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50" r:id="rId1"/>
  </p:sldMasterIdLst>
  <p:notesMasterIdLst>
    <p:notesMasterId r:id="rId40"/>
  </p:notesMasterIdLst>
  <p:handoutMasterIdLst>
    <p:handoutMasterId r:id="rId41"/>
  </p:handoutMasterIdLst>
  <p:sldIdLst>
    <p:sldId id="436" r:id="rId2"/>
    <p:sldId id="435" r:id="rId3"/>
    <p:sldId id="410" r:id="rId4"/>
    <p:sldId id="420" r:id="rId5"/>
    <p:sldId id="461" r:id="rId6"/>
    <p:sldId id="426" r:id="rId7"/>
    <p:sldId id="459" r:id="rId8"/>
    <p:sldId id="462" r:id="rId9"/>
    <p:sldId id="445" r:id="rId10"/>
    <p:sldId id="438" r:id="rId11"/>
    <p:sldId id="455" r:id="rId12"/>
    <p:sldId id="458" r:id="rId13"/>
    <p:sldId id="422" r:id="rId14"/>
    <p:sldId id="423" r:id="rId15"/>
    <p:sldId id="424" r:id="rId16"/>
    <p:sldId id="411" r:id="rId17"/>
    <p:sldId id="391" r:id="rId18"/>
    <p:sldId id="439" r:id="rId19"/>
    <p:sldId id="396" r:id="rId20"/>
    <p:sldId id="425" r:id="rId21"/>
    <p:sldId id="412" r:id="rId22"/>
    <p:sldId id="460" r:id="rId23"/>
    <p:sldId id="447" r:id="rId24"/>
    <p:sldId id="448" r:id="rId25"/>
    <p:sldId id="454" r:id="rId26"/>
    <p:sldId id="441" r:id="rId27"/>
    <p:sldId id="457" r:id="rId28"/>
    <p:sldId id="419" r:id="rId29"/>
    <p:sldId id="440" r:id="rId30"/>
    <p:sldId id="453" r:id="rId31"/>
    <p:sldId id="415" r:id="rId32"/>
    <p:sldId id="442" r:id="rId33"/>
    <p:sldId id="417" r:id="rId34"/>
    <p:sldId id="434" r:id="rId35"/>
    <p:sldId id="449" r:id="rId36"/>
    <p:sldId id="450" r:id="rId37"/>
    <p:sldId id="451" r:id="rId38"/>
    <p:sldId id="452" r:id="rId39"/>
  </p:sldIdLst>
  <p:sldSz cx="9144000" cy="6858000" type="screen4x3"/>
  <p:notesSz cx="7302500" cy="9588500"/>
  <p:custDataLst>
    <p:tags r:id="rId4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29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FF"/>
    <a:srgbClr val="6600FF"/>
    <a:srgbClr val="9966FF"/>
    <a:srgbClr val="FF66FF"/>
    <a:srgbClr val="FFCC00"/>
    <a:srgbClr val="FF3300"/>
    <a:srgbClr val="CC0000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81447" autoAdjust="0"/>
  </p:normalViewPr>
  <p:slideViewPr>
    <p:cSldViewPr snapToGrid="0" snapToObjects="1">
      <p:cViewPr varScale="1">
        <p:scale>
          <a:sx n="54" d="100"/>
          <a:sy n="54" d="100"/>
        </p:scale>
        <p:origin x="411" y="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836"/>
    </p:cViewPr>
  </p:sorterViewPr>
  <p:notesViewPr>
    <p:cSldViewPr snapToGrid="0" snapToObjects="1">
      <p:cViewPr varScale="1">
        <p:scale>
          <a:sx n="72" d="100"/>
          <a:sy n="72" d="100"/>
        </p:scale>
        <p:origin x="-790" y="-79"/>
      </p:cViewPr>
      <p:guideLst>
        <p:guide orient="horz" pos="3020"/>
        <p:guide pos="229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8655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630" units="in"/>
          <inkml:channel name="Y" type="integer" max="24780" units="in"/>
          <inkml:channel name="F" type="integer" max="255" units="dev"/>
        </inkml:traceFormat>
        <inkml:channelProperties>
          <inkml:channelProperty channel="X" name="resolution" value="3010.66577" units="1/in"/>
          <inkml:channelProperty channel="Y" name="resolution" value="3003.63647" units="1/in"/>
          <inkml:channelProperty channel="F" name="resolution" value="INF" units="1/dev"/>
        </inkml:channelProperties>
      </inkml:inkSource>
      <inkml:timestamp xml:id="ts0" timeString="2006-01-18T00:35:43.98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1,'0'0'2,"0"0"-2,0 0-3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630" units="in"/>
          <inkml:channel name="Y" type="integer" max="24780" units="in"/>
          <inkml:channel name="F" type="integer" max="255" units="dev"/>
        </inkml:traceFormat>
        <inkml:channelProperties>
          <inkml:channelProperty channel="X" name="resolution" value="3010.66577" units="1/in"/>
          <inkml:channelProperty channel="Y" name="resolution" value="3003.63647" units="1/in"/>
          <inkml:channelProperty channel="F" name="resolution" value="INF" units="1/dev"/>
        </inkml:channelProperties>
      </inkml:inkSource>
      <inkml:timestamp xml:id="ts0" timeString="2006-01-18T00:22:54.62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43 1,'0'-43'15,"0"43"-3,0 0-6,0 0-3,0 0-7,0 0-13,0 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5475" cy="4794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496" tIns="48248" rIns="96496" bIns="48248" numCol="1" anchor="t" anchorCtr="0" compatLnSpc="1">
            <a:prstTxWarp prst="textNoShape">
              <a:avLst/>
            </a:prstTxWarp>
          </a:bodyPr>
          <a:lstStyle>
            <a:lvl1pPr defTabSz="9667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7" name="Rectangle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255713" y="719138"/>
            <a:ext cx="4794250" cy="3595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4538"/>
            <a:ext cx="5353050" cy="43148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496" tIns="48248" rIns="96496" bIns="482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5475" cy="4794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496" tIns="48248" rIns="96496" bIns="4824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5475" cy="4794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496" tIns="48248" rIns="96496" bIns="48248" numCol="1" anchor="b" anchorCtr="0" compatLnSpc="1">
            <a:prstTxWarp prst="textNoShape">
              <a:avLst/>
            </a:prstTxWarp>
          </a:bodyPr>
          <a:lstStyle>
            <a:lvl1pPr defTabSz="9667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9075"/>
            <a:ext cx="3165475" cy="4794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496" tIns="48248" rIns="96496" bIns="4824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pPr>
              <a:defRPr/>
            </a:pPr>
            <a:fld id="{25450962-953B-4EFF-92D6-E3946B4FC3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125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0984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765299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373621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653714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673499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579966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880234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564539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557080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098061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43204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902181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593119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341898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063214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478126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887666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165423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036319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15030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231192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30998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444323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101880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799790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634792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7670231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953072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8582096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6472667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8355906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8830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00748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48649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287132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208114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408789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68333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 userDrawn="1"/>
        </p:nvSpPr>
        <p:spPr bwMode="auto">
          <a:xfrm>
            <a:off x="7743825" y="6400800"/>
            <a:ext cx="18415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 sz="1400">
              <a:solidFill>
                <a:schemeClr val="hlink"/>
              </a:solidFill>
            </a:endParaRPr>
          </a:p>
        </p:txBody>
      </p:sp>
      <p:sp>
        <p:nvSpPr>
          <p:cNvPr id="43929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929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00CC"/>
                </a:solidFill>
              </a:defRPr>
            </a:lvl1pPr>
          </a:lstStyle>
          <a:p>
            <a:pPr>
              <a:defRPr/>
            </a:pPr>
            <a:fld id="{2614ADF6-91F5-4B77-9DE4-9D9A033E2BD8}" type="datetime3">
              <a:rPr lang="en-US"/>
              <a:pPr>
                <a:defRPr/>
              </a:pPr>
              <a:t>27 January 2018</a:t>
            </a:fld>
            <a:endParaRPr lang="en-US">
              <a:solidFill>
                <a:srgbClr val="3333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solidFill>
                  <a:srgbClr val="0000CC"/>
                </a:solidFill>
              </a:defRPr>
            </a:lvl1pPr>
          </a:lstStyle>
          <a:p>
            <a:pPr>
              <a:defRPr/>
            </a:pPr>
            <a:r>
              <a:rPr lang="en-US"/>
              <a:t>Comp 550, Spring 2010</a:t>
            </a:r>
          </a:p>
        </p:txBody>
      </p:sp>
    </p:spTree>
    <p:extLst>
      <p:ext uri="{BB962C8B-B14F-4D97-AF65-F5344CB8AC3E}">
        <p14:creationId xmlns:p14="http://schemas.microsoft.com/office/powerpoint/2010/main" val="1821896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 550</a:t>
            </a:r>
          </a:p>
        </p:txBody>
      </p:sp>
    </p:spTree>
    <p:extLst>
      <p:ext uri="{BB962C8B-B14F-4D97-AF65-F5344CB8AC3E}">
        <p14:creationId xmlns:p14="http://schemas.microsoft.com/office/powerpoint/2010/main" val="2470616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4413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 550</a:t>
            </a:r>
          </a:p>
        </p:txBody>
      </p:sp>
    </p:spTree>
    <p:extLst>
      <p:ext uri="{BB962C8B-B14F-4D97-AF65-F5344CB8AC3E}">
        <p14:creationId xmlns:p14="http://schemas.microsoft.com/office/powerpoint/2010/main" val="3014729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2413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219200"/>
            <a:ext cx="41529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219200"/>
            <a:ext cx="41529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 550</a:t>
            </a:r>
          </a:p>
        </p:txBody>
      </p:sp>
    </p:spTree>
    <p:extLst>
      <p:ext uri="{BB962C8B-B14F-4D97-AF65-F5344CB8AC3E}">
        <p14:creationId xmlns:p14="http://schemas.microsoft.com/office/powerpoint/2010/main" val="3525385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 550</a:t>
            </a:r>
          </a:p>
        </p:txBody>
      </p:sp>
    </p:spTree>
    <p:extLst>
      <p:ext uri="{BB962C8B-B14F-4D97-AF65-F5344CB8AC3E}">
        <p14:creationId xmlns:p14="http://schemas.microsoft.com/office/powerpoint/2010/main" val="4248051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 550</a:t>
            </a:r>
          </a:p>
        </p:txBody>
      </p:sp>
    </p:spTree>
    <p:extLst>
      <p:ext uri="{BB962C8B-B14F-4D97-AF65-F5344CB8AC3E}">
        <p14:creationId xmlns:p14="http://schemas.microsoft.com/office/powerpoint/2010/main" val="3199195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41529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219200"/>
            <a:ext cx="41529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 550</a:t>
            </a:r>
          </a:p>
        </p:txBody>
      </p:sp>
    </p:spTree>
    <p:extLst>
      <p:ext uri="{BB962C8B-B14F-4D97-AF65-F5344CB8AC3E}">
        <p14:creationId xmlns:p14="http://schemas.microsoft.com/office/powerpoint/2010/main" val="1555214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 550</a:t>
            </a:r>
          </a:p>
        </p:txBody>
      </p:sp>
    </p:spTree>
    <p:extLst>
      <p:ext uri="{BB962C8B-B14F-4D97-AF65-F5344CB8AC3E}">
        <p14:creationId xmlns:p14="http://schemas.microsoft.com/office/powerpoint/2010/main" val="1063803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 550</a:t>
            </a:r>
          </a:p>
        </p:txBody>
      </p:sp>
    </p:spTree>
    <p:extLst>
      <p:ext uri="{BB962C8B-B14F-4D97-AF65-F5344CB8AC3E}">
        <p14:creationId xmlns:p14="http://schemas.microsoft.com/office/powerpoint/2010/main" val="1229909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 550</a:t>
            </a:r>
          </a:p>
        </p:txBody>
      </p:sp>
    </p:spTree>
    <p:extLst>
      <p:ext uri="{BB962C8B-B14F-4D97-AF65-F5344CB8AC3E}">
        <p14:creationId xmlns:p14="http://schemas.microsoft.com/office/powerpoint/2010/main" val="1798718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 550</a:t>
            </a:r>
          </a:p>
        </p:txBody>
      </p:sp>
    </p:spTree>
    <p:extLst>
      <p:ext uri="{BB962C8B-B14F-4D97-AF65-F5344CB8AC3E}">
        <p14:creationId xmlns:p14="http://schemas.microsoft.com/office/powerpoint/2010/main" val="1923319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 550</a:t>
            </a:r>
          </a:p>
        </p:txBody>
      </p:sp>
    </p:spTree>
    <p:extLst>
      <p:ext uri="{BB962C8B-B14F-4D97-AF65-F5344CB8AC3E}">
        <p14:creationId xmlns:p14="http://schemas.microsoft.com/office/powerpoint/2010/main" val="273795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241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458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3827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3817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hlink"/>
                </a:solidFill>
              </a:defRPr>
            </a:lvl1pPr>
          </a:lstStyle>
          <a:p>
            <a:pPr>
              <a:defRPr/>
            </a:pPr>
            <a:r>
              <a:rPr lang="en-US"/>
              <a:t>Comp 550</a:t>
            </a:r>
          </a:p>
        </p:txBody>
      </p:sp>
      <p:sp>
        <p:nvSpPr>
          <p:cNvPr id="438278" name="Text Box 6"/>
          <p:cNvSpPr txBox="1">
            <a:spLocks noChangeArrowheads="1"/>
          </p:cNvSpPr>
          <p:nvPr/>
        </p:nvSpPr>
        <p:spPr bwMode="auto">
          <a:xfrm>
            <a:off x="0" y="6456363"/>
            <a:ext cx="100330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chemeClr val="hlink"/>
                </a:solidFill>
              </a:rPr>
              <a:t>asymp - </a:t>
            </a:r>
            <a:fld id="{A926356F-8B98-46C3-AAC4-980A155BE2D2}" type="slidenum">
              <a:rPr lang="en-US" sz="1400">
                <a:solidFill>
                  <a:schemeClr val="hlink"/>
                </a:solidFill>
              </a:rPr>
              <a:pPr>
                <a:defRPr/>
              </a:pPr>
              <a:t>‹#›</a:t>
            </a:fld>
            <a:endParaRPr lang="en-US" sz="1400">
              <a:solidFill>
                <a:schemeClr val="hlink"/>
              </a:solidFill>
            </a:endParaRPr>
          </a:p>
        </p:txBody>
      </p:sp>
      <p:sp>
        <p:nvSpPr>
          <p:cNvPr id="438279" name="Text Box 7"/>
          <p:cNvSpPr txBox="1">
            <a:spLocks noChangeArrowheads="1"/>
          </p:cNvSpPr>
          <p:nvPr/>
        </p:nvSpPr>
        <p:spPr bwMode="auto">
          <a:xfrm>
            <a:off x="7743825" y="6400800"/>
            <a:ext cx="18415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 sz="1400">
              <a:solidFill>
                <a:schemeClr val="hlin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w"/>
        <a:defRPr sz="3200">
          <a:solidFill>
            <a:srgbClr val="01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s"/>
        <a:defRPr sz="2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33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9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2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17.emf"/><Relationship Id="rId3" Type="http://schemas.openxmlformats.org/officeDocument/2006/relationships/notesSlide" Target="../notesSlides/notesSlide35.xml"/><Relationship Id="rId7" Type="http://schemas.openxmlformats.org/officeDocument/2006/relationships/image" Target="../media/image14.wmf"/><Relationship Id="rId12" Type="http://schemas.openxmlformats.org/officeDocument/2006/relationships/customXml" Target="../ink/ink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6.emf"/><Relationship Id="rId5" Type="http://schemas.openxmlformats.org/officeDocument/2006/relationships/image" Target="../media/image13.wmf"/><Relationship Id="rId10" Type="http://schemas.openxmlformats.org/officeDocument/2006/relationships/customXml" Target="../ink/ink1.xml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5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3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5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notesSlide" Target="../notesSlides/notesSlide38.xml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7.bin"/><Relationship Id="rId9" Type="http://schemas.openxmlformats.org/officeDocument/2006/relationships/image" Target="../media/image22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AB0D67F-201E-4625-9220-1D30FA6D832E}" type="datetime3">
              <a:rPr lang="en-US" altLang="en-US" sz="1400" smtClean="0">
                <a:solidFill>
                  <a:srgbClr val="0000CC"/>
                </a:solidFill>
              </a:rPr>
              <a:pPr/>
              <a:t>27 January 2018</a:t>
            </a:fld>
            <a:endParaRPr lang="en-US" altLang="en-US" sz="1400" smtClean="0">
              <a:solidFill>
                <a:srgbClr val="3333FF"/>
              </a:solidFill>
            </a:endParaRPr>
          </a:p>
        </p:txBody>
      </p:sp>
      <p:sp>
        <p:nvSpPr>
          <p:cNvPr id="11267" name="Rectangle 6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400" smtClean="0">
                <a:solidFill>
                  <a:srgbClr val="0000CC"/>
                </a:solidFill>
              </a:rPr>
              <a:t>Comp 550, Spring 2010</a:t>
            </a:r>
          </a:p>
        </p:txBody>
      </p:sp>
      <p:sp>
        <p:nvSpPr>
          <p:cNvPr id="441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341438"/>
            <a:ext cx="7772400" cy="2203450"/>
          </a:xfrm>
          <a:solidFill>
            <a:srgbClr val="CCECFF"/>
          </a:solidFill>
          <a:ln>
            <a:solidFill>
              <a:schemeClr val="tx1"/>
            </a:solidFill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u="none" smtClean="0"/>
              <a:t>Asymptotic Notation,</a:t>
            </a:r>
            <a:br>
              <a:rPr lang="en-US" u="none" smtClean="0"/>
            </a:br>
            <a:r>
              <a:rPr lang="en-US" u="none" smtClean="0"/>
              <a:t>Review of Functions &amp; Summations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400" smtClean="0">
                <a:solidFill>
                  <a:schemeClr val="hlink"/>
                </a:solidFill>
              </a:rPr>
              <a:t>Comp 550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ym typeface="Symbol" pitchFamily="18" charset="2"/>
              </a:rPr>
              <a:t> -notation</a:t>
            </a:r>
          </a:p>
        </p:txBody>
      </p:sp>
      <p:sp>
        <p:nvSpPr>
          <p:cNvPr id="20484" name="Rectangle 6"/>
          <p:cNvSpPr>
            <a:spLocks noChangeArrowheads="1"/>
          </p:cNvSpPr>
          <p:nvPr/>
        </p:nvSpPr>
        <p:spPr bwMode="auto">
          <a:xfrm>
            <a:off x="263525" y="5106988"/>
            <a:ext cx="59817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2600" b="1" i="1"/>
              <a:t>g</a:t>
            </a:r>
            <a:r>
              <a:rPr kumimoji="1" lang="en-US" altLang="en-US" sz="2600" b="1"/>
              <a:t>(</a:t>
            </a:r>
            <a:r>
              <a:rPr kumimoji="1" lang="en-US" altLang="en-US" sz="2600" b="1" i="1"/>
              <a:t>n</a:t>
            </a:r>
            <a:r>
              <a:rPr kumimoji="1" lang="en-US" altLang="en-US" sz="2600" b="1"/>
              <a:t>) is an </a:t>
            </a:r>
            <a:r>
              <a:rPr kumimoji="1" lang="en-US" altLang="en-US" sz="2600" b="1" i="1">
                <a:solidFill>
                  <a:srgbClr val="CC0000"/>
                </a:solidFill>
              </a:rPr>
              <a:t>asymptotic lower bound</a:t>
            </a:r>
            <a:r>
              <a:rPr kumimoji="1" lang="en-US" altLang="en-US" sz="2600" b="1"/>
              <a:t> for </a:t>
            </a:r>
            <a:r>
              <a:rPr kumimoji="1" lang="en-US" altLang="en-US" sz="2600" b="1" i="1"/>
              <a:t>f</a:t>
            </a:r>
            <a:r>
              <a:rPr kumimoji="1" lang="en-US" altLang="en-US" sz="2600" b="1"/>
              <a:t>(</a:t>
            </a:r>
            <a:r>
              <a:rPr kumimoji="1" lang="en-US" altLang="en-US" sz="2600" b="1" i="1"/>
              <a:t>n</a:t>
            </a:r>
            <a:r>
              <a:rPr kumimoji="1" lang="en-US" altLang="en-US" sz="2600" b="1"/>
              <a:t>).</a:t>
            </a:r>
          </a:p>
        </p:txBody>
      </p:sp>
      <p:sp>
        <p:nvSpPr>
          <p:cNvPr id="20485" name="Text Box 7"/>
          <p:cNvSpPr txBox="1">
            <a:spLocks noChangeArrowheads="1"/>
          </p:cNvSpPr>
          <p:nvPr/>
        </p:nvSpPr>
        <p:spPr bwMode="auto">
          <a:xfrm>
            <a:off x="250825" y="3852863"/>
            <a:ext cx="43942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1" i="1"/>
              <a:t>Intuitively</a:t>
            </a:r>
            <a:r>
              <a:rPr lang="en-US" altLang="en-US"/>
              <a:t>: Set of all functions whose </a:t>
            </a:r>
            <a:r>
              <a:rPr lang="en-US" altLang="en-US" i="1"/>
              <a:t>rate of growth</a:t>
            </a:r>
            <a:r>
              <a:rPr lang="en-US" altLang="en-US"/>
              <a:t> is the same as or higher than that of </a:t>
            </a:r>
            <a:r>
              <a:rPr lang="en-US" altLang="en-US" i="1"/>
              <a:t>g</a:t>
            </a:r>
            <a:r>
              <a:rPr lang="en-US" altLang="en-US"/>
              <a:t>(</a:t>
            </a:r>
            <a:r>
              <a:rPr lang="en-US" altLang="en-US" i="1"/>
              <a:t>n</a:t>
            </a:r>
            <a:r>
              <a:rPr lang="en-US" altLang="en-US"/>
              <a:t>).</a:t>
            </a:r>
          </a:p>
        </p:txBody>
      </p:sp>
      <p:pic>
        <p:nvPicPr>
          <p:cNvPr id="20486" name="Picture 10" descr="graph_Omeg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375" y="1096963"/>
            <a:ext cx="3800475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7" name="Text Box 11"/>
          <p:cNvSpPr txBox="1">
            <a:spLocks noChangeArrowheads="1"/>
          </p:cNvSpPr>
          <p:nvPr/>
        </p:nvSpPr>
        <p:spPr bwMode="auto">
          <a:xfrm>
            <a:off x="804863" y="5595938"/>
            <a:ext cx="45497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1" i="1" dirty="0">
                <a:solidFill>
                  <a:schemeClr val="hlink"/>
                </a:solidFill>
              </a:rPr>
              <a:t>f</a:t>
            </a:r>
            <a:r>
              <a:rPr lang="en-US" altLang="en-US" b="1" dirty="0">
                <a:solidFill>
                  <a:schemeClr val="hlink"/>
                </a:solidFill>
              </a:rPr>
              <a:t>(</a:t>
            </a:r>
            <a:r>
              <a:rPr lang="en-US" altLang="en-US" b="1" i="1" dirty="0">
                <a:solidFill>
                  <a:schemeClr val="hlink"/>
                </a:solidFill>
              </a:rPr>
              <a:t>n</a:t>
            </a:r>
            <a:r>
              <a:rPr lang="en-US" altLang="en-US" b="1" dirty="0">
                <a:solidFill>
                  <a:schemeClr val="hlink"/>
                </a:solidFill>
              </a:rPr>
              <a:t>)</a:t>
            </a:r>
            <a:r>
              <a:rPr lang="en-US" altLang="en-US" b="1" dirty="0" smtClean="0">
                <a:solidFill>
                  <a:schemeClr val="hlink"/>
                </a:solidFill>
              </a:rPr>
              <a:t> </a:t>
            </a:r>
            <a:r>
              <a:rPr lang="en-US" altLang="en-US" b="1" dirty="0" smtClean="0">
                <a:solidFill>
                  <a:schemeClr val="hlink"/>
                </a:solidFill>
                <a:latin typeface="Symbol" panose="05050102010706020507" pitchFamily="18" charset="2"/>
              </a:rPr>
              <a:t>h</a:t>
            </a:r>
            <a:r>
              <a:rPr lang="en-US" altLang="en-US" b="1" dirty="0" smtClean="0">
                <a:solidFill>
                  <a:schemeClr val="hlink"/>
                </a:solidFill>
              </a:rPr>
              <a:t> </a:t>
            </a:r>
            <a:r>
              <a:rPr lang="en-US" altLang="en-US" b="1" dirty="0">
                <a:solidFill>
                  <a:schemeClr val="hlink"/>
                </a:solidFill>
                <a:sym typeface="Symbol" pitchFamily="18" charset="2"/>
              </a:rPr>
              <a:t>(</a:t>
            </a:r>
            <a:r>
              <a:rPr lang="en-US" altLang="en-US" b="1" i="1" dirty="0">
                <a:solidFill>
                  <a:schemeClr val="hlink"/>
                </a:solidFill>
                <a:sym typeface="Symbol" pitchFamily="18" charset="2"/>
              </a:rPr>
              <a:t>g</a:t>
            </a:r>
            <a:r>
              <a:rPr lang="en-US" altLang="en-US" b="1" dirty="0">
                <a:solidFill>
                  <a:schemeClr val="hlink"/>
                </a:solidFill>
                <a:sym typeface="Symbol" pitchFamily="18" charset="2"/>
              </a:rPr>
              <a:t>(</a:t>
            </a:r>
            <a:r>
              <a:rPr lang="en-US" altLang="en-US" b="1" i="1" dirty="0">
                <a:solidFill>
                  <a:schemeClr val="hlink"/>
                </a:solidFill>
                <a:sym typeface="Symbol" pitchFamily="18" charset="2"/>
              </a:rPr>
              <a:t>n</a:t>
            </a:r>
            <a:r>
              <a:rPr lang="en-US" altLang="en-US" b="1" dirty="0">
                <a:solidFill>
                  <a:schemeClr val="hlink"/>
                </a:solidFill>
                <a:sym typeface="Symbol" pitchFamily="18" charset="2"/>
              </a:rPr>
              <a:t>))  </a:t>
            </a:r>
            <a:r>
              <a:rPr lang="en-US" altLang="en-US" b="1" i="1" dirty="0">
                <a:solidFill>
                  <a:schemeClr val="hlink"/>
                </a:solidFill>
              </a:rPr>
              <a:t>f</a:t>
            </a:r>
            <a:r>
              <a:rPr lang="en-US" altLang="en-US" b="1" dirty="0">
                <a:solidFill>
                  <a:schemeClr val="hlink"/>
                </a:solidFill>
              </a:rPr>
              <a:t>(</a:t>
            </a:r>
            <a:r>
              <a:rPr lang="en-US" altLang="en-US" b="1" i="1" dirty="0">
                <a:solidFill>
                  <a:schemeClr val="hlink"/>
                </a:solidFill>
              </a:rPr>
              <a:t>n</a:t>
            </a:r>
            <a:r>
              <a:rPr lang="en-US" altLang="en-US" b="1" dirty="0">
                <a:solidFill>
                  <a:schemeClr val="hlink"/>
                </a:solidFill>
              </a:rPr>
              <a:t>)</a:t>
            </a:r>
            <a:r>
              <a:rPr lang="en-US" altLang="en-US" b="1" dirty="0" smtClean="0">
                <a:solidFill>
                  <a:schemeClr val="hlink"/>
                </a:solidFill>
              </a:rPr>
              <a:t> </a:t>
            </a:r>
            <a:r>
              <a:rPr lang="en-US" altLang="en-US" b="1" dirty="0" smtClean="0">
                <a:solidFill>
                  <a:schemeClr val="hlink"/>
                </a:solidFill>
                <a:latin typeface="Symbol" panose="05050102010706020507" pitchFamily="18" charset="2"/>
              </a:rPr>
              <a:t></a:t>
            </a:r>
            <a:r>
              <a:rPr lang="en-US" altLang="en-US" b="1" dirty="0" smtClean="0">
                <a:solidFill>
                  <a:schemeClr val="hlink"/>
                </a:solidFill>
              </a:rPr>
              <a:t> </a:t>
            </a:r>
            <a:r>
              <a:rPr lang="en-US" altLang="en-US" b="1" dirty="0">
                <a:solidFill>
                  <a:schemeClr val="hlink"/>
                </a:solidFill>
                <a:sym typeface="Symbol" pitchFamily="18" charset="2"/>
              </a:rPr>
              <a:t>(</a:t>
            </a:r>
            <a:r>
              <a:rPr lang="en-US" altLang="en-US" b="1" i="1" dirty="0">
                <a:solidFill>
                  <a:schemeClr val="hlink"/>
                </a:solidFill>
                <a:sym typeface="Symbol" pitchFamily="18" charset="2"/>
              </a:rPr>
              <a:t>g</a:t>
            </a:r>
            <a:r>
              <a:rPr lang="en-US" altLang="en-US" b="1" dirty="0">
                <a:solidFill>
                  <a:schemeClr val="hlink"/>
                </a:solidFill>
                <a:sym typeface="Symbol" pitchFamily="18" charset="2"/>
              </a:rPr>
              <a:t>(</a:t>
            </a:r>
            <a:r>
              <a:rPr lang="en-US" altLang="en-US" b="1" i="1" dirty="0">
                <a:solidFill>
                  <a:schemeClr val="hlink"/>
                </a:solidFill>
                <a:sym typeface="Symbol" pitchFamily="18" charset="2"/>
              </a:rPr>
              <a:t>n</a:t>
            </a:r>
            <a:r>
              <a:rPr lang="en-US" altLang="en-US" b="1" dirty="0">
                <a:solidFill>
                  <a:schemeClr val="hlink"/>
                </a:solidFill>
                <a:sym typeface="Symbol" pitchFamily="18" charset="2"/>
              </a:rPr>
              <a:t>)).</a:t>
            </a:r>
          </a:p>
          <a:p>
            <a:r>
              <a:rPr lang="en-US" altLang="en-US" b="1" dirty="0" err="1">
                <a:solidFill>
                  <a:schemeClr val="hlink"/>
                </a:solidFill>
                <a:sym typeface="Symbol" pitchFamily="18" charset="2"/>
              </a:rPr>
              <a:t>(</a:t>
            </a:r>
            <a:r>
              <a:rPr lang="en-US" altLang="en-US" b="1" i="1" dirty="0" err="1">
                <a:solidFill>
                  <a:schemeClr val="hlink"/>
                </a:solidFill>
                <a:sym typeface="Symbol" pitchFamily="18" charset="2"/>
              </a:rPr>
              <a:t>g</a:t>
            </a:r>
            <a:r>
              <a:rPr lang="en-US" altLang="en-US" b="1" dirty="0" err="1">
                <a:solidFill>
                  <a:schemeClr val="hlink"/>
                </a:solidFill>
                <a:sym typeface="Symbol" pitchFamily="18" charset="2"/>
              </a:rPr>
              <a:t>(</a:t>
            </a:r>
            <a:r>
              <a:rPr lang="en-US" altLang="en-US" b="1" i="1" dirty="0" err="1">
                <a:solidFill>
                  <a:schemeClr val="hlink"/>
                </a:solidFill>
                <a:sym typeface="Symbol" pitchFamily="18" charset="2"/>
              </a:rPr>
              <a:t>n</a:t>
            </a:r>
            <a:r>
              <a:rPr lang="en-US" altLang="en-US" b="1" dirty="0">
                <a:solidFill>
                  <a:schemeClr val="hlink"/>
                </a:solidFill>
                <a:sym typeface="Symbol" pitchFamily="18" charset="2"/>
              </a:rPr>
              <a:t>))  </a:t>
            </a:r>
            <a:r>
              <a:rPr lang="en-US" altLang="en-US" b="1" dirty="0" err="1">
                <a:solidFill>
                  <a:schemeClr val="hlink"/>
                </a:solidFill>
                <a:sym typeface="Symbol" pitchFamily="18" charset="2"/>
              </a:rPr>
              <a:t></a:t>
            </a:r>
            <a:r>
              <a:rPr lang="en-US" altLang="en-US" b="1" dirty="0">
                <a:solidFill>
                  <a:schemeClr val="hlink"/>
                </a:solidFill>
                <a:sym typeface="Symbol" pitchFamily="18" charset="2"/>
              </a:rPr>
              <a:t> </a:t>
            </a:r>
            <a:r>
              <a:rPr lang="en-US" altLang="en-US" b="1" dirty="0" err="1">
                <a:solidFill>
                  <a:schemeClr val="hlink"/>
                </a:solidFill>
                <a:sym typeface="Symbol" pitchFamily="18" charset="2"/>
              </a:rPr>
              <a:t>(</a:t>
            </a:r>
            <a:r>
              <a:rPr lang="en-US" altLang="en-US" b="1" i="1" dirty="0" err="1">
                <a:solidFill>
                  <a:schemeClr val="hlink"/>
                </a:solidFill>
                <a:sym typeface="Symbol" pitchFamily="18" charset="2"/>
              </a:rPr>
              <a:t>g</a:t>
            </a:r>
            <a:r>
              <a:rPr lang="en-US" altLang="en-US" b="1" dirty="0" err="1">
                <a:solidFill>
                  <a:schemeClr val="hlink"/>
                </a:solidFill>
                <a:sym typeface="Symbol" pitchFamily="18" charset="2"/>
              </a:rPr>
              <a:t>(</a:t>
            </a:r>
            <a:r>
              <a:rPr lang="en-US" altLang="en-US" b="1" i="1" dirty="0" err="1">
                <a:solidFill>
                  <a:schemeClr val="hlink"/>
                </a:solidFill>
                <a:sym typeface="Symbol" pitchFamily="18" charset="2"/>
              </a:rPr>
              <a:t>n</a:t>
            </a:r>
            <a:r>
              <a:rPr lang="en-US" altLang="en-US" b="1" dirty="0">
                <a:solidFill>
                  <a:schemeClr val="hlink"/>
                </a:solidFill>
                <a:sym typeface="Symbol" pitchFamily="18" charset="2"/>
              </a:rPr>
              <a:t>)).</a:t>
            </a:r>
          </a:p>
        </p:txBody>
      </p:sp>
      <p:sp>
        <p:nvSpPr>
          <p:cNvPr id="20488" name="Rectangle 12"/>
          <p:cNvSpPr>
            <a:spLocks noChangeArrowheads="1"/>
          </p:cNvSpPr>
          <p:nvPr/>
        </p:nvSpPr>
        <p:spPr bwMode="auto">
          <a:xfrm>
            <a:off x="250825" y="1954213"/>
            <a:ext cx="4870450" cy="1898650"/>
          </a:xfrm>
          <a:prstGeom prst="rect">
            <a:avLst/>
          </a:prstGeom>
          <a:solidFill>
            <a:srgbClr val="CCECFF"/>
          </a:solidFill>
          <a:ln w="19050" cap="sq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itchFamily="2" charset="2"/>
              <a:buNone/>
            </a:pPr>
            <a:r>
              <a:rPr kumimoji="1" lang="en-US" altLang="en-US" sz="2600" b="1">
                <a:solidFill>
                  <a:schemeClr val="accent1"/>
                </a:solidFill>
                <a:sym typeface="Symbol" pitchFamily="18" charset="2"/>
              </a:rPr>
              <a:t></a:t>
            </a:r>
            <a:r>
              <a:rPr kumimoji="1" lang="en-US" altLang="en-US" sz="2600" b="1">
                <a:solidFill>
                  <a:schemeClr val="accent1"/>
                </a:solidFill>
              </a:rPr>
              <a:t>(</a:t>
            </a:r>
            <a:r>
              <a:rPr kumimoji="1" lang="en-US" altLang="en-US" sz="2600" b="1" i="1">
                <a:solidFill>
                  <a:schemeClr val="accent1"/>
                </a:solidFill>
              </a:rPr>
              <a:t>g</a:t>
            </a:r>
            <a:r>
              <a:rPr kumimoji="1" lang="en-US" altLang="en-US" sz="2600" b="1">
                <a:solidFill>
                  <a:schemeClr val="accent1"/>
                </a:solidFill>
              </a:rPr>
              <a:t>(</a:t>
            </a:r>
            <a:r>
              <a:rPr kumimoji="1" lang="en-US" altLang="en-US" sz="2600" b="1" i="1">
                <a:solidFill>
                  <a:schemeClr val="accent1"/>
                </a:solidFill>
              </a:rPr>
              <a:t>n</a:t>
            </a:r>
            <a:r>
              <a:rPr kumimoji="1" lang="en-US" altLang="en-US" sz="2600" b="1">
                <a:solidFill>
                  <a:schemeClr val="accent1"/>
                </a:solidFill>
              </a:rPr>
              <a:t>)) =</a:t>
            </a:r>
            <a:r>
              <a:rPr kumimoji="1" lang="en-US" altLang="en-US" sz="2600" b="1">
                <a:solidFill>
                  <a:schemeClr val="hlink"/>
                </a:solidFill>
              </a:rPr>
              <a:t> </a:t>
            </a:r>
            <a:r>
              <a:rPr kumimoji="1" lang="en-US" altLang="en-US" sz="3000" b="1">
                <a:solidFill>
                  <a:schemeClr val="hlink"/>
                </a:solidFill>
              </a:rPr>
              <a:t>{</a:t>
            </a:r>
            <a:r>
              <a:rPr kumimoji="1" lang="en-US" altLang="en-US" sz="2600" b="1" i="1">
                <a:solidFill>
                  <a:schemeClr val="hlink"/>
                </a:solidFill>
              </a:rPr>
              <a:t>f</a:t>
            </a:r>
            <a:r>
              <a:rPr kumimoji="1" lang="en-US" altLang="en-US" sz="2600" b="1">
                <a:solidFill>
                  <a:schemeClr val="hlink"/>
                </a:solidFill>
              </a:rPr>
              <a:t>(</a:t>
            </a:r>
            <a:r>
              <a:rPr kumimoji="1" lang="en-US" altLang="en-US" sz="2600" b="1" i="1">
                <a:solidFill>
                  <a:schemeClr val="hlink"/>
                </a:solidFill>
              </a:rPr>
              <a:t>n</a:t>
            </a:r>
            <a:r>
              <a:rPr kumimoji="1" lang="en-US" altLang="en-US" sz="2600" b="1">
                <a:solidFill>
                  <a:schemeClr val="hlink"/>
                </a:solidFill>
              </a:rPr>
              <a:t>) : </a:t>
            </a:r>
            <a:br>
              <a:rPr kumimoji="1" lang="en-US" altLang="en-US" sz="2600" b="1">
                <a:solidFill>
                  <a:schemeClr val="hlink"/>
                </a:solidFill>
              </a:rPr>
            </a:br>
            <a:r>
              <a:rPr kumimoji="1" lang="en-US" altLang="en-US" sz="2600" b="1">
                <a:solidFill>
                  <a:srgbClr val="FF3300"/>
                </a:solidFill>
                <a:sym typeface="Symbol" pitchFamily="18" charset="2"/>
              </a:rPr>
              <a:t> </a:t>
            </a:r>
            <a:r>
              <a:rPr kumimoji="1" lang="en-US" altLang="en-US" sz="2600" b="1">
                <a:solidFill>
                  <a:srgbClr val="FF3300"/>
                </a:solidFill>
              </a:rPr>
              <a:t>positive constants </a:t>
            </a:r>
            <a:r>
              <a:rPr kumimoji="1" lang="en-US" altLang="en-US" sz="2600" b="1" i="1">
                <a:solidFill>
                  <a:srgbClr val="FF3300"/>
                </a:solidFill>
              </a:rPr>
              <a:t>c</a:t>
            </a:r>
            <a:r>
              <a:rPr kumimoji="1" lang="en-US" altLang="en-US" sz="2600" b="1">
                <a:solidFill>
                  <a:srgbClr val="FF3300"/>
                </a:solidFill>
              </a:rPr>
              <a:t> and </a:t>
            </a:r>
            <a:r>
              <a:rPr kumimoji="1" lang="en-US" altLang="en-US" sz="2600" b="1" i="1">
                <a:solidFill>
                  <a:srgbClr val="FF3300"/>
                </a:solidFill>
              </a:rPr>
              <a:t>n</a:t>
            </a:r>
            <a:r>
              <a:rPr kumimoji="1" lang="en-US" altLang="en-US" sz="2600" b="1" baseline="-25000">
                <a:solidFill>
                  <a:srgbClr val="FF3300"/>
                </a:solidFill>
              </a:rPr>
              <a:t>0,</a:t>
            </a:r>
            <a:r>
              <a:rPr kumimoji="1" lang="en-US" altLang="en-US" sz="2600" b="1">
                <a:solidFill>
                  <a:schemeClr val="hlink"/>
                </a:solidFill>
              </a:rPr>
              <a:t> </a:t>
            </a:r>
            <a:r>
              <a:rPr kumimoji="1" lang="en-US" altLang="en-US" sz="2600" b="1">
                <a:solidFill>
                  <a:srgbClr val="CC0000"/>
                </a:solidFill>
              </a:rPr>
              <a:t>such that </a:t>
            </a:r>
            <a:r>
              <a:rPr kumimoji="1" lang="en-US" altLang="en-US" b="1">
                <a:solidFill>
                  <a:srgbClr val="CC0000"/>
                </a:solidFill>
                <a:sym typeface="Symbol" pitchFamily="18" charset="2"/>
              </a:rPr>
              <a:t></a:t>
            </a:r>
            <a:r>
              <a:rPr kumimoji="1" lang="en-US" altLang="en-US" b="1" i="1">
                <a:solidFill>
                  <a:srgbClr val="CC0000"/>
                </a:solidFill>
              </a:rPr>
              <a:t>n </a:t>
            </a:r>
            <a:r>
              <a:rPr kumimoji="1" lang="en-US" altLang="en-US" b="1">
                <a:solidFill>
                  <a:srgbClr val="CC0000"/>
                </a:solidFill>
                <a:sym typeface="Symbol" pitchFamily="18" charset="2"/>
              </a:rPr>
              <a:t></a:t>
            </a:r>
            <a:r>
              <a:rPr kumimoji="1" lang="en-US" altLang="en-US" b="1" i="1">
                <a:solidFill>
                  <a:srgbClr val="CC0000"/>
                </a:solidFill>
              </a:rPr>
              <a:t>  n</a:t>
            </a:r>
            <a:r>
              <a:rPr kumimoji="1" lang="en-US" altLang="en-US" b="1" baseline="-25000">
                <a:solidFill>
                  <a:srgbClr val="CC0000"/>
                </a:solidFill>
              </a:rPr>
              <a:t>0</a:t>
            </a:r>
            <a:r>
              <a:rPr kumimoji="1" lang="en-US" altLang="en-US">
                <a:solidFill>
                  <a:srgbClr val="CC0000"/>
                </a:solidFill>
              </a:rPr>
              <a:t>,</a:t>
            </a:r>
            <a:endParaRPr kumimoji="1" lang="en-US" altLang="en-US" sz="2600" b="1">
              <a:solidFill>
                <a:srgbClr val="CC0000"/>
              </a:solidFill>
            </a:endParaRPr>
          </a:p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itchFamily="2" charset="2"/>
              <a:buNone/>
            </a:pPr>
            <a:r>
              <a:rPr kumimoji="1" lang="en-US" altLang="en-US" sz="2200" b="1">
                <a:solidFill>
                  <a:schemeClr val="hlink"/>
                </a:solidFill>
              </a:rPr>
              <a:t>we have</a:t>
            </a:r>
            <a:r>
              <a:rPr kumimoji="1" lang="en-US" altLang="en-US" sz="2600" b="1">
                <a:solidFill>
                  <a:schemeClr val="hlink"/>
                </a:solidFill>
              </a:rPr>
              <a:t> 0 </a:t>
            </a:r>
            <a:r>
              <a:rPr kumimoji="1" lang="en-US" altLang="en-US" sz="2600" b="1">
                <a:solidFill>
                  <a:schemeClr val="hlink"/>
                </a:solidFill>
                <a:sym typeface="Symbol" pitchFamily="18" charset="2"/>
              </a:rPr>
              <a:t></a:t>
            </a:r>
            <a:r>
              <a:rPr kumimoji="1" lang="en-US" altLang="en-US" sz="2600" b="1">
                <a:solidFill>
                  <a:schemeClr val="hlink"/>
                </a:solidFill>
              </a:rPr>
              <a:t> </a:t>
            </a:r>
            <a:r>
              <a:rPr kumimoji="1" lang="en-US" altLang="en-US" b="1">
                <a:solidFill>
                  <a:schemeClr val="hlink"/>
                </a:solidFill>
              </a:rPr>
              <a:t>c</a:t>
            </a:r>
            <a:r>
              <a:rPr kumimoji="1" lang="en-US" altLang="en-US" b="1" i="1">
                <a:solidFill>
                  <a:schemeClr val="hlink"/>
                </a:solidFill>
              </a:rPr>
              <a:t>g</a:t>
            </a:r>
            <a:r>
              <a:rPr kumimoji="1" lang="en-US" altLang="en-US" b="1">
                <a:solidFill>
                  <a:schemeClr val="hlink"/>
                </a:solidFill>
              </a:rPr>
              <a:t>(</a:t>
            </a:r>
            <a:r>
              <a:rPr kumimoji="1" lang="en-US" altLang="en-US" b="1" i="1">
                <a:solidFill>
                  <a:schemeClr val="hlink"/>
                </a:solidFill>
              </a:rPr>
              <a:t>n</a:t>
            </a:r>
            <a:r>
              <a:rPr kumimoji="1" lang="en-US" altLang="en-US" b="1">
                <a:solidFill>
                  <a:schemeClr val="hlink"/>
                </a:solidFill>
              </a:rPr>
              <a:t>)</a:t>
            </a:r>
            <a:r>
              <a:rPr kumimoji="1" lang="en-US" altLang="en-US"/>
              <a:t> </a:t>
            </a:r>
            <a:r>
              <a:rPr kumimoji="1" lang="en-US" altLang="en-US" sz="2600" b="1">
                <a:solidFill>
                  <a:schemeClr val="hlink"/>
                </a:solidFill>
                <a:sym typeface="Symbol" pitchFamily="18" charset="2"/>
              </a:rPr>
              <a:t> </a:t>
            </a:r>
            <a:r>
              <a:rPr kumimoji="1" lang="en-US" altLang="en-US" b="1" i="1">
                <a:solidFill>
                  <a:schemeClr val="hlink"/>
                </a:solidFill>
              </a:rPr>
              <a:t>f</a:t>
            </a:r>
            <a:r>
              <a:rPr kumimoji="1" lang="en-US" altLang="en-US" b="1">
                <a:solidFill>
                  <a:schemeClr val="hlink"/>
                </a:solidFill>
              </a:rPr>
              <a:t>(</a:t>
            </a:r>
            <a:r>
              <a:rPr kumimoji="1" lang="en-US" altLang="en-US" b="1" i="1">
                <a:solidFill>
                  <a:schemeClr val="hlink"/>
                </a:solidFill>
              </a:rPr>
              <a:t>n</a:t>
            </a:r>
            <a:r>
              <a:rPr kumimoji="1" lang="en-US" altLang="en-US" b="1">
                <a:solidFill>
                  <a:schemeClr val="hlink"/>
                </a:solidFill>
              </a:rPr>
              <a:t>)</a:t>
            </a:r>
            <a:r>
              <a:rPr kumimoji="1" lang="en-US" altLang="en-US" sz="3000" b="1">
                <a:solidFill>
                  <a:schemeClr val="hlink"/>
                </a:solidFill>
              </a:rPr>
              <a:t>}</a:t>
            </a:r>
          </a:p>
        </p:txBody>
      </p:sp>
      <p:sp>
        <p:nvSpPr>
          <p:cNvPr id="20489" name="Rectangle 13"/>
          <p:cNvSpPr>
            <a:spLocks noChangeArrowheads="1"/>
          </p:cNvSpPr>
          <p:nvPr/>
        </p:nvSpPr>
        <p:spPr bwMode="auto">
          <a:xfrm>
            <a:off x="263525" y="1068388"/>
            <a:ext cx="519747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itchFamily="2" charset="2"/>
              <a:buNone/>
            </a:pPr>
            <a:r>
              <a:rPr kumimoji="1" lang="en-US" altLang="en-US" sz="2600"/>
              <a:t>For function </a:t>
            </a:r>
            <a:r>
              <a:rPr kumimoji="1" lang="en-US" altLang="en-US" sz="2600" i="1"/>
              <a:t>g</a:t>
            </a:r>
            <a:r>
              <a:rPr kumimoji="1" lang="en-US" altLang="en-US" sz="2600"/>
              <a:t>(</a:t>
            </a:r>
            <a:r>
              <a:rPr kumimoji="1" lang="en-US" altLang="en-US" sz="2600" i="1"/>
              <a:t>n</a:t>
            </a:r>
            <a:r>
              <a:rPr kumimoji="1" lang="en-US" altLang="en-US" sz="2600"/>
              <a:t>), we define </a:t>
            </a:r>
            <a:r>
              <a:rPr lang="en-US" altLang="en-US">
                <a:sym typeface="Symbol" pitchFamily="18" charset="2"/>
              </a:rPr>
              <a:t></a:t>
            </a:r>
            <a:r>
              <a:rPr kumimoji="1" lang="en-US" altLang="en-US" sz="2600"/>
              <a:t>(</a:t>
            </a:r>
            <a:r>
              <a:rPr kumimoji="1" lang="en-US" altLang="en-US" sz="2600" i="1"/>
              <a:t>g</a:t>
            </a:r>
            <a:r>
              <a:rPr kumimoji="1" lang="en-US" altLang="en-US" sz="2600"/>
              <a:t>(</a:t>
            </a:r>
            <a:r>
              <a:rPr kumimoji="1" lang="en-US" altLang="en-US" sz="2600" i="1"/>
              <a:t>n</a:t>
            </a:r>
            <a:r>
              <a:rPr kumimoji="1" lang="en-US" altLang="en-US" sz="2600"/>
              <a:t>)), big-Omega of </a:t>
            </a:r>
            <a:r>
              <a:rPr kumimoji="1" lang="en-US" altLang="en-US" sz="2600" i="1"/>
              <a:t>n</a:t>
            </a:r>
            <a:r>
              <a:rPr kumimoji="1" lang="en-US" altLang="en-US" sz="2600"/>
              <a:t>, as the set: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400" smtClean="0">
                <a:solidFill>
                  <a:schemeClr val="hlink"/>
                </a:solidFill>
              </a:rPr>
              <a:t>Comp 550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mtClean="0">
              <a:sym typeface="Symbol" pitchFamily="18" charset="2"/>
            </a:endParaRPr>
          </a:p>
          <a:p>
            <a:endParaRPr lang="en-US" altLang="en-US" smtClean="0">
              <a:sym typeface="Symbol" pitchFamily="18" charset="2"/>
            </a:endParaRPr>
          </a:p>
          <a:p>
            <a:r>
              <a:rPr lang="en-US" altLang="en-US" smtClean="0">
                <a:sym typeface="Symbol" pitchFamily="18" charset="2"/>
              </a:rPr>
              <a:t>n = </a:t>
            </a:r>
            <a:r>
              <a:rPr lang="el-GR" altLang="en-US" smtClean="0">
                <a:sym typeface="Symbol" pitchFamily="18" charset="2"/>
              </a:rPr>
              <a:t></a:t>
            </a:r>
            <a:r>
              <a:rPr lang="en-US" altLang="en-US" smtClean="0">
                <a:sym typeface="Symbol" pitchFamily="18" charset="2"/>
              </a:rPr>
              <a:t>(lg </a:t>
            </a:r>
            <a:r>
              <a:rPr lang="en-US" altLang="en-US" i="1" smtClean="0">
                <a:sym typeface="Symbol" pitchFamily="18" charset="2"/>
              </a:rPr>
              <a:t>n</a:t>
            </a:r>
            <a:r>
              <a:rPr lang="en-US" altLang="en-US" smtClean="0">
                <a:sym typeface="Symbol" pitchFamily="18" charset="2"/>
              </a:rPr>
              <a:t>). Choose </a:t>
            </a:r>
            <a:r>
              <a:rPr lang="en-US" altLang="en-US" i="1" smtClean="0">
                <a:sym typeface="Symbol" pitchFamily="18" charset="2"/>
              </a:rPr>
              <a:t>c</a:t>
            </a:r>
            <a:r>
              <a:rPr lang="en-US" altLang="en-US" smtClean="0">
                <a:sym typeface="Symbol" pitchFamily="18" charset="2"/>
              </a:rPr>
              <a:t> and </a:t>
            </a:r>
            <a:r>
              <a:rPr lang="en-US" altLang="en-US" i="1" smtClean="0"/>
              <a:t>n</a:t>
            </a:r>
            <a:r>
              <a:rPr lang="en-US" altLang="en-US" baseline="-25000" smtClean="0"/>
              <a:t>0</a:t>
            </a:r>
            <a:r>
              <a:rPr lang="en-US" altLang="en-US" smtClean="0"/>
              <a:t>.</a:t>
            </a:r>
            <a:endParaRPr lang="el-GR" altLang="en-US" smtClean="0"/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660400" y="1219200"/>
            <a:ext cx="8102600" cy="965200"/>
          </a:xfrm>
          <a:prstGeom prst="rect">
            <a:avLst/>
          </a:prstGeom>
          <a:solidFill>
            <a:srgbClr val="CCECFF"/>
          </a:solidFill>
          <a:ln w="19050" cap="sq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2800" b="1" dirty="0">
                <a:solidFill>
                  <a:schemeClr val="accent1"/>
                </a:solidFill>
                <a:sym typeface="Symbol" pitchFamily="18" charset="2"/>
              </a:rPr>
              <a:t></a:t>
            </a:r>
            <a:r>
              <a:rPr kumimoji="1" lang="en-US" altLang="en-US" sz="2800" b="1" dirty="0">
                <a:solidFill>
                  <a:schemeClr val="accent1"/>
                </a:solidFill>
              </a:rPr>
              <a:t>(</a:t>
            </a:r>
            <a:r>
              <a:rPr kumimoji="1" lang="en-US" altLang="en-US" sz="2800" b="1" i="1" dirty="0">
                <a:solidFill>
                  <a:schemeClr val="accent1"/>
                </a:solidFill>
              </a:rPr>
              <a:t>g</a:t>
            </a:r>
            <a:r>
              <a:rPr kumimoji="1" lang="en-US" altLang="en-US" sz="2800" b="1" dirty="0">
                <a:solidFill>
                  <a:schemeClr val="accent1"/>
                </a:solidFill>
              </a:rPr>
              <a:t>(</a:t>
            </a:r>
            <a:r>
              <a:rPr kumimoji="1" lang="en-US" altLang="en-US" sz="2800" b="1" i="1" dirty="0">
                <a:solidFill>
                  <a:schemeClr val="accent1"/>
                </a:solidFill>
              </a:rPr>
              <a:t>n</a:t>
            </a:r>
            <a:r>
              <a:rPr kumimoji="1" lang="en-US" altLang="en-US" sz="2800" b="1" dirty="0">
                <a:solidFill>
                  <a:schemeClr val="accent1"/>
                </a:solidFill>
              </a:rPr>
              <a:t>)) =</a:t>
            </a:r>
            <a:r>
              <a:rPr kumimoji="1" lang="en-US" altLang="en-US" sz="2800" b="1" dirty="0">
                <a:solidFill>
                  <a:schemeClr val="hlink"/>
                </a:solidFill>
              </a:rPr>
              <a:t> {</a:t>
            </a:r>
            <a:r>
              <a:rPr kumimoji="1" lang="en-US" altLang="en-US" sz="2800" b="1" i="1" dirty="0">
                <a:solidFill>
                  <a:schemeClr val="hlink"/>
                </a:solidFill>
              </a:rPr>
              <a:t>f</a:t>
            </a:r>
            <a:r>
              <a:rPr kumimoji="1" lang="en-US" altLang="en-US" sz="2800" b="1" dirty="0">
                <a:solidFill>
                  <a:schemeClr val="hlink"/>
                </a:solidFill>
              </a:rPr>
              <a:t>(</a:t>
            </a:r>
            <a:r>
              <a:rPr kumimoji="1" lang="en-US" altLang="en-US" sz="2800" b="1" i="1" dirty="0">
                <a:solidFill>
                  <a:schemeClr val="hlink"/>
                </a:solidFill>
              </a:rPr>
              <a:t>n</a:t>
            </a:r>
            <a:r>
              <a:rPr kumimoji="1" lang="en-US" altLang="en-US" sz="2800" b="1" dirty="0">
                <a:solidFill>
                  <a:schemeClr val="hlink"/>
                </a:solidFill>
              </a:rPr>
              <a:t>) : </a:t>
            </a:r>
            <a:r>
              <a:rPr kumimoji="1" lang="en-US" altLang="en-US" sz="2800" b="1" dirty="0">
                <a:solidFill>
                  <a:srgbClr val="FF3300"/>
                </a:solidFill>
                <a:sym typeface="Symbol" pitchFamily="18" charset="2"/>
              </a:rPr>
              <a:t> </a:t>
            </a:r>
            <a:r>
              <a:rPr kumimoji="1" lang="en-US" altLang="en-US" sz="2800" b="1" dirty="0">
                <a:solidFill>
                  <a:srgbClr val="FF3300"/>
                </a:solidFill>
              </a:rPr>
              <a:t>positive constants </a:t>
            </a:r>
            <a:r>
              <a:rPr kumimoji="1" lang="en-US" altLang="en-US" sz="2800" b="1" i="1" dirty="0">
                <a:solidFill>
                  <a:srgbClr val="FF3300"/>
                </a:solidFill>
              </a:rPr>
              <a:t>c</a:t>
            </a:r>
            <a:r>
              <a:rPr kumimoji="1" lang="en-US" altLang="en-US" sz="2800" b="1" dirty="0">
                <a:solidFill>
                  <a:srgbClr val="FF3300"/>
                </a:solidFill>
              </a:rPr>
              <a:t> and </a:t>
            </a:r>
            <a:r>
              <a:rPr kumimoji="1" lang="en-US" altLang="en-US" sz="2800" b="1" i="1" dirty="0">
                <a:solidFill>
                  <a:srgbClr val="FF3300"/>
                </a:solidFill>
              </a:rPr>
              <a:t>n</a:t>
            </a:r>
            <a:r>
              <a:rPr kumimoji="1" lang="en-US" altLang="en-US" sz="2800" b="1" baseline="-25000" dirty="0">
                <a:solidFill>
                  <a:srgbClr val="FF3300"/>
                </a:solidFill>
              </a:rPr>
              <a:t>0</a:t>
            </a:r>
            <a:r>
              <a:rPr kumimoji="1" lang="en-US" altLang="en-US" sz="2800" b="1" dirty="0">
                <a:solidFill>
                  <a:srgbClr val="FF3300"/>
                </a:solidFill>
              </a:rPr>
              <a:t>,</a:t>
            </a:r>
            <a:r>
              <a:rPr kumimoji="1" lang="en-US" altLang="en-US" sz="2800" b="1" dirty="0">
                <a:solidFill>
                  <a:schemeClr val="hlink"/>
                </a:solidFill>
              </a:rPr>
              <a:t> </a:t>
            </a:r>
            <a:r>
              <a:rPr kumimoji="1" lang="en-US" altLang="en-US" sz="2800" b="1" dirty="0">
                <a:solidFill>
                  <a:srgbClr val="CC0000"/>
                </a:solidFill>
              </a:rPr>
              <a:t>such </a:t>
            </a:r>
            <a:r>
              <a:rPr kumimoji="1" lang="en-US" altLang="en-US" sz="2800" b="1" dirty="0" smtClean="0">
                <a:solidFill>
                  <a:srgbClr val="CC0000"/>
                </a:solidFill>
              </a:rPr>
              <a:t/>
            </a:r>
            <a:br>
              <a:rPr kumimoji="1" lang="en-US" altLang="en-US" sz="2800" b="1" dirty="0" smtClean="0">
                <a:solidFill>
                  <a:srgbClr val="CC0000"/>
                </a:solidFill>
              </a:rPr>
            </a:br>
            <a:r>
              <a:rPr kumimoji="1" lang="en-US" altLang="en-US" sz="2800" b="1" dirty="0" smtClean="0">
                <a:solidFill>
                  <a:srgbClr val="CC0000"/>
                </a:solidFill>
              </a:rPr>
              <a:t>       that </a:t>
            </a:r>
            <a:r>
              <a:rPr kumimoji="1" lang="en-US" altLang="en-US" sz="2800" b="1" dirty="0">
                <a:solidFill>
                  <a:srgbClr val="CC0000"/>
                </a:solidFill>
                <a:sym typeface="Symbol" pitchFamily="18" charset="2"/>
              </a:rPr>
              <a:t></a:t>
            </a:r>
            <a:r>
              <a:rPr kumimoji="1" lang="en-US" altLang="en-US" sz="2800" b="1" i="1" dirty="0">
                <a:solidFill>
                  <a:srgbClr val="CC0000"/>
                </a:solidFill>
              </a:rPr>
              <a:t>n </a:t>
            </a:r>
            <a:r>
              <a:rPr kumimoji="1" lang="en-US" altLang="en-US" sz="2800" b="1" dirty="0">
                <a:solidFill>
                  <a:srgbClr val="CC0000"/>
                </a:solidFill>
                <a:sym typeface="Symbol" pitchFamily="18" charset="2"/>
              </a:rPr>
              <a:t></a:t>
            </a:r>
            <a:r>
              <a:rPr kumimoji="1" lang="en-US" altLang="en-US" sz="2800" b="1" i="1" dirty="0">
                <a:solidFill>
                  <a:srgbClr val="CC0000"/>
                </a:solidFill>
              </a:rPr>
              <a:t> n</a:t>
            </a:r>
            <a:r>
              <a:rPr kumimoji="1" lang="en-US" altLang="en-US" sz="2800" b="1" baseline="-25000" dirty="0">
                <a:solidFill>
                  <a:srgbClr val="CC0000"/>
                </a:solidFill>
              </a:rPr>
              <a:t>0</a:t>
            </a:r>
            <a:r>
              <a:rPr kumimoji="1" lang="en-US" altLang="en-US" sz="2800" b="1" dirty="0">
                <a:solidFill>
                  <a:srgbClr val="CC0000"/>
                </a:solidFill>
              </a:rPr>
              <a:t>, </a:t>
            </a:r>
            <a:r>
              <a:rPr kumimoji="1" lang="en-US" altLang="en-US" sz="2800" b="1" dirty="0">
                <a:solidFill>
                  <a:schemeClr val="hlink"/>
                </a:solidFill>
              </a:rPr>
              <a:t>we have 0 </a:t>
            </a:r>
            <a:r>
              <a:rPr kumimoji="1" lang="en-US" altLang="en-US" sz="2800" b="1" dirty="0">
                <a:solidFill>
                  <a:schemeClr val="hlink"/>
                </a:solidFill>
                <a:sym typeface="Symbol" pitchFamily="18" charset="2"/>
              </a:rPr>
              <a:t></a:t>
            </a:r>
            <a:r>
              <a:rPr kumimoji="1" lang="en-US" altLang="en-US" sz="2800" b="1" dirty="0">
                <a:solidFill>
                  <a:schemeClr val="hlink"/>
                </a:solidFill>
              </a:rPr>
              <a:t> c</a:t>
            </a:r>
            <a:r>
              <a:rPr kumimoji="1" lang="en-US" altLang="en-US" sz="2800" b="1" i="1" dirty="0">
                <a:solidFill>
                  <a:schemeClr val="hlink"/>
                </a:solidFill>
              </a:rPr>
              <a:t>g</a:t>
            </a:r>
            <a:r>
              <a:rPr kumimoji="1" lang="en-US" altLang="en-US" sz="2800" b="1" dirty="0">
                <a:solidFill>
                  <a:schemeClr val="hlink"/>
                </a:solidFill>
              </a:rPr>
              <a:t>(</a:t>
            </a:r>
            <a:r>
              <a:rPr kumimoji="1" lang="en-US" altLang="en-US" sz="2800" b="1" i="1" dirty="0">
                <a:solidFill>
                  <a:schemeClr val="hlink"/>
                </a:solidFill>
              </a:rPr>
              <a:t>n</a:t>
            </a:r>
            <a:r>
              <a:rPr kumimoji="1" lang="en-US" altLang="en-US" sz="2800" b="1" dirty="0">
                <a:solidFill>
                  <a:schemeClr val="hlink"/>
                </a:solidFill>
              </a:rPr>
              <a:t>)</a:t>
            </a:r>
            <a:r>
              <a:rPr kumimoji="1" lang="en-US" altLang="en-US" sz="2800" b="1" dirty="0"/>
              <a:t> </a:t>
            </a:r>
            <a:r>
              <a:rPr kumimoji="1" lang="en-US" altLang="en-US" sz="2800" b="1" dirty="0">
                <a:solidFill>
                  <a:schemeClr val="hlink"/>
                </a:solidFill>
                <a:sym typeface="Symbol" pitchFamily="18" charset="2"/>
              </a:rPr>
              <a:t> </a:t>
            </a:r>
            <a:r>
              <a:rPr kumimoji="1" lang="en-US" altLang="en-US" sz="2800" b="1" i="1" dirty="0">
                <a:solidFill>
                  <a:schemeClr val="hlink"/>
                </a:solidFill>
              </a:rPr>
              <a:t>f</a:t>
            </a:r>
            <a:r>
              <a:rPr kumimoji="1" lang="en-US" altLang="en-US" sz="2800" b="1" dirty="0">
                <a:solidFill>
                  <a:schemeClr val="hlink"/>
                </a:solidFill>
              </a:rPr>
              <a:t>(</a:t>
            </a:r>
            <a:r>
              <a:rPr kumimoji="1" lang="en-US" altLang="en-US" sz="2800" b="1" i="1" dirty="0">
                <a:solidFill>
                  <a:schemeClr val="hlink"/>
                </a:solidFill>
              </a:rPr>
              <a:t>n</a:t>
            </a:r>
            <a:r>
              <a:rPr kumimoji="1" lang="en-US" altLang="en-US" sz="2800" b="1" dirty="0">
                <a:solidFill>
                  <a:schemeClr val="hlink"/>
                </a:solidFill>
              </a:rPr>
              <a:t>)}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400" smtClean="0">
                <a:solidFill>
                  <a:schemeClr val="hlink"/>
                </a:solidFill>
              </a:rPr>
              <a:t>Comp 550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Relations Between </a:t>
            </a:r>
            <a:r>
              <a:rPr lang="en-US" altLang="en-US" smtClean="0">
                <a:latin typeface="Symbol" pitchFamily="18" charset="2"/>
              </a:rPr>
              <a:t>Q</a:t>
            </a:r>
            <a:r>
              <a:rPr lang="en-US" altLang="en-US" smtClean="0"/>
              <a:t>, </a:t>
            </a:r>
            <a:r>
              <a:rPr lang="en-US" altLang="en-US" i="1" smtClean="0"/>
              <a:t>O, </a:t>
            </a:r>
            <a:r>
              <a:rPr lang="en-US" altLang="en-US" smtClean="0">
                <a:latin typeface="Symbol" pitchFamily="18" charset="2"/>
              </a:rPr>
              <a:t>W</a:t>
            </a:r>
            <a:endParaRPr lang="en-US" altLang="en-US" smtClean="0"/>
          </a:p>
        </p:txBody>
      </p:sp>
      <p:pic>
        <p:nvPicPr>
          <p:cNvPr id="22532" name="Picture 3" descr="graph_th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" y="1524000"/>
            <a:ext cx="2654300" cy="298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4" descr="graph_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150" y="1524000"/>
            <a:ext cx="2654300" cy="298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Picture 5" descr="graph_Omeg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113" y="1524000"/>
            <a:ext cx="2654300" cy="298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400" smtClean="0">
                <a:solidFill>
                  <a:schemeClr val="hlink"/>
                </a:solidFill>
              </a:rPr>
              <a:t>Comp 550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Relations Between </a:t>
            </a:r>
            <a:r>
              <a:rPr lang="en-US" altLang="en-US" smtClean="0">
                <a:latin typeface="Symbol" pitchFamily="18" charset="2"/>
              </a:rPr>
              <a:t>Q</a:t>
            </a:r>
            <a:r>
              <a:rPr lang="en-US" altLang="en-US" smtClean="0"/>
              <a:t>, </a:t>
            </a:r>
            <a:r>
              <a:rPr lang="en-US" altLang="en-US" smtClean="0">
                <a:latin typeface="Symbol" pitchFamily="18" charset="2"/>
              </a:rPr>
              <a:t>W</a:t>
            </a:r>
            <a:r>
              <a:rPr lang="en-US" altLang="en-US" smtClean="0"/>
              <a:t>, </a:t>
            </a:r>
            <a:r>
              <a:rPr lang="en-US" altLang="en-US" i="1" smtClean="0"/>
              <a:t>O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897188"/>
            <a:ext cx="8458200" cy="2857500"/>
          </a:xfrm>
        </p:spPr>
        <p:txBody>
          <a:bodyPr/>
          <a:lstStyle/>
          <a:p>
            <a:pPr>
              <a:spcBef>
                <a:spcPct val="100000"/>
              </a:spcBef>
            </a:pPr>
            <a:r>
              <a:rPr lang="en-US" altLang="en-US" sz="3000" smtClean="0">
                <a:sym typeface="Symbol" pitchFamily="18" charset="2"/>
              </a:rPr>
              <a:t>I.e., </a:t>
            </a:r>
            <a:r>
              <a:rPr lang="en-US" altLang="en-US" sz="3000" smtClean="0"/>
              <a:t>(</a:t>
            </a:r>
            <a:r>
              <a:rPr lang="en-US" altLang="en-US" sz="3000" i="1" smtClean="0"/>
              <a:t>g</a:t>
            </a:r>
            <a:r>
              <a:rPr lang="en-US" altLang="en-US" sz="3000" smtClean="0"/>
              <a:t>(</a:t>
            </a:r>
            <a:r>
              <a:rPr lang="en-US" altLang="en-US" sz="3000" i="1" smtClean="0"/>
              <a:t>n</a:t>
            </a:r>
            <a:r>
              <a:rPr lang="en-US" altLang="en-US" sz="3000" smtClean="0"/>
              <a:t>)) = </a:t>
            </a:r>
            <a:r>
              <a:rPr lang="en-US" altLang="en-US" sz="3000" i="1" smtClean="0">
                <a:sym typeface="Symbol" pitchFamily="18" charset="2"/>
              </a:rPr>
              <a:t>O</a:t>
            </a:r>
            <a:r>
              <a:rPr lang="en-US" altLang="en-US" sz="3000" smtClean="0"/>
              <a:t>(</a:t>
            </a:r>
            <a:r>
              <a:rPr lang="en-US" altLang="en-US" sz="3000" i="1" smtClean="0"/>
              <a:t>g</a:t>
            </a:r>
            <a:r>
              <a:rPr lang="en-US" altLang="en-US" sz="3000" smtClean="0"/>
              <a:t>(</a:t>
            </a:r>
            <a:r>
              <a:rPr lang="en-US" altLang="en-US" sz="3000" i="1" smtClean="0"/>
              <a:t>n</a:t>
            </a:r>
            <a:r>
              <a:rPr lang="en-US" altLang="en-US" sz="3000" smtClean="0"/>
              <a:t>)) </a:t>
            </a:r>
            <a:r>
              <a:rPr lang="en-US" altLang="en-US" sz="3000" smtClean="0">
                <a:latin typeface="Symbol" pitchFamily="18" charset="2"/>
              </a:rPr>
              <a:t>Ç</a:t>
            </a:r>
            <a:r>
              <a:rPr lang="en-US" altLang="en-US" sz="3000" smtClean="0"/>
              <a:t> </a:t>
            </a:r>
            <a:r>
              <a:rPr lang="en-US" altLang="en-US" sz="3000" smtClean="0">
                <a:latin typeface="Symbol" pitchFamily="18" charset="2"/>
                <a:sym typeface="Symbol" pitchFamily="18" charset="2"/>
              </a:rPr>
              <a:t>W</a:t>
            </a:r>
            <a:r>
              <a:rPr lang="en-US" altLang="en-US" sz="3000" smtClean="0"/>
              <a:t>(</a:t>
            </a:r>
            <a:r>
              <a:rPr lang="en-US" altLang="en-US" sz="3000" i="1" smtClean="0"/>
              <a:t>g</a:t>
            </a:r>
            <a:r>
              <a:rPr lang="en-US" altLang="en-US" sz="3000" smtClean="0"/>
              <a:t>(</a:t>
            </a:r>
            <a:r>
              <a:rPr lang="en-US" altLang="en-US" sz="3000" i="1" smtClean="0"/>
              <a:t>n</a:t>
            </a:r>
            <a:r>
              <a:rPr lang="en-US" altLang="en-US" sz="3000" smtClean="0"/>
              <a:t>))</a:t>
            </a:r>
          </a:p>
          <a:p>
            <a:pPr>
              <a:spcBef>
                <a:spcPct val="100000"/>
              </a:spcBef>
            </a:pPr>
            <a:r>
              <a:rPr lang="en-US" altLang="en-US" sz="3000" smtClean="0"/>
              <a:t>In practice, asymptotically tight bounds are obtained from asymptotic upper and lower bounds.</a:t>
            </a:r>
          </a:p>
        </p:txBody>
      </p:sp>
      <p:sp>
        <p:nvSpPr>
          <p:cNvPr id="398340" name="Text Box 4"/>
          <p:cNvSpPr txBox="1">
            <a:spLocks noChangeArrowheads="1"/>
          </p:cNvSpPr>
          <p:nvPr/>
        </p:nvSpPr>
        <p:spPr bwMode="auto">
          <a:xfrm>
            <a:off x="582613" y="1192213"/>
            <a:ext cx="7632700" cy="142875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2900" b="1" u="sng" dirty="0">
                <a:solidFill>
                  <a:schemeClr val="hlink"/>
                </a:solidFill>
              </a:rPr>
              <a:t>Theorem :</a:t>
            </a:r>
            <a:r>
              <a:rPr lang="en-US" sz="2900" dirty="0">
                <a:solidFill>
                  <a:srgbClr val="010000"/>
                </a:solidFill>
              </a:rPr>
              <a:t>  For any two functions </a:t>
            </a:r>
            <a:r>
              <a:rPr lang="en-US" sz="2900" i="1" dirty="0">
                <a:solidFill>
                  <a:srgbClr val="010000"/>
                </a:solidFill>
              </a:rPr>
              <a:t>g</a:t>
            </a:r>
            <a:r>
              <a:rPr lang="en-US" sz="2900" dirty="0">
                <a:solidFill>
                  <a:srgbClr val="010000"/>
                </a:solidFill>
              </a:rPr>
              <a:t>(</a:t>
            </a:r>
            <a:r>
              <a:rPr lang="en-US" sz="2900" i="1" dirty="0">
                <a:solidFill>
                  <a:srgbClr val="010000"/>
                </a:solidFill>
              </a:rPr>
              <a:t>n</a:t>
            </a:r>
            <a:r>
              <a:rPr lang="en-US" sz="2900" dirty="0">
                <a:solidFill>
                  <a:srgbClr val="010000"/>
                </a:solidFill>
              </a:rPr>
              <a:t>) and </a:t>
            </a:r>
            <a:r>
              <a:rPr lang="en-US" sz="2900" i="1" dirty="0">
                <a:solidFill>
                  <a:srgbClr val="010000"/>
                </a:solidFill>
              </a:rPr>
              <a:t>f</a:t>
            </a:r>
            <a:r>
              <a:rPr lang="en-US" sz="2900" dirty="0">
                <a:solidFill>
                  <a:srgbClr val="010000"/>
                </a:solidFill>
              </a:rPr>
              <a:t>(</a:t>
            </a:r>
            <a:r>
              <a:rPr lang="en-US" sz="2900" i="1" dirty="0">
                <a:solidFill>
                  <a:srgbClr val="010000"/>
                </a:solidFill>
              </a:rPr>
              <a:t>n</a:t>
            </a:r>
            <a:r>
              <a:rPr lang="en-US" sz="2900" dirty="0">
                <a:solidFill>
                  <a:srgbClr val="010000"/>
                </a:solidFill>
              </a:rPr>
              <a:t>), </a:t>
            </a:r>
            <a:br>
              <a:rPr lang="en-US" sz="2900" dirty="0">
                <a:solidFill>
                  <a:srgbClr val="010000"/>
                </a:solidFill>
              </a:rPr>
            </a:br>
            <a:r>
              <a:rPr lang="en-US" sz="2900" dirty="0">
                <a:solidFill>
                  <a:srgbClr val="010000"/>
                </a:solidFill>
              </a:rPr>
              <a:t> </a:t>
            </a:r>
            <a:r>
              <a:rPr lang="en-US" sz="2900" b="1" i="1" dirty="0" smtClean="0">
                <a:solidFill>
                  <a:schemeClr val="hlink"/>
                </a:solidFill>
              </a:rPr>
              <a:t>f</a:t>
            </a:r>
            <a:r>
              <a:rPr lang="en-US" sz="2900" b="1" dirty="0" smtClean="0">
                <a:solidFill>
                  <a:schemeClr val="hlink"/>
                </a:solidFill>
              </a:rPr>
              <a:t>(</a:t>
            </a:r>
            <a:r>
              <a:rPr lang="en-US" sz="2900" b="1" i="1" dirty="0" smtClean="0">
                <a:solidFill>
                  <a:schemeClr val="hlink"/>
                </a:solidFill>
              </a:rPr>
              <a:t>n</a:t>
            </a:r>
            <a:r>
              <a:rPr lang="en-US" sz="2900" b="1" dirty="0">
                <a:solidFill>
                  <a:schemeClr val="hlink"/>
                </a:solidFill>
              </a:rPr>
              <a:t>) = </a:t>
            </a:r>
            <a:r>
              <a:rPr lang="en-US" sz="2900" b="1" dirty="0">
                <a:solidFill>
                  <a:schemeClr val="hlink"/>
                </a:solidFill>
                <a:sym typeface="Symbol" pitchFamily="18" charset="2"/>
              </a:rPr>
              <a:t></a:t>
            </a:r>
            <a:r>
              <a:rPr lang="en-US" sz="2900" b="1" dirty="0">
                <a:solidFill>
                  <a:schemeClr val="hlink"/>
                </a:solidFill>
              </a:rPr>
              <a:t>(</a:t>
            </a:r>
            <a:r>
              <a:rPr lang="en-US" sz="2900" b="1" i="1" dirty="0">
                <a:solidFill>
                  <a:schemeClr val="hlink"/>
                </a:solidFill>
              </a:rPr>
              <a:t>g</a:t>
            </a:r>
            <a:r>
              <a:rPr lang="en-US" sz="2900" b="1" dirty="0">
                <a:solidFill>
                  <a:schemeClr val="hlink"/>
                </a:solidFill>
              </a:rPr>
              <a:t>(</a:t>
            </a:r>
            <a:r>
              <a:rPr lang="en-US" sz="2900" b="1" i="1" dirty="0">
                <a:solidFill>
                  <a:schemeClr val="hlink"/>
                </a:solidFill>
              </a:rPr>
              <a:t>n</a:t>
            </a:r>
            <a:r>
              <a:rPr lang="en-US" sz="2900" b="1" dirty="0">
                <a:solidFill>
                  <a:schemeClr val="hlink"/>
                </a:solidFill>
              </a:rPr>
              <a:t>))</a:t>
            </a:r>
            <a:r>
              <a:rPr lang="en-US" sz="2900" dirty="0">
                <a:solidFill>
                  <a:schemeClr val="hlink"/>
                </a:solidFill>
              </a:rPr>
              <a:t> </a:t>
            </a:r>
            <a:r>
              <a:rPr lang="en-US" sz="2900" dirty="0" err="1">
                <a:solidFill>
                  <a:schemeClr val="hlink"/>
                </a:solidFill>
              </a:rPr>
              <a:t>iff</a:t>
            </a:r>
            <a:r>
              <a:rPr lang="en-US" sz="2900" dirty="0">
                <a:solidFill>
                  <a:schemeClr val="hlink"/>
                </a:solidFill>
              </a:rPr>
              <a:t> </a:t>
            </a:r>
          </a:p>
          <a:p>
            <a:pPr>
              <a:defRPr/>
            </a:pPr>
            <a:r>
              <a:rPr lang="en-US" sz="2900" b="1" i="1" dirty="0">
                <a:solidFill>
                  <a:srgbClr val="CC0000"/>
                </a:solidFill>
              </a:rPr>
              <a:t>	</a:t>
            </a:r>
            <a:r>
              <a:rPr lang="en-US" sz="2900" b="1" i="1" dirty="0" smtClean="0">
                <a:solidFill>
                  <a:srgbClr val="CC0000"/>
                </a:solidFill>
              </a:rPr>
              <a:t>             f</a:t>
            </a:r>
            <a:r>
              <a:rPr lang="en-US" sz="2900" b="1" dirty="0" smtClean="0">
                <a:solidFill>
                  <a:srgbClr val="CC0000"/>
                </a:solidFill>
              </a:rPr>
              <a:t>(</a:t>
            </a:r>
            <a:r>
              <a:rPr lang="en-US" sz="2900" b="1" i="1" dirty="0" smtClean="0">
                <a:solidFill>
                  <a:srgbClr val="CC0000"/>
                </a:solidFill>
              </a:rPr>
              <a:t>n</a:t>
            </a:r>
            <a:r>
              <a:rPr lang="en-US" sz="2900" b="1" dirty="0">
                <a:solidFill>
                  <a:srgbClr val="CC0000"/>
                </a:solidFill>
              </a:rPr>
              <a:t>) =</a:t>
            </a:r>
            <a:r>
              <a:rPr lang="en-US" sz="2900" b="1" dirty="0">
                <a:solidFill>
                  <a:srgbClr val="CC0000"/>
                </a:solidFill>
                <a:sym typeface="Symbol" pitchFamily="18" charset="2"/>
              </a:rPr>
              <a:t> </a:t>
            </a:r>
            <a:r>
              <a:rPr lang="en-US" sz="2900" b="1" i="1" dirty="0">
                <a:solidFill>
                  <a:srgbClr val="CC0000"/>
                </a:solidFill>
                <a:sym typeface="Symbol" pitchFamily="18" charset="2"/>
              </a:rPr>
              <a:t>O</a:t>
            </a:r>
            <a:r>
              <a:rPr lang="en-US" sz="2900" b="1" dirty="0">
                <a:solidFill>
                  <a:srgbClr val="CC0000"/>
                </a:solidFill>
              </a:rPr>
              <a:t>(</a:t>
            </a:r>
            <a:r>
              <a:rPr lang="en-US" sz="2900" b="1" i="1" dirty="0">
                <a:solidFill>
                  <a:srgbClr val="CC0000"/>
                </a:solidFill>
              </a:rPr>
              <a:t>g</a:t>
            </a:r>
            <a:r>
              <a:rPr lang="en-US" sz="2900" b="1" dirty="0">
                <a:solidFill>
                  <a:srgbClr val="CC0000"/>
                </a:solidFill>
              </a:rPr>
              <a:t>(</a:t>
            </a:r>
            <a:r>
              <a:rPr lang="en-US" sz="2900" b="1" i="1" dirty="0">
                <a:solidFill>
                  <a:srgbClr val="CC0000"/>
                </a:solidFill>
              </a:rPr>
              <a:t>n</a:t>
            </a:r>
            <a:r>
              <a:rPr lang="en-US" sz="2900" b="1" dirty="0">
                <a:solidFill>
                  <a:srgbClr val="CC0000"/>
                </a:solidFill>
              </a:rPr>
              <a:t>)) and </a:t>
            </a:r>
            <a:r>
              <a:rPr lang="en-US" sz="2900" b="1" i="1" dirty="0">
                <a:solidFill>
                  <a:srgbClr val="CC0000"/>
                </a:solidFill>
              </a:rPr>
              <a:t>f</a:t>
            </a:r>
            <a:r>
              <a:rPr lang="en-US" sz="2900" b="1" dirty="0">
                <a:solidFill>
                  <a:srgbClr val="CC0000"/>
                </a:solidFill>
              </a:rPr>
              <a:t>(</a:t>
            </a:r>
            <a:r>
              <a:rPr lang="en-US" sz="2900" b="1" i="1" dirty="0">
                <a:solidFill>
                  <a:srgbClr val="CC0000"/>
                </a:solidFill>
              </a:rPr>
              <a:t>n</a:t>
            </a:r>
            <a:r>
              <a:rPr lang="en-US" sz="2900" b="1" dirty="0">
                <a:solidFill>
                  <a:srgbClr val="CC0000"/>
                </a:solidFill>
              </a:rPr>
              <a:t>) = </a:t>
            </a:r>
            <a:r>
              <a:rPr lang="en-US" sz="2900" b="1" dirty="0">
                <a:solidFill>
                  <a:srgbClr val="CC0000"/>
                </a:solidFill>
                <a:sym typeface="Symbol" pitchFamily="18" charset="2"/>
              </a:rPr>
              <a:t></a:t>
            </a:r>
            <a:r>
              <a:rPr lang="en-US" sz="2900" b="1" dirty="0">
                <a:solidFill>
                  <a:srgbClr val="CC0000"/>
                </a:solidFill>
              </a:rPr>
              <a:t>(</a:t>
            </a:r>
            <a:r>
              <a:rPr lang="en-US" sz="2900" b="1" i="1" dirty="0">
                <a:solidFill>
                  <a:srgbClr val="CC0000"/>
                </a:solidFill>
              </a:rPr>
              <a:t>g</a:t>
            </a:r>
            <a:r>
              <a:rPr lang="en-US" sz="2900" b="1" dirty="0">
                <a:solidFill>
                  <a:srgbClr val="CC0000"/>
                </a:solidFill>
              </a:rPr>
              <a:t>(</a:t>
            </a:r>
            <a:r>
              <a:rPr lang="en-US" sz="2900" b="1" i="1" dirty="0">
                <a:solidFill>
                  <a:srgbClr val="CC0000"/>
                </a:solidFill>
              </a:rPr>
              <a:t>n</a:t>
            </a:r>
            <a:r>
              <a:rPr lang="en-US" sz="2900" b="1" dirty="0">
                <a:solidFill>
                  <a:srgbClr val="CC0000"/>
                </a:solidFill>
              </a:rPr>
              <a:t>))</a:t>
            </a:r>
            <a:r>
              <a:rPr lang="en-US" sz="2900" dirty="0">
                <a:solidFill>
                  <a:srgbClr val="010000"/>
                </a:solidFill>
              </a:rPr>
              <a:t>.</a:t>
            </a:r>
            <a:endParaRPr lang="en-US" sz="2900" dirty="0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400" smtClean="0">
                <a:solidFill>
                  <a:schemeClr val="hlink"/>
                </a:solidFill>
              </a:rPr>
              <a:t>Comp 550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Running Times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850" y="1173163"/>
            <a:ext cx="7772400" cy="4862512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altLang="en-US" sz="2800" smtClean="0"/>
              <a:t>“Running time is </a:t>
            </a:r>
            <a:r>
              <a:rPr lang="en-US" altLang="en-US" sz="2800" i="1" smtClean="0"/>
              <a:t>O</a:t>
            </a:r>
            <a:r>
              <a:rPr lang="en-US" altLang="en-US" sz="2800" smtClean="0"/>
              <a:t>(</a:t>
            </a:r>
            <a:r>
              <a:rPr lang="en-US" altLang="en-US" sz="2800" i="1" smtClean="0"/>
              <a:t>f</a:t>
            </a:r>
            <a:r>
              <a:rPr lang="en-US" altLang="en-US" sz="2800" smtClean="0"/>
              <a:t>(</a:t>
            </a:r>
            <a:r>
              <a:rPr lang="en-US" altLang="en-US" sz="2800" i="1" smtClean="0"/>
              <a:t>n</a:t>
            </a:r>
            <a:r>
              <a:rPr lang="en-US" altLang="en-US" sz="2800" smtClean="0"/>
              <a:t>))” </a:t>
            </a:r>
            <a:r>
              <a:rPr lang="en-US" altLang="en-US" sz="2800" smtClean="0">
                <a:latin typeface="Symbol" pitchFamily="18" charset="2"/>
              </a:rPr>
              <a:t>Þ</a:t>
            </a:r>
            <a:r>
              <a:rPr lang="en-US" altLang="en-US" sz="2800" smtClean="0"/>
              <a:t> Worst case is </a:t>
            </a:r>
            <a:r>
              <a:rPr lang="en-US" altLang="en-US" sz="2800" i="1" smtClean="0"/>
              <a:t>O</a:t>
            </a:r>
            <a:r>
              <a:rPr lang="en-US" altLang="en-US" sz="2800" smtClean="0"/>
              <a:t>(</a:t>
            </a:r>
            <a:r>
              <a:rPr lang="en-US" altLang="en-US" sz="2800" i="1" smtClean="0"/>
              <a:t>f</a:t>
            </a:r>
            <a:r>
              <a:rPr lang="en-US" altLang="en-US" sz="2800" smtClean="0"/>
              <a:t>(</a:t>
            </a:r>
            <a:r>
              <a:rPr lang="en-US" altLang="en-US" sz="2800" i="1" smtClean="0"/>
              <a:t>n</a:t>
            </a:r>
            <a:r>
              <a:rPr lang="en-US" altLang="en-US" sz="2800" smtClean="0"/>
              <a:t>))</a:t>
            </a: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altLang="en-US" sz="2800" i="1" smtClean="0"/>
              <a:t>O</a:t>
            </a:r>
            <a:r>
              <a:rPr lang="en-US" altLang="en-US" sz="2800" smtClean="0"/>
              <a:t>(</a:t>
            </a:r>
            <a:r>
              <a:rPr lang="en-US" altLang="en-US" sz="2800" i="1" smtClean="0"/>
              <a:t>f</a:t>
            </a:r>
            <a:r>
              <a:rPr lang="en-US" altLang="en-US" sz="2800" smtClean="0"/>
              <a:t>(</a:t>
            </a:r>
            <a:r>
              <a:rPr lang="en-US" altLang="en-US" sz="2800" i="1" smtClean="0"/>
              <a:t>n</a:t>
            </a:r>
            <a:r>
              <a:rPr lang="en-US" altLang="en-US" sz="2800" smtClean="0"/>
              <a:t>)) bound on the worst-case running time </a:t>
            </a:r>
            <a:r>
              <a:rPr lang="en-US" altLang="en-US" sz="2800" smtClean="0">
                <a:sym typeface="Symbol" pitchFamily="18" charset="2"/>
              </a:rPr>
              <a:t> </a:t>
            </a:r>
            <a:r>
              <a:rPr lang="en-US" altLang="en-US" sz="2800" i="1" smtClean="0">
                <a:sym typeface="Symbol" pitchFamily="18" charset="2"/>
              </a:rPr>
              <a:t>O</a:t>
            </a:r>
            <a:r>
              <a:rPr lang="en-US" altLang="en-US" sz="2800" smtClean="0">
                <a:sym typeface="Symbol" pitchFamily="18" charset="2"/>
              </a:rPr>
              <a:t>(</a:t>
            </a:r>
            <a:r>
              <a:rPr lang="en-US" altLang="en-US" sz="2800" i="1" smtClean="0">
                <a:sym typeface="Symbol" pitchFamily="18" charset="2"/>
              </a:rPr>
              <a:t>f</a:t>
            </a:r>
            <a:r>
              <a:rPr lang="en-US" altLang="en-US" sz="2800" smtClean="0">
                <a:sym typeface="Symbol" pitchFamily="18" charset="2"/>
              </a:rPr>
              <a:t>(</a:t>
            </a:r>
            <a:r>
              <a:rPr lang="en-US" altLang="en-US" sz="2800" i="1" smtClean="0">
                <a:sym typeface="Symbol" pitchFamily="18" charset="2"/>
              </a:rPr>
              <a:t>n</a:t>
            </a:r>
            <a:r>
              <a:rPr lang="en-US" altLang="en-US" sz="2800" smtClean="0">
                <a:sym typeface="Symbol" pitchFamily="18" charset="2"/>
              </a:rPr>
              <a:t>)) bound on the running time of every input.</a:t>
            </a:r>
          </a:p>
          <a:p>
            <a:pPr>
              <a:lnSpc>
                <a:spcPct val="90000"/>
              </a:lnSpc>
            </a:pPr>
            <a:r>
              <a:rPr lang="en-US" altLang="en-US" sz="2800" smtClean="0">
                <a:latin typeface="Symbol" pitchFamily="18" charset="2"/>
              </a:rPr>
              <a:t>Q</a:t>
            </a:r>
            <a:r>
              <a:rPr lang="en-US" altLang="en-US" sz="2800" smtClean="0"/>
              <a:t>(</a:t>
            </a:r>
            <a:r>
              <a:rPr lang="en-US" altLang="en-US" sz="2800" i="1" smtClean="0"/>
              <a:t>f</a:t>
            </a:r>
            <a:r>
              <a:rPr lang="en-US" altLang="en-US" sz="2800" smtClean="0"/>
              <a:t>(</a:t>
            </a:r>
            <a:r>
              <a:rPr lang="en-US" altLang="en-US" sz="2800" i="1" smtClean="0"/>
              <a:t>n</a:t>
            </a:r>
            <a:r>
              <a:rPr lang="en-US" altLang="en-US" sz="2800" smtClean="0"/>
              <a:t>)) bound on the worst-case running time </a:t>
            </a:r>
            <a:r>
              <a:rPr lang="en-US" altLang="en-US" sz="2800" b="1" smtClean="0">
                <a:sym typeface="Symbol" pitchFamily="18" charset="2"/>
              </a:rPr>
              <a:t></a:t>
            </a:r>
            <a:r>
              <a:rPr lang="en-US" altLang="en-US" sz="2800" smtClean="0">
                <a:sym typeface="Symbol" pitchFamily="18" charset="2"/>
              </a:rPr>
              <a:t> </a:t>
            </a:r>
            <a:r>
              <a:rPr lang="en-US" altLang="en-US" sz="2800" smtClean="0">
                <a:latin typeface="Symbol" pitchFamily="18" charset="2"/>
              </a:rPr>
              <a:t>Q</a:t>
            </a:r>
            <a:r>
              <a:rPr lang="en-US" altLang="en-US" sz="2800" smtClean="0">
                <a:sym typeface="Symbol" pitchFamily="18" charset="2"/>
              </a:rPr>
              <a:t>(</a:t>
            </a:r>
            <a:r>
              <a:rPr lang="en-US" altLang="en-US" sz="2800" i="1" smtClean="0">
                <a:sym typeface="Symbol" pitchFamily="18" charset="2"/>
              </a:rPr>
              <a:t>f</a:t>
            </a:r>
            <a:r>
              <a:rPr lang="en-US" altLang="en-US" sz="2800" smtClean="0">
                <a:sym typeface="Symbol" pitchFamily="18" charset="2"/>
              </a:rPr>
              <a:t>(</a:t>
            </a:r>
            <a:r>
              <a:rPr lang="en-US" altLang="en-US" sz="2800" i="1" smtClean="0">
                <a:sym typeface="Symbol" pitchFamily="18" charset="2"/>
              </a:rPr>
              <a:t>n</a:t>
            </a:r>
            <a:r>
              <a:rPr lang="en-US" altLang="en-US" sz="2800" smtClean="0">
                <a:sym typeface="Symbol" pitchFamily="18" charset="2"/>
              </a:rPr>
              <a:t>)) bound on the running time of every input.</a:t>
            </a:r>
            <a:endParaRPr lang="en-US" altLang="en-US" sz="2800" smtClean="0"/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altLang="en-US" sz="2800" smtClean="0"/>
              <a:t>“Running time is </a:t>
            </a:r>
            <a:r>
              <a:rPr lang="en-US" altLang="en-US" sz="2800" smtClean="0">
                <a:latin typeface="Symbol" pitchFamily="18" charset="2"/>
              </a:rPr>
              <a:t>W</a:t>
            </a:r>
            <a:r>
              <a:rPr lang="en-US" altLang="en-US" sz="2800" smtClean="0"/>
              <a:t>(</a:t>
            </a:r>
            <a:r>
              <a:rPr lang="en-US" altLang="en-US" sz="2800" i="1" smtClean="0"/>
              <a:t>f</a:t>
            </a:r>
            <a:r>
              <a:rPr lang="en-US" altLang="en-US" sz="2800" smtClean="0"/>
              <a:t>(</a:t>
            </a:r>
            <a:r>
              <a:rPr lang="en-US" altLang="en-US" sz="2800" i="1" smtClean="0"/>
              <a:t>n</a:t>
            </a:r>
            <a:r>
              <a:rPr lang="en-US" altLang="en-US" sz="2800" smtClean="0"/>
              <a:t>))” </a:t>
            </a:r>
            <a:r>
              <a:rPr lang="en-US" altLang="en-US" sz="2800" smtClean="0">
                <a:latin typeface="Symbol" pitchFamily="18" charset="2"/>
              </a:rPr>
              <a:t>Þ</a:t>
            </a:r>
            <a:r>
              <a:rPr lang="en-US" altLang="en-US" sz="2800" smtClean="0"/>
              <a:t> Best case is </a:t>
            </a:r>
            <a:r>
              <a:rPr lang="en-US" altLang="en-US" sz="2800" smtClean="0">
                <a:latin typeface="Symbol" pitchFamily="18" charset="2"/>
              </a:rPr>
              <a:t>W</a:t>
            </a:r>
            <a:r>
              <a:rPr lang="en-US" altLang="en-US" sz="2800" smtClean="0"/>
              <a:t>(</a:t>
            </a:r>
            <a:r>
              <a:rPr lang="en-US" altLang="en-US" sz="2800" i="1" smtClean="0"/>
              <a:t>f</a:t>
            </a:r>
            <a:r>
              <a:rPr lang="en-US" altLang="en-US" sz="2800" smtClean="0"/>
              <a:t>(</a:t>
            </a:r>
            <a:r>
              <a:rPr lang="en-US" altLang="en-US" sz="2800" i="1" smtClean="0"/>
              <a:t>n</a:t>
            </a:r>
            <a:r>
              <a:rPr lang="en-US" altLang="en-US" sz="2800" smtClean="0"/>
              <a:t>))</a:t>
            </a:r>
            <a:r>
              <a:rPr lang="en-US" altLang="en-US" sz="2800" i="1" smtClean="0"/>
              <a:t> </a:t>
            </a: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altLang="en-US" sz="2800" smtClean="0"/>
              <a:t>Can still say “Worst-case running time is </a:t>
            </a:r>
            <a:r>
              <a:rPr lang="en-US" altLang="en-US" sz="2800" smtClean="0">
                <a:latin typeface="Symbol" pitchFamily="18" charset="2"/>
              </a:rPr>
              <a:t>W</a:t>
            </a:r>
            <a:r>
              <a:rPr lang="en-US" altLang="en-US" sz="2800" smtClean="0"/>
              <a:t>(</a:t>
            </a:r>
            <a:r>
              <a:rPr lang="en-US" altLang="en-US" sz="2800" i="1" smtClean="0"/>
              <a:t>f</a:t>
            </a:r>
            <a:r>
              <a:rPr lang="en-US" altLang="en-US" sz="2800" smtClean="0"/>
              <a:t>(</a:t>
            </a:r>
            <a:r>
              <a:rPr lang="en-US" altLang="en-US" sz="2800" i="1" smtClean="0"/>
              <a:t>n</a:t>
            </a:r>
            <a:r>
              <a:rPr lang="en-US" altLang="en-US" sz="2800" smtClean="0"/>
              <a:t>))”</a:t>
            </a:r>
          </a:p>
          <a:p>
            <a:pPr lvl="1">
              <a:lnSpc>
                <a:spcPct val="90000"/>
              </a:lnSpc>
              <a:spcBef>
                <a:spcPct val="60000"/>
              </a:spcBef>
            </a:pPr>
            <a:r>
              <a:rPr lang="en-US" altLang="en-US" sz="2400" smtClean="0"/>
              <a:t>Means worst-case running time is given by some unspecified function </a:t>
            </a:r>
            <a:r>
              <a:rPr lang="en-US" altLang="en-US" sz="2400" i="1" smtClean="0"/>
              <a:t>g</a:t>
            </a:r>
            <a:r>
              <a:rPr lang="en-US" altLang="en-US" sz="2400" smtClean="0"/>
              <a:t>(</a:t>
            </a:r>
            <a:r>
              <a:rPr lang="en-US" altLang="en-US" sz="2400" i="1" smtClean="0"/>
              <a:t>n</a:t>
            </a:r>
            <a:r>
              <a:rPr lang="en-US" altLang="en-US" sz="2400" smtClean="0"/>
              <a:t>) </a:t>
            </a:r>
            <a:r>
              <a:rPr lang="en-US" altLang="en-US" sz="2400" smtClean="0">
                <a:latin typeface="Symbol" pitchFamily="18" charset="2"/>
              </a:rPr>
              <a:t>Î</a:t>
            </a:r>
            <a:r>
              <a:rPr lang="en-US" altLang="en-US" sz="2400" smtClean="0"/>
              <a:t> </a:t>
            </a:r>
            <a:r>
              <a:rPr lang="en-US" altLang="en-US" sz="2400" smtClean="0">
                <a:latin typeface="Symbol" pitchFamily="18" charset="2"/>
              </a:rPr>
              <a:t>W</a:t>
            </a:r>
            <a:r>
              <a:rPr lang="en-US" altLang="en-US" sz="2400" smtClean="0"/>
              <a:t>(</a:t>
            </a:r>
            <a:r>
              <a:rPr lang="en-US" altLang="en-US" sz="2400" i="1" smtClean="0"/>
              <a:t>f</a:t>
            </a:r>
            <a:r>
              <a:rPr lang="en-US" altLang="en-US" sz="2400" smtClean="0"/>
              <a:t>(</a:t>
            </a:r>
            <a:r>
              <a:rPr lang="en-US" altLang="en-US" sz="2400" i="1" smtClean="0"/>
              <a:t>n</a:t>
            </a:r>
            <a:r>
              <a:rPr lang="en-US" altLang="en-US" sz="2400" smtClean="0"/>
              <a:t>)).</a:t>
            </a:r>
          </a:p>
        </p:txBody>
      </p:sp>
      <p:sp>
        <p:nvSpPr>
          <p:cNvPr id="24581" name="Line 4"/>
          <p:cNvSpPr>
            <a:spLocks noChangeShapeType="1"/>
          </p:cNvSpPr>
          <p:nvPr/>
        </p:nvSpPr>
        <p:spPr bwMode="auto">
          <a:xfrm flipH="1">
            <a:off x="7726363" y="2820988"/>
            <a:ext cx="228600" cy="2143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400" smtClean="0">
                <a:solidFill>
                  <a:schemeClr val="hlink"/>
                </a:solidFill>
              </a:rPr>
              <a:t>Comp 550</a:t>
            </a:r>
          </a:p>
        </p:txBody>
      </p:sp>
      <p:sp>
        <p:nvSpPr>
          <p:cNvPr id="2560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</a:t>
            </a:r>
          </a:p>
        </p:txBody>
      </p:sp>
      <p:sp>
        <p:nvSpPr>
          <p:cNvPr id="4003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92138" y="1127125"/>
            <a:ext cx="7772400" cy="4710113"/>
          </a:xfrm>
        </p:spPr>
        <p:txBody>
          <a:bodyPr/>
          <a:lstStyle/>
          <a:p>
            <a:pPr>
              <a:spcBef>
                <a:spcPct val="100000"/>
              </a:spcBef>
            </a:pPr>
            <a:r>
              <a:rPr lang="en-US" altLang="en-US" sz="2800" b="1" i="1" dirty="0" smtClean="0">
                <a:solidFill>
                  <a:srgbClr val="CC0000"/>
                </a:solidFill>
              </a:rPr>
              <a:t>Insertion sort</a:t>
            </a:r>
            <a:r>
              <a:rPr lang="en-US" altLang="en-US" sz="2800" dirty="0" smtClean="0"/>
              <a:t> takes </a:t>
            </a:r>
            <a:r>
              <a:rPr lang="en-US" altLang="en-US" sz="2800" dirty="0" smtClean="0">
                <a:latin typeface="Symbol" pitchFamily="18" charset="2"/>
              </a:rPr>
              <a:t>Q</a:t>
            </a:r>
            <a:r>
              <a:rPr lang="en-US" altLang="en-US" sz="2800" dirty="0" smtClean="0"/>
              <a:t>(</a:t>
            </a:r>
            <a:r>
              <a:rPr lang="en-US" altLang="en-US" sz="2800" i="1" dirty="0" smtClean="0"/>
              <a:t>n</a:t>
            </a:r>
            <a:r>
              <a:rPr lang="en-US" altLang="en-US" sz="2800" baseline="30000" dirty="0" smtClean="0"/>
              <a:t>2</a:t>
            </a:r>
            <a:r>
              <a:rPr lang="en-US" altLang="en-US" sz="2800" dirty="0" smtClean="0"/>
              <a:t>) in the worst case, so sorting (as a </a:t>
            </a:r>
            <a:r>
              <a:rPr lang="en-US" altLang="en-US" sz="2800" i="1" dirty="0" smtClean="0"/>
              <a:t>problem</a:t>
            </a:r>
            <a:r>
              <a:rPr lang="en-US" altLang="en-US" sz="2800" dirty="0" smtClean="0"/>
              <a:t>) is </a:t>
            </a:r>
            <a:r>
              <a:rPr lang="en-US" altLang="en-US" sz="2800" i="1" dirty="0" smtClean="0"/>
              <a:t>O</a:t>
            </a:r>
            <a:r>
              <a:rPr lang="en-US" altLang="en-US" sz="2800" dirty="0" smtClean="0"/>
              <a:t>(</a:t>
            </a:r>
            <a:r>
              <a:rPr lang="en-US" altLang="en-US" sz="2800" i="1" dirty="0" smtClean="0"/>
              <a:t>n</a:t>
            </a:r>
            <a:r>
              <a:rPr lang="en-US" altLang="en-US" sz="2800" baseline="30000" dirty="0" smtClean="0"/>
              <a:t>2</a:t>
            </a:r>
            <a:r>
              <a:rPr lang="en-US" altLang="en-US" sz="2800" dirty="0" smtClean="0"/>
              <a:t>).  </a:t>
            </a:r>
            <a:r>
              <a:rPr lang="en-US" altLang="en-US" sz="2800" b="1" u="sng" dirty="0" smtClean="0">
                <a:solidFill>
                  <a:srgbClr val="FF3300"/>
                </a:solidFill>
              </a:rPr>
              <a:t>Why?</a:t>
            </a:r>
          </a:p>
          <a:p>
            <a:pPr>
              <a:spcBef>
                <a:spcPct val="100000"/>
              </a:spcBef>
            </a:pPr>
            <a:r>
              <a:rPr lang="en-US" altLang="en-US" sz="2800" dirty="0" smtClean="0"/>
              <a:t>Any sort algorithm must look at each item, so sorting is </a:t>
            </a:r>
            <a:r>
              <a:rPr lang="en-US" altLang="en-US" sz="2800" dirty="0" err="1" smtClean="0">
                <a:latin typeface="Symbol" pitchFamily="18" charset="2"/>
              </a:rPr>
              <a:t>W</a:t>
            </a:r>
            <a:r>
              <a:rPr lang="en-US" altLang="en-US" sz="2800" dirty="0" err="1" smtClean="0"/>
              <a:t>(</a:t>
            </a:r>
            <a:r>
              <a:rPr lang="en-US" altLang="en-US" sz="2800" i="1" dirty="0" err="1" smtClean="0"/>
              <a:t>n</a:t>
            </a:r>
            <a:r>
              <a:rPr lang="en-US" altLang="en-US" sz="2800" dirty="0" smtClean="0"/>
              <a:t>).</a:t>
            </a:r>
          </a:p>
          <a:p>
            <a:pPr>
              <a:spcBef>
                <a:spcPct val="100000"/>
              </a:spcBef>
            </a:pPr>
            <a:r>
              <a:rPr lang="en-US" altLang="en-US" sz="2800" dirty="0" smtClean="0"/>
              <a:t>In fact, using (e.g.) merge sort, sorting is </a:t>
            </a:r>
            <a:r>
              <a:rPr lang="en-US" altLang="en-US" sz="2800" dirty="0" err="1" smtClean="0">
                <a:latin typeface="Symbol" pitchFamily="18" charset="2"/>
              </a:rPr>
              <a:t>Q</a:t>
            </a:r>
            <a:r>
              <a:rPr lang="en-US" altLang="en-US" sz="2800" dirty="0" err="1" smtClean="0"/>
              <a:t>(</a:t>
            </a:r>
            <a:r>
              <a:rPr lang="en-US" altLang="en-US" sz="2800" i="1" dirty="0" err="1" smtClean="0"/>
              <a:t>n</a:t>
            </a:r>
            <a:r>
              <a:rPr lang="en-US" altLang="en-US" sz="2800" i="1" dirty="0" smtClean="0"/>
              <a:t> </a:t>
            </a:r>
            <a:r>
              <a:rPr lang="en-US" altLang="en-US" sz="2800" dirty="0" err="1" smtClean="0"/>
              <a:t>lg</a:t>
            </a:r>
            <a:r>
              <a:rPr lang="en-US" altLang="en-US" sz="2800" i="1" dirty="0" smtClean="0"/>
              <a:t> </a:t>
            </a:r>
            <a:r>
              <a:rPr lang="en-US" altLang="en-US" sz="2800" i="1" dirty="0" err="1" smtClean="0"/>
              <a:t>n</a:t>
            </a:r>
            <a:r>
              <a:rPr lang="en-US" altLang="en-US" sz="2800" dirty="0" smtClean="0"/>
              <a:t>) in the worst case.</a:t>
            </a:r>
          </a:p>
          <a:p>
            <a:pPr lvl="1">
              <a:spcBef>
                <a:spcPct val="100000"/>
              </a:spcBef>
            </a:pPr>
            <a:r>
              <a:rPr lang="en-US" altLang="en-US" sz="2400" dirty="0" smtClean="0"/>
              <a:t>Later, we will prove that no comparison sort has a better worst-case running time.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87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400" smtClean="0">
                <a:solidFill>
                  <a:schemeClr val="hlink"/>
                </a:solidFill>
              </a:rPr>
              <a:t>Comp 550</a:t>
            </a: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Asymptotic Notation in Equations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2138" y="1243013"/>
            <a:ext cx="7772400" cy="446405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altLang="en-US" sz="2800" dirty="0" smtClean="0"/>
              <a:t>Can use asymptotic notation in equations to replace expressions containing lower-order terms.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altLang="en-US" sz="2800" dirty="0" smtClean="0"/>
              <a:t>For example,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 smtClean="0"/>
              <a:t>4</a:t>
            </a:r>
            <a:r>
              <a:rPr lang="en-US" altLang="en-US" i="1" dirty="0" smtClean="0"/>
              <a:t>n</a:t>
            </a:r>
            <a:r>
              <a:rPr lang="en-US" altLang="en-US" baseline="30000" dirty="0" smtClean="0"/>
              <a:t>3</a:t>
            </a:r>
            <a:r>
              <a:rPr lang="en-US" altLang="en-US" dirty="0" smtClean="0"/>
              <a:t> + 3</a:t>
            </a:r>
            <a:r>
              <a:rPr lang="en-US" altLang="en-US" i="1" dirty="0" smtClean="0"/>
              <a:t>n</a:t>
            </a:r>
            <a:r>
              <a:rPr lang="en-US" altLang="en-US" baseline="30000" dirty="0" smtClean="0"/>
              <a:t>2</a:t>
            </a:r>
            <a:r>
              <a:rPr lang="en-US" altLang="en-US" dirty="0" smtClean="0"/>
              <a:t> + 2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 + 1 = 4</a:t>
            </a:r>
            <a:r>
              <a:rPr lang="en-US" altLang="en-US" i="1" dirty="0" smtClean="0"/>
              <a:t>n</a:t>
            </a:r>
            <a:r>
              <a:rPr lang="en-US" altLang="en-US" baseline="30000" dirty="0" smtClean="0"/>
              <a:t>3</a:t>
            </a:r>
            <a:r>
              <a:rPr lang="en-US" altLang="en-US" dirty="0" smtClean="0"/>
              <a:t> + 3</a:t>
            </a:r>
            <a:r>
              <a:rPr lang="en-US" altLang="en-US" i="1" dirty="0" smtClean="0"/>
              <a:t>n</a:t>
            </a:r>
            <a:r>
              <a:rPr lang="en-US" altLang="en-US" baseline="30000" dirty="0" smtClean="0"/>
              <a:t>2</a:t>
            </a:r>
            <a:r>
              <a:rPr lang="en-US" altLang="en-US" dirty="0" smtClean="0"/>
              <a:t> + </a:t>
            </a:r>
            <a:r>
              <a:rPr lang="en-US" altLang="en-US" dirty="0" err="1" smtClean="0">
                <a:sym typeface="Symbol" pitchFamily="18" charset="2"/>
              </a:rPr>
              <a:t></a:t>
            </a:r>
            <a:r>
              <a:rPr lang="en-US" altLang="en-US" dirty="0" err="1" smtClean="0"/>
              <a:t>(</a:t>
            </a:r>
            <a:r>
              <a:rPr lang="en-US" altLang="en-US" i="1" dirty="0" err="1" smtClean="0"/>
              <a:t>n</a:t>
            </a:r>
            <a:r>
              <a:rPr lang="en-US" altLang="en-US" dirty="0" smtClean="0"/>
              <a:t>)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 smtClean="0"/>
              <a:t>= 4</a:t>
            </a:r>
            <a:r>
              <a:rPr lang="en-US" altLang="en-US" i="1" dirty="0" smtClean="0"/>
              <a:t>n</a:t>
            </a:r>
            <a:r>
              <a:rPr lang="en-US" altLang="en-US" baseline="30000" dirty="0" smtClean="0"/>
              <a:t>3</a:t>
            </a:r>
            <a:r>
              <a:rPr lang="en-US" altLang="en-US" dirty="0" smtClean="0"/>
              <a:t> + </a:t>
            </a:r>
            <a:r>
              <a:rPr lang="en-US" altLang="en-US" dirty="0" smtClean="0">
                <a:sym typeface="Symbol" pitchFamily="18" charset="2"/>
              </a:rPr>
              <a:t>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n</a:t>
            </a:r>
            <a:r>
              <a:rPr lang="en-US" altLang="en-US" baseline="30000" dirty="0" smtClean="0"/>
              <a:t>2</a:t>
            </a:r>
            <a:r>
              <a:rPr lang="en-US" altLang="en-US" dirty="0" smtClean="0"/>
              <a:t>) = </a:t>
            </a:r>
            <a:r>
              <a:rPr lang="en-US" altLang="en-US" dirty="0" smtClean="0">
                <a:sym typeface="Symbol" pitchFamily="18" charset="2"/>
              </a:rPr>
              <a:t>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n</a:t>
            </a:r>
            <a:r>
              <a:rPr lang="en-US" altLang="en-US" baseline="30000" dirty="0" smtClean="0"/>
              <a:t>3</a:t>
            </a:r>
            <a:r>
              <a:rPr lang="en-US" altLang="en-US" dirty="0" smtClean="0"/>
              <a:t>). </a:t>
            </a:r>
            <a:r>
              <a:rPr lang="en-US" altLang="en-US" b="1" u="sng" dirty="0" smtClean="0">
                <a:solidFill>
                  <a:srgbClr val="CC0000"/>
                </a:solidFill>
              </a:rPr>
              <a:t>How to interpret?</a:t>
            </a:r>
            <a:endParaRPr lang="en-US" altLang="en-US" sz="2400" b="1" u="sng" dirty="0" smtClean="0">
              <a:solidFill>
                <a:srgbClr val="CC0000"/>
              </a:solidFill>
            </a:endParaRP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altLang="en-US" sz="2800" dirty="0" smtClean="0"/>
              <a:t>In equations, </a:t>
            </a:r>
            <a:r>
              <a:rPr lang="en-US" altLang="en-US" sz="2800" dirty="0" err="1" smtClean="0">
                <a:sym typeface="Symbol" pitchFamily="18" charset="2"/>
              </a:rPr>
              <a:t></a:t>
            </a:r>
            <a:r>
              <a:rPr lang="en-US" altLang="en-US" sz="2800" dirty="0" err="1" smtClean="0"/>
              <a:t>(</a:t>
            </a:r>
            <a:r>
              <a:rPr lang="en-US" altLang="en-US" sz="2800" i="1" dirty="0" err="1" smtClean="0"/>
              <a:t>f</a:t>
            </a:r>
            <a:r>
              <a:rPr lang="en-US" altLang="en-US" sz="2800" dirty="0" err="1" smtClean="0"/>
              <a:t>(</a:t>
            </a:r>
            <a:r>
              <a:rPr lang="en-US" altLang="en-US" sz="2800" i="1" dirty="0" err="1" smtClean="0"/>
              <a:t>n</a:t>
            </a:r>
            <a:r>
              <a:rPr lang="en-US" altLang="en-US" sz="2800" dirty="0" smtClean="0"/>
              <a:t>)) always stands for an </a:t>
            </a:r>
            <a:r>
              <a:rPr lang="en-US" altLang="en-US" sz="2800" b="1" i="1" dirty="0" smtClean="0">
                <a:solidFill>
                  <a:srgbClr val="CC0000"/>
                </a:solidFill>
              </a:rPr>
              <a:t>anonymous function</a:t>
            </a:r>
            <a:r>
              <a:rPr lang="en-US" altLang="en-US" sz="2800" dirty="0" smtClean="0">
                <a:solidFill>
                  <a:srgbClr val="CC0000"/>
                </a:solidFill>
              </a:rPr>
              <a:t> </a:t>
            </a:r>
            <a:r>
              <a:rPr lang="en-US" altLang="en-US" sz="2800" i="1" dirty="0" err="1" smtClean="0"/>
              <a:t>g</a:t>
            </a:r>
            <a:r>
              <a:rPr lang="en-US" altLang="en-US" sz="2800" dirty="0" err="1" smtClean="0"/>
              <a:t>(</a:t>
            </a:r>
            <a:r>
              <a:rPr lang="en-US" altLang="en-US" sz="2800" i="1" dirty="0" err="1" smtClean="0"/>
              <a:t>n</a:t>
            </a:r>
            <a:r>
              <a:rPr lang="en-US" altLang="en-US" sz="2800" dirty="0" smtClean="0"/>
              <a:t>) </a:t>
            </a:r>
            <a:r>
              <a:rPr lang="en-US" altLang="en-US" sz="2800" dirty="0" smtClean="0">
                <a:latin typeface="Symbol" pitchFamily="18" charset="2"/>
              </a:rPr>
              <a:t>Î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>
                <a:sym typeface="Symbol" pitchFamily="18" charset="2"/>
              </a:rPr>
              <a:t></a:t>
            </a:r>
            <a:r>
              <a:rPr lang="en-US" altLang="en-US" sz="2800" dirty="0" err="1" smtClean="0"/>
              <a:t>(</a:t>
            </a:r>
            <a:r>
              <a:rPr lang="en-US" altLang="en-US" sz="2800" i="1" dirty="0" err="1" smtClean="0"/>
              <a:t>f</a:t>
            </a:r>
            <a:r>
              <a:rPr lang="en-US" altLang="en-US" sz="2800" dirty="0" err="1" smtClean="0"/>
              <a:t>(</a:t>
            </a:r>
            <a:r>
              <a:rPr lang="en-US" altLang="en-US" sz="2800" i="1" dirty="0" err="1" smtClean="0"/>
              <a:t>n</a:t>
            </a:r>
            <a:r>
              <a:rPr lang="en-US" altLang="en-US" sz="2800" dirty="0" smtClean="0"/>
              <a:t>))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altLang="en-US" sz="2400" dirty="0" smtClean="0"/>
              <a:t>In the example above, </a:t>
            </a:r>
            <a:r>
              <a:rPr lang="en-US" altLang="en-US" sz="2400" dirty="0" smtClean="0">
                <a:sym typeface="Symbol" pitchFamily="18" charset="2"/>
              </a:rPr>
              <a:t></a:t>
            </a:r>
            <a:r>
              <a:rPr lang="en-US" altLang="en-US" sz="2400" dirty="0" smtClean="0"/>
              <a:t>(</a:t>
            </a:r>
            <a:r>
              <a:rPr lang="en-US" altLang="en-US" sz="2400" i="1" dirty="0" smtClean="0"/>
              <a:t>n</a:t>
            </a:r>
            <a:r>
              <a:rPr lang="en-US" altLang="en-US" sz="2400" baseline="30000" dirty="0" smtClean="0"/>
              <a:t>2</a:t>
            </a:r>
            <a:r>
              <a:rPr lang="en-US" altLang="en-US" sz="2400" dirty="0" smtClean="0"/>
              <a:t>) stands for </a:t>
            </a:r>
            <a:br>
              <a:rPr lang="en-US" altLang="en-US" sz="2400" dirty="0" smtClean="0"/>
            </a:br>
            <a:r>
              <a:rPr lang="en-US" altLang="en-US" sz="2400" dirty="0" smtClean="0"/>
              <a:t>3</a:t>
            </a:r>
            <a:r>
              <a:rPr lang="en-US" altLang="en-US" sz="2400" i="1" dirty="0" smtClean="0"/>
              <a:t>n</a:t>
            </a:r>
            <a:r>
              <a:rPr lang="en-US" altLang="en-US" sz="2400" baseline="30000" dirty="0" smtClean="0"/>
              <a:t>2</a:t>
            </a:r>
            <a:r>
              <a:rPr lang="en-US" altLang="en-US" sz="2400" dirty="0" smtClean="0"/>
              <a:t> + 2</a:t>
            </a:r>
            <a:r>
              <a:rPr lang="en-US" altLang="en-US" sz="2400" i="1" dirty="0" smtClean="0"/>
              <a:t>n</a:t>
            </a:r>
            <a:r>
              <a:rPr lang="en-US" altLang="en-US" sz="2400" dirty="0" smtClean="0"/>
              <a:t> + 1.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400" smtClean="0">
                <a:solidFill>
                  <a:schemeClr val="hlink"/>
                </a:solidFill>
              </a:rPr>
              <a:t>Comp 550</a:t>
            </a: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 smtClean="0">
                <a:sym typeface="Symbol" pitchFamily="18" charset="2"/>
              </a:rPr>
              <a:t>o</a:t>
            </a:r>
            <a:r>
              <a:rPr lang="en-US" altLang="en-US" smtClean="0">
                <a:sym typeface="Symbol" pitchFamily="18" charset="2"/>
              </a:rPr>
              <a:t>-notation</a:t>
            </a:r>
            <a:endParaRPr lang="en-US" altLang="en-US" smtClean="0"/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1788" y="2879725"/>
            <a:ext cx="7981950" cy="359092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Wingdings" pitchFamily="2" charset="2"/>
              <a:buNone/>
            </a:pPr>
            <a:r>
              <a:rPr lang="en-US" altLang="en-US" sz="2800" i="1" smtClean="0"/>
              <a:t> f</a:t>
            </a:r>
            <a:r>
              <a:rPr lang="en-US" altLang="en-US" sz="2800" smtClean="0"/>
              <a:t>(</a:t>
            </a:r>
            <a:r>
              <a:rPr lang="en-US" altLang="en-US" sz="2800" i="1" smtClean="0"/>
              <a:t>n</a:t>
            </a:r>
            <a:r>
              <a:rPr lang="en-US" altLang="en-US" sz="2800" smtClean="0"/>
              <a:t>) becomes insignificant relative to </a:t>
            </a:r>
            <a:r>
              <a:rPr lang="en-US" altLang="en-US" sz="2800" i="1" smtClean="0"/>
              <a:t>g</a:t>
            </a:r>
            <a:r>
              <a:rPr lang="en-US" altLang="en-US" sz="2800" smtClean="0"/>
              <a:t>(</a:t>
            </a:r>
            <a:r>
              <a:rPr lang="en-US" altLang="en-US" sz="2800" i="1" smtClean="0"/>
              <a:t>n</a:t>
            </a:r>
            <a:r>
              <a:rPr lang="en-US" altLang="en-US" sz="2800" smtClean="0"/>
              <a:t>)</a:t>
            </a:r>
            <a:r>
              <a:rPr lang="en-US" altLang="en-US" sz="2800" i="1" smtClean="0"/>
              <a:t> </a:t>
            </a:r>
            <a:r>
              <a:rPr lang="en-US" altLang="en-US" sz="2800" smtClean="0"/>
              <a:t>as </a:t>
            </a:r>
            <a:r>
              <a:rPr lang="en-US" altLang="en-US" sz="2800" i="1" smtClean="0"/>
              <a:t>n </a:t>
            </a:r>
            <a:r>
              <a:rPr lang="en-US" altLang="en-US" sz="2800" smtClean="0"/>
              <a:t>approaches infinity: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Wingdings" pitchFamily="2" charset="2"/>
              <a:buNone/>
            </a:pPr>
            <a:r>
              <a:rPr lang="en-US" altLang="en-US" sz="3100" smtClean="0"/>
              <a:t>			  </a:t>
            </a:r>
            <a:r>
              <a:rPr lang="en-US" altLang="en-US" sz="3100" i="1" smtClean="0">
                <a:solidFill>
                  <a:srgbClr val="FF3300"/>
                </a:solidFill>
              </a:rPr>
              <a:t>lim </a:t>
            </a:r>
            <a:r>
              <a:rPr lang="en-US" altLang="en-US" sz="3100" smtClean="0">
                <a:solidFill>
                  <a:srgbClr val="FF3300"/>
                </a:solidFill>
                <a:sym typeface="Symbol" pitchFamily="18" charset="2"/>
              </a:rPr>
              <a:t>[</a:t>
            </a:r>
            <a:r>
              <a:rPr lang="en-US" altLang="en-US" sz="3100" i="1" smtClean="0">
                <a:solidFill>
                  <a:srgbClr val="FF3300"/>
                </a:solidFill>
              </a:rPr>
              <a:t>f</a:t>
            </a:r>
            <a:r>
              <a:rPr lang="en-US" altLang="en-US" sz="3100" smtClean="0">
                <a:solidFill>
                  <a:srgbClr val="FF3300"/>
                </a:solidFill>
              </a:rPr>
              <a:t>(</a:t>
            </a:r>
            <a:r>
              <a:rPr lang="en-US" altLang="en-US" sz="3100" i="1" smtClean="0">
                <a:solidFill>
                  <a:srgbClr val="FF3300"/>
                </a:solidFill>
              </a:rPr>
              <a:t>n</a:t>
            </a:r>
            <a:r>
              <a:rPr lang="en-US" altLang="en-US" sz="3100" smtClean="0">
                <a:solidFill>
                  <a:srgbClr val="FF3300"/>
                </a:solidFill>
              </a:rPr>
              <a:t>) / </a:t>
            </a:r>
            <a:r>
              <a:rPr lang="en-US" altLang="en-US" sz="3100" i="1" smtClean="0">
                <a:solidFill>
                  <a:srgbClr val="FF3300"/>
                </a:solidFill>
              </a:rPr>
              <a:t>g</a:t>
            </a:r>
            <a:r>
              <a:rPr lang="en-US" altLang="en-US" sz="3100" smtClean="0">
                <a:solidFill>
                  <a:srgbClr val="FF3300"/>
                </a:solidFill>
              </a:rPr>
              <a:t>(</a:t>
            </a:r>
            <a:r>
              <a:rPr lang="en-US" altLang="en-US" sz="3100" i="1" smtClean="0">
                <a:solidFill>
                  <a:srgbClr val="FF3300"/>
                </a:solidFill>
              </a:rPr>
              <a:t>n</a:t>
            </a:r>
            <a:r>
              <a:rPr lang="en-US" altLang="en-US" sz="3100" smtClean="0">
                <a:solidFill>
                  <a:srgbClr val="FF3300"/>
                </a:solidFill>
              </a:rPr>
              <a:t>)] = 0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3100" smtClean="0">
                <a:solidFill>
                  <a:srgbClr val="3DDE2C"/>
                </a:solidFill>
              </a:rPr>
              <a:t>                     </a:t>
            </a:r>
            <a:r>
              <a:rPr lang="en-US" altLang="en-US" sz="3100" i="1" baseline="60000" smtClean="0">
                <a:solidFill>
                  <a:srgbClr val="FF3300"/>
                </a:solidFill>
              </a:rPr>
              <a:t>n</a:t>
            </a:r>
            <a:r>
              <a:rPr lang="en-US" altLang="en-US" sz="3100" i="1" baseline="60000" smtClean="0">
                <a:solidFill>
                  <a:srgbClr val="FF3300"/>
                </a:solidFill>
                <a:sym typeface="Symbol" pitchFamily="18" charset="2"/>
              </a:rPr>
              <a:t></a:t>
            </a:r>
            <a:r>
              <a:rPr lang="en-US" altLang="en-US" sz="3100" i="1" smtClean="0">
                <a:solidFill>
                  <a:srgbClr val="FF3300"/>
                </a:solidFill>
              </a:rPr>
              <a:t> </a:t>
            </a:r>
            <a:endParaRPr lang="en-US" altLang="en-US" sz="3100" smtClean="0">
              <a:solidFill>
                <a:srgbClr val="FF3300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Wingdings" pitchFamily="2" charset="2"/>
              <a:buNone/>
            </a:pPr>
            <a:r>
              <a:rPr lang="en-US" altLang="en-US" sz="2800" i="1" smtClean="0"/>
              <a:t>g</a:t>
            </a:r>
            <a:r>
              <a:rPr lang="en-US" altLang="en-US" sz="2800" smtClean="0"/>
              <a:t>(</a:t>
            </a:r>
            <a:r>
              <a:rPr lang="en-US" altLang="en-US" sz="2800" i="1" smtClean="0"/>
              <a:t>n</a:t>
            </a:r>
            <a:r>
              <a:rPr lang="en-US" altLang="en-US" sz="2800" smtClean="0"/>
              <a:t>) is an</a:t>
            </a:r>
            <a:r>
              <a:rPr lang="en-US" altLang="en-US" sz="2800" i="1" smtClean="0">
                <a:solidFill>
                  <a:srgbClr val="3DDE2C"/>
                </a:solidFill>
              </a:rPr>
              <a:t> </a:t>
            </a:r>
            <a:r>
              <a:rPr lang="en-US" altLang="en-US" sz="2800" b="1" i="1" smtClean="0">
                <a:solidFill>
                  <a:srgbClr val="CC0000"/>
                </a:solidFill>
              </a:rPr>
              <a:t>upper bound</a:t>
            </a:r>
            <a:r>
              <a:rPr lang="en-US" altLang="en-US" sz="2800" smtClean="0"/>
              <a:t> for </a:t>
            </a:r>
            <a:r>
              <a:rPr lang="en-US" altLang="en-US" sz="2800" i="1" smtClean="0"/>
              <a:t>f</a:t>
            </a:r>
            <a:r>
              <a:rPr lang="en-US" altLang="en-US" sz="2800" smtClean="0"/>
              <a:t>(</a:t>
            </a:r>
            <a:r>
              <a:rPr lang="en-US" altLang="en-US" sz="2800" i="1" smtClean="0"/>
              <a:t>n</a:t>
            </a:r>
            <a:r>
              <a:rPr lang="en-US" altLang="en-US" sz="2800" smtClean="0"/>
              <a:t>)</a:t>
            </a:r>
            <a:r>
              <a:rPr lang="en-US" altLang="en-US" sz="2800" i="1" smtClean="0"/>
              <a:t> </a:t>
            </a:r>
            <a:r>
              <a:rPr lang="en-US" altLang="en-US" sz="2800" smtClean="0"/>
              <a:t>that is not asymptotically tight.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Wingdings" pitchFamily="2" charset="2"/>
              <a:buNone/>
            </a:pPr>
            <a:r>
              <a:rPr lang="en-US" altLang="en-US" sz="2800" smtClean="0"/>
              <a:t>Observe the difference in this definition from previous ones. </a:t>
            </a:r>
            <a:r>
              <a:rPr lang="en-US" altLang="en-US" sz="2800" b="1" u="sng" smtClean="0">
                <a:solidFill>
                  <a:srgbClr val="CC0000"/>
                </a:solidFill>
              </a:rPr>
              <a:t>Why?</a:t>
            </a:r>
          </a:p>
        </p:txBody>
      </p:sp>
      <p:sp>
        <p:nvSpPr>
          <p:cNvPr id="27653" name="Text Box 22"/>
          <p:cNvSpPr txBox="1">
            <a:spLocks noChangeArrowheads="1"/>
          </p:cNvSpPr>
          <p:nvPr/>
        </p:nvSpPr>
        <p:spPr bwMode="auto">
          <a:xfrm>
            <a:off x="484188" y="8493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7654" name="Text Box 23"/>
          <p:cNvSpPr txBox="1">
            <a:spLocks noChangeArrowheads="1"/>
          </p:cNvSpPr>
          <p:nvPr/>
        </p:nvSpPr>
        <p:spPr bwMode="auto">
          <a:xfrm>
            <a:off x="331788" y="1625600"/>
            <a:ext cx="7981950" cy="9271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buFont typeface="Wingdings" pitchFamily="2" charset="2"/>
              <a:buNone/>
            </a:pPr>
            <a:r>
              <a:rPr lang="en-US" altLang="en-US" sz="3000" b="1" i="1">
                <a:solidFill>
                  <a:schemeClr val="accent1"/>
                </a:solidFill>
                <a:sym typeface="Symbol" pitchFamily="18" charset="2"/>
              </a:rPr>
              <a:t>o</a:t>
            </a:r>
            <a:r>
              <a:rPr lang="en-US" altLang="en-US" sz="3000" b="1">
                <a:solidFill>
                  <a:schemeClr val="accent1"/>
                </a:solidFill>
              </a:rPr>
              <a:t>(</a:t>
            </a:r>
            <a:r>
              <a:rPr lang="en-US" altLang="en-US" sz="3000" b="1" i="1">
                <a:solidFill>
                  <a:schemeClr val="accent1"/>
                </a:solidFill>
              </a:rPr>
              <a:t>g</a:t>
            </a:r>
            <a:r>
              <a:rPr lang="en-US" altLang="en-US" sz="3000" b="1">
                <a:solidFill>
                  <a:schemeClr val="accent1"/>
                </a:solidFill>
              </a:rPr>
              <a:t>(</a:t>
            </a:r>
            <a:r>
              <a:rPr lang="en-US" altLang="en-US" sz="3000" b="1" i="1">
                <a:solidFill>
                  <a:schemeClr val="accent1"/>
                </a:solidFill>
              </a:rPr>
              <a:t>n</a:t>
            </a:r>
            <a:r>
              <a:rPr lang="en-US" altLang="en-US" sz="3000" b="1">
                <a:solidFill>
                  <a:schemeClr val="accent1"/>
                </a:solidFill>
              </a:rPr>
              <a:t>))</a:t>
            </a:r>
            <a:r>
              <a:rPr lang="en-US" altLang="en-US" sz="3000">
                <a:solidFill>
                  <a:schemeClr val="hlink"/>
                </a:solidFill>
              </a:rPr>
              <a:t> = {</a:t>
            </a:r>
            <a:r>
              <a:rPr lang="en-US" altLang="en-US" sz="3000" i="1">
                <a:solidFill>
                  <a:schemeClr val="hlink"/>
                </a:solidFill>
              </a:rPr>
              <a:t>f</a:t>
            </a:r>
            <a:r>
              <a:rPr lang="en-US" altLang="en-US" sz="3000">
                <a:solidFill>
                  <a:schemeClr val="hlink"/>
                </a:solidFill>
              </a:rPr>
              <a:t>(</a:t>
            </a:r>
            <a:r>
              <a:rPr lang="en-US" altLang="en-US" sz="3000" i="1">
                <a:solidFill>
                  <a:schemeClr val="hlink"/>
                </a:solidFill>
              </a:rPr>
              <a:t>n</a:t>
            </a:r>
            <a:r>
              <a:rPr lang="en-US" altLang="en-US" sz="3000">
                <a:solidFill>
                  <a:schemeClr val="hlink"/>
                </a:solidFill>
              </a:rPr>
              <a:t>): </a:t>
            </a:r>
            <a:r>
              <a:rPr lang="en-US" altLang="en-US" sz="3000" b="1">
                <a:solidFill>
                  <a:srgbClr val="FF3300"/>
                </a:solidFill>
                <a:sym typeface="Symbol" pitchFamily="18" charset="2"/>
              </a:rPr>
              <a:t></a:t>
            </a:r>
            <a:r>
              <a:rPr lang="en-US" altLang="en-US" sz="3000">
                <a:solidFill>
                  <a:schemeClr val="hlink"/>
                </a:solidFill>
                <a:sym typeface="Symbol" pitchFamily="18" charset="2"/>
              </a:rPr>
              <a:t> </a:t>
            </a:r>
            <a:r>
              <a:rPr lang="en-US" altLang="en-US" sz="3000" b="1" i="1">
                <a:solidFill>
                  <a:srgbClr val="CC0000"/>
                </a:solidFill>
              </a:rPr>
              <a:t>c</a:t>
            </a:r>
            <a:r>
              <a:rPr lang="en-US" altLang="en-US" sz="3000" b="1">
                <a:solidFill>
                  <a:srgbClr val="CC0000"/>
                </a:solidFill>
              </a:rPr>
              <a:t> &gt; 0</a:t>
            </a:r>
            <a:r>
              <a:rPr lang="en-US" altLang="en-US" sz="3000">
                <a:solidFill>
                  <a:schemeClr val="hlink"/>
                </a:solidFill>
              </a:rPr>
              <a:t>, </a:t>
            </a:r>
            <a:r>
              <a:rPr lang="en-US" altLang="en-US" sz="3000" b="1">
                <a:solidFill>
                  <a:srgbClr val="FF3300"/>
                </a:solidFill>
                <a:sym typeface="Symbol" pitchFamily="18" charset="2"/>
              </a:rPr>
              <a:t></a:t>
            </a:r>
            <a:r>
              <a:rPr lang="en-US" altLang="en-US" sz="3000">
                <a:solidFill>
                  <a:schemeClr val="hlink"/>
                </a:solidFill>
              </a:rPr>
              <a:t> </a:t>
            </a:r>
            <a:r>
              <a:rPr lang="en-US" altLang="en-US" sz="3000" b="1" i="1">
                <a:solidFill>
                  <a:srgbClr val="CC0000"/>
                </a:solidFill>
              </a:rPr>
              <a:t>n</a:t>
            </a:r>
            <a:r>
              <a:rPr lang="en-US" altLang="en-US" sz="3000" b="1" baseline="-25000">
                <a:solidFill>
                  <a:srgbClr val="CC0000"/>
                </a:solidFill>
              </a:rPr>
              <a:t>0</a:t>
            </a:r>
            <a:r>
              <a:rPr lang="en-US" altLang="en-US" sz="3000" b="1">
                <a:solidFill>
                  <a:srgbClr val="CC0000"/>
                </a:solidFill>
              </a:rPr>
              <a:t> &gt; 0</a:t>
            </a:r>
            <a:r>
              <a:rPr lang="en-US" altLang="en-US" sz="3000">
                <a:solidFill>
                  <a:schemeClr val="hlink"/>
                </a:solidFill>
              </a:rPr>
              <a:t> such that </a:t>
            </a:r>
            <a:br>
              <a:rPr lang="en-US" altLang="en-US" sz="3000">
                <a:solidFill>
                  <a:schemeClr val="hlink"/>
                </a:solidFill>
              </a:rPr>
            </a:br>
            <a:r>
              <a:rPr lang="en-US" altLang="en-US" sz="3000">
                <a:solidFill>
                  <a:schemeClr val="hlink"/>
                </a:solidFill>
              </a:rPr>
              <a:t>		</a:t>
            </a:r>
            <a:r>
              <a:rPr lang="en-US" altLang="en-US" sz="3000" b="1">
                <a:solidFill>
                  <a:srgbClr val="FF3300"/>
                </a:solidFill>
                <a:sym typeface="Symbol" pitchFamily="18" charset="2"/>
              </a:rPr>
              <a:t></a:t>
            </a:r>
            <a:r>
              <a:rPr lang="en-US" altLang="en-US" sz="3000">
                <a:solidFill>
                  <a:schemeClr val="hlink"/>
                </a:solidFill>
              </a:rPr>
              <a:t> </a:t>
            </a:r>
            <a:r>
              <a:rPr lang="en-US" altLang="en-US" sz="3000" i="1">
                <a:solidFill>
                  <a:schemeClr val="hlink"/>
                </a:solidFill>
              </a:rPr>
              <a:t>n </a:t>
            </a:r>
            <a:r>
              <a:rPr lang="en-US" altLang="en-US" sz="3000">
                <a:solidFill>
                  <a:schemeClr val="hlink"/>
                </a:solidFill>
                <a:sym typeface="Symbol" pitchFamily="18" charset="2"/>
              </a:rPr>
              <a:t></a:t>
            </a:r>
            <a:r>
              <a:rPr lang="en-US" altLang="en-US" sz="3000" i="1" baseline="-25000">
                <a:solidFill>
                  <a:schemeClr val="hlink"/>
                </a:solidFill>
              </a:rPr>
              <a:t>  </a:t>
            </a:r>
            <a:r>
              <a:rPr lang="en-US" altLang="en-US" sz="3000" i="1">
                <a:solidFill>
                  <a:schemeClr val="hlink"/>
                </a:solidFill>
              </a:rPr>
              <a:t>n</a:t>
            </a:r>
            <a:r>
              <a:rPr lang="en-US" altLang="en-US" sz="3000" baseline="-25000">
                <a:solidFill>
                  <a:schemeClr val="hlink"/>
                </a:solidFill>
              </a:rPr>
              <a:t>0</a:t>
            </a:r>
            <a:r>
              <a:rPr lang="en-US" altLang="en-US" sz="3000" i="1">
                <a:solidFill>
                  <a:schemeClr val="hlink"/>
                </a:solidFill>
              </a:rPr>
              <a:t>, </a:t>
            </a:r>
            <a:r>
              <a:rPr lang="en-US" altLang="en-US" sz="2600">
                <a:solidFill>
                  <a:schemeClr val="hlink"/>
                </a:solidFill>
              </a:rPr>
              <a:t>we have</a:t>
            </a:r>
            <a:r>
              <a:rPr lang="en-US" altLang="en-US" sz="3000" i="1" baseline="-25000">
                <a:solidFill>
                  <a:schemeClr val="hlink"/>
                </a:solidFill>
              </a:rPr>
              <a:t> </a:t>
            </a:r>
            <a:r>
              <a:rPr lang="en-US" altLang="en-US" sz="3000">
                <a:solidFill>
                  <a:schemeClr val="hlink"/>
                </a:solidFill>
              </a:rPr>
              <a:t>0 </a:t>
            </a:r>
            <a:r>
              <a:rPr lang="en-US" altLang="en-US" sz="3000">
                <a:solidFill>
                  <a:schemeClr val="hlink"/>
                </a:solidFill>
                <a:sym typeface="Symbol" pitchFamily="18" charset="2"/>
              </a:rPr>
              <a:t></a:t>
            </a:r>
            <a:r>
              <a:rPr lang="en-US" altLang="en-US" sz="3000">
                <a:solidFill>
                  <a:schemeClr val="hlink"/>
                </a:solidFill>
              </a:rPr>
              <a:t>  </a:t>
            </a:r>
            <a:r>
              <a:rPr lang="en-US" altLang="en-US" sz="3000" i="1">
                <a:solidFill>
                  <a:schemeClr val="hlink"/>
                </a:solidFill>
              </a:rPr>
              <a:t>f</a:t>
            </a:r>
            <a:r>
              <a:rPr lang="en-US" altLang="en-US" sz="3000">
                <a:solidFill>
                  <a:schemeClr val="hlink"/>
                </a:solidFill>
              </a:rPr>
              <a:t>(</a:t>
            </a:r>
            <a:r>
              <a:rPr lang="en-US" altLang="en-US" sz="3000" i="1">
                <a:solidFill>
                  <a:schemeClr val="hlink"/>
                </a:solidFill>
              </a:rPr>
              <a:t>n</a:t>
            </a:r>
            <a:r>
              <a:rPr lang="en-US" altLang="en-US" sz="3000">
                <a:solidFill>
                  <a:schemeClr val="hlink"/>
                </a:solidFill>
              </a:rPr>
              <a:t>)</a:t>
            </a:r>
            <a:r>
              <a:rPr lang="en-US" altLang="en-US" sz="3000" i="1">
                <a:solidFill>
                  <a:schemeClr val="hlink"/>
                </a:solidFill>
              </a:rPr>
              <a:t> </a:t>
            </a:r>
            <a:r>
              <a:rPr lang="en-US" altLang="en-US" sz="3000">
                <a:solidFill>
                  <a:schemeClr val="hlink"/>
                </a:solidFill>
                <a:sym typeface="Symbol" pitchFamily="18" charset="2"/>
              </a:rPr>
              <a:t>&lt;</a:t>
            </a:r>
            <a:r>
              <a:rPr lang="en-US" altLang="en-US" sz="3000">
                <a:solidFill>
                  <a:schemeClr val="hlink"/>
                </a:solidFill>
              </a:rPr>
              <a:t> </a:t>
            </a:r>
            <a:r>
              <a:rPr lang="en-US" altLang="en-US" sz="3000" i="1">
                <a:solidFill>
                  <a:schemeClr val="hlink"/>
                </a:solidFill>
              </a:rPr>
              <a:t>cg</a:t>
            </a:r>
            <a:r>
              <a:rPr lang="en-US" altLang="en-US" sz="3000">
                <a:solidFill>
                  <a:schemeClr val="hlink"/>
                </a:solidFill>
              </a:rPr>
              <a:t>(</a:t>
            </a:r>
            <a:r>
              <a:rPr lang="en-US" altLang="en-US" sz="3000" i="1">
                <a:solidFill>
                  <a:schemeClr val="hlink"/>
                </a:solidFill>
              </a:rPr>
              <a:t>n</a:t>
            </a:r>
            <a:r>
              <a:rPr lang="en-US" altLang="en-US" sz="3000">
                <a:solidFill>
                  <a:schemeClr val="hlink"/>
                </a:solidFill>
              </a:rPr>
              <a:t>)}.</a:t>
            </a:r>
          </a:p>
        </p:txBody>
      </p:sp>
      <p:sp>
        <p:nvSpPr>
          <p:cNvPr id="27655" name="Text Box 24"/>
          <p:cNvSpPr txBox="1">
            <a:spLocks noChangeArrowheads="1"/>
          </p:cNvSpPr>
          <p:nvPr/>
        </p:nvSpPr>
        <p:spPr bwMode="auto">
          <a:xfrm>
            <a:off x="576263" y="868363"/>
            <a:ext cx="68199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/>
              <a:t>For a given function </a:t>
            </a:r>
            <a:r>
              <a:rPr lang="en-US" altLang="en-US" sz="3200" i="1"/>
              <a:t>g</a:t>
            </a:r>
            <a:r>
              <a:rPr lang="en-US" altLang="en-US" sz="3200"/>
              <a:t>(</a:t>
            </a:r>
            <a:r>
              <a:rPr lang="en-US" altLang="en-US" sz="3200" i="1"/>
              <a:t>n</a:t>
            </a:r>
            <a:r>
              <a:rPr lang="en-US" altLang="en-US" sz="3200"/>
              <a:t>), the set little-</a:t>
            </a:r>
            <a:r>
              <a:rPr lang="en-US" altLang="en-US" sz="3200" i="1"/>
              <a:t>o</a:t>
            </a:r>
            <a:r>
              <a:rPr lang="en-US" altLang="en-US" sz="3200"/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400" smtClean="0">
                <a:solidFill>
                  <a:schemeClr val="hlink"/>
                </a:solidFill>
              </a:rPr>
              <a:t>Comp 550</a:t>
            </a:r>
          </a:p>
        </p:txBody>
      </p:sp>
      <p:sp>
        <p:nvSpPr>
          <p:cNvPr id="28675" name="Text Box 1031"/>
          <p:cNvSpPr txBox="1">
            <a:spLocks noChangeArrowheads="1"/>
          </p:cNvSpPr>
          <p:nvPr/>
        </p:nvSpPr>
        <p:spPr bwMode="auto">
          <a:xfrm>
            <a:off x="331788" y="1625600"/>
            <a:ext cx="7981950" cy="111918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buFont typeface="Wingdings" pitchFamily="2" charset="2"/>
              <a:buNone/>
            </a:pPr>
            <a:r>
              <a:rPr lang="en-US" altLang="en-US" sz="4400" i="1">
                <a:solidFill>
                  <a:schemeClr val="accent1"/>
                </a:solidFill>
                <a:latin typeface="Symbol" pitchFamily="18" charset="2"/>
                <a:sym typeface="Symbol" pitchFamily="18" charset="2"/>
              </a:rPr>
              <a:t>w</a:t>
            </a:r>
            <a:r>
              <a:rPr lang="en-US" altLang="en-US" sz="3000" b="1">
                <a:solidFill>
                  <a:schemeClr val="accent1"/>
                </a:solidFill>
              </a:rPr>
              <a:t>(</a:t>
            </a:r>
            <a:r>
              <a:rPr lang="en-US" altLang="en-US" sz="3000" b="1" i="1">
                <a:solidFill>
                  <a:schemeClr val="accent1"/>
                </a:solidFill>
              </a:rPr>
              <a:t>g</a:t>
            </a:r>
            <a:r>
              <a:rPr lang="en-US" altLang="en-US" sz="3000" b="1">
                <a:solidFill>
                  <a:schemeClr val="accent1"/>
                </a:solidFill>
              </a:rPr>
              <a:t>(</a:t>
            </a:r>
            <a:r>
              <a:rPr lang="en-US" altLang="en-US" sz="3000" b="1" i="1">
                <a:solidFill>
                  <a:schemeClr val="accent1"/>
                </a:solidFill>
              </a:rPr>
              <a:t>n</a:t>
            </a:r>
            <a:r>
              <a:rPr lang="en-US" altLang="en-US" sz="3000" b="1">
                <a:solidFill>
                  <a:schemeClr val="accent1"/>
                </a:solidFill>
              </a:rPr>
              <a:t>))</a:t>
            </a:r>
            <a:r>
              <a:rPr lang="en-US" altLang="en-US" sz="3000">
                <a:solidFill>
                  <a:schemeClr val="hlink"/>
                </a:solidFill>
              </a:rPr>
              <a:t> = {</a:t>
            </a:r>
            <a:r>
              <a:rPr lang="en-US" altLang="en-US" sz="3000" i="1">
                <a:solidFill>
                  <a:schemeClr val="hlink"/>
                </a:solidFill>
              </a:rPr>
              <a:t>f</a:t>
            </a:r>
            <a:r>
              <a:rPr lang="en-US" altLang="en-US" sz="3000">
                <a:solidFill>
                  <a:schemeClr val="hlink"/>
                </a:solidFill>
              </a:rPr>
              <a:t>(</a:t>
            </a:r>
            <a:r>
              <a:rPr lang="en-US" altLang="en-US" sz="3000" i="1">
                <a:solidFill>
                  <a:schemeClr val="hlink"/>
                </a:solidFill>
              </a:rPr>
              <a:t>n</a:t>
            </a:r>
            <a:r>
              <a:rPr lang="en-US" altLang="en-US" sz="3000">
                <a:solidFill>
                  <a:schemeClr val="hlink"/>
                </a:solidFill>
              </a:rPr>
              <a:t>): </a:t>
            </a:r>
            <a:r>
              <a:rPr lang="en-US" altLang="en-US" sz="3000" b="1">
                <a:solidFill>
                  <a:srgbClr val="FF3300"/>
                </a:solidFill>
                <a:sym typeface="Symbol" pitchFamily="18" charset="2"/>
              </a:rPr>
              <a:t></a:t>
            </a:r>
            <a:r>
              <a:rPr lang="en-US" altLang="en-US" sz="3000">
                <a:solidFill>
                  <a:schemeClr val="hlink"/>
                </a:solidFill>
                <a:sym typeface="Symbol" pitchFamily="18" charset="2"/>
              </a:rPr>
              <a:t> </a:t>
            </a:r>
            <a:r>
              <a:rPr lang="en-US" altLang="en-US" sz="3000" b="1" i="1">
                <a:solidFill>
                  <a:srgbClr val="CC0000"/>
                </a:solidFill>
              </a:rPr>
              <a:t>c</a:t>
            </a:r>
            <a:r>
              <a:rPr lang="en-US" altLang="en-US" sz="3000" b="1">
                <a:solidFill>
                  <a:srgbClr val="CC0000"/>
                </a:solidFill>
              </a:rPr>
              <a:t> &gt; 0</a:t>
            </a:r>
            <a:r>
              <a:rPr lang="en-US" altLang="en-US" sz="3000">
                <a:solidFill>
                  <a:schemeClr val="hlink"/>
                </a:solidFill>
              </a:rPr>
              <a:t>, </a:t>
            </a:r>
            <a:r>
              <a:rPr lang="en-US" altLang="en-US" sz="3000" b="1">
                <a:solidFill>
                  <a:srgbClr val="FF3300"/>
                </a:solidFill>
                <a:sym typeface="Symbol" pitchFamily="18" charset="2"/>
              </a:rPr>
              <a:t></a:t>
            </a:r>
            <a:r>
              <a:rPr lang="en-US" altLang="en-US" sz="3000">
                <a:solidFill>
                  <a:schemeClr val="hlink"/>
                </a:solidFill>
              </a:rPr>
              <a:t> </a:t>
            </a:r>
            <a:r>
              <a:rPr lang="en-US" altLang="en-US" sz="3000" b="1" i="1">
                <a:solidFill>
                  <a:srgbClr val="CC0000"/>
                </a:solidFill>
              </a:rPr>
              <a:t>n</a:t>
            </a:r>
            <a:r>
              <a:rPr lang="en-US" altLang="en-US" sz="3000" b="1" baseline="-25000">
                <a:solidFill>
                  <a:srgbClr val="CC0000"/>
                </a:solidFill>
              </a:rPr>
              <a:t>0</a:t>
            </a:r>
            <a:r>
              <a:rPr lang="en-US" altLang="en-US" sz="3000" b="1">
                <a:solidFill>
                  <a:srgbClr val="CC0000"/>
                </a:solidFill>
              </a:rPr>
              <a:t> &gt; 0</a:t>
            </a:r>
            <a:r>
              <a:rPr lang="en-US" altLang="en-US" sz="3000">
                <a:solidFill>
                  <a:schemeClr val="hlink"/>
                </a:solidFill>
              </a:rPr>
              <a:t> such that </a:t>
            </a:r>
            <a:br>
              <a:rPr lang="en-US" altLang="en-US" sz="3000">
                <a:solidFill>
                  <a:schemeClr val="hlink"/>
                </a:solidFill>
              </a:rPr>
            </a:br>
            <a:r>
              <a:rPr lang="en-US" altLang="en-US" sz="3000">
                <a:solidFill>
                  <a:schemeClr val="hlink"/>
                </a:solidFill>
              </a:rPr>
              <a:t>		</a:t>
            </a:r>
            <a:r>
              <a:rPr lang="en-US" altLang="en-US" sz="3000" b="1">
                <a:solidFill>
                  <a:srgbClr val="FF3300"/>
                </a:solidFill>
                <a:sym typeface="Symbol" pitchFamily="18" charset="2"/>
              </a:rPr>
              <a:t></a:t>
            </a:r>
            <a:r>
              <a:rPr lang="en-US" altLang="en-US" sz="3000">
                <a:solidFill>
                  <a:schemeClr val="hlink"/>
                </a:solidFill>
              </a:rPr>
              <a:t> </a:t>
            </a:r>
            <a:r>
              <a:rPr lang="en-US" altLang="en-US" sz="3000" i="1">
                <a:solidFill>
                  <a:schemeClr val="hlink"/>
                </a:solidFill>
              </a:rPr>
              <a:t>n </a:t>
            </a:r>
            <a:r>
              <a:rPr lang="en-US" altLang="en-US" sz="3000">
                <a:solidFill>
                  <a:schemeClr val="hlink"/>
                </a:solidFill>
                <a:sym typeface="Symbol" pitchFamily="18" charset="2"/>
              </a:rPr>
              <a:t></a:t>
            </a:r>
            <a:r>
              <a:rPr lang="en-US" altLang="en-US" sz="3000" i="1" baseline="-25000">
                <a:solidFill>
                  <a:schemeClr val="hlink"/>
                </a:solidFill>
              </a:rPr>
              <a:t>  </a:t>
            </a:r>
            <a:r>
              <a:rPr lang="en-US" altLang="en-US" sz="3000" i="1">
                <a:solidFill>
                  <a:schemeClr val="hlink"/>
                </a:solidFill>
              </a:rPr>
              <a:t>n</a:t>
            </a:r>
            <a:r>
              <a:rPr lang="en-US" altLang="en-US" sz="3000" baseline="-25000">
                <a:solidFill>
                  <a:schemeClr val="hlink"/>
                </a:solidFill>
              </a:rPr>
              <a:t>0</a:t>
            </a:r>
            <a:r>
              <a:rPr lang="en-US" altLang="en-US" sz="3000" i="1">
                <a:solidFill>
                  <a:schemeClr val="hlink"/>
                </a:solidFill>
              </a:rPr>
              <a:t>, </a:t>
            </a:r>
            <a:r>
              <a:rPr lang="en-US" altLang="en-US" sz="2600">
                <a:solidFill>
                  <a:schemeClr val="hlink"/>
                </a:solidFill>
              </a:rPr>
              <a:t>we have</a:t>
            </a:r>
            <a:r>
              <a:rPr lang="en-US" altLang="en-US" sz="3000" i="1" baseline="-25000">
                <a:solidFill>
                  <a:schemeClr val="hlink"/>
                </a:solidFill>
              </a:rPr>
              <a:t> </a:t>
            </a:r>
            <a:r>
              <a:rPr lang="en-US" altLang="en-US" sz="3000">
                <a:solidFill>
                  <a:schemeClr val="hlink"/>
                </a:solidFill>
              </a:rPr>
              <a:t>0 </a:t>
            </a:r>
            <a:r>
              <a:rPr lang="en-US" altLang="en-US" sz="3000">
                <a:solidFill>
                  <a:schemeClr val="hlink"/>
                </a:solidFill>
                <a:sym typeface="Symbol" pitchFamily="18" charset="2"/>
              </a:rPr>
              <a:t></a:t>
            </a:r>
            <a:r>
              <a:rPr lang="en-US" altLang="en-US" sz="3000">
                <a:solidFill>
                  <a:schemeClr val="hlink"/>
                </a:solidFill>
              </a:rPr>
              <a:t> </a:t>
            </a:r>
            <a:r>
              <a:rPr lang="en-US" altLang="en-US" sz="3000" i="1">
                <a:solidFill>
                  <a:schemeClr val="hlink"/>
                </a:solidFill>
              </a:rPr>
              <a:t>cg</a:t>
            </a:r>
            <a:r>
              <a:rPr lang="en-US" altLang="en-US" sz="3000">
                <a:solidFill>
                  <a:schemeClr val="hlink"/>
                </a:solidFill>
              </a:rPr>
              <a:t>(</a:t>
            </a:r>
            <a:r>
              <a:rPr lang="en-US" altLang="en-US" sz="3000" i="1">
                <a:solidFill>
                  <a:schemeClr val="hlink"/>
                </a:solidFill>
              </a:rPr>
              <a:t>n</a:t>
            </a:r>
            <a:r>
              <a:rPr lang="en-US" altLang="en-US" sz="3000">
                <a:solidFill>
                  <a:schemeClr val="hlink"/>
                </a:solidFill>
              </a:rPr>
              <a:t>) </a:t>
            </a:r>
            <a:r>
              <a:rPr lang="en-US" altLang="en-US" sz="3000">
                <a:solidFill>
                  <a:schemeClr val="hlink"/>
                </a:solidFill>
                <a:sym typeface="Symbol" pitchFamily="18" charset="2"/>
              </a:rPr>
              <a:t>&lt; </a:t>
            </a:r>
            <a:r>
              <a:rPr lang="en-US" altLang="en-US" sz="3000">
                <a:solidFill>
                  <a:schemeClr val="hlink"/>
                </a:solidFill>
              </a:rPr>
              <a:t> </a:t>
            </a:r>
            <a:r>
              <a:rPr lang="en-US" altLang="en-US" sz="3000" i="1">
                <a:solidFill>
                  <a:schemeClr val="hlink"/>
                </a:solidFill>
              </a:rPr>
              <a:t>f</a:t>
            </a:r>
            <a:r>
              <a:rPr lang="en-US" altLang="en-US" sz="3000">
                <a:solidFill>
                  <a:schemeClr val="hlink"/>
                </a:solidFill>
              </a:rPr>
              <a:t>(</a:t>
            </a:r>
            <a:r>
              <a:rPr lang="en-US" altLang="en-US" sz="3000" i="1">
                <a:solidFill>
                  <a:schemeClr val="hlink"/>
                </a:solidFill>
              </a:rPr>
              <a:t>n</a:t>
            </a:r>
            <a:r>
              <a:rPr lang="en-US" altLang="en-US" sz="3000">
                <a:solidFill>
                  <a:schemeClr val="hlink"/>
                </a:solidFill>
              </a:rPr>
              <a:t>)}.</a:t>
            </a:r>
          </a:p>
        </p:txBody>
      </p:sp>
      <p:sp>
        <p:nvSpPr>
          <p:cNvPr id="2867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 smtClean="0">
                <a:latin typeface="Symbol" pitchFamily="18" charset="2"/>
                <a:sym typeface="Symbol" pitchFamily="18" charset="2"/>
              </a:rPr>
              <a:t>w</a:t>
            </a:r>
            <a:r>
              <a:rPr lang="en-US" altLang="en-US" i="1" smtClean="0">
                <a:sym typeface="Symbol" pitchFamily="18" charset="2"/>
              </a:rPr>
              <a:t> </a:t>
            </a:r>
            <a:r>
              <a:rPr lang="en-US" altLang="en-US" smtClean="0">
                <a:sym typeface="Symbol" pitchFamily="18" charset="2"/>
              </a:rPr>
              <a:t>-notation</a:t>
            </a:r>
          </a:p>
        </p:txBody>
      </p:sp>
      <p:sp>
        <p:nvSpPr>
          <p:cNvPr id="2867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31788" y="2879725"/>
            <a:ext cx="7981950" cy="330835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2800" i="1" smtClean="0"/>
              <a:t>f</a:t>
            </a:r>
            <a:r>
              <a:rPr lang="en-US" altLang="en-US" sz="2800" smtClean="0"/>
              <a:t>(</a:t>
            </a:r>
            <a:r>
              <a:rPr lang="en-US" altLang="en-US" sz="2800" i="1" smtClean="0"/>
              <a:t>n</a:t>
            </a:r>
            <a:r>
              <a:rPr lang="en-US" altLang="en-US" sz="2800" smtClean="0"/>
              <a:t>) becomes arbitrarily large  relative to </a:t>
            </a:r>
            <a:r>
              <a:rPr lang="en-US" altLang="en-US" sz="2800" i="1" smtClean="0"/>
              <a:t>g</a:t>
            </a:r>
            <a:r>
              <a:rPr lang="en-US" altLang="en-US" sz="2800" smtClean="0"/>
              <a:t>(</a:t>
            </a:r>
            <a:r>
              <a:rPr lang="en-US" altLang="en-US" sz="2800" i="1" smtClean="0"/>
              <a:t>n</a:t>
            </a:r>
            <a:r>
              <a:rPr lang="en-US" altLang="en-US" sz="2800" smtClean="0"/>
              <a:t>)</a:t>
            </a:r>
            <a:r>
              <a:rPr lang="en-US" altLang="en-US" sz="2800" i="1" smtClean="0"/>
              <a:t> </a:t>
            </a:r>
            <a:r>
              <a:rPr lang="en-US" altLang="en-US" sz="2800" smtClean="0"/>
              <a:t>as </a:t>
            </a:r>
            <a:r>
              <a:rPr lang="en-US" altLang="en-US" sz="2800" i="1" smtClean="0"/>
              <a:t>n </a:t>
            </a:r>
            <a:r>
              <a:rPr lang="en-US" altLang="en-US" sz="2800" smtClean="0"/>
              <a:t>approaches infinity: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3400" i="1" smtClean="0">
                <a:solidFill>
                  <a:srgbClr val="FF3300"/>
                </a:solidFill>
              </a:rPr>
              <a:t>				lim </a:t>
            </a:r>
            <a:r>
              <a:rPr lang="en-US" altLang="en-US" sz="3400" smtClean="0">
                <a:solidFill>
                  <a:srgbClr val="FF3300"/>
                </a:solidFill>
                <a:sym typeface="Symbol" pitchFamily="18" charset="2"/>
              </a:rPr>
              <a:t>[</a:t>
            </a:r>
            <a:r>
              <a:rPr lang="en-US" altLang="en-US" sz="3400" i="1" smtClean="0">
                <a:solidFill>
                  <a:srgbClr val="FF3300"/>
                </a:solidFill>
              </a:rPr>
              <a:t>f</a:t>
            </a:r>
            <a:r>
              <a:rPr lang="en-US" altLang="en-US" sz="3400" smtClean="0">
                <a:solidFill>
                  <a:srgbClr val="FF3300"/>
                </a:solidFill>
              </a:rPr>
              <a:t>(</a:t>
            </a:r>
            <a:r>
              <a:rPr lang="en-US" altLang="en-US" sz="3400" i="1" smtClean="0">
                <a:solidFill>
                  <a:srgbClr val="FF3300"/>
                </a:solidFill>
              </a:rPr>
              <a:t>n</a:t>
            </a:r>
            <a:r>
              <a:rPr lang="en-US" altLang="en-US" sz="3400" smtClean="0">
                <a:solidFill>
                  <a:srgbClr val="FF3300"/>
                </a:solidFill>
              </a:rPr>
              <a:t>) / </a:t>
            </a:r>
            <a:r>
              <a:rPr lang="en-US" altLang="en-US" sz="3400" i="1" smtClean="0">
                <a:solidFill>
                  <a:srgbClr val="FF3300"/>
                </a:solidFill>
              </a:rPr>
              <a:t>g</a:t>
            </a:r>
            <a:r>
              <a:rPr lang="en-US" altLang="en-US" sz="3400" smtClean="0">
                <a:solidFill>
                  <a:srgbClr val="FF3300"/>
                </a:solidFill>
              </a:rPr>
              <a:t>(</a:t>
            </a:r>
            <a:r>
              <a:rPr lang="en-US" altLang="en-US" sz="3400" i="1" smtClean="0">
                <a:solidFill>
                  <a:srgbClr val="FF3300"/>
                </a:solidFill>
              </a:rPr>
              <a:t>n</a:t>
            </a:r>
            <a:r>
              <a:rPr lang="en-US" altLang="en-US" sz="3400" smtClean="0">
                <a:solidFill>
                  <a:srgbClr val="FF3300"/>
                </a:solidFill>
              </a:rPr>
              <a:t>)] = </a:t>
            </a:r>
            <a:r>
              <a:rPr lang="en-US" altLang="en-US" sz="3400" smtClean="0">
                <a:solidFill>
                  <a:srgbClr val="FF3300"/>
                </a:solidFill>
                <a:sym typeface="Symbol" pitchFamily="18" charset="2"/>
              </a:rPr>
              <a:t>.</a:t>
            </a:r>
            <a:endParaRPr lang="en-US" altLang="en-US" sz="3400" smtClean="0">
              <a:solidFill>
                <a:srgbClr val="FF3300"/>
              </a:solidFill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3400" smtClean="0">
                <a:solidFill>
                  <a:srgbClr val="3DDE2C"/>
                </a:solidFill>
              </a:rPr>
              <a:t>                         </a:t>
            </a:r>
            <a:r>
              <a:rPr lang="en-US" altLang="en-US" sz="3400" i="1" baseline="60000" smtClean="0">
                <a:solidFill>
                  <a:srgbClr val="FF3300"/>
                </a:solidFill>
              </a:rPr>
              <a:t>n</a:t>
            </a:r>
            <a:r>
              <a:rPr lang="en-US" altLang="en-US" sz="3400" i="1" baseline="60000" smtClean="0">
                <a:solidFill>
                  <a:srgbClr val="FF3300"/>
                </a:solidFill>
                <a:sym typeface="Symbol" pitchFamily="18" charset="2"/>
              </a:rPr>
              <a:t></a:t>
            </a:r>
            <a:r>
              <a:rPr lang="en-US" altLang="en-US" sz="3400" i="1" smtClean="0">
                <a:solidFill>
                  <a:srgbClr val="FF3300"/>
                </a:solidFill>
              </a:rPr>
              <a:t> </a:t>
            </a:r>
            <a:endParaRPr lang="en-US" altLang="en-US" sz="3400" smtClean="0">
              <a:solidFill>
                <a:srgbClr val="FF3300"/>
              </a:solidFill>
            </a:endParaRPr>
          </a:p>
          <a:p>
            <a:pPr>
              <a:spcBef>
                <a:spcPct val="0"/>
              </a:spcBef>
              <a:spcAft>
                <a:spcPct val="20000"/>
              </a:spcAft>
              <a:buFont typeface="Wingdings" pitchFamily="2" charset="2"/>
              <a:buNone/>
            </a:pPr>
            <a:r>
              <a:rPr lang="en-US" altLang="en-US" sz="2800" i="1" smtClean="0"/>
              <a:t>g</a:t>
            </a:r>
            <a:r>
              <a:rPr lang="en-US" altLang="en-US" sz="2800" smtClean="0"/>
              <a:t>(</a:t>
            </a:r>
            <a:r>
              <a:rPr lang="en-US" altLang="en-US" sz="2800" i="1" smtClean="0"/>
              <a:t>n</a:t>
            </a:r>
            <a:r>
              <a:rPr lang="en-US" altLang="en-US" sz="2800" smtClean="0"/>
              <a:t>) is a</a:t>
            </a:r>
            <a:r>
              <a:rPr lang="en-US" altLang="en-US" sz="2800" i="1" smtClean="0">
                <a:solidFill>
                  <a:srgbClr val="3DDE2C"/>
                </a:solidFill>
              </a:rPr>
              <a:t> </a:t>
            </a:r>
            <a:r>
              <a:rPr lang="en-US" altLang="en-US" sz="2800" b="1" i="1" smtClean="0">
                <a:solidFill>
                  <a:srgbClr val="CC0000"/>
                </a:solidFill>
              </a:rPr>
              <a:t>lower bound</a:t>
            </a:r>
            <a:r>
              <a:rPr lang="en-US" altLang="en-US" sz="2800" smtClean="0"/>
              <a:t> for </a:t>
            </a:r>
            <a:r>
              <a:rPr lang="en-US" altLang="en-US" sz="2800" i="1" smtClean="0"/>
              <a:t>f</a:t>
            </a:r>
            <a:r>
              <a:rPr lang="en-US" altLang="en-US" sz="2800" smtClean="0"/>
              <a:t>(</a:t>
            </a:r>
            <a:r>
              <a:rPr lang="en-US" altLang="en-US" sz="2800" i="1" smtClean="0"/>
              <a:t>n</a:t>
            </a:r>
            <a:r>
              <a:rPr lang="en-US" altLang="en-US" sz="2800" smtClean="0"/>
              <a:t>)</a:t>
            </a:r>
            <a:r>
              <a:rPr lang="en-US" altLang="en-US" sz="2800" i="1" smtClean="0"/>
              <a:t> </a:t>
            </a:r>
            <a:r>
              <a:rPr lang="en-US" altLang="en-US" sz="2800" smtClean="0"/>
              <a:t>that is not asymptotically tight.</a:t>
            </a:r>
          </a:p>
        </p:txBody>
      </p:sp>
      <p:sp>
        <p:nvSpPr>
          <p:cNvPr id="28678" name="Text Box 1028"/>
          <p:cNvSpPr txBox="1">
            <a:spLocks noChangeArrowheads="1"/>
          </p:cNvSpPr>
          <p:nvPr/>
        </p:nvSpPr>
        <p:spPr bwMode="auto">
          <a:xfrm>
            <a:off x="484188" y="8493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8679" name="Text Box 1030"/>
          <p:cNvSpPr txBox="1">
            <a:spLocks noChangeArrowheads="1"/>
          </p:cNvSpPr>
          <p:nvPr/>
        </p:nvSpPr>
        <p:spPr bwMode="auto">
          <a:xfrm>
            <a:off x="576263" y="868363"/>
            <a:ext cx="77009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/>
              <a:t>For a given function </a:t>
            </a:r>
            <a:r>
              <a:rPr lang="en-US" altLang="en-US" sz="3200" i="1"/>
              <a:t>g</a:t>
            </a:r>
            <a:r>
              <a:rPr lang="en-US" altLang="en-US" sz="3200"/>
              <a:t>(</a:t>
            </a:r>
            <a:r>
              <a:rPr lang="en-US" altLang="en-US" sz="3200" i="1"/>
              <a:t>n</a:t>
            </a:r>
            <a:r>
              <a:rPr lang="en-US" altLang="en-US" sz="3200"/>
              <a:t>), the set little-omega: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400" smtClean="0">
                <a:solidFill>
                  <a:schemeClr val="hlink"/>
                </a:solidFill>
              </a:rPr>
              <a:t>Comp 550</a:t>
            </a: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Comparison of Functions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4350" y="1208088"/>
            <a:ext cx="7772400" cy="4689475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altLang="en-US" i="1" smtClean="0"/>
              <a:t>             f </a:t>
            </a:r>
            <a:r>
              <a:rPr lang="en-US" altLang="en-US" smtClean="0">
                <a:sym typeface="Symbol" pitchFamily="18" charset="2"/>
              </a:rPr>
              <a:t></a:t>
            </a:r>
            <a:r>
              <a:rPr lang="en-US" altLang="en-US" smtClean="0"/>
              <a:t> </a:t>
            </a:r>
            <a:r>
              <a:rPr lang="en-US" altLang="en-US" i="1" smtClean="0"/>
              <a:t>g  </a:t>
            </a:r>
            <a:r>
              <a:rPr lang="en-US" altLang="en-US" smtClean="0">
                <a:sym typeface="Symbol" pitchFamily="18" charset="2"/>
              </a:rPr>
              <a:t>  </a:t>
            </a:r>
            <a:r>
              <a:rPr lang="en-US" altLang="en-US" i="1" smtClean="0"/>
              <a:t>a </a:t>
            </a:r>
            <a:r>
              <a:rPr lang="en-US" altLang="en-US" smtClean="0">
                <a:sym typeface="Symbol" pitchFamily="18" charset="2"/>
              </a:rPr>
              <a:t></a:t>
            </a:r>
            <a:r>
              <a:rPr lang="en-US" altLang="en-US" i="1" smtClean="0"/>
              <a:t> b</a:t>
            </a:r>
          </a:p>
          <a:p>
            <a:pPr algn="ctr">
              <a:buFont typeface="Wingdings" pitchFamily="2" charset="2"/>
              <a:buNone/>
            </a:pPr>
            <a:endParaRPr lang="en-US" altLang="en-US" sz="2000" i="1" smtClean="0"/>
          </a:p>
          <a:p>
            <a:pPr algn="ctr">
              <a:buFont typeface="Wingdings" pitchFamily="2" charset="2"/>
              <a:buNone/>
            </a:pPr>
            <a:r>
              <a:rPr lang="en-US" altLang="en-US" i="1" smtClean="0"/>
              <a:t>f </a:t>
            </a:r>
            <a:r>
              <a:rPr lang="en-US" altLang="en-US" smtClean="0"/>
              <a:t>(</a:t>
            </a:r>
            <a:r>
              <a:rPr lang="en-US" altLang="en-US" i="1" smtClean="0"/>
              <a:t>n</a:t>
            </a:r>
            <a:r>
              <a:rPr lang="en-US" altLang="en-US" smtClean="0"/>
              <a:t>)</a:t>
            </a:r>
            <a:r>
              <a:rPr lang="en-US" altLang="en-US" i="1" smtClean="0"/>
              <a:t> = O</a:t>
            </a:r>
            <a:r>
              <a:rPr lang="en-US" altLang="en-US" smtClean="0"/>
              <a:t>(</a:t>
            </a:r>
            <a:r>
              <a:rPr lang="en-US" altLang="en-US" i="1" smtClean="0"/>
              <a:t>g</a:t>
            </a:r>
            <a:r>
              <a:rPr lang="en-US" altLang="en-US" smtClean="0"/>
              <a:t>(</a:t>
            </a:r>
            <a:r>
              <a:rPr lang="en-US" altLang="en-US" i="1" smtClean="0"/>
              <a:t>n</a:t>
            </a:r>
            <a:r>
              <a:rPr lang="en-US" altLang="en-US" smtClean="0"/>
              <a:t>))</a:t>
            </a:r>
            <a:r>
              <a:rPr lang="en-US" altLang="en-US" i="1" smtClean="0"/>
              <a:t>  </a:t>
            </a:r>
            <a:r>
              <a:rPr lang="en-US" altLang="en-US" smtClean="0">
                <a:sym typeface="Symbol" pitchFamily="18" charset="2"/>
              </a:rPr>
              <a:t></a:t>
            </a:r>
            <a:r>
              <a:rPr lang="en-US" altLang="en-US" i="1" smtClean="0"/>
              <a:t>  a  </a:t>
            </a:r>
            <a:r>
              <a:rPr lang="en-US" altLang="en-US" smtClean="0">
                <a:sym typeface="Symbol" pitchFamily="18" charset="2"/>
              </a:rPr>
              <a:t></a:t>
            </a:r>
            <a:r>
              <a:rPr lang="en-US" altLang="en-US" i="1" smtClean="0">
                <a:sym typeface="Symbol" pitchFamily="18" charset="2"/>
              </a:rPr>
              <a:t>   </a:t>
            </a:r>
            <a:r>
              <a:rPr lang="en-US" altLang="en-US" i="1" smtClean="0"/>
              <a:t>b</a:t>
            </a:r>
          </a:p>
          <a:p>
            <a:pPr algn="ctr">
              <a:buFont typeface="Wingdings" pitchFamily="2" charset="2"/>
              <a:buNone/>
            </a:pPr>
            <a:r>
              <a:rPr lang="en-US" altLang="en-US" i="1" smtClean="0"/>
              <a:t>f </a:t>
            </a:r>
            <a:r>
              <a:rPr lang="en-US" altLang="en-US" smtClean="0"/>
              <a:t>(</a:t>
            </a:r>
            <a:r>
              <a:rPr lang="en-US" altLang="en-US" i="1" smtClean="0"/>
              <a:t>n</a:t>
            </a:r>
            <a:r>
              <a:rPr lang="en-US" altLang="en-US" smtClean="0"/>
              <a:t>)</a:t>
            </a:r>
            <a:r>
              <a:rPr lang="en-US" altLang="en-US" i="1" smtClean="0"/>
              <a:t> = </a:t>
            </a:r>
            <a:r>
              <a:rPr lang="en-US" altLang="en-US" smtClean="0">
                <a:sym typeface="Symbol" pitchFamily="18" charset="2"/>
              </a:rPr>
              <a:t></a:t>
            </a:r>
            <a:r>
              <a:rPr lang="en-US" altLang="en-US" smtClean="0"/>
              <a:t>(</a:t>
            </a:r>
            <a:r>
              <a:rPr lang="en-US" altLang="en-US" i="1" smtClean="0"/>
              <a:t>g</a:t>
            </a:r>
            <a:r>
              <a:rPr lang="en-US" altLang="en-US" smtClean="0"/>
              <a:t>(</a:t>
            </a:r>
            <a:r>
              <a:rPr lang="en-US" altLang="en-US" i="1" smtClean="0"/>
              <a:t>n</a:t>
            </a:r>
            <a:r>
              <a:rPr lang="en-US" altLang="en-US" smtClean="0"/>
              <a:t>))</a:t>
            </a:r>
            <a:r>
              <a:rPr lang="en-US" altLang="en-US" i="1" smtClean="0"/>
              <a:t>  </a:t>
            </a:r>
            <a:r>
              <a:rPr lang="en-US" altLang="en-US" smtClean="0">
                <a:sym typeface="Symbol" pitchFamily="18" charset="2"/>
              </a:rPr>
              <a:t></a:t>
            </a:r>
            <a:r>
              <a:rPr lang="en-US" altLang="en-US" i="1" smtClean="0"/>
              <a:t>  a  </a:t>
            </a:r>
            <a:r>
              <a:rPr lang="en-US" altLang="en-US" smtClean="0">
                <a:sym typeface="Symbol" pitchFamily="18" charset="2"/>
              </a:rPr>
              <a:t></a:t>
            </a:r>
            <a:r>
              <a:rPr lang="en-US" altLang="en-US" i="1" smtClean="0">
                <a:sym typeface="Symbol" pitchFamily="18" charset="2"/>
              </a:rPr>
              <a:t>  </a:t>
            </a:r>
            <a:r>
              <a:rPr lang="en-US" altLang="en-US" i="1" smtClean="0"/>
              <a:t>b</a:t>
            </a:r>
          </a:p>
          <a:p>
            <a:pPr algn="ctr">
              <a:buFont typeface="Wingdings" pitchFamily="2" charset="2"/>
              <a:buNone/>
            </a:pPr>
            <a:r>
              <a:rPr lang="en-US" altLang="en-US" i="1" smtClean="0"/>
              <a:t>f </a:t>
            </a:r>
            <a:r>
              <a:rPr lang="en-US" altLang="en-US" smtClean="0"/>
              <a:t>(</a:t>
            </a:r>
            <a:r>
              <a:rPr lang="en-US" altLang="en-US" i="1" smtClean="0"/>
              <a:t>n</a:t>
            </a:r>
            <a:r>
              <a:rPr lang="en-US" altLang="en-US" smtClean="0"/>
              <a:t>)</a:t>
            </a:r>
            <a:r>
              <a:rPr lang="en-US" altLang="en-US" i="1" smtClean="0"/>
              <a:t> = </a:t>
            </a:r>
            <a:r>
              <a:rPr lang="en-US" altLang="en-US" smtClean="0">
                <a:sym typeface="Symbol" pitchFamily="18" charset="2"/>
              </a:rPr>
              <a:t></a:t>
            </a:r>
            <a:r>
              <a:rPr lang="en-US" altLang="en-US" smtClean="0"/>
              <a:t>(</a:t>
            </a:r>
            <a:r>
              <a:rPr lang="en-US" altLang="en-US" i="1" smtClean="0"/>
              <a:t>g</a:t>
            </a:r>
            <a:r>
              <a:rPr lang="en-US" altLang="en-US" smtClean="0"/>
              <a:t>(</a:t>
            </a:r>
            <a:r>
              <a:rPr lang="en-US" altLang="en-US" i="1" smtClean="0"/>
              <a:t>n</a:t>
            </a:r>
            <a:r>
              <a:rPr lang="en-US" altLang="en-US" smtClean="0"/>
              <a:t>))</a:t>
            </a:r>
            <a:r>
              <a:rPr lang="en-US" altLang="en-US" i="1" smtClean="0"/>
              <a:t>  </a:t>
            </a:r>
            <a:r>
              <a:rPr lang="en-US" altLang="en-US" smtClean="0">
                <a:sym typeface="Symbol" pitchFamily="18" charset="2"/>
              </a:rPr>
              <a:t></a:t>
            </a:r>
            <a:r>
              <a:rPr lang="en-US" altLang="en-US" i="1" smtClean="0"/>
              <a:t>  a  =  b</a:t>
            </a:r>
          </a:p>
          <a:p>
            <a:pPr algn="ctr">
              <a:buFont typeface="Wingdings" pitchFamily="2" charset="2"/>
              <a:buNone/>
            </a:pPr>
            <a:r>
              <a:rPr lang="en-US" altLang="en-US" i="1" smtClean="0"/>
              <a:t>f </a:t>
            </a:r>
            <a:r>
              <a:rPr lang="en-US" altLang="en-US" smtClean="0"/>
              <a:t>(</a:t>
            </a:r>
            <a:r>
              <a:rPr lang="en-US" altLang="en-US" i="1" smtClean="0"/>
              <a:t>n</a:t>
            </a:r>
            <a:r>
              <a:rPr lang="en-US" altLang="en-US" smtClean="0"/>
              <a:t>)</a:t>
            </a:r>
            <a:r>
              <a:rPr lang="en-US" altLang="en-US" i="1" smtClean="0"/>
              <a:t> = o</a:t>
            </a:r>
            <a:r>
              <a:rPr lang="en-US" altLang="en-US" smtClean="0"/>
              <a:t>(</a:t>
            </a:r>
            <a:r>
              <a:rPr lang="en-US" altLang="en-US" i="1" smtClean="0"/>
              <a:t>g</a:t>
            </a:r>
            <a:r>
              <a:rPr lang="en-US" altLang="en-US" smtClean="0"/>
              <a:t>(</a:t>
            </a:r>
            <a:r>
              <a:rPr lang="en-US" altLang="en-US" i="1" smtClean="0"/>
              <a:t>n</a:t>
            </a:r>
            <a:r>
              <a:rPr lang="en-US" altLang="en-US" smtClean="0"/>
              <a:t>))</a:t>
            </a:r>
            <a:r>
              <a:rPr lang="en-US" altLang="en-US" i="1" smtClean="0"/>
              <a:t>  </a:t>
            </a:r>
            <a:r>
              <a:rPr lang="en-US" altLang="en-US" smtClean="0">
                <a:sym typeface="Symbol" pitchFamily="18" charset="2"/>
              </a:rPr>
              <a:t></a:t>
            </a:r>
            <a:r>
              <a:rPr lang="en-US" altLang="en-US" i="1" smtClean="0"/>
              <a:t>  a  </a:t>
            </a:r>
            <a:r>
              <a:rPr lang="en-US" altLang="en-US" smtClean="0"/>
              <a:t>&lt;</a:t>
            </a:r>
            <a:r>
              <a:rPr lang="en-US" altLang="en-US" i="1" smtClean="0"/>
              <a:t>  b</a:t>
            </a:r>
          </a:p>
          <a:p>
            <a:pPr algn="ctr">
              <a:buFont typeface="Wingdings" pitchFamily="2" charset="2"/>
              <a:buNone/>
            </a:pPr>
            <a:r>
              <a:rPr lang="en-US" altLang="en-US" i="1" smtClean="0"/>
              <a:t>f </a:t>
            </a:r>
            <a:r>
              <a:rPr lang="en-US" altLang="en-US" smtClean="0"/>
              <a:t>(</a:t>
            </a:r>
            <a:r>
              <a:rPr lang="en-US" altLang="en-US" i="1" smtClean="0"/>
              <a:t>n</a:t>
            </a:r>
            <a:r>
              <a:rPr lang="en-US" altLang="en-US" smtClean="0"/>
              <a:t>)</a:t>
            </a:r>
            <a:r>
              <a:rPr lang="en-US" altLang="en-US" i="1" smtClean="0"/>
              <a:t> = </a:t>
            </a:r>
            <a:r>
              <a:rPr lang="en-US" altLang="en-US" i="1" smtClean="0">
                <a:latin typeface="Symbol" pitchFamily="18" charset="2"/>
                <a:sym typeface="Symbol" pitchFamily="18" charset="2"/>
              </a:rPr>
              <a:t>w </a:t>
            </a:r>
            <a:r>
              <a:rPr lang="en-US" altLang="en-US" smtClean="0"/>
              <a:t>(</a:t>
            </a:r>
            <a:r>
              <a:rPr lang="en-US" altLang="en-US" i="1" smtClean="0"/>
              <a:t>g</a:t>
            </a:r>
            <a:r>
              <a:rPr lang="en-US" altLang="en-US" smtClean="0"/>
              <a:t>(</a:t>
            </a:r>
            <a:r>
              <a:rPr lang="en-US" altLang="en-US" i="1" smtClean="0"/>
              <a:t>n</a:t>
            </a:r>
            <a:r>
              <a:rPr lang="en-US" altLang="en-US" smtClean="0"/>
              <a:t>))</a:t>
            </a:r>
            <a:r>
              <a:rPr lang="en-US" altLang="en-US" i="1" smtClean="0"/>
              <a:t>  </a:t>
            </a:r>
            <a:r>
              <a:rPr lang="en-US" altLang="en-US" smtClean="0">
                <a:sym typeface="Symbol" pitchFamily="18" charset="2"/>
              </a:rPr>
              <a:t></a:t>
            </a:r>
            <a:r>
              <a:rPr lang="en-US" altLang="en-US" i="1" smtClean="0"/>
              <a:t>  a  </a:t>
            </a:r>
            <a:r>
              <a:rPr lang="en-US" altLang="en-US" smtClean="0"/>
              <a:t>&gt;</a:t>
            </a:r>
            <a:r>
              <a:rPr lang="en-US" altLang="en-US" i="1" smtClean="0"/>
              <a:t>  b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400" smtClean="0">
                <a:solidFill>
                  <a:schemeClr val="hlink"/>
                </a:solidFill>
              </a:rPr>
              <a:t>Comp 550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Asymptotic Complexity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Running time of an algorithm as a function of </a:t>
            </a:r>
            <a:r>
              <a:rPr lang="en-US" altLang="en-US" smtClean="0">
                <a:solidFill>
                  <a:schemeClr val="tx1"/>
                </a:solidFill>
              </a:rPr>
              <a:t>input size </a:t>
            </a:r>
            <a:r>
              <a:rPr lang="en-US" altLang="en-US" i="1" smtClean="0">
                <a:solidFill>
                  <a:schemeClr val="tx1"/>
                </a:solidFill>
              </a:rPr>
              <a:t>n</a:t>
            </a:r>
            <a:r>
              <a:rPr lang="en-US" altLang="en-US" b="1" smtClean="0">
                <a:solidFill>
                  <a:srgbClr val="CC0000"/>
                </a:solidFill>
              </a:rPr>
              <a:t> for large </a:t>
            </a:r>
            <a:r>
              <a:rPr lang="en-US" altLang="en-US" b="1" i="1" smtClean="0">
                <a:solidFill>
                  <a:srgbClr val="CC0000"/>
                </a:solidFill>
              </a:rPr>
              <a:t>n</a:t>
            </a:r>
            <a:r>
              <a:rPr lang="en-US" altLang="en-US" smtClean="0"/>
              <a:t>.</a:t>
            </a:r>
          </a:p>
          <a:p>
            <a:r>
              <a:rPr lang="en-US" altLang="en-US" smtClean="0"/>
              <a:t>Expressed using only the </a:t>
            </a:r>
            <a:r>
              <a:rPr lang="en-US" altLang="en-US" b="1" smtClean="0">
                <a:solidFill>
                  <a:srgbClr val="CC0000"/>
                </a:solidFill>
              </a:rPr>
              <a:t>highest-order term</a:t>
            </a:r>
            <a:r>
              <a:rPr lang="en-US" altLang="en-US" smtClean="0"/>
              <a:t> in the expression for the exact running time.</a:t>
            </a:r>
          </a:p>
          <a:p>
            <a:pPr lvl="1"/>
            <a:r>
              <a:rPr lang="en-US" altLang="en-US" sz="3000" smtClean="0"/>
              <a:t>Instead of exact running time, say </a:t>
            </a:r>
            <a:r>
              <a:rPr lang="en-US" altLang="en-US" sz="3000" smtClean="0">
                <a:latin typeface="Symbol" pitchFamily="18" charset="2"/>
              </a:rPr>
              <a:t>Q</a:t>
            </a:r>
            <a:r>
              <a:rPr lang="en-US" altLang="en-US" sz="3000" smtClean="0"/>
              <a:t>(</a:t>
            </a:r>
            <a:r>
              <a:rPr lang="en-US" altLang="en-US" sz="3000" i="1" smtClean="0"/>
              <a:t>n</a:t>
            </a:r>
            <a:r>
              <a:rPr lang="en-US" altLang="en-US" sz="3000" baseline="30000" smtClean="0"/>
              <a:t>2</a:t>
            </a:r>
            <a:r>
              <a:rPr lang="en-US" altLang="en-US" sz="3000" smtClean="0"/>
              <a:t>).</a:t>
            </a:r>
            <a:endParaRPr lang="en-US" altLang="en-US" smtClean="0"/>
          </a:p>
          <a:p>
            <a:r>
              <a:rPr lang="en-US" altLang="en-US" sz="2800" smtClean="0">
                <a:solidFill>
                  <a:schemeClr val="tx1"/>
                </a:solidFill>
              </a:rPr>
              <a:t>Describes behavior of function in the limit.</a:t>
            </a:r>
          </a:p>
          <a:p>
            <a:r>
              <a:rPr lang="en-US" altLang="en-US" smtClean="0"/>
              <a:t>Written using </a:t>
            </a:r>
            <a:r>
              <a:rPr lang="en-US" altLang="en-US" b="1" i="1" smtClean="0">
                <a:solidFill>
                  <a:srgbClr val="CC0000"/>
                </a:solidFill>
              </a:rPr>
              <a:t>Asymptotic Notation</a:t>
            </a:r>
            <a:r>
              <a:rPr lang="en-US" altLang="en-US" i="1" smtClean="0">
                <a:solidFill>
                  <a:srgbClr val="CC0000"/>
                </a:solidFill>
              </a:rPr>
              <a:t>.</a:t>
            </a:r>
          </a:p>
          <a:p>
            <a:endParaRPr lang="en-US" altLang="en-US" smtClean="0"/>
          </a:p>
          <a:p>
            <a:endParaRPr lang="en-US" altLang="en-US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400" smtClean="0">
                <a:solidFill>
                  <a:schemeClr val="hlink"/>
                </a:solidFill>
              </a:rPr>
              <a:t>Comp 550</a:t>
            </a: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Limits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850" y="1096963"/>
            <a:ext cx="7772400" cy="478472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3000" i="1" smtClean="0"/>
              <a:t>lim </a:t>
            </a:r>
            <a:r>
              <a:rPr lang="en-US" altLang="en-US" sz="3000" smtClean="0">
                <a:sym typeface="Symbol" pitchFamily="18" charset="2"/>
              </a:rPr>
              <a:t>[</a:t>
            </a:r>
            <a:r>
              <a:rPr lang="en-US" altLang="en-US" sz="3000" i="1" smtClean="0"/>
              <a:t>f</a:t>
            </a:r>
            <a:r>
              <a:rPr lang="en-US" altLang="en-US" sz="3000" smtClean="0"/>
              <a:t>(</a:t>
            </a:r>
            <a:r>
              <a:rPr lang="en-US" altLang="en-US" sz="3000" i="1" smtClean="0"/>
              <a:t>n</a:t>
            </a:r>
            <a:r>
              <a:rPr lang="en-US" altLang="en-US" sz="3000" smtClean="0"/>
              <a:t>) / </a:t>
            </a:r>
            <a:r>
              <a:rPr lang="en-US" altLang="en-US" sz="3000" i="1" smtClean="0"/>
              <a:t>g</a:t>
            </a:r>
            <a:r>
              <a:rPr lang="en-US" altLang="en-US" sz="3000" smtClean="0"/>
              <a:t>(</a:t>
            </a:r>
            <a:r>
              <a:rPr lang="en-US" altLang="en-US" sz="3000" i="1" smtClean="0"/>
              <a:t>n</a:t>
            </a:r>
            <a:r>
              <a:rPr lang="en-US" altLang="en-US" sz="3000" smtClean="0"/>
              <a:t>)] = </a:t>
            </a:r>
            <a:r>
              <a:rPr lang="en-US" altLang="en-US" sz="3000" smtClean="0">
                <a:sym typeface="Symbol" pitchFamily="18" charset="2"/>
              </a:rPr>
              <a:t>0 </a:t>
            </a:r>
            <a:r>
              <a:rPr lang="en-US" altLang="en-US" sz="3000" smtClean="0">
                <a:latin typeface="Symbol" pitchFamily="18" charset="2"/>
                <a:sym typeface="Symbol" pitchFamily="18" charset="2"/>
              </a:rPr>
              <a:t>Þ</a:t>
            </a:r>
            <a:r>
              <a:rPr lang="en-US" altLang="en-US" sz="3000" i="1" smtClean="0">
                <a:sym typeface="Symbol" pitchFamily="18" charset="2"/>
              </a:rPr>
              <a:t> f</a:t>
            </a:r>
            <a:r>
              <a:rPr lang="en-US" altLang="en-US" sz="3000" smtClean="0">
                <a:sym typeface="Symbol" pitchFamily="18" charset="2"/>
              </a:rPr>
              <a:t>(</a:t>
            </a:r>
            <a:r>
              <a:rPr lang="en-US" altLang="en-US" sz="3000" i="1" smtClean="0">
                <a:sym typeface="Symbol" pitchFamily="18" charset="2"/>
              </a:rPr>
              <a:t>n</a:t>
            </a:r>
            <a:r>
              <a:rPr lang="en-US" altLang="en-US" sz="3000" smtClean="0">
                <a:sym typeface="Symbol" pitchFamily="18" charset="2"/>
              </a:rPr>
              <a:t>)</a:t>
            </a:r>
            <a:r>
              <a:rPr lang="en-US" altLang="en-US" sz="3000" i="1" smtClean="0">
                <a:sym typeface="Symbol" pitchFamily="18" charset="2"/>
              </a:rPr>
              <a:t> </a:t>
            </a:r>
            <a:r>
              <a:rPr lang="en-US" altLang="en-US" sz="3000" smtClean="0">
                <a:latin typeface="Symbol" pitchFamily="18" charset="2"/>
                <a:sym typeface="Symbol" pitchFamily="18" charset="2"/>
              </a:rPr>
              <a:t>Î</a:t>
            </a:r>
            <a:r>
              <a:rPr lang="en-US" altLang="en-US" sz="3000" smtClean="0">
                <a:sym typeface="Symbol" pitchFamily="18" charset="2"/>
              </a:rPr>
              <a:t> </a:t>
            </a:r>
            <a:r>
              <a:rPr lang="en-US" altLang="en-US" sz="3000" i="1" smtClean="0">
                <a:latin typeface="Symbol" pitchFamily="18" charset="2"/>
                <a:sym typeface="Symbol" pitchFamily="18" charset="2"/>
              </a:rPr>
              <a:t>o</a:t>
            </a:r>
            <a:r>
              <a:rPr lang="en-US" altLang="en-US" sz="3000" smtClean="0">
                <a:sym typeface="Symbol" pitchFamily="18" charset="2"/>
              </a:rPr>
              <a:t>(</a:t>
            </a:r>
            <a:r>
              <a:rPr lang="en-US" altLang="en-US" sz="3000" i="1" smtClean="0">
                <a:sym typeface="Symbol" pitchFamily="18" charset="2"/>
              </a:rPr>
              <a:t>g</a:t>
            </a:r>
            <a:r>
              <a:rPr lang="en-US" altLang="en-US" sz="3000" smtClean="0">
                <a:sym typeface="Symbol" pitchFamily="18" charset="2"/>
              </a:rPr>
              <a:t>(</a:t>
            </a:r>
            <a:r>
              <a:rPr lang="en-US" altLang="en-US" sz="3000" i="1" smtClean="0">
                <a:sym typeface="Symbol" pitchFamily="18" charset="2"/>
              </a:rPr>
              <a:t>n</a:t>
            </a:r>
            <a:r>
              <a:rPr lang="en-US" altLang="en-US" sz="3000" smtClean="0">
                <a:sym typeface="Symbol" pitchFamily="18" charset="2"/>
              </a:rPr>
              <a:t>))</a:t>
            </a:r>
            <a:endParaRPr lang="en-US" altLang="en-US" sz="3000" i="1" smtClean="0"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400" i="1" smtClean="0"/>
              <a:t>    </a:t>
            </a:r>
            <a:r>
              <a:rPr lang="en-US" altLang="en-US" sz="3000" i="1" baseline="40000" smtClean="0"/>
              <a:t>n</a:t>
            </a:r>
            <a:r>
              <a:rPr lang="en-US" altLang="en-US" sz="3000" i="1" baseline="40000" smtClean="0">
                <a:sym typeface="Symbol" pitchFamily="18" charset="2"/>
              </a:rPr>
              <a:t></a:t>
            </a:r>
            <a:endParaRPr lang="en-US" altLang="en-US" sz="3000" baseline="30000" smtClean="0"/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3000" i="1" smtClean="0"/>
              <a:t>lim </a:t>
            </a:r>
            <a:r>
              <a:rPr lang="en-US" altLang="en-US" sz="3000" smtClean="0">
                <a:sym typeface="Symbol" pitchFamily="18" charset="2"/>
              </a:rPr>
              <a:t>[</a:t>
            </a:r>
            <a:r>
              <a:rPr lang="en-US" altLang="en-US" sz="3000" i="1" smtClean="0"/>
              <a:t>f</a:t>
            </a:r>
            <a:r>
              <a:rPr lang="en-US" altLang="en-US" sz="3000" smtClean="0"/>
              <a:t>(</a:t>
            </a:r>
            <a:r>
              <a:rPr lang="en-US" altLang="en-US" sz="3000" i="1" smtClean="0"/>
              <a:t>n</a:t>
            </a:r>
            <a:r>
              <a:rPr lang="en-US" altLang="en-US" sz="3000" smtClean="0"/>
              <a:t>) / </a:t>
            </a:r>
            <a:r>
              <a:rPr lang="en-US" altLang="en-US" sz="3000" i="1" smtClean="0"/>
              <a:t>g</a:t>
            </a:r>
            <a:r>
              <a:rPr lang="en-US" altLang="en-US" sz="3000" smtClean="0"/>
              <a:t>(</a:t>
            </a:r>
            <a:r>
              <a:rPr lang="en-US" altLang="en-US" sz="3000" i="1" smtClean="0"/>
              <a:t>n</a:t>
            </a:r>
            <a:r>
              <a:rPr lang="en-US" altLang="en-US" sz="3000" smtClean="0"/>
              <a:t>)] &lt; </a:t>
            </a:r>
            <a:r>
              <a:rPr lang="en-US" altLang="en-US" sz="3000" smtClean="0">
                <a:sym typeface="Symbol" pitchFamily="18" charset="2"/>
              </a:rPr>
              <a:t> </a:t>
            </a:r>
            <a:r>
              <a:rPr lang="en-US" altLang="en-US" sz="3000" smtClean="0">
                <a:latin typeface="Symbol" pitchFamily="18" charset="2"/>
                <a:sym typeface="Symbol" pitchFamily="18" charset="2"/>
              </a:rPr>
              <a:t>Þ</a:t>
            </a:r>
            <a:r>
              <a:rPr lang="en-US" altLang="en-US" sz="3000" i="1" smtClean="0">
                <a:sym typeface="Symbol" pitchFamily="18" charset="2"/>
              </a:rPr>
              <a:t> f</a:t>
            </a:r>
            <a:r>
              <a:rPr lang="en-US" altLang="en-US" sz="3000" smtClean="0">
                <a:sym typeface="Symbol" pitchFamily="18" charset="2"/>
              </a:rPr>
              <a:t>(</a:t>
            </a:r>
            <a:r>
              <a:rPr lang="en-US" altLang="en-US" sz="3000" i="1" smtClean="0">
                <a:sym typeface="Symbol" pitchFamily="18" charset="2"/>
              </a:rPr>
              <a:t>n</a:t>
            </a:r>
            <a:r>
              <a:rPr lang="en-US" altLang="en-US" sz="3000" smtClean="0">
                <a:sym typeface="Symbol" pitchFamily="18" charset="2"/>
              </a:rPr>
              <a:t>)</a:t>
            </a:r>
            <a:r>
              <a:rPr lang="en-US" altLang="en-US" sz="3000" i="1" smtClean="0">
                <a:sym typeface="Symbol" pitchFamily="18" charset="2"/>
              </a:rPr>
              <a:t> </a:t>
            </a:r>
            <a:r>
              <a:rPr lang="en-US" altLang="en-US" sz="3000" smtClean="0">
                <a:latin typeface="Symbol" pitchFamily="18" charset="2"/>
                <a:sym typeface="Symbol" pitchFamily="18" charset="2"/>
              </a:rPr>
              <a:t>Î</a:t>
            </a:r>
            <a:r>
              <a:rPr lang="en-US" altLang="en-US" sz="3000" smtClean="0">
                <a:sym typeface="Symbol" pitchFamily="18" charset="2"/>
              </a:rPr>
              <a:t> </a:t>
            </a:r>
            <a:r>
              <a:rPr lang="en-US" altLang="en-US" sz="3000" i="1" smtClean="0">
                <a:latin typeface="Symbol" pitchFamily="18" charset="2"/>
                <a:sym typeface="Symbol" pitchFamily="18" charset="2"/>
              </a:rPr>
              <a:t>O</a:t>
            </a:r>
            <a:r>
              <a:rPr lang="en-US" altLang="en-US" sz="3000" smtClean="0">
                <a:sym typeface="Symbol" pitchFamily="18" charset="2"/>
              </a:rPr>
              <a:t>(</a:t>
            </a:r>
            <a:r>
              <a:rPr lang="en-US" altLang="en-US" sz="3000" i="1" smtClean="0">
                <a:sym typeface="Symbol" pitchFamily="18" charset="2"/>
              </a:rPr>
              <a:t>g</a:t>
            </a:r>
            <a:r>
              <a:rPr lang="en-US" altLang="en-US" sz="3000" smtClean="0">
                <a:sym typeface="Symbol" pitchFamily="18" charset="2"/>
              </a:rPr>
              <a:t>(</a:t>
            </a:r>
            <a:r>
              <a:rPr lang="en-US" altLang="en-US" sz="3000" i="1" smtClean="0">
                <a:sym typeface="Symbol" pitchFamily="18" charset="2"/>
              </a:rPr>
              <a:t>n</a:t>
            </a:r>
            <a:r>
              <a:rPr lang="en-US" altLang="en-US" sz="3000" smtClean="0">
                <a:sym typeface="Symbol" pitchFamily="18" charset="2"/>
              </a:rPr>
              <a:t>))</a:t>
            </a:r>
            <a:endParaRPr lang="en-US" altLang="en-US" sz="3000" i="1" smtClean="0"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400" i="1" smtClean="0"/>
              <a:t>    </a:t>
            </a:r>
            <a:r>
              <a:rPr lang="en-US" altLang="en-US" sz="3000" i="1" baseline="40000" smtClean="0"/>
              <a:t>n</a:t>
            </a:r>
            <a:r>
              <a:rPr lang="en-US" altLang="en-US" sz="3000" i="1" baseline="40000" smtClean="0">
                <a:sym typeface="Symbol" pitchFamily="18" charset="2"/>
              </a:rPr>
              <a:t></a:t>
            </a:r>
            <a:endParaRPr lang="en-US" altLang="en-US" sz="3000" baseline="30000" smtClean="0"/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3000" i="1" smtClean="0"/>
              <a:t>0 &lt; lim </a:t>
            </a:r>
            <a:r>
              <a:rPr lang="en-US" altLang="en-US" sz="3000" smtClean="0">
                <a:sym typeface="Symbol" pitchFamily="18" charset="2"/>
              </a:rPr>
              <a:t>[</a:t>
            </a:r>
            <a:r>
              <a:rPr lang="en-US" altLang="en-US" sz="3000" i="1" smtClean="0"/>
              <a:t>f</a:t>
            </a:r>
            <a:r>
              <a:rPr lang="en-US" altLang="en-US" sz="3000" smtClean="0"/>
              <a:t>(</a:t>
            </a:r>
            <a:r>
              <a:rPr lang="en-US" altLang="en-US" sz="3000" i="1" smtClean="0"/>
              <a:t>n</a:t>
            </a:r>
            <a:r>
              <a:rPr lang="en-US" altLang="en-US" sz="3000" smtClean="0"/>
              <a:t>) / </a:t>
            </a:r>
            <a:r>
              <a:rPr lang="en-US" altLang="en-US" sz="3000" i="1" smtClean="0"/>
              <a:t>g</a:t>
            </a:r>
            <a:r>
              <a:rPr lang="en-US" altLang="en-US" sz="3000" smtClean="0"/>
              <a:t>(</a:t>
            </a:r>
            <a:r>
              <a:rPr lang="en-US" altLang="en-US" sz="3000" i="1" smtClean="0"/>
              <a:t>n</a:t>
            </a:r>
            <a:r>
              <a:rPr lang="en-US" altLang="en-US" sz="3000" smtClean="0"/>
              <a:t>)] &lt; </a:t>
            </a:r>
            <a:r>
              <a:rPr lang="en-US" altLang="en-US" sz="3000" smtClean="0">
                <a:sym typeface="Symbol" pitchFamily="18" charset="2"/>
              </a:rPr>
              <a:t> </a:t>
            </a:r>
            <a:r>
              <a:rPr lang="en-US" altLang="en-US" sz="3000" smtClean="0">
                <a:latin typeface="Symbol" pitchFamily="18" charset="2"/>
                <a:sym typeface="Symbol" pitchFamily="18" charset="2"/>
              </a:rPr>
              <a:t>Þ</a:t>
            </a:r>
            <a:r>
              <a:rPr lang="en-US" altLang="en-US" sz="3000" i="1" smtClean="0">
                <a:sym typeface="Symbol" pitchFamily="18" charset="2"/>
              </a:rPr>
              <a:t> f</a:t>
            </a:r>
            <a:r>
              <a:rPr lang="en-US" altLang="en-US" sz="3000" smtClean="0">
                <a:sym typeface="Symbol" pitchFamily="18" charset="2"/>
              </a:rPr>
              <a:t>(</a:t>
            </a:r>
            <a:r>
              <a:rPr lang="en-US" altLang="en-US" sz="3000" i="1" smtClean="0">
                <a:sym typeface="Symbol" pitchFamily="18" charset="2"/>
              </a:rPr>
              <a:t>n</a:t>
            </a:r>
            <a:r>
              <a:rPr lang="en-US" altLang="en-US" sz="3000" smtClean="0">
                <a:sym typeface="Symbol" pitchFamily="18" charset="2"/>
              </a:rPr>
              <a:t>)</a:t>
            </a:r>
            <a:r>
              <a:rPr lang="en-US" altLang="en-US" sz="3000" i="1" smtClean="0">
                <a:sym typeface="Symbol" pitchFamily="18" charset="2"/>
              </a:rPr>
              <a:t> </a:t>
            </a:r>
            <a:r>
              <a:rPr lang="en-US" altLang="en-US" sz="3000" smtClean="0">
                <a:latin typeface="Symbol" pitchFamily="18" charset="2"/>
                <a:sym typeface="Symbol" pitchFamily="18" charset="2"/>
              </a:rPr>
              <a:t>Î</a:t>
            </a:r>
            <a:r>
              <a:rPr lang="en-US" altLang="en-US" sz="3000" smtClean="0">
                <a:sym typeface="Symbol" pitchFamily="18" charset="2"/>
              </a:rPr>
              <a:t> </a:t>
            </a:r>
            <a:r>
              <a:rPr lang="en-US" altLang="en-US" sz="3000" smtClean="0">
                <a:latin typeface="Symbol" pitchFamily="18" charset="2"/>
                <a:sym typeface="Symbol" pitchFamily="18" charset="2"/>
              </a:rPr>
              <a:t>Q</a:t>
            </a:r>
            <a:r>
              <a:rPr lang="en-US" altLang="en-US" sz="3000" smtClean="0">
                <a:sym typeface="Symbol" pitchFamily="18" charset="2"/>
              </a:rPr>
              <a:t>(</a:t>
            </a:r>
            <a:r>
              <a:rPr lang="en-US" altLang="en-US" sz="3000" i="1" smtClean="0">
                <a:sym typeface="Symbol" pitchFamily="18" charset="2"/>
              </a:rPr>
              <a:t>g</a:t>
            </a:r>
            <a:r>
              <a:rPr lang="en-US" altLang="en-US" sz="3000" smtClean="0">
                <a:sym typeface="Symbol" pitchFamily="18" charset="2"/>
              </a:rPr>
              <a:t>(</a:t>
            </a:r>
            <a:r>
              <a:rPr lang="en-US" altLang="en-US" sz="3000" i="1" smtClean="0">
                <a:sym typeface="Symbol" pitchFamily="18" charset="2"/>
              </a:rPr>
              <a:t>n</a:t>
            </a:r>
            <a:r>
              <a:rPr lang="en-US" altLang="en-US" sz="3000" smtClean="0">
                <a:sym typeface="Symbol" pitchFamily="18" charset="2"/>
              </a:rPr>
              <a:t>))</a:t>
            </a:r>
            <a:endParaRPr lang="en-US" altLang="en-US" sz="3000" i="1" smtClean="0"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400" i="1" smtClean="0"/>
              <a:t>            </a:t>
            </a:r>
            <a:r>
              <a:rPr lang="en-US" altLang="en-US" sz="3000" i="1" baseline="40000" smtClean="0"/>
              <a:t>n</a:t>
            </a:r>
            <a:r>
              <a:rPr lang="en-US" altLang="en-US" sz="3000" i="1" baseline="40000" smtClean="0">
                <a:sym typeface="Symbol" pitchFamily="18" charset="2"/>
              </a:rPr>
              <a:t></a:t>
            </a:r>
            <a:endParaRPr lang="en-US" altLang="en-US" sz="3000" baseline="30000" smtClean="0"/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3000" i="1" smtClean="0"/>
              <a:t>0 &lt; lim </a:t>
            </a:r>
            <a:r>
              <a:rPr lang="en-US" altLang="en-US" sz="3000" smtClean="0">
                <a:sym typeface="Symbol" pitchFamily="18" charset="2"/>
              </a:rPr>
              <a:t>[</a:t>
            </a:r>
            <a:r>
              <a:rPr lang="en-US" altLang="en-US" sz="3000" i="1" smtClean="0"/>
              <a:t>f</a:t>
            </a:r>
            <a:r>
              <a:rPr lang="en-US" altLang="en-US" sz="3000" smtClean="0"/>
              <a:t>(</a:t>
            </a:r>
            <a:r>
              <a:rPr lang="en-US" altLang="en-US" sz="3000" i="1" smtClean="0"/>
              <a:t>n</a:t>
            </a:r>
            <a:r>
              <a:rPr lang="en-US" altLang="en-US" sz="3000" smtClean="0"/>
              <a:t>) / </a:t>
            </a:r>
            <a:r>
              <a:rPr lang="en-US" altLang="en-US" sz="3000" i="1" smtClean="0"/>
              <a:t>g</a:t>
            </a:r>
            <a:r>
              <a:rPr lang="en-US" altLang="en-US" sz="3000" smtClean="0"/>
              <a:t>(</a:t>
            </a:r>
            <a:r>
              <a:rPr lang="en-US" altLang="en-US" sz="3000" i="1" smtClean="0"/>
              <a:t>n</a:t>
            </a:r>
            <a:r>
              <a:rPr lang="en-US" altLang="en-US" sz="3000" smtClean="0"/>
              <a:t>)]</a:t>
            </a:r>
            <a:r>
              <a:rPr lang="en-US" altLang="en-US" sz="3000" smtClean="0">
                <a:sym typeface="Symbol" pitchFamily="18" charset="2"/>
              </a:rPr>
              <a:t> </a:t>
            </a:r>
            <a:r>
              <a:rPr lang="en-US" altLang="en-US" sz="3000" smtClean="0">
                <a:latin typeface="Symbol" pitchFamily="18" charset="2"/>
                <a:sym typeface="Symbol" pitchFamily="18" charset="2"/>
              </a:rPr>
              <a:t>Þ</a:t>
            </a:r>
            <a:r>
              <a:rPr lang="en-US" altLang="en-US" sz="3000" i="1" smtClean="0">
                <a:sym typeface="Symbol" pitchFamily="18" charset="2"/>
              </a:rPr>
              <a:t> f</a:t>
            </a:r>
            <a:r>
              <a:rPr lang="en-US" altLang="en-US" sz="3000" smtClean="0">
                <a:sym typeface="Symbol" pitchFamily="18" charset="2"/>
              </a:rPr>
              <a:t>(</a:t>
            </a:r>
            <a:r>
              <a:rPr lang="en-US" altLang="en-US" sz="3000" i="1" smtClean="0">
                <a:sym typeface="Symbol" pitchFamily="18" charset="2"/>
              </a:rPr>
              <a:t>n</a:t>
            </a:r>
            <a:r>
              <a:rPr lang="en-US" altLang="en-US" sz="3000" smtClean="0">
                <a:sym typeface="Symbol" pitchFamily="18" charset="2"/>
              </a:rPr>
              <a:t>)</a:t>
            </a:r>
            <a:r>
              <a:rPr lang="en-US" altLang="en-US" sz="3000" i="1" smtClean="0">
                <a:sym typeface="Symbol" pitchFamily="18" charset="2"/>
              </a:rPr>
              <a:t> </a:t>
            </a:r>
            <a:r>
              <a:rPr lang="en-US" altLang="en-US" sz="3000" smtClean="0">
                <a:latin typeface="Symbol" pitchFamily="18" charset="2"/>
                <a:sym typeface="Symbol" pitchFamily="18" charset="2"/>
              </a:rPr>
              <a:t>Î W</a:t>
            </a:r>
            <a:r>
              <a:rPr lang="en-US" altLang="en-US" sz="3000" smtClean="0">
                <a:sym typeface="Symbol" pitchFamily="18" charset="2"/>
              </a:rPr>
              <a:t>(</a:t>
            </a:r>
            <a:r>
              <a:rPr lang="en-US" altLang="en-US" sz="3000" i="1" smtClean="0">
                <a:sym typeface="Symbol" pitchFamily="18" charset="2"/>
              </a:rPr>
              <a:t>g</a:t>
            </a:r>
            <a:r>
              <a:rPr lang="en-US" altLang="en-US" sz="3000" smtClean="0">
                <a:sym typeface="Symbol" pitchFamily="18" charset="2"/>
              </a:rPr>
              <a:t>(</a:t>
            </a:r>
            <a:r>
              <a:rPr lang="en-US" altLang="en-US" sz="3000" i="1" smtClean="0">
                <a:sym typeface="Symbol" pitchFamily="18" charset="2"/>
              </a:rPr>
              <a:t>n</a:t>
            </a:r>
            <a:r>
              <a:rPr lang="en-US" altLang="en-US" sz="3000" smtClean="0">
                <a:sym typeface="Symbol" pitchFamily="18" charset="2"/>
              </a:rPr>
              <a:t>))</a:t>
            </a:r>
            <a:endParaRPr lang="en-US" altLang="en-US" sz="3000" i="1" smtClean="0"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400" i="1" smtClean="0"/>
              <a:t>            </a:t>
            </a:r>
            <a:r>
              <a:rPr lang="en-US" altLang="en-US" sz="3000" i="1" baseline="40000" smtClean="0"/>
              <a:t>n</a:t>
            </a:r>
            <a:r>
              <a:rPr lang="en-US" altLang="en-US" sz="3000" i="1" baseline="40000" smtClean="0">
                <a:sym typeface="Symbol" pitchFamily="18" charset="2"/>
              </a:rPr>
              <a:t></a:t>
            </a:r>
            <a:endParaRPr lang="en-US" altLang="en-US" sz="3000" baseline="30000" smtClean="0"/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3000" i="1" smtClean="0"/>
              <a:t>lim </a:t>
            </a:r>
            <a:r>
              <a:rPr lang="en-US" altLang="en-US" sz="3000" smtClean="0">
                <a:sym typeface="Symbol" pitchFamily="18" charset="2"/>
              </a:rPr>
              <a:t>[</a:t>
            </a:r>
            <a:r>
              <a:rPr lang="en-US" altLang="en-US" sz="3000" i="1" smtClean="0"/>
              <a:t>f</a:t>
            </a:r>
            <a:r>
              <a:rPr lang="en-US" altLang="en-US" sz="3000" smtClean="0"/>
              <a:t>(</a:t>
            </a:r>
            <a:r>
              <a:rPr lang="en-US" altLang="en-US" sz="3000" i="1" smtClean="0"/>
              <a:t>n</a:t>
            </a:r>
            <a:r>
              <a:rPr lang="en-US" altLang="en-US" sz="3000" smtClean="0"/>
              <a:t>) / </a:t>
            </a:r>
            <a:r>
              <a:rPr lang="en-US" altLang="en-US" sz="3000" i="1" smtClean="0"/>
              <a:t>g</a:t>
            </a:r>
            <a:r>
              <a:rPr lang="en-US" altLang="en-US" sz="3000" smtClean="0"/>
              <a:t>(</a:t>
            </a:r>
            <a:r>
              <a:rPr lang="en-US" altLang="en-US" sz="3000" i="1" smtClean="0"/>
              <a:t>n</a:t>
            </a:r>
            <a:r>
              <a:rPr lang="en-US" altLang="en-US" sz="3000" smtClean="0"/>
              <a:t>)] = </a:t>
            </a:r>
            <a:r>
              <a:rPr lang="en-US" altLang="en-US" sz="3000" smtClean="0">
                <a:sym typeface="Symbol" pitchFamily="18" charset="2"/>
              </a:rPr>
              <a:t> </a:t>
            </a:r>
            <a:r>
              <a:rPr lang="en-US" altLang="en-US" sz="3000" smtClean="0">
                <a:latin typeface="Symbol" pitchFamily="18" charset="2"/>
                <a:sym typeface="Symbol" pitchFamily="18" charset="2"/>
              </a:rPr>
              <a:t>Þ</a:t>
            </a:r>
            <a:r>
              <a:rPr lang="en-US" altLang="en-US" sz="3000" i="1" smtClean="0">
                <a:sym typeface="Symbol" pitchFamily="18" charset="2"/>
              </a:rPr>
              <a:t> f</a:t>
            </a:r>
            <a:r>
              <a:rPr lang="en-US" altLang="en-US" sz="3000" smtClean="0">
                <a:sym typeface="Symbol" pitchFamily="18" charset="2"/>
              </a:rPr>
              <a:t>(</a:t>
            </a:r>
            <a:r>
              <a:rPr lang="en-US" altLang="en-US" sz="3000" i="1" smtClean="0">
                <a:sym typeface="Symbol" pitchFamily="18" charset="2"/>
              </a:rPr>
              <a:t>n</a:t>
            </a:r>
            <a:r>
              <a:rPr lang="en-US" altLang="en-US" sz="3000" smtClean="0">
                <a:sym typeface="Symbol" pitchFamily="18" charset="2"/>
              </a:rPr>
              <a:t>)</a:t>
            </a:r>
            <a:r>
              <a:rPr lang="en-US" altLang="en-US" sz="3000" i="1" smtClean="0">
                <a:sym typeface="Symbol" pitchFamily="18" charset="2"/>
              </a:rPr>
              <a:t> </a:t>
            </a:r>
            <a:r>
              <a:rPr lang="en-US" altLang="en-US" sz="3000" smtClean="0">
                <a:latin typeface="Symbol" pitchFamily="18" charset="2"/>
                <a:sym typeface="Symbol" pitchFamily="18" charset="2"/>
              </a:rPr>
              <a:t>Î</a:t>
            </a:r>
            <a:r>
              <a:rPr lang="en-US" altLang="en-US" sz="3000" smtClean="0">
                <a:sym typeface="Symbol" pitchFamily="18" charset="2"/>
              </a:rPr>
              <a:t> </a:t>
            </a:r>
            <a:r>
              <a:rPr lang="en-US" altLang="en-US" sz="3000" i="1" smtClean="0">
                <a:latin typeface="Symbol" pitchFamily="18" charset="2"/>
                <a:sym typeface="Symbol" pitchFamily="18" charset="2"/>
              </a:rPr>
              <a:t>w</a:t>
            </a:r>
            <a:r>
              <a:rPr lang="en-US" altLang="en-US" sz="3000" smtClean="0">
                <a:sym typeface="Symbol" pitchFamily="18" charset="2"/>
              </a:rPr>
              <a:t>(</a:t>
            </a:r>
            <a:r>
              <a:rPr lang="en-US" altLang="en-US" sz="3000" i="1" smtClean="0">
                <a:sym typeface="Symbol" pitchFamily="18" charset="2"/>
              </a:rPr>
              <a:t>g</a:t>
            </a:r>
            <a:r>
              <a:rPr lang="en-US" altLang="en-US" sz="3000" smtClean="0">
                <a:sym typeface="Symbol" pitchFamily="18" charset="2"/>
              </a:rPr>
              <a:t>(</a:t>
            </a:r>
            <a:r>
              <a:rPr lang="en-US" altLang="en-US" sz="3000" i="1" smtClean="0">
                <a:sym typeface="Symbol" pitchFamily="18" charset="2"/>
              </a:rPr>
              <a:t>n</a:t>
            </a:r>
            <a:r>
              <a:rPr lang="en-US" altLang="en-US" sz="3000" smtClean="0">
                <a:sym typeface="Symbol" pitchFamily="18" charset="2"/>
              </a:rPr>
              <a:t>))</a:t>
            </a:r>
            <a:endParaRPr lang="en-US" altLang="en-US" sz="3000" i="1" smtClean="0"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400" i="1" smtClean="0"/>
              <a:t>    </a:t>
            </a:r>
            <a:r>
              <a:rPr lang="en-US" altLang="en-US" sz="3000" i="1" baseline="40000" smtClean="0"/>
              <a:t>n</a:t>
            </a:r>
            <a:r>
              <a:rPr lang="en-US" altLang="en-US" sz="3000" i="1" baseline="40000" smtClean="0">
                <a:sym typeface="Symbol" pitchFamily="18" charset="2"/>
              </a:rPr>
              <a:t></a:t>
            </a:r>
            <a:endParaRPr lang="en-US" altLang="en-US" sz="3000" baseline="30000" smtClean="0"/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3000" i="1" smtClean="0"/>
              <a:t>lim </a:t>
            </a:r>
            <a:r>
              <a:rPr lang="en-US" altLang="en-US" sz="3000" smtClean="0">
                <a:sym typeface="Symbol" pitchFamily="18" charset="2"/>
              </a:rPr>
              <a:t>[</a:t>
            </a:r>
            <a:r>
              <a:rPr lang="en-US" altLang="en-US" sz="3000" i="1" smtClean="0"/>
              <a:t>f</a:t>
            </a:r>
            <a:r>
              <a:rPr lang="en-US" altLang="en-US" sz="3000" smtClean="0"/>
              <a:t>(</a:t>
            </a:r>
            <a:r>
              <a:rPr lang="en-US" altLang="en-US" sz="3000" i="1" smtClean="0"/>
              <a:t>n</a:t>
            </a:r>
            <a:r>
              <a:rPr lang="en-US" altLang="en-US" sz="3000" smtClean="0"/>
              <a:t>) / </a:t>
            </a:r>
            <a:r>
              <a:rPr lang="en-US" altLang="en-US" sz="3000" i="1" smtClean="0"/>
              <a:t>g</a:t>
            </a:r>
            <a:r>
              <a:rPr lang="en-US" altLang="en-US" sz="3000" smtClean="0"/>
              <a:t>(</a:t>
            </a:r>
            <a:r>
              <a:rPr lang="en-US" altLang="en-US" sz="3000" i="1" smtClean="0"/>
              <a:t>n</a:t>
            </a:r>
            <a:r>
              <a:rPr lang="en-US" altLang="en-US" sz="3000" smtClean="0"/>
              <a:t>)] </a:t>
            </a:r>
            <a:r>
              <a:rPr lang="en-US" altLang="en-US" sz="2600" smtClean="0"/>
              <a:t>undefined</a:t>
            </a:r>
            <a:r>
              <a:rPr lang="en-US" altLang="en-US" sz="3000" smtClean="0">
                <a:sym typeface="Symbol" pitchFamily="18" charset="2"/>
              </a:rPr>
              <a:t> </a:t>
            </a:r>
            <a:r>
              <a:rPr lang="en-US" altLang="en-US" sz="3000" smtClean="0">
                <a:latin typeface="Symbol" pitchFamily="18" charset="2"/>
                <a:sym typeface="Symbol" pitchFamily="18" charset="2"/>
              </a:rPr>
              <a:t>Þ </a:t>
            </a:r>
            <a:r>
              <a:rPr lang="en-US" altLang="en-US" sz="2600" smtClean="0">
                <a:sym typeface="Symbol" pitchFamily="18" charset="2"/>
              </a:rPr>
              <a:t>can’t say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400" i="1" smtClean="0"/>
              <a:t>    </a:t>
            </a:r>
            <a:r>
              <a:rPr lang="en-US" altLang="en-US" sz="3000" i="1" baseline="40000" smtClean="0"/>
              <a:t>n</a:t>
            </a:r>
            <a:r>
              <a:rPr lang="en-US" altLang="en-US" sz="3000" i="1" baseline="40000" smtClean="0">
                <a:sym typeface="Symbol" pitchFamily="18" charset="2"/>
              </a:rPr>
              <a:t></a:t>
            </a:r>
            <a:endParaRPr lang="en-US" altLang="en-US" sz="3000" baseline="3000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400" smtClean="0">
                <a:solidFill>
                  <a:schemeClr val="hlink"/>
                </a:solidFill>
              </a:rPr>
              <a:t>Comp 550</a:t>
            </a: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Properties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850" y="914400"/>
            <a:ext cx="7772400" cy="54260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b="1" smtClean="0">
                <a:solidFill>
                  <a:srgbClr val="CC0000"/>
                </a:solidFill>
              </a:rPr>
              <a:t>Transitivity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600" i="1" smtClean="0">
                <a:solidFill>
                  <a:schemeClr val="hlink"/>
                </a:solidFill>
              </a:rPr>
              <a:t>f</a:t>
            </a:r>
            <a:r>
              <a:rPr lang="en-US" altLang="en-US" sz="2600" smtClean="0">
                <a:solidFill>
                  <a:schemeClr val="hlink"/>
                </a:solidFill>
              </a:rPr>
              <a:t>(</a:t>
            </a:r>
            <a:r>
              <a:rPr lang="en-US" altLang="en-US" sz="2600" i="1" smtClean="0">
                <a:solidFill>
                  <a:schemeClr val="hlink"/>
                </a:solidFill>
              </a:rPr>
              <a:t>n</a:t>
            </a:r>
            <a:r>
              <a:rPr lang="en-US" altLang="en-US" sz="2600" smtClean="0">
                <a:solidFill>
                  <a:schemeClr val="hlink"/>
                </a:solidFill>
              </a:rPr>
              <a:t>)</a:t>
            </a:r>
            <a:r>
              <a:rPr lang="en-US" altLang="en-US" sz="2600" i="1" smtClean="0">
                <a:solidFill>
                  <a:schemeClr val="hlink"/>
                </a:solidFill>
              </a:rPr>
              <a:t> = </a:t>
            </a:r>
            <a:r>
              <a:rPr lang="en-US" altLang="en-US" sz="2600" smtClean="0">
                <a:solidFill>
                  <a:schemeClr val="hlink"/>
                </a:solidFill>
                <a:sym typeface="Symbol" pitchFamily="18" charset="2"/>
              </a:rPr>
              <a:t></a:t>
            </a:r>
            <a:r>
              <a:rPr lang="en-US" altLang="en-US" sz="2600" smtClean="0">
                <a:solidFill>
                  <a:schemeClr val="hlink"/>
                </a:solidFill>
              </a:rPr>
              <a:t>(</a:t>
            </a:r>
            <a:r>
              <a:rPr lang="en-US" altLang="en-US" sz="2600" i="1" smtClean="0">
                <a:solidFill>
                  <a:schemeClr val="hlink"/>
                </a:solidFill>
              </a:rPr>
              <a:t>g</a:t>
            </a:r>
            <a:r>
              <a:rPr lang="en-US" altLang="en-US" sz="2600" smtClean="0">
                <a:solidFill>
                  <a:schemeClr val="hlink"/>
                </a:solidFill>
              </a:rPr>
              <a:t>(</a:t>
            </a:r>
            <a:r>
              <a:rPr lang="en-US" altLang="en-US" sz="2600" i="1" smtClean="0">
                <a:solidFill>
                  <a:schemeClr val="hlink"/>
                </a:solidFill>
              </a:rPr>
              <a:t>n</a:t>
            </a:r>
            <a:r>
              <a:rPr lang="en-US" altLang="en-US" sz="2600" smtClean="0">
                <a:solidFill>
                  <a:schemeClr val="hlink"/>
                </a:solidFill>
              </a:rPr>
              <a:t>))</a:t>
            </a:r>
            <a:r>
              <a:rPr lang="en-US" altLang="en-US" sz="2600" i="1" smtClean="0">
                <a:solidFill>
                  <a:schemeClr val="hlink"/>
                </a:solidFill>
              </a:rPr>
              <a:t> </a:t>
            </a:r>
            <a:r>
              <a:rPr lang="en-US" altLang="en-US" sz="2600" i="1" smtClean="0">
                <a:solidFill>
                  <a:schemeClr val="accent1"/>
                </a:solidFill>
              </a:rPr>
              <a:t>&amp;</a:t>
            </a:r>
            <a:r>
              <a:rPr lang="en-US" altLang="en-US" sz="2600" i="1" smtClean="0">
                <a:solidFill>
                  <a:schemeClr val="hlink"/>
                </a:solidFill>
              </a:rPr>
              <a:t> g</a:t>
            </a:r>
            <a:r>
              <a:rPr lang="en-US" altLang="en-US" sz="2600" smtClean="0">
                <a:solidFill>
                  <a:schemeClr val="hlink"/>
                </a:solidFill>
              </a:rPr>
              <a:t>(</a:t>
            </a:r>
            <a:r>
              <a:rPr lang="en-US" altLang="en-US" sz="2600" i="1" smtClean="0">
                <a:solidFill>
                  <a:schemeClr val="hlink"/>
                </a:solidFill>
              </a:rPr>
              <a:t>n</a:t>
            </a:r>
            <a:r>
              <a:rPr lang="en-US" altLang="en-US" sz="2600" smtClean="0">
                <a:solidFill>
                  <a:schemeClr val="hlink"/>
                </a:solidFill>
              </a:rPr>
              <a:t>)</a:t>
            </a:r>
            <a:r>
              <a:rPr lang="en-US" altLang="en-US" sz="2600" i="1" smtClean="0">
                <a:solidFill>
                  <a:schemeClr val="hlink"/>
                </a:solidFill>
              </a:rPr>
              <a:t> = </a:t>
            </a:r>
            <a:r>
              <a:rPr lang="en-US" altLang="en-US" sz="2600" smtClean="0">
                <a:solidFill>
                  <a:schemeClr val="hlink"/>
                </a:solidFill>
                <a:sym typeface="Symbol" pitchFamily="18" charset="2"/>
              </a:rPr>
              <a:t></a:t>
            </a:r>
            <a:r>
              <a:rPr lang="en-US" altLang="en-US" sz="2600" smtClean="0">
                <a:solidFill>
                  <a:schemeClr val="hlink"/>
                </a:solidFill>
              </a:rPr>
              <a:t>(</a:t>
            </a:r>
            <a:r>
              <a:rPr lang="en-US" altLang="en-US" sz="2600" i="1" smtClean="0">
                <a:solidFill>
                  <a:schemeClr val="hlink"/>
                </a:solidFill>
              </a:rPr>
              <a:t>h</a:t>
            </a:r>
            <a:r>
              <a:rPr lang="en-US" altLang="en-US" sz="2600" smtClean="0">
                <a:solidFill>
                  <a:schemeClr val="hlink"/>
                </a:solidFill>
              </a:rPr>
              <a:t>(</a:t>
            </a:r>
            <a:r>
              <a:rPr lang="en-US" altLang="en-US" sz="2600" i="1" smtClean="0">
                <a:solidFill>
                  <a:schemeClr val="hlink"/>
                </a:solidFill>
              </a:rPr>
              <a:t>n</a:t>
            </a:r>
            <a:r>
              <a:rPr lang="en-US" altLang="en-US" sz="2600" smtClean="0">
                <a:solidFill>
                  <a:schemeClr val="hlink"/>
                </a:solidFill>
              </a:rPr>
              <a:t>))</a:t>
            </a:r>
            <a:r>
              <a:rPr lang="en-US" altLang="en-US" sz="2600" i="1" smtClean="0">
                <a:solidFill>
                  <a:schemeClr val="hlink"/>
                </a:solidFill>
              </a:rPr>
              <a:t> </a:t>
            </a:r>
            <a:r>
              <a:rPr lang="en-US" altLang="en-US" sz="2600" smtClean="0">
                <a:solidFill>
                  <a:schemeClr val="accent1"/>
                </a:solidFill>
                <a:sym typeface="Symbol" pitchFamily="18" charset="2"/>
              </a:rPr>
              <a:t></a:t>
            </a:r>
            <a:r>
              <a:rPr lang="en-US" altLang="en-US" sz="2600" i="1" smtClean="0">
                <a:solidFill>
                  <a:schemeClr val="hlink"/>
                </a:solidFill>
              </a:rPr>
              <a:t> f</a:t>
            </a:r>
            <a:r>
              <a:rPr lang="en-US" altLang="en-US" sz="2600" smtClean="0">
                <a:solidFill>
                  <a:schemeClr val="hlink"/>
                </a:solidFill>
              </a:rPr>
              <a:t>(</a:t>
            </a:r>
            <a:r>
              <a:rPr lang="en-US" altLang="en-US" sz="2600" i="1" smtClean="0">
                <a:solidFill>
                  <a:schemeClr val="hlink"/>
                </a:solidFill>
              </a:rPr>
              <a:t>n</a:t>
            </a:r>
            <a:r>
              <a:rPr lang="en-US" altLang="en-US" sz="2600" smtClean="0">
                <a:solidFill>
                  <a:schemeClr val="hlink"/>
                </a:solidFill>
              </a:rPr>
              <a:t>)</a:t>
            </a:r>
            <a:r>
              <a:rPr lang="en-US" altLang="en-US" sz="2600" i="1" smtClean="0">
                <a:solidFill>
                  <a:schemeClr val="hlink"/>
                </a:solidFill>
              </a:rPr>
              <a:t> = </a:t>
            </a:r>
            <a:r>
              <a:rPr lang="en-US" altLang="en-US" sz="2600" smtClean="0">
                <a:solidFill>
                  <a:schemeClr val="hlink"/>
                </a:solidFill>
                <a:sym typeface="Symbol" pitchFamily="18" charset="2"/>
              </a:rPr>
              <a:t></a:t>
            </a:r>
            <a:r>
              <a:rPr lang="en-US" altLang="en-US" sz="2600" smtClean="0">
                <a:solidFill>
                  <a:schemeClr val="hlink"/>
                </a:solidFill>
              </a:rPr>
              <a:t>(</a:t>
            </a:r>
            <a:r>
              <a:rPr lang="en-US" altLang="en-US" sz="2600" i="1" smtClean="0">
                <a:solidFill>
                  <a:schemeClr val="hlink"/>
                </a:solidFill>
              </a:rPr>
              <a:t>h</a:t>
            </a:r>
            <a:r>
              <a:rPr lang="en-US" altLang="en-US" sz="2600" smtClean="0">
                <a:solidFill>
                  <a:schemeClr val="hlink"/>
                </a:solidFill>
              </a:rPr>
              <a:t>(</a:t>
            </a:r>
            <a:r>
              <a:rPr lang="en-US" altLang="en-US" sz="2600" i="1" smtClean="0">
                <a:solidFill>
                  <a:schemeClr val="hlink"/>
                </a:solidFill>
              </a:rPr>
              <a:t>n</a:t>
            </a:r>
            <a:r>
              <a:rPr lang="en-US" altLang="en-US" sz="2600" smtClean="0">
                <a:solidFill>
                  <a:schemeClr val="hlink"/>
                </a:solidFill>
              </a:rPr>
              <a:t>))</a:t>
            </a:r>
            <a:endParaRPr lang="en-US" altLang="en-US" sz="2600" i="1" smtClean="0">
              <a:solidFill>
                <a:schemeClr val="hlink"/>
              </a:solidFill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600" i="1" smtClean="0">
                <a:solidFill>
                  <a:schemeClr val="hlink"/>
                </a:solidFill>
              </a:rPr>
              <a:t>f</a:t>
            </a:r>
            <a:r>
              <a:rPr lang="en-US" altLang="en-US" sz="2600" smtClean="0">
                <a:solidFill>
                  <a:schemeClr val="hlink"/>
                </a:solidFill>
              </a:rPr>
              <a:t>(</a:t>
            </a:r>
            <a:r>
              <a:rPr lang="en-US" altLang="en-US" sz="2600" i="1" smtClean="0">
                <a:solidFill>
                  <a:schemeClr val="hlink"/>
                </a:solidFill>
              </a:rPr>
              <a:t>n</a:t>
            </a:r>
            <a:r>
              <a:rPr lang="en-US" altLang="en-US" sz="2600" smtClean="0">
                <a:solidFill>
                  <a:schemeClr val="hlink"/>
                </a:solidFill>
              </a:rPr>
              <a:t>)</a:t>
            </a:r>
            <a:r>
              <a:rPr lang="en-US" altLang="en-US" sz="2600" i="1" smtClean="0">
                <a:solidFill>
                  <a:schemeClr val="hlink"/>
                </a:solidFill>
              </a:rPr>
              <a:t> = </a:t>
            </a:r>
            <a:r>
              <a:rPr lang="en-US" altLang="en-US" sz="2600" i="1" smtClean="0">
                <a:solidFill>
                  <a:schemeClr val="hlink"/>
                </a:solidFill>
                <a:sym typeface="Symbol" pitchFamily="18" charset="2"/>
              </a:rPr>
              <a:t>O</a:t>
            </a:r>
            <a:r>
              <a:rPr lang="en-US" altLang="en-US" sz="2600" smtClean="0">
                <a:solidFill>
                  <a:schemeClr val="hlink"/>
                </a:solidFill>
              </a:rPr>
              <a:t>(</a:t>
            </a:r>
            <a:r>
              <a:rPr lang="en-US" altLang="en-US" sz="2600" i="1" smtClean="0">
                <a:solidFill>
                  <a:schemeClr val="hlink"/>
                </a:solidFill>
              </a:rPr>
              <a:t>g</a:t>
            </a:r>
            <a:r>
              <a:rPr lang="en-US" altLang="en-US" sz="2600" smtClean="0">
                <a:solidFill>
                  <a:schemeClr val="hlink"/>
                </a:solidFill>
              </a:rPr>
              <a:t>(</a:t>
            </a:r>
            <a:r>
              <a:rPr lang="en-US" altLang="en-US" sz="2600" i="1" smtClean="0">
                <a:solidFill>
                  <a:schemeClr val="hlink"/>
                </a:solidFill>
              </a:rPr>
              <a:t>n</a:t>
            </a:r>
            <a:r>
              <a:rPr lang="en-US" altLang="en-US" sz="2600" smtClean="0">
                <a:solidFill>
                  <a:schemeClr val="hlink"/>
                </a:solidFill>
              </a:rPr>
              <a:t>))</a:t>
            </a:r>
            <a:r>
              <a:rPr lang="en-US" altLang="en-US" sz="2600" i="1" smtClean="0">
                <a:solidFill>
                  <a:schemeClr val="hlink"/>
                </a:solidFill>
              </a:rPr>
              <a:t> </a:t>
            </a:r>
            <a:r>
              <a:rPr lang="en-US" altLang="en-US" sz="2600" i="1" smtClean="0">
                <a:solidFill>
                  <a:schemeClr val="accent1"/>
                </a:solidFill>
              </a:rPr>
              <a:t>&amp;</a:t>
            </a:r>
            <a:r>
              <a:rPr lang="en-US" altLang="en-US" sz="2600" i="1" smtClean="0">
                <a:solidFill>
                  <a:schemeClr val="hlink"/>
                </a:solidFill>
              </a:rPr>
              <a:t> g</a:t>
            </a:r>
            <a:r>
              <a:rPr lang="en-US" altLang="en-US" sz="2600" smtClean="0">
                <a:solidFill>
                  <a:schemeClr val="hlink"/>
                </a:solidFill>
              </a:rPr>
              <a:t>(</a:t>
            </a:r>
            <a:r>
              <a:rPr lang="en-US" altLang="en-US" sz="2600" i="1" smtClean="0">
                <a:solidFill>
                  <a:schemeClr val="hlink"/>
                </a:solidFill>
              </a:rPr>
              <a:t>n</a:t>
            </a:r>
            <a:r>
              <a:rPr lang="en-US" altLang="en-US" sz="2600" smtClean="0">
                <a:solidFill>
                  <a:schemeClr val="hlink"/>
                </a:solidFill>
              </a:rPr>
              <a:t>)</a:t>
            </a:r>
            <a:r>
              <a:rPr lang="en-US" altLang="en-US" sz="2600" i="1" smtClean="0">
                <a:solidFill>
                  <a:schemeClr val="hlink"/>
                </a:solidFill>
              </a:rPr>
              <a:t> = </a:t>
            </a:r>
            <a:r>
              <a:rPr lang="en-US" altLang="en-US" sz="2600" i="1" smtClean="0">
                <a:solidFill>
                  <a:schemeClr val="hlink"/>
                </a:solidFill>
                <a:sym typeface="Symbol" pitchFamily="18" charset="2"/>
              </a:rPr>
              <a:t>O</a:t>
            </a:r>
            <a:r>
              <a:rPr lang="en-US" altLang="en-US" sz="2600" smtClean="0">
                <a:solidFill>
                  <a:schemeClr val="hlink"/>
                </a:solidFill>
              </a:rPr>
              <a:t>(</a:t>
            </a:r>
            <a:r>
              <a:rPr lang="en-US" altLang="en-US" sz="2600" i="1" smtClean="0">
                <a:solidFill>
                  <a:schemeClr val="hlink"/>
                </a:solidFill>
              </a:rPr>
              <a:t>h</a:t>
            </a:r>
            <a:r>
              <a:rPr lang="en-US" altLang="en-US" sz="2600" smtClean="0">
                <a:solidFill>
                  <a:schemeClr val="hlink"/>
                </a:solidFill>
              </a:rPr>
              <a:t>(</a:t>
            </a:r>
            <a:r>
              <a:rPr lang="en-US" altLang="en-US" sz="2600" i="1" smtClean="0">
                <a:solidFill>
                  <a:schemeClr val="hlink"/>
                </a:solidFill>
              </a:rPr>
              <a:t>n</a:t>
            </a:r>
            <a:r>
              <a:rPr lang="en-US" altLang="en-US" sz="2600" smtClean="0">
                <a:solidFill>
                  <a:schemeClr val="hlink"/>
                </a:solidFill>
              </a:rPr>
              <a:t>))</a:t>
            </a:r>
            <a:r>
              <a:rPr lang="en-US" altLang="en-US" sz="2600" i="1" smtClean="0">
                <a:solidFill>
                  <a:schemeClr val="hlink"/>
                </a:solidFill>
              </a:rPr>
              <a:t> </a:t>
            </a:r>
            <a:r>
              <a:rPr lang="en-US" altLang="en-US" sz="2600" smtClean="0">
                <a:solidFill>
                  <a:schemeClr val="accent1"/>
                </a:solidFill>
                <a:sym typeface="Symbol" pitchFamily="18" charset="2"/>
              </a:rPr>
              <a:t></a:t>
            </a:r>
            <a:r>
              <a:rPr lang="en-US" altLang="en-US" sz="2600" i="1" smtClean="0">
                <a:solidFill>
                  <a:schemeClr val="hlink"/>
                </a:solidFill>
              </a:rPr>
              <a:t> f</a:t>
            </a:r>
            <a:r>
              <a:rPr lang="en-US" altLang="en-US" sz="2600" smtClean="0">
                <a:solidFill>
                  <a:schemeClr val="hlink"/>
                </a:solidFill>
              </a:rPr>
              <a:t>(</a:t>
            </a:r>
            <a:r>
              <a:rPr lang="en-US" altLang="en-US" sz="2600" i="1" smtClean="0">
                <a:solidFill>
                  <a:schemeClr val="hlink"/>
                </a:solidFill>
              </a:rPr>
              <a:t>n</a:t>
            </a:r>
            <a:r>
              <a:rPr lang="en-US" altLang="en-US" sz="2600" smtClean="0">
                <a:solidFill>
                  <a:schemeClr val="hlink"/>
                </a:solidFill>
              </a:rPr>
              <a:t>)</a:t>
            </a:r>
            <a:r>
              <a:rPr lang="en-US" altLang="en-US" sz="2600" i="1" smtClean="0">
                <a:solidFill>
                  <a:schemeClr val="hlink"/>
                </a:solidFill>
              </a:rPr>
              <a:t> = </a:t>
            </a:r>
            <a:r>
              <a:rPr lang="en-US" altLang="en-US" sz="2600" i="1" smtClean="0">
                <a:solidFill>
                  <a:schemeClr val="hlink"/>
                </a:solidFill>
                <a:sym typeface="Symbol" pitchFamily="18" charset="2"/>
              </a:rPr>
              <a:t>O</a:t>
            </a:r>
            <a:r>
              <a:rPr lang="en-US" altLang="en-US" sz="2600" smtClean="0">
                <a:solidFill>
                  <a:schemeClr val="hlink"/>
                </a:solidFill>
              </a:rPr>
              <a:t>(</a:t>
            </a:r>
            <a:r>
              <a:rPr lang="en-US" altLang="en-US" sz="2600" i="1" smtClean="0">
                <a:solidFill>
                  <a:schemeClr val="hlink"/>
                </a:solidFill>
              </a:rPr>
              <a:t>h</a:t>
            </a:r>
            <a:r>
              <a:rPr lang="en-US" altLang="en-US" sz="2600" smtClean="0">
                <a:solidFill>
                  <a:schemeClr val="hlink"/>
                </a:solidFill>
              </a:rPr>
              <a:t>(</a:t>
            </a:r>
            <a:r>
              <a:rPr lang="en-US" altLang="en-US" sz="2600" i="1" smtClean="0">
                <a:solidFill>
                  <a:schemeClr val="hlink"/>
                </a:solidFill>
              </a:rPr>
              <a:t>n</a:t>
            </a:r>
            <a:r>
              <a:rPr lang="en-US" altLang="en-US" sz="2600" smtClean="0">
                <a:solidFill>
                  <a:schemeClr val="hlink"/>
                </a:solidFill>
              </a:rPr>
              <a:t>))</a:t>
            </a:r>
            <a:endParaRPr lang="en-US" altLang="en-US" sz="2600" i="1" smtClean="0">
              <a:solidFill>
                <a:schemeClr val="hlink"/>
              </a:solidFill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600" i="1" smtClean="0">
                <a:solidFill>
                  <a:schemeClr val="hlink"/>
                </a:solidFill>
              </a:rPr>
              <a:t>f</a:t>
            </a:r>
            <a:r>
              <a:rPr lang="en-US" altLang="en-US" sz="2600" smtClean="0">
                <a:solidFill>
                  <a:schemeClr val="hlink"/>
                </a:solidFill>
              </a:rPr>
              <a:t>(</a:t>
            </a:r>
            <a:r>
              <a:rPr lang="en-US" altLang="en-US" sz="2600" i="1" smtClean="0">
                <a:solidFill>
                  <a:schemeClr val="hlink"/>
                </a:solidFill>
              </a:rPr>
              <a:t>n</a:t>
            </a:r>
            <a:r>
              <a:rPr lang="en-US" altLang="en-US" sz="2600" smtClean="0">
                <a:solidFill>
                  <a:schemeClr val="hlink"/>
                </a:solidFill>
              </a:rPr>
              <a:t>)</a:t>
            </a:r>
            <a:r>
              <a:rPr lang="en-US" altLang="en-US" sz="2600" i="1" smtClean="0">
                <a:solidFill>
                  <a:schemeClr val="hlink"/>
                </a:solidFill>
              </a:rPr>
              <a:t> = </a:t>
            </a:r>
            <a:r>
              <a:rPr lang="en-US" altLang="en-US" sz="2600" smtClean="0">
                <a:solidFill>
                  <a:schemeClr val="hlink"/>
                </a:solidFill>
                <a:sym typeface="Symbol" pitchFamily="18" charset="2"/>
              </a:rPr>
              <a:t></a:t>
            </a:r>
            <a:r>
              <a:rPr lang="en-US" altLang="en-US" sz="2600" smtClean="0">
                <a:solidFill>
                  <a:schemeClr val="hlink"/>
                </a:solidFill>
              </a:rPr>
              <a:t>(</a:t>
            </a:r>
            <a:r>
              <a:rPr lang="en-US" altLang="en-US" sz="2600" i="1" smtClean="0">
                <a:solidFill>
                  <a:schemeClr val="hlink"/>
                </a:solidFill>
              </a:rPr>
              <a:t>g</a:t>
            </a:r>
            <a:r>
              <a:rPr lang="en-US" altLang="en-US" sz="2600" smtClean="0">
                <a:solidFill>
                  <a:schemeClr val="hlink"/>
                </a:solidFill>
              </a:rPr>
              <a:t>(</a:t>
            </a:r>
            <a:r>
              <a:rPr lang="en-US" altLang="en-US" sz="2600" i="1" smtClean="0">
                <a:solidFill>
                  <a:schemeClr val="hlink"/>
                </a:solidFill>
              </a:rPr>
              <a:t>n</a:t>
            </a:r>
            <a:r>
              <a:rPr lang="en-US" altLang="en-US" sz="2600" smtClean="0">
                <a:solidFill>
                  <a:schemeClr val="hlink"/>
                </a:solidFill>
              </a:rPr>
              <a:t>))</a:t>
            </a:r>
            <a:r>
              <a:rPr lang="en-US" altLang="en-US" sz="2600" i="1" smtClean="0">
                <a:solidFill>
                  <a:schemeClr val="hlink"/>
                </a:solidFill>
              </a:rPr>
              <a:t> </a:t>
            </a:r>
            <a:r>
              <a:rPr lang="en-US" altLang="en-US" sz="2600" i="1" smtClean="0">
                <a:solidFill>
                  <a:schemeClr val="accent1"/>
                </a:solidFill>
              </a:rPr>
              <a:t>&amp;</a:t>
            </a:r>
            <a:r>
              <a:rPr lang="en-US" altLang="en-US" sz="2600" i="1" smtClean="0">
                <a:solidFill>
                  <a:schemeClr val="hlink"/>
                </a:solidFill>
              </a:rPr>
              <a:t> g</a:t>
            </a:r>
            <a:r>
              <a:rPr lang="en-US" altLang="en-US" sz="2600" smtClean="0">
                <a:solidFill>
                  <a:schemeClr val="hlink"/>
                </a:solidFill>
              </a:rPr>
              <a:t>(</a:t>
            </a:r>
            <a:r>
              <a:rPr lang="en-US" altLang="en-US" sz="2600" i="1" smtClean="0">
                <a:solidFill>
                  <a:schemeClr val="hlink"/>
                </a:solidFill>
              </a:rPr>
              <a:t>n</a:t>
            </a:r>
            <a:r>
              <a:rPr lang="en-US" altLang="en-US" sz="2600" smtClean="0">
                <a:solidFill>
                  <a:schemeClr val="hlink"/>
                </a:solidFill>
              </a:rPr>
              <a:t>)</a:t>
            </a:r>
            <a:r>
              <a:rPr lang="en-US" altLang="en-US" sz="2600" i="1" smtClean="0">
                <a:solidFill>
                  <a:schemeClr val="hlink"/>
                </a:solidFill>
              </a:rPr>
              <a:t> = </a:t>
            </a:r>
            <a:r>
              <a:rPr lang="en-US" altLang="en-US" sz="2600" smtClean="0">
                <a:solidFill>
                  <a:schemeClr val="hlink"/>
                </a:solidFill>
                <a:sym typeface="Symbol" pitchFamily="18" charset="2"/>
              </a:rPr>
              <a:t></a:t>
            </a:r>
            <a:r>
              <a:rPr lang="en-US" altLang="en-US" sz="2600" smtClean="0">
                <a:solidFill>
                  <a:schemeClr val="hlink"/>
                </a:solidFill>
              </a:rPr>
              <a:t>(</a:t>
            </a:r>
            <a:r>
              <a:rPr lang="en-US" altLang="en-US" sz="2600" i="1" smtClean="0">
                <a:solidFill>
                  <a:schemeClr val="hlink"/>
                </a:solidFill>
              </a:rPr>
              <a:t>h</a:t>
            </a:r>
            <a:r>
              <a:rPr lang="en-US" altLang="en-US" sz="2600" smtClean="0">
                <a:solidFill>
                  <a:schemeClr val="hlink"/>
                </a:solidFill>
              </a:rPr>
              <a:t>(</a:t>
            </a:r>
            <a:r>
              <a:rPr lang="en-US" altLang="en-US" sz="2600" i="1" smtClean="0">
                <a:solidFill>
                  <a:schemeClr val="hlink"/>
                </a:solidFill>
              </a:rPr>
              <a:t>n</a:t>
            </a:r>
            <a:r>
              <a:rPr lang="en-US" altLang="en-US" sz="2600" smtClean="0">
                <a:solidFill>
                  <a:schemeClr val="hlink"/>
                </a:solidFill>
              </a:rPr>
              <a:t>))</a:t>
            </a:r>
            <a:r>
              <a:rPr lang="en-US" altLang="en-US" sz="2600" i="1" smtClean="0">
                <a:solidFill>
                  <a:schemeClr val="hlink"/>
                </a:solidFill>
              </a:rPr>
              <a:t> </a:t>
            </a:r>
            <a:r>
              <a:rPr lang="en-US" altLang="en-US" sz="2600" smtClean="0">
                <a:solidFill>
                  <a:schemeClr val="accent1"/>
                </a:solidFill>
                <a:sym typeface="Symbol" pitchFamily="18" charset="2"/>
              </a:rPr>
              <a:t></a:t>
            </a:r>
            <a:r>
              <a:rPr lang="en-US" altLang="en-US" sz="2600" i="1" smtClean="0">
                <a:solidFill>
                  <a:schemeClr val="hlink"/>
                </a:solidFill>
              </a:rPr>
              <a:t> f</a:t>
            </a:r>
            <a:r>
              <a:rPr lang="en-US" altLang="en-US" sz="2600" smtClean="0">
                <a:solidFill>
                  <a:schemeClr val="hlink"/>
                </a:solidFill>
              </a:rPr>
              <a:t>(</a:t>
            </a:r>
            <a:r>
              <a:rPr lang="en-US" altLang="en-US" sz="2600" i="1" smtClean="0">
                <a:solidFill>
                  <a:schemeClr val="hlink"/>
                </a:solidFill>
              </a:rPr>
              <a:t>n</a:t>
            </a:r>
            <a:r>
              <a:rPr lang="en-US" altLang="en-US" sz="2600" smtClean="0">
                <a:solidFill>
                  <a:schemeClr val="hlink"/>
                </a:solidFill>
              </a:rPr>
              <a:t>)</a:t>
            </a:r>
            <a:r>
              <a:rPr lang="en-US" altLang="en-US" sz="2600" i="1" smtClean="0">
                <a:solidFill>
                  <a:schemeClr val="hlink"/>
                </a:solidFill>
              </a:rPr>
              <a:t> = </a:t>
            </a:r>
            <a:r>
              <a:rPr lang="en-US" altLang="en-US" sz="2600" smtClean="0">
                <a:solidFill>
                  <a:schemeClr val="hlink"/>
                </a:solidFill>
                <a:sym typeface="Symbol" pitchFamily="18" charset="2"/>
              </a:rPr>
              <a:t></a:t>
            </a:r>
            <a:r>
              <a:rPr lang="en-US" altLang="en-US" sz="2600" smtClean="0">
                <a:solidFill>
                  <a:schemeClr val="hlink"/>
                </a:solidFill>
              </a:rPr>
              <a:t>(</a:t>
            </a:r>
            <a:r>
              <a:rPr lang="en-US" altLang="en-US" sz="2600" i="1" smtClean="0">
                <a:solidFill>
                  <a:schemeClr val="hlink"/>
                </a:solidFill>
              </a:rPr>
              <a:t>h</a:t>
            </a:r>
            <a:r>
              <a:rPr lang="en-US" altLang="en-US" sz="2600" smtClean="0">
                <a:solidFill>
                  <a:schemeClr val="hlink"/>
                </a:solidFill>
              </a:rPr>
              <a:t>(</a:t>
            </a:r>
            <a:r>
              <a:rPr lang="en-US" altLang="en-US" sz="2600" i="1" smtClean="0">
                <a:solidFill>
                  <a:schemeClr val="hlink"/>
                </a:solidFill>
              </a:rPr>
              <a:t>n</a:t>
            </a:r>
            <a:r>
              <a:rPr lang="en-US" altLang="en-US" sz="2600" smtClean="0">
                <a:solidFill>
                  <a:schemeClr val="hlink"/>
                </a:solidFill>
              </a:rPr>
              <a:t>))</a:t>
            </a:r>
            <a:endParaRPr lang="en-US" altLang="en-US" sz="2600" i="1" smtClean="0">
              <a:solidFill>
                <a:schemeClr val="hlink"/>
              </a:solidFill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600" i="1" smtClean="0">
                <a:solidFill>
                  <a:schemeClr val="hlink"/>
                </a:solidFill>
              </a:rPr>
              <a:t>f</a:t>
            </a:r>
            <a:r>
              <a:rPr lang="en-US" altLang="en-US" sz="2600" smtClean="0">
                <a:solidFill>
                  <a:schemeClr val="hlink"/>
                </a:solidFill>
              </a:rPr>
              <a:t>(</a:t>
            </a:r>
            <a:r>
              <a:rPr lang="en-US" altLang="en-US" sz="2600" i="1" smtClean="0">
                <a:solidFill>
                  <a:schemeClr val="hlink"/>
                </a:solidFill>
              </a:rPr>
              <a:t>n</a:t>
            </a:r>
            <a:r>
              <a:rPr lang="en-US" altLang="en-US" sz="2600" smtClean="0">
                <a:solidFill>
                  <a:schemeClr val="hlink"/>
                </a:solidFill>
              </a:rPr>
              <a:t>)</a:t>
            </a:r>
            <a:r>
              <a:rPr lang="en-US" altLang="en-US" sz="2600" i="1" smtClean="0">
                <a:solidFill>
                  <a:schemeClr val="hlink"/>
                </a:solidFill>
              </a:rPr>
              <a:t> = </a:t>
            </a:r>
            <a:r>
              <a:rPr lang="en-US" altLang="en-US" sz="2600" i="1" smtClean="0">
                <a:solidFill>
                  <a:schemeClr val="hlink"/>
                </a:solidFill>
                <a:sym typeface="Symbol" pitchFamily="18" charset="2"/>
              </a:rPr>
              <a:t>o </a:t>
            </a:r>
            <a:r>
              <a:rPr lang="en-US" altLang="en-US" sz="2600" smtClean="0">
                <a:solidFill>
                  <a:schemeClr val="hlink"/>
                </a:solidFill>
              </a:rPr>
              <a:t>(</a:t>
            </a:r>
            <a:r>
              <a:rPr lang="en-US" altLang="en-US" sz="2600" i="1" smtClean="0">
                <a:solidFill>
                  <a:schemeClr val="hlink"/>
                </a:solidFill>
              </a:rPr>
              <a:t>g</a:t>
            </a:r>
            <a:r>
              <a:rPr lang="en-US" altLang="en-US" sz="2600" smtClean="0">
                <a:solidFill>
                  <a:schemeClr val="hlink"/>
                </a:solidFill>
              </a:rPr>
              <a:t>(</a:t>
            </a:r>
            <a:r>
              <a:rPr lang="en-US" altLang="en-US" sz="2600" i="1" smtClean="0">
                <a:solidFill>
                  <a:schemeClr val="hlink"/>
                </a:solidFill>
              </a:rPr>
              <a:t>n</a:t>
            </a:r>
            <a:r>
              <a:rPr lang="en-US" altLang="en-US" sz="2600" smtClean="0">
                <a:solidFill>
                  <a:schemeClr val="hlink"/>
                </a:solidFill>
              </a:rPr>
              <a:t>))</a:t>
            </a:r>
            <a:r>
              <a:rPr lang="en-US" altLang="en-US" sz="2600" i="1" smtClean="0">
                <a:solidFill>
                  <a:schemeClr val="hlink"/>
                </a:solidFill>
              </a:rPr>
              <a:t> </a:t>
            </a:r>
            <a:r>
              <a:rPr lang="en-US" altLang="en-US" sz="2600" i="1" smtClean="0">
                <a:solidFill>
                  <a:schemeClr val="accent1"/>
                </a:solidFill>
              </a:rPr>
              <a:t>&amp;</a:t>
            </a:r>
            <a:r>
              <a:rPr lang="en-US" altLang="en-US" sz="2600" i="1" smtClean="0">
                <a:solidFill>
                  <a:schemeClr val="hlink"/>
                </a:solidFill>
              </a:rPr>
              <a:t> g</a:t>
            </a:r>
            <a:r>
              <a:rPr lang="en-US" altLang="en-US" sz="2600" smtClean="0">
                <a:solidFill>
                  <a:schemeClr val="hlink"/>
                </a:solidFill>
              </a:rPr>
              <a:t>(</a:t>
            </a:r>
            <a:r>
              <a:rPr lang="en-US" altLang="en-US" sz="2600" i="1" smtClean="0">
                <a:solidFill>
                  <a:schemeClr val="hlink"/>
                </a:solidFill>
              </a:rPr>
              <a:t>n</a:t>
            </a:r>
            <a:r>
              <a:rPr lang="en-US" altLang="en-US" sz="2600" smtClean="0">
                <a:solidFill>
                  <a:schemeClr val="hlink"/>
                </a:solidFill>
              </a:rPr>
              <a:t>)</a:t>
            </a:r>
            <a:r>
              <a:rPr lang="en-US" altLang="en-US" sz="2600" i="1" smtClean="0">
                <a:solidFill>
                  <a:schemeClr val="hlink"/>
                </a:solidFill>
              </a:rPr>
              <a:t> = </a:t>
            </a:r>
            <a:r>
              <a:rPr lang="en-US" altLang="en-US" sz="2600" i="1" smtClean="0">
                <a:solidFill>
                  <a:schemeClr val="hlink"/>
                </a:solidFill>
                <a:sym typeface="Symbol" pitchFamily="18" charset="2"/>
              </a:rPr>
              <a:t>o </a:t>
            </a:r>
            <a:r>
              <a:rPr lang="en-US" altLang="en-US" sz="2600" smtClean="0">
                <a:solidFill>
                  <a:schemeClr val="hlink"/>
                </a:solidFill>
              </a:rPr>
              <a:t>(</a:t>
            </a:r>
            <a:r>
              <a:rPr lang="en-US" altLang="en-US" sz="2600" i="1" smtClean="0">
                <a:solidFill>
                  <a:schemeClr val="hlink"/>
                </a:solidFill>
              </a:rPr>
              <a:t>h</a:t>
            </a:r>
            <a:r>
              <a:rPr lang="en-US" altLang="en-US" sz="2600" smtClean="0">
                <a:solidFill>
                  <a:schemeClr val="hlink"/>
                </a:solidFill>
              </a:rPr>
              <a:t>(</a:t>
            </a:r>
            <a:r>
              <a:rPr lang="en-US" altLang="en-US" sz="2600" i="1" smtClean="0">
                <a:solidFill>
                  <a:schemeClr val="hlink"/>
                </a:solidFill>
              </a:rPr>
              <a:t>n</a:t>
            </a:r>
            <a:r>
              <a:rPr lang="en-US" altLang="en-US" sz="2600" smtClean="0">
                <a:solidFill>
                  <a:schemeClr val="hlink"/>
                </a:solidFill>
              </a:rPr>
              <a:t>))</a:t>
            </a:r>
            <a:r>
              <a:rPr lang="en-US" altLang="en-US" sz="2600" i="1" smtClean="0">
                <a:solidFill>
                  <a:schemeClr val="hlink"/>
                </a:solidFill>
              </a:rPr>
              <a:t> </a:t>
            </a:r>
            <a:r>
              <a:rPr lang="en-US" altLang="en-US" sz="2600" smtClean="0">
                <a:solidFill>
                  <a:schemeClr val="accent1"/>
                </a:solidFill>
                <a:sym typeface="Symbol" pitchFamily="18" charset="2"/>
              </a:rPr>
              <a:t></a:t>
            </a:r>
            <a:r>
              <a:rPr lang="en-US" altLang="en-US" sz="2600" i="1" smtClean="0">
                <a:solidFill>
                  <a:schemeClr val="hlink"/>
                </a:solidFill>
              </a:rPr>
              <a:t> f</a:t>
            </a:r>
            <a:r>
              <a:rPr lang="en-US" altLang="en-US" sz="2600" smtClean="0">
                <a:solidFill>
                  <a:schemeClr val="hlink"/>
                </a:solidFill>
              </a:rPr>
              <a:t>(</a:t>
            </a:r>
            <a:r>
              <a:rPr lang="en-US" altLang="en-US" sz="2600" i="1" smtClean="0">
                <a:solidFill>
                  <a:schemeClr val="hlink"/>
                </a:solidFill>
              </a:rPr>
              <a:t>n</a:t>
            </a:r>
            <a:r>
              <a:rPr lang="en-US" altLang="en-US" sz="2600" smtClean="0">
                <a:solidFill>
                  <a:schemeClr val="hlink"/>
                </a:solidFill>
              </a:rPr>
              <a:t>)</a:t>
            </a:r>
            <a:r>
              <a:rPr lang="en-US" altLang="en-US" sz="2600" i="1" smtClean="0">
                <a:solidFill>
                  <a:schemeClr val="hlink"/>
                </a:solidFill>
              </a:rPr>
              <a:t> = </a:t>
            </a:r>
            <a:r>
              <a:rPr lang="en-US" altLang="en-US" sz="2600" i="1" smtClean="0">
                <a:solidFill>
                  <a:schemeClr val="hlink"/>
                </a:solidFill>
                <a:sym typeface="Symbol" pitchFamily="18" charset="2"/>
              </a:rPr>
              <a:t>o </a:t>
            </a:r>
            <a:r>
              <a:rPr lang="en-US" altLang="en-US" sz="2600" smtClean="0">
                <a:solidFill>
                  <a:schemeClr val="hlink"/>
                </a:solidFill>
              </a:rPr>
              <a:t>(</a:t>
            </a:r>
            <a:r>
              <a:rPr lang="en-US" altLang="en-US" sz="2600" i="1" smtClean="0">
                <a:solidFill>
                  <a:schemeClr val="hlink"/>
                </a:solidFill>
              </a:rPr>
              <a:t>h</a:t>
            </a:r>
            <a:r>
              <a:rPr lang="en-US" altLang="en-US" sz="2600" smtClean="0">
                <a:solidFill>
                  <a:schemeClr val="hlink"/>
                </a:solidFill>
              </a:rPr>
              <a:t>(</a:t>
            </a:r>
            <a:r>
              <a:rPr lang="en-US" altLang="en-US" sz="2600" i="1" smtClean="0">
                <a:solidFill>
                  <a:schemeClr val="hlink"/>
                </a:solidFill>
              </a:rPr>
              <a:t>n</a:t>
            </a:r>
            <a:r>
              <a:rPr lang="en-US" altLang="en-US" sz="2600" smtClean="0">
                <a:solidFill>
                  <a:schemeClr val="hlink"/>
                </a:solidFill>
              </a:rPr>
              <a:t>))</a:t>
            </a:r>
            <a:endParaRPr lang="en-US" altLang="en-US" sz="2600" i="1" smtClean="0">
              <a:solidFill>
                <a:schemeClr val="hlink"/>
              </a:solidFill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600" i="1" smtClean="0">
                <a:solidFill>
                  <a:schemeClr val="hlink"/>
                </a:solidFill>
              </a:rPr>
              <a:t>f</a:t>
            </a:r>
            <a:r>
              <a:rPr lang="en-US" altLang="en-US" sz="2600" smtClean="0">
                <a:solidFill>
                  <a:schemeClr val="hlink"/>
                </a:solidFill>
              </a:rPr>
              <a:t>(</a:t>
            </a:r>
            <a:r>
              <a:rPr lang="en-US" altLang="en-US" sz="2600" i="1" smtClean="0">
                <a:solidFill>
                  <a:schemeClr val="hlink"/>
                </a:solidFill>
              </a:rPr>
              <a:t>n</a:t>
            </a:r>
            <a:r>
              <a:rPr lang="en-US" altLang="en-US" sz="2600" smtClean="0">
                <a:solidFill>
                  <a:schemeClr val="hlink"/>
                </a:solidFill>
              </a:rPr>
              <a:t>)</a:t>
            </a:r>
            <a:r>
              <a:rPr lang="en-US" altLang="en-US" sz="2600" i="1" smtClean="0">
                <a:solidFill>
                  <a:schemeClr val="hlink"/>
                </a:solidFill>
              </a:rPr>
              <a:t> = </a:t>
            </a:r>
            <a:r>
              <a:rPr lang="en-US" altLang="en-US" sz="2600" i="1" smtClean="0">
                <a:solidFill>
                  <a:schemeClr val="hlink"/>
                </a:solidFill>
                <a:latin typeface="Symbol" pitchFamily="18" charset="2"/>
                <a:sym typeface="Symbol" pitchFamily="18" charset="2"/>
              </a:rPr>
              <a:t>w</a:t>
            </a:r>
            <a:r>
              <a:rPr lang="en-US" altLang="en-US" sz="2600" smtClean="0">
                <a:solidFill>
                  <a:schemeClr val="hlink"/>
                </a:solidFill>
              </a:rPr>
              <a:t>(</a:t>
            </a:r>
            <a:r>
              <a:rPr lang="en-US" altLang="en-US" sz="2600" i="1" smtClean="0">
                <a:solidFill>
                  <a:schemeClr val="hlink"/>
                </a:solidFill>
              </a:rPr>
              <a:t>g</a:t>
            </a:r>
            <a:r>
              <a:rPr lang="en-US" altLang="en-US" sz="2600" smtClean="0">
                <a:solidFill>
                  <a:schemeClr val="hlink"/>
                </a:solidFill>
              </a:rPr>
              <a:t>(</a:t>
            </a:r>
            <a:r>
              <a:rPr lang="en-US" altLang="en-US" sz="2600" i="1" smtClean="0">
                <a:solidFill>
                  <a:schemeClr val="hlink"/>
                </a:solidFill>
              </a:rPr>
              <a:t>n</a:t>
            </a:r>
            <a:r>
              <a:rPr lang="en-US" altLang="en-US" sz="2600" smtClean="0">
                <a:solidFill>
                  <a:schemeClr val="hlink"/>
                </a:solidFill>
              </a:rPr>
              <a:t>))</a:t>
            </a:r>
            <a:r>
              <a:rPr lang="en-US" altLang="en-US" sz="2600" i="1" smtClean="0">
                <a:solidFill>
                  <a:schemeClr val="hlink"/>
                </a:solidFill>
              </a:rPr>
              <a:t> </a:t>
            </a:r>
            <a:r>
              <a:rPr lang="en-US" altLang="en-US" sz="2600" i="1" smtClean="0">
                <a:solidFill>
                  <a:schemeClr val="accent1"/>
                </a:solidFill>
              </a:rPr>
              <a:t>&amp;</a:t>
            </a:r>
            <a:r>
              <a:rPr lang="en-US" altLang="en-US" sz="2600" i="1" smtClean="0">
                <a:solidFill>
                  <a:schemeClr val="hlink"/>
                </a:solidFill>
              </a:rPr>
              <a:t> g</a:t>
            </a:r>
            <a:r>
              <a:rPr lang="en-US" altLang="en-US" sz="2600" smtClean="0">
                <a:solidFill>
                  <a:schemeClr val="hlink"/>
                </a:solidFill>
              </a:rPr>
              <a:t>(</a:t>
            </a:r>
            <a:r>
              <a:rPr lang="en-US" altLang="en-US" sz="2600" i="1" smtClean="0">
                <a:solidFill>
                  <a:schemeClr val="hlink"/>
                </a:solidFill>
              </a:rPr>
              <a:t>n</a:t>
            </a:r>
            <a:r>
              <a:rPr lang="en-US" altLang="en-US" sz="2600" smtClean="0">
                <a:solidFill>
                  <a:schemeClr val="hlink"/>
                </a:solidFill>
              </a:rPr>
              <a:t>)</a:t>
            </a:r>
            <a:r>
              <a:rPr lang="en-US" altLang="en-US" sz="2600" i="1" smtClean="0">
                <a:solidFill>
                  <a:schemeClr val="hlink"/>
                </a:solidFill>
              </a:rPr>
              <a:t> = </a:t>
            </a:r>
            <a:r>
              <a:rPr lang="en-US" altLang="en-US" sz="2600" i="1" smtClean="0">
                <a:solidFill>
                  <a:schemeClr val="hlink"/>
                </a:solidFill>
                <a:latin typeface="Symbol" pitchFamily="18" charset="2"/>
                <a:sym typeface="Symbol" pitchFamily="18" charset="2"/>
              </a:rPr>
              <a:t>w</a:t>
            </a:r>
            <a:r>
              <a:rPr lang="en-US" altLang="en-US" sz="2600" smtClean="0">
                <a:solidFill>
                  <a:schemeClr val="hlink"/>
                </a:solidFill>
              </a:rPr>
              <a:t>(</a:t>
            </a:r>
            <a:r>
              <a:rPr lang="en-US" altLang="en-US" sz="2600" i="1" smtClean="0">
                <a:solidFill>
                  <a:schemeClr val="hlink"/>
                </a:solidFill>
              </a:rPr>
              <a:t>h</a:t>
            </a:r>
            <a:r>
              <a:rPr lang="en-US" altLang="en-US" sz="2600" smtClean="0">
                <a:solidFill>
                  <a:schemeClr val="hlink"/>
                </a:solidFill>
              </a:rPr>
              <a:t>(</a:t>
            </a:r>
            <a:r>
              <a:rPr lang="en-US" altLang="en-US" sz="2600" i="1" smtClean="0">
                <a:solidFill>
                  <a:schemeClr val="hlink"/>
                </a:solidFill>
              </a:rPr>
              <a:t>n</a:t>
            </a:r>
            <a:r>
              <a:rPr lang="en-US" altLang="en-US" sz="2600" smtClean="0">
                <a:solidFill>
                  <a:schemeClr val="hlink"/>
                </a:solidFill>
              </a:rPr>
              <a:t>))</a:t>
            </a:r>
            <a:r>
              <a:rPr lang="en-US" altLang="en-US" sz="2600" i="1" smtClean="0">
                <a:solidFill>
                  <a:schemeClr val="hlink"/>
                </a:solidFill>
              </a:rPr>
              <a:t> </a:t>
            </a:r>
            <a:r>
              <a:rPr lang="en-US" altLang="en-US" sz="2600" smtClean="0">
                <a:solidFill>
                  <a:schemeClr val="accent1"/>
                </a:solidFill>
                <a:sym typeface="Symbol" pitchFamily="18" charset="2"/>
              </a:rPr>
              <a:t></a:t>
            </a:r>
            <a:r>
              <a:rPr lang="en-US" altLang="en-US" sz="2600" i="1" smtClean="0">
                <a:solidFill>
                  <a:schemeClr val="hlink"/>
                </a:solidFill>
              </a:rPr>
              <a:t> f</a:t>
            </a:r>
            <a:r>
              <a:rPr lang="en-US" altLang="en-US" sz="2600" smtClean="0">
                <a:solidFill>
                  <a:schemeClr val="hlink"/>
                </a:solidFill>
              </a:rPr>
              <a:t>(</a:t>
            </a:r>
            <a:r>
              <a:rPr lang="en-US" altLang="en-US" sz="2600" i="1" smtClean="0">
                <a:solidFill>
                  <a:schemeClr val="hlink"/>
                </a:solidFill>
              </a:rPr>
              <a:t>n</a:t>
            </a:r>
            <a:r>
              <a:rPr lang="en-US" altLang="en-US" sz="2600" smtClean="0">
                <a:solidFill>
                  <a:schemeClr val="hlink"/>
                </a:solidFill>
              </a:rPr>
              <a:t>)</a:t>
            </a:r>
            <a:r>
              <a:rPr lang="en-US" altLang="en-US" sz="2600" i="1" smtClean="0">
                <a:solidFill>
                  <a:schemeClr val="hlink"/>
                </a:solidFill>
              </a:rPr>
              <a:t> = </a:t>
            </a:r>
            <a:r>
              <a:rPr lang="en-US" altLang="en-US" sz="2600" i="1" smtClean="0">
                <a:solidFill>
                  <a:schemeClr val="hlink"/>
                </a:solidFill>
                <a:latin typeface="Symbol" pitchFamily="18" charset="2"/>
                <a:sym typeface="Symbol" pitchFamily="18" charset="2"/>
              </a:rPr>
              <a:t>w</a:t>
            </a:r>
            <a:r>
              <a:rPr lang="en-US" altLang="en-US" sz="2600" smtClean="0">
                <a:solidFill>
                  <a:schemeClr val="hlink"/>
                </a:solidFill>
              </a:rPr>
              <a:t>(</a:t>
            </a:r>
            <a:r>
              <a:rPr lang="en-US" altLang="en-US" sz="2600" i="1" smtClean="0">
                <a:solidFill>
                  <a:schemeClr val="hlink"/>
                </a:solidFill>
              </a:rPr>
              <a:t>h</a:t>
            </a:r>
            <a:r>
              <a:rPr lang="en-US" altLang="en-US" sz="2600" smtClean="0">
                <a:solidFill>
                  <a:schemeClr val="hlink"/>
                </a:solidFill>
              </a:rPr>
              <a:t>(</a:t>
            </a:r>
            <a:r>
              <a:rPr lang="en-US" altLang="en-US" sz="2600" i="1" smtClean="0">
                <a:solidFill>
                  <a:schemeClr val="hlink"/>
                </a:solidFill>
              </a:rPr>
              <a:t>n</a:t>
            </a:r>
            <a:r>
              <a:rPr lang="en-US" altLang="en-US" sz="2600" smtClean="0">
                <a:solidFill>
                  <a:schemeClr val="hlink"/>
                </a:solidFill>
              </a:rPr>
              <a:t>))</a:t>
            </a:r>
            <a:r>
              <a:rPr lang="en-US" altLang="en-US" sz="2800" i="1" smtClean="0">
                <a:solidFill>
                  <a:schemeClr val="hlink"/>
                </a:solidFill>
              </a:rPr>
              <a:t>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en-US" sz="2800" smtClean="0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800" b="1" smtClean="0">
                <a:solidFill>
                  <a:srgbClr val="CC0000"/>
                </a:solidFill>
              </a:rPr>
              <a:t>Reflexivity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600" i="1" smtClean="0">
                <a:solidFill>
                  <a:schemeClr val="hlink"/>
                </a:solidFill>
              </a:rPr>
              <a:t>	f</a:t>
            </a:r>
            <a:r>
              <a:rPr lang="en-US" altLang="en-US" sz="2600" smtClean="0">
                <a:solidFill>
                  <a:schemeClr val="hlink"/>
                </a:solidFill>
              </a:rPr>
              <a:t>(</a:t>
            </a:r>
            <a:r>
              <a:rPr lang="en-US" altLang="en-US" sz="2600" i="1" smtClean="0">
                <a:solidFill>
                  <a:schemeClr val="hlink"/>
                </a:solidFill>
              </a:rPr>
              <a:t>n</a:t>
            </a:r>
            <a:r>
              <a:rPr lang="en-US" altLang="en-US" sz="2600" smtClean="0">
                <a:solidFill>
                  <a:schemeClr val="hlink"/>
                </a:solidFill>
              </a:rPr>
              <a:t>)</a:t>
            </a:r>
            <a:r>
              <a:rPr lang="en-US" altLang="en-US" sz="2600" i="1" smtClean="0">
                <a:solidFill>
                  <a:schemeClr val="hlink"/>
                </a:solidFill>
              </a:rPr>
              <a:t> = </a:t>
            </a:r>
            <a:r>
              <a:rPr lang="en-US" altLang="en-US" sz="2600" smtClean="0">
                <a:solidFill>
                  <a:schemeClr val="hlink"/>
                </a:solidFill>
                <a:sym typeface="Symbol" pitchFamily="18" charset="2"/>
              </a:rPr>
              <a:t></a:t>
            </a:r>
            <a:r>
              <a:rPr lang="en-US" altLang="en-US" sz="2600" smtClean="0">
                <a:solidFill>
                  <a:schemeClr val="hlink"/>
                </a:solidFill>
              </a:rPr>
              <a:t>(</a:t>
            </a:r>
            <a:r>
              <a:rPr lang="en-US" altLang="en-US" sz="2600" i="1" smtClean="0">
                <a:solidFill>
                  <a:schemeClr val="hlink"/>
                </a:solidFill>
              </a:rPr>
              <a:t>f</a:t>
            </a:r>
            <a:r>
              <a:rPr lang="en-US" altLang="en-US" sz="2600" smtClean="0">
                <a:solidFill>
                  <a:schemeClr val="hlink"/>
                </a:solidFill>
              </a:rPr>
              <a:t>(</a:t>
            </a:r>
            <a:r>
              <a:rPr lang="en-US" altLang="en-US" sz="2600" i="1" smtClean="0">
                <a:solidFill>
                  <a:schemeClr val="hlink"/>
                </a:solidFill>
              </a:rPr>
              <a:t>n</a:t>
            </a:r>
            <a:r>
              <a:rPr lang="en-US" altLang="en-US" sz="2600" smtClean="0">
                <a:solidFill>
                  <a:schemeClr val="hlink"/>
                </a:solidFill>
              </a:rPr>
              <a:t>))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600" smtClean="0">
                <a:solidFill>
                  <a:schemeClr val="hlink"/>
                </a:solidFill>
              </a:rPr>
              <a:t>    </a:t>
            </a:r>
            <a:r>
              <a:rPr lang="en-US" altLang="en-US" sz="2600" i="1" smtClean="0">
                <a:solidFill>
                  <a:schemeClr val="hlink"/>
                </a:solidFill>
              </a:rPr>
              <a:t>f</a:t>
            </a:r>
            <a:r>
              <a:rPr lang="en-US" altLang="en-US" sz="2600" smtClean="0">
                <a:solidFill>
                  <a:schemeClr val="hlink"/>
                </a:solidFill>
              </a:rPr>
              <a:t>(</a:t>
            </a:r>
            <a:r>
              <a:rPr lang="en-US" altLang="en-US" sz="2600" i="1" smtClean="0">
                <a:solidFill>
                  <a:schemeClr val="hlink"/>
                </a:solidFill>
              </a:rPr>
              <a:t>n</a:t>
            </a:r>
            <a:r>
              <a:rPr lang="en-US" altLang="en-US" sz="2600" smtClean="0">
                <a:solidFill>
                  <a:schemeClr val="hlink"/>
                </a:solidFill>
              </a:rPr>
              <a:t>)</a:t>
            </a:r>
            <a:r>
              <a:rPr lang="en-US" altLang="en-US" sz="2600" i="1" smtClean="0">
                <a:solidFill>
                  <a:schemeClr val="hlink"/>
                </a:solidFill>
              </a:rPr>
              <a:t> = </a:t>
            </a:r>
            <a:r>
              <a:rPr lang="en-US" altLang="en-US" sz="2600" i="1" smtClean="0">
                <a:solidFill>
                  <a:schemeClr val="hlink"/>
                </a:solidFill>
                <a:sym typeface="Symbol" pitchFamily="18" charset="2"/>
              </a:rPr>
              <a:t>O</a:t>
            </a:r>
            <a:r>
              <a:rPr lang="en-US" altLang="en-US" sz="2600" smtClean="0">
                <a:solidFill>
                  <a:schemeClr val="hlink"/>
                </a:solidFill>
              </a:rPr>
              <a:t>(</a:t>
            </a:r>
            <a:r>
              <a:rPr lang="en-US" altLang="en-US" sz="2600" i="1" smtClean="0">
                <a:solidFill>
                  <a:schemeClr val="hlink"/>
                </a:solidFill>
              </a:rPr>
              <a:t>f</a:t>
            </a:r>
            <a:r>
              <a:rPr lang="en-US" altLang="en-US" sz="2600" smtClean="0">
                <a:solidFill>
                  <a:schemeClr val="hlink"/>
                </a:solidFill>
              </a:rPr>
              <a:t>(</a:t>
            </a:r>
            <a:r>
              <a:rPr lang="en-US" altLang="en-US" sz="2600" i="1" smtClean="0">
                <a:solidFill>
                  <a:schemeClr val="hlink"/>
                </a:solidFill>
              </a:rPr>
              <a:t>n</a:t>
            </a:r>
            <a:r>
              <a:rPr lang="en-US" altLang="en-US" sz="2600" smtClean="0">
                <a:solidFill>
                  <a:schemeClr val="hlink"/>
                </a:solidFill>
              </a:rPr>
              <a:t>))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600" smtClean="0">
                <a:solidFill>
                  <a:schemeClr val="hlink"/>
                </a:solidFill>
              </a:rPr>
              <a:t>   </a:t>
            </a:r>
            <a:r>
              <a:rPr lang="en-US" altLang="en-US" sz="2600" i="1" smtClean="0">
                <a:solidFill>
                  <a:schemeClr val="hlink"/>
                </a:solidFill>
              </a:rPr>
              <a:t>f</a:t>
            </a:r>
            <a:r>
              <a:rPr lang="en-US" altLang="en-US" sz="2600" smtClean="0">
                <a:solidFill>
                  <a:schemeClr val="hlink"/>
                </a:solidFill>
              </a:rPr>
              <a:t>(</a:t>
            </a:r>
            <a:r>
              <a:rPr lang="en-US" altLang="en-US" sz="2600" i="1" smtClean="0">
                <a:solidFill>
                  <a:schemeClr val="hlink"/>
                </a:solidFill>
              </a:rPr>
              <a:t>n</a:t>
            </a:r>
            <a:r>
              <a:rPr lang="en-US" altLang="en-US" sz="2600" smtClean="0">
                <a:solidFill>
                  <a:schemeClr val="hlink"/>
                </a:solidFill>
              </a:rPr>
              <a:t>)</a:t>
            </a:r>
            <a:r>
              <a:rPr lang="en-US" altLang="en-US" sz="2600" i="1" smtClean="0">
                <a:solidFill>
                  <a:schemeClr val="hlink"/>
                </a:solidFill>
              </a:rPr>
              <a:t>  = </a:t>
            </a:r>
            <a:r>
              <a:rPr lang="en-US" altLang="en-US" sz="2600" smtClean="0">
                <a:solidFill>
                  <a:schemeClr val="hlink"/>
                </a:solidFill>
                <a:sym typeface="Symbol" pitchFamily="18" charset="2"/>
              </a:rPr>
              <a:t></a:t>
            </a:r>
            <a:r>
              <a:rPr lang="en-US" altLang="en-US" sz="2600" smtClean="0">
                <a:solidFill>
                  <a:schemeClr val="hlink"/>
                </a:solidFill>
              </a:rPr>
              <a:t>(</a:t>
            </a:r>
            <a:r>
              <a:rPr lang="en-US" altLang="en-US" sz="2600" i="1" smtClean="0">
                <a:solidFill>
                  <a:schemeClr val="hlink"/>
                </a:solidFill>
              </a:rPr>
              <a:t>f</a:t>
            </a:r>
            <a:r>
              <a:rPr lang="en-US" altLang="en-US" sz="2600" smtClean="0">
                <a:solidFill>
                  <a:schemeClr val="hlink"/>
                </a:solidFill>
              </a:rPr>
              <a:t>(</a:t>
            </a:r>
            <a:r>
              <a:rPr lang="en-US" altLang="en-US" sz="2600" i="1" smtClean="0">
                <a:solidFill>
                  <a:schemeClr val="hlink"/>
                </a:solidFill>
              </a:rPr>
              <a:t>n</a:t>
            </a:r>
            <a:r>
              <a:rPr lang="en-US" altLang="en-US" sz="2600" smtClean="0">
                <a:solidFill>
                  <a:schemeClr val="hlink"/>
                </a:solidFill>
              </a:rPr>
              <a:t>))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2600" smtClean="0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2800" smtClean="0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400" smtClean="0">
                <a:solidFill>
                  <a:schemeClr val="hlink"/>
                </a:solidFill>
              </a:rPr>
              <a:t>Comp 550</a:t>
            </a: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Properties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850" y="914400"/>
            <a:ext cx="7772400" cy="5426075"/>
          </a:xfrm>
        </p:spPr>
        <p:txBody>
          <a:bodyPr/>
          <a:lstStyle/>
          <a:p>
            <a:r>
              <a:rPr lang="en-US" altLang="en-US" b="1" smtClean="0">
                <a:solidFill>
                  <a:srgbClr val="CC0000"/>
                </a:solidFill>
              </a:rPr>
              <a:t>Symmetry</a:t>
            </a:r>
          </a:p>
          <a:p>
            <a:pPr>
              <a:buFont typeface="Wingdings" pitchFamily="2" charset="2"/>
              <a:buNone/>
            </a:pPr>
            <a:r>
              <a:rPr lang="en-US" altLang="en-US" i="1" smtClean="0">
                <a:solidFill>
                  <a:schemeClr val="hlink"/>
                </a:solidFill>
              </a:rPr>
              <a:t>	f</a:t>
            </a:r>
            <a:r>
              <a:rPr lang="en-US" altLang="en-US" smtClean="0">
                <a:solidFill>
                  <a:schemeClr val="hlink"/>
                </a:solidFill>
              </a:rPr>
              <a:t>(</a:t>
            </a:r>
            <a:r>
              <a:rPr lang="en-US" altLang="en-US" i="1" smtClean="0">
                <a:solidFill>
                  <a:schemeClr val="hlink"/>
                </a:solidFill>
              </a:rPr>
              <a:t>n</a:t>
            </a:r>
            <a:r>
              <a:rPr lang="en-US" altLang="en-US" smtClean="0">
                <a:solidFill>
                  <a:schemeClr val="hlink"/>
                </a:solidFill>
              </a:rPr>
              <a:t>)</a:t>
            </a:r>
            <a:r>
              <a:rPr lang="en-US" altLang="en-US" i="1" smtClean="0">
                <a:solidFill>
                  <a:schemeClr val="hlink"/>
                </a:solidFill>
              </a:rPr>
              <a:t> = </a:t>
            </a:r>
            <a:r>
              <a:rPr lang="en-US" altLang="en-US" smtClean="0">
                <a:solidFill>
                  <a:schemeClr val="hlink"/>
                </a:solidFill>
                <a:sym typeface="Symbol" pitchFamily="18" charset="2"/>
              </a:rPr>
              <a:t></a:t>
            </a:r>
            <a:r>
              <a:rPr lang="en-US" altLang="en-US" smtClean="0">
                <a:solidFill>
                  <a:schemeClr val="hlink"/>
                </a:solidFill>
              </a:rPr>
              <a:t>(</a:t>
            </a:r>
            <a:r>
              <a:rPr lang="en-US" altLang="en-US" i="1" smtClean="0">
                <a:solidFill>
                  <a:schemeClr val="hlink"/>
                </a:solidFill>
              </a:rPr>
              <a:t>g</a:t>
            </a:r>
            <a:r>
              <a:rPr lang="en-US" altLang="en-US" smtClean="0">
                <a:solidFill>
                  <a:schemeClr val="hlink"/>
                </a:solidFill>
              </a:rPr>
              <a:t>(</a:t>
            </a:r>
            <a:r>
              <a:rPr lang="en-US" altLang="en-US" i="1" smtClean="0">
                <a:solidFill>
                  <a:schemeClr val="hlink"/>
                </a:solidFill>
              </a:rPr>
              <a:t>n</a:t>
            </a:r>
            <a:r>
              <a:rPr lang="en-US" altLang="en-US" smtClean="0">
                <a:solidFill>
                  <a:schemeClr val="hlink"/>
                </a:solidFill>
              </a:rPr>
              <a:t>))</a:t>
            </a:r>
            <a:r>
              <a:rPr lang="en-US" altLang="en-US" i="1" smtClean="0">
                <a:solidFill>
                  <a:schemeClr val="hlink"/>
                </a:solidFill>
              </a:rPr>
              <a:t> iff</a:t>
            </a:r>
            <a:r>
              <a:rPr lang="en-US" altLang="en-US" smtClean="0">
                <a:solidFill>
                  <a:schemeClr val="hlink"/>
                </a:solidFill>
              </a:rPr>
              <a:t> </a:t>
            </a:r>
            <a:r>
              <a:rPr lang="en-US" altLang="en-US" i="1" smtClean="0">
                <a:solidFill>
                  <a:schemeClr val="hlink"/>
                </a:solidFill>
              </a:rPr>
              <a:t>g</a:t>
            </a:r>
            <a:r>
              <a:rPr lang="en-US" altLang="en-US" smtClean="0">
                <a:solidFill>
                  <a:schemeClr val="hlink"/>
                </a:solidFill>
              </a:rPr>
              <a:t>(</a:t>
            </a:r>
            <a:r>
              <a:rPr lang="en-US" altLang="en-US" i="1" smtClean="0">
                <a:solidFill>
                  <a:schemeClr val="hlink"/>
                </a:solidFill>
              </a:rPr>
              <a:t>n</a:t>
            </a:r>
            <a:r>
              <a:rPr lang="en-US" altLang="en-US" smtClean="0">
                <a:solidFill>
                  <a:schemeClr val="hlink"/>
                </a:solidFill>
              </a:rPr>
              <a:t>)</a:t>
            </a:r>
            <a:r>
              <a:rPr lang="en-US" altLang="en-US" i="1" smtClean="0">
                <a:solidFill>
                  <a:schemeClr val="hlink"/>
                </a:solidFill>
              </a:rPr>
              <a:t> = </a:t>
            </a:r>
            <a:r>
              <a:rPr lang="en-US" altLang="en-US" smtClean="0">
                <a:solidFill>
                  <a:schemeClr val="hlink"/>
                </a:solidFill>
                <a:sym typeface="Symbol" pitchFamily="18" charset="2"/>
              </a:rPr>
              <a:t></a:t>
            </a:r>
            <a:r>
              <a:rPr lang="en-US" altLang="en-US" smtClean="0">
                <a:solidFill>
                  <a:schemeClr val="hlink"/>
                </a:solidFill>
              </a:rPr>
              <a:t>(</a:t>
            </a:r>
            <a:r>
              <a:rPr lang="en-US" altLang="en-US" i="1" smtClean="0">
                <a:solidFill>
                  <a:schemeClr val="hlink"/>
                </a:solidFill>
              </a:rPr>
              <a:t>f</a:t>
            </a:r>
            <a:r>
              <a:rPr lang="en-US" altLang="en-US" smtClean="0">
                <a:solidFill>
                  <a:schemeClr val="hlink"/>
                </a:solidFill>
              </a:rPr>
              <a:t>(</a:t>
            </a:r>
            <a:r>
              <a:rPr lang="en-US" altLang="en-US" i="1" smtClean="0">
                <a:solidFill>
                  <a:schemeClr val="hlink"/>
                </a:solidFill>
              </a:rPr>
              <a:t>n</a:t>
            </a:r>
            <a:r>
              <a:rPr lang="en-US" altLang="en-US" smtClean="0">
                <a:solidFill>
                  <a:schemeClr val="hlink"/>
                </a:solidFill>
              </a:rPr>
              <a:t>))</a:t>
            </a:r>
            <a:r>
              <a:rPr lang="en-US" altLang="en-US" i="1" smtClean="0">
                <a:solidFill>
                  <a:schemeClr val="hlink"/>
                </a:solidFill>
              </a:rPr>
              <a:t> </a:t>
            </a:r>
          </a:p>
          <a:p>
            <a:pPr algn="ctr">
              <a:spcBef>
                <a:spcPct val="0"/>
              </a:spcBef>
              <a:buFont typeface="Wingdings" pitchFamily="2" charset="2"/>
              <a:buNone/>
            </a:pPr>
            <a:endParaRPr lang="en-US" altLang="en-US" smtClean="0">
              <a:solidFill>
                <a:schemeClr val="hlink"/>
              </a:solidFill>
            </a:endParaRPr>
          </a:p>
          <a:p>
            <a:r>
              <a:rPr lang="en-US" altLang="en-US" b="1" smtClean="0">
                <a:solidFill>
                  <a:srgbClr val="CC0000"/>
                </a:solidFill>
              </a:rPr>
              <a:t>Complementarity</a:t>
            </a:r>
          </a:p>
          <a:p>
            <a:pPr>
              <a:buFont typeface="Wingdings" pitchFamily="2" charset="2"/>
              <a:buNone/>
            </a:pPr>
            <a:r>
              <a:rPr lang="en-US" altLang="en-US" i="1" smtClean="0">
                <a:solidFill>
                  <a:schemeClr val="hlink"/>
                </a:solidFill>
              </a:rPr>
              <a:t>     f</a:t>
            </a:r>
            <a:r>
              <a:rPr lang="en-US" altLang="en-US" smtClean="0">
                <a:solidFill>
                  <a:schemeClr val="hlink"/>
                </a:solidFill>
              </a:rPr>
              <a:t>(</a:t>
            </a:r>
            <a:r>
              <a:rPr lang="en-US" altLang="en-US" i="1" smtClean="0">
                <a:solidFill>
                  <a:schemeClr val="hlink"/>
                </a:solidFill>
              </a:rPr>
              <a:t>n</a:t>
            </a:r>
            <a:r>
              <a:rPr lang="en-US" altLang="en-US" smtClean="0">
                <a:solidFill>
                  <a:schemeClr val="hlink"/>
                </a:solidFill>
              </a:rPr>
              <a:t>)</a:t>
            </a:r>
            <a:r>
              <a:rPr lang="en-US" altLang="en-US" i="1" smtClean="0">
                <a:solidFill>
                  <a:schemeClr val="hlink"/>
                </a:solidFill>
              </a:rPr>
              <a:t> = </a:t>
            </a:r>
            <a:r>
              <a:rPr lang="en-US" altLang="en-US" i="1" smtClean="0">
                <a:solidFill>
                  <a:schemeClr val="hlink"/>
                </a:solidFill>
                <a:sym typeface="Symbol" pitchFamily="18" charset="2"/>
              </a:rPr>
              <a:t>O</a:t>
            </a:r>
            <a:r>
              <a:rPr lang="en-US" altLang="en-US" smtClean="0">
                <a:solidFill>
                  <a:schemeClr val="hlink"/>
                </a:solidFill>
              </a:rPr>
              <a:t>(</a:t>
            </a:r>
            <a:r>
              <a:rPr lang="en-US" altLang="en-US" i="1" smtClean="0">
                <a:solidFill>
                  <a:schemeClr val="hlink"/>
                </a:solidFill>
              </a:rPr>
              <a:t>g</a:t>
            </a:r>
            <a:r>
              <a:rPr lang="en-US" altLang="en-US" smtClean="0">
                <a:solidFill>
                  <a:schemeClr val="hlink"/>
                </a:solidFill>
              </a:rPr>
              <a:t>(</a:t>
            </a:r>
            <a:r>
              <a:rPr lang="en-US" altLang="en-US" i="1" smtClean="0">
                <a:solidFill>
                  <a:schemeClr val="hlink"/>
                </a:solidFill>
              </a:rPr>
              <a:t>n</a:t>
            </a:r>
            <a:r>
              <a:rPr lang="en-US" altLang="en-US" smtClean="0">
                <a:solidFill>
                  <a:schemeClr val="hlink"/>
                </a:solidFill>
              </a:rPr>
              <a:t>))</a:t>
            </a:r>
            <a:r>
              <a:rPr lang="en-US" altLang="en-US" i="1" smtClean="0">
                <a:solidFill>
                  <a:schemeClr val="hlink"/>
                </a:solidFill>
              </a:rPr>
              <a:t> iff</a:t>
            </a:r>
            <a:r>
              <a:rPr lang="en-US" altLang="en-US" smtClean="0">
                <a:solidFill>
                  <a:schemeClr val="hlink"/>
                </a:solidFill>
              </a:rPr>
              <a:t> </a:t>
            </a:r>
            <a:r>
              <a:rPr lang="en-US" altLang="en-US" i="1" smtClean="0">
                <a:solidFill>
                  <a:schemeClr val="hlink"/>
                </a:solidFill>
              </a:rPr>
              <a:t>g</a:t>
            </a:r>
            <a:r>
              <a:rPr lang="en-US" altLang="en-US" smtClean="0">
                <a:solidFill>
                  <a:schemeClr val="hlink"/>
                </a:solidFill>
              </a:rPr>
              <a:t>(</a:t>
            </a:r>
            <a:r>
              <a:rPr lang="en-US" altLang="en-US" i="1" smtClean="0">
                <a:solidFill>
                  <a:schemeClr val="hlink"/>
                </a:solidFill>
              </a:rPr>
              <a:t>n</a:t>
            </a:r>
            <a:r>
              <a:rPr lang="en-US" altLang="en-US" smtClean="0">
                <a:solidFill>
                  <a:schemeClr val="hlink"/>
                </a:solidFill>
              </a:rPr>
              <a:t>)</a:t>
            </a:r>
            <a:r>
              <a:rPr lang="en-US" altLang="en-US" i="1" smtClean="0">
                <a:solidFill>
                  <a:schemeClr val="hlink"/>
                </a:solidFill>
              </a:rPr>
              <a:t> = </a:t>
            </a:r>
            <a:r>
              <a:rPr lang="en-US" altLang="en-US" smtClean="0">
                <a:solidFill>
                  <a:schemeClr val="hlink"/>
                </a:solidFill>
                <a:sym typeface="Symbol" pitchFamily="18" charset="2"/>
              </a:rPr>
              <a:t></a:t>
            </a:r>
            <a:r>
              <a:rPr lang="en-US" altLang="en-US" smtClean="0">
                <a:solidFill>
                  <a:schemeClr val="hlink"/>
                </a:solidFill>
              </a:rPr>
              <a:t>(</a:t>
            </a:r>
            <a:r>
              <a:rPr lang="en-US" altLang="en-US" i="1" smtClean="0">
                <a:solidFill>
                  <a:schemeClr val="hlink"/>
                </a:solidFill>
              </a:rPr>
              <a:t>f</a:t>
            </a:r>
            <a:r>
              <a:rPr lang="en-US" altLang="en-US" smtClean="0">
                <a:solidFill>
                  <a:schemeClr val="hlink"/>
                </a:solidFill>
              </a:rPr>
              <a:t>(</a:t>
            </a:r>
            <a:r>
              <a:rPr lang="en-US" altLang="en-US" i="1" smtClean="0">
                <a:solidFill>
                  <a:schemeClr val="hlink"/>
                </a:solidFill>
              </a:rPr>
              <a:t>n</a:t>
            </a:r>
            <a:r>
              <a:rPr lang="en-US" altLang="en-US" smtClean="0">
                <a:solidFill>
                  <a:schemeClr val="hlink"/>
                </a:solidFill>
              </a:rPr>
              <a:t>))</a:t>
            </a:r>
            <a:r>
              <a:rPr lang="en-US" altLang="en-US" i="1" smtClean="0">
                <a:solidFill>
                  <a:schemeClr val="hlink"/>
                </a:solidFill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en-US" i="1" smtClean="0">
                <a:solidFill>
                  <a:schemeClr val="hlink"/>
                </a:solidFill>
              </a:rPr>
              <a:t>     f</a:t>
            </a:r>
            <a:r>
              <a:rPr lang="en-US" altLang="en-US" smtClean="0">
                <a:solidFill>
                  <a:schemeClr val="hlink"/>
                </a:solidFill>
              </a:rPr>
              <a:t>(</a:t>
            </a:r>
            <a:r>
              <a:rPr lang="en-US" altLang="en-US" i="1" smtClean="0">
                <a:solidFill>
                  <a:schemeClr val="hlink"/>
                </a:solidFill>
              </a:rPr>
              <a:t>n</a:t>
            </a:r>
            <a:r>
              <a:rPr lang="en-US" altLang="en-US" smtClean="0">
                <a:solidFill>
                  <a:schemeClr val="hlink"/>
                </a:solidFill>
              </a:rPr>
              <a:t>)</a:t>
            </a:r>
            <a:r>
              <a:rPr lang="en-US" altLang="en-US" i="1" smtClean="0">
                <a:solidFill>
                  <a:schemeClr val="hlink"/>
                </a:solidFill>
              </a:rPr>
              <a:t> =  </a:t>
            </a:r>
            <a:r>
              <a:rPr lang="en-US" altLang="en-US" i="1" smtClean="0">
                <a:solidFill>
                  <a:schemeClr val="hlink"/>
                </a:solidFill>
                <a:sym typeface="Symbol" pitchFamily="18" charset="2"/>
              </a:rPr>
              <a:t>o</a:t>
            </a:r>
            <a:r>
              <a:rPr lang="en-US" altLang="en-US" smtClean="0">
                <a:solidFill>
                  <a:schemeClr val="hlink"/>
                </a:solidFill>
              </a:rPr>
              <a:t>(</a:t>
            </a:r>
            <a:r>
              <a:rPr lang="en-US" altLang="en-US" i="1" smtClean="0">
                <a:solidFill>
                  <a:schemeClr val="hlink"/>
                </a:solidFill>
              </a:rPr>
              <a:t>g</a:t>
            </a:r>
            <a:r>
              <a:rPr lang="en-US" altLang="en-US" smtClean="0">
                <a:solidFill>
                  <a:schemeClr val="hlink"/>
                </a:solidFill>
              </a:rPr>
              <a:t>(</a:t>
            </a:r>
            <a:r>
              <a:rPr lang="en-US" altLang="en-US" i="1" smtClean="0">
                <a:solidFill>
                  <a:schemeClr val="hlink"/>
                </a:solidFill>
              </a:rPr>
              <a:t>n</a:t>
            </a:r>
            <a:r>
              <a:rPr lang="en-US" altLang="en-US" smtClean="0">
                <a:solidFill>
                  <a:schemeClr val="hlink"/>
                </a:solidFill>
              </a:rPr>
              <a:t>))</a:t>
            </a:r>
            <a:r>
              <a:rPr lang="en-US" altLang="en-US" i="1" smtClean="0">
                <a:solidFill>
                  <a:schemeClr val="hlink"/>
                </a:solidFill>
              </a:rPr>
              <a:t> iff</a:t>
            </a:r>
            <a:r>
              <a:rPr lang="en-US" altLang="en-US" smtClean="0">
                <a:solidFill>
                  <a:schemeClr val="hlink"/>
                </a:solidFill>
              </a:rPr>
              <a:t> </a:t>
            </a:r>
            <a:r>
              <a:rPr lang="en-US" altLang="en-US" i="1" smtClean="0">
                <a:solidFill>
                  <a:schemeClr val="hlink"/>
                </a:solidFill>
              </a:rPr>
              <a:t>g</a:t>
            </a:r>
            <a:r>
              <a:rPr lang="en-US" altLang="en-US" smtClean="0">
                <a:solidFill>
                  <a:schemeClr val="hlink"/>
                </a:solidFill>
              </a:rPr>
              <a:t>(</a:t>
            </a:r>
            <a:r>
              <a:rPr lang="en-US" altLang="en-US" i="1" smtClean="0">
                <a:solidFill>
                  <a:schemeClr val="hlink"/>
                </a:solidFill>
              </a:rPr>
              <a:t>n</a:t>
            </a:r>
            <a:r>
              <a:rPr lang="en-US" altLang="en-US" smtClean="0">
                <a:solidFill>
                  <a:schemeClr val="hlink"/>
                </a:solidFill>
              </a:rPr>
              <a:t>)</a:t>
            </a:r>
            <a:r>
              <a:rPr lang="en-US" altLang="en-US" i="1" smtClean="0">
                <a:solidFill>
                  <a:schemeClr val="hlink"/>
                </a:solidFill>
              </a:rPr>
              <a:t> = </a:t>
            </a:r>
            <a:r>
              <a:rPr lang="en-US" altLang="en-US" i="1" smtClean="0">
                <a:solidFill>
                  <a:schemeClr val="hlink"/>
                </a:solidFill>
                <a:latin typeface="Symbol" pitchFamily="18" charset="2"/>
                <a:sym typeface="Symbol" pitchFamily="18" charset="2"/>
              </a:rPr>
              <a:t>w</a:t>
            </a:r>
            <a:r>
              <a:rPr lang="en-US" altLang="en-US" smtClean="0">
                <a:solidFill>
                  <a:schemeClr val="hlink"/>
                </a:solidFill>
              </a:rPr>
              <a:t>((</a:t>
            </a:r>
            <a:r>
              <a:rPr lang="en-US" altLang="en-US" i="1" smtClean="0">
                <a:solidFill>
                  <a:schemeClr val="hlink"/>
                </a:solidFill>
              </a:rPr>
              <a:t>f</a:t>
            </a:r>
            <a:r>
              <a:rPr lang="en-US" altLang="en-US" smtClean="0">
                <a:solidFill>
                  <a:schemeClr val="hlink"/>
                </a:solidFill>
              </a:rPr>
              <a:t>(</a:t>
            </a:r>
            <a:r>
              <a:rPr lang="en-US" altLang="en-US" i="1" smtClean="0">
                <a:solidFill>
                  <a:schemeClr val="hlink"/>
                </a:solidFill>
              </a:rPr>
              <a:t>n</a:t>
            </a:r>
            <a:r>
              <a:rPr lang="en-US" altLang="en-US" smtClean="0">
                <a:solidFill>
                  <a:schemeClr val="hlink"/>
                </a:solidFill>
              </a:rPr>
              <a:t>))</a:t>
            </a:r>
            <a:r>
              <a:rPr lang="en-US" altLang="en-US" i="1" smtClean="0">
                <a:solidFill>
                  <a:schemeClr val="hlink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923DCD9-D7B0-485B-90D4-B54907C7A3A9}" type="datetime3">
              <a:rPr lang="en-US" altLang="en-US" sz="1400" smtClean="0">
                <a:solidFill>
                  <a:srgbClr val="0000CC"/>
                </a:solidFill>
              </a:rPr>
              <a:pPr/>
              <a:t>27 January 2018</a:t>
            </a:fld>
            <a:endParaRPr lang="en-US" altLang="en-US" sz="1400" smtClean="0">
              <a:solidFill>
                <a:srgbClr val="3333FF"/>
              </a:solidFill>
            </a:endParaRPr>
          </a:p>
        </p:txBody>
      </p:sp>
      <p:sp>
        <p:nvSpPr>
          <p:cNvPr id="33795" name="Rectangle 6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400" smtClean="0">
                <a:solidFill>
                  <a:srgbClr val="0000CC"/>
                </a:solidFill>
              </a:rPr>
              <a:t>Comp 550, Spring 2010</a:t>
            </a:r>
          </a:p>
        </p:txBody>
      </p:sp>
      <p:sp>
        <p:nvSpPr>
          <p:cNvPr id="33796" name="Rectangle 102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mtClean="0"/>
              <a:t>Common Functions</a:t>
            </a:r>
          </a:p>
        </p:txBody>
      </p:sp>
      <p:sp>
        <p:nvSpPr>
          <p:cNvPr id="33797" name="Rectangle 102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400" smtClean="0">
                <a:solidFill>
                  <a:schemeClr val="hlink"/>
                </a:solidFill>
              </a:rPr>
              <a:t>Comp 550</a:t>
            </a: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Monotonicity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i="1" smtClean="0"/>
              <a:t>f</a:t>
            </a:r>
            <a:r>
              <a:rPr lang="en-US" altLang="en-US" smtClean="0"/>
              <a:t>(</a:t>
            </a:r>
            <a:r>
              <a:rPr lang="en-US" altLang="en-US" i="1" smtClean="0"/>
              <a:t>n</a:t>
            </a:r>
            <a:r>
              <a:rPr lang="en-US" altLang="en-US" smtClean="0"/>
              <a:t>) is </a:t>
            </a:r>
          </a:p>
          <a:p>
            <a:pPr lvl="1"/>
            <a:r>
              <a:rPr lang="en-US" altLang="en-US" b="1" smtClean="0">
                <a:solidFill>
                  <a:srgbClr val="CC0000"/>
                </a:solidFill>
              </a:rPr>
              <a:t>monotonically increasing</a:t>
            </a:r>
            <a:r>
              <a:rPr lang="en-US" altLang="en-US" smtClean="0"/>
              <a:t> if </a:t>
            </a:r>
            <a:r>
              <a:rPr lang="en-US" altLang="en-US" i="1" smtClean="0"/>
              <a:t>m </a:t>
            </a:r>
            <a:r>
              <a:rPr lang="en-US" altLang="en-US" smtClean="0">
                <a:sym typeface="Symbol" pitchFamily="18" charset="2"/>
              </a:rPr>
              <a:t> </a:t>
            </a:r>
            <a:r>
              <a:rPr lang="en-US" altLang="en-US" i="1" smtClean="0">
                <a:sym typeface="Symbol" pitchFamily="18" charset="2"/>
              </a:rPr>
              <a:t>n </a:t>
            </a:r>
            <a:r>
              <a:rPr lang="en-US" altLang="en-US" smtClean="0">
                <a:sym typeface="Symbol" pitchFamily="18" charset="2"/>
              </a:rPr>
              <a:t> </a:t>
            </a:r>
            <a:r>
              <a:rPr lang="en-US" altLang="en-US" i="1" smtClean="0">
                <a:sym typeface="Symbol" pitchFamily="18" charset="2"/>
              </a:rPr>
              <a:t>f</a:t>
            </a:r>
            <a:r>
              <a:rPr lang="en-US" altLang="en-US" smtClean="0">
                <a:sym typeface="Symbol" pitchFamily="18" charset="2"/>
              </a:rPr>
              <a:t>(</a:t>
            </a:r>
            <a:r>
              <a:rPr lang="en-US" altLang="en-US" i="1" smtClean="0">
                <a:sym typeface="Symbol" pitchFamily="18" charset="2"/>
              </a:rPr>
              <a:t>m</a:t>
            </a:r>
            <a:r>
              <a:rPr lang="en-US" altLang="en-US" smtClean="0">
                <a:sym typeface="Symbol" pitchFamily="18" charset="2"/>
              </a:rPr>
              <a:t>)  </a:t>
            </a:r>
            <a:r>
              <a:rPr lang="en-US" altLang="en-US" i="1" smtClean="0">
                <a:sym typeface="Symbol" pitchFamily="18" charset="2"/>
              </a:rPr>
              <a:t>f</a:t>
            </a:r>
            <a:r>
              <a:rPr lang="en-US" altLang="en-US" smtClean="0">
                <a:sym typeface="Symbol" pitchFamily="18" charset="2"/>
              </a:rPr>
              <a:t>(</a:t>
            </a:r>
            <a:r>
              <a:rPr lang="en-US" altLang="en-US" i="1" smtClean="0">
                <a:sym typeface="Symbol" pitchFamily="18" charset="2"/>
              </a:rPr>
              <a:t>n</a:t>
            </a:r>
            <a:r>
              <a:rPr lang="en-US" altLang="en-US" smtClean="0">
                <a:sym typeface="Symbol" pitchFamily="18" charset="2"/>
              </a:rPr>
              <a:t>).</a:t>
            </a:r>
          </a:p>
          <a:p>
            <a:pPr lvl="1"/>
            <a:r>
              <a:rPr lang="en-US" altLang="en-US" b="1" smtClean="0">
                <a:solidFill>
                  <a:srgbClr val="CC0000"/>
                </a:solidFill>
              </a:rPr>
              <a:t>monotonically decreasing</a:t>
            </a:r>
            <a:r>
              <a:rPr lang="en-US" altLang="en-US" smtClean="0"/>
              <a:t> if </a:t>
            </a:r>
            <a:r>
              <a:rPr lang="en-US" altLang="en-US" i="1" smtClean="0"/>
              <a:t>m </a:t>
            </a:r>
            <a:r>
              <a:rPr lang="en-US" altLang="en-US" smtClean="0">
                <a:sym typeface="Symbol" pitchFamily="18" charset="2"/>
              </a:rPr>
              <a:t> </a:t>
            </a:r>
            <a:r>
              <a:rPr lang="en-US" altLang="en-US" i="1" smtClean="0">
                <a:sym typeface="Symbol" pitchFamily="18" charset="2"/>
              </a:rPr>
              <a:t>n </a:t>
            </a:r>
            <a:r>
              <a:rPr lang="en-US" altLang="en-US" smtClean="0">
                <a:sym typeface="Symbol" pitchFamily="18" charset="2"/>
              </a:rPr>
              <a:t> </a:t>
            </a:r>
            <a:r>
              <a:rPr lang="en-US" altLang="en-US" i="1" smtClean="0">
                <a:sym typeface="Symbol" pitchFamily="18" charset="2"/>
              </a:rPr>
              <a:t>f</a:t>
            </a:r>
            <a:r>
              <a:rPr lang="en-US" altLang="en-US" smtClean="0">
                <a:sym typeface="Symbol" pitchFamily="18" charset="2"/>
              </a:rPr>
              <a:t>(</a:t>
            </a:r>
            <a:r>
              <a:rPr lang="en-US" altLang="en-US" i="1" smtClean="0">
                <a:sym typeface="Symbol" pitchFamily="18" charset="2"/>
              </a:rPr>
              <a:t>m</a:t>
            </a:r>
            <a:r>
              <a:rPr lang="en-US" altLang="en-US" smtClean="0">
                <a:sym typeface="Symbol" pitchFamily="18" charset="2"/>
              </a:rPr>
              <a:t>)  </a:t>
            </a:r>
            <a:r>
              <a:rPr lang="en-US" altLang="en-US" i="1" smtClean="0">
                <a:sym typeface="Symbol" pitchFamily="18" charset="2"/>
              </a:rPr>
              <a:t>f</a:t>
            </a:r>
            <a:r>
              <a:rPr lang="en-US" altLang="en-US" smtClean="0">
                <a:sym typeface="Symbol" pitchFamily="18" charset="2"/>
              </a:rPr>
              <a:t>(</a:t>
            </a:r>
            <a:r>
              <a:rPr lang="en-US" altLang="en-US" i="1" smtClean="0">
                <a:sym typeface="Symbol" pitchFamily="18" charset="2"/>
              </a:rPr>
              <a:t>n</a:t>
            </a:r>
            <a:r>
              <a:rPr lang="en-US" altLang="en-US" smtClean="0">
                <a:sym typeface="Symbol" pitchFamily="18" charset="2"/>
              </a:rPr>
              <a:t>).</a:t>
            </a:r>
          </a:p>
          <a:p>
            <a:pPr lvl="1"/>
            <a:r>
              <a:rPr lang="en-US" altLang="en-US" b="1" smtClean="0">
                <a:solidFill>
                  <a:srgbClr val="CC0000"/>
                </a:solidFill>
              </a:rPr>
              <a:t>strictly increasing</a:t>
            </a:r>
            <a:r>
              <a:rPr lang="en-US" altLang="en-US" smtClean="0"/>
              <a:t> if </a:t>
            </a:r>
            <a:r>
              <a:rPr lang="en-US" altLang="en-US" i="1" smtClean="0"/>
              <a:t>m </a:t>
            </a:r>
            <a:r>
              <a:rPr lang="en-US" altLang="en-US" smtClean="0">
                <a:sym typeface="Symbol" pitchFamily="18" charset="2"/>
              </a:rPr>
              <a:t>&lt; </a:t>
            </a:r>
            <a:r>
              <a:rPr lang="en-US" altLang="en-US" i="1" smtClean="0">
                <a:sym typeface="Symbol" pitchFamily="18" charset="2"/>
              </a:rPr>
              <a:t>n </a:t>
            </a:r>
            <a:r>
              <a:rPr lang="en-US" altLang="en-US" smtClean="0">
                <a:sym typeface="Symbol" pitchFamily="18" charset="2"/>
              </a:rPr>
              <a:t> </a:t>
            </a:r>
            <a:r>
              <a:rPr lang="en-US" altLang="en-US" i="1" smtClean="0">
                <a:sym typeface="Symbol" pitchFamily="18" charset="2"/>
              </a:rPr>
              <a:t>f</a:t>
            </a:r>
            <a:r>
              <a:rPr lang="en-US" altLang="en-US" smtClean="0">
                <a:sym typeface="Symbol" pitchFamily="18" charset="2"/>
              </a:rPr>
              <a:t>(</a:t>
            </a:r>
            <a:r>
              <a:rPr lang="en-US" altLang="en-US" i="1" smtClean="0">
                <a:sym typeface="Symbol" pitchFamily="18" charset="2"/>
              </a:rPr>
              <a:t>m</a:t>
            </a:r>
            <a:r>
              <a:rPr lang="en-US" altLang="en-US" smtClean="0">
                <a:sym typeface="Symbol" pitchFamily="18" charset="2"/>
              </a:rPr>
              <a:t>) &lt; </a:t>
            </a:r>
            <a:r>
              <a:rPr lang="en-US" altLang="en-US" i="1" smtClean="0">
                <a:sym typeface="Symbol" pitchFamily="18" charset="2"/>
              </a:rPr>
              <a:t>f</a:t>
            </a:r>
            <a:r>
              <a:rPr lang="en-US" altLang="en-US" smtClean="0">
                <a:sym typeface="Symbol" pitchFamily="18" charset="2"/>
              </a:rPr>
              <a:t>(</a:t>
            </a:r>
            <a:r>
              <a:rPr lang="en-US" altLang="en-US" i="1" smtClean="0">
                <a:sym typeface="Symbol" pitchFamily="18" charset="2"/>
              </a:rPr>
              <a:t>n</a:t>
            </a:r>
            <a:r>
              <a:rPr lang="en-US" altLang="en-US" smtClean="0">
                <a:sym typeface="Symbol" pitchFamily="18" charset="2"/>
              </a:rPr>
              <a:t>).</a:t>
            </a:r>
          </a:p>
          <a:p>
            <a:pPr lvl="1"/>
            <a:r>
              <a:rPr lang="en-US" altLang="en-US" b="1" smtClean="0">
                <a:solidFill>
                  <a:srgbClr val="CC0000"/>
                </a:solidFill>
              </a:rPr>
              <a:t>strictly decreasing</a:t>
            </a:r>
            <a:r>
              <a:rPr lang="en-US" altLang="en-US" smtClean="0"/>
              <a:t> if </a:t>
            </a:r>
            <a:r>
              <a:rPr lang="en-US" altLang="en-US" i="1" smtClean="0"/>
              <a:t>m </a:t>
            </a:r>
            <a:r>
              <a:rPr lang="en-US" altLang="en-US" smtClean="0">
                <a:sym typeface="Symbol" pitchFamily="18" charset="2"/>
              </a:rPr>
              <a:t>&gt; </a:t>
            </a:r>
            <a:r>
              <a:rPr lang="en-US" altLang="en-US" i="1" smtClean="0">
                <a:sym typeface="Symbol" pitchFamily="18" charset="2"/>
              </a:rPr>
              <a:t>n </a:t>
            </a:r>
            <a:r>
              <a:rPr lang="en-US" altLang="en-US" smtClean="0">
                <a:sym typeface="Symbol" pitchFamily="18" charset="2"/>
              </a:rPr>
              <a:t> </a:t>
            </a:r>
            <a:r>
              <a:rPr lang="en-US" altLang="en-US" i="1" smtClean="0">
                <a:sym typeface="Symbol" pitchFamily="18" charset="2"/>
              </a:rPr>
              <a:t>f</a:t>
            </a:r>
            <a:r>
              <a:rPr lang="en-US" altLang="en-US" smtClean="0">
                <a:sym typeface="Symbol" pitchFamily="18" charset="2"/>
              </a:rPr>
              <a:t>(</a:t>
            </a:r>
            <a:r>
              <a:rPr lang="en-US" altLang="en-US" i="1" smtClean="0">
                <a:sym typeface="Symbol" pitchFamily="18" charset="2"/>
              </a:rPr>
              <a:t>m</a:t>
            </a:r>
            <a:r>
              <a:rPr lang="en-US" altLang="en-US" smtClean="0">
                <a:sym typeface="Symbol" pitchFamily="18" charset="2"/>
              </a:rPr>
              <a:t>) &gt; </a:t>
            </a:r>
            <a:r>
              <a:rPr lang="en-US" altLang="en-US" i="1" smtClean="0">
                <a:sym typeface="Symbol" pitchFamily="18" charset="2"/>
              </a:rPr>
              <a:t>f</a:t>
            </a:r>
            <a:r>
              <a:rPr lang="en-US" altLang="en-US" smtClean="0">
                <a:sym typeface="Symbol" pitchFamily="18" charset="2"/>
              </a:rPr>
              <a:t>(</a:t>
            </a:r>
            <a:r>
              <a:rPr lang="en-US" altLang="en-US" i="1" smtClean="0">
                <a:sym typeface="Symbol" pitchFamily="18" charset="2"/>
              </a:rPr>
              <a:t>n</a:t>
            </a:r>
            <a:r>
              <a:rPr lang="en-US" altLang="en-US" smtClean="0">
                <a:sym typeface="Symbol" pitchFamily="18" charset="2"/>
              </a:rPr>
              <a:t>).</a:t>
            </a:r>
          </a:p>
          <a:p>
            <a:pPr lvl="1"/>
            <a:endParaRPr lang="en-US" altLang="en-US" smtClean="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400" smtClean="0">
                <a:solidFill>
                  <a:schemeClr val="hlink"/>
                </a:solidFill>
              </a:rPr>
              <a:t>Comp 550</a:t>
            </a:r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Exponentials</a:t>
            </a:r>
          </a:p>
        </p:txBody>
      </p:sp>
      <p:sp>
        <p:nvSpPr>
          <p:cNvPr id="103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 smtClean="0">
                <a:solidFill>
                  <a:srgbClr val="CC0000"/>
                </a:solidFill>
              </a:rPr>
              <a:t>Useful Identities:</a:t>
            </a:r>
          </a:p>
          <a:p>
            <a:endParaRPr lang="en-US" altLang="en-US" b="1" smtClean="0">
              <a:solidFill>
                <a:srgbClr val="CC0000"/>
              </a:solidFill>
            </a:endParaRPr>
          </a:p>
          <a:p>
            <a:endParaRPr lang="en-US" altLang="en-US" b="1" smtClean="0">
              <a:solidFill>
                <a:srgbClr val="CC0000"/>
              </a:solidFill>
            </a:endParaRPr>
          </a:p>
          <a:p>
            <a:endParaRPr lang="en-US" altLang="en-US" b="1" smtClean="0">
              <a:solidFill>
                <a:srgbClr val="CC0000"/>
              </a:solidFill>
            </a:endParaRPr>
          </a:p>
          <a:p>
            <a:endParaRPr lang="en-US" altLang="en-US" b="1" smtClean="0">
              <a:solidFill>
                <a:srgbClr val="CC0000"/>
              </a:solidFill>
            </a:endParaRPr>
          </a:p>
          <a:p>
            <a:r>
              <a:rPr lang="en-US" altLang="en-US" b="1" smtClean="0">
                <a:solidFill>
                  <a:srgbClr val="CC0000"/>
                </a:solidFill>
              </a:rPr>
              <a:t>Exponentials and polynomials</a:t>
            </a:r>
          </a:p>
          <a:p>
            <a:endParaRPr lang="en-US" altLang="en-US" b="1" smtClean="0">
              <a:solidFill>
                <a:srgbClr val="CC0000"/>
              </a:solidFill>
            </a:endParaRP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1997075" y="2039938"/>
          <a:ext cx="147320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Equation" r:id="rId4" imgW="1473120" imgH="1650960" progId="Equation.3">
                  <p:embed/>
                </p:oleObj>
              </mc:Choice>
              <mc:Fallback>
                <p:oleObj name="Equation" r:id="rId4" imgW="1473120" imgH="165096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7075" y="2039938"/>
                        <a:ext cx="1473200" cy="165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7"/>
          <p:cNvGraphicFramePr>
            <a:graphicFrameLocks noChangeAspect="1"/>
          </p:cNvGraphicFramePr>
          <p:nvPr/>
        </p:nvGraphicFramePr>
        <p:xfrm>
          <a:off x="1806575" y="4851400"/>
          <a:ext cx="16637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Equation" r:id="rId6" imgW="1663560" imgH="1244520" progId="Equation.3">
                  <p:embed/>
                </p:oleObj>
              </mc:Choice>
              <mc:Fallback>
                <p:oleObj name="Equation" r:id="rId6" imgW="1663560" imgH="124452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6575" y="4851400"/>
                        <a:ext cx="1663700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400" smtClean="0">
                <a:solidFill>
                  <a:schemeClr val="hlink"/>
                </a:solidFill>
              </a:rPr>
              <a:t>Comp 550</a:t>
            </a:r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Logarithms </a:t>
            </a:r>
          </a:p>
        </p:txBody>
      </p:sp>
      <p:sp>
        <p:nvSpPr>
          <p:cNvPr id="2053" name="Rectangle 7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i="1" smtClean="0"/>
              <a:t>x</a:t>
            </a:r>
            <a:r>
              <a:rPr lang="en-US" altLang="en-US" smtClean="0"/>
              <a:t> = log</a:t>
            </a:r>
            <a:r>
              <a:rPr lang="en-US" altLang="en-US" i="1" baseline="-25000" smtClean="0"/>
              <a:t>b</a:t>
            </a:r>
            <a:r>
              <a:rPr lang="en-US" altLang="en-US" i="1" smtClean="0"/>
              <a:t>a</a:t>
            </a:r>
            <a:r>
              <a:rPr lang="en-US" altLang="en-US" smtClean="0"/>
              <a:t> is the </a:t>
            </a:r>
            <a:br>
              <a:rPr lang="en-US" altLang="en-US" smtClean="0"/>
            </a:br>
            <a:r>
              <a:rPr lang="en-US" altLang="en-US" smtClean="0"/>
              <a:t>exponent for </a:t>
            </a:r>
            <a:r>
              <a:rPr lang="en-US" altLang="en-US" i="1" smtClean="0"/>
              <a:t>a </a:t>
            </a:r>
            <a:r>
              <a:rPr lang="en-US" altLang="en-US" smtClean="0"/>
              <a:t>= </a:t>
            </a:r>
            <a:r>
              <a:rPr lang="en-US" altLang="en-US" i="1" smtClean="0"/>
              <a:t>b</a:t>
            </a:r>
            <a:r>
              <a:rPr lang="en-US" altLang="en-US" i="1" baseline="30000" smtClean="0"/>
              <a:t>x</a:t>
            </a:r>
            <a:r>
              <a:rPr lang="en-US" altLang="en-US" i="1" smtClean="0"/>
              <a:t>.</a:t>
            </a:r>
          </a:p>
          <a:p>
            <a:pPr>
              <a:buFont typeface="Wingdings" pitchFamily="2" charset="2"/>
              <a:buNone/>
            </a:pPr>
            <a:endParaRPr lang="en-US" altLang="en-US" sz="2400" smtClean="0"/>
          </a:p>
          <a:p>
            <a:pPr>
              <a:buFont typeface="Wingdings" pitchFamily="2" charset="2"/>
              <a:buNone/>
            </a:pPr>
            <a:r>
              <a:rPr lang="en-US" altLang="en-US" sz="2400" smtClean="0"/>
              <a:t>Natural log:</a:t>
            </a:r>
            <a:r>
              <a:rPr lang="en-US" altLang="en-US" smtClean="0"/>
              <a:t> ln</a:t>
            </a:r>
            <a:r>
              <a:rPr lang="en-US" altLang="en-US" i="1" smtClean="0"/>
              <a:t> a = </a:t>
            </a:r>
            <a:r>
              <a:rPr lang="en-US" altLang="en-US" smtClean="0"/>
              <a:t>log</a:t>
            </a:r>
            <a:r>
              <a:rPr lang="en-US" altLang="en-US" i="1" baseline="-25000" smtClean="0"/>
              <a:t>e</a:t>
            </a:r>
            <a:r>
              <a:rPr lang="en-US" altLang="en-US" i="1" smtClean="0"/>
              <a:t>a</a:t>
            </a:r>
          </a:p>
          <a:p>
            <a:pPr>
              <a:buFont typeface="Wingdings" pitchFamily="2" charset="2"/>
              <a:buNone/>
            </a:pPr>
            <a:r>
              <a:rPr lang="en-US" altLang="en-US" sz="2400" smtClean="0"/>
              <a:t>Binary log:</a:t>
            </a:r>
            <a:r>
              <a:rPr lang="en-US" altLang="en-US" smtClean="0"/>
              <a:t> lg</a:t>
            </a:r>
            <a:r>
              <a:rPr lang="en-US" altLang="en-US" i="1" smtClean="0"/>
              <a:t> a = </a:t>
            </a:r>
            <a:r>
              <a:rPr lang="en-US" altLang="en-US" smtClean="0"/>
              <a:t>log</a:t>
            </a:r>
            <a:r>
              <a:rPr lang="en-US" altLang="en-US" i="1" baseline="-25000" smtClean="0"/>
              <a:t>2</a:t>
            </a:r>
            <a:r>
              <a:rPr lang="en-US" altLang="en-US" i="1" smtClean="0"/>
              <a:t>a</a:t>
            </a:r>
          </a:p>
          <a:p>
            <a:pPr>
              <a:buFont typeface="Wingdings" pitchFamily="2" charset="2"/>
              <a:buNone/>
            </a:pPr>
            <a:endParaRPr lang="en-US" altLang="en-US" i="1" smtClean="0"/>
          </a:p>
          <a:p>
            <a:pPr>
              <a:buFont typeface="Wingdings" pitchFamily="2" charset="2"/>
              <a:buNone/>
            </a:pPr>
            <a:r>
              <a:rPr lang="en-US" altLang="en-US" smtClean="0"/>
              <a:t>lg</a:t>
            </a:r>
            <a:r>
              <a:rPr lang="en-US" altLang="en-US" baseline="30000" smtClean="0"/>
              <a:t>2</a:t>
            </a:r>
            <a:r>
              <a:rPr lang="en-US" altLang="en-US" i="1" smtClean="0"/>
              <a:t>a = </a:t>
            </a:r>
            <a:r>
              <a:rPr lang="en-US" altLang="en-US" smtClean="0"/>
              <a:t>(lg</a:t>
            </a:r>
            <a:r>
              <a:rPr lang="en-US" altLang="en-US" i="1" smtClean="0"/>
              <a:t> a</a:t>
            </a:r>
            <a:r>
              <a:rPr lang="en-US" altLang="en-US" smtClean="0"/>
              <a:t>)</a:t>
            </a:r>
            <a:r>
              <a:rPr lang="en-US" altLang="en-US" baseline="30000" smtClean="0"/>
              <a:t>2</a:t>
            </a:r>
          </a:p>
          <a:p>
            <a:pPr>
              <a:buFont typeface="Wingdings" pitchFamily="2" charset="2"/>
              <a:buNone/>
            </a:pPr>
            <a:r>
              <a:rPr lang="en-US" altLang="en-US" smtClean="0"/>
              <a:t>lg</a:t>
            </a:r>
            <a:r>
              <a:rPr lang="en-US" altLang="en-US" i="1" smtClean="0"/>
              <a:t> </a:t>
            </a:r>
            <a:r>
              <a:rPr lang="en-US" altLang="en-US" smtClean="0"/>
              <a:t>lg</a:t>
            </a:r>
            <a:r>
              <a:rPr lang="en-US" altLang="en-US" i="1" smtClean="0"/>
              <a:t> a </a:t>
            </a:r>
            <a:r>
              <a:rPr lang="en-US" altLang="en-US" baseline="30000" smtClean="0"/>
              <a:t> </a:t>
            </a:r>
            <a:r>
              <a:rPr lang="en-US" altLang="en-US" smtClean="0"/>
              <a:t>=</a:t>
            </a:r>
            <a:r>
              <a:rPr lang="en-US" altLang="en-US" baseline="30000" smtClean="0"/>
              <a:t>  </a:t>
            </a:r>
            <a:r>
              <a:rPr lang="en-US" altLang="en-US" smtClean="0"/>
              <a:t>lg</a:t>
            </a:r>
            <a:r>
              <a:rPr lang="en-US" altLang="en-US" i="1" smtClean="0"/>
              <a:t> </a:t>
            </a:r>
            <a:r>
              <a:rPr lang="en-US" altLang="en-US" smtClean="0"/>
              <a:t>(lg</a:t>
            </a:r>
            <a:r>
              <a:rPr lang="en-US" altLang="en-US" i="1" smtClean="0"/>
              <a:t> a</a:t>
            </a:r>
            <a:r>
              <a:rPr lang="en-US" altLang="en-US" smtClean="0"/>
              <a:t>)</a:t>
            </a:r>
          </a:p>
          <a:p>
            <a:pPr>
              <a:buFont typeface="Wingdings" pitchFamily="2" charset="2"/>
              <a:buNone/>
            </a:pPr>
            <a:endParaRPr lang="en-US" altLang="en-US" i="1" smtClean="0"/>
          </a:p>
        </p:txBody>
      </p:sp>
      <p:sp>
        <p:nvSpPr>
          <p:cNvPr id="2054" name="Rectangle 8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endParaRPr lang="en-US" altLang="en-US" smtClean="0"/>
          </a:p>
        </p:txBody>
      </p:sp>
      <p:graphicFrame>
        <p:nvGraphicFramePr>
          <p:cNvPr id="449541" name="Object 5"/>
          <p:cNvGraphicFramePr>
            <a:graphicFrameLocks noChangeAspect="1"/>
          </p:cNvGraphicFramePr>
          <p:nvPr/>
        </p:nvGraphicFramePr>
        <p:xfrm>
          <a:off x="4548188" y="865188"/>
          <a:ext cx="4173537" cy="553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Equation" r:id="rId4" imgW="1562040" imgH="2070000" progId="Equation.3">
                  <p:embed/>
                </p:oleObj>
              </mc:Choice>
              <mc:Fallback>
                <p:oleObj name="Equation" r:id="rId4" imgW="1562040" imgH="20700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8188" y="865188"/>
                        <a:ext cx="4173537" cy="553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400" smtClean="0">
                <a:solidFill>
                  <a:schemeClr val="hlink"/>
                </a:solidFill>
              </a:rPr>
              <a:t>Comp 550</a:t>
            </a: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Logarithms and exponentials – Bases 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458200" cy="5181600"/>
          </a:xfrm>
        </p:spPr>
        <p:txBody>
          <a:bodyPr/>
          <a:lstStyle/>
          <a:p>
            <a:r>
              <a:rPr lang="en-US" altLang="en-US" smtClean="0"/>
              <a:t>If the base of a logarithm is changed from one constant to another, the value is altered by a constant factor.</a:t>
            </a:r>
          </a:p>
          <a:p>
            <a:pPr lvl="1"/>
            <a:r>
              <a:rPr lang="en-US" altLang="en-US" b="1" u="sng" smtClean="0">
                <a:solidFill>
                  <a:schemeClr val="hlink"/>
                </a:solidFill>
              </a:rPr>
              <a:t>Ex:</a:t>
            </a:r>
            <a:r>
              <a:rPr lang="en-US" altLang="en-US" smtClean="0"/>
              <a:t> log</a:t>
            </a:r>
            <a:r>
              <a:rPr lang="en-US" altLang="en-US" baseline="-25000" smtClean="0"/>
              <a:t>10</a:t>
            </a:r>
            <a:r>
              <a:rPr lang="en-US" altLang="en-US" smtClean="0"/>
              <a:t> </a:t>
            </a:r>
            <a:r>
              <a:rPr lang="en-US" altLang="en-US" i="1" smtClean="0"/>
              <a:t>n</a:t>
            </a:r>
            <a:r>
              <a:rPr lang="en-US" altLang="en-US" smtClean="0"/>
              <a:t> * </a:t>
            </a:r>
            <a:r>
              <a:rPr lang="en-US" altLang="en-US" b="1" smtClean="0">
                <a:solidFill>
                  <a:srgbClr val="CC0000"/>
                </a:solidFill>
              </a:rPr>
              <a:t>log</a:t>
            </a:r>
            <a:r>
              <a:rPr lang="en-US" altLang="en-US" b="1" baseline="-25000" smtClean="0">
                <a:solidFill>
                  <a:srgbClr val="CC0000"/>
                </a:solidFill>
              </a:rPr>
              <a:t>2</a:t>
            </a:r>
            <a:r>
              <a:rPr lang="en-US" altLang="en-US" b="1" smtClean="0">
                <a:solidFill>
                  <a:srgbClr val="CC0000"/>
                </a:solidFill>
              </a:rPr>
              <a:t>10</a:t>
            </a:r>
            <a:r>
              <a:rPr lang="en-US" altLang="en-US" smtClean="0"/>
              <a:t> = log</a:t>
            </a:r>
            <a:r>
              <a:rPr lang="en-US" altLang="en-US" baseline="-25000" smtClean="0"/>
              <a:t>2</a:t>
            </a:r>
            <a:r>
              <a:rPr lang="en-US" altLang="en-US" smtClean="0"/>
              <a:t> </a:t>
            </a:r>
            <a:r>
              <a:rPr lang="en-US" altLang="en-US" i="1" smtClean="0"/>
              <a:t>n.</a:t>
            </a:r>
          </a:p>
          <a:p>
            <a:pPr lvl="1"/>
            <a:r>
              <a:rPr lang="en-US" altLang="en-US" smtClean="0"/>
              <a:t>Base of logarithm is not an issue in asymptotic notation.</a:t>
            </a:r>
          </a:p>
          <a:p>
            <a:r>
              <a:rPr lang="en-US" altLang="en-US" smtClean="0"/>
              <a:t>Exponentials with different bases differ by a exponential factor (not a constant factor).</a:t>
            </a:r>
          </a:p>
          <a:p>
            <a:pPr lvl="1"/>
            <a:r>
              <a:rPr lang="en-US" altLang="en-US" b="1" u="sng" smtClean="0">
                <a:solidFill>
                  <a:schemeClr val="hlink"/>
                </a:solidFill>
              </a:rPr>
              <a:t>Ex: </a:t>
            </a:r>
            <a:r>
              <a:rPr lang="en-US" altLang="en-US" smtClean="0"/>
              <a:t>2</a:t>
            </a:r>
            <a:r>
              <a:rPr lang="en-US" altLang="en-US" i="1" baseline="30000" smtClean="0"/>
              <a:t>n</a:t>
            </a:r>
            <a:r>
              <a:rPr lang="en-US" altLang="en-US" i="1" smtClean="0"/>
              <a:t> </a:t>
            </a:r>
            <a:r>
              <a:rPr lang="en-US" altLang="en-US" smtClean="0"/>
              <a:t>= </a:t>
            </a:r>
            <a:r>
              <a:rPr lang="en-US" altLang="en-US" b="1" smtClean="0">
                <a:solidFill>
                  <a:srgbClr val="CC0000"/>
                </a:solidFill>
              </a:rPr>
              <a:t>(2/3)</a:t>
            </a:r>
            <a:r>
              <a:rPr lang="en-US" altLang="en-US" b="1" i="1" baseline="30000" smtClean="0">
                <a:solidFill>
                  <a:srgbClr val="CC0000"/>
                </a:solidFill>
              </a:rPr>
              <a:t>n</a:t>
            </a:r>
            <a:r>
              <a:rPr lang="en-US" altLang="en-US" smtClean="0"/>
              <a:t>*3</a:t>
            </a:r>
            <a:r>
              <a:rPr lang="en-US" altLang="en-US" i="1" baseline="30000" smtClean="0"/>
              <a:t>n</a:t>
            </a:r>
            <a:r>
              <a:rPr lang="en-US" altLang="en-US" i="1" smtClean="0"/>
              <a:t>.</a:t>
            </a:r>
            <a:endParaRPr lang="en-US" altLang="en-US" b="1" i="1" u="sng" smtClean="0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400" smtClean="0">
                <a:solidFill>
                  <a:schemeClr val="hlink"/>
                </a:solidFill>
              </a:rPr>
              <a:t>Comp 550</a:t>
            </a: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Polylogarithms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b="1" smtClean="0">
                <a:solidFill>
                  <a:srgbClr val="CC0000"/>
                </a:solidFill>
              </a:rPr>
              <a:t>For </a:t>
            </a:r>
            <a:r>
              <a:rPr lang="en-US" altLang="en-US" sz="2800" b="1" i="1" smtClean="0">
                <a:solidFill>
                  <a:srgbClr val="CC0000"/>
                </a:solidFill>
              </a:rPr>
              <a:t>a </a:t>
            </a:r>
            <a:r>
              <a:rPr lang="en-US" altLang="en-US" sz="2800" b="1" smtClean="0">
                <a:solidFill>
                  <a:srgbClr val="CC0000"/>
                </a:solidFill>
                <a:latin typeface="Symbol" pitchFamily="18" charset="2"/>
              </a:rPr>
              <a:t>³</a:t>
            </a:r>
            <a:r>
              <a:rPr lang="en-US" altLang="en-US" sz="2800" b="1" i="1" smtClean="0">
                <a:solidFill>
                  <a:srgbClr val="CC0000"/>
                </a:solidFill>
              </a:rPr>
              <a:t> </a:t>
            </a:r>
            <a:r>
              <a:rPr lang="en-US" altLang="en-US" sz="2800" b="1" smtClean="0">
                <a:solidFill>
                  <a:srgbClr val="CC0000"/>
                </a:solidFill>
              </a:rPr>
              <a:t>0, </a:t>
            </a:r>
            <a:r>
              <a:rPr lang="en-US" altLang="en-US" sz="2800" b="1" i="1" smtClean="0">
                <a:solidFill>
                  <a:srgbClr val="CC0000"/>
                </a:solidFill>
              </a:rPr>
              <a:t>b</a:t>
            </a:r>
            <a:r>
              <a:rPr lang="en-US" altLang="en-US" sz="2800" b="1" smtClean="0">
                <a:solidFill>
                  <a:srgbClr val="CC0000"/>
                </a:solidFill>
              </a:rPr>
              <a:t> &gt; 0,</a:t>
            </a:r>
            <a:r>
              <a:rPr lang="en-US" altLang="en-US" sz="2800" smtClean="0"/>
              <a:t> lim </a:t>
            </a:r>
            <a:r>
              <a:rPr lang="en-US" altLang="en-US" sz="2400" i="1" baseline="-25000" smtClean="0"/>
              <a:t>n</a:t>
            </a:r>
            <a:r>
              <a:rPr lang="en-US" altLang="en-US" sz="2400" baseline="-25000" smtClean="0">
                <a:sym typeface="Symbol" pitchFamily="18" charset="2"/>
              </a:rPr>
              <a:t></a:t>
            </a:r>
            <a:r>
              <a:rPr lang="en-US" altLang="en-US" sz="2800" i="1" smtClean="0"/>
              <a:t> </a:t>
            </a:r>
            <a:r>
              <a:rPr lang="en-US" altLang="en-US" sz="2800" smtClean="0">
                <a:sym typeface="Symbol" pitchFamily="18" charset="2"/>
              </a:rPr>
              <a:t>( </a:t>
            </a:r>
            <a:r>
              <a:rPr lang="en-US" altLang="en-US" sz="2800" smtClean="0"/>
              <a:t>lg</a:t>
            </a:r>
            <a:r>
              <a:rPr lang="en-US" altLang="en-US" sz="2800" i="1" baseline="30000" smtClean="0"/>
              <a:t>a</a:t>
            </a:r>
            <a:r>
              <a:rPr lang="en-US" altLang="en-US" sz="2800" baseline="30000" smtClean="0"/>
              <a:t> </a:t>
            </a:r>
            <a:r>
              <a:rPr lang="en-US" altLang="en-US" sz="2800" i="1" smtClean="0"/>
              <a:t>n</a:t>
            </a:r>
            <a:r>
              <a:rPr lang="en-US" altLang="en-US" sz="2800" smtClean="0"/>
              <a:t> / </a:t>
            </a:r>
            <a:r>
              <a:rPr lang="en-US" altLang="en-US" sz="2800" i="1" smtClean="0"/>
              <a:t>n</a:t>
            </a:r>
            <a:r>
              <a:rPr lang="en-US" altLang="en-US" sz="2800" i="1" baseline="30000" smtClean="0"/>
              <a:t>b </a:t>
            </a:r>
            <a:r>
              <a:rPr lang="en-US" altLang="en-US" sz="2800" smtClean="0"/>
              <a:t>) = 0, </a:t>
            </a:r>
            <a:br>
              <a:rPr lang="en-US" altLang="en-US" sz="2800" smtClean="0"/>
            </a:br>
            <a:r>
              <a:rPr lang="en-US" altLang="en-US" sz="2800" smtClean="0"/>
              <a:t>so lg</a:t>
            </a:r>
            <a:r>
              <a:rPr lang="en-US" altLang="en-US" sz="2800" i="1" baseline="30000" smtClean="0"/>
              <a:t>a</a:t>
            </a:r>
            <a:r>
              <a:rPr lang="en-US" altLang="en-US" sz="2800" baseline="30000" smtClean="0"/>
              <a:t> </a:t>
            </a:r>
            <a:r>
              <a:rPr lang="en-US" altLang="en-US" sz="2800" i="1" smtClean="0"/>
              <a:t>n</a:t>
            </a:r>
            <a:r>
              <a:rPr lang="en-US" altLang="en-US" sz="2800" smtClean="0"/>
              <a:t> = </a:t>
            </a:r>
            <a:r>
              <a:rPr lang="en-US" altLang="en-US" sz="2800" i="1" smtClean="0"/>
              <a:t>o</a:t>
            </a:r>
            <a:r>
              <a:rPr lang="en-US" altLang="en-US" sz="2800" smtClean="0"/>
              <a:t>(</a:t>
            </a:r>
            <a:r>
              <a:rPr lang="en-US" altLang="en-US" sz="2800" i="1" smtClean="0"/>
              <a:t>n</a:t>
            </a:r>
            <a:r>
              <a:rPr lang="en-US" altLang="en-US" sz="2800" i="1" baseline="30000" smtClean="0"/>
              <a:t>b</a:t>
            </a:r>
            <a:r>
              <a:rPr lang="en-US" altLang="en-US" sz="2800" smtClean="0"/>
              <a:t>), and </a:t>
            </a:r>
            <a:r>
              <a:rPr lang="en-US" altLang="en-US" sz="2800" b="1" smtClean="0"/>
              <a:t> </a:t>
            </a:r>
            <a:r>
              <a:rPr lang="en-US" altLang="en-US" sz="2800" i="1" smtClean="0"/>
              <a:t>n</a:t>
            </a:r>
            <a:r>
              <a:rPr lang="en-US" altLang="en-US" sz="2800" i="1" baseline="30000" smtClean="0"/>
              <a:t>b</a:t>
            </a:r>
            <a:r>
              <a:rPr lang="en-US" altLang="en-US" sz="2800" smtClean="0"/>
              <a:t> = </a:t>
            </a:r>
            <a:r>
              <a:rPr lang="en-US" altLang="en-US" sz="2800" i="1" smtClean="0">
                <a:latin typeface="Symbol" pitchFamily="18" charset="2"/>
                <a:sym typeface="Symbol" pitchFamily="18" charset="2"/>
              </a:rPr>
              <a:t>w</a:t>
            </a:r>
            <a:r>
              <a:rPr lang="en-US" altLang="en-US" sz="2800" smtClean="0"/>
              <a:t>(lg</a:t>
            </a:r>
            <a:r>
              <a:rPr lang="en-US" altLang="en-US" sz="2800" i="1" baseline="30000" smtClean="0"/>
              <a:t>a</a:t>
            </a:r>
            <a:r>
              <a:rPr lang="en-US" altLang="en-US" sz="2800" baseline="30000" smtClean="0"/>
              <a:t> </a:t>
            </a:r>
            <a:r>
              <a:rPr lang="en-US" altLang="en-US" sz="2800" i="1" smtClean="0"/>
              <a:t>n</a:t>
            </a:r>
            <a:r>
              <a:rPr lang="en-US" altLang="en-US" sz="2800" smtClean="0"/>
              <a:t> )</a:t>
            </a:r>
          </a:p>
          <a:p>
            <a:pPr lvl="1"/>
            <a:r>
              <a:rPr lang="en-US" altLang="en-US" sz="2400" smtClean="0"/>
              <a:t>Prove using L’Hopital’s rule repeatedly</a:t>
            </a:r>
          </a:p>
          <a:p>
            <a:endParaRPr lang="en-US" altLang="en-US" sz="2800" smtClean="0"/>
          </a:p>
          <a:p>
            <a:r>
              <a:rPr lang="en-US" altLang="en-US" sz="2800" smtClean="0"/>
              <a:t>lg(</a:t>
            </a:r>
            <a:r>
              <a:rPr lang="en-US" altLang="en-US" sz="2800" i="1" smtClean="0"/>
              <a:t>n</a:t>
            </a:r>
            <a:r>
              <a:rPr lang="en-US" altLang="en-US" sz="2800" smtClean="0"/>
              <a:t>!) = </a:t>
            </a:r>
            <a:r>
              <a:rPr lang="en-US" altLang="en-US" sz="2800" smtClean="0">
                <a:sym typeface="Symbol" pitchFamily="18" charset="2"/>
              </a:rPr>
              <a:t></a:t>
            </a:r>
            <a:r>
              <a:rPr lang="en-US" altLang="en-US" sz="2800" smtClean="0"/>
              <a:t>(</a:t>
            </a:r>
            <a:r>
              <a:rPr lang="en-US" altLang="en-US" sz="2800" i="1" smtClean="0"/>
              <a:t>n </a:t>
            </a:r>
            <a:r>
              <a:rPr lang="en-US" altLang="en-US" sz="2800" smtClean="0"/>
              <a:t>lg </a:t>
            </a:r>
            <a:r>
              <a:rPr lang="en-US" altLang="en-US" sz="2800" i="1" smtClean="0"/>
              <a:t>n</a:t>
            </a:r>
            <a:r>
              <a:rPr lang="en-US" altLang="en-US" sz="2800" smtClean="0"/>
              <a:t>)</a:t>
            </a:r>
          </a:p>
          <a:p>
            <a:pPr lvl="1"/>
            <a:r>
              <a:rPr lang="en-US" altLang="en-US" sz="2400" smtClean="0"/>
              <a:t>Prove using Stirling’s approximation (in the text) for lg(</a:t>
            </a:r>
            <a:r>
              <a:rPr lang="en-US" altLang="en-US" sz="2400" i="1" smtClean="0"/>
              <a:t>n</a:t>
            </a:r>
            <a:r>
              <a:rPr lang="en-US" altLang="en-US" sz="2400" smtClean="0"/>
              <a:t>!).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400" smtClean="0">
                <a:solidFill>
                  <a:schemeClr val="hlink"/>
                </a:solidFill>
              </a:rPr>
              <a:t>Comp 550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Exercise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517525" y="1062038"/>
            <a:ext cx="8380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Express functions in A in asymptotic notation using functions in B.</a:t>
            </a: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517525" y="1665288"/>
            <a:ext cx="76120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800"/>
              <a:t> A                                         B                                    </a:t>
            </a:r>
          </a:p>
        </p:txBody>
      </p:sp>
      <p:sp>
        <p:nvSpPr>
          <p:cNvPr id="37894" name="Text Box 7"/>
          <p:cNvSpPr txBox="1">
            <a:spLocks noChangeArrowheads="1"/>
          </p:cNvSpPr>
          <p:nvPr/>
        </p:nvSpPr>
        <p:spPr bwMode="auto">
          <a:xfrm>
            <a:off x="654050" y="2244725"/>
            <a:ext cx="48974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800" b="1">
                <a:solidFill>
                  <a:schemeClr val="hlink"/>
                </a:solidFill>
              </a:rPr>
              <a:t>5</a:t>
            </a:r>
            <a:r>
              <a:rPr lang="en-US" altLang="en-US" sz="2800" b="1" i="1">
                <a:solidFill>
                  <a:schemeClr val="hlink"/>
                </a:solidFill>
              </a:rPr>
              <a:t>n</a:t>
            </a:r>
            <a:r>
              <a:rPr lang="en-US" altLang="en-US" sz="2800" b="1" baseline="30000">
                <a:solidFill>
                  <a:schemeClr val="hlink"/>
                </a:solidFill>
              </a:rPr>
              <a:t>2</a:t>
            </a:r>
            <a:r>
              <a:rPr lang="en-US" altLang="en-US" sz="2800" b="1">
                <a:solidFill>
                  <a:schemeClr val="hlink"/>
                </a:solidFill>
              </a:rPr>
              <a:t> + 100</a:t>
            </a:r>
            <a:r>
              <a:rPr lang="en-US" altLang="en-US" sz="2800" b="1" i="1">
                <a:solidFill>
                  <a:schemeClr val="hlink"/>
                </a:solidFill>
              </a:rPr>
              <a:t>n              	</a:t>
            </a:r>
            <a:r>
              <a:rPr lang="en-US" altLang="en-US" sz="2800" b="1">
                <a:solidFill>
                  <a:schemeClr val="hlink"/>
                </a:solidFill>
              </a:rPr>
              <a:t>3</a:t>
            </a:r>
            <a:r>
              <a:rPr lang="en-US" altLang="en-US" sz="2800" b="1" i="1">
                <a:solidFill>
                  <a:schemeClr val="hlink"/>
                </a:solidFill>
              </a:rPr>
              <a:t>n</a:t>
            </a:r>
            <a:r>
              <a:rPr lang="en-US" altLang="en-US" sz="2800" b="1" baseline="30000">
                <a:solidFill>
                  <a:schemeClr val="hlink"/>
                </a:solidFill>
              </a:rPr>
              <a:t>2</a:t>
            </a:r>
            <a:r>
              <a:rPr lang="en-US" altLang="en-US" sz="2800" b="1">
                <a:solidFill>
                  <a:schemeClr val="hlink"/>
                </a:solidFill>
              </a:rPr>
              <a:t> + 2</a:t>
            </a:r>
          </a:p>
        </p:txBody>
      </p:sp>
      <p:sp>
        <p:nvSpPr>
          <p:cNvPr id="448520" name="Text Box 8"/>
          <p:cNvSpPr txBox="1">
            <a:spLocks noChangeArrowheads="1"/>
          </p:cNvSpPr>
          <p:nvPr/>
        </p:nvSpPr>
        <p:spPr bwMode="auto">
          <a:xfrm>
            <a:off x="561975" y="2874963"/>
            <a:ext cx="4591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dirty="0">
                <a:solidFill>
                  <a:schemeClr val="accent1"/>
                </a:solidFill>
              </a:rPr>
              <a:t> A </a:t>
            </a:r>
            <a:r>
              <a:rPr lang="en-US" altLang="en-US" dirty="0">
                <a:solidFill>
                  <a:schemeClr val="accent1"/>
                </a:solidFill>
                <a:sym typeface="Symbol" pitchFamily="18" charset="2"/>
              </a:rPr>
              <a:t></a:t>
            </a:r>
            <a:r>
              <a:rPr lang="en-US" altLang="en-US" dirty="0">
                <a:solidFill>
                  <a:schemeClr val="accent1"/>
                </a:solidFill>
              </a:rPr>
              <a:t> </a:t>
            </a:r>
            <a:r>
              <a:rPr lang="en-US" altLang="en-US" dirty="0">
                <a:solidFill>
                  <a:schemeClr val="accent1"/>
                </a:solidFill>
                <a:sym typeface="Symbol" pitchFamily="18" charset="2"/>
              </a:rPr>
              <a:t></a:t>
            </a:r>
            <a:r>
              <a:rPr lang="en-US" altLang="en-US" dirty="0">
                <a:solidFill>
                  <a:schemeClr val="accent1"/>
                </a:solidFill>
              </a:rPr>
              <a:t>(</a:t>
            </a:r>
            <a:r>
              <a:rPr lang="en-US" altLang="en-US" i="1" dirty="0">
                <a:solidFill>
                  <a:schemeClr val="accent1"/>
                </a:solidFill>
              </a:rPr>
              <a:t>n</a:t>
            </a:r>
            <a:r>
              <a:rPr lang="en-US" altLang="en-US" i="1" baseline="30000" dirty="0">
                <a:solidFill>
                  <a:schemeClr val="accent1"/>
                </a:solidFill>
              </a:rPr>
              <a:t>2</a:t>
            </a:r>
            <a:r>
              <a:rPr lang="en-US" altLang="en-US" i="1" dirty="0">
                <a:solidFill>
                  <a:schemeClr val="accent1"/>
                </a:solidFill>
              </a:rPr>
              <a:t>), n</a:t>
            </a:r>
            <a:r>
              <a:rPr lang="en-US" altLang="en-US" i="1" baseline="30000" dirty="0">
                <a:solidFill>
                  <a:schemeClr val="accent1"/>
                </a:solidFill>
              </a:rPr>
              <a:t>2</a:t>
            </a:r>
            <a:r>
              <a:rPr lang="en-US" altLang="en-US" baseline="30000" dirty="0">
                <a:solidFill>
                  <a:schemeClr val="accent1"/>
                </a:solidFill>
              </a:rPr>
              <a:t> </a:t>
            </a:r>
            <a:r>
              <a:rPr lang="en-US" altLang="en-US" dirty="0">
                <a:solidFill>
                  <a:schemeClr val="accent1"/>
                </a:solidFill>
                <a:sym typeface="Symbol" pitchFamily="18" charset="2"/>
              </a:rPr>
              <a:t></a:t>
            </a:r>
            <a:r>
              <a:rPr lang="en-US" altLang="en-US" dirty="0">
                <a:solidFill>
                  <a:schemeClr val="accent1"/>
                </a:solidFill>
              </a:rPr>
              <a:t> </a:t>
            </a:r>
            <a:r>
              <a:rPr lang="en-US" altLang="en-US" dirty="0">
                <a:solidFill>
                  <a:schemeClr val="accent1"/>
                </a:solidFill>
                <a:sym typeface="Symbol" pitchFamily="18" charset="2"/>
              </a:rPr>
              <a:t></a:t>
            </a:r>
            <a:r>
              <a:rPr lang="en-US" altLang="en-US" dirty="0">
                <a:solidFill>
                  <a:schemeClr val="accent1"/>
                </a:solidFill>
              </a:rPr>
              <a:t>(B) </a:t>
            </a:r>
            <a:r>
              <a:rPr lang="en-US" altLang="en-US" dirty="0">
                <a:solidFill>
                  <a:schemeClr val="accent1"/>
                </a:solidFill>
                <a:sym typeface="Symbol" pitchFamily="18" charset="2"/>
              </a:rPr>
              <a:t> </a:t>
            </a:r>
            <a:r>
              <a:rPr lang="en-US" altLang="en-US" dirty="0">
                <a:solidFill>
                  <a:schemeClr val="accent1"/>
                </a:solidFill>
              </a:rPr>
              <a:t>A </a:t>
            </a:r>
            <a:r>
              <a:rPr lang="en-US" altLang="en-US" dirty="0">
                <a:solidFill>
                  <a:schemeClr val="accent1"/>
                </a:solidFill>
                <a:sym typeface="Symbol" pitchFamily="18" charset="2"/>
              </a:rPr>
              <a:t></a:t>
            </a:r>
            <a:r>
              <a:rPr lang="en-US" altLang="en-US" dirty="0">
                <a:solidFill>
                  <a:schemeClr val="accent1"/>
                </a:solidFill>
              </a:rPr>
              <a:t> </a:t>
            </a:r>
            <a:r>
              <a:rPr lang="en-US" altLang="en-US" dirty="0">
                <a:solidFill>
                  <a:schemeClr val="accent1"/>
                </a:solidFill>
                <a:sym typeface="Symbol" pitchFamily="18" charset="2"/>
              </a:rPr>
              <a:t></a:t>
            </a:r>
            <a:r>
              <a:rPr lang="en-US" altLang="en-US" dirty="0">
                <a:solidFill>
                  <a:schemeClr val="accent1"/>
                </a:solidFill>
              </a:rPr>
              <a:t>(B)</a:t>
            </a:r>
          </a:p>
        </p:txBody>
      </p:sp>
      <p:sp>
        <p:nvSpPr>
          <p:cNvPr id="37896" name="Text Box 9"/>
          <p:cNvSpPr txBox="1">
            <a:spLocks noChangeArrowheads="1"/>
          </p:cNvSpPr>
          <p:nvPr/>
        </p:nvSpPr>
        <p:spPr bwMode="auto">
          <a:xfrm>
            <a:off x="654050" y="3332163"/>
            <a:ext cx="49736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60000"/>
              </a:spcBef>
              <a:buFont typeface="Wingdings" pitchFamily="2" charset="2"/>
              <a:buNone/>
            </a:pPr>
            <a:r>
              <a:rPr lang="en-US" altLang="en-US" sz="2800" b="1">
                <a:solidFill>
                  <a:schemeClr val="hlink"/>
                </a:solidFill>
              </a:rPr>
              <a:t>log</a:t>
            </a:r>
            <a:r>
              <a:rPr lang="en-US" altLang="en-US" sz="2800" b="1" baseline="-25000">
                <a:solidFill>
                  <a:schemeClr val="hlink"/>
                </a:solidFill>
              </a:rPr>
              <a:t>3</a:t>
            </a:r>
            <a:r>
              <a:rPr lang="en-US" altLang="en-US" sz="2800" b="1">
                <a:solidFill>
                  <a:schemeClr val="hlink"/>
                </a:solidFill>
              </a:rPr>
              <a:t>(</a:t>
            </a:r>
            <a:r>
              <a:rPr lang="en-US" altLang="en-US" sz="2800" b="1" i="1">
                <a:solidFill>
                  <a:schemeClr val="hlink"/>
                </a:solidFill>
              </a:rPr>
              <a:t>n</a:t>
            </a:r>
            <a:r>
              <a:rPr lang="en-US" altLang="en-US" sz="2800" b="1" baseline="30000">
                <a:solidFill>
                  <a:schemeClr val="hlink"/>
                </a:solidFill>
              </a:rPr>
              <a:t>2</a:t>
            </a:r>
            <a:r>
              <a:rPr lang="en-US" altLang="en-US" sz="2800" b="1">
                <a:solidFill>
                  <a:schemeClr val="hlink"/>
                </a:solidFill>
              </a:rPr>
              <a:t>)          </a:t>
            </a:r>
            <a:r>
              <a:rPr lang="en-US" altLang="en-US" sz="2800" b="1" i="1">
                <a:solidFill>
                  <a:schemeClr val="hlink"/>
                </a:solidFill>
              </a:rPr>
              <a:t>		</a:t>
            </a:r>
            <a:r>
              <a:rPr lang="en-US" altLang="en-US" sz="2800" b="1">
                <a:solidFill>
                  <a:schemeClr val="hlink"/>
                </a:solidFill>
              </a:rPr>
              <a:t>log</a:t>
            </a:r>
            <a:r>
              <a:rPr lang="en-US" altLang="en-US" sz="2800" b="1" baseline="-25000">
                <a:solidFill>
                  <a:schemeClr val="hlink"/>
                </a:solidFill>
              </a:rPr>
              <a:t>2</a:t>
            </a:r>
            <a:r>
              <a:rPr lang="en-US" altLang="en-US" sz="2800" b="1">
                <a:solidFill>
                  <a:schemeClr val="hlink"/>
                </a:solidFill>
              </a:rPr>
              <a:t>(</a:t>
            </a:r>
            <a:r>
              <a:rPr lang="en-US" altLang="en-US" sz="2800" b="1" i="1">
                <a:solidFill>
                  <a:schemeClr val="hlink"/>
                </a:solidFill>
              </a:rPr>
              <a:t>n</a:t>
            </a:r>
            <a:r>
              <a:rPr lang="en-US" altLang="en-US" sz="2800" b="1" baseline="30000">
                <a:solidFill>
                  <a:schemeClr val="hlink"/>
                </a:solidFill>
              </a:rPr>
              <a:t>3</a:t>
            </a:r>
            <a:r>
              <a:rPr lang="en-US" altLang="en-US" sz="2800" b="1">
                <a:solidFill>
                  <a:schemeClr val="hlink"/>
                </a:solidFill>
              </a:rPr>
              <a:t>)</a:t>
            </a:r>
          </a:p>
        </p:txBody>
      </p:sp>
      <p:sp>
        <p:nvSpPr>
          <p:cNvPr id="448522" name="Text Box 10"/>
          <p:cNvSpPr txBox="1">
            <a:spLocks noChangeArrowheads="1"/>
          </p:cNvSpPr>
          <p:nvPr/>
        </p:nvSpPr>
        <p:spPr bwMode="auto">
          <a:xfrm>
            <a:off x="214313" y="3913188"/>
            <a:ext cx="8166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spcAft>
                <a:spcPct val="10000"/>
              </a:spcAft>
              <a:buFont typeface="Wingdings" pitchFamily="2" charset="2"/>
              <a:buNone/>
            </a:pPr>
            <a:r>
              <a:rPr lang="en-US" altLang="en-US">
                <a:solidFill>
                  <a:schemeClr val="accent1"/>
                </a:solidFill>
              </a:rPr>
              <a:t>log</a:t>
            </a:r>
            <a:r>
              <a:rPr lang="en-US" altLang="en-US" i="1" baseline="-25000">
                <a:solidFill>
                  <a:schemeClr val="accent1"/>
                </a:solidFill>
              </a:rPr>
              <a:t>b</a:t>
            </a:r>
            <a:r>
              <a:rPr lang="en-US" altLang="en-US" i="1">
                <a:solidFill>
                  <a:schemeClr val="accent1"/>
                </a:solidFill>
              </a:rPr>
              <a:t>a</a:t>
            </a:r>
            <a:r>
              <a:rPr lang="en-US" altLang="en-US">
                <a:solidFill>
                  <a:schemeClr val="accent1"/>
                </a:solidFill>
              </a:rPr>
              <a:t> = log</a:t>
            </a:r>
            <a:r>
              <a:rPr lang="en-US" altLang="en-US" i="1" baseline="-25000">
                <a:solidFill>
                  <a:schemeClr val="accent1"/>
                </a:solidFill>
              </a:rPr>
              <a:t>c</a:t>
            </a:r>
            <a:r>
              <a:rPr lang="en-US" altLang="en-US" i="1">
                <a:solidFill>
                  <a:schemeClr val="accent1"/>
                </a:solidFill>
              </a:rPr>
              <a:t>a / </a:t>
            </a:r>
            <a:r>
              <a:rPr lang="en-US" altLang="en-US">
                <a:solidFill>
                  <a:schemeClr val="accent1"/>
                </a:solidFill>
              </a:rPr>
              <a:t>log</a:t>
            </a:r>
            <a:r>
              <a:rPr lang="en-US" altLang="en-US" i="1" baseline="-25000">
                <a:solidFill>
                  <a:schemeClr val="accent1"/>
                </a:solidFill>
              </a:rPr>
              <a:t>c</a:t>
            </a:r>
            <a:r>
              <a:rPr lang="en-US" altLang="en-US" i="1">
                <a:solidFill>
                  <a:schemeClr val="accent1"/>
                </a:solidFill>
              </a:rPr>
              <a:t>b</a:t>
            </a:r>
            <a:r>
              <a:rPr lang="en-US" altLang="en-US">
                <a:solidFill>
                  <a:schemeClr val="accent1"/>
                </a:solidFill>
              </a:rPr>
              <a:t>; A = 2lg</a:t>
            </a:r>
            <a:r>
              <a:rPr lang="en-US" altLang="en-US" i="1">
                <a:solidFill>
                  <a:schemeClr val="accent1"/>
                </a:solidFill>
              </a:rPr>
              <a:t>n</a:t>
            </a:r>
            <a:r>
              <a:rPr lang="en-US" altLang="en-US">
                <a:solidFill>
                  <a:schemeClr val="accent1"/>
                </a:solidFill>
              </a:rPr>
              <a:t> / lg3, B  = 3lg</a:t>
            </a:r>
            <a:r>
              <a:rPr lang="en-US" altLang="en-US" i="1">
                <a:solidFill>
                  <a:schemeClr val="accent1"/>
                </a:solidFill>
              </a:rPr>
              <a:t>n</a:t>
            </a:r>
            <a:r>
              <a:rPr lang="en-US" altLang="en-US">
                <a:solidFill>
                  <a:schemeClr val="accent1"/>
                </a:solidFill>
              </a:rPr>
              <a:t>, A/B =2/(3lg3)</a:t>
            </a:r>
          </a:p>
        </p:txBody>
      </p:sp>
      <p:sp>
        <p:nvSpPr>
          <p:cNvPr id="37898" name="Text Box 11"/>
          <p:cNvSpPr txBox="1">
            <a:spLocks noChangeArrowheads="1"/>
          </p:cNvSpPr>
          <p:nvPr/>
        </p:nvSpPr>
        <p:spPr bwMode="auto">
          <a:xfrm>
            <a:off x="654050" y="4370388"/>
            <a:ext cx="43926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60000"/>
              </a:spcBef>
              <a:buFont typeface="Wingdings" pitchFamily="2" charset="2"/>
              <a:buNone/>
            </a:pPr>
            <a:r>
              <a:rPr lang="en-US" altLang="en-US" sz="2800" b="1" i="1">
                <a:solidFill>
                  <a:schemeClr val="hlink"/>
                </a:solidFill>
              </a:rPr>
              <a:t> n</a:t>
            </a:r>
            <a:r>
              <a:rPr lang="en-US" altLang="en-US" sz="2800" b="1" baseline="40000">
                <a:solidFill>
                  <a:schemeClr val="hlink"/>
                </a:solidFill>
              </a:rPr>
              <a:t>lg4</a:t>
            </a:r>
            <a:r>
              <a:rPr lang="en-US" altLang="en-US" sz="2800" b="1" baseline="30000">
                <a:solidFill>
                  <a:schemeClr val="hlink"/>
                </a:solidFill>
              </a:rPr>
              <a:t> </a:t>
            </a:r>
            <a:r>
              <a:rPr lang="en-US" altLang="en-US" sz="2800" b="1" i="1" baseline="30000">
                <a:solidFill>
                  <a:schemeClr val="hlink"/>
                </a:solidFill>
              </a:rPr>
              <a:t>			               </a:t>
            </a:r>
            <a:r>
              <a:rPr lang="en-US" altLang="en-US" sz="2800" b="1">
                <a:solidFill>
                  <a:schemeClr val="hlink"/>
                </a:solidFill>
              </a:rPr>
              <a:t>3</a:t>
            </a:r>
            <a:r>
              <a:rPr lang="en-US" altLang="en-US" sz="2800" b="1" baseline="40000">
                <a:solidFill>
                  <a:schemeClr val="hlink"/>
                </a:solidFill>
              </a:rPr>
              <a:t>lg</a:t>
            </a:r>
            <a:r>
              <a:rPr lang="en-US" altLang="en-US" sz="2800" b="1" i="1" baseline="40000">
                <a:solidFill>
                  <a:schemeClr val="hlink"/>
                </a:solidFill>
              </a:rPr>
              <a:t> n</a:t>
            </a:r>
          </a:p>
        </p:txBody>
      </p:sp>
      <p:sp>
        <p:nvSpPr>
          <p:cNvPr id="448524" name="Text Box 12"/>
          <p:cNvSpPr txBox="1">
            <a:spLocks noChangeArrowheads="1"/>
          </p:cNvSpPr>
          <p:nvPr/>
        </p:nvSpPr>
        <p:spPr bwMode="auto">
          <a:xfrm>
            <a:off x="654050" y="4889500"/>
            <a:ext cx="6651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i="1">
                <a:solidFill>
                  <a:schemeClr val="accent1"/>
                </a:solidFill>
              </a:rPr>
              <a:t>a</a:t>
            </a:r>
            <a:r>
              <a:rPr lang="en-US" altLang="en-US" baseline="30000">
                <a:solidFill>
                  <a:schemeClr val="accent1"/>
                </a:solidFill>
              </a:rPr>
              <a:t>log</a:t>
            </a:r>
            <a:r>
              <a:rPr lang="en-US" altLang="en-US" i="1" baseline="30000">
                <a:solidFill>
                  <a:schemeClr val="accent1"/>
                </a:solidFill>
              </a:rPr>
              <a:t> b </a:t>
            </a:r>
            <a:r>
              <a:rPr lang="en-US" altLang="en-US" i="1">
                <a:solidFill>
                  <a:schemeClr val="accent1"/>
                </a:solidFill>
              </a:rPr>
              <a:t>=</a:t>
            </a:r>
            <a:r>
              <a:rPr lang="en-US" altLang="en-US" i="1" baseline="30000">
                <a:solidFill>
                  <a:schemeClr val="accent1"/>
                </a:solidFill>
              </a:rPr>
              <a:t> </a:t>
            </a:r>
            <a:r>
              <a:rPr lang="en-US" altLang="en-US" i="1">
                <a:solidFill>
                  <a:schemeClr val="accent1"/>
                </a:solidFill>
              </a:rPr>
              <a:t>b</a:t>
            </a:r>
            <a:r>
              <a:rPr lang="en-US" altLang="en-US" baseline="30000">
                <a:solidFill>
                  <a:schemeClr val="accent1"/>
                </a:solidFill>
              </a:rPr>
              <a:t>log </a:t>
            </a:r>
            <a:r>
              <a:rPr lang="en-US" altLang="en-US" i="1" baseline="30000">
                <a:solidFill>
                  <a:schemeClr val="accent1"/>
                </a:solidFill>
              </a:rPr>
              <a:t>a</a:t>
            </a:r>
            <a:r>
              <a:rPr lang="en-US" altLang="en-US">
                <a:solidFill>
                  <a:schemeClr val="accent1"/>
                </a:solidFill>
              </a:rPr>
              <a:t>; B =3</a:t>
            </a:r>
            <a:r>
              <a:rPr lang="en-US" altLang="en-US" baseline="40000">
                <a:solidFill>
                  <a:schemeClr val="accent1"/>
                </a:solidFill>
              </a:rPr>
              <a:t>lg</a:t>
            </a:r>
            <a:r>
              <a:rPr lang="en-US" altLang="en-US" i="1" baseline="40000">
                <a:solidFill>
                  <a:schemeClr val="accent1"/>
                </a:solidFill>
              </a:rPr>
              <a:t> n</a:t>
            </a:r>
            <a:r>
              <a:rPr lang="en-US" altLang="en-US">
                <a:solidFill>
                  <a:schemeClr val="accent1"/>
                </a:solidFill>
              </a:rPr>
              <a:t>=</a:t>
            </a:r>
            <a:r>
              <a:rPr lang="en-US" altLang="en-US" i="1">
                <a:solidFill>
                  <a:schemeClr val="accent1"/>
                </a:solidFill>
              </a:rPr>
              <a:t>n</a:t>
            </a:r>
            <a:r>
              <a:rPr lang="en-US" altLang="en-US" baseline="40000">
                <a:solidFill>
                  <a:schemeClr val="accent1"/>
                </a:solidFill>
              </a:rPr>
              <a:t>lg</a:t>
            </a:r>
            <a:r>
              <a:rPr lang="en-US" altLang="en-US" i="1" baseline="40000">
                <a:solidFill>
                  <a:schemeClr val="accent1"/>
                </a:solidFill>
              </a:rPr>
              <a:t> 3</a:t>
            </a:r>
            <a:r>
              <a:rPr lang="en-US" altLang="en-US">
                <a:solidFill>
                  <a:schemeClr val="accent1"/>
                </a:solidFill>
              </a:rPr>
              <a:t>; A/B =</a:t>
            </a:r>
            <a:r>
              <a:rPr lang="en-US" altLang="en-US" i="1">
                <a:solidFill>
                  <a:schemeClr val="accent1"/>
                </a:solidFill>
              </a:rPr>
              <a:t>n</a:t>
            </a:r>
            <a:r>
              <a:rPr lang="en-US" altLang="en-US" baseline="40000">
                <a:solidFill>
                  <a:schemeClr val="accent1"/>
                </a:solidFill>
              </a:rPr>
              <a:t>lg(4/3) </a:t>
            </a:r>
            <a:r>
              <a:rPr lang="en-US" altLang="en-US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altLang="en-US" baseline="40000">
                <a:solidFill>
                  <a:schemeClr val="accent1"/>
                </a:solidFill>
              </a:rPr>
              <a:t> </a:t>
            </a:r>
            <a:r>
              <a:rPr lang="en-US" altLang="en-US">
                <a:solidFill>
                  <a:schemeClr val="accent1"/>
                </a:solidFill>
                <a:sym typeface="Symbol" pitchFamily="18" charset="2"/>
              </a:rPr>
              <a:t></a:t>
            </a:r>
            <a:r>
              <a:rPr lang="en-US" altLang="en-US">
                <a:solidFill>
                  <a:schemeClr val="accent1"/>
                </a:solidFill>
              </a:rPr>
              <a:t> as </a:t>
            </a:r>
            <a:r>
              <a:rPr lang="en-US" altLang="en-US" i="1">
                <a:solidFill>
                  <a:schemeClr val="accent1"/>
                </a:solidFill>
              </a:rPr>
              <a:t>n</a:t>
            </a:r>
            <a:r>
              <a:rPr lang="en-US" altLang="en-US">
                <a:solidFill>
                  <a:schemeClr val="accent1"/>
                </a:solidFill>
                <a:sym typeface="Symbol" pitchFamily="18" charset="2"/>
              </a:rPr>
              <a:t></a:t>
            </a:r>
          </a:p>
        </p:txBody>
      </p:sp>
      <p:sp>
        <p:nvSpPr>
          <p:cNvPr id="37900" name="Text Box 13"/>
          <p:cNvSpPr txBox="1">
            <a:spLocks noChangeArrowheads="1"/>
          </p:cNvSpPr>
          <p:nvPr/>
        </p:nvSpPr>
        <p:spPr bwMode="auto">
          <a:xfrm>
            <a:off x="806450" y="5346700"/>
            <a:ext cx="42084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60000"/>
              </a:spcBef>
              <a:buFont typeface="Wingdings" pitchFamily="2" charset="2"/>
              <a:buNone/>
            </a:pPr>
            <a:r>
              <a:rPr lang="en-US" altLang="en-US" sz="2800" b="1">
                <a:solidFill>
                  <a:schemeClr val="hlink"/>
                </a:solidFill>
              </a:rPr>
              <a:t>lg</a:t>
            </a:r>
            <a:r>
              <a:rPr lang="en-US" altLang="en-US" sz="2800" b="1" baseline="30000">
                <a:solidFill>
                  <a:schemeClr val="hlink"/>
                </a:solidFill>
              </a:rPr>
              <a:t>2</a:t>
            </a:r>
            <a:r>
              <a:rPr lang="en-US" altLang="en-US" sz="2800" b="1" i="1">
                <a:solidFill>
                  <a:schemeClr val="hlink"/>
                </a:solidFill>
              </a:rPr>
              <a:t>n</a:t>
            </a:r>
            <a:r>
              <a:rPr lang="en-US" altLang="en-US" sz="2800" b="1" baseline="30000">
                <a:solidFill>
                  <a:schemeClr val="hlink"/>
                </a:solidFill>
              </a:rPr>
              <a:t>		                            </a:t>
            </a:r>
            <a:r>
              <a:rPr lang="en-US" altLang="en-US" sz="2800" b="1" i="1">
                <a:solidFill>
                  <a:schemeClr val="hlink"/>
                </a:solidFill>
              </a:rPr>
              <a:t>n</a:t>
            </a:r>
            <a:r>
              <a:rPr lang="en-US" altLang="en-US" sz="2800" b="1" baseline="30000">
                <a:solidFill>
                  <a:schemeClr val="hlink"/>
                </a:solidFill>
              </a:rPr>
              <a:t>1/2</a:t>
            </a:r>
          </a:p>
        </p:txBody>
      </p:sp>
      <p:sp>
        <p:nvSpPr>
          <p:cNvPr id="448527" name="Text Box 15"/>
          <p:cNvSpPr txBox="1">
            <a:spLocks noChangeArrowheads="1"/>
          </p:cNvSpPr>
          <p:nvPr/>
        </p:nvSpPr>
        <p:spPr bwMode="auto">
          <a:xfrm>
            <a:off x="214313" y="5842000"/>
            <a:ext cx="761841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buFont typeface="Wingdings" pitchFamily="2" charset="2"/>
              <a:buNone/>
            </a:pPr>
            <a:r>
              <a:rPr lang="en-US" altLang="en-US" dirty="0" err="1">
                <a:solidFill>
                  <a:schemeClr val="accent1"/>
                </a:solidFill>
              </a:rPr>
              <a:t>lim</a:t>
            </a:r>
            <a:r>
              <a:rPr lang="en-US" altLang="en-US" i="1" dirty="0">
                <a:solidFill>
                  <a:schemeClr val="accent1"/>
                </a:solidFill>
              </a:rPr>
              <a:t> </a:t>
            </a:r>
            <a:r>
              <a:rPr lang="en-US" altLang="en-US" dirty="0">
                <a:solidFill>
                  <a:schemeClr val="accent1"/>
                </a:solidFill>
                <a:sym typeface="Symbol" pitchFamily="18" charset="2"/>
              </a:rPr>
              <a:t>( </a:t>
            </a:r>
            <a:r>
              <a:rPr lang="en-US" altLang="en-US" dirty="0" err="1">
                <a:solidFill>
                  <a:schemeClr val="accent1"/>
                </a:solidFill>
              </a:rPr>
              <a:t>lg</a:t>
            </a:r>
            <a:r>
              <a:rPr lang="en-US" altLang="en-US" i="1" baseline="30000" dirty="0" err="1">
                <a:solidFill>
                  <a:schemeClr val="accent1"/>
                </a:solidFill>
              </a:rPr>
              <a:t>a</a:t>
            </a:r>
            <a:r>
              <a:rPr lang="en-US" altLang="en-US" baseline="30000" dirty="0">
                <a:solidFill>
                  <a:schemeClr val="accent1"/>
                </a:solidFill>
              </a:rPr>
              <a:t> </a:t>
            </a:r>
            <a:r>
              <a:rPr lang="en-US" altLang="en-US" i="1" dirty="0">
                <a:solidFill>
                  <a:schemeClr val="accent1"/>
                </a:solidFill>
              </a:rPr>
              <a:t>n</a:t>
            </a:r>
            <a:r>
              <a:rPr lang="en-US" altLang="en-US" dirty="0">
                <a:solidFill>
                  <a:schemeClr val="accent1"/>
                </a:solidFill>
              </a:rPr>
              <a:t> / </a:t>
            </a:r>
            <a:r>
              <a:rPr lang="en-US" altLang="en-US" i="1" dirty="0" err="1">
                <a:solidFill>
                  <a:schemeClr val="accent1"/>
                </a:solidFill>
              </a:rPr>
              <a:t>n</a:t>
            </a:r>
            <a:r>
              <a:rPr lang="en-US" altLang="en-US" i="1" baseline="30000" dirty="0" err="1">
                <a:solidFill>
                  <a:schemeClr val="accent1"/>
                </a:solidFill>
              </a:rPr>
              <a:t>b</a:t>
            </a:r>
            <a:r>
              <a:rPr lang="en-US" altLang="en-US" i="1" baseline="30000" dirty="0">
                <a:solidFill>
                  <a:schemeClr val="accent1"/>
                </a:solidFill>
              </a:rPr>
              <a:t> </a:t>
            </a:r>
            <a:r>
              <a:rPr lang="en-US" altLang="en-US" dirty="0">
                <a:solidFill>
                  <a:schemeClr val="accent1"/>
                </a:solidFill>
              </a:rPr>
              <a:t>) = 0 (here </a:t>
            </a:r>
            <a:r>
              <a:rPr lang="en-US" altLang="en-US" i="1" dirty="0">
                <a:solidFill>
                  <a:schemeClr val="accent1"/>
                </a:solidFill>
              </a:rPr>
              <a:t>a</a:t>
            </a:r>
            <a:r>
              <a:rPr lang="en-US" altLang="en-US" dirty="0">
                <a:solidFill>
                  <a:schemeClr val="accent1"/>
                </a:solidFill>
              </a:rPr>
              <a:t> = 2 and </a:t>
            </a:r>
            <a:r>
              <a:rPr lang="en-US" altLang="en-US" i="1" dirty="0">
                <a:solidFill>
                  <a:schemeClr val="accent1"/>
                </a:solidFill>
              </a:rPr>
              <a:t>b</a:t>
            </a:r>
            <a:r>
              <a:rPr lang="en-US" altLang="en-US" dirty="0">
                <a:solidFill>
                  <a:schemeClr val="accent1"/>
                </a:solidFill>
              </a:rPr>
              <a:t> = 1/2) </a:t>
            </a:r>
            <a:r>
              <a:rPr lang="en-US" altLang="en-US" dirty="0">
                <a:solidFill>
                  <a:schemeClr val="accent1"/>
                </a:solidFill>
                <a:sym typeface="Symbol" pitchFamily="18" charset="2"/>
              </a:rPr>
              <a:t></a:t>
            </a:r>
            <a:r>
              <a:rPr lang="en-US" altLang="en-US" dirty="0">
                <a:solidFill>
                  <a:schemeClr val="accent1"/>
                </a:solidFill>
              </a:rPr>
              <a:t> A </a:t>
            </a:r>
            <a:r>
              <a:rPr lang="en-US" altLang="en-US" dirty="0">
                <a:solidFill>
                  <a:schemeClr val="accent1"/>
                </a:solidFill>
                <a:sym typeface="Symbol" pitchFamily="18" charset="2"/>
              </a:rPr>
              <a:t></a:t>
            </a:r>
            <a:r>
              <a:rPr lang="en-US" altLang="en-US" dirty="0">
                <a:solidFill>
                  <a:schemeClr val="accent1"/>
                </a:solidFill>
              </a:rPr>
              <a:t> </a:t>
            </a:r>
            <a:r>
              <a:rPr lang="en-US" altLang="en-US" i="1" dirty="0">
                <a:solidFill>
                  <a:schemeClr val="accent1"/>
                </a:solidFill>
                <a:latin typeface="Symbol" pitchFamily="18" charset="2"/>
                <a:sym typeface="Symbol" pitchFamily="18" charset="2"/>
              </a:rPr>
              <a:t>o </a:t>
            </a:r>
            <a:r>
              <a:rPr lang="en-US" altLang="en-US" dirty="0">
                <a:solidFill>
                  <a:schemeClr val="accent1"/>
                </a:solidFill>
              </a:rPr>
              <a:t>(B)</a:t>
            </a:r>
          </a:p>
          <a:p>
            <a:pPr lvl="1">
              <a:buFont typeface="Wingdings" pitchFamily="2" charset="2"/>
              <a:buNone/>
            </a:pPr>
            <a:r>
              <a:rPr lang="en-US" altLang="en-US" dirty="0">
                <a:solidFill>
                  <a:schemeClr val="accent1"/>
                </a:solidFill>
              </a:rPr>
              <a:t> </a:t>
            </a:r>
            <a:r>
              <a:rPr lang="en-US" altLang="en-US" sz="2000" i="1" baseline="60000" dirty="0">
                <a:solidFill>
                  <a:schemeClr val="accent1"/>
                </a:solidFill>
              </a:rPr>
              <a:t>n</a:t>
            </a:r>
            <a:r>
              <a:rPr lang="en-US" altLang="en-US" sz="2000" baseline="60000" dirty="0">
                <a:solidFill>
                  <a:schemeClr val="accent1"/>
                </a:solidFill>
                <a:sym typeface="Symbol" pitchFamily="18" charset="2"/>
              </a:rPr>
              <a:t></a:t>
            </a:r>
            <a:endParaRPr lang="en-US" altLang="en-US" dirty="0">
              <a:solidFill>
                <a:schemeClr val="accent1"/>
              </a:solidFill>
            </a:endParaRPr>
          </a:p>
        </p:txBody>
      </p:sp>
      <p:sp>
        <p:nvSpPr>
          <p:cNvPr id="448528" name="Text Box 16"/>
          <p:cNvSpPr txBox="1">
            <a:spLocks noChangeArrowheads="1"/>
          </p:cNvSpPr>
          <p:nvPr/>
        </p:nvSpPr>
        <p:spPr bwMode="auto">
          <a:xfrm>
            <a:off x="6537325" y="2244725"/>
            <a:ext cx="1406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1" dirty="0">
                <a:solidFill>
                  <a:srgbClr val="FF3300"/>
                </a:solidFill>
              </a:rPr>
              <a:t>A </a:t>
            </a:r>
            <a:r>
              <a:rPr lang="en-US" altLang="en-US" b="1" dirty="0">
                <a:solidFill>
                  <a:srgbClr val="FF3300"/>
                </a:solidFill>
                <a:sym typeface="Symbol" pitchFamily="18" charset="2"/>
              </a:rPr>
              <a:t></a:t>
            </a:r>
            <a:r>
              <a:rPr lang="en-US" altLang="en-US" b="1" dirty="0">
                <a:solidFill>
                  <a:srgbClr val="FF3300"/>
                </a:solidFill>
              </a:rPr>
              <a:t> </a:t>
            </a:r>
            <a:r>
              <a:rPr lang="en-US" altLang="en-US" b="1" dirty="0">
                <a:solidFill>
                  <a:srgbClr val="FF3300"/>
                </a:solidFill>
                <a:sym typeface="Symbol" pitchFamily="18" charset="2"/>
              </a:rPr>
              <a:t></a:t>
            </a:r>
            <a:r>
              <a:rPr lang="en-US" altLang="en-US" b="1" dirty="0">
                <a:solidFill>
                  <a:srgbClr val="FF3300"/>
                </a:solidFill>
              </a:rPr>
              <a:t>(B)</a:t>
            </a:r>
          </a:p>
        </p:txBody>
      </p:sp>
      <p:sp>
        <p:nvSpPr>
          <p:cNvPr id="448529" name="Text Box 17"/>
          <p:cNvSpPr txBox="1">
            <a:spLocks noChangeArrowheads="1"/>
          </p:cNvSpPr>
          <p:nvPr/>
        </p:nvSpPr>
        <p:spPr bwMode="auto">
          <a:xfrm>
            <a:off x="6537325" y="3332163"/>
            <a:ext cx="1406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1" dirty="0">
                <a:solidFill>
                  <a:srgbClr val="FF3300"/>
                </a:solidFill>
              </a:rPr>
              <a:t>A </a:t>
            </a:r>
            <a:r>
              <a:rPr lang="en-US" altLang="en-US" b="1" dirty="0">
                <a:solidFill>
                  <a:srgbClr val="FF3300"/>
                </a:solidFill>
                <a:sym typeface="Symbol" pitchFamily="18" charset="2"/>
              </a:rPr>
              <a:t></a:t>
            </a:r>
            <a:r>
              <a:rPr lang="en-US" altLang="en-US" b="1" dirty="0">
                <a:solidFill>
                  <a:srgbClr val="FF3300"/>
                </a:solidFill>
              </a:rPr>
              <a:t> </a:t>
            </a:r>
            <a:r>
              <a:rPr lang="en-US" altLang="en-US" b="1" dirty="0">
                <a:solidFill>
                  <a:srgbClr val="FF3300"/>
                </a:solidFill>
                <a:sym typeface="Symbol" pitchFamily="18" charset="2"/>
              </a:rPr>
              <a:t></a:t>
            </a:r>
            <a:r>
              <a:rPr lang="en-US" altLang="en-US" b="1" dirty="0">
                <a:solidFill>
                  <a:srgbClr val="FF3300"/>
                </a:solidFill>
              </a:rPr>
              <a:t>(B)</a:t>
            </a:r>
          </a:p>
        </p:txBody>
      </p:sp>
      <p:sp>
        <p:nvSpPr>
          <p:cNvPr id="448530" name="Text Box 18"/>
          <p:cNvSpPr txBox="1">
            <a:spLocks noChangeArrowheads="1"/>
          </p:cNvSpPr>
          <p:nvPr/>
        </p:nvSpPr>
        <p:spPr bwMode="auto">
          <a:xfrm>
            <a:off x="6602413" y="4370388"/>
            <a:ext cx="1390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1" dirty="0">
                <a:solidFill>
                  <a:srgbClr val="FF3300"/>
                </a:solidFill>
              </a:rPr>
              <a:t>A </a:t>
            </a:r>
            <a:r>
              <a:rPr lang="en-US" altLang="en-US" b="1" dirty="0">
                <a:solidFill>
                  <a:srgbClr val="FF3300"/>
                </a:solidFill>
                <a:sym typeface="Symbol" pitchFamily="18" charset="2"/>
              </a:rPr>
              <a:t></a:t>
            </a:r>
            <a:r>
              <a:rPr lang="en-US" altLang="en-US" b="1" dirty="0">
                <a:solidFill>
                  <a:srgbClr val="FF3300"/>
                </a:solidFill>
              </a:rPr>
              <a:t> </a:t>
            </a:r>
            <a:r>
              <a:rPr lang="en-US" altLang="en-US" b="1" i="1" dirty="0">
                <a:solidFill>
                  <a:srgbClr val="FF3300"/>
                </a:solidFill>
                <a:sym typeface="Symbol" pitchFamily="18" charset="2"/>
              </a:rPr>
              <a:t></a:t>
            </a:r>
            <a:r>
              <a:rPr lang="en-US" altLang="en-US" b="1" dirty="0">
                <a:solidFill>
                  <a:srgbClr val="FF3300"/>
                </a:solidFill>
              </a:rPr>
              <a:t>(B)</a:t>
            </a:r>
          </a:p>
        </p:txBody>
      </p:sp>
      <p:sp>
        <p:nvSpPr>
          <p:cNvPr id="448531" name="Text Box 19"/>
          <p:cNvSpPr txBox="1">
            <a:spLocks noChangeArrowheads="1"/>
          </p:cNvSpPr>
          <p:nvPr/>
        </p:nvSpPr>
        <p:spPr bwMode="auto">
          <a:xfrm>
            <a:off x="6610350" y="5346700"/>
            <a:ext cx="1423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1" dirty="0">
                <a:solidFill>
                  <a:srgbClr val="FF3300"/>
                </a:solidFill>
              </a:rPr>
              <a:t>A </a:t>
            </a:r>
            <a:r>
              <a:rPr lang="en-US" altLang="en-US" b="1" dirty="0">
                <a:solidFill>
                  <a:srgbClr val="FF3300"/>
                </a:solidFill>
                <a:sym typeface="Symbol" pitchFamily="18" charset="2"/>
              </a:rPr>
              <a:t></a:t>
            </a:r>
            <a:r>
              <a:rPr lang="en-US" altLang="en-US" b="1" dirty="0">
                <a:solidFill>
                  <a:srgbClr val="FF3300"/>
                </a:solidFill>
              </a:rPr>
              <a:t> </a:t>
            </a:r>
            <a:r>
              <a:rPr lang="en-US" altLang="en-US" b="1" i="1" dirty="0">
                <a:solidFill>
                  <a:srgbClr val="FF3300"/>
                </a:solidFill>
                <a:latin typeface="Symbol" pitchFamily="18" charset="2"/>
                <a:sym typeface="Symbol" pitchFamily="18" charset="2"/>
              </a:rPr>
              <a:t>o </a:t>
            </a:r>
            <a:r>
              <a:rPr lang="en-US" altLang="en-US" b="1" dirty="0">
                <a:solidFill>
                  <a:srgbClr val="FF3300"/>
                </a:solidFill>
              </a:rPr>
              <a:t>(B)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20" grpId="0" autoUpdateAnimBg="0"/>
      <p:bldP spid="448522" grpId="0" autoUpdateAnimBg="0"/>
      <p:bldP spid="448524" grpId="0" autoUpdateAnimBg="0"/>
      <p:bldP spid="448527" grpId="0" autoUpdateAnimBg="0"/>
      <p:bldP spid="448528" grpId="0" autoUpdateAnimBg="0"/>
      <p:bldP spid="448529" grpId="0" autoUpdateAnimBg="0"/>
      <p:bldP spid="448530" grpId="0" autoUpdateAnimBg="0"/>
      <p:bldP spid="448531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400" smtClean="0">
                <a:solidFill>
                  <a:schemeClr val="hlink"/>
                </a:solidFill>
              </a:rPr>
              <a:t>Comp 550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Asymptotic Notation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850" y="1220788"/>
            <a:ext cx="8259763" cy="5149850"/>
          </a:xfrm>
        </p:spPr>
        <p:txBody>
          <a:bodyPr/>
          <a:lstStyle/>
          <a:p>
            <a:r>
              <a:rPr lang="en-US" altLang="en-US" sz="2800" b="1" dirty="0" smtClean="0"/>
              <a:t> </a:t>
            </a:r>
            <a:r>
              <a:rPr lang="en-US" altLang="en-US" sz="2800" b="1" dirty="0" smtClean="0">
                <a:solidFill>
                  <a:srgbClr val="CC0000"/>
                </a:solidFill>
                <a:latin typeface="Symbol" pitchFamily="18" charset="2"/>
              </a:rPr>
              <a:t>Q</a:t>
            </a:r>
            <a:r>
              <a:rPr lang="en-US" altLang="en-US" sz="2800" b="1" dirty="0" smtClean="0">
                <a:solidFill>
                  <a:srgbClr val="CC0000"/>
                </a:solidFill>
              </a:rPr>
              <a:t>, </a:t>
            </a:r>
            <a:r>
              <a:rPr lang="en-US" altLang="en-US" sz="2800" b="1" i="1" dirty="0" smtClean="0">
                <a:solidFill>
                  <a:srgbClr val="CC0000"/>
                </a:solidFill>
              </a:rPr>
              <a:t>O</a:t>
            </a:r>
            <a:r>
              <a:rPr lang="en-US" altLang="en-US" sz="2800" b="1" dirty="0" smtClean="0">
                <a:solidFill>
                  <a:srgbClr val="CC0000"/>
                </a:solidFill>
              </a:rPr>
              <a:t>, </a:t>
            </a:r>
            <a:r>
              <a:rPr lang="en-US" altLang="en-US" sz="2800" b="1" dirty="0" smtClean="0">
                <a:solidFill>
                  <a:srgbClr val="CC0000"/>
                </a:solidFill>
                <a:latin typeface="Symbol" pitchFamily="18" charset="2"/>
              </a:rPr>
              <a:t>W</a:t>
            </a:r>
            <a:r>
              <a:rPr lang="en-US" altLang="en-US" sz="2800" b="1" dirty="0" smtClean="0">
                <a:solidFill>
                  <a:srgbClr val="CC0000"/>
                </a:solidFill>
              </a:rPr>
              <a:t>, </a:t>
            </a:r>
            <a:r>
              <a:rPr lang="en-US" altLang="en-US" sz="2800" b="1" i="1" dirty="0" smtClean="0">
                <a:solidFill>
                  <a:srgbClr val="CC0000"/>
                </a:solidFill>
              </a:rPr>
              <a:t>o</a:t>
            </a:r>
            <a:r>
              <a:rPr lang="en-US" altLang="en-US" sz="2800" b="1" dirty="0" smtClean="0">
                <a:solidFill>
                  <a:srgbClr val="CC0000"/>
                </a:solidFill>
              </a:rPr>
              <a:t>, </a:t>
            </a:r>
            <a:r>
              <a:rPr lang="en-US" altLang="en-US" sz="2800" b="1" dirty="0" smtClean="0">
                <a:solidFill>
                  <a:srgbClr val="CC0000"/>
                </a:solidFill>
                <a:latin typeface="Symbol" pitchFamily="18" charset="2"/>
              </a:rPr>
              <a:t>w</a:t>
            </a:r>
            <a:endParaRPr lang="en-US" altLang="en-US" sz="2800" b="1" dirty="0" smtClean="0">
              <a:solidFill>
                <a:srgbClr val="CC0000"/>
              </a:solidFill>
            </a:endParaRPr>
          </a:p>
          <a:p>
            <a:r>
              <a:rPr lang="en-US" altLang="en-US" sz="2800" dirty="0" smtClean="0"/>
              <a:t>Defined for functions over the natural numbers.</a:t>
            </a:r>
          </a:p>
          <a:p>
            <a:pPr lvl="1"/>
            <a:r>
              <a:rPr lang="en-US" altLang="en-US" b="1" u="sng" dirty="0" smtClean="0">
                <a:solidFill>
                  <a:schemeClr val="hlink"/>
                </a:solidFill>
              </a:rPr>
              <a:t>Ex: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f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) </a:t>
            </a:r>
            <a:r>
              <a:rPr lang="en-US" altLang="en-US" dirty="0" smtClean="0">
                <a:sym typeface="Symbol"/>
              </a:rPr>
              <a:t> </a:t>
            </a:r>
            <a:r>
              <a:rPr lang="en-US" altLang="en-US" dirty="0" smtClean="0">
                <a:latin typeface="Symbol" pitchFamily="18" charset="2"/>
              </a:rPr>
              <a:t>Q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n</a:t>
            </a:r>
            <a:r>
              <a:rPr lang="en-US" altLang="en-US" baseline="30000" dirty="0" smtClean="0"/>
              <a:t>2</a:t>
            </a:r>
            <a:r>
              <a:rPr lang="en-US" altLang="en-US" dirty="0" smtClean="0"/>
              <a:t>).</a:t>
            </a:r>
          </a:p>
          <a:p>
            <a:pPr lvl="1"/>
            <a:r>
              <a:rPr lang="en-US" altLang="en-US" dirty="0" smtClean="0"/>
              <a:t>Describes how </a:t>
            </a:r>
            <a:r>
              <a:rPr lang="en-US" altLang="en-US" i="1" dirty="0" smtClean="0"/>
              <a:t>f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) grows in comparison to </a:t>
            </a:r>
            <a:r>
              <a:rPr lang="en-US" altLang="en-US" i="1" dirty="0" smtClean="0"/>
              <a:t>n</a:t>
            </a:r>
            <a:r>
              <a:rPr lang="en-US" altLang="en-US" baseline="30000" dirty="0" smtClean="0"/>
              <a:t>2</a:t>
            </a:r>
            <a:r>
              <a:rPr lang="en-US" altLang="en-US" dirty="0" smtClean="0"/>
              <a:t>.</a:t>
            </a:r>
          </a:p>
          <a:p>
            <a:r>
              <a:rPr lang="en-US" altLang="en-US" sz="2800" dirty="0" smtClean="0"/>
              <a:t>Define a </a:t>
            </a:r>
            <a:r>
              <a:rPr lang="en-US" altLang="en-US" sz="2800" b="1" i="1" dirty="0" smtClean="0">
                <a:solidFill>
                  <a:srgbClr val="CC0000"/>
                </a:solidFill>
              </a:rPr>
              <a:t>set</a:t>
            </a:r>
            <a:r>
              <a:rPr lang="en-US" altLang="en-US" sz="2800" dirty="0" smtClean="0"/>
              <a:t> of functions; in practice used to compare two function sizes.</a:t>
            </a:r>
          </a:p>
          <a:p>
            <a:r>
              <a:rPr lang="en-US" altLang="en-US" sz="2800" dirty="0" smtClean="0"/>
              <a:t>The notations describe different rate-of-growth relations between the defining function and the defined set of functions.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C85390B-32A0-41A2-8607-5D3E8B271EE8}" type="datetime3">
              <a:rPr lang="en-US" altLang="en-US" sz="1400" smtClean="0">
                <a:solidFill>
                  <a:srgbClr val="0000CC"/>
                </a:solidFill>
              </a:rPr>
              <a:pPr/>
              <a:t>27 January 2018</a:t>
            </a:fld>
            <a:endParaRPr lang="en-US" altLang="en-US" sz="1400" smtClean="0">
              <a:solidFill>
                <a:srgbClr val="3333FF"/>
              </a:solidFill>
            </a:endParaRPr>
          </a:p>
        </p:txBody>
      </p:sp>
      <p:sp>
        <p:nvSpPr>
          <p:cNvPr id="38915" name="Rectangle 6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400" smtClean="0">
                <a:solidFill>
                  <a:srgbClr val="0000CC"/>
                </a:solidFill>
              </a:rPr>
              <a:t>Comp 550, Spring 2010</a:t>
            </a:r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mtClean="0"/>
              <a:t>Summations – Review 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400" smtClean="0">
                <a:solidFill>
                  <a:schemeClr val="hlink"/>
                </a:solidFill>
              </a:rPr>
              <a:t>Comp 550</a:t>
            </a: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Review on Summations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5013" y="1100138"/>
            <a:ext cx="7772400" cy="5178425"/>
          </a:xfrm>
        </p:spPr>
        <p:txBody>
          <a:bodyPr/>
          <a:lstStyle/>
          <a:p>
            <a:r>
              <a:rPr lang="en-US" altLang="en-US" smtClean="0"/>
              <a:t>Why do we need summation formulas? </a:t>
            </a:r>
          </a:p>
          <a:p>
            <a:pPr lvl="1">
              <a:buFont typeface="Wingdings" pitchFamily="2" charset="2"/>
              <a:buNone/>
            </a:pPr>
            <a:r>
              <a:rPr lang="en-US" altLang="en-US" b="1" smtClean="0">
                <a:solidFill>
                  <a:srgbClr val="CC0000"/>
                </a:solidFill>
              </a:rPr>
              <a:t>For computing the running times of iterative constructs</a:t>
            </a:r>
            <a:r>
              <a:rPr lang="en-US" altLang="en-US" smtClean="0"/>
              <a:t> (loops). (CLRS – Appendix A)</a:t>
            </a:r>
          </a:p>
          <a:p>
            <a:pPr lvl="1">
              <a:buFont typeface="Wingdings" pitchFamily="2" charset="2"/>
              <a:buNone/>
            </a:pPr>
            <a:r>
              <a:rPr lang="en-US" altLang="en-US" b="1" u="sng" smtClean="0">
                <a:solidFill>
                  <a:schemeClr val="hlink"/>
                </a:solidFill>
              </a:rPr>
              <a:t>Example:</a:t>
            </a:r>
            <a:r>
              <a:rPr lang="en-US" altLang="en-US" smtClean="0"/>
              <a:t>  Maximum Subvector</a:t>
            </a:r>
          </a:p>
          <a:p>
            <a:pPr lvl="1">
              <a:buFont typeface="Wingdings" pitchFamily="2" charset="2"/>
              <a:buNone/>
            </a:pPr>
            <a:r>
              <a:rPr lang="en-US" altLang="en-US" smtClean="0"/>
              <a:t>Given an array </a:t>
            </a:r>
            <a:r>
              <a:rPr lang="en-US" altLang="en-US" i="1" smtClean="0"/>
              <a:t>A</a:t>
            </a:r>
            <a:r>
              <a:rPr lang="en-US" altLang="en-US" smtClean="0"/>
              <a:t>[1…</a:t>
            </a:r>
            <a:r>
              <a:rPr lang="en-US" altLang="en-US" i="1" smtClean="0"/>
              <a:t>n</a:t>
            </a:r>
            <a:r>
              <a:rPr lang="en-US" altLang="en-US" smtClean="0"/>
              <a:t>] of numeric values (can be positive, zero, and negative) determine the subvector </a:t>
            </a:r>
            <a:r>
              <a:rPr lang="en-US" altLang="en-US" i="1" smtClean="0"/>
              <a:t>A</a:t>
            </a:r>
            <a:r>
              <a:rPr lang="en-US" altLang="en-US" smtClean="0"/>
              <a:t>[</a:t>
            </a:r>
            <a:r>
              <a:rPr lang="en-US" altLang="en-US" i="1" smtClean="0"/>
              <a:t>i</a:t>
            </a:r>
            <a:r>
              <a:rPr lang="en-US" altLang="en-US" smtClean="0"/>
              <a:t>…</a:t>
            </a:r>
            <a:r>
              <a:rPr lang="en-US" altLang="en-US" i="1" smtClean="0"/>
              <a:t>j</a:t>
            </a:r>
            <a:r>
              <a:rPr lang="en-US" altLang="en-US" smtClean="0"/>
              <a:t>] (1</a:t>
            </a:r>
            <a:r>
              <a:rPr lang="en-US" altLang="en-US" smtClean="0">
                <a:sym typeface="Symbol" pitchFamily="18" charset="2"/>
              </a:rPr>
              <a:t></a:t>
            </a:r>
            <a:r>
              <a:rPr lang="en-US" altLang="en-US" smtClean="0"/>
              <a:t> i </a:t>
            </a:r>
            <a:r>
              <a:rPr lang="en-US" altLang="en-US" smtClean="0">
                <a:sym typeface="Symbol" pitchFamily="18" charset="2"/>
              </a:rPr>
              <a:t></a:t>
            </a:r>
            <a:r>
              <a:rPr lang="en-US" altLang="en-US" smtClean="0"/>
              <a:t> j </a:t>
            </a:r>
            <a:r>
              <a:rPr lang="en-US" altLang="en-US" smtClean="0">
                <a:sym typeface="Symbol" pitchFamily="18" charset="2"/>
              </a:rPr>
              <a:t></a:t>
            </a:r>
            <a:r>
              <a:rPr lang="en-US" altLang="en-US" smtClean="0"/>
              <a:t> n) whose sum of elements is maximum over all subvectors.</a:t>
            </a:r>
          </a:p>
          <a:p>
            <a:pPr lvl="1">
              <a:buFont typeface="Wingdings" pitchFamily="2" charset="2"/>
              <a:buNone/>
            </a:pPr>
            <a:endParaRPr lang="en-US" altLang="en-US" smtClean="0"/>
          </a:p>
        </p:txBody>
      </p:sp>
      <p:graphicFrame>
        <p:nvGraphicFramePr>
          <p:cNvPr id="376862" name="Group 30"/>
          <p:cNvGraphicFramePr>
            <a:graphicFrameLocks noGrp="1"/>
          </p:cNvGraphicFramePr>
          <p:nvPr/>
        </p:nvGraphicFramePr>
        <p:xfrm>
          <a:off x="1611313" y="5648325"/>
          <a:ext cx="4830762" cy="604838"/>
        </p:xfrm>
        <a:graphic>
          <a:graphicData uri="http://schemas.openxmlformats.org/drawingml/2006/table">
            <a:tbl>
              <a:tblPr/>
              <a:tblGrid>
                <a:gridCol w="1208087"/>
                <a:gridCol w="1208088"/>
                <a:gridCol w="1206500"/>
                <a:gridCol w="1208087"/>
              </a:tblGrid>
              <a:tr h="6048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1000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10000"/>
                          </a:solidFill>
                          <a:effectLst/>
                          <a:latin typeface="Times New Roman" pitchFamily="18" charset="0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10000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10000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400" smtClean="0">
                <a:solidFill>
                  <a:schemeClr val="hlink"/>
                </a:solidFill>
              </a:rPr>
              <a:t>Comp 550</a:t>
            </a: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Review on Summations</a:t>
            </a:r>
          </a:p>
        </p:txBody>
      </p:sp>
      <p:sp>
        <p:nvSpPr>
          <p:cNvPr id="40964" name="Text Box 3"/>
          <p:cNvSpPr txBox="1">
            <a:spLocks noChangeArrowheads="1"/>
          </p:cNvSpPr>
          <p:nvPr/>
        </p:nvSpPr>
        <p:spPr bwMode="auto">
          <a:xfrm>
            <a:off x="623888" y="1106488"/>
            <a:ext cx="6307137" cy="3062287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>
                <a:solidFill>
                  <a:srgbClr val="010000"/>
                </a:solidFill>
              </a:rPr>
              <a:t>MaxSubvector</a:t>
            </a:r>
            <a:r>
              <a:rPr lang="en-US" altLang="en-US" i="1">
                <a:solidFill>
                  <a:srgbClr val="010000"/>
                </a:solidFill>
              </a:rPr>
              <a:t>(A,</a:t>
            </a:r>
            <a:r>
              <a:rPr lang="en-US" altLang="en-US">
                <a:solidFill>
                  <a:srgbClr val="010000"/>
                </a:solidFill>
              </a:rPr>
              <a:t> </a:t>
            </a:r>
            <a:r>
              <a:rPr lang="en-US" altLang="en-US" i="1">
                <a:solidFill>
                  <a:srgbClr val="010000"/>
                </a:solidFill>
              </a:rPr>
              <a:t>n</a:t>
            </a:r>
            <a:r>
              <a:rPr lang="en-US" altLang="en-US">
                <a:solidFill>
                  <a:srgbClr val="010000"/>
                </a:solidFill>
              </a:rPr>
              <a:t>)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>
                <a:solidFill>
                  <a:srgbClr val="010000"/>
                </a:solidFill>
              </a:rPr>
              <a:t>	</a:t>
            </a:r>
            <a:r>
              <a:rPr lang="en-US" altLang="en-US" i="1">
                <a:solidFill>
                  <a:srgbClr val="010000"/>
                </a:solidFill>
              </a:rPr>
              <a:t>maxsum</a:t>
            </a:r>
            <a:r>
              <a:rPr lang="en-US" altLang="en-US">
                <a:solidFill>
                  <a:srgbClr val="010000"/>
                </a:solidFill>
              </a:rPr>
              <a:t> </a:t>
            </a:r>
            <a:r>
              <a:rPr lang="en-US" altLang="en-US">
                <a:solidFill>
                  <a:srgbClr val="010000"/>
                </a:solidFill>
                <a:latin typeface="Symbol" pitchFamily="18" charset="2"/>
              </a:rPr>
              <a:t>¬</a:t>
            </a:r>
            <a:r>
              <a:rPr lang="en-US" altLang="en-US">
                <a:solidFill>
                  <a:srgbClr val="010000"/>
                </a:solidFill>
              </a:rPr>
              <a:t> 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>
                <a:solidFill>
                  <a:srgbClr val="010000"/>
                </a:solidFill>
              </a:rPr>
              <a:t>	</a:t>
            </a:r>
            <a:r>
              <a:rPr lang="en-US" altLang="en-US" b="1">
                <a:solidFill>
                  <a:srgbClr val="010000"/>
                </a:solidFill>
              </a:rPr>
              <a:t>for</a:t>
            </a:r>
            <a:r>
              <a:rPr lang="en-US" altLang="en-US">
                <a:solidFill>
                  <a:srgbClr val="010000"/>
                </a:solidFill>
              </a:rPr>
              <a:t> </a:t>
            </a:r>
            <a:r>
              <a:rPr lang="en-US" altLang="en-US" i="1">
                <a:solidFill>
                  <a:srgbClr val="010000"/>
                </a:solidFill>
              </a:rPr>
              <a:t>i</a:t>
            </a:r>
            <a:r>
              <a:rPr lang="en-US" altLang="en-US">
                <a:solidFill>
                  <a:srgbClr val="010000"/>
                </a:solidFill>
              </a:rPr>
              <a:t> </a:t>
            </a:r>
            <a:r>
              <a:rPr lang="en-US" altLang="en-US">
                <a:solidFill>
                  <a:srgbClr val="010000"/>
                </a:solidFill>
                <a:latin typeface="Symbol" pitchFamily="18" charset="2"/>
              </a:rPr>
              <a:t>¬</a:t>
            </a:r>
            <a:r>
              <a:rPr lang="en-US" altLang="en-US">
                <a:solidFill>
                  <a:srgbClr val="010000"/>
                </a:solidFill>
              </a:rPr>
              <a:t> 1 </a:t>
            </a:r>
            <a:r>
              <a:rPr lang="en-US" altLang="en-US" b="1">
                <a:solidFill>
                  <a:srgbClr val="010000"/>
                </a:solidFill>
              </a:rPr>
              <a:t>to</a:t>
            </a:r>
            <a:r>
              <a:rPr lang="en-US" altLang="en-US">
                <a:solidFill>
                  <a:srgbClr val="010000"/>
                </a:solidFill>
              </a:rPr>
              <a:t> </a:t>
            </a:r>
            <a:r>
              <a:rPr lang="en-US" altLang="en-US" i="1">
                <a:solidFill>
                  <a:srgbClr val="010000"/>
                </a:solidFill>
              </a:rPr>
              <a:t>n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>
                <a:solidFill>
                  <a:srgbClr val="010000"/>
                </a:solidFill>
              </a:rPr>
              <a:t>	    </a:t>
            </a:r>
            <a:r>
              <a:rPr lang="en-US" altLang="en-US" b="1">
                <a:solidFill>
                  <a:srgbClr val="010000"/>
                </a:solidFill>
              </a:rPr>
              <a:t>do</a:t>
            </a:r>
            <a:r>
              <a:rPr lang="en-US" altLang="en-US">
                <a:solidFill>
                  <a:srgbClr val="010000"/>
                </a:solidFill>
              </a:rPr>
              <a:t> </a:t>
            </a:r>
            <a:r>
              <a:rPr lang="en-US" altLang="en-US" b="1">
                <a:solidFill>
                  <a:srgbClr val="010000"/>
                </a:solidFill>
              </a:rPr>
              <a:t>for</a:t>
            </a:r>
            <a:r>
              <a:rPr lang="en-US" altLang="en-US">
                <a:solidFill>
                  <a:srgbClr val="010000"/>
                </a:solidFill>
              </a:rPr>
              <a:t> </a:t>
            </a:r>
            <a:r>
              <a:rPr lang="en-US" altLang="en-US" i="1">
                <a:solidFill>
                  <a:srgbClr val="010000"/>
                </a:solidFill>
              </a:rPr>
              <a:t>j</a:t>
            </a:r>
            <a:r>
              <a:rPr lang="en-US" altLang="en-US">
                <a:solidFill>
                  <a:srgbClr val="010000"/>
                </a:solidFill>
              </a:rPr>
              <a:t> = </a:t>
            </a:r>
            <a:r>
              <a:rPr lang="en-US" altLang="en-US" i="1">
                <a:solidFill>
                  <a:srgbClr val="010000"/>
                </a:solidFill>
              </a:rPr>
              <a:t>i</a:t>
            </a:r>
            <a:r>
              <a:rPr lang="en-US" altLang="en-US">
                <a:solidFill>
                  <a:srgbClr val="010000"/>
                </a:solidFill>
              </a:rPr>
              <a:t> to </a:t>
            </a:r>
            <a:r>
              <a:rPr lang="en-US" altLang="en-US" i="1">
                <a:solidFill>
                  <a:srgbClr val="010000"/>
                </a:solidFill>
              </a:rPr>
              <a:t>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>
                <a:solidFill>
                  <a:srgbClr val="010000"/>
                </a:solidFill>
              </a:rPr>
              <a:t>		      </a:t>
            </a:r>
            <a:r>
              <a:rPr lang="en-US" altLang="en-US" i="1">
                <a:solidFill>
                  <a:srgbClr val="010000"/>
                </a:solidFill>
              </a:rPr>
              <a:t>sum</a:t>
            </a:r>
            <a:r>
              <a:rPr lang="en-US" altLang="en-US">
                <a:solidFill>
                  <a:srgbClr val="010000"/>
                </a:solidFill>
              </a:rPr>
              <a:t> </a:t>
            </a:r>
            <a:r>
              <a:rPr lang="en-US" altLang="en-US">
                <a:solidFill>
                  <a:srgbClr val="010000"/>
                </a:solidFill>
                <a:latin typeface="Symbol" pitchFamily="18" charset="2"/>
              </a:rPr>
              <a:t>¬</a:t>
            </a:r>
            <a:r>
              <a:rPr lang="en-US" altLang="en-US">
                <a:solidFill>
                  <a:srgbClr val="010000"/>
                </a:solidFill>
              </a:rPr>
              <a:t> 0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>
                <a:solidFill>
                  <a:srgbClr val="010000"/>
                </a:solidFill>
              </a:rPr>
              <a:t>		      </a:t>
            </a:r>
            <a:r>
              <a:rPr lang="en-US" altLang="en-US" b="1">
                <a:solidFill>
                  <a:srgbClr val="010000"/>
                </a:solidFill>
              </a:rPr>
              <a:t>for</a:t>
            </a:r>
            <a:r>
              <a:rPr lang="en-US" altLang="en-US">
                <a:solidFill>
                  <a:srgbClr val="010000"/>
                </a:solidFill>
              </a:rPr>
              <a:t> </a:t>
            </a:r>
            <a:r>
              <a:rPr lang="en-US" altLang="en-US" i="1">
                <a:solidFill>
                  <a:srgbClr val="010000"/>
                </a:solidFill>
              </a:rPr>
              <a:t>k</a:t>
            </a:r>
            <a:r>
              <a:rPr lang="en-US" altLang="en-US">
                <a:solidFill>
                  <a:srgbClr val="010000"/>
                </a:solidFill>
              </a:rPr>
              <a:t> </a:t>
            </a:r>
            <a:r>
              <a:rPr lang="en-US" altLang="en-US">
                <a:solidFill>
                  <a:srgbClr val="010000"/>
                </a:solidFill>
                <a:latin typeface="Symbol" pitchFamily="18" charset="2"/>
              </a:rPr>
              <a:t>¬</a:t>
            </a:r>
            <a:r>
              <a:rPr lang="en-US" altLang="en-US">
                <a:solidFill>
                  <a:srgbClr val="010000"/>
                </a:solidFill>
              </a:rPr>
              <a:t> </a:t>
            </a:r>
            <a:r>
              <a:rPr lang="en-US" altLang="en-US" i="1">
                <a:solidFill>
                  <a:srgbClr val="010000"/>
                </a:solidFill>
              </a:rPr>
              <a:t>i</a:t>
            </a:r>
            <a:r>
              <a:rPr lang="en-US" altLang="en-US">
                <a:solidFill>
                  <a:srgbClr val="010000"/>
                </a:solidFill>
              </a:rPr>
              <a:t> to </a:t>
            </a:r>
            <a:r>
              <a:rPr lang="en-US" altLang="en-US" i="1">
                <a:solidFill>
                  <a:srgbClr val="010000"/>
                </a:solidFill>
              </a:rPr>
              <a:t>j</a:t>
            </a:r>
            <a:r>
              <a:rPr lang="en-US" altLang="en-US">
                <a:solidFill>
                  <a:srgbClr val="010000"/>
                </a:solidFill>
              </a:rPr>
              <a:t>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>
                <a:solidFill>
                  <a:srgbClr val="010000"/>
                </a:solidFill>
              </a:rPr>
              <a:t>			</a:t>
            </a:r>
            <a:r>
              <a:rPr lang="en-US" altLang="en-US" b="1">
                <a:solidFill>
                  <a:srgbClr val="010000"/>
                </a:solidFill>
              </a:rPr>
              <a:t>do </a:t>
            </a:r>
            <a:r>
              <a:rPr lang="en-US" altLang="en-US" i="1">
                <a:solidFill>
                  <a:srgbClr val="010000"/>
                </a:solidFill>
              </a:rPr>
              <a:t>sum</a:t>
            </a:r>
            <a:r>
              <a:rPr lang="en-US" altLang="en-US">
                <a:solidFill>
                  <a:srgbClr val="010000"/>
                </a:solidFill>
              </a:rPr>
              <a:t> += </a:t>
            </a:r>
            <a:r>
              <a:rPr lang="en-US" altLang="en-US" i="1">
                <a:solidFill>
                  <a:srgbClr val="010000"/>
                </a:solidFill>
              </a:rPr>
              <a:t>A</a:t>
            </a:r>
            <a:r>
              <a:rPr lang="en-US" altLang="en-US">
                <a:solidFill>
                  <a:srgbClr val="010000"/>
                </a:solidFill>
              </a:rPr>
              <a:t>[</a:t>
            </a:r>
            <a:r>
              <a:rPr lang="en-US" altLang="en-US" i="1">
                <a:solidFill>
                  <a:srgbClr val="010000"/>
                </a:solidFill>
              </a:rPr>
              <a:t>k</a:t>
            </a:r>
            <a:r>
              <a:rPr lang="en-US" altLang="en-US">
                <a:solidFill>
                  <a:srgbClr val="010000"/>
                </a:solidFill>
              </a:rPr>
              <a:t>]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>
                <a:solidFill>
                  <a:srgbClr val="010000"/>
                </a:solidFill>
              </a:rPr>
              <a:t>		      </a:t>
            </a:r>
            <a:r>
              <a:rPr lang="en-US" altLang="en-US" i="1">
                <a:solidFill>
                  <a:srgbClr val="010000"/>
                </a:solidFill>
              </a:rPr>
              <a:t>maxsum</a:t>
            </a:r>
            <a:r>
              <a:rPr lang="en-US" altLang="en-US">
                <a:solidFill>
                  <a:srgbClr val="010000"/>
                </a:solidFill>
              </a:rPr>
              <a:t> </a:t>
            </a:r>
            <a:r>
              <a:rPr lang="en-US" altLang="en-US">
                <a:solidFill>
                  <a:srgbClr val="010000"/>
                </a:solidFill>
                <a:latin typeface="Symbol" pitchFamily="18" charset="2"/>
              </a:rPr>
              <a:t>¬</a:t>
            </a:r>
            <a:r>
              <a:rPr lang="en-US" altLang="en-US">
                <a:solidFill>
                  <a:srgbClr val="010000"/>
                </a:solidFill>
              </a:rPr>
              <a:t> max(</a:t>
            </a:r>
            <a:r>
              <a:rPr lang="en-US" altLang="en-US" i="1">
                <a:solidFill>
                  <a:srgbClr val="010000"/>
                </a:solidFill>
              </a:rPr>
              <a:t>sum</a:t>
            </a:r>
            <a:r>
              <a:rPr lang="en-US" altLang="en-US">
                <a:solidFill>
                  <a:srgbClr val="010000"/>
                </a:solidFill>
              </a:rPr>
              <a:t>, </a:t>
            </a:r>
            <a:r>
              <a:rPr lang="en-US" altLang="en-US" i="1">
                <a:solidFill>
                  <a:srgbClr val="010000"/>
                </a:solidFill>
              </a:rPr>
              <a:t>maxsum</a:t>
            </a:r>
            <a:r>
              <a:rPr lang="en-US" altLang="en-US">
                <a:solidFill>
                  <a:srgbClr val="010000"/>
                </a:solidFill>
              </a:rPr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>
                <a:solidFill>
                  <a:srgbClr val="010000"/>
                </a:solidFill>
              </a:rPr>
              <a:t>	</a:t>
            </a:r>
            <a:r>
              <a:rPr lang="en-US" altLang="en-US" b="1">
                <a:solidFill>
                  <a:srgbClr val="010000"/>
                </a:solidFill>
              </a:rPr>
              <a:t>return</a:t>
            </a:r>
            <a:r>
              <a:rPr lang="en-US" altLang="en-US">
                <a:solidFill>
                  <a:srgbClr val="010000"/>
                </a:solidFill>
              </a:rPr>
              <a:t> maxsum</a:t>
            </a:r>
            <a:endParaRPr lang="en-US" altLang="en-US" sz="2800"/>
          </a:p>
        </p:txBody>
      </p:sp>
      <p:sp>
        <p:nvSpPr>
          <p:cNvPr id="40965" name="Text Box 4"/>
          <p:cNvSpPr txBox="1">
            <a:spLocks noChangeArrowheads="1"/>
          </p:cNvSpPr>
          <p:nvPr/>
        </p:nvSpPr>
        <p:spPr bwMode="auto">
          <a:xfrm>
            <a:off x="531813" y="4443413"/>
            <a:ext cx="7188200" cy="177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>
                <a:solidFill>
                  <a:srgbClr val="CC0000"/>
                </a:solidFill>
              </a:rPr>
              <a:t>               </a:t>
            </a:r>
            <a:r>
              <a:rPr lang="en-US" altLang="en-US" sz="2000" i="1" baseline="-30000">
                <a:solidFill>
                  <a:srgbClr val="CC0000"/>
                </a:solidFill>
              </a:rPr>
              <a:t>n     n      j</a:t>
            </a:r>
          </a:p>
          <a:p>
            <a:pPr>
              <a:lnSpc>
                <a:spcPct val="90000"/>
              </a:lnSpc>
              <a:buFont typeface="Wingdings" pitchFamily="2" charset="2"/>
              <a:buChar char="w"/>
            </a:pPr>
            <a:r>
              <a:rPr lang="en-US" altLang="en-US">
                <a:solidFill>
                  <a:srgbClr val="CC0000"/>
                </a:solidFill>
                <a:sym typeface="Symbol" pitchFamily="18" charset="2"/>
              </a:rPr>
              <a:t>T(n) =    1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>
                <a:solidFill>
                  <a:srgbClr val="CC0000"/>
                </a:solidFill>
              </a:rPr>
              <a:t>             </a:t>
            </a:r>
            <a:r>
              <a:rPr lang="en-US" altLang="en-US" sz="2000" i="1" baseline="30000">
                <a:solidFill>
                  <a:srgbClr val="CC0000"/>
                </a:solidFill>
              </a:rPr>
              <a:t>i=1   j=i  k=i</a:t>
            </a:r>
            <a:endParaRPr lang="en-US" altLang="en-US" i="1" baseline="30000">
              <a:solidFill>
                <a:srgbClr val="CC0000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w"/>
            </a:pPr>
            <a:r>
              <a:rPr lang="en-US" altLang="en-US" sz="2000">
                <a:solidFill>
                  <a:srgbClr val="CC0000"/>
                </a:solidFill>
              </a:rPr>
              <a:t>NOTE:  This is not a simplified solution.  What </a:t>
            </a:r>
            <a:r>
              <a:rPr lang="en-US" altLang="en-US" sz="2000" i="1">
                <a:solidFill>
                  <a:srgbClr val="CC0000"/>
                </a:solidFill>
              </a:rPr>
              <a:t>is</a:t>
            </a:r>
            <a:r>
              <a:rPr lang="en-US" altLang="en-US" sz="2000">
                <a:solidFill>
                  <a:srgbClr val="CC0000"/>
                </a:solidFill>
              </a:rPr>
              <a:t> the final answer?</a:t>
            </a:r>
          </a:p>
          <a:p>
            <a:endParaRPr lang="en-US" altLang="en-US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400" smtClean="0">
                <a:solidFill>
                  <a:schemeClr val="hlink"/>
                </a:solidFill>
              </a:rPr>
              <a:t>Comp 550</a:t>
            </a:r>
          </a:p>
        </p:txBody>
      </p:sp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Review on Summations</a:t>
            </a:r>
          </a:p>
        </p:txBody>
      </p:sp>
      <p:sp>
        <p:nvSpPr>
          <p:cNvPr id="30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19200"/>
            <a:ext cx="8277225" cy="4876800"/>
          </a:xfrm>
        </p:spPr>
        <p:txBody>
          <a:bodyPr/>
          <a:lstStyle/>
          <a:p>
            <a:r>
              <a:rPr lang="en-US" altLang="en-US" sz="2400" b="1" smtClean="0">
                <a:solidFill>
                  <a:srgbClr val="CC0000"/>
                </a:solidFill>
              </a:rPr>
              <a:t>Constant Series:</a:t>
            </a:r>
            <a:r>
              <a:rPr lang="en-US" altLang="en-US" sz="2400" smtClean="0"/>
              <a:t> For integers </a:t>
            </a:r>
            <a:r>
              <a:rPr lang="en-US" altLang="en-US" sz="2400" i="1" smtClean="0"/>
              <a:t>a </a:t>
            </a:r>
            <a:r>
              <a:rPr lang="en-US" altLang="en-US" sz="2400" smtClean="0"/>
              <a:t>and </a:t>
            </a:r>
            <a:r>
              <a:rPr lang="en-US" altLang="en-US" sz="2400" i="1" smtClean="0"/>
              <a:t>b</a:t>
            </a:r>
            <a:r>
              <a:rPr lang="en-US" altLang="en-US" sz="2400" smtClean="0"/>
              <a:t>, </a:t>
            </a:r>
            <a:r>
              <a:rPr lang="en-US" altLang="en-US" sz="2400" i="1" smtClean="0"/>
              <a:t>a </a:t>
            </a:r>
            <a:r>
              <a:rPr lang="en-US" altLang="en-US" sz="2400" smtClean="0">
                <a:sym typeface="Symbol" pitchFamily="18" charset="2"/>
              </a:rPr>
              <a:t> </a:t>
            </a:r>
            <a:r>
              <a:rPr lang="en-US" altLang="en-US" sz="2400" i="1" smtClean="0">
                <a:sym typeface="Symbol" pitchFamily="18" charset="2"/>
              </a:rPr>
              <a:t>b</a:t>
            </a:r>
            <a:r>
              <a:rPr lang="en-US" altLang="en-US" sz="2400" smtClean="0">
                <a:sym typeface="Symbol" pitchFamily="18" charset="2"/>
              </a:rPr>
              <a:t>,</a:t>
            </a:r>
            <a:endParaRPr lang="en-US" altLang="en-US" sz="1400" i="1" baseline="30000" smtClean="0">
              <a:solidFill>
                <a:srgbClr val="3DDE2C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en-US" sz="1400" i="1" baseline="30000" smtClean="0">
              <a:solidFill>
                <a:srgbClr val="3DDE2C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en-US" sz="1400" i="1" baseline="30000" smtClean="0">
              <a:solidFill>
                <a:srgbClr val="3DDE2C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en-US" sz="1400" i="1" baseline="30000" smtClean="0">
              <a:solidFill>
                <a:srgbClr val="3DDE2C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en-US" sz="1400" i="1" baseline="30000" smtClean="0">
              <a:solidFill>
                <a:srgbClr val="3DDE2C"/>
              </a:solidFill>
            </a:endParaRPr>
          </a:p>
          <a:p>
            <a:pPr>
              <a:buFont typeface="Wingdings" pitchFamily="2" charset="2"/>
              <a:buNone/>
            </a:pPr>
            <a:endParaRPr lang="en-US" altLang="en-US" sz="2400" smtClean="0"/>
          </a:p>
          <a:p>
            <a:endParaRPr lang="en-US" altLang="en-US" sz="2400" smtClean="0"/>
          </a:p>
          <a:p>
            <a:r>
              <a:rPr lang="en-US" altLang="en-US" sz="2400" b="1" smtClean="0">
                <a:solidFill>
                  <a:srgbClr val="CC0000"/>
                </a:solidFill>
              </a:rPr>
              <a:t>Linear Series (Arithmetic Series):</a:t>
            </a:r>
            <a:r>
              <a:rPr lang="en-US" altLang="en-US" sz="2400" smtClean="0"/>
              <a:t>  For </a:t>
            </a:r>
            <a:r>
              <a:rPr lang="en-US" altLang="en-US" sz="2400" i="1" smtClean="0"/>
              <a:t>n</a:t>
            </a:r>
            <a:r>
              <a:rPr lang="en-US" altLang="en-US" sz="2400" smtClean="0"/>
              <a:t> </a:t>
            </a:r>
            <a:r>
              <a:rPr lang="en-US" altLang="en-US" sz="2400" smtClean="0">
                <a:sym typeface="Symbol" pitchFamily="18" charset="2"/>
              </a:rPr>
              <a:t></a:t>
            </a:r>
            <a:r>
              <a:rPr lang="en-US" altLang="en-US" sz="2400" smtClean="0"/>
              <a:t> 0,</a:t>
            </a:r>
          </a:p>
          <a:p>
            <a:endParaRPr lang="en-US" altLang="en-US" sz="2400" smtClean="0"/>
          </a:p>
          <a:p>
            <a:endParaRPr lang="en-US" altLang="en-US" sz="2400" smtClean="0"/>
          </a:p>
          <a:p>
            <a:endParaRPr lang="en-US" altLang="en-US" sz="2400" b="1" smtClean="0">
              <a:solidFill>
                <a:srgbClr val="CC0000"/>
              </a:solidFill>
            </a:endParaRPr>
          </a:p>
          <a:p>
            <a:r>
              <a:rPr lang="en-US" altLang="en-US" sz="2400" b="1" smtClean="0">
                <a:solidFill>
                  <a:srgbClr val="CC0000"/>
                </a:solidFill>
              </a:rPr>
              <a:t>Quadratic Series: </a:t>
            </a:r>
            <a:r>
              <a:rPr lang="en-US" altLang="en-US" sz="2400" smtClean="0"/>
              <a:t> For </a:t>
            </a:r>
            <a:r>
              <a:rPr lang="en-US" altLang="en-US" sz="2400" i="1" smtClean="0"/>
              <a:t>n</a:t>
            </a:r>
            <a:r>
              <a:rPr lang="en-US" altLang="en-US" sz="2400" smtClean="0"/>
              <a:t> </a:t>
            </a:r>
            <a:r>
              <a:rPr lang="en-US" altLang="en-US" sz="2400" smtClean="0">
                <a:sym typeface="Symbol" pitchFamily="18" charset="2"/>
              </a:rPr>
              <a:t></a:t>
            </a:r>
            <a:r>
              <a:rPr lang="en-US" altLang="en-US" sz="2400" smtClean="0"/>
              <a:t> 0,</a:t>
            </a:r>
          </a:p>
          <a:p>
            <a:endParaRPr lang="en-US" altLang="en-US" sz="2400" smtClean="0"/>
          </a:p>
          <a:p>
            <a:pPr>
              <a:buFont typeface="Wingdings" pitchFamily="2" charset="2"/>
              <a:buNone/>
            </a:pPr>
            <a:r>
              <a:rPr lang="en-US" altLang="en-US" sz="2000" smtClean="0"/>
              <a:t>                             </a:t>
            </a:r>
            <a:endParaRPr lang="en-US" altLang="en-US" sz="2000" i="1" smtClean="0"/>
          </a:p>
          <a:p>
            <a:pPr>
              <a:buFont typeface="Wingdings" pitchFamily="2" charset="2"/>
              <a:buNone/>
            </a:pPr>
            <a:endParaRPr lang="en-US" altLang="en-US" sz="1400" i="1" baseline="30000" smtClean="0">
              <a:solidFill>
                <a:srgbClr val="3DDE2C"/>
              </a:solidFill>
            </a:endParaRPr>
          </a:p>
        </p:txBody>
      </p:sp>
      <p:graphicFrame>
        <p:nvGraphicFramePr>
          <p:cNvPr id="3074" name="Object 7"/>
          <p:cNvGraphicFramePr>
            <a:graphicFrameLocks noChangeAspect="1"/>
          </p:cNvGraphicFramePr>
          <p:nvPr/>
        </p:nvGraphicFramePr>
        <p:xfrm>
          <a:off x="3198813" y="1825625"/>
          <a:ext cx="17399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Equation" r:id="rId4" imgW="1739880" imgH="812520" progId="Equation.3">
                  <p:embed/>
                </p:oleObj>
              </mc:Choice>
              <mc:Fallback>
                <p:oleObj name="Equation" r:id="rId4" imgW="1739880" imgH="81252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8813" y="1825625"/>
                        <a:ext cx="17399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8"/>
          <p:cNvGraphicFramePr>
            <a:graphicFrameLocks noChangeAspect="1"/>
          </p:cNvGraphicFramePr>
          <p:nvPr/>
        </p:nvGraphicFramePr>
        <p:xfrm>
          <a:off x="2543175" y="3656013"/>
          <a:ext cx="34798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Equation" r:id="rId6" imgW="3479760" imgH="812520" progId="Equation.3">
                  <p:embed/>
                </p:oleObj>
              </mc:Choice>
              <mc:Fallback>
                <p:oleObj name="Equation" r:id="rId6" imgW="3479760" imgH="81252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3175" y="3656013"/>
                        <a:ext cx="34798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9"/>
          <p:cNvGraphicFramePr>
            <a:graphicFrameLocks noGrp="1" noChangeAspect="1"/>
          </p:cNvGraphicFramePr>
          <p:nvPr>
            <p:ph sz="half" idx="2"/>
          </p:nvPr>
        </p:nvGraphicFramePr>
        <p:xfrm>
          <a:off x="2543175" y="5159375"/>
          <a:ext cx="41529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Equation" r:id="rId8" imgW="4927320" imgH="812520" progId="Equation.3">
                  <p:embed/>
                </p:oleObj>
              </mc:Choice>
              <mc:Fallback>
                <p:oleObj name="Equation" r:id="rId8" imgW="4927320" imgH="81252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3175" y="5159375"/>
                        <a:ext cx="41529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400" smtClean="0">
                <a:solidFill>
                  <a:schemeClr val="hlink"/>
                </a:solidFill>
              </a:rPr>
              <a:t>Comp 550</a:t>
            </a:r>
          </a:p>
        </p:txBody>
      </p:sp>
      <p:sp>
        <p:nvSpPr>
          <p:cNvPr id="41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Review on Summations</a:t>
            </a:r>
          </a:p>
        </p:txBody>
      </p:sp>
      <p:sp>
        <p:nvSpPr>
          <p:cNvPr id="41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5013" y="1239838"/>
            <a:ext cx="7772400" cy="4114800"/>
          </a:xfrm>
        </p:spPr>
        <p:txBody>
          <a:bodyPr/>
          <a:lstStyle/>
          <a:p>
            <a:r>
              <a:rPr lang="en-US" altLang="en-US" sz="2400" b="1" smtClean="0">
                <a:solidFill>
                  <a:srgbClr val="CC0000"/>
                </a:solidFill>
              </a:rPr>
              <a:t>Cubic Series: </a:t>
            </a:r>
            <a:r>
              <a:rPr lang="en-US" altLang="en-US" sz="2400" smtClean="0"/>
              <a:t> For </a:t>
            </a:r>
            <a:r>
              <a:rPr lang="en-US" altLang="en-US" sz="2400" i="1" smtClean="0"/>
              <a:t>n</a:t>
            </a:r>
            <a:r>
              <a:rPr lang="en-US" altLang="en-US" sz="2400" smtClean="0"/>
              <a:t> </a:t>
            </a:r>
            <a:r>
              <a:rPr lang="en-US" altLang="en-US" sz="2400" smtClean="0">
                <a:sym typeface="Symbol" pitchFamily="18" charset="2"/>
              </a:rPr>
              <a:t></a:t>
            </a:r>
            <a:r>
              <a:rPr lang="en-US" altLang="en-US" sz="2400" smtClean="0"/>
              <a:t> 0,</a:t>
            </a:r>
          </a:p>
          <a:p>
            <a:endParaRPr lang="en-US" altLang="en-US" sz="2400" smtClean="0"/>
          </a:p>
          <a:p>
            <a:endParaRPr lang="en-US" altLang="en-US" sz="2400" smtClean="0"/>
          </a:p>
          <a:p>
            <a:endParaRPr lang="en-US" altLang="en-US" sz="2400" smtClean="0"/>
          </a:p>
          <a:p>
            <a:endParaRPr lang="en-US" altLang="en-US" sz="2400" b="1" smtClean="0">
              <a:solidFill>
                <a:srgbClr val="CC0000"/>
              </a:solidFill>
            </a:endParaRPr>
          </a:p>
          <a:p>
            <a:r>
              <a:rPr lang="en-US" altLang="en-US" sz="2400" b="1" smtClean="0">
                <a:solidFill>
                  <a:srgbClr val="CC0000"/>
                </a:solidFill>
              </a:rPr>
              <a:t>Geometric Series:</a:t>
            </a:r>
            <a:r>
              <a:rPr lang="en-US" altLang="en-US" sz="2400" smtClean="0"/>
              <a:t>  For real </a:t>
            </a:r>
            <a:r>
              <a:rPr lang="en-US" altLang="en-US" sz="2400" i="1" smtClean="0"/>
              <a:t>x</a:t>
            </a:r>
            <a:r>
              <a:rPr lang="en-US" altLang="en-US" sz="2400" smtClean="0"/>
              <a:t> </a:t>
            </a:r>
            <a:r>
              <a:rPr lang="en-US" altLang="en-US" sz="2400" smtClean="0">
                <a:sym typeface="Symbol" pitchFamily="18" charset="2"/>
              </a:rPr>
              <a:t></a:t>
            </a:r>
            <a:r>
              <a:rPr lang="en-US" altLang="en-US" sz="2400" smtClean="0"/>
              <a:t> 1,</a:t>
            </a:r>
          </a:p>
          <a:p>
            <a:endParaRPr lang="en-US" altLang="en-US" sz="2400" smtClean="0"/>
          </a:p>
          <a:p>
            <a:endParaRPr lang="en-US" altLang="en-US" sz="2400" smtClean="0"/>
          </a:p>
          <a:p>
            <a:pPr>
              <a:buFont typeface="Wingdings" pitchFamily="2" charset="2"/>
              <a:buNone/>
            </a:pPr>
            <a:r>
              <a:rPr lang="en-US" altLang="en-US" sz="2400" smtClean="0"/>
              <a:t>     </a:t>
            </a:r>
          </a:p>
          <a:p>
            <a:pPr>
              <a:buFont typeface="Wingdings" pitchFamily="2" charset="2"/>
              <a:buNone/>
            </a:pPr>
            <a:r>
              <a:rPr lang="en-US" altLang="en-US" sz="2400" smtClean="0"/>
              <a:t>       For |</a:t>
            </a:r>
            <a:r>
              <a:rPr lang="en-US" altLang="en-US" sz="2400" i="1" smtClean="0"/>
              <a:t>x</a:t>
            </a:r>
            <a:r>
              <a:rPr lang="en-US" altLang="en-US" sz="2400" smtClean="0"/>
              <a:t>| &lt; 1,</a:t>
            </a:r>
          </a:p>
          <a:p>
            <a:pPr>
              <a:buFont typeface="Wingdings" pitchFamily="2" charset="2"/>
              <a:buNone/>
            </a:pPr>
            <a:r>
              <a:rPr lang="en-US" altLang="en-US" sz="2000" i="1" baseline="-20000" smtClean="0">
                <a:solidFill>
                  <a:srgbClr val="3DDE2C"/>
                </a:solidFill>
              </a:rPr>
              <a:t>      </a:t>
            </a:r>
            <a:endParaRPr lang="en-US" altLang="en-US" sz="1000" i="1" baseline="30000" smtClean="0">
              <a:solidFill>
                <a:srgbClr val="3DDE2C"/>
              </a:solidFill>
            </a:endParaRP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2444750" y="1797050"/>
          <a:ext cx="42545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" name="Equation" r:id="rId4" imgW="4254480" imgH="825480" progId="Equation.3">
                  <p:embed/>
                </p:oleObj>
              </mc:Choice>
              <mc:Fallback>
                <p:oleObj name="Equation" r:id="rId4" imgW="4254480" imgH="82548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4750" y="1797050"/>
                        <a:ext cx="42545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6"/>
          <p:cNvGraphicFramePr>
            <a:graphicFrameLocks noChangeAspect="1"/>
          </p:cNvGraphicFramePr>
          <p:nvPr/>
        </p:nvGraphicFramePr>
        <p:xfrm>
          <a:off x="2108200" y="3873500"/>
          <a:ext cx="43307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" name="Equation" r:id="rId6" imgW="4330440" imgH="825480" progId="Equation.3">
                  <p:embed/>
                </p:oleObj>
              </mc:Choice>
              <mc:Fallback>
                <p:oleObj name="Equation" r:id="rId6" imgW="4330440" imgH="82548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8200" y="3873500"/>
                        <a:ext cx="43307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7"/>
          <p:cNvGraphicFramePr>
            <a:graphicFrameLocks noChangeAspect="1"/>
          </p:cNvGraphicFramePr>
          <p:nvPr/>
        </p:nvGraphicFramePr>
        <p:xfrm>
          <a:off x="3024188" y="5130800"/>
          <a:ext cx="15494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" name="Equation" r:id="rId8" imgW="1549080" imgH="812520" progId="Equation.3">
                  <p:embed/>
                </p:oleObj>
              </mc:Choice>
              <mc:Fallback>
                <p:oleObj name="Equation" r:id="rId8" imgW="1549080" imgH="81252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4188" y="5130800"/>
                        <a:ext cx="15494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400" smtClean="0">
                <a:solidFill>
                  <a:schemeClr val="hlink"/>
                </a:solidFill>
              </a:rPr>
              <a:t>Comp 550</a:t>
            </a:r>
          </a:p>
        </p:txBody>
      </p:sp>
      <p:sp>
        <p:nvSpPr>
          <p:cNvPr id="51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Review on Summations</a:t>
            </a:r>
          </a:p>
        </p:txBody>
      </p:sp>
      <p:sp>
        <p:nvSpPr>
          <p:cNvPr id="51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5013" y="914400"/>
            <a:ext cx="7772400" cy="49688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 altLang="en-US" sz="2400" dirty="0" smtClean="0"/>
          </a:p>
          <a:p>
            <a:r>
              <a:rPr lang="en-US" altLang="en-US" sz="2400" b="1" dirty="0" smtClean="0">
                <a:solidFill>
                  <a:srgbClr val="CC0000"/>
                </a:solidFill>
              </a:rPr>
              <a:t>Linear-Geometric Series:</a:t>
            </a:r>
            <a:r>
              <a:rPr lang="en-US" altLang="en-US" sz="2400" dirty="0" smtClean="0"/>
              <a:t>  For </a:t>
            </a:r>
            <a:r>
              <a:rPr lang="en-US" altLang="en-US" sz="2400" i="1" dirty="0" smtClean="0"/>
              <a:t>n</a:t>
            </a:r>
            <a:r>
              <a:rPr lang="en-US" altLang="en-US" sz="2400" dirty="0" smtClean="0"/>
              <a:t> </a:t>
            </a:r>
            <a:r>
              <a:rPr lang="en-US" altLang="en-US" sz="2400" dirty="0" smtClean="0">
                <a:sym typeface="Symbol" pitchFamily="18" charset="2"/>
              </a:rPr>
              <a:t></a:t>
            </a:r>
            <a:r>
              <a:rPr lang="en-US" altLang="en-US" sz="2400" dirty="0" smtClean="0"/>
              <a:t> 0, real </a:t>
            </a:r>
            <a:r>
              <a:rPr lang="en-US" altLang="en-US" sz="2400" i="1" dirty="0" smtClean="0"/>
              <a:t>c</a:t>
            </a:r>
            <a:r>
              <a:rPr lang="en-US" altLang="en-US" sz="2400" dirty="0" smtClean="0"/>
              <a:t> </a:t>
            </a:r>
            <a:r>
              <a:rPr lang="en-US" altLang="en-US" sz="2400" dirty="0" smtClean="0">
                <a:sym typeface="Symbol" pitchFamily="18" charset="2"/>
              </a:rPr>
              <a:t></a:t>
            </a:r>
            <a:r>
              <a:rPr lang="en-US" altLang="en-US" sz="2400" dirty="0" smtClean="0"/>
              <a:t> 1,</a:t>
            </a:r>
          </a:p>
          <a:p>
            <a:endParaRPr lang="en-US" altLang="en-US" sz="2400" dirty="0" smtClean="0"/>
          </a:p>
          <a:p>
            <a:endParaRPr lang="en-US" altLang="en-US" sz="2400" dirty="0" smtClean="0"/>
          </a:p>
          <a:p>
            <a:endParaRPr lang="en-US" altLang="en-US" sz="2400" dirty="0" smtClean="0"/>
          </a:p>
          <a:p>
            <a:endParaRPr lang="en-US" altLang="en-US" sz="2400" dirty="0" smtClean="0"/>
          </a:p>
          <a:p>
            <a:r>
              <a:rPr lang="en-US" altLang="en-US" sz="2400" b="1" dirty="0" smtClean="0">
                <a:solidFill>
                  <a:srgbClr val="CC0000"/>
                </a:solidFill>
              </a:rPr>
              <a:t>Harmonic Series: </a:t>
            </a:r>
            <a:r>
              <a:rPr lang="en-US" altLang="en-US" sz="2400" i="1" dirty="0" smtClean="0">
                <a:solidFill>
                  <a:schemeClr val="tx1"/>
                </a:solidFill>
              </a:rPr>
              <a:t>n</a:t>
            </a:r>
            <a:r>
              <a:rPr lang="en-US" altLang="en-US" sz="2400" dirty="0" smtClean="0">
                <a:solidFill>
                  <a:schemeClr val="tx1"/>
                </a:solidFill>
              </a:rPr>
              <a:t>th harmonic number, </a:t>
            </a:r>
            <a:r>
              <a:rPr lang="en-US" altLang="en-US" sz="2400" i="1" dirty="0" err="1" smtClean="0">
                <a:solidFill>
                  <a:schemeClr val="tx1"/>
                </a:solidFill>
              </a:rPr>
              <a:t>n</a:t>
            </a:r>
            <a:r>
              <a:rPr lang="en-US" altLang="en-US" sz="2400" dirty="0" err="1" smtClean="0">
                <a:solidFill>
                  <a:schemeClr val="tx1"/>
                </a:solidFill>
                <a:sym typeface="Symbol" pitchFamily="18" charset="2"/>
              </a:rPr>
              <a:t>I</a:t>
            </a:r>
            <a:r>
              <a:rPr lang="en-US" altLang="en-US" sz="2400" baseline="30000" dirty="0" smtClean="0">
                <a:solidFill>
                  <a:schemeClr val="tx1"/>
                </a:solidFill>
                <a:sym typeface="Symbol" pitchFamily="18" charset="2"/>
              </a:rPr>
              <a:t>+</a:t>
            </a:r>
            <a:r>
              <a:rPr lang="en-US" altLang="en-US" sz="2400" dirty="0" smtClean="0">
                <a:solidFill>
                  <a:schemeClr val="tx1"/>
                </a:solidFill>
                <a:sym typeface="Symbol" pitchFamily="18" charset="2"/>
              </a:rPr>
              <a:t>,</a:t>
            </a:r>
          </a:p>
          <a:p>
            <a:pPr>
              <a:buFont typeface="Wingdings" pitchFamily="2" charset="2"/>
              <a:buNone/>
            </a:pPr>
            <a:r>
              <a:rPr lang="en-US" altLang="en-US" sz="2400" dirty="0" smtClean="0">
                <a:solidFill>
                  <a:srgbClr val="CC0000"/>
                </a:solidFill>
              </a:rPr>
              <a:t>     </a:t>
            </a:r>
          </a:p>
          <a:p>
            <a:pPr>
              <a:buFont typeface="Wingdings" pitchFamily="2" charset="2"/>
              <a:buNone/>
            </a:pPr>
            <a:endParaRPr lang="en-US" altLang="en-US" sz="2400" b="1" dirty="0" smtClean="0">
              <a:solidFill>
                <a:srgbClr val="CC0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en-US" sz="2400" b="1" dirty="0" smtClean="0">
                <a:solidFill>
                  <a:srgbClr val="CC0000"/>
                </a:solidFill>
              </a:rPr>
              <a:t>     </a:t>
            </a:r>
            <a:r>
              <a:rPr lang="en-US" altLang="en-US" sz="2000" i="1" baseline="-20000" dirty="0" smtClean="0">
                <a:solidFill>
                  <a:srgbClr val="3DDE2C"/>
                </a:solidFill>
              </a:rPr>
              <a:t>    </a:t>
            </a:r>
          </a:p>
        </p:txBody>
      </p:sp>
      <p:graphicFrame>
        <p:nvGraphicFramePr>
          <p:cNvPr id="5122" name="Object 5"/>
          <p:cNvGraphicFramePr>
            <a:graphicFrameLocks noChangeAspect="1"/>
          </p:cNvGraphicFramePr>
          <p:nvPr/>
        </p:nvGraphicFramePr>
        <p:xfrm>
          <a:off x="735013" y="2078038"/>
          <a:ext cx="7337425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8" name="Equation" r:id="rId4" imgW="3009600" imgH="444240" progId="Equation.3">
                  <p:embed/>
                </p:oleObj>
              </mc:Choice>
              <mc:Fallback>
                <p:oleObj name="Equation" r:id="rId4" imgW="3009600" imgH="44424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013" y="2078038"/>
                        <a:ext cx="7337425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8"/>
          <p:cNvGraphicFramePr>
            <a:graphicFrameLocks noChangeAspect="1"/>
          </p:cNvGraphicFramePr>
          <p:nvPr/>
        </p:nvGraphicFramePr>
        <p:xfrm>
          <a:off x="1892300" y="4148138"/>
          <a:ext cx="26797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9" name="Equation" r:id="rId6" imgW="2679480" imgH="723600" progId="Equation.3">
                  <p:embed/>
                </p:oleObj>
              </mc:Choice>
              <mc:Fallback>
                <p:oleObj name="Equation" r:id="rId6" imgW="2679480" imgH="7236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300" y="4148138"/>
                        <a:ext cx="26797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9"/>
          <p:cNvGraphicFramePr>
            <a:graphicFrameLocks noChangeAspect="1"/>
          </p:cNvGraphicFramePr>
          <p:nvPr/>
        </p:nvGraphicFramePr>
        <p:xfrm>
          <a:off x="2347913" y="5070475"/>
          <a:ext cx="25273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0" name="Equation" r:id="rId8" imgW="2527200" imgH="812520" progId="Equation.3">
                  <p:embed/>
                </p:oleObj>
              </mc:Choice>
              <mc:Fallback>
                <p:oleObj name="Equation" r:id="rId8" imgW="2527200" imgH="81252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7913" y="5070475"/>
                        <a:ext cx="25273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125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858000" y="6099175"/>
              <a:ext cx="1588" cy="1588"/>
            </p14:xfrm>
          </p:contentPart>
        </mc:Choice>
        <mc:Fallback xmlns="" xmlns:mv="urn:schemas-microsoft-com:mac:vml">
          <p:pic>
            <p:nvPicPr>
              <p:cNvPr id="5125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846884" y="6088059"/>
                <a:ext cx="23820" cy="238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126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829425" y="2790825"/>
              <a:ext cx="1588" cy="15875"/>
            </p14:xfrm>
          </p:contentPart>
        </mc:Choice>
        <mc:Fallback xmlns="" xmlns:mv="urn:schemas-microsoft-com:mac:vml">
          <p:pic>
            <p:nvPicPr>
              <p:cNvPr id="5126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810369" y="2786395"/>
                <a:ext cx="39700" cy="2289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400" smtClean="0">
                <a:solidFill>
                  <a:schemeClr val="hlink"/>
                </a:solidFill>
              </a:rPr>
              <a:t>Comp 550</a:t>
            </a: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Review on Summations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 smtClean="0">
                <a:solidFill>
                  <a:srgbClr val="CC0000"/>
                </a:solidFill>
              </a:rPr>
              <a:t>Telescoping Series:</a:t>
            </a:r>
          </a:p>
          <a:p>
            <a:endParaRPr lang="en-US" altLang="en-US" b="1" smtClean="0">
              <a:solidFill>
                <a:srgbClr val="CC0000"/>
              </a:solidFill>
            </a:endParaRPr>
          </a:p>
          <a:p>
            <a:endParaRPr lang="en-US" altLang="en-US" b="1" smtClean="0">
              <a:solidFill>
                <a:srgbClr val="CC0000"/>
              </a:solidFill>
            </a:endParaRPr>
          </a:p>
          <a:p>
            <a:endParaRPr lang="en-US" altLang="en-US" b="1" smtClean="0">
              <a:solidFill>
                <a:srgbClr val="CC0000"/>
              </a:solidFill>
            </a:endParaRPr>
          </a:p>
          <a:p>
            <a:r>
              <a:rPr lang="en-US" altLang="en-US" b="1" smtClean="0">
                <a:solidFill>
                  <a:srgbClr val="CC0000"/>
                </a:solidFill>
              </a:rPr>
              <a:t>Differentiating Series:  </a:t>
            </a:r>
            <a:r>
              <a:rPr lang="en-US" altLang="en-US" smtClean="0">
                <a:solidFill>
                  <a:schemeClr val="tx1"/>
                </a:solidFill>
              </a:rPr>
              <a:t>For |</a:t>
            </a:r>
            <a:r>
              <a:rPr lang="en-US" altLang="en-US" i="1" smtClean="0">
                <a:solidFill>
                  <a:schemeClr val="tx1"/>
                </a:solidFill>
              </a:rPr>
              <a:t>x</a:t>
            </a:r>
            <a:r>
              <a:rPr lang="en-US" altLang="en-US" smtClean="0">
                <a:solidFill>
                  <a:schemeClr val="tx1"/>
                </a:solidFill>
              </a:rPr>
              <a:t>| &lt; 1,</a:t>
            </a:r>
            <a:endParaRPr lang="en-US" altLang="en-US" b="1" smtClean="0">
              <a:solidFill>
                <a:srgbClr val="CC0000"/>
              </a:solidFill>
            </a:endParaRPr>
          </a:p>
          <a:p>
            <a:endParaRPr lang="en-US" altLang="en-US" b="1" smtClean="0"/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2867025" y="2016125"/>
          <a:ext cx="25273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Equation" r:id="rId4" imgW="2527200" imgH="812520" progId="Equation.3">
                  <p:embed/>
                </p:oleObj>
              </mc:Choice>
              <mc:Fallback>
                <p:oleObj name="Equation" r:id="rId4" imgW="2527200" imgH="81252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7025" y="2016125"/>
                        <a:ext cx="25273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5"/>
          <p:cNvGraphicFramePr>
            <a:graphicFrameLocks noChangeAspect="1"/>
          </p:cNvGraphicFramePr>
          <p:nvPr/>
        </p:nvGraphicFramePr>
        <p:xfrm>
          <a:off x="2867025" y="4524375"/>
          <a:ext cx="19812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name="Equation" r:id="rId6" imgW="1981080" imgH="825480" progId="Equation.3">
                  <p:embed/>
                </p:oleObj>
              </mc:Choice>
              <mc:Fallback>
                <p:oleObj name="Equation" r:id="rId6" imgW="1981080" imgH="82548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7025" y="4524375"/>
                        <a:ext cx="19812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400" smtClean="0">
                <a:solidFill>
                  <a:schemeClr val="hlink"/>
                </a:solidFill>
              </a:rPr>
              <a:t>Comp 550</a:t>
            </a:r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Review on Summations</a:t>
            </a:r>
          </a:p>
        </p:txBody>
      </p:sp>
      <p:sp>
        <p:nvSpPr>
          <p:cNvPr id="717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 smtClean="0">
                <a:solidFill>
                  <a:srgbClr val="CC0000"/>
                </a:solidFill>
              </a:rPr>
              <a:t>Approximation by integrals:</a:t>
            </a:r>
          </a:p>
          <a:p>
            <a:pPr lvl="1"/>
            <a:r>
              <a:rPr lang="en-US" altLang="en-US" smtClean="0"/>
              <a:t>For monotonically increasing </a:t>
            </a:r>
            <a:r>
              <a:rPr lang="en-US" altLang="en-US" i="1" smtClean="0"/>
              <a:t>f</a:t>
            </a:r>
            <a:r>
              <a:rPr lang="en-US" altLang="en-US" smtClean="0"/>
              <a:t>(</a:t>
            </a:r>
            <a:r>
              <a:rPr lang="en-US" altLang="en-US" i="1" smtClean="0"/>
              <a:t>n</a:t>
            </a:r>
            <a:r>
              <a:rPr lang="en-US" altLang="en-US" smtClean="0"/>
              <a:t>)</a:t>
            </a:r>
          </a:p>
          <a:p>
            <a:endParaRPr lang="en-US" altLang="en-US" b="1" smtClean="0">
              <a:solidFill>
                <a:srgbClr val="CC0000"/>
              </a:solidFill>
            </a:endParaRPr>
          </a:p>
          <a:p>
            <a:endParaRPr lang="en-US" altLang="en-US" b="1" smtClean="0">
              <a:solidFill>
                <a:srgbClr val="CC0000"/>
              </a:solidFill>
            </a:endParaRPr>
          </a:p>
          <a:p>
            <a:pPr lvl="1"/>
            <a:r>
              <a:rPr lang="en-US" altLang="en-US" smtClean="0"/>
              <a:t>For monotonically decreasing </a:t>
            </a:r>
            <a:r>
              <a:rPr lang="en-US" altLang="en-US" i="1" smtClean="0"/>
              <a:t>f</a:t>
            </a:r>
            <a:r>
              <a:rPr lang="en-US" altLang="en-US" smtClean="0"/>
              <a:t>(</a:t>
            </a:r>
            <a:r>
              <a:rPr lang="en-US" altLang="en-US" i="1" smtClean="0"/>
              <a:t>n</a:t>
            </a:r>
            <a:r>
              <a:rPr lang="en-US" altLang="en-US" smtClean="0"/>
              <a:t>)</a:t>
            </a:r>
          </a:p>
          <a:p>
            <a:endParaRPr lang="en-US" altLang="en-US" b="1" u="sng" smtClean="0">
              <a:solidFill>
                <a:srgbClr val="CC0000"/>
              </a:solidFill>
            </a:endParaRPr>
          </a:p>
          <a:p>
            <a:endParaRPr lang="en-US" altLang="en-US" b="1" u="sng" smtClean="0">
              <a:solidFill>
                <a:srgbClr val="CC0000"/>
              </a:solidFill>
            </a:endParaRPr>
          </a:p>
          <a:p>
            <a:r>
              <a:rPr lang="en-US" altLang="en-US" b="1" u="sng" smtClean="0">
                <a:solidFill>
                  <a:srgbClr val="CC0000"/>
                </a:solidFill>
              </a:rPr>
              <a:t>How?</a:t>
            </a:r>
          </a:p>
        </p:txBody>
      </p:sp>
      <p:graphicFrame>
        <p:nvGraphicFramePr>
          <p:cNvPr id="7170" name="Object 6"/>
          <p:cNvGraphicFramePr>
            <a:graphicFrameLocks noChangeAspect="1"/>
          </p:cNvGraphicFramePr>
          <p:nvPr/>
        </p:nvGraphicFramePr>
        <p:xfrm>
          <a:off x="1841500" y="2540000"/>
          <a:ext cx="3937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Equation" r:id="rId4" imgW="3936960" imgH="888840" progId="Equation.3">
                  <p:embed/>
                </p:oleObj>
              </mc:Choice>
              <mc:Fallback>
                <p:oleObj name="Equation" r:id="rId4" imgW="3936960" imgH="8888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500" y="2540000"/>
                        <a:ext cx="39370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7"/>
          <p:cNvGraphicFramePr>
            <a:graphicFrameLocks noChangeAspect="1"/>
          </p:cNvGraphicFramePr>
          <p:nvPr/>
        </p:nvGraphicFramePr>
        <p:xfrm>
          <a:off x="1841500" y="4157663"/>
          <a:ext cx="3924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" name="Equation" r:id="rId6" imgW="3924000" imgH="888840" progId="Equation.3">
                  <p:embed/>
                </p:oleObj>
              </mc:Choice>
              <mc:Fallback>
                <p:oleObj name="Equation" r:id="rId6" imgW="3924000" imgH="8888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500" y="4157663"/>
                        <a:ext cx="39243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400" smtClean="0">
                <a:solidFill>
                  <a:schemeClr val="hlink"/>
                </a:solidFill>
              </a:rPr>
              <a:t>Comp 550</a:t>
            </a:r>
          </a:p>
        </p:txBody>
      </p:sp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Review on Summations</a:t>
            </a:r>
          </a:p>
        </p:txBody>
      </p:sp>
      <p:sp>
        <p:nvSpPr>
          <p:cNvPr id="81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 i="1" smtClean="0">
                <a:solidFill>
                  <a:srgbClr val="CC0000"/>
                </a:solidFill>
              </a:rPr>
              <a:t>n</a:t>
            </a:r>
            <a:r>
              <a:rPr lang="en-US" altLang="en-US" b="1" smtClean="0">
                <a:solidFill>
                  <a:srgbClr val="CC0000"/>
                </a:solidFill>
              </a:rPr>
              <a:t>th harmonic number</a:t>
            </a:r>
            <a:endParaRPr lang="en-US" altLang="en-US" b="1" i="1" smtClean="0">
              <a:solidFill>
                <a:srgbClr val="CC0000"/>
              </a:solidFill>
            </a:endParaRPr>
          </a:p>
          <a:p>
            <a:endParaRPr lang="en-US" altLang="en-US" b="1" smtClean="0">
              <a:solidFill>
                <a:srgbClr val="CC0000"/>
              </a:solidFill>
            </a:endParaRPr>
          </a:p>
          <a:p>
            <a:endParaRPr lang="en-US" altLang="en-US" b="1" smtClean="0">
              <a:solidFill>
                <a:srgbClr val="CC0000"/>
              </a:solidFill>
            </a:endParaRPr>
          </a:p>
          <a:p>
            <a:endParaRPr lang="en-US" altLang="en-US" b="1" smtClean="0">
              <a:solidFill>
                <a:srgbClr val="CC0000"/>
              </a:solidFill>
            </a:endParaRPr>
          </a:p>
        </p:txBody>
      </p:sp>
      <p:graphicFrame>
        <p:nvGraphicFramePr>
          <p:cNvPr id="8194" name="Object 5"/>
          <p:cNvGraphicFramePr>
            <a:graphicFrameLocks noChangeAspect="1"/>
          </p:cNvGraphicFramePr>
          <p:nvPr/>
        </p:nvGraphicFramePr>
        <p:xfrm>
          <a:off x="1790700" y="2114550"/>
          <a:ext cx="27813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8" name="Equation" r:id="rId4" imgW="2781000" imgH="876240" progId="Equation.3">
                  <p:embed/>
                </p:oleObj>
              </mc:Choice>
              <mc:Fallback>
                <p:oleObj name="Equation" r:id="rId4" imgW="2781000" imgH="8762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2114550"/>
                        <a:ext cx="27813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6"/>
          <p:cNvGraphicFramePr>
            <a:graphicFrameLocks noChangeAspect="1"/>
          </p:cNvGraphicFramePr>
          <p:nvPr/>
        </p:nvGraphicFramePr>
        <p:xfrm>
          <a:off x="1790700" y="3429000"/>
          <a:ext cx="21209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9" name="Equation" r:id="rId6" imgW="2120760" imgH="876240" progId="Equation.3">
                  <p:embed/>
                </p:oleObj>
              </mc:Choice>
              <mc:Fallback>
                <p:oleObj name="Equation" r:id="rId6" imgW="2120760" imgH="87624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3429000"/>
                        <a:ext cx="21209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7"/>
          <p:cNvGraphicFramePr>
            <a:graphicFrameLocks noChangeAspect="1"/>
          </p:cNvGraphicFramePr>
          <p:nvPr/>
        </p:nvGraphicFramePr>
        <p:xfrm>
          <a:off x="1790700" y="4759325"/>
          <a:ext cx="20447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0" name="Equation" r:id="rId8" imgW="2044440" imgH="812520" progId="Equation.3">
                  <p:embed/>
                </p:oleObj>
              </mc:Choice>
              <mc:Fallback>
                <p:oleObj name="Equation" r:id="rId8" imgW="2044440" imgH="81252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4759325"/>
                        <a:ext cx="20447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400" smtClean="0">
                <a:solidFill>
                  <a:schemeClr val="hlink"/>
                </a:solidFill>
              </a:rPr>
              <a:t>Comp 550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ym typeface="Symbol" pitchFamily="18" charset="2"/>
              </a:rPr>
              <a:t>-notation</a:t>
            </a:r>
          </a:p>
        </p:txBody>
      </p:sp>
      <p:pic>
        <p:nvPicPr>
          <p:cNvPr id="14340" name="Picture 21" descr="graph_th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00" y="1387475"/>
            <a:ext cx="4030663" cy="417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Rectangle 22"/>
          <p:cNvSpPr>
            <a:spLocks noChangeArrowheads="1"/>
          </p:cNvSpPr>
          <p:nvPr/>
        </p:nvSpPr>
        <p:spPr bwMode="auto">
          <a:xfrm>
            <a:off x="250825" y="1954213"/>
            <a:ext cx="4870450" cy="2374900"/>
          </a:xfrm>
          <a:prstGeom prst="rect">
            <a:avLst/>
          </a:prstGeom>
          <a:solidFill>
            <a:srgbClr val="CCECFF"/>
          </a:solidFill>
          <a:ln w="19050" cap="sq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itchFamily="2" charset="2"/>
              <a:buNone/>
            </a:pPr>
            <a:r>
              <a:rPr kumimoji="1" lang="en-US" altLang="en-US" sz="2600" b="1" dirty="0" err="1">
                <a:solidFill>
                  <a:schemeClr val="accent1"/>
                </a:solidFill>
                <a:sym typeface="Symbol" pitchFamily="18" charset="2"/>
              </a:rPr>
              <a:t></a:t>
            </a:r>
            <a:r>
              <a:rPr kumimoji="1" lang="en-US" altLang="en-US" sz="2600" b="1" dirty="0" err="1">
                <a:solidFill>
                  <a:schemeClr val="accent1"/>
                </a:solidFill>
              </a:rPr>
              <a:t>(</a:t>
            </a:r>
            <a:r>
              <a:rPr kumimoji="1" lang="en-US" altLang="en-US" sz="2600" b="1" i="1" dirty="0" err="1">
                <a:solidFill>
                  <a:schemeClr val="accent1"/>
                </a:solidFill>
              </a:rPr>
              <a:t>g</a:t>
            </a:r>
            <a:r>
              <a:rPr kumimoji="1" lang="en-US" altLang="en-US" sz="2600" b="1" dirty="0" err="1">
                <a:solidFill>
                  <a:schemeClr val="accent1"/>
                </a:solidFill>
              </a:rPr>
              <a:t>(</a:t>
            </a:r>
            <a:r>
              <a:rPr kumimoji="1" lang="en-US" altLang="en-US" sz="2600" b="1" i="1" dirty="0" err="1">
                <a:solidFill>
                  <a:schemeClr val="accent1"/>
                </a:solidFill>
              </a:rPr>
              <a:t>n</a:t>
            </a:r>
            <a:r>
              <a:rPr kumimoji="1" lang="en-US" altLang="en-US" sz="2600" b="1" dirty="0">
                <a:solidFill>
                  <a:schemeClr val="accent1"/>
                </a:solidFill>
              </a:rPr>
              <a:t>)) =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 </a:t>
            </a:r>
            <a:r>
              <a:rPr kumimoji="1" lang="en-US" altLang="en-US" sz="3000" b="1" dirty="0" smtClean="0">
                <a:solidFill>
                  <a:schemeClr val="hlink"/>
                </a:solidFill>
              </a:rPr>
              <a:t>{</a:t>
            </a:r>
            <a:r>
              <a:rPr kumimoji="1" lang="en-US" altLang="en-US" sz="2600" b="1" i="1" dirty="0" err="1" smtClean="0">
                <a:solidFill>
                  <a:schemeClr val="hlink"/>
                </a:solidFill>
              </a:rPr>
              <a:t>f</a:t>
            </a:r>
            <a:r>
              <a:rPr kumimoji="1" lang="en-US" altLang="en-US" sz="2600" b="1" dirty="0" err="1">
                <a:solidFill>
                  <a:schemeClr val="hlink"/>
                </a:solidFill>
              </a:rPr>
              <a:t>(</a:t>
            </a:r>
            <a:r>
              <a:rPr kumimoji="1" lang="en-US" altLang="en-US" sz="2600" b="1" i="1" dirty="0" err="1">
                <a:solidFill>
                  <a:schemeClr val="hlink"/>
                </a:solidFill>
              </a:rPr>
              <a:t>n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) : </a:t>
            </a:r>
            <a:br>
              <a:rPr kumimoji="1" lang="en-US" altLang="en-US" sz="2600" b="1" dirty="0">
                <a:solidFill>
                  <a:schemeClr val="hlink"/>
                </a:solidFill>
              </a:rPr>
            </a:br>
            <a:r>
              <a:rPr kumimoji="1" lang="en-US" altLang="en-US" sz="2600" b="1" dirty="0" err="1">
                <a:solidFill>
                  <a:srgbClr val="FF3300"/>
                </a:solidFill>
                <a:sym typeface="Symbol" pitchFamily="18" charset="2"/>
              </a:rPr>
              <a:t></a:t>
            </a:r>
            <a:r>
              <a:rPr kumimoji="1" lang="en-US" altLang="en-US" sz="2600" b="1" dirty="0">
                <a:solidFill>
                  <a:srgbClr val="FF3300"/>
                </a:solidFill>
                <a:sym typeface="Symbol" pitchFamily="18" charset="2"/>
              </a:rPr>
              <a:t> </a:t>
            </a:r>
            <a:r>
              <a:rPr kumimoji="1" lang="en-US" altLang="en-US" sz="2600" b="1" dirty="0">
                <a:solidFill>
                  <a:srgbClr val="FF3300"/>
                </a:solidFill>
              </a:rPr>
              <a:t>positive constants </a:t>
            </a:r>
            <a:r>
              <a:rPr kumimoji="1" lang="en-US" altLang="en-US" sz="2600" b="1" i="1" dirty="0">
                <a:solidFill>
                  <a:srgbClr val="FF3300"/>
                </a:solidFill>
              </a:rPr>
              <a:t>c</a:t>
            </a:r>
            <a:r>
              <a:rPr kumimoji="1" lang="en-US" altLang="en-US" sz="2600" b="1" baseline="-25000" dirty="0">
                <a:solidFill>
                  <a:srgbClr val="FF3300"/>
                </a:solidFill>
              </a:rPr>
              <a:t>1</a:t>
            </a:r>
            <a:r>
              <a:rPr kumimoji="1" lang="en-US" altLang="en-US" sz="2600" b="1" dirty="0">
                <a:solidFill>
                  <a:srgbClr val="FF3300"/>
                </a:solidFill>
              </a:rPr>
              <a:t>, </a:t>
            </a:r>
            <a:r>
              <a:rPr kumimoji="1" lang="en-US" altLang="en-US" sz="2600" b="1" i="1" dirty="0">
                <a:solidFill>
                  <a:srgbClr val="FF3300"/>
                </a:solidFill>
              </a:rPr>
              <a:t>c</a:t>
            </a:r>
            <a:r>
              <a:rPr kumimoji="1" lang="en-US" altLang="en-US" sz="2600" b="1" baseline="-25000" dirty="0">
                <a:solidFill>
                  <a:srgbClr val="FF3300"/>
                </a:solidFill>
              </a:rPr>
              <a:t>2</a:t>
            </a:r>
            <a:r>
              <a:rPr kumimoji="1" lang="en-US" altLang="en-US" sz="2600" b="1" dirty="0">
                <a:solidFill>
                  <a:srgbClr val="FF3300"/>
                </a:solidFill>
              </a:rPr>
              <a:t>, and </a:t>
            </a:r>
            <a:r>
              <a:rPr kumimoji="1" lang="en-US" altLang="en-US" sz="2600" b="1" i="1" dirty="0">
                <a:solidFill>
                  <a:srgbClr val="FF3300"/>
                </a:solidFill>
              </a:rPr>
              <a:t>n</a:t>
            </a:r>
            <a:r>
              <a:rPr kumimoji="1" lang="en-US" altLang="en-US" sz="2600" b="1" baseline="-25000" dirty="0">
                <a:solidFill>
                  <a:srgbClr val="FF3300"/>
                </a:solidFill>
              </a:rPr>
              <a:t>0,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 </a:t>
            </a:r>
            <a:r>
              <a:rPr kumimoji="1" lang="en-US" altLang="en-US" sz="2600" b="1" dirty="0">
                <a:solidFill>
                  <a:srgbClr val="CC0000"/>
                </a:solidFill>
              </a:rPr>
              <a:t>such that </a:t>
            </a:r>
            <a:r>
              <a:rPr kumimoji="1" lang="en-US" altLang="en-US" b="1" dirty="0" err="1">
                <a:solidFill>
                  <a:srgbClr val="CC0000"/>
                </a:solidFill>
                <a:sym typeface="Symbol" pitchFamily="18" charset="2"/>
              </a:rPr>
              <a:t></a:t>
            </a:r>
            <a:r>
              <a:rPr kumimoji="1" lang="en-US" altLang="en-US" b="1" i="1" dirty="0" err="1">
                <a:solidFill>
                  <a:srgbClr val="CC0000"/>
                </a:solidFill>
              </a:rPr>
              <a:t>n</a:t>
            </a:r>
            <a:r>
              <a:rPr kumimoji="1" lang="en-US" altLang="en-US" b="1" i="1" dirty="0">
                <a:solidFill>
                  <a:srgbClr val="CC0000"/>
                </a:solidFill>
              </a:rPr>
              <a:t> </a:t>
            </a:r>
            <a:r>
              <a:rPr kumimoji="1" lang="en-US" altLang="en-US" b="1" dirty="0" err="1">
                <a:solidFill>
                  <a:srgbClr val="CC0000"/>
                </a:solidFill>
                <a:sym typeface="Symbol" pitchFamily="18" charset="2"/>
              </a:rPr>
              <a:t></a:t>
            </a:r>
            <a:r>
              <a:rPr kumimoji="1" lang="en-US" altLang="en-US" b="1" i="1" dirty="0">
                <a:solidFill>
                  <a:srgbClr val="CC0000"/>
                </a:solidFill>
              </a:rPr>
              <a:t>  n</a:t>
            </a:r>
            <a:r>
              <a:rPr kumimoji="1" lang="en-US" altLang="en-US" b="1" baseline="-25000" dirty="0">
                <a:solidFill>
                  <a:srgbClr val="CC0000"/>
                </a:solidFill>
              </a:rPr>
              <a:t>0</a:t>
            </a:r>
            <a:r>
              <a:rPr kumimoji="1" lang="en-US" altLang="en-US" dirty="0">
                <a:solidFill>
                  <a:srgbClr val="CC0000"/>
                </a:solidFill>
              </a:rPr>
              <a:t>,</a:t>
            </a:r>
            <a:endParaRPr kumimoji="1" lang="en-US" altLang="en-US" sz="2600" b="1" dirty="0">
              <a:solidFill>
                <a:srgbClr val="CC0000"/>
              </a:solidFill>
            </a:endParaRPr>
          </a:p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itchFamily="2" charset="2"/>
              <a:buNone/>
            </a:pPr>
            <a:r>
              <a:rPr kumimoji="1" lang="en-US" altLang="en-US" sz="2200" b="1" dirty="0">
                <a:solidFill>
                  <a:schemeClr val="hlink"/>
                </a:solidFill>
              </a:rPr>
              <a:t>we have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 0 </a:t>
            </a:r>
            <a:r>
              <a:rPr kumimoji="1" lang="en-US" altLang="en-US" sz="2600" b="1" dirty="0" err="1">
                <a:solidFill>
                  <a:schemeClr val="hlink"/>
                </a:solidFill>
                <a:sym typeface="Symbol" pitchFamily="18" charset="2"/>
              </a:rPr>
              <a:t>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 </a:t>
            </a:r>
            <a:r>
              <a:rPr kumimoji="1" lang="en-US" altLang="en-US" sz="2600" b="1" i="1" dirty="0">
                <a:solidFill>
                  <a:schemeClr val="hlink"/>
                </a:solidFill>
              </a:rPr>
              <a:t>c</a:t>
            </a:r>
            <a:r>
              <a:rPr kumimoji="1" lang="en-US" altLang="en-US" sz="2600" b="1" baseline="-25000" dirty="0">
                <a:solidFill>
                  <a:schemeClr val="hlink"/>
                </a:solidFill>
              </a:rPr>
              <a:t>1</a:t>
            </a:r>
            <a:r>
              <a:rPr kumimoji="1" lang="en-US" altLang="en-US" sz="2600" b="1" i="1" dirty="0">
                <a:solidFill>
                  <a:schemeClr val="hlink"/>
                </a:solidFill>
              </a:rPr>
              <a:t>g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(</a:t>
            </a:r>
            <a:r>
              <a:rPr kumimoji="1" lang="en-US" altLang="en-US" sz="2600" b="1" i="1" dirty="0">
                <a:solidFill>
                  <a:schemeClr val="hlink"/>
                </a:solidFill>
              </a:rPr>
              <a:t>n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) </a:t>
            </a:r>
            <a:r>
              <a:rPr kumimoji="1" lang="en-US" altLang="en-US" sz="2600" b="1" dirty="0" err="1">
                <a:solidFill>
                  <a:schemeClr val="hlink"/>
                </a:solidFill>
                <a:sym typeface="Symbol" pitchFamily="18" charset="2"/>
              </a:rPr>
              <a:t></a:t>
            </a:r>
            <a:r>
              <a:rPr kumimoji="1" lang="en-US" altLang="en-US" sz="2600" b="1" dirty="0">
                <a:solidFill>
                  <a:schemeClr val="hlink"/>
                </a:solidFill>
                <a:sym typeface="Symbol" pitchFamily="18" charset="2"/>
              </a:rPr>
              <a:t> 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 </a:t>
            </a:r>
            <a:r>
              <a:rPr kumimoji="1" lang="en-US" altLang="en-US" sz="2600" b="1" i="1" dirty="0" err="1">
                <a:solidFill>
                  <a:schemeClr val="hlink"/>
                </a:solidFill>
              </a:rPr>
              <a:t>f</a:t>
            </a:r>
            <a:r>
              <a:rPr kumimoji="1" lang="en-US" altLang="en-US" sz="2600" b="1" dirty="0" err="1">
                <a:solidFill>
                  <a:schemeClr val="hlink"/>
                </a:solidFill>
              </a:rPr>
              <a:t>(</a:t>
            </a:r>
            <a:r>
              <a:rPr kumimoji="1" lang="en-US" altLang="en-US" sz="2600" b="1" i="1" dirty="0" err="1">
                <a:solidFill>
                  <a:schemeClr val="hlink"/>
                </a:solidFill>
              </a:rPr>
              <a:t>n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)</a:t>
            </a:r>
            <a:r>
              <a:rPr kumimoji="1" lang="en-US" altLang="en-US" sz="2600" b="1" i="1" dirty="0">
                <a:solidFill>
                  <a:schemeClr val="hlink"/>
                </a:solidFill>
              </a:rPr>
              <a:t> </a:t>
            </a:r>
            <a:r>
              <a:rPr kumimoji="1" lang="en-US" altLang="en-US" sz="2600" b="1" dirty="0" err="1">
                <a:solidFill>
                  <a:schemeClr val="hlink"/>
                </a:solidFill>
                <a:sym typeface="Symbol" pitchFamily="18" charset="2"/>
              </a:rPr>
              <a:t>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 c</a:t>
            </a:r>
            <a:r>
              <a:rPr kumimoji="1" lang="en-US" altLang="en-US" sz="2600" b="1" baseline="-25000" dirty="0">
                <a:solidFill>
                  <a:schemeClr val="hlink"/>
                </a:solidFill>
              </a:rPr>
              <a:t>2</a:t>
            </a:r>
            <a:r>
              <a:rPr kumimoji="1" lang="en-US" altLang="en-US" sz="2600" b="1" i="1" dirty="0">
                <a:solidFill>
                  <a:schemeClr val="hlink"/>
                </a:solidFill>
              </a:rPr>
              <a:t>g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(</a:t>
            </a:r>
            <a:r>
              <a:rPr kumimoji="1" lang="en-US" altLang="en-US" sz="2600" b="1" i="1" dirty="0">
                <a:solidFill>
                  <a:schemeClr val="hlink"/>
                </a:solidFill>
              </a:rPr>
              <a:t>n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)</a:t>
            </a:r>
          </a:p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itchFamily="2" charset="2"/>
              <a:buNone/>
            </a:pPr>
            <a:r>
              <a:rPr kumimoji="1" lang="en-US" altLang="en-US" sz="3000" b="1" dirty="0">
                <a:solidFill>
                  <a:schemeClr val="hlink"/>
                </a:solidFill>
              </a:rPr>
              <a:t>}</a:t>
            </a:r>
          </a:p>
        </p:txBody>
      </p:sp>
      <p:sp>
        <p:nvSpPr>
          <p:cNvPr id="14342" name="Rectangle 23"/>
          <p:cNvSpPr>
            <a:spLocks noChangeArrowheads="1"/>
          </p:cNvSpPr>
          <p:nvPr/>
        </p:nvSpPr>
        <p:spPr bwMode="auto">
          <a:xfrm>
            <a:off x="263525" y="1068388"/>
            <a:ext cx="519747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itchFamily="2" charset="2"/>
              <a:buNone/>
            </a:pPr>
            <a:r>
              <a:rPr kumimoji="1" lang="en-US" altLang="en-US" sz="2600"/>
              <a:t>For function </a:t>
            </a:r>
            <a:r>
              <a:rPr kumimoji="1" lang="en-US" altLang="en-US" sz="2600" i="1"/>
              <a:t>g</a:t>
            </a:r>
            <a:r>
              <a:rPr kumimoji="1" lang="en-US" altLang="en-US" sz="2600"/>
              <a:t>(</a:t>
            </a:r>
            <a:r>
              <a:rPr kumimoji="1" lang="en-US" altLang="en-US" sz="2600" i="1"/>
              <a:t>n</a:t>
            </a:r>
            <a:r>
              <a:rPr kumimoji="1" lang="en-US" altLang="en-US" sz="2600"/>
              <a:t>), we define </a:t>
            </a:r>
            <a:r>
              <a:rPr kumimoji="1" lang="en-US" altLang="en-US" sz="2600">
                <a:sym typeface="Symbol" pitchFamily="18" charset="2"/>
              </a:rPr>
              <a:t></a:t>
            </a:r>
            <a:r>
              <a:rPr kumimoji="1" lang="en-US" altLang="en-US" sz="2600"/>
              <a:t>(</a:t>
            </a:r>
            <a:r>
              <a:rPr kumimoji="1" lang="en-US" altLang="en-US" sz="2600" i="1"/>
              <a:t>g</a:t>
            </a:r>
            <a:r>
              <a:rPr kumimoji="1" lang="en-US" altLang="en-US" sz="2600"/>
              <a:t>(</a:t>
            </a:r>
            <a:r>
              <a:rPr kumimoji="1" lang="en-US" altLang="en-US" sz="2600" i="1"/>
              <a:t>n</a:t>
            </a:r>
            <a:r>
              <a:rPr kumimoji="1" lang="en-US" altLang="en-US" sz="2600"/>
              <a:t>)), big-Theta of </a:t>
            </a:r>
            <a:r>
              <a:rPr kumimoji="1" lang="en-US" altLang="en-US" sz="2600" i="1"/>
              <a:t>n</a:t>
            </a:r>
            <a:r>
              <a:rPr kumimoji="1" lang="en-US" altLang="en-US" sz="2600"/>
              <a:t>, as the set:</a:t>
            </a:r>
          </a:p>
        </p:txBody>
      </p:sp>
      <p:sp>
        <p:nvSpPr>
          <p:cNvPr id="14343" name="Rectangle 24"/>
          <p:cNvSpPr>
            <a:spLocks noChangeArrowheads="1"/>
          </p:cNvSpPr>
          <p:nvPr/>
        </p:nvSpPr>
        <p:spPr bwMode="auto">
          <a:xfrm>
            <a:off x="263525" y="5567363"/>
            <a:ext cx="63500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2600" b="1" i="1"/>
              <a:t>g</a:t>
            </a:r>
            <a:r>
              <a:rPr kumimoji="1" lang="en-US" altLang="en-US" sz="2600" b="1"/>
              <a:t>(</a:t>
            </a:r>
            <a:r>
              <a:rPr kumimoji="1" lang="en-US" altLang="en-US" sz="2600" b="1" i="1"/>
              <a:t>n</a:t>
            </a:r>
            <a:r>
              <a:rPr kumimoji="1" lang="en-US" altLang="en-US" sz="2600" b="1"/>
              <a:t>) is an </a:t>
            </a:r>
            <a:r>
              <a:rPr kumimoji="1" lang="en-US" altLang="en-US" sz="2600" b="1" i="1">
                <a:solidFill>
                  <a:srgbClr val="CC0000"/>
                </a:solidFill>
              </a:rPr>
              <a:t>asymptotically tight bound</a:t>
            </a:r>
            <a:r>
              <a:rPr kumimoji="1" lang="en-US" altLang="en-US" sz="2600" b="1"/>
              <a:t> for </a:t>
            </a:r>
            <a:r>
              <a:rPr kumimoji="1" lang="en-US" altLang="en-US" sz="2600" b="1" i="1"/>
              <a:t>f</a:t>
            </a:r>
            <a:r>
              <a:rPr kumimoji="1" lang="en-US" altLang="en-US" sz="2600" b="1"/>
              <a:t>(</a:t>
            </a:r>
            <a:r>
              <a:rPr kumimoji="1" lang="en-US" altLang="en-US" sz="2600" b="1" i="1"/>
              <a:t>n</a:t>
            </a:r>
            <a:r>
              <a:rPr kumimoji="1" lang="en-US" altLang="en-US" sz="2600" b="1"/>
              <a:t>).</a:t>
            </a:r>
          </a:p>
        </p:txBody>
      </p:sp>
      <p:sp>
        <p:nvSpPr>
          <p:cNvPr id="14344" name="Text Box 25"/>
          <p:cNvSpPr txBox="1">
            <a:spLocks noChangeArrowheads="1"/>
          </p:cNvSpPr>
          <p:nvPr/>
        </p:nvSpPr>
        <p:spPr bwMode="auto">
          <a:xfrm>
            <a:off x="184150" y="4405313"/>
            <a:ext cx="47180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1" i="1"/>
              <a:t>Intuitively</a:t>
            </a:r>
            <a:r>
              <a:rPr lang="en-US" altLang="en-US"/>
              <a:t>: Set of all functions that</a:t>
            </a:r>
          </a:p>
          <a:p>
            <a:r>
              <a:rPr lang="en-US" altLang="en-US"/>
              <a:t>have the same </a:t>
            </a:r>
            <a:r>
              <a:rPr lang="en-US" altLang="en-US" i="1"/>
              <a:t>rate of growth</a:t>
            </a:r>
            <a:r>
              <a:rPr lang="en-US" altLang="en-US"/>
              <a:t> as </a:t>
            </a:r>
            <a:r>
              <a:rPr lang="en-US" altLang="en-US" i="1"/>
              <a:t>g</a:t>
            </a:r>
            <a:r>
              <a:rPr lang="en-US" altLang="en-US"/>
              <a:t>(</a:t>
            </a:r>
            <a:r>
              <a:rPr lang="en-US" altLang="en-US" i="1"/>
              <a:t>n</a:t>
            </a:r>
            <a:r>
              <a:rPr lang="en-US" altLang="en-US"/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400" smtClean="0">
                <a:solidFill>
                  <a:schemeClr val="hlink"/>
                </a:solidFill>
              </a:rPr>
              <a:t>Comp 550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ym typeface="Symbol" pitchFamily="18" charset="2"/>
              </a:rPr>
              <a:t>-notation</a:t>
            </a:r>
          </a:p>
        </p:txBody>
      </p:sp>
      <p:pic>
        <p:nvPicPr>
          <p:cNvPr id="15364" name="Picture 3" descr="graph_th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00" y="1387475"/>
            <a:ext cx="4030663" cy="417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250825" y="1954213"/>
            <a:ext cx="4870450" cy="2374900"/>
          </a:xfrm>
          <a:prstGeom prst="rect">
            <a:avLst/>
          </a:prstGeom>
          <a:solidFill>
            <a:srgbClr val="CCECFF"/>
          </a:solidFill>
          <a:ln w="19050" cap="sq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itchFamily="2" charset="2"/>
              <a:buNone/>
            </a:pPr>
            <a:r>
              <a:rPr kumimoji="1" lang="en-US" altLang="en-US" sz="2600" b="1">
                <a:solidFill>
                  <a:schemeClr val="accent1"/>
                </a:solidFill>
                <a:sym typeface="Symbol" pitchFamily="18" charset="2"/>
              </a:rPr>
              <a:t></a:t>
            </a:r>
            <a:r>
              <a:rPr kumimoji="1" lang="en-US" altLang="en-US" sz="2600" b="1">
                <a:solidFill>
                  <a:schemeClr val="accent1"/>
                </a:solidFill>
              </a:rPr>
              <a:t>(</a:t>
            </a:r>
            <a:r>
              <a:rPr kumimoji="1" lang="en-US" altLang="en-US" sz="2600" b="1" i="1">
                <a:solidFill>
                  <a:schemeClr val="accent1"/>
                </a:solidFill>
              </a:rPr>
              <a:t>g</a:t>
            </a:r>
            <a:r>
              <a:rPr kumimoji="1" lang="en-US" altLang="en-US" sz="2600" b="1">
                <a:solidFill>
                  <a:schemeClr val="accent1"/>
                </a:solidFill>
              </a:rPr>
              <a:t>(</a:t>
            </a:r>
            <a:r>
              <a:rPr kumimoji="1" lang="en-US" altLang="en-US" sz="2600" b="1" i="1">
                <a:solidFill>
                  <a:schemeClr val="accent1"/>
                </a:solidFill>
              </a:rPr>
              <a:t>n</a:t>
            </a:r>
            <a:r>
              <a:rPr kumimoji="1" lang="en-US" altLang="en-US" sz="2600" b="1">
                <a:solidFill>
                  <a:schemeClr val="accent1"/>
                </a:solidFill>
              </a:rPr>
              <a:t>)) =</a:t>
            </a:r>
            <a:r>
              <a:rPr kumimoji="1" lang="en-US" altLang="en-US" sz="2600" b="1">
                <a:solidFill>
                  <a:schemeClr val="hlink"/>
                </a:solidFill>
              </a:rPr>
              <a:t> </a:t>
            </a:r>
            <a:r>
              <a:rPr kumimoji="1" lang="en-US" altLang="en-US" sz="3000" b="1">
                <a:solidFill>
                  <a:schemeClr val="hlink"/>
                </a:solidFill>
              </a:rPr>
              <a:t>{</a:t>
            </a:r>
            <a:r>
              <a:rPr kumimoji="1" lang="en-US" altLang="en-US" sz="2600" b="1" i="1">
                <a:solidFill>
                  <a:schemeClr val="hlink"/>
                </a:solidFill>
              </a:rPr>
              <a:t>f</a:t>
            </a:r>
            <a:r>
              <a:rPr kumimoji="1" lang="en-US" altLang="en-US" sz="2600" b="1">
                <a:solidFill>
                  <a:schemeClr val="hlink"/>
                </a:solidFill>
              </a:rPr>
              <a:t>(</a:t>
            </a:r>
            <a:r>
              <a:rPr kumimoji="1" lang="en-US" altLang="en-US" sz="2600" b="1" i="1">
                <a:solidFill>
                  <a:schemeClr val="hlink"/>
                </a:solidFill>
              </a:rPr>
              <a:t>n</a:t>
            </a:r>
            <a:r>
              <a:rPr kumimoji="1" lang="en-US" altLang="en-US" sz="2600" b="1">
                <a:solidFill>
                  <a:schemeClr val="hlink"/>
                </a:solidFill>
              </a:rPr>
              <a:t>) : </a:t>
            </a:r>
            <a:br>
              <a:rPr kumimoji="1" lang="en-US" altLang="en-US" sz="2600" b="1">
                <a:solidFill>
                  <a:schemeClr val="hlink"/>
                </a:solidFill>
              </a:rPr>
            </a:br>
            <a:r>
              <a:rPr kumimoji="1" lang="en-US" altLang="en-US" sz="2600" b="1">
                <a:solidFill>
                  <a:srgbClr val="FF3300"/>
                </a:solidFill>
                <a:sym typeface="Symbol" pitchFamily="18" charset="2"/>
              </a:rPr>
              <a:t> </a:t>
            </a:r>
            <a:r>
              <a:rPr kumimoji="1" lang="en-US" altLang="en-US" sz="2600" b="1">
                <a:solidFill>
                  <a:srgbClr val="FF3300"/>
                </a:solidFill>
              </a:rPr>
              <a:t>positive constants </a:t>
            </a:r>
            <a:r>
              <a:rPr kumimoji="1" lang="en-US" altLang="en-US" sz="2600" b="1" i="1">
                <a:solidFill>
                  <a:srgbClr val="FF3300"/>
                </a:solidFill>
              </a:rPr>
              <a:t>c</a:t>
            </a:r>
            <a:r>
              <a:rPr kumimoji="1" lang="en-US" altLang="en-US" sz="2600" b="1" baseline="-25000">
                <a:solidFill>
                  <a:srgbClr val="FF3300"/>
                </a:solidFill>
              </a:rPr>
              <a:t>1</a:t>
            </a:r>
            <a:r>
              <a:rPr kumimoji="1" lang="en-US" altLang="en-US" sz="2600" b="1">
                <a:solidFill>
                  <a:srgbClr val="FF3300"/>
                </a:solidFill>
              </a:rPr>
              <a:t>, </a:t>
            </a:r>
            <a:r>
              <a:rPr kumimoji="1" lang="en-US" altLang="en-US" sz="2600" b="1" i="1">
                <a:solidFill>
                  <a:srgbClr val="FF3300"/>
                </a:solidFill>
              </a:rPr>
              <a:t>c</a:t>
            </a:r>
            <a:r>
              <a:rPr kumimoji="1" lang="en-US" altLang="en-US" sz="2600" b="1" baseline="-25000">
                <a:solidFill>
                  <a:srgbClr val="FF3300"/>
                </a:solidFill>
              </a:rPr>
              <a:t>2</a:t>
            </a:r>
            <a:r>
              <a:rPr kumimoji="1" lang="en-US" altLang="en-US" sz="2600" b="1">
                <a:solidFill>
                  <a:srgbClr val="FF3300"/>
                </a:solidFill>
              </a:rPr>
              <a:t>, and </a:t>
            </a:r>
            <a:r>
              <a:rPr kumimoji="1" lang="en-US" altLang="en-US" sz="2600" b="1" i="1">
                <a:solidFill>
                  <a:srgbClr val="FF3300"/>
                </a:solidFill>
              </a:rPr>
              <a:t>n</a:t>
            </a:r>
            <a:r>
              <a:rPr kumimoji="1" lang="en-US" altLang="en-US" sz="2600" b="1" baseline="-25000">
                <a:solidFill>
                  <a:srgbClr val="FF3300"/>
                </a:solidFill>
              </a:rPr>
              <a:t>0,</a:t>
            </a:r>
            <a:r>
              <a:rPr kumimoji="1" lang="en-US" altLang="en-US" sz="2600" b="1">
                <a:solidFill>
                  <a:schemeClr val="hlink"/>
                </a:solidFill>
              </a:rPr>
              <a:t> </a:t>
            </a:r>
            <a:r>
              <a:rPr kumimoji="1" lang="en-US" altLang="en-US" sz="2600" b="1">
                <a:solidFill>
                  <a:srgbClr val="CC0000"/>
                </a:solidFill>
              </a:rPr>
              <a:t>such that </a:t>
            </a:r>
            <a:r>
              <a:rPr kumimoji="1" lang="en-US" altLang="en-US" b="1">
                <a:solidFill>
                  <a:srgbClr val="CC0000"/>
                </a:solidFill>
                <a:sym typeface="Symbol" pitchFamily="18" charset="2"/>
              </a:rPr>
              <a:t></a:t>
            </a:r>
            <a:r>
              <a:rPr kumimoji="1" lang="en-US" altLang="en-US" b="1" i="1">
                <a:solidFill>
                  <a:srgbClr val="CC0000"/>
                </a:solidFill>
              </a:rPr>
              <a:t>n </a:t>
            </a:r>
            <a:r>
              <a:rPr kumimoji="1" lang="en-US" altLang="en-US" b="1">
                <a:solidFill>
                  <a:srgbClr val="CC0000"/>
                </a:solidFill>
                <a:sym typeface="Symbol" pitchFamily="18" charset="2"/>
              </a:rPr>
              <a:t></a:t>
            </a:r>
            <a:r>
              <a:rPr kumimoji="1" lang="en-US" altLang="en-US" b="1" i="1">
                <a:solidFill>
                  <a:srgbClr val="CC0000"/>
                </a:solidFill>
              </a:rPr>
              <a:t>  n</a:t>
            </a:r>
            <a:r>
              <a:rPr kumimoji="1" lang="en-US" altLang="en-US" b="1" baseline="-25000">
                <a:solidFill>
                  <a:srgbClr val="CC0000"/>
                </a:solidFill>
              </a:rPr>
              <a:t>0</a:t>
            </a:r>
            <a:r>
              <a:rPr kumimoji="1" lang="en-US" altLang="en-US">
                <a:solidFill>
                  <a:srgbClr val="CC0000"/>
                </a:solidFill>
              </a:rPr>
              <a:t>,</a:t>
            </a:r>
            <a:endParaRPr kumimoji="1" lang="en-US" altLang="en-US" sz="2600" b="1">
              <a:solidFill>
                <a:srgbClr val="CC0000"/>
              </a:solidFill>
            </a:endParaRPr>
          </a:p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itchFamily="2" charset="2"/>
              <a:buNone/>
            </a:pPr>
            <a:r>
              <a:rPr kumimoji="1" lang="en-US" altLang="en-US" sz="2200" b="1">
                <a:solidFill>
                  <a:schemeClr val="hlink"/>
                </a:solidFill>
              </a:rPr>
              <a:t>we have</a:t>
            </a:r>
            <a:r>
              <a:rPr kumimoji="1" lang="en-US" altLang="en-US" sz="2600" b="1">
                <a:solidFill>
                  <a:schemeClr val="hlink"/>
                </a:solidFill>
              </a:rPr>
              <a:t> 0 </a:t>
            </a:r>
            <a:r>
              <a:rPr kumimoji="1" lang="en-US" altLang="en-US" sz="2600" b="1">
                <a:solidFill>
                  <a:schemeClr val="hlink"/>
                </a:solidFill>
                <a:sym typeface="Symbol" pitchFamily="18" charset="2"/>
              </a:rPr>
              <a:t></a:t>
            </a:r>
            <a:r>
              <a:rPr kumimoji="1" lang="en-US" altLang="en-US" sz="2600" b="1">
                <a:solidFill>
                  <a:schemeClr val="hlink"/>
                </a:solidFill>
              </a:rPr>
              <a:t> </a:t>
            </a:r>
            <a:r>
              <a:rPr kumimoji="1" lang="en-US" altLang="en-US" sz="2600" b="1" i="1">
                <a:solidFill>
                  <a:schemeClr val="hlink"/>
                </a:solidFill>
              </a:rPr>
              <a:t>c</a:t>
            </a:r>
            <a:r>
              <a:rPr kumimoji="1" lang="en-US" altLang="en-US" sz="2600" b="1" baseline="-25000">
                <a:solidFill>
                  <a:schemeClr val="hlink"/>
                </a:solidFill>
              </a:rPr>
              <a:t>1</a:t>
            </a:r>
            <a:r>
              <a:rPr kumimoji="1" lang="en-US" altLang="en-US" sz="2600" b="1" i="1">
                <a:solidFill>
                  <a:schemeClr val="hlink"/>
                </a:solidFill>
              </a:rPr>
              <a:t>g</a:t>
            </a:r>
            <a:r>
              <a:rPr kumimoji="1" lang="en-US" altLang="en-US" sz="2600" b="1">
                <a:solidFill>
                  <a:schemeClr val="hlink"/>
                </a:solidFill>
              </a:rPr>
              <a:t>(</a:t>
            </a:r>
            <a:r>
              <a:rPr kumimoji="1" lang="en-US" altLang="en-US" sz="2600" b="1" i="1">
                <a:solidFill>
                  <a:schemeClr val="hlink"/>
                </a:solidFill>
              </a:rPr>
              <a:t>n</a:t>
            </a:r>
            <a:r>
              <a:rPr kumimoji="1" lang="en-US" altLang="en-US" sz="2600" b="1">
                <a:solidFill>
                  <a:schemeClr val="hlink"/>
                </a:solidFill>
              </a:rPr>
              <a:t>) </a:t>
            </a:r>
            <a:r>
              <a:rPr kumimoji="1" lang="en-US" altLang="en-US" sz="2600" b="1">
                <a:solidFill>
                  <a:schemeClr val="hlink"/>
                </a:solidFill>
                <a:sym typeface="Symbol" pitchFamily="18" charset="2"/>
              </a:rPr>
              <a:t> </a:t>
            </a:r>
            <a:r>
              <a:rPr kumimoji="1" lang="en-US" altLang="en-US" sz="2600" b="1">
                <a:solidFill>
                  <a:schemeClr val="hlink"/>
                </a:solidFill>
              </a:rPr>
              <a:t> </a:t>
            </a:r>
            <a:r>
              <a:rPr kumimoji="1" lang="en-US" altLang="en-US" sz="2600" b="1" i="1">
                <a:solidFill>
                  <a:schemeClr val="hlink"/>
                </a:solidFill>
              </a:rPr>
              <a:t>f</a:t>
            </a:r>
            <a:r>
              <a:rPr kumimoji="1" lang="en-US" altLang="en-US" sz="2600" b="1">
                <a:solidFill>
                  <a:schemeClr val="hlink"/>
                </a:solidFill>
              </a:rPr>
              <a:t>(</a:t>
            </a:r>
            <a:r>
              <a:rPr kumimoji="1" lang="en-US" altLang="en-US" sz="2600" b="1" i="1">
                <a:solidFill>
                  <a:schemeClr val="hlink"/>
                </a:solidFill>
              </a:rPr>
              <a:t>n</a:t>
            </a:r>
            <a:r>
              <a:rPr kumimoji="1" lang="en-US" altLang="en-US" sz="2600" b="1">
                <a:solidFill>
                  <a:schemeClr val="hlink"/>
                </a:solidFill>
              </a:rPr>
              <a:t>)</a:t>
            </a:r>
            <a:r>
              <a:rPr kumimoji="1" lang="en-US" altLang="en-US" sz="2600" b="1" i="1">
                <a:solidFill>
                  <a:schemeClr val="hlink"/>
                </a:solidFill>
              </a:rPr>
              <a:t> </a:t>
            </a:r>
            <a:r>
              <a:rPr kumimoji="1" lang="en-US" altLang="en-US" sz="2600" b="1">
                <a:solidFill>
                  <a:schemeClr val="hlink"/>
                </a:solidFill>
                <a:sym typeface="Symbol" pitchFamily="18" charset="2"/>
              </a:rPr>
              <a:t></a:t>
            </a:r>
            <a:r>
              <a:rPr kumimoji="1" lang="en-US" altLang="en-US" sz="2600" b="1">
                <a:solidFill>
                  <a:schemeClr val="hlink"/>
                </a:solidFill>
              </a:rPr>
              <a:t> c</a:t>
            </a:r>
            <a:r>
              <a:rPr kumimoji="1" lang="en-US" altLang="en-US" sz="2600" b="1" baseline="-25000">
                <a:solidFill>
                  <a:schemeClr val="hlink"/>
                </a:solidFill>
              </a:rPr>
              <a:t>2</a:t>
            </a:r>
            <a:r>
              <a:rPr kumimoji="1" lang="en-US" altLang="en-US" sz="2600" b="1" i="1">
                <a:solidFill>
                  <a:schemeClr val="hlink"/>
                </a:solidFill>
              </a:rPr>
              <a:t>g</a:t>
            </a:r>
            <a:r>
              <a:rPr kumimoji="1" lang="en-US" altLang="en-US" sz="2600" b="1">
                <a:solidFill>
                  <a:schemeClr val="hlink"/>
                </a:solidFill>
              </a:rPr>
              <a:t>(</a:t>
            </a:r>
            <a:r>
              <a:rPr kumimoji="1" lang="en-US" altLang="en-US" sz="2600" b="1" i="1">
                <a:solidFill>
                  <a:schemeClr val="hlink"/>
                </a:solidFill>
              </a:rPr>
              <a:t>n</a:t>
            </a:r>
            <a:r>
              <a:rPr kumimoji="1" lang="en-US" altLang="en-US" sz="2600" b="1">
                <a:solidFill>
                  <a:schemeClr val="hlink"/>
                </a:solidFill>
              </a:rPr>
              <a:t>)</a:t>
            </a:r>
          </a:p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itchFamily="2" charset="2"/>
              <a:buNone/>
            </a:pPr>
            <a:r>
              <a:rPr kumimoji="1" lang="en-US" altLang="en-US" sz="3000" b="1">
                <a:solidFill>
                  <a:schemeClr val="hlink"/>
                </a:solidFill>
              </a:rPr>
              <a:t>}</a:t>
            </a:r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263525" y="1068388"/>
            <a:ext cx="519747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itchFamily="2" charset="2"/>
              <a:buNone/>
            </a:pPr>
            <a:r>
              <a:rPr kumimoji="1" lang="en-US" altLang="en-US" sz="2600"/>
              <a:t>For function </a:t>
            </a:r>
            <a:r>
              <a:rPr kumimoji="1" lang="en-US" altLang="en-US" sz="2600" i="1"/>
              <a:t>g</a:t>
            </a:r>
            <a:r>
              <a:rPr kumimoji="1" lang="en-US" altLang="en-US" sz="2600"/>
              <a:t>(</a:t>
            </a:r>
            <a:r>
              <a:rPr kumimoji="1" lang="en-US" altLang="en-US" sz="2600" i="1"/>
              <a:t>n</a:t>
            </a:r>
            <a:r>
              <a:rPr kumimoji="1" lang="en-US" altLang="en-US" sz="2600"/>
              <a:t>), we define </a:t>
            </a:r>
            <a:r>
              <a:rPr kumimoji="1" lang="en-US" altLang="en-US" sz="2600">
                <a:sym typeface="Symbol" pitchFamily="18" charset="2"/>
              </a:rPr>
              <a:t></a:t>
            </a:r>
            <a:r>
              <a:rPr kumimoji="1" lang="en-US" altLang="en-US" sz="2600"/>
              <a:t>(</a:t>
            </a:r>
            <a:r>
              <a:rPr kumimoji="1" lang="en-US" altLang="en-US" sz="2600" i="1"/>
              <a:t>g</a:t>
            </a:r>
            <a:r>
              <a:rPr kumimoji="1" lang="en-US" altLang="en-US" sz="2600"/>
              <a:t>(</a:t>
            </a:r>
            <a:r>
              <a:rPr kumimoji="1" lang="en-US" altLang="en-US" sz="2600" i="1"/>
              <a:t>n</a:t>
            </a:r>
            <a:r>
              <a:rPr kumimoji="1" lang="en-US" altLang="en-US" sz="2600"/>
              <a:t>)), big-Theta of </a:t>
            </a:r>
            <a:r>
              <a:rPr kumimoji="1" lang="en-US" altLang="en-US" sz="2600" i="1"/>
              <a:t>n</a:t>
            </a:r>
            <a:r>
              <a:rPr kumimoji="1" lang="en-US" altLang="en-US" sz="2600"/>
              <a:t>, as the set:</a:t>
            </a:r>
          </a:p>
        </p:txBody>
      </p:sp>
      <p:sp>
        <p:nvSpPr>
          <p:cNvPr id="15367" name="Text Box 8"/>
          <p:cNvSpPr txBox="1">
            <a:spLocks noChangeArrowheads="1"/>
          </p:cNvSpPr>
          <p:nvPr/>
        </p:nvSpPr>
        <p:spPr bwMode="auto">
          <a:xfrm>
            <a:off x="184150" y="4591050"/>
            <a:ext cx="3897313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dirty="0"/>
              <a:t>Technically, </a:t>
            </a:r>
            <a:r>
              <a:rPr lang="en-US" altLang="en-US" i="1" dirty="0" err="1"/>
              <a:t>f</a:t>
            </a:r>
            <a:r>
              <a:rPr lang="en-US" altLang="en-US" dirty="0" err="1"/>
              <a:t>(</a:t>
            </a:r>
            <a:r>
              <a:rPr lang="en-US" altLang="en-US" i="1" dirty="0" err="1"/>
              <a:t>n</a:t>
            </a:r>
            <a:r>
              <a:rPr lang="en-US" altLang="en-US" dirty="0"/>
              <a:t>) </a:t>
            </a:r>
            <a:r>
              <a:rPr lang="en-US" altLang="en-US" dirty="0" err="1">
                <a:sym typeface="Symbol" pitchFamily="18" charset="2"/>
              </a:rPr>
              <a:t></a:t>
            </a:r>
            <a:r>
              <a:rPr lang="en-US" altLang="en-US" dirty="0">
                <a:sym typeface="Symbol" pitchFamily="18" charset="2"/>
              </a:rPr>
              <a:t> </a:t>
            </a:r>
            <a:r>
              <a:rPr lang="en-US" altLang="en-US" dirty="0" err="1">
                <a:sym typeface="Symbol" pitchFamily="18" charset="2"/>
              </a:rPr>
              <a:t>(</a:t>
            </a:r>
            <a:r>
              <a:rPr lang="en-US" altLang="en-US" i="1" dirty="0" err="1">
                <a:sym typeface="Symbol" pitchFamily="18" charset="2"/>
              </a:rPr>
              <a:t>g</a:t>
            </a:r>
            <a:r>
              <a:rPr lang="en-US" altLang="en-US" dirty="0" err="1">
                <a:sym typeface="Symbol" pitchFamily="18" charset="2"/>
              </a:rPr>
              <a:t>(</a:t>
            </a:r>
            <a:r>
              <a:rPr lang="en-US" altLang="en-US" i="1" dirty="0" err="1">
                <a:sym typeface="Symbol" pitchFamily="18" charset="2"/>
              </a:rPr>
              <a:t>n</a:t>
            </a:r>
            <a:r>
              <a:rPr lang="en-US" altLang="en-US" dirty="0">
                <a:sym typeface="Symbol" pitchFamily="18" charset="2"/>
              </a:rPr>
              <a:t>)).</a:t>
            </a:r>
          </a:p>
          <a:p>
            <a:r>
              <a:rPr lang="en-US" altLang="en-US" dirty="0">
                <a:sym typeface="Symbol" pitchFamily="18" charset="2"/>
              </a:rPr>
              <a:t>Older usage,  </a:t>
            </a:r>
            <a:r>
              <a:rPr lang="en-US" altLang="en-US" i="1" dirty="0" err="1"/>
              <a:t>f</a:t>
            </a:r>
            <a:r>
              <a:rPr lang="en-US" altLang="en-US" dirty="0" err="1"/>
              <a:t>(</a:t>
            </a:r>
            <a:r>
              <a:rPr lang="en-US" altLang="en-US" i="1" dirty="0" err="1"/>
              <a:t>n</a:t>
            </a:r>
            <a:r>
              <a:rPr lang="en-US" altLang="en-US" dirty="0"/>
              <a:t>) </a:t>
            </a:r>
            <a:r>
              <a:rPr lang="en-US" altLang="en-US" dirty="0">
                <a:sym typeface="Symbol" pitchFamily="18" charset="2"/>
              </a:rPr>
              <a:t>= </a:t>
            </a:r>
            <a:r>
              <a:rPr lang="en-US" altLang="en-US" dirty="0" err="1">
                <a:sym typeface="Symbol" pitchFamily="18" charset="2"/>
              </a:rPr>
              <a:t>(</a:t>
            </a:r>
            <a:r>
              <a:rPr lang="en-US" altLang="en-US" i="1" dirty="0" err="1">
                <a:sym typeface="Symbol" pitchFamily="18" charset="2"/>
              </a:rPr>
              <a:t>g</a:t>
            </a:r>
            <a:r>
              <a:rPr lang="en-US" altLang="en-US" dirty="0" err="1">
                <a:sym typeface="Symbol" pitchFamily="18" charset="2"/>
              </a:rPr>
              <a:t>(</a:t>
            </a:r>
            <a:r>
              <a:rPr lang="en-US" altLang="en-US" i="1" dirty="0" err="1">
                <a:sym typeface="Symbol" pitchFamily="18" charset="2"/>
              </a:rPr>
              <a:t>n</a:t>
            </a:r>
            <a:r>
              <a:rPr lang="en-US" altLang="en-US" dirty="0">
                <a:sym typeface="Symbol" pitchFamily="18" charset="2"/>
              </a:rPr>
              <a:t>)).</a:t>
            </a:r>
          </a:p>
          <a:p>
            <a:r>
              <a:rPr lang="en-US" altLang="en-US" dirty="0">
                <a:sym typeface="Symbol" pitchFamily="18" charset="2"/>
              </a:rPr>
              <a:t>I’ll accept either… </a:t>
            </a:r>
          </a:p>
        </p:txBody>
      </p:sp>
      <p:sp>
        <p:nvSpPr>
          <p:cNvPr id="15368" name="Text Box 9"/>
          <p:cNvSpPr txBox="1">
            <a:spLocks noChangeArrowheads="1"/>
          </p:cNvSpPr>
          <p:nvPr/>
        </p:nvSpPr>
        <p:spPr bwMode="auto">
          <a:xfrm>
            <a:off x="171450" y="6007100"/>
            <a:ext cx="5653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1" i="1"/>
              <a:t>f</a:t>
            </a:r>
            <a:r>
              <a:rPr lang="en-US" altLang="en-US" b="1"/>
              <a:t>(</a:t>
            </a:r>
            <a:r>
              <a:rPr lang="en-US" altLang="en-US" b="1" i="1"/>
              <a:t>n</a:t>
            </a:r>
            <a:r>
              <a:rPr lang="en-US" altLang="en-US" b="1"/>
              <a:t>) and </a:t>
            </a:r>
            <a:r>
              <a:rPr lang="en-US" altLang="en-US" b="1" i="1"/>
              <a:t>g</a:t>
            </a:r>
            <a:r>
              <a:rPr lang="en-US" altLang="en-US" b="1"/>
              <a:t>(</a:t>
            </a:r>
            <a:r>
              <a:rPr lang="en-US" altLang="en-US" b="1" i="1"/>
              <a:t>n</a:t>
            </a:r>
            <a:r>
              <a:rPr lang="en-US" altLang="en-US" b="1"/>
              <a:t>) are nonnegative, for large </a:t>
            </a:r>
            <a:r>
              <a:rPr lang="en-US" altLang="en-US" b="1" i="1"/>
              <a:t>n</a:t>
            </a:r>
            <a:r>
              <a:rPr lang="en-US" altLang="en-US" b="1"/>
              <a:t>. </a:t>
            </a:r>
            <a:endParaRPr lang="en-US" altLang="en-US" b="1" i="1" u="sng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400" smtClean="0">
                <a:solidFill>
                  <a:schemeClr val="hlink"/>
                </a:solidFill>
              </a:rPr>
              <a:t>Comp 550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</a:t>
            </a:r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850" y="2468563"/>
            <a:ext cx="7989888" cy="38766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10</a:t>
            </a:r>
            <a:r>
              <a:rPr lang="en-US" altLang="en-US" i="1" dirty="0" smtClean="0"/>
              <a:t>n</a:t>
            </a:r>
            <a:r>
              <a:rPr lang="en-US" altLang="en-US" baseline="30000" dirty="0" smtClean="0"/>
              <a:t>2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-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3</a:t>
            </a:r>
            <a:r>
              <a:rPr lang="en-US" altLang="en-US" i="1" dirty="0" smtClean="0"/>
              <a:t>n </a:t>
            </a:r>
            <a:r>
              <a:rPr lang="en-US" altLang="en-US" dirty="0" smtClean="0">
                <a:sym typeface="Symbol"/>
              </a:rPr>
              <a:t></a:t>
            </a:r>
            <a:r>
              <a:rPr lang="en-US" altLang="en-US" i="1" dirty="0" smtClean="0"/>
              <a:t> </a:t>
            </a:r>
            <a:r>
              <a:rPr lang="en-US" altLang="en-US" dirty="0" smtClean="0">
                <a:latin typeface="Symbol" pitchFamily="18" charset="2"/>
              </a:rPr>
              <a:t>Q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n</a:t>
            </a:r>
            <a:r>
              <a:rPr lang="en-US" altLang="en-US" baseline="30000" dirty="0" smtClean="0"/>
              <a:t>2</a:t>
            </a:r>
            <a:r>
              <a:rPr lang="en-US" altLang="en-US" dirty="0" smtClean="0"/>
              <a:t>)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What constants for </a:t>
            </a:r>
            <a:r>
              <a:rPr lang="en-US" altLang="en-US" i="1" dirty="0" smtClean="0"/>
              <a:t>n</a:t>
            </a:r>
            <a:r>
              <a:rPr lang="en-US" altLang="en-US" baseline="-25000" dirty="0" smtClean="0"/>
              <a:t>0</a:t>
            </a:r>
            <a:r>
              <a:rPr lang="en-US" altLang="en-US" dirty="0" smtClean="0"/>
              <a:t>, </a:t>
            </a:r>
            <a:r>
              <a:rPr lang="en-US" altLang="en-US" i="1" dirty="0" smtClean="0"/>
              <a:t>c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, and </a:t>
            </a:r>
            <a:r>
              <a:rPr lang="en-US" altLang="en-US" i="1" dirty="0" smtClean="0"/>
              <a:t>c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will work?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Make </a:t>
            </a:r>
            <a:r>
              <a:rPr lang="en-US" altLang="en-US" i="1" dirty="0" smtClean="0"/>
              <a:t>c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 a little smaller than the leading coefficient, and </a:t>
            </a:r>
            <a:r>
              <a:rPr lang="en-US" altLang="en-US" i="1" dirty="0" smtClean="0"/>
              <a:t>c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a little bigger.</a:t>
            </a:r>
          </a:p>
          <a:p>
            <a:pPr>
              <a:lnSpc>
                <a:spcPct val="90000"/>
              </a:lnSpc>
            </a:pPr>
            <a:r>
              <a:rPr lang="en-US" altLang="en-US" b="1" i="1" dirty="0" smtClean="0">
                <a:solidFill>
                  <a:srgbClr val="CC0000"/>
                </a:solidFill>
              </a:rPr>
              <a:t>To compare orders of growth, look at the leading term.</a:t>
            </a:r>
          </a:p>
          <a:p>
            <a:pPr>
              <a:lnSpc>
                <a:spcPct val="90000"/>
              </a:lnSpc>
            </a:pPr>
            <a:r>
              <a:rPr lang="en-US" altLang="en-US" u="sng" dirty="0" smtClean="0">
                <a:solidFill>
                  <a:schemeClr val="hlink"/>
                </a:solidFill>
              </a:rPr>
              <a:t>Exercise:</a:t>
            </a:r>
            <a:r>
              <a:rPr lang="en-US" altLang="en-US" dirty="0" smtClean="0">
                <a:solidFill>
                  <a:schemeClr val="tx1"/>
                </a:solidFill>
              </a:rPr>
              <a:t> Prove that </a:t>
            </a:r>
            <a:r>
              <a:rPr lang="en-US" altLang="en-US" i="1" dirty="0" smtClean="0">
                <a:solidFill>
                  <a:schemeClr val="tx1"/>
                </a:solidFill>
              </a:rPr>
              <a:t>n</a:t>
            </a:r>
            <a:r>
              <a:rPr lang="en-US" altLang="en-US" baseline="30000" dirty="0" smtClean="0">
                <a:solidFill>
                  <a:schemeClr val="tx1"/>
                </a:solidFill>
              </a:rPr>
              <a:t>2</a:t>
            </a:r>
            <a:r>
              <a:rPr lang="en-US" altLang="en-US" dirty="0" smtClean="0">
                <a:solidFill>
                  <a:schemeClr val="tx1"/>
                </a:solidFill>
              </a:rPr>
              <a:t>/2-3</a:t>
            </a:r>
            <a:r>
              <a:rPr lang="en-US" altLang="en-US" i="1" dirty="0" smtClean="0">
                <a:solidFill>
                  <a:schemeClr val="tx1"/>
                </a:solidFill>
              </a:rPr>
              <a:t>n </a:t>
            </a:r>
            <a:r>
              <a:rPr lang="en-US" altLang="en-US" dirty="0" smtClean="0">
                <a:sym typeface="Symbol"/>
              </a:rPr>
              <a:t></a:t>
            </a:r>
            <a:r>
              <a:rPr lang="en-US" altLang="en-US" dirty="0" smtClean="0">
                <a:solidFill>
                  <a:schemeClr val="tx1"/>
                </a:solidFill>
              </a:rPr>
              <a:t> </a:t>
            </a:r>
            <a:r>
              <a:rPr lang="en-US" altLang="en-US" dirty="0" smtClean="0">
                <a:latin typeface="Symbol" pitchFamily="18" charset="2"/>
              </a:rPr>
              <a:t>Q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n</a:t>
            </a:r>
            <a:r>
              <a:rPr lang="en-US" altLang="en-US" baseline="30000" dirty="0" smtClean="0"/>
              <a:t>2</a:t>
            </a:r>
            <a:r>
              <a:rPr lang="en-US" altLang="en-US" dirty="0" smtClean="0"/>
              <a:t>)</a:t>
            </a:r>
            <a:endParaRPr lang="en-US" altLang="en-US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b="1" i="1" dirty="0" smtClean="0">
              <a:solidFill>
                <a:srgbClr val="CC0000"/>
              </a:solidFill>
            </a:endParaRPr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auto">
          <a:xfrm>
            <a:off x="944563" y="1200150"/>
            <a:ext cx="7567612" cy="1025525"/>
          </a:xfrm>
          <a:prstGeom prst="rect">
            <a:avLst/>
          </a:prstGeom>
          <a:solidFill>
            <a:srgbClr val="CCECFF"/>
          </a:solidFill>
          <a:ln w="19050" cap="sq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2600" b="1" dirty="0">
                <a:solidFill>
                  <a:schemeClr val="accent1"/>
                </a:solidFill>
                <a:sym typeface="Symbol" pitchFamily="18" charset="2"/>
              </a:rPr>
              <a:t></a:t>
            </a:r>
            <a:r>
              <a:rPr kumimoji="1" lang="en-US" altLang="en-US" sz="2600" b="1" dirty="0">
                <a:solidFill>
                  <a:schemeClr val="accent1"/>
                </a:solidFill>
              </a:rPr>
              <a:t>(</a:t>
            </a:r>
            <a:r>
              <a:rPr kumimoji="1" lang="en-US" altLang="en-US" sz="2600" b="1" i="1" dirty="0">
                <a:solidFill>
                  <a:schemeClr val="accent1"/>
                </a:solidFill>
              </a:rPr>
              <a:t>g</a:t>
            </a:r>
            <a:r>
              <a:rPr kumimoji="1" lang="en-US" altLang="en-US" sz="2600" b="1" dirty="0">
                <a:solidFill>
                  <a:schemeClr val="accent1"/>
                </a:solidFill>
              </a:rPr>
              <a:t>(</a:t>
            </a:r>
            <a:r>
              <a:rPr kumimoji="1" lang="en-US" altLang="en-US" sz="2600" b="1" i="1" dirty="0">
                <a:solidFill>
                  <a:schemeClr val="accent1"/>
                </a:solidFill>
              </a:rPr>
              <a:t>n</a:t>
            </a:r>
            <a:r>
              <a:rPr kumimoji="1" lang="en-US" altLang="en-US" sz="2600" b="1" dirty="0">
                <a:solidFill>
                  <a:schemeClr val="accent1"/>
                </a:solidFill>
              </a:rPr>
              <a:t>)) =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 </a:t>
            </a:r>
            <a:r>
              <a:rPr kumimoji="1" lang="en-US" altLang="en-US" sz="3000" b="1" dirty="0">
                <a:solidFill>
                  <a:schemeClr val="hlink"/>
                </a:solidFill>
              </a:rPr>
              <a:t>{</a:t>
            </a:r>
            <a:r>
              <a:rPr kumimoji="1" lang="en-US" altLang="en-US" sz="2600" b="1" i="1" dirty="0">
                <a:solidFill>
                  <a:schemeClr val="hlink"/>
                </a:solidFill>
              </a:rPr>
              <a:t>f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(</a:t>
            </a:r>
            <a:r>
              <a:rPr kumimoji="1" lang="en-US" altLang="en-US" sz="2600" b="1" i="1" dirty="0">
                <a:solidFill>
                  <a:schemeClr val="hlink"/>
                </a:solidFill>
              </a:rPr>
              <a:t>n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) : </a:t>
            </a:r>
            <a:r>
              <a:rPr kumimoji="1" lang="en-US" altLang="en-US" sz="2600" b="1" dirty="0">
                <a:solidFill>
                  <a:srgbClr val="FF3300"/>
                </a:solidFill>
                <a:sym typeface="Symbol" pitchFamily="18" charset="2"/>
              </a:rPr>
              <a:t> </a:t>
            </a:r>
            <a:r>
              <a:rPr kumimoji="1" lang="en-US" altLang="en-US" sz="2600" b="1" dirty="0">
                <a:solidFill>
                  <a:srgbClr val="FF3300"/>
                </a:solidFill>
              </a:rPr>
              <a:t>positive constants </a:t>
            </a:r>
            <a:r>
              <a:rPr kumimoji="1" lang="en-US" altLang="en-US" sz="2600" b="1" i="1" dirty="0">
                <a:solidFill>
                  <a:srgbClr val="FF3300"/>
                </a:solidFill>
              </a:rPr>
              <a:t>c</a:t>
            </a:r>
            <a:r>
              <a:rPr kumimoji="1" lang="en-US" altLang="en-US" sz="2600" b="1" baseline="-25000" dirty="0">
                <a:solidFill>
                  <a:srgbClr val="FF3300"/>
                </a:solidFill>
              </a:rPr>
              <a:t>1</a:t>
            </a:r>
            <a:r>
              <a:rPr kumimoji="1" lang="en-US" altLang="en-US" sz="2600" b="1" dirty="0">
                <a:solidFill>
                  <a:srgbClr val="FF3300"/>
                </a:solidFill>
              </a:rPr>
              <a:t>, </a:t>
            </a:r>
            <a:r>
              <a:rPr kumimoji="1" lang="en-US" altLang="en-US" sz="2600" b="1" i="1" dirty="0">
                <a:solidFill>
                  <a:srgbClr val="FF3300"/>
                </a:solidFill>
              </a:rPr>
              <a:t>c</a:t>
            </a:r>
            <a:r>
              <a:rPr kumimoji="1" lang="en-US" altLang="en-US" sz="2600" b="1" baseline="-25000" dirty="0">
                <a:solidFill>
                  <a:srgbClr val="FF3300"/>
                </a:solidFill>
              </a:rPr>
              <a:t>2</a:t>
            </a:r>
            <a:r>
              <a:rPr kumimoji="1" lang="en-US" altLang="en-US" sz="2600" b="1" dirty="0">
                <a:solidFill>
                  <a:srgbClr val="FF3300"/>
                </a:solidFill>
              </a:rPr>
              <a:t>, and </a:t>
            </a:r>
            <a:r>
              <a:rPr kumimoji="1" lang="en-US" altLang="en-US" sz="2600" b="1" i="1" dirty="0">
                <a:solidFill>
                  <a:srgbClr val="FF3300"/>
                </a:solidFill>
              </a:rPr>
              <a:t>n</a:t>
            </a:r>
            <a:r>
              <a:rPr kumimoji="1" lang="en-US" altLang="en-US" sz="2600" b="1" baseline="-25000" dirty="0">
                <a:solidFill>
                  <a:srgbClr val="FF3300"/>
                </a:solidFill>
              </a:rPr>
              <a:t>0</a:t>
            </a:r>
            <a:r>
              <a:rPr kumimoji="1" lang="en-US" altLang="en-US" sz="2600" b="1" dirty="0">
                <a:solidFill>
                  <a:srgbClr val="FF3300"/>
                </a:solidFill>
              </a:rPr>
              <a:t>,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 </a:t>
            </a:r>
            <a:r>
              <a:rPr kumimoji="1" lang="en-US" altLang="en-US" sz="2600" b="1" dirty="0" smtClean="0">
                <a:solidFill>
                  <a:schemeClr val="hlink"/>
                </a:solidFill>
              </a:rPr>
              <a:t/>
            </a:r>
            <a:br>
              <a:rPr kumimoji="1" lang="en-US" altLang="en-US" sz="2600" b="1" dirty="0" smtClean="0">
                <a:solidFill>
                  <a:schemeClr val="hlink"/>
                </a:solidFill>
              </a:rPr>
            </a:br>
            <a:r>
              <a:rPr kumimoji="1" lang="en-US" altLang="en-US" sz="2600" b="1" dirty="0" smtClean="0">
                <a:solidFill>
                  <a:schemeClr val="hlink"/>
                </a:solidFill>
              </a:rPr>
              <a:t>        </a:t>
            </a:r>
            <a:r>
              <a:rPr kumimoji="1" lang="en-US" altLang="en-US" sz="2600" b="1" dirty="0" smtClean="0">
                <a:solidFill>
                  <a:srgbClr val="CC0000"/>
                </a:solidFill>
              </a:rPr>
              <a:t>such </a:t>
            </a:r>
            <a:r>
              <a:rPr kumimoji="1" lang="en-US" altLang="en-US" sz="2600" b="1" dirty="0">
                <a:solidFill>
                  <a:srgbClr val="CC0000"/>
                </a:solidFill>
              </a:rPr>
              <a:t>that </a:t>
            </a:r>
            <a:r>
              <a:rPr kumimoji="1" lang="en-US" altLang="en-US" sz="2600" b="1" dirty="0">
                <a:solidFill>
                  <a:srgbClr val="CC0000"/>
                </a:solidFill>
                <a:sym typeface="Symbol" pitchFamily="18" charset="2"/>
              </a:rPr>
              <a:t></a:t>
            </a:r>
            <a:r>
              <a:rPr kumimoji="1" lang="en-US" altLang="en-US" sz="2600" b="1" i="1" dirty="0">
                <a:solidFill>
                  <a:srgbClr val="CC0000"/>
                </a:solidFill>
              </a:rPr>
              <a:t>n </a:t>
            </a:r>
            <a:r>
              <a:rPr kumimoji="1" lang="en-US" altLang="en-US" sz="2600" b="1" dirty="0">
                <a:solidFill>
                  <a:srgbClr val="CC0000"/>
                </a:solidFill>
                <a:sym typeface="Symbol" pitchFamily="18" charset="2"/>
              </a:rPr>
              <a:t></a:t>
            </a:r>
            <a:r>
              <a:rPr kumimoji="1" lang="en-US" altLang="en-US" sz="2600" b="1" i="1" dirty="0">
                <a:solidFill>
                  <a:srgbClr val="CC0000"/>
                </a:solidFill>
              </a:rPr>
              <a:t>  n</a:t>
            </a:r>
            <a:r>
              <a:rPr kumimoji="1" lang="en-US" altLang="en-US" sz="2600" b="1" baseline="-25000" dirty="0">
                <a:solidFill>
                  <a:srgbClr val="CC0000"/>
                </a:solidFill>
              </a:rPr>
              <a:t>0</a:t>
            </a:r>
            <a:r>
              <a:rPr kumimoji="1" lang="en-US" altLang="en-US" sz="2600" dirty="0">
                <a:solidFill>
                  <a:srgbClr val="CC0000"/>
                </a:solidFill>
              </a:rPr>
              <a:t>,    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0 </a:t>
            </a:r>
            <a:r>
              <a:rPr kumimoji="1" lang="en-US" altLang="en-US" sz="2600" b="1" dirty="0">
                <a:solidFill>
                  <a:schemeClr val="hlink"/>
                </a:solidFill>
                <a:sym typeface="Symbol" pitchFamily="18" charset="2"/>
              </a:rPr>
              <a:t>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 </a:t>
            </a:r>
            <a:r>
              <a:rPr kumimoji="1" lang="en-US" altLang="en-US" sz="2600" b="1" i="1" dirty="0">
                <a:solidFill>
                  <a:schemeClr val="hlink"/>
                </a:solidFill>
              </a:rPr>
              <a:t>c</a:t>
            </a:r>
            <a:r>
              <a:rPr kumimoji="1" lang="en-US" altLang="en-US" sz="2600" b="1" baseline="-25000" dirty="0">
                <a:solidFill>
                  <a:schemeClr val="hlink"/>
                </a:solidFill>
              </a:rPr>
              <a:t>1</a:t>
            </a:r>
            <a:r>
              <a:rPr kumimoji="1" lang="en-US" altLang="en-US" sz="2600" b="1" i="1" dirty="0">
                <a:solidFill>
                  <a:schemeClr val="hlink"/>
                </a:solidFill>
              </a:rPr>
              <a:t>g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(</a:t>
            </a:r>
            <a:r>
              <a:rPr kumimoji="1" lang="en-US" altLang="en-US" sz="2600" b="1" i="1" dirty="0">
                <a:solidFill>
                  <a:schemeClr val="hlink"/>
                </a:solidFill>
              </a:rPr>
              <a:t>n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) </a:t>
            </a:r>
            <a:r>
              <a:rPr kumimoji="1" lang="en-US" altLang="en-US" sz="2600" b="1" dirty="0">
                <a:solidFill>
                  <a:schemeClr val="hlink"/>
                </a:solidFill>
                <a:sym typeface="Symbol" pitchFamily="18" charset="2"/>
              </a:rPr>
              <a:t> 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 </a:t>
            </a:r>
            <a:r>
              <a:rPr kumimoji="1" lang="en-US" altLang="en-US" sz="2600" b="1" i="1" dirty="0">
                <a:solidFill>
                  <a:schemeClr val="hlink"/>
                </a:solidFill>
              </a:rPr>
              <a:t>f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(</a:t>
            </a:r>
            <a:r>
              <a:rPr kumimoji="1" lang="en-US" altLang="en-US" sz="2600" b="1" i="1" dirty="0">
                <a:solidFill>
                  <a:schemeClr val="hlink"/>
                </a:solidFill>
              </a:rPr>
              <a:t>n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)</a:t>
            </a:r>
            <a:r>
              <a:rPr kumimoji="1" lang="en-US" altLang="en-US" sz="2600" b="1" i="1" dirty="0">
                <a:solidFill>
                  <a:schemeClr val="hlink"/>
                </a:solidFill>
              </a:rPr>
              <a:t> </a:t>
            </a:r>
            <a:r>
              <a:rPr kumimoji="1" lang="en-US" altLang="en-US" sz="2600" b="1" dirty="0">
                <a:solidFill>
                  <a:schemeClr val="hlink"/>
                </a:solidFill>
                <a:sym typeface="Symbol" pitchFamily="18" charset="2"/>
              </a:rPr>
              <a:t>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 c</a:t>
            </a:r>
            <a:r>
              <a:rPr kumimoji="1" lang="en-US" altLang="en-US" sz="2600" b="1" baseline="-25000" dirty="0">
                <a:solidFill>
                  <a:schemeClr val="hlink"/>
                </a:solidFill>
              </a:rPr>
              <a:t>2</a:t>
            </a:r>
            <a:r>
              <a:rPr kumimoji="1" lang="en-US" altLang="en-US" sz="2600" b="1" i="1" dirty="0">
                <a:solidFill>
                  <a:schemeClr val="hlink"/>
                </a:solidFill>
              </a:rPr>
              <a:t>g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(</a:t>
            </a:r>
            <a:r>
              <a:rPr kumimoji="1" lang="en-US" altLang="en-US" sz="2600" b="1" i="1" dirty="0">
                <a:solidFill>
                  <a:schemeClr val="hlink"/>
                </a:solidFill>
              </a:rPr>
              <a:t>n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)</a:t>
            </a:r>
            <a:r>
              <a:rPr kumimoji="1" lang="en-US" altLang="en-US" sz="3000" b="1" dirty="0">
                <a:solidFill>
                  <a:schemeClr val="hlink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35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400" smtClean="0">
                <a:solidFill>
                  <a:schemeClr val="hlink"/>
                </a:solidFill>
              </a:rPr>
              <a:t>Comp 550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</a:t>
            </a:r>
          </a:p>
        </p:txBody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850" y="2468563"/>
            <a:ext cx="7989888" cy="3535362"/>
          </a:xfrm>
        </p:spPr>
        <p:txBody>
          <a:bodyPr/>
          <a:lstStyle/>
          <a:p>
            <a:r>
              <a:rPr lang="en-US" altLang="en-US" dirty="0" smtClean="0"/>
              <a:t>Is 3</a:t>
            </a:r>
            <a:r>
              <a:rPr lang="en-US" altLang="en-US" i="1" dirty="0" smtClean="0"/>
              <a:t>n</a:t>
            </a:r>
            <a:r>
              <a:rPr lang="en-US" altLang="en-US" baseline="30000" dirty="0" smtClean="0"/>
              <a:t>3 </a:t>
            </a:r>
            <a:r>
              <a:rPr lang="en-US" altLang="en-US" dirty="0" smtClean="0">
                <a:solidFill>
                  <a:schemeClr val="tx1"/>
                </a:solidFill>
                <a:sym typeface="Symbol" pitchFamily="18" charset="2"/>
              </a:rPr>
              <a:t></a:t>
            </a:r>
            <a:r>
              <a:rPr lang="en-US" altLang="en-US" dirty="0" smtClean="0"/>
              <a:t> </a:t>
            </a:r>
            <a:r>
              <a:rPr lang="en-US" altLang="en-US" dirty="0" smtClean="0">
                <a:latin typeface="Symbol" pitchFamily="18" charset="2"/>
              </a:rPr>
              <a:t>Q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n</a:t>
            </a:r>
            <a:r>
              <a:rPr lang="en-US" altLang="en-US" baseline="30000" dirty="0" smtClean="0"/>
              <a:t>4</a:t>
            </a:r>
            <a:r>
              <a:rPr lang="en-US" altLang="en-US" dirty="0" smtClean="0"/>
              <a:t>) ??</a:t>
            </a:r>
          </a:p>
          <a:p>
            <a:r>
              <a:rPr lang="en-US" altLang="en-US" dirty="0" smtClean="0"/>
              <a:t>How about 2</a:t>
            </a:r>
            <a:r>
              <a:rPr lang="en-US" altLang="en-US" baseline="30000" dirty="0" smtClean="0"/>
              <a:t>2</a:t>
            </a:r>
            <a:r>
              <a:rPr lang="en-US" altLang="en-US" i="1" baseline="30000" dirty="0" smtClean="0"/>
              <a:t>n</a:t>
            </a:r>
            <a:r>
              <a:rPr lang="en-US" altLang="en-US" dirty="0" smtClean="0">
                <a:solidFill>
                  <a:schemeClr val="tx1"/>
                </a:solidFill>
                <a:sym typeface="Symbol" pitchFamily="18" charset="2"/>
              </a:rPr>
              <a:t> </a:t>
            </a:r>
            <a:r>
              <a:rPr lang="en-US" altLang="en-US" dirty="0" smtClean="0">
                <a:latin typeface="Symbol" pitchFamily="18" charset="2"/>
              </a:rPr>
              <a:t>Q</a:t>
            </a:r>
            <a:r>
              <a:rPr lang="en-US" altLang="en-US" dirty="0" smtClean="0"/>
              <a:t>(2</a:t>
            </a:r>
            <a:r>
              <a:rPr lang="en-US" altLang="en-US" i="1" baseline="30000" dirty="0" smtClean="0"/>
              <a:t>n</a:t>
            </a:r>
            <a:r>
              <a:rPr lang="en-US" altLang="en-US" dirty="0" smtClean="0"/>
              <a:t>)??</a:t>
            </a:r>
          </a:p>
          <a:p>
            <a:pPr>
              <a:buFont typeface="Wingdings" pitchFamily="2" charset="2"/>
              <a:buNone/>
            </a:pPr>
            <a:endParaRPr lang="en-US" altLang="en-US" b="1" i="1" dirty="0" smtClean="0">
              <a:solidFill>
                <a:srgbClr val="CC0000"/>
              </a:solidFill>
            </a:endParaRP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944563" y="1200150"/>
            <a:ext cx="7567612" cy="1025525"/>
          </a:xfrm>
          <a:prstGeom prst="rect">
            <a:avLst/>
          </a:prstGeom>
          <a:solidFill>
            <a:srgbClr val="CCECFF"/>
          </a:solidFill>
          <a:ln w="19050" cap="sq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2600" b="1" dirty="0">
                <a:solidFill>
                  <a:schemeClr val="accent1"/>
                </a:solidFill>
                <a:sym typeface="Symbol" pitchFamily="18" charset="2"/>
              </a:rPr>
              <a:t></a:t>
            </a:r>
            <a:r>
              <a:rPr kumimoji="1" lang="en-US" altLang="en-US" sz="2600" b="1" dirty="0">
                <a:solidFill>
                  <a:schemeClr val="accent1"/>
                </a:solidFill>
              </a:rPr>
              <a:t>(</a:t>
            </a:r>
            <a:r>
              <a:rPr kumimoji="1" lang="en-US" altLang="en-US" sz="2600" b="1" i="1" dirty="0">
                <a:solidFill>
                  <a:schemeClr val="accent1"/>
                </a:solidFill>
              </a:rPr>
              <a:t>g</a:t>
            </a:r>
            <a:r>
              <a:rPr kumimoji="1" lang="en-US" altLang="en-US" sz="2600" b="1" dirty="0">
                <a:solidFill>
                  <a:schemeClr val="accent1"/>
                </a:solidFill>
              </a:rPr>
              <a:t>(</a:t>
            </a:r>
            <a:r>
              <a:rPr kumimoji="1" lang="en-US" altLang="en-US" sz="2600" b="1" i="1" dirty="0">
                <a:solidFill>
                  <a:schemeClr val="accent1"/>
                </a:solidFill>
              </a:rPr>
              <a:t>n</a:t>
            </a:r>
            <a:r>
              <a:rPr kumimoji="1" lang="en-US" altLang="en-US" sz="2600" b="1" dirty="0">
                <a:solidFill>
                  <a:schemeClr val="accent1"/>
                </a:solidFill>
              </a:rPr>
              <a:t>)) =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 </a:t>
            </a:r>
            <a:r>
              <a:rPr kumimoji="1" lang="en-US" altLang="en-US" sz="3000" b="1" dirty="0">
                <a:solidFill>
                  <a:schemeClr val="hlink"/>
                </a:solidFill>
              </a:rPr>
              <a:t>{</a:t>
            </a:r>
            <a:r>
              <a:rPr kumimoji="1" lang="en-US" altLang="en-US" sz="2600" b="1" i="1" dirty="0">
                <a:solidFill>
                  <a:schemeClr val="hlink"/>
                </a:solidFill>
              </a:rPr>
              <a:t>f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(</a:t>
            </a:r>
            <a:r>
              <a:rPr kumimoji="1" lang="en-US" altLang="en-US" sz="2600" b="1" i="1" dirty="0">
                <a:solidFill>
                  <a:schemeClr val="hlink"/>
                </a:solidFill>
              </a:rPr>
              <a:t>n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) : </a:t>
            </a:r>
            <a:r>
              <a:rPr kumimoji="1" lang="en-US" altLang="en-US" sz="2600" b="1" dirty="0">
                <a:solidFill>
                  <a:srgbClr val="FF3300"/>
                </a:solidFill>
                <a:sym typeface="Symbol" pitchFamily="18" charset="2"/>
              </a:rPr>
              <a:t> </a:t>
            </a:r>
            <a:r>
              <a:rPr kumimoji="1" lang="en-US" altLang="en-US" sz="2600" b="1" dirty="0">
                <a:solidFill>
                  <a:srgbClr val="FF3300"/>
                </a:solidFill>
              </a:rPr>
              <a:t>positive constants </a:t>
            </a:r>
            <a:r>
              <a:rPr kumimoji="1" lang="en-US" altLang="en-US" sz="2600" b="1" i="1" dirty="0">
                <a:solidFill>
                  <a:srgbClr val="FF3300"/>
                </a:solidFill>
              </a:rPr>
              <a:t>c</a:t>
            </a:r>
            <a:r>
              <a:rPr kumimoji="1" lang="en-US" altLang="en-US" sz="2600" b="1" baseline="-25000" dirty="0">
                <a:solidFill>
                  <a:srgbClr val="FF3300"/>
                </a:solidFill>
              </a:rPr>
              <a:t>1</a:t>
            </a:r>
            <a:r>
              <a:rPr kumimoji="1" lang="en-US" altLang="en-US" sz="2600" b="1" dirty="0">
                <a:solidFill>
                  <a:srgbClr val="FF3300"/>
                </a:solidFill>
              </a:rPr>
              <a:t>, </a:t>
            </a:r>
            <a:r>
              <a:rPr kumimoji="1" lang="en-US" altLang="en-US" sz="2600" b="1" i="1" dirty="0">
                <a:solidFill>
                  <a:srgbClr val="FF3300"/>
                </a:solidFill>
              </a:rPr>
              <a:t>c</a:t>
            </a:r>
            <a:r>
              <a:rPr kumimoji="1" lang="en-US" altLang="en-US" sz="2600" b="1" baseline="-25000" dirty="0">
                <a:solidFill>
                  <a:srgbClr val="FF3300"/>
                </a:solidFill>
              </a:rPr>
              <a:t>2</a:t>
            </a:r>
            <a:r>
              <a:rPr kumimoji="1" lang="en-US" altLang="en-US" sz="2600" b="1" dirty="0">
                <a:solidFill>
                  <a:srgbClr val="FF3300"/>
                </a:solidFill>
              </a:rPr>
              <a:t>, and </a:t>
            </a:r>
            <a:r>
              <a:rPr kumimoji="1" lang="en-US" altLang="en-US" sz="2600" b="1" i="1" dirty="0">
                <a:solidFill>
                  <a:srgbClr val="FF3300"/>
                </a:solidFill>
              </a:rPr>
              <a:t>n</a:t>
            </a:r>
            <a:r>
              <a:rPr kumimoji="1" lang="en-US" altLang="en-US" sz="2600" b="1" baseline="-25000" dirty="0">
                <a:solidFill>
                  <a:srgbClr val="FF3300"/>
                </a:solidFill>
              </a:rPr>
              <a:t>0</a:t>
            </a:r>
            <a:r>
              <a:rPr kumimoji="1" lang="en-US" altLang="en-US" sz="2600" b="1" dirty="0">
                <a:solidFill>
                  <a:srgbClr val="FF3300"/>
                </a:solidFill>
              </a:rPr>
              <a:t>,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 </a:t>
            </a:r>
            <a:r>
              <a:rPr kumimoji="1" lang="en-US" altLang="en-US" sz="2600" b="1" dirty="0" smtClean="0">
                <a:solidFill>
                  <a:schemeClr val="hlink"/>
                </a:solidFill>
              </a:rPr>
              <a:t/>
            </a:r>
            <a:br>
              <a:rPr kumimoji="1" lang="en-US" altLang="en-US" sz="2600" b="1" dirty="0" smtClean="0">
                <a:solidFill>
                  <a:schemeClr val="hlink"/>
                </a:solidFill>
              </a:rPr>
            </a:br>
            <a:r>
              <a:rPr kumimoji="1" lang="en-US" altLang="en-US" sz="2600" b="1" dirty="0" smtClean="0">
                <a:solidFill>
                  <a:schemeClr val="hlink"/>
                </a:solidFill>
              </a:rPr>
              <a:t>        </a:t>
            </a:r>
            <a:r>
              <a:rPr kumimoji="1" lang="en-US" altLang="en-US" sz="2600" b="1" dirty="0" smtClean="0">
                <a:solidFill>
                  <a:srgbClr val="CC0000"/>
                </a:solidFill>
              </a:rPr>
              <a:t>such </a:t>
            </a:r>
            <a:r>
              <a:rPr kumimoji="1" lang="en-US" altLang="en-US" sz="2600" b="1" dirty="0">
                <a:solidFill>
                  <a:srgbClr val="CC0000"/>
                </a:solidFill>
              </a:rPr>
              <a:t>that </a:t>
            </a:r>
            <a:r>
              <a:rPr kumimoji="1" lang="en-US" altLang="en-US" sz="2600" b="1" dirty="0">
                <a:solidFill>
                  <a:srgbClr val="CC0000"/>
                </a:solidFill>
                <a:sym typeface="Symbol" pitchFamily="18" charset="2"/>
              </a:rPr>
              <a:t></a:t>
            </a:r>
            <a:r>
              <a:rPr kumimoji="1" lang="en-US" altLang="en-US" sz="2600" b="1" i="1" dirty="0">
                <a:solidFill>
                  <a:srgbClr val="CC0000"/>
                </a:solidFill>
              </a:rPr>
              <a:t>n </a:t>
            </a:r>
            <a:r>
              <a:rPr kumimoji="1" lang="en-US" altLang="en-US" sz="2600" b="1" dirty="0">
                <a:solidFill>
                  <a:srgbClr val="CC0000"/>
                </a:solidFill>
                <a:sym typeface="Symbol" pitchFamily="18" charset="2"/>
              </a:rPr>
              <a:t></a:t>
            </a:r>
            <a:r>
              <a:rPr kumimoji="1" lang="en-US" altLang="en-US" sz="2600" b="1" i="1" dirty="0">
                <a:solidFill>
                  <a:srgbClr val="CC0000"/>
                </a:solidFill>
              </a:rPr>
              <a:t>  n</a:t>
            </a:r>
            <a:r>
              <a:rPr kumimoji="1" lang="en-US" altLang="en-US" sz="2600" b="1" baseline="-25000" dirty="0">
                <a:solidFill>
                  <a:srgbClr val="CC0000"/>
                </a:solidFill>
              </a:rPr>
              <a:t>0</a:t>
            </a:r>
            <a:r>
              <a:rPr kumimoji="1" lang="en-US" altLang="en-US" sz="2600" dirty="0">
                <a:solidFill>
                  <a:srgbClr val="CC0000"/>
                </a:solidFill>
              </a:rPr>
              <a:t>,    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0 </a:t>
            </a:r>
            <a:r>
              <a:rPr kumimoji="1" lang="en-US" altLang="en-US" sz="2600" b="1" dirty="0">
                <a:solidFill>
                  <a:schemeClr val="hlink"/>
                </a:solidFill>
                <a:sym typeface="Symbol" pitchFamily="18" charset="2"/>
              </a:rPr>
              <a:t>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 </a:t>
            </a:r>
            <a:r>
              <a:rPr kumimoji="1" lang="en-US" altLang="en-US" sz="2600" b="1" i="1" dirty="0">
                <a:solidFill>
                  <a:schemeClr val="hlink"/>
                </a:solidFill>
              </a:rPr>
              <a:t>c</a:t>
            </a:r>
            <a:r>
              <a:rPr kumimoji="1" lang="en-US" altLang="en-US" sz="2600" b="1" baseline="-25000" dirty="0">
                <a:solidFill>
                  <a:schemeClr val="hlink"/>
                </a:solidFill>
              </a:rPr>
              <a:t>1</a:t>
            </a:r>
            <a:r>
              <a:rPr kumimoji="1" lang="en-US" altLang="en-US" sz="2600" b="1" i="1" dirty="0">
                <a:solidFill>
                  <a:schemeClr val="hlink"/>
                </a:solidFill>
              </a:rPr>
              <a:t>g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(</a:t>
            </a:r>
            <a:r>
              <a:rPr kumimoji="1" lang="en-US" altLang="en-US" sz="2600" b="1" i="1" dirty="0">
                <a:solidFill>
                  <a:schemeClr val="hlink"/>
                </a:solidFill>
              </a:rPr>
              <a:t>n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) </a:t>
            </a:r>
            <a:r>
              <a:rPr kumimoji="1" lang="en-US" altLang="en-US" sz="2600" b="1" dirty="0">
                <a:solidFill>
                  <a:schemeClr val="hlink"/>
                </a:solidFill>
                <a:sym typeface="Symbol" pitchFamily="18" charset="2"/>
              </a:rPr>
              <a:t> 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 </a:t>
            </a:r>
            <a:r>
              <a:rPr kumimoji="1" lang="en-US" altLang="en-US" sz="2600" b="1" i="1" dirty="0">
                <a:solidFill>
                  <a:schemeClr val="hlink"/>
                </a:solidFill>
              </a:rPr>
              <a:t>f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(</a:t>
            </a:r>
            <a:r>
              <a:rPr kumimoji="1" lang="en-US" altLang="en-US" sz="2600" b="1" i="1" dirty="0">
                <a:solidFill>
                  <a:schemeClr val="hlink"/>
                </a:solidFill>
              </a:rPr>
              <a:t>n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)</a:t>
            </a:r>
            <a:r>
              <a:rPr kumimoji="1" lang="en-US" altLang="en-US" sz="2600" b="1" i="1" dirty="0">
                <a:solidFill>
                  <a:schemeClr val="hlink"/>
                </a:solidFill>
              </a:rPr>
              <a:t> </a:t>
            </a:r>
            <a:r>
              <a:rPr kumimoji="1" lang="en-US" altLang="en-US" sz="2600" b="1" dirty="0">
                <a:solidFill>
                  <a:schemeClr val="hlink"/>
                </a:solidFill>
                <a:sym typeface="Symbol" pitchFamily="18" charset="2"/>
              </a:rPr>
              <a:t>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 c</a:t>
            </a:r>
            <a:r>
              <a:rPr kumimoji="1" lang="en-US" altLang="en-US" sz="2600" b="1" baseline="-25000" dirty="0">
                <a:solidFill>
                  <a:schemeClr val="hlink"/>
                </a:solidFill>
              </a:rPr>
              <a:t>2</a:t>
            </a:r>
            <a:r>
              <a:rPr kumimoji="1" lang="en-US" altLang="en-US" sz="2600" b="1" i="1" dirty="0">
                <a:solidFill>
                  <a:schemeClr val="hlink"/>
                </a:solidFill>
              </a:rPr>
              <a:t>g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(</a:t>
            </a:r>
            <a:r>
              <a:rPr kumimoji="1" lang="en-US" altLang="en-US" sz="2600" b="1" i="1" dirty="0">
                <a:solidFill>
                  <a:schemeClr val="hlink"/>
                </a:solidFill>
              </a:rPr>
              <a:t>n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)</a:t>
            </a:r>
            <a:r>
              <a:rPr kumimoji="1" lang="en-US" altLang="en-US" sz="3000" b="1" dirty="0">
                <a:solidFill>
                  <a:schemeClr val="hlink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9235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400" smtClean="0">
                <a:solidFill>
                  <a:schemeClr val="hlink"/>
                </a:solidFill>
              </a:rPr>
              <a:t>Comp 550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 smtClean="0">
                <a:sym typeface="Symbol" pitchFamily="18" charset="2"/>
              </a:rPr>
              <a:t>O</a:t>
            </a:r>
            <a:r>
              <a:rPr lang="en-US" altLang="en-US" smtClean="0">
                <a:sym typeface="Symbol" pitchFamily="18" charset="2"/>
              </a:rPr>
              <a:t>-notation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250825" y="1954213"/>
            <a:ext cx="4870450" cy="1898650"/>
          </a:xfrm>
          <a:prstGeom prst="rect">
            <a:avLst/>
          </a:prstGeom>
          <a:solidFill>
            <a:srgbClr val="CCECFF"/>
          </a:solidFill>
          <a:ln w="19050" cap="sq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itchFamily="2" charset="2"/>
              <a:buNone/>
            </a:pPr>
            <a:r>
              <a:rPr kumimoji="1" lang="en-US" altLang="en-US" sz="2600" b="1" i="1" dirty="0">
                <a:solidFill>
                  <a:schemeClr val="accent1"/>
                </a:solidFill>
                <a:sym typeface="Symbol" pitchFamily="18" charset="2"/>
              </a:rPr>
              <a:t>O</a:t>
            </a:r>
            <a:r>
              <a:rPr kumimoji="1" lang="en-US" altLang="en-US" sz="2600" b="1" dirty="0">
                <a:solidFill>
                  <a:schemeClr val="accent1"/>
                </a:solidFill>
              </a:rPr>
              <a:t>(</a:t>
            </a:r>
            <a:r>
              <a:rPr kumimoji="1" lang="en-US" altLang="en-US" sz="2600" b="1" i="1" dirty="0">
                <a:solidFill>
                  <a:schemeClr val="accent1"/>
                </a:solidFill>
              </a:rPr>
              <a:t>g</a:t>
            </a:r>
            <a:r>
              <a:rPr kumimoji="1" lang="en-US" altLang="en-US" sz="2600" b="1" dirty="0">
                <a:solidFill>
                  <a:schemeClr val="accent1"/>
                </a:solidFill>
              </a:rPr>
              <a:t>(</a:t>
            </a:r>
            <a:r>
              <a:rPr kumimoji="1" lang="en-US" altLang="en-US" sz="2600" b="1" i="1" dirty="0">
                <a:solidFill>
                  <a:schemeClr val="accent1"/>
                </a:solidFill>
              </a:rPr>
              <a:t>n</a:t>
            </a:r>
            <a:r>
              <a:rPr kumimoji="1" lang="en-US" altLang="en-US" sz="2600" b="1" dirty="0">
                <a:solidFill>
                  <a:schemeClr val="accent1"/>
                </a:solidFill>
              </a:rPr>
              <a:t>)) =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 </a:t>
            </a:r>
            <a:r>
              <a:rPr kumimoji="1" lang="en-US" altLang="en-US" sz="3000" b="1" dirty="0">
                <a:solidFill>
                  <a:schemeClr val="hlink"/>
                </a:solidFill>
              </a:rPr>
              <a:t>{</a:t>
            </a:r>
            <a:r>
              <a:rPr kumimoji="1" lang="en-US" altLang="en-US" sz="2600" b="1" i="1" dirty="0">
                <a:solidFill>
                  <a:schemeClr val="hlink"/>
                </a:solidFill>
              </a:rPr>
              <a:t>f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(</a:t>
            </a:r>
            <a:r>
              <a:rPr kumimoji="1" lang="en-US" altLang="en-US" sz="2600" b="1" i="1" dirty="0">
                <a:solidFill>
                  <a:schemeClr val="hlink"/>
                </a:solidFill>
              </a:rPr>
              <a:t>n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) : </a:t>
            </a:r>
            <a:br>
              <a:rPr kumimoji="1" lang="en-US" altLang="en-US" sz="2600" b="1" dirty="0">
                <a:solidFill>
                  <a:schemeClr val="hlink"/>
                </a:solidFill>
              </a:rPr>
            </a:br>
            <a:r>
              <a:rPr kumimoji="1" lang="en-US" altLang="en-US" sz="2600" b="1" dirty="0">
                <a:solidFill>
                  <a:srgbClr val="FF3300"/>
                </a:solidFill>
                <a:sym typeface="Symbol" pitchFamily="18" charset="2"/>
              </a:rPr>
              <a:t> </a:t>
            </a:r>
            <a:r>
              <a:rPr kumimoji="1" lang="en-US" altLang="en-US" sz="2600" b="1" dirty="0">
                <a:solidFill>
                  <a:srgbClr val="FF3300"/>
                </a:solidFill>
              </a:rPr>
              <a:t>positive constants </a:t>
            </a:r>
            <a:r>
              <a:rPr kumimoji="1" lang="en-US" altLang="en-US" sz="2600" b="1" i="1" dirty="0">
                <a:solidFill>
                  <a:srgbClr val="FF3300"/>
                </a:solidFill>
              </a:rPr>
              <a:t>c</a:t>
            </a:r>
            <a:r>
              <a:rPr kumimoji="1" lang="en-US" altLang="en-US" sz="2600" b="1" dirty="0">
                <a:solidFill>
                  <a:srgbClr val="FF3300"/>
                </a:solidFill>
              </a:rPr>
              <a:t> and </a:t>
            </a:r>
            <a:r>
              <a:rPr kumimoji="1" lang="en-US" altLang="en-US" sz="2600" b="1" i="1" dirty="0">
                <a:solidFill>
                  <a:srgbClr val="FF3300"/>
                </a:solidFill>
              </a:rPr>
              <a:t>n</a:t>
            </a:r>
            <a:r>
              <a:rPr kumimoji="1" lang="en-US" altLang="en-US" sz="2600" b="1" baseline="-25000" dirty="0">
                <a:solidFill>
                  <a:srgbClr val="FF3300"/>
                </a:solidFill>
              </a:rPr>
              <a:t>0,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 </a:t>
            </a:r>
            <a:r>
              <a:rPr kumimoji="1" lang="en-US" altLang="en-US" sz="2600" b="1" dirty="0">
                <a:solidFill>
                  <a:srgbClr val="CC0000"/>
                </a:solidFill>
              </a:rPr>
              <a:t>such that </a:t>
            </a:r>
            <a:r>
              <a:rPr kumimoji="1" lang="en-US" altLang="en-US" b="1" dirty="0">
                <a:solidFill>
                  <a:srgbClr val="CC0000"/>
                </a:solidFill>
                <a:sym typeface="Symbol" pitchFamily="18" charset="2"/>
              </a:rPr>
              <a:t></a:t>
            </a:r>
            <a:r>
              <a:rPr kumimoji="1" lang="en-US" altLang="en-US" b="1" i="1" dirty="0">
                <a:solidFill>
                  <a:srgbClr val="CC0000"/>
                </a:solidFill>
              </a:rPr>
              <a:t>n </a:t>
            </a:r>
            <a:r>
              <a:rPr kumimoji="1" lang="en-US" altLang="en-US" b="1" dirty="0">
                <a:solidFill>
                  <a:srgbClr val="CC0000"/>
                </a:solidFill>
                <a:sym typeface="Symbol" pitchFamily="18" charset="2"/>
              </a:rPr>
              <a:t></a:t>
            </a:r>
            <a:r>
              <a:rPr kumimoji="1" lang="en-US" altLang="en-US" b="1" i="1" dirty="0">
                <a:solidFill>
                  <a:srgbClr val="CC0000"/>
                </a:solidFill>
              </a:rPr>
              <a:t>  n</a:t>
            </a:r>
            <a:r>
              <a:rPr kumimoji="1" lang="en-US" altLang="en-US" b="1" baseline="-25000" dirty="0">
                <a:solidFill>
                  <a:srgbClr val="CC0000"/>
                </a:solidFill>
              </a:rPr>
              <a:t>0</a:t>
            </a:r>
            <a:r>
              <a:rPr kumimoji="1" lang="en-US" altLang="en-US" dirty="0">
                <a:solidFill>
                  <a:srgbClr val="CC0000"/>
                </a:solidFill>
              </a:rPr>
              <a:t>,</a:t>
            </a:r>
            <a:endParaRPr kumimoji="1" lang="en-US" altLang="en-US" sz="2600" b="1" dirty="0">
              <a:solidFill>
                <a:srgbClr val="CC0000"/>
              </a:solidFill>
            </a:endParaRPr>
          </a:p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itchFamily="2" charset="2"/>
              <a:buNone/>
            </a:pPr>
            <a:r>
              <a:rPr kumimoji="1" lang="en-US" altLang="en-US" sz="2200" b="1" dirty="0">
                <a:solidFill>
                  <a:schemeClr val="hlink"/>
                </a:solidFill>
              </a:rPr>
              <a:t>we have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 0 </a:t>
            </a:r>
            <a:r>
              <a:rPr kumimoji="1" lang="en-US" altLang="en-US" sz="2600" b="1" dirty="0">
                <a:solidFill>
                  <a:schemeClr val="hlink"/>
                </a:solidFill>
                <a:sym typeface="Symbol" pitchFamily="18" charset="2"/>
              </a:rPr>
              <a:t>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  </a:t>
            </a:r>
            <a:r>
              <a:rPr kumimoji="1" lang="en-US" altLang="en-US" sz="2600" b="1" i="1" dirty="0">
                <a:solidFill>
                  <a:schemeClr val="hlink"/>
                </a:solidFill>
              </a:rPr>
              <a:t>f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(</a:t>
            </a:r>
            <a:r>
              <a:rPr kumimoji="1" lang="en-US" altLang="en-US" sz="2600" b="1" i="1" dirty="0">
                <a:solidFill>
                  <a:schemeClr val="hlink"/>
                </a:solidFill>
              </a:rPr>
              <a:t>n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)</a:t>
            </a:r>
            <a:r>
              <a:rPr kumimoji="1" lang="en-US" altLang="en-US" sz="2600" b="1" i="1" dirty="0">
                <a:solidFill>
                  <a:schemeClr val="hlink"/>
                </a:solidFill>
              </a:rPr>
              <a:t> </a:t>
            </a:r>
            <a:r>
              <a:rPr kumimoji="1" lang="en-US" altLang="en-US" sz="2600" b="1" dirty="0">
                <a:solidFill>
                  <a:schemeClr val="hlink"/>
                </a:solidFill>
                <a:sym typeface="Symbol" pitchFamily="18" charset="2"/>
              </a:rPr>
              <a:t>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 c</a:t>
            </a:r>
            <a:r>
              <a:rPr kumimoji="1" lang="en-US" altLang="en-US" sz="2600" b="1" i="1" dirty="0">
                <a:solidFill>
                  <a:schemeClr val="hlink"/>
                </a:solidFill>
              </a:rPr>
              <a:t>g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(</a:t>
            </a:r>
            <a:r>
              <a:rPr kumimoji="1" lang="en-US" altLang="en-US" sz="2600" b="1" i="1" dirty="0">
                <a:solidFill>
                  <a:schemeClr val="hlink"/>
                </a:solidFill>
              </a:rPr>
              <a:t>n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) </a:t>
            </a:r>
            <a:r>
              <a:rPr kumimoji="1" lang="en-US" altLang="en-US" sz="3000" b="1" dirty="0">
                <a:solidFill>
                  <a:schemeClr val="hlink"/>
                </a:solidFill>
              </a:rPr>
              <a:t>}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263525" y="1068388"/>
            <a:ext cx="519747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itchFamily="2" charset="2"/>
              <a:buNone/>
            </a:pPr>
            <a:r>
              <a:rPr kumimoji="1" lang="en-US" altLang="en-US" sz="2600"/>
              <a:t>For function </a:t>
            </a:r>
            <a:r>
              <a:rPr kumimoji="1" lang="en-US" altLang="en-US" sz="2600" i="1"/>
              <a:t>g</a:t>
            </a:r>
            <a:r>
              <a:rPr kumimoji="1" lang="en-US" altLang="en-US" sz="2600"/>
              <a:t>(</a:t>
            </a:r>
            <a:r>
              <a:rPr kumimoji="1" lang="en-US" altLang="en-US" sz="2600" i="1"/>
              <a:t>n</a:t>
            </a:r>
            <a:r>
              <a:rPr kumimoji="1" lang="en-US" altLang="en-US" sz="2600"/>
              <a:t>), we define </a:t>
            </a:r>
            <a:r>
              <a:rPr kumimoji="1" lang="en-US" altLang="en-US" sz="2600" i="1">
                <a:sym typeface="Symbol" pitchFamily="18" charset="2"/>
              </a:rPr>
              <a:t>O</a:t>
            </a:r>
            <a:r>
              <a:rPr kumimoji="1" lang="en-US" altLang="en-US" sz="2600"/>
              <a:t>(</a:t>
            </a:r>
            <a:r>
              <a:rPr kumimoji="1" lang="en-US" altLang="en-US" sz="2600" i="1"/>
              <a:t>g</a:t>
            </a:r>
            <a:r>
              <a:rPr kumimoji="1" lang="en-US" altLang="en-US" sz="2600"/>
              <a:t>(</a:t>
            </a:r>
            <a:r>
              <a:rPr kumimoji="1" lang="en-US" altLang="en-US" sz="2600" i="1"/>
              <a:t>n</a:t>
            </a:r>
            <a:r>
              <a:rPr kumimoji="1" lang="en-US" altLang="en-US" sz="2600"/>
              <a:t>)), big-O of </a:t>
            </a:r>
            <a:r>
              <a:rPr kumimoji="1" lang="en-US" altLang="en-US" sz="2600" i="1"/>
              <a:t>n</a:t>
            </a:r>
            <a:r>
              <a:rPr kumimoji="1" lang="en-US" altLang="en-US" sz="2600"/>
              <a:t>, as the set:</a:t>
            </a:r>
          </a:p>
        </p:txBody>
      </p:sp>
      <p:pic>
        <p:nvPicPr>
          <p:cNvPr id="18438" name="Picture 8" descr="graph_O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19700" y="1387475"/>
            <a:ext cx="3819525" cy="3840163"/>
          </a:xfrm>
          <a:noFill/>
        </p:spPr>
      </p:pic>
      <p:sp>
        <p:nvSpPr>
          <p:cNvPr id="18439" name="Rectangle 10"/>
          <p:cNvSpPr>
            <a:spLocks noChangeArrowheads="1"/>
          </p:cNvSpPr>
          <p:nvPr/>
        </p:nvSpPr>
        <p:spPr bwMode="auto">
          <a:xfrm>
            <a:off x="171450" y="5160963"/>
            <a:ext cx="60182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2600" b="1" i="1"/>
              <a:t>g</a:t>
            </a:r>
            <a:r>
              <a:rPr kumimoji="1" lang="en-US" altLang="en-US" sz="2600" b="1"/>
              <a:t>(</a:t>
            </a:r>
            <a:r>
              <a:rPr kumimoji="1" lang="en-US" altLang="en-US" sz="2600" b="1" i="1"/>
              <a:t>n</a:t>
            </a:r>
            <a:r>
              <a:rPr kumimoji="1" lang="en-US" altLang="en-US" sz="2600" b="1"/>
              <a:t>) is an </a:t>
            </a:r>
            <a:r>
              <a:rPr kumimoji="1" lang="en-US" altLang="en-US" sz="2600" b="1" i="1">
                <a:solidFill>
                  <a:srgbClr val="CC0000"/>
                </a:solidFill>
              </a:rPr>
              <a:t>asymptotic upper bound</a:t>
            </a:r>
            <a:r>
              <a:rPr kumimoji="1" lang="en-US" altLang="en-US" sz="2600" b="1"/>
              <a:t> for </a:t>
            </a:r>
            <a:r>
              <a:rPr kumimoji="1" lang="en-US" altLang="en-US" sz="2600" b="1" i="1"/>
              <a:t>f</a:t>
            </a:r>
            <a:r>
              <a:rPr kumimoji="1" lang="en-US" altLang="en-US" sz="2600" b="1"/>
              <a:t>(</a:t>
            </a:r>
            <a:r>
              <a:rPr kumimoji="1" lang="en-US" altLang="en-US" sz="2600" b="1" i="1"/>
              <a:t>n</a:t>
            </a:r>
            <a:r>
              <a:rPr kumimoji="1" lang="en-US" altLang="en-US" sz="2600" b="1"/>
              <a:t>).</a:t>
            </a:r>
          </a:p>
        </p:txBody>
      </p:sp>
      <p:sp>
        <p:nvSpPr>
          <p:cNvPr id="18440" name="Text Box 11"/>
          <p:cNvSpPr txBox="1">
            <a:spLocks noChangeArrowheads="1"/>
          </p:cNvSpPr>
          <p:nvPr/>
        </p:nvSpPr>
        <p:spPr bwMode="auto">
          <a:xfrm>
            <a:off x="171450" y="3905250"/>
            <a:ext cx="45497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1" i="1"/>
              <a:t>Intuitively</a:t>
            </a:r>
            <a:r>
              <a:rPr lang="en-US" altLang="en-US"/>
              <a:t>: Set of all functions whose </a:t>
            </a:r>
            <a:r>
              <a:rPr lang="en-US" altLang="en-US" i="1"/>
              <a:t>rate of growth</a:t>
            </a:r>
            <a:r>
              <a:rPr lang="en-US" altLang="en-US"/>
              <a:t> is the same as or lower than that of </a:t>
            </a:r>
            <a:r>
              <a:rPr lang="en-US" altLang="en-US" i="1"/>
              <a:t>g</a:t>
            </a:r>
            <a:r>
              <a:rPr lang="en-US" altLang="en-US"/>
              <a:t>(</a:t>
            </a:r>
            <a:r>
              <a:rPr lang="en-US" altLang="en-US" i="1"/>
              <a:t>n</a:t>
            </a:r>
            <a:r>
              <a:rPr lang="en-US" altLang="en-US"/>
              <a:t>).</a:t>
            </a:r>
          </a:p>
        </p:txBody>
      </p:sp>
      <p:sp>
        <p:nvSpPr>
          <p:cNvPr id="18441" name="Text Box 12"/>
          <p:cNvSpPr txBox="1">
            <a:spLocks noChangeArrowheads="1"/>
          </p:cNvSpPr>
          <p:nvPr/>
        </p:nvSpPr>
        <p:spPr bwMode="auto">
          <a:xfrm>
            <a:off x="263525" y="5649913"/>
            <a:ext cx="45497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1" i="1" dirty="0">
                <a:solidFill>
                  <a:schemeClr val="hlink"/>
                </a:solidFill>
              </a:rPr>
              <a:t>f</a:t>
            </a:r>
            <a:r>
              <a:rPr lang="en-US" altLang="en-US" b="1" dirty="0">
                <a:solidFill>
                  <a:schemeClr val="hlink"/>
                </a:solidFill>
              </a:rPr>
              <a:t>(</a:t>
            </a:r>
            <a:r>
              <a:rPr lang="en-US" altLang="en-US" b="1" i="1" dirty="0">
                <a:solidFill>
                  <a:schemeClr val="hlink"/>
                </a:solidFill>
              </a:rPr>
              <a:t>n</a:t>
            </a:r>
            <a:r>
              <a:rPr lang="en-US" altLang="en-US" b="1" dirty="0">
                <a:solidFill>
                  <a:schemeClr val="hlink"/>
                </a:solidFill>
              </a:rPr>
              <a:t>)</a:t>
            </a:r>
            <a:r>
              <a:rPr lang="en-US" altLang="en-US" b="1" dirty="0" smtClean="0">
                <a:solidFill>
                  <a:schemeClr val="hlink"/>
                </a:solidFill>
              </a:rPr>
              <a:t> </a:t>
            </a:r>
            <a:r>
              <a:rPr lang="en-US" altLang="en-US" b="1" dirty="0" smtClean="0">
                <a:solidFill>
                  <a:schemeClr val="hlink"/>
                </a:solidFill>
                <a:latin typeface="Symbol" panose="05050102010706020507" pitchFamily="18" charset="2"/>
              </a:rPr>
              <a:t></a:t>
            </a:r>
            <a:r>
              <a:rPr lang="en-US" altLang="en-US" b="1" dirty="0" smtClean="0">
                <a:solidFill>
                  <a:schemeClr val="hlink"/>
                </a:solidFill>
              </a:rPr>
              <a:t> </a:t>
            </a:r>
            <a:r>
              <a:rPr lang="en-US" altLang="en-US" b="1" dirty="0">
                <a:solidFill>
                  <a:schemeClr val="hlink"/>
                </a:solidFill>
                <a:sym typeface="Symbol" pitchFamily="18" charset="2"/>
              </a:rPr>
              <a:t>(</a:t>
            </a:r>
            <a:r>
              <a:rPr lang="en-US" altLang="en-US" b="1" i="1" dirty="0">
                <a:solidFill>
                  <a:schemeClr val="hlink"/>
                </a:solidFill>
                <a:sym typeface="Symbol" pitchFamily="18" charset="2"/>
              </a:rPr>
              <a:t>g</a:t>
            </a:r>
            <a:r>
              <a:rPr lang="en-US" altLang="en-US" b="1" dirty="0">
                <a:solidFill>
                  <a:schemeClr val="hlink"/>
                </a:solidFill>
                <a:sym typeface="Symbol" pitchFamily="18" charset="2"/>
              </a:rPr>
              <a:t>(</a:t>
            </a:r>
            <a:r>
              <a:rPr lang="en-US" altLang="en-US" b="1" i="1" dirty="0">
                <a:solidFill>
                  <a:schemeClr val="hlink"/>
                </a:solidFill>
                <a:sym typeface="Symbol" pitchFamily="18" charset="2"/>
              </a:rPr>
              <a:t>n</a:t>
            </a:r>
            <a:r>
              <a:rPr lang="en-US" altLang="en-US" b="1" dirty="0">
                <a:solidFill>
                  <a:schemeClr val="hlink"/>
                </a:solidFill>
                <a:sym typeface="Symbol" pitchFamily="18" charset="2"/>
              </a:rPr>
              <a:t>))  </a:t>
            </a:r>
            <a:r>
              <a:rPr lang="en-US" altLang="en-US" b="1" i="1" dirty="0">
                <a:solidFill>
                  <a:schemeClr val="hlink"/>
                </a:solidFill>
              </a:rPr>
              <a:t>f</a:t>
            </a:r>
            <a:r>
              <a:rPr lang="en-US" altLang="en-US" b="1" dirty="0">
                <a:solidFill>
                  <a:schemeClr val="hlink"/>
                </a:solidFill>
              </a:rPr>
              <a:t>(</a:t>
            </a:r>
            <a:r>
              <a:rPr lang="en-US" altLang="en-US" b="1" i="1" dirty="0">
                <a:solidFill>
                  <a:schemeClr val="hlink"/>
                </a:solidFill>
              </a:rPr>
              <a:t>n</a:t>
            </a:r>
            <a:r>
              <a:rPr lang="en-US" altLang="en-US" b="1" dirty="0">
                <a:solidFill>
                  <a:schemeClr val="hlink"/>
                </a:solidFill>
              </a:rPr>
              <a:t>)</a:t>
            </a:r>
            <a:r>
              <a:rPr lang="en-US" altLang="en-US" b="1" dirty="0" smtClean="0">
                <a:solidFill>
                  <a:schemeClr val="hlink"/>
                </a:solidFill>
              </a:rPr>
              <a:t> </a:t>
            </a:r>
            <a:r>
              <a:rPr lang="en-US" altLang="en-US" b="1" dirty="0">
                <a:solidFill>
                  <a:schemeClr val="hlink"/>
                </a:solidFill>
                <a:latin typeface="Symbol" panose="05050102010706020507" pitchFamily="18" charset="2"/>
              </a:rPr>
              <a:t></a:t>
            </a:r>
            <a:r>
              <a:rPr lang="en-US" altLang="en-US" b="1" dirty="0" smtClean="0">
                <a:solidFill>
                  <a:schemeClr val="hlink"/>
                </a:solidFill>
              </a:rPr>
              <a:t> </a:t>
            </a:r>
            <a:r>
              <a:rPr lang="en-US" altLang="en-US" b="1" i="1" dirty="0">
                <a:solidFill>
                  <a:schemeClr val="hlink"/>
                </a:solidFill>
                <a:sym typeface="Symbol" pitchFamily="18" charset="2"/>
              </a:rPr>
              <a:t>O</a:t>
            </a:r>
            <a:r>
              <a:rPr lang="en-US" altLang="en-US" b="1" dirty="0">
                <a:solidFill>
                  <a:schemeClr val="hlink"/>
                </a:solidFill>
                <a:sym typeface="Symbol" pitchFamily="18" charset="2"/>
              </a:rPr>
              <a:t>(</a:t>
            </a:r>
            <a:r>
              <a:rPr lang="en-US" altLang="en-US" b="1" i="1" dirty="0">
                <a:solidFill>
                  <a:schemeClr val="hlink"/>
                </a:solidFill>
                <a:sym typeface="Symbol" pitchFamily="18" charset="2"/>
              </a:rPr>
              <a:t>g</a:t>
            </a:r>
            <a:r>
              <a:rPr lang="en-US" altLang="en-US" b="1" dirty="0">
                <a:solidFill>
                  <a:schemeClr val="hlink"/>
                </a:solidFill>
                <a:sym typeface="Symbol" pitchFamily="18" charset="2"/>
              </a:rPr>
              <a:t>(</a:t>
            </a:r>
            <a:r>
              <a:rPr lang="en-US" altLang="en-US" b="1" i="1" dirty="0">
                <a:solidFill>
                  <a:schemeClr val="hlink"/>
                </a:solidFill>
                <a:sym typeface="Symbol" pitchFamily="18" charset="2"/>
              </a:rPr>
              <a:t>n</a:t>
            </a:r>
            <a:r>
              <a:rPr lang="en-US" altLang="en-US" b="1" dirty="0">
                <a:solidFill>
                  <a:schemeClr val="hlink"/>
                </a:solidFill>
                <a:sym typeface="Symbol" pitchFamily="18" charset="2"/>
              </a:rPr>
              <a:t>)).</a:t>
            </a:r>
          </a:p>
          <a:p>
            <a:r>
              <a:rPr lang="en-US" altLang="en-US" b="1" dirty="0">
                <a:solidFill>
                  <a:schemeClr val="hlink"/>
                </a:solidFill>
                <a:sym typeface="Symbol" pitchFamily="18" charset="2"/>
              </a:rPr>
              <a:t>(</a:t>
            </a:r>
            <a:r>
              <a:rPr lang="en-US" altLang="en-US" b="1" i="1" dirty="0">
                <a:solidFill>
                  <a:schemeClr val="hlink"/>
                </a:solidFill>
                <a:sym typeface="Symbol" pitchFamily="18" charset="2"/>
              </a:rPr>
              <a:t>g</a:t>
            </a:r>
            <a:r>
              <a:rPr lang="en-US" altLang="en-US" b="1" dirty="0">
                <a:solidFill>
                  <a:schemeClr val="hlink"/>
                </a:solidFill>
                <a:sym typeface="Symbol" pitchFamily="18" charset="2"/>
              </a:rPr>
              <a:t>(</a:t>
            </a:r>
            <a:r>
              <a:rPr lang="en-US" altLang="en-US" b="1" i="1" dirty="0">
                <a:solidFill>
                  <a:schemeClr val="hlink"/>
                </a:solidFill>
                <a:sym typeface="Symbol" pitchFamily="18" charset="2"/>
              </a:rPr>
              <a:t>n</a:t>
            </a:r>
            <a:r>
              <a:rPr lang="en-US" altLang="en-US" b="1" dirty="0">
                <a:solidFill>
                  <a:schemeClr val="hlink"/>
                </a:solidFill>
                <a:sym typeface="Symbol" pitchFamily="18" charset="2"/>
              </a:rPr>
              <a:t>))  </a:t>
            </a:r>
            <a:r>
              <a:rPr lang="en-US" altLang="en-US" b="1" dirty="0" smtClean="0">
                <a:solidFill>
                  <a:schemeClr val="hlink"/>
                </a:solidFill>
                <a:sym typeface="Symbol" pitchFamily="18" charset="2"/>
              </a:rPr>
              <a:t>  </a:t>
            </a:r>
            <a:r>
              <a:rPr lang="en-US" altLang="en-US" b="1" i="1" dirty="0">
                <a:solidFill>
                  <a:schemeClr val="hlink"/>
                </a:solidFill>
                <a:sym typeface="Symbol" pitchFamily="18" charset="2"/>
              </a:rPr>
              <a:t>O</a:t>
            </a:r>
            <a:r>
              <a:rPr lang="en-US" altLang="en-US" b="1" dirty="0">
                <a:solidFill>
                  <a:schemeClr val="hlink"/>
                </a:solidFill>
                <a:sym typeface="Symbol" pitchFamily="18" charset="2"/>
              </a:rPr>
              <a:t>(</a:t>
            </a:r>
            <a:r>
              <a:rPr lang="en-US" altLang="en-US" b="1" i="1" dirty="0">
                <a:solidFill>
                  <a:schemeClr val="hlink"/>
                </a:solidFill>
                <a:sym typeface="Symbol" pitchFamily="18" charset="2"/>
              </a:rPr>
              <a:t>g</a:t>
            </a:r>
            <a:r>
              <a:rPr lang="en-US" altLang="en-US" b="1" dirty="0">
                <a:solidFill>
                  <a:schemeClr val="hlink"/>
                </a:solidFill>
                <a:sym typeface="Symbol" pitchFamily="18" charset="2"/>
              </a:rPr>
              <a:t>(</a:t>
            </a:r>
            <a:r>
              <a:rPr lang="en-US" altLang="en-US" b="1" i="1" dirty="0">
                <a:solidFill>
                  <a:schemeClr val="hlink"/>
                </a:solidFill>
                <a:sym typeface="Symbol" pitchFamily="18" charset="2"/>
              </a:rPr>
              <a:t>n</a:t>
            </a:r>
            <a:r>
              <a:rPr lang="en-US" altLang="en-US" b="1" dirty="0">
                <a:solidFill>
                  <a:schemeClr val="hlink"/>
                </a:solidFill>
                <a:sym typeface="Symbol" pitchFamily="18" charset="2"/>
              </a:rPr>
              <a:t>)).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400" smtClean="0">
                <a:solidFill>
                  <a:schemeClr val="hlink"/>
                </a:solidFill>
              </a:rPr>
              <a:t>Comp 550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ym typeface="Symbol" pitchFamily="18" charset="2"/>
              </a:rPr>
              <a:t>Examples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422525"/>
            <a:ext cx="8458200" cy="3673475"/>
          </a:xfrm>
        </p:spPr>
        <p:txBody>
          <a:bodyPr/>
          <a:lstStyle/>
          <a:p>
            <a:r>
              <a:rPr lang="en-US" altLang="en-US" dirty="0" smtClean="0"/>
              <a:t>Any linear </a:t>
            </a:r>
            <a:r>
              <a:rPr lang="en-US" altLang="en-US" i="1" dirty="0" smtClean="0"/>
              <a:t>function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an</a:t>
            </a:r>
            <a:r>
              <a:rPr lang="en-US" altLang="en-US" dirty="0" smtClean="0"/>
              <a:t> + </a:t>
            </a:r>
            <a:r>
              <a:rPr lang="en-US" altLang="en-US" i="1" dirty="0" err="1" smtClean="0"/>
              <a:t>b</a:t>
            </a:r>
            <a:r>
              <a:rPr lang="en-US" altLang="en-US" dirty="0" smtClean="0"/>
              <a:t> is in </a:t>
            </a:r>
            <a:r>
              <a:rPr lang="en-US" altLang="en-US" i="1" dirty="0" smtClean="0"/>
              <a:t>O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n</a:t>
            </a:r>
            <a:r>
              <a:rPr lang="en-US" altLang="en-US" baseline="30000" dirty="0" smtClean="0"/>
              <a:t>2</a:t>
            </a:r>
            <a:r>
              <a:rPr lang="en-US" altLang="en-US" dirty="0" smtClean="0"/>
              <a:t>). </a:t>
            </a:r>
            <a:r>
              <a:rPr lang="en-US" altLang="en-US" b="1" u="sng" dirty="0" smtClean="0">
                <a:solidFill>
                  <a:srgbClr val="CC0000"/>
                </a:solidFill>
              </a:rPr>
              <a:t>How?</a:t>
            </a:r>
            <a:endParaRPr lang="en-US" altLang="en-US" u="sng" dirty="0" smtClean="0">
              <a:solidFill>
                <a:srgbClr val="CC0000"/>
              </a:solidFill>
            </a:endParaRPr>
          </a:p>
          <a:p>
            <a:r>
              <a:rPr lang="en-US" altLang="en-US" dirty="0" smtClean="0"/>
              <a:t>Show that 3</a:t>
            </a:r>
            <a:r>
              <a:rPr lang="en-US" altLang="en-US" i="1" dirty="0" smtClean="0"/>
              <a:t>n</a:t>
            </a:r>
            <a:r>
              <a:rPr lang="en-US" altLang="en-US" baseline="30000" dirty="0" smtClean="0"/>
              <a:t>3 </a:t>
            </a:r>
            <a:r>
              <a:rPr lang="en-US" altLang="en-US" dirty="0" err="1" smtClean="0">
                <a:sym typeface="Symbol" pitchFamily="18" charset="2"/>
              </a:rPr>
              <a:t></a:t>
            </a:r>
            <a:r>
              <a:rPr lang="en-US" altLang="en-US" dirty="0" smtClean="0">
                <a:sym typeface="Symbol" pitchFamily="18" charset="2"/>
              </a:rPr>
              <a:t> </a:t>
            </a:r>
            <a:r>
              <a:rPr lang="en-US" altLang="en-US" i="1" dirty="0" smtClean="0"/>
              <a:t>O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n</a:t>
            </a:r>
            <a:r>
              <a:rPr lang="en-US" altLang="en-US" baseline="30000" dirty="0" smtClean="0"/>
              <a:t>4</a:t>
            </a:r>
            <a:r>
              <a:rPr lang="en-US" altLang="en-US" dirty="0" smtClean="0"/>
              <a:t>) for appropriate </a:t>
            </a:r>
            <a:r>
              <a:rPr lang="en-US" altLang="en-US" i="1" dirty="0" err="1" smtClean="0"/>
              <a:t>c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and </a:t>
            </a:r>
            <a:r>
              <a:rPr lang="en-US" altLang="en-US" i="1" dirty="0" smtClean="0"/>
              <a:t>n</a:t>
            </a:r>
            <a:r>
              <a:rPr lang="en-US" altLang="en-US" baseline="-25000" dirty="0" smtClean="0"/>
              <a:t>0</a:t>
            </a:r>
            <a:r>
              <a:rPr lang="en-US" altLang="en-US" dirty="0" smtClean="0"/>
              <a:t>.</a:t>
            </a:r>
          </a:p>
          <a:p>
            <a:endParaRPr lang="en-US" altLang="en-US" dirty="0" smtClean="0"/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690563" y="1219200"/>
            <a:ext cx="7645400" cy="965200"/>
          </a:xfrm>
          <a:prstGeom prst="rect">
            <a:avLst/>
          </a:prstGeom>
          <a:solidFill>
            <a:srgbClr val="CCECFF"/>
          </a:solidFill>
          <a:ln w="19050" cap="sq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2800" b="1" i="1" dirty="0">
                <a:solidFill>
                  <a:schemeClr val="accent1"/>
                </a:solidFill>
                <a:sym typeface="Symbol" pitchFamily="18" charset="2"/>
              </a:rPr>
              <a:t>O</a:t>
            </a:r>
            <a:r>
              <a:rPr kumimoji="1" lang="en-US" altLang="en-US" sz="2800" b="1" dirty="0">
                <a:solidFill>
                  <a:schemeClr val="accent1"/>
                </a:solidFill>
              </a:rPr>
              <a:t>(</a:t>
            </a:r>
            <a:r>
              <a:rPr kumimoji="1" lang="en-US" altLang="en-US" sz="2800" b="1" i="1" dirty="0">
                <a:solidFill>
                  <a:schemeClr val="accent1"/>
                </a:solidFill>
              </a:rPr>
              <a:t>g</a:t>
            </a:r>
            <a:r>
              <a:rPr kumimoji="1" lang="en-US" altLang="en-US" sz="2800" b="1" dirty="0">
                <a:solidFill>
                  <a:schemeClr val="accent1"/>
                </a:solidFill>
              </a:rPr>
              <a:t>(</a:t>
            </a:r>
            <a:r>
              <a:rPr kumimoji="1" lang="en-US" altLang="en-US" sz="2800" b="1" i="1" dirty="0">
                <a:solidFill>
                  <a:schemeClr val="accent1"/>
                </a:solidFill>
              </a:rPr>
              <a:t>n</a:t>
            </a:r>
            <a:r>
              <a:rPr kumimoji="1" lang="en-US" altLang="en-US" sz="2800" b="1" dirty="0">
                <a:solidFill>
                  <a:schemeClr val="accent1"/>
                </a:solidFill>
              </a:rPr>
              <a:t>)) =</a:t>
            </a:r>
            <a:r>
              <a:rPr kumimoji="1" lang="en-US" altLang="en-US" sz="2800" b="1" dirty="0">
                <a:solidFill>
                  <a:schemeClr val="hlink"/>
                </a:solidFill>
              </a:rPr>
              <a:t> {</a:t>
            </a:r>
            <a:r>
              <a:rPr kumimoji="1" lang="en-US" altLang="en-US" sz="2800" b="1" i="1" dirty="0">
                <a:solidFill>
                  <a:schemeClr val="hlink"/>
                </a:solidFill>
              </a:rPr>
              <a:t>f</a:t>
            </a:r>
            <a:r>
              <a:rPr kumimoji="1" lang="en-US" altLang="en-US" sz="2800" b="1" dirty="0">
                <a:solidFill>
                  <a:schemeClr val="hlink"/>
                </a:solidFill>
              </a:rPr>
              <a:t>(</a:t>
            </a:r>
            <a:r>
              <a:rPr kumimoji="1" lang="en-US" altLang="en-US" sz="2800" b="1" i="1" dirty="0">
                <a:solidFill>
                  <a:schemeClr val="hlink"/>
                </a:solidFill>
              </a:rPr>
              <a:t>n</a:t>
            </a:r>
            <a:r>
              <a:rPr kumimoji="1" lang="en-US" altLang="en-US" sz="2800" b="1" dirty="0">
                <a:solidFill>
                  <a:schemeClr val="hlink"/>
                </a:solidFill>
              </a:rPr>
              <a:t>) : </a:t>
            </a:r>
            <a:r>
              <a:rPr kumimoji="1" lang="en-US" altLang="en-US" sz="2800" b="1" dirty="0">
                <a:solidFill>
                  <a:srgbClr val="FF3300"/>
                </a:solidFill>
                <a:sym typeface="Symbol" pitchFamily="18" charset="2"/>
              </a:rPr>
              <a:t> </a:t>
            </a:r>
            <a:r>
              <a:rPr kumimoji="1" lang="en-US" altLang="en-US" sz="2800" b="1" dirty="0">
                <a:solidFill>
                  <a:srgbClr val="FF3300"/>
                </a:solidFill>
              </a:rPr>
              <a:t>positive constants </a:t>
            </a:r>
            <a:r>
              <a:rPr kumimoji="1" lang="en-US" altLang="en-US" sz="2800" b="1" i="1" dirty="0">
                <a:solidFill>
                  <a:srgbClr val="FF3300"/>
                </a:solidFill>
              </a:rPr>
              <a:t>c</a:t>
            </a:r>
            <a:r>
              <a:rPr kumimoji="1" lang="en-US" altLang="en-US" sz="2800" b="1" dirty="0">
                <a:solidFill>
                  <a:srgbClr val="FF3300"/>
                </a:solidFill>
              </a:rPr>
              <a:t> and </a:t>
            </a:r>
            <a:r>
              <a:rPr kumimoji="1" lang="en-US" altLang="en-US" sz="2800" b="1" i="1" dirty="0">
                <a:solidFill>
                  <a:srgbClr val="FF3300"/>
                </a:solidFill>
              </a:rPr>
              <a:t>n</a:t>
            </a:r>
            <a:r>
              <a:rPr kumimoji="1" lang="en-US" altLang="en-US" sz="2800" b="1" baseline="-25000" dirty="0">
                <a:solidFill>
                  <a:srgbClr val="FF3300"/>
                </a:solidFill>
              </a:rPr>
              <a:t>0</a:t>
            </a:r>
            <a:r>
              <a:rPr kumimoji="1" lang="en-US" altLang="en-US" sz="2800" b="1" dirty="0">
                <a:solidFill>
                  <a:srgbClr val="FF3300"/>
                </a:solidFill>
              </a:rPr>
              <a:t>,</a:t>
            </a:r>
            <a:r>
              <a:rPr kumimoji="1" lang="en-US" altLang="en-US" sz="2800" b="1" dirty="0">
                <a:solidFill>
                  <a:schemeClr val="hlink"/>
                </a:solidFill>
              </a:rPr>
              <a:t> </a:t>
            </a:r>
            <a:r>
              <a:rPr kumimoji="1" lang="en-US" altLang="en-US" sz="2800" b="1" dirty="0" smtClean="0">
                <a:solidFill>
                  <a:schemeClr val="hlink"/>
                </a:solidFill>
              </a:rPr>
              <a:t/>
            </a:r>
            <a:br>
              <a:rPr kumimoji="1" lang="en-US" altLang="en-US" sz="2800" b="1" dirty="0" smtClean="0">
                <a:solidFill>
                  <a:schemeClr val="hlink"/>
                </a:solidFill>
              </a:rPr>
            </a:br>
            <a:r>
              <a:rPr kumimoji="1" lang="en-US" altLang="en-US" sz="2800" b="1" dirty="0" smtClean="0">
                <a:solidFill>
                  <a:schemeClr val="hlink"/>
                </a:solidFill>
              </a:rPr>
              <a:t>      </a:t>
            </a:r>
            <a:r>
              <a:rPr kumimoji="1" lang="en-US" altLang="en-US" sz="2800" b="1" dirty="0" smtClean="0">
                <a:solidFill>
                  <a:srgbClr val="CC0000"/>
                </a:solidFill>
              </a:rPr>
              <a:t>such </a:t>
            </a:r>
            <a:r>
              <a:rPr kumimoji="1" lang="en-US" altLang="en-US" sz="2800" b="1" dirty="0">
                <a:solidFill>
                  <a:srgbClr val="CC0000"/>
                </a:solidFill>
              </a:rPr>
              <a:t>that </a:t>
            </a:r>
            <a:r>
              <a:rPr kumimoji="1" lang="en-US" altLang="en-US" sz="2800" b="1" dirty="0">
                <a:solidFill>
                  <a:srgbClr val="CC0000"/>
                </a:solidFill>
                <a:sym typeface="Symbol" pitchFamily="18" charset="2"/>
              </a:rPr>
              <a:t></a:t>
            </a:r>
            <a:r>
              <a:rPr kumimoji="1" lang="en-US" altLang="en-US" sz="2800" b="1" i="1" dirty="0">
                <a:solidFill>
                  <a:srgbClr val="CC0000"/>
                </a:solidFill>
              </a:rPr>
              <a:t>n </a:t>
            </a:r>
            <a:r>
              <a:rPr kumimoji="1" lang="en-US" altLang="en-US" sz="2800" b="1" dirty="0">
                <a:solidFill>
                  <a:srgbClr val="CC0000"/>
                </a:solidFill>
                <a:sym typeface="Symbol" pitchFamily="18" charset="2"/>
              </a:rPr>
              <a:t></a:t>
            </a:r>
            <a:r>
              <a:rPr kumimoji="1" lang="en-US" altLang="en-US" sz="2800" b="1" i="1" dirty="0">
                <a:solidFill>
                  <a:srgbClr val="CC0000"/>
                </a:solidFill>
              </a:rPr>
              <a:t>  n</a:t>
            </a:r>
            <a:r>
              <a:rPr kumimoji="1" lang="en-US" altLang="en-US" sz="2800" b="1" baseline="-25000" dirty="0">
                <a:solidFill>
                  <a:srgbClr val="CC0000"/>
                </a:solidFill>
              </a:rPr>
              <a:t>0</a:t>
            </a:r>
            <a:r>
              <a:rPr kumimoji="1" lang="en-US" altLang="en-US" sz="2800" dirty="0">
                <a:solidFill>
                  <a:srgbClr val="CC0000"/>
                </a:solidFill>
              </a:rPr>
              <a:t>, </a:t>
            </a:r>
            <a:r>
              <a:rPr kumimoji="1" lang="en-US" altLang="en-US" sz="2800" b="1" dirty="0">
                <a:solidFill>
                  <a:schemeClr val="hlink"/>
                </a:solidFill>
              </a:rPr>
              <a:t>we have 0 </a:t>
            </a:r>
            <a:r>
              <a:rPr kumimoji="1" lang="en-US" altLang="en-US" sz="2800" b="1" dirty="0">
                <a:solidFill>
                  <a:schemeClr val="hlink"/>
                </a:solidFill>
                <a:sym typeface="Symbol" pitchFamily="18" charset="2"/>
              </a:rPr>
              <a:t></a:t>
            </a:r>
            <a:r>
              <a:rPr kumimoji="1" lang="en-US" altLang="en-US" sz="2800" b="1" dirty="0">
                <a:solidFill>
                  <a:schemeClr val="hlink"/>
                </a:solidFill>
              </a:rPr>
              <a:t>  </a:t>
            </a:r>
            <a:r>
              <a:rPr kumimoji="1" lang="en-US" altLang="en-US" sz="2800" b="1" i="1" dirty="0">
                <a:solidFill>
                  <a:schemeClr val="hlink"/>
                </a:solidFill>
              </a:rPr>
              <a:t>f</a:t>
            </a:r>
            <a:r>
              <a:rPr kumimoji="1" lang="en-US" altLang="en-US" sz="2800" b="1" dirty="0">
                <a:solidFill>
                  <a:schemeClr val="hlink"/>
                </a:solidFill>
              </a:rPr>
              <a:t>(</a:t>
            </a:r>
            <a:r>
              <a:rPr kumimoji="1" lang="en-US" altLang="en-US" sz="2800" b="1" i="1" dirty="0">
                <a:solidFill>
                  <a:schemeClr val="hlink"/>
                </a:solidFill>
              </a:rPr>
              <a:t>n</a:t>
            </a:r>
            <a:r>
              <a:rPr kumimoji="1" lang="en-US" altLang="en-US" sz="2800" b="1" dirty="0">
                <a:solidFill>
                  <a:schemeClr val="hlink"/>
                </a:solidFill>
              </a:rPr>
              <a:t>)</a:t>
            </a:r>
            <a:r>
              <a:rPr kumimoji="1" lang="en-US" altLang="en-US" sz="2800" b="1" i="1" dirty="0">
                <a:solidFill>
                  <a:schemeClr val="hlink"/>
                </a:solidFill>
              </a:rPr>
              <a:t> </a:t>
            </a:r>
            <a:r>
              <a:rPr kumimoji="1" lang="en-US" altLang="en-US" sz="2800" b="1" dirty="0">
                <a:solidFill>
                  <a:schemeClr val="hlink"/>
                </a:solidFill>
                <a:sym typeface="Symbol" pitchFamily="18" charset="2"/>
              </a:rPr>
              <a:t></a:t>
            </a:r>
            <a:r>
              <a:rPr kumimoji="1" lang="en-US" altLang="en-US" sz="2800" b="1" dirty="0">
                <a:solidFill>
                  <a:schemeClr val="hlink"/>
                </a:solidFill>
              </a:rPr>
              <a:t> c</a:t>
            </a:r>
            <a:r>
              <a:rPr kumimoji="1" lang="en-US" altLang="en-US" sz="2800" b="1" i="1" dirty="0">
                <a:solidFill>
                  <a:schemeClr val="hlink"/>
                </a:solidFill>
              </a:rPr>
              <a:t>g</a:t>
            </a:r>
            <a:r>
              <a:rPr kumimoji="1" lang="en-US" altLang="en-US" sz="2800" b="1" dirty="0">
                <a:solidFill>
                  <a:schemeClr val="hlink"/>
                </a:solidFill>
              </a:rPr>
              <a:t>(</a:t>
            </a:r>
            <a:r>
              <a:rPr kumimoji="1" lang="en-US" altLang="en-US" sz="2800" b="1" i="1" dirty="0">
                <a:solidFill>
                  <a:schemeClr val="hlink"/>
                </a:solidFill>
              </a:rPr>
              <a:t>n</a:t>
            </a:r>
            <a:r>
              <a:rPr kumimoji="1" lang="en-US" altLang="en-US" sz="2800" b="1" dirty="0">
                <a:solidFill>
                  <a:schemeClr val="hlink"/>
                </a:solidFill>
              </a:rPr>
              <a:t>) }</a:t>
            </a:r>
            <a:endParaRPr kumimoji="1" lang="en-US" altLang="en-US" sz="3000" dirty="0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False"/>
  <p:tag name="EMBEDFONTS" val="False"/>
  <p:tag name="USEBOLDAMS" val="False"/>
  <p:tag name="DEFAULTDISPLAYSOURCE" val="\documentclass{slides}\pagestyle{empty}&#10;\begin{document}&#10;\end{document}&#10;"/>
  <p:tag name="TEX2PS" val="latex $(base).tex; dvips -D $(res) -E -o $(base).ps $(base).dvi"/>
  <p:tag name="TEX2PSBATCH" val="latex --interaction=nonstopmode $(base).tex; dvips -D $(res) -E -o $(base).ps $(base).dvi"/>
  <p:tag name="DEFAULTWIDTH" val="324"/>
  <p:tag name="DEFAULTHEIGHT" val="370"/>
  <p:tag name="DEFAULTMAGNIFICATION" val="2"/>
  <p:tag name="DEFAULTFONTSIZE" val="10"/>
</p:tagLst>
</file>

<file path=ppt/theme/theme1.xml><?xml version="1.0" encoding="utf-8"?>
<a:theme xmlns:a="http://schemas.openxmlformats.org/drawingml/2006/main" name="comp122">
  <a:themeElements>
    <a:clrScheme name="comp122 8">
      <a:dk1>
        <a:srgbClr val="000000"/>
      </a:dk1>
      <a:lt1>
        <a:srgbClr val="FFFFCC"/>
      </a:lt1>
      <a:dk2>
        <a:srgbClr val="0000FF"/>
      </a:dk2>
      <a:lt2>
        <a:srgbClr val="808000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comp12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mp12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12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8">
        <a:dk1>
          <a:srgbClr val="000000"/>
        </a:dk1>
        <a:lt1>
          <a:srgbClr val="FFFFCC"/>
        </a:lt1>
        <a:dk2>
          <a:srgbClr val="0000FF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9">
        <a:dk1>
          <a:srgbClr val="080808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060606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Designs\comp122.pot</Template>
  <TotalTime>12484</TotalTime>
  <Words>1900</Words>
  <Application>Microsoft Office PowerPoint</Application>
  <PresentationFormat>On-screen Show (4:3)</PresentationFormat>
  <Paragraphs>318</Paragraphs>
  <Slides>38</Slides>
  <Notes>38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Symbol</vt:lpstr>
      <vt:lpstr>Times New Roman</vt:lpstr>
      <vt:lpstr>Wingdings</vt:lpstr>
      <vt:lpstr>comp122</vt:lpstr>
      <vt:lpstr>Equation</vt:lpstr>
      <vt:lpstr>Asymptotic Notation, Review of Functions &amp; Summations</vt:lpstr>
      <vt:lpstr>Asymptotic Complexity</vt:lpstr>
      <vt:lpstr>Asymptotic Notation</vt:lpstr>
      <vt:lpstr>-notation</vt:lpstr>
      <vt:lpstr>-notation</vt:lpstr>
      <vt:lpstr>Example</vt:lpstr>
      <vt:lpstr>Example</vt:lpstr>
      <vt:lpstr>O-notation</vt:lpstr>
      <vt:lpstr>Examples</vt:lpstr>
      <vt:lpstr> -notation</vt:lpstr>
      <vt:lpstr>Example</vt:lpstr>
      <vt:lpstr>Relations Between Q, O, W</vt:lpstr>
      <vt:lpstr>Relations Between Q, W, O</vt:lpstr>
      <vt:lpstr>Running Times</vt:lpstr>
      <vt:lpstr>Example</vt:lpstr>
      <vt:lpstr>Asymptotic Notation in Equations</vt:lpstr>
      <vt:lpstr>o-notation</vt:lpstr>
      <vt:lpstr>w -notation</vt:lpstr>
      <vt:lpstr>Comparison of Functions</vt:lpstr>
      <vt:lpstr>Limits</vt:lpstr>
      <vt:lpstr>Properties</vt:lpstr>
      <vt:lpstr>Properties</vt:lpstr>
      <vt:lpstr>Common Functions</vt:lpstr>
      <vt:lpstr>Monotonicity</vt:lpstr>
      <vt:lpstr>Exponentials</vt:lpstr>
      <vt:lpstr>Logarithms </vt:lpstr>
      <vt:lpstr>Logarithms and exponentials – Bases </vt:lpstr>
      <vt:lpstr>Polylogarithms</vt:lpstr>
      <vt:lpstr>Exercise</vt:lpstr>
      <vt:lpstr>Summations – Review </vt:lpstr>
      <vt:lpstr>Review on Summations</vt:lpstr>
      <vt:lpstr>Review on Summations</vt:lpstr>
      <vt:lpstr>Review on Summations</vt:lpstr>
      <vt:lpstr>Review on Summations</vt:lpstr>
      <vt:lpstr>Review on Summations</vt:lpstr>
      <vt:lpstr>Review on Summations</vt:lpstr>
      <vt:lpstr>Review on Summations</vt:lpstr>
      <vt:lpstr>Review on Summations</vt:lpstr>
    </vt:vector>
  </TitlesOfParts>
  <Company>University of North Carolina at Chapel Hill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Asymptotic Notation</dc:title>
  <dc:creator>Jack Snoeyink</dc:creator>
  <cp:lastModifiedBy>Jack Snoeyink</cp:lastModifiedBy>
  <cp:revision>333</cp:revision>
  <cp:lastPrinted>1999-01-11T01:54:57Z</cp:lastPrinted>
  <dcterms:created xsi:type="dcterms:W3CDTF">2014-08-26T11:44:06Z</dcterms:created>
  <dcterms:modified xsi:type="dcterms:W3CDTF">2018-01-28T01:56:05Z</dcterms:modified>
</cp:coreProperties>
</file>