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728" r:id="rId2"/>
  </p:sldMasterIdLst>
  <p:notesMasterIdLst>
    <p:notesMasterId r:id="rId62"/>
  </p:notesMasterIdLst>
  <p:handoutMasterIdLst>
    <p:handoutMasterId r:id="rId63"/>
  </p:handoutMasterIdLst>
  <p:sldIdLst>
    <p:sldId id="451" r:id="rId3"/>
    <p:sldId id="493" r:id="rId4"/>
    <p:sldId id="485" r:id="rId5"/>
    <p:sldId id="486" r:id="rId6"/>
    <p:sldId id="487" r:id="rId7"/>
    <p:sldId id="488" r:id="rId8"/>
    <p:sldId id="454" r:id="rId9"/>
    <p:sldId id="494" r:id="rId10"/>
    <p:sldId id="460" r:id="rId11"/>
    <p:sldId id="461" r:id="rId12"/>
    <p:sldId id="462" r:id="rId13"/>
    <p:sldId id="463" r:id="rId14"/>
    <p:sldId id="464" r:id="rId15"/>
    <p:sldId id="465" r:id="rId16"/>
    <p:sldId id="466" r:id="rId17"/>
    <p:sldId id="467" r:id="rId18"/>
    <p:sldId id="468" r:id="rId19"/>
    <p:sldId id="469" r:id="rId20"/>
    <p:sldId id="495" r:id="rId21"/>
    <p:sldId id="470" r:id="rId22"/>
    <p:sldId id="473" r:id="rId23"/>
    <p:sldId id="474" r:id="rId24"/>
    <p:sldId id="477" r:id="rId25"/>
    <p:sldId id="478" r:id="rId26"/>
    <p:sldId id="479" r:id="rId27"/>
    <p:sldId id="480" r:id="rId28"/>
    <p:sldId id="482" r:id="rId29"/>
    <p:sldId id="483" r:id="rId30"/>
    <p:sldId id="496" r:id="rId31"/>
    <p:sldId id="497" r:id="rId32"/>
    <p:sldId id="498" r:id="rId33"/>
    <p:sldId id="499" r:id="rId34"/>
    <p:sldId id="500" r:id="rId35"/>
    <p:sldId id="501" r:id="rId36"/>
    <p:sldId id="502" r:id="rId37"/>
    <p:sldId id="503" r:id="rId38"/>
    <p:sldId id="504" r:id="rId39"/>
    <p:sldId id="505" r:id="rId40"/>
    <p:sldId id="506" r:id="rId41"/>
    <p:sldId id="507" r:id="rId42"/>
    <p:sldId id="508" r:id="rId43"/>
    <p:sldId id="509" r:id="rId44"/>
    <p:sldId id="510" r:id="rId45"/>
    <p:sldId id="511" r:id="rId46"/>
    <p:sldId id="512" r:id="rId47"/>
    <p:sldId id="526" r:id="rId48"/>
    <p:sldId id="527" r:id="rId49"/>
    <p:sldId id="537" r:id="rId50"/>
    <p:sldId id="544" r:id="rId51"/>
    <p:sldId id="545" r:id="rId52"/>
    <p:sldId id="538" r:id="rId53"/>
    <p:sldId id="539" r:id="rId54"/>
    <p:sldId id="540" r:id="rId55"/>
    <p:sldId id="541" r:id="rId56"/>
    <p:sldId id="542" r:id="rId57"/>
    <p:sldId id="543" r:id="rId58"/>
    <p:sldId id="534" r:id="rId59"/>
    <p:sldId id="535" r:id="rId60"/>
    <p:sldId id="536" r:id="rId6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 Snoeyink" initials="J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F"/>
    <a:srgbClr val="6600FF"/>
    <a:srgbClr val="9966FF"/>
    <a:srgbClr val="FF66FF"/>
    <a:srgbClr val="CC0000"/>
    <a:srgbClr val="FF3300"/>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16" autoAdjust="0"/>
    <p:restoredTop sz="86321" autoAdjust="0"/>
  </p:normalViewPr>
  <p:slideViewPr>
    <p:cSldViewPr snapToGrid="0">
      <p:cViewPr varScale="1">
        <p:scale>
          <a:sx n="61" d="100"/>
          <a:sy n="61" d="100"/>
        </p:scale>
        <p:origin x="802" y="51"/>
      </p:cViewPr>
      <p:guideLst>
        <p:guide orient="horz" pos="2160"/>
        <p:guide pos="2880"/>
      </p:guideLst>
    </p:cSldViewPr>
  </p:slideViewPr>
  <p:outlineViewPr>
    <p:cViewPr>
      <p:scale>
        <a:sx n="33" d="100"/>
        <a:sy n="33" d="100"/>
      </p:scale>
      <p:origin x="0" y="-30096"/>
    </p:cViewPr>
  </p:outlineViewPr>
  <p:notesTextViewPr>
    <p:cViewPr>
      <p:scale>
        <a:sx n="100" d="100"/>
        <a:sy n="100" d="100"/>
      </p:scale>
      <p:origin x="0" y="0"/>
    </p:cViewPr>
  </p:notesTextViewPr>
  <p:sorterViewPr>
    <p:cViewPr>
      <p:scale>
        <a:sx n="100" d="100"/>
        <a:sy n="100" d="100"/>
      </p:scale>
      <p:origin x="0" y="6979"/>
    </p:cViewPr>
  </p:sorterViewPr>
  <p:notesViewPr>
    <p:cSldViewPr snapToGrid="0">
      <p:cViewPr varScale="1">
        <p:scale>
          <a:sx n="59" d="100"/>
          <a:sy n="59" d="100"/>
        </p:scale>
        <p:origin x="-176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4-01-08T04:13:31.438" idx="1">
    <p:pos x="1843" y="2034"/>
    <p:text>Note: This says that the output order implies the input order for equal keys.  It would be harder to say that the input order implies the output order with the permutation notation we've chosen.</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3916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8856" cy="464820"/>
          </a:xfrm>
          <a:prstGeom prst="rect">
            <a:avLst/>
          </a:prstGeom>
          <a:noFill/>
          <a:ln w="12700" cap="sq">
            <a:noFill/>
            <a:miter lim="800000"/>
            <a:headEnd type="none" w="sm" len="sm"/>
            <a:tailEnd type="none" w="sm" len="sm"/>
          </a:ln>
          <a:effectLst/>
        </p:spPr>
        <p:txBody>
          <a:bodyPr vert="horz" wrap="square" lIns="93162" tIns="46581" rIns="93162" bIns="46581" numCol="1" anchor="t" anchorCtr="0" compatLnSpc="1">
            <a:prstTxWarp prst="textNoShape">
              <a:avLst/>
            </a:prstTxWarp>
          </a:bodyPr>
          <a:lstStyle>
            <a:lvl1pPr defTabSz="933337">
              <a:defRPr sz="1200"/>
            </a:lvl1pPr>
          </a:lstStyle>
          <a:p>
            <a:pPr>
              <a:defRPr/>
            </a:pPr>
            <a:endParaRPr lang="en-US"/>
          </a:p>
        </p:txBody>
      </p:sp>
      <p:sp>
        <p:nvSpPr>
          <p:cNvPr id="63491" name="Rectangle 3"/>
          <p:cNvSpPr>
            <a:spLocks noGrp="1" noRot="1" noChangeAspect="1" noChangeArrowheads="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35736" y="4415791"/>
            <a:ext cx="5138928" cy="4183380"/>
          </a:xfrm>
          <a:prstGeom prst="rect">
            <a:avLst/>
          </a:prstGeom>
          <a:noFill/>
          <a:ln w="12700" cap="sq">
            <a:noFill/>
            <a:miter lim="800000"/>
            <a:headEnd type="none" w="sm" len="sm"/>
            <a:tailEnd type="none" w="sm" len="sm"/>
          </a:ln>
          <a:effectLst/>
        </p:spPr>
        <p:txBody>
          <a:bodyPr vert="horz" wrap="square" lIns="93162" tIns="46581" rIns="93162" bIns="465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3" name="Rectangle 5"/>
          <p:cNvSpPr>
            <a:spLocks noGrp="1" noChangeArrowheads="1"/>
          </p:cNvSpPr>
          <p:nvPr>
            <p:ph type="dt" idx="1"/>
          </p:nvPr>
        </p:nvSpPr>
        <p:spPr bwMode="auto">
          <a:xfrm>
            <a:off x="3971544" y="0"/>
            <a:ext cx="3038856" cy="464820"/>
          </a:xfrm>
          <a:prstGeom prst="rect">
            <a:avLst/>
          </a:prstGeom>
          <a:noFill/>
          <a:ln w="12700" cap="sq">
            <a:noFill/>
            <a:miter lim="800000"/>
            <a:headEnd type="none" w="sm" len="sm"/>
            <a:tailEnd type="none" w="sm" len="sm"/>
          </a:ln>
          <a:effectLst/>
        </p:spPr>
        <p:txBody>
          <a:bodyPr vert="horz" wrap="square" lIns="93162" tIns="46581" rIns="93162" bIns="46581" numCol="1" anchor="t" anchorCtr="0" compatLnSpc="1">
            <a:prstTxWarp prst="textNoShape">
              <a:avLst/>
            </a:prstTxWarp>
          </a:bodyPr>
          <a:lstStyle>
            <a:lvl1pPr algn="r" defTabSz="933337">
              <a:defRPr sz="1200"/>
            </a:lvl1pPr>
          </a:lstStyle>
          <a:p>
            <a:pPr>
              <a:defRPr/>
            </a:pPr>
            <a:endParaRPr lang="en-US"/>
          </a:p>
        </p:txBody>
      </p:sp>
      <p:sp>
        <p:nvSpPr>
          <p:cNvPr id="2054" name="Rectangle 6"/>
          <p:cNvSpPr>
            <a:spLocks noGrp="1" noChangeArrowheads="1"/>
          </p:cNvSpPr>
          <p:nvPr>
            <p:ph type="ftr" sz="quarter" idx="4"/>
          </p:nvPr>
        </p:nvSpPr>
        <p:spPr bwMode="auto">
          <a:xfrm>
            <a:off x="0" y="8831580"/>
            <a:ext cx="3038856" cy="464820"/>
          </a:xfrm>
          <a:prstGeom prst="rect">
            <a:avLst/>
          </a:prstGeom>
          <a:noFill/>
          <a:ln w="12700" cap="sq">
            <a:noFill/>
            <a:miter lim="800000"/>
            <a:headEnd type="none" w="sm" len="sm"/>
            <a:tailEnd type="none" w="sm" len="sm"/>
          </a:ln>
          <a:effectLst/>
        </p:spPr>
        <p:txBody>
          <a:bodyPr vert="horz" wrap="square" lIns="93162" tIns="46581" rIns="93162" bIns="46581" numCol="1" anchor="b" anchorCtr="0" compatLnSpc="1">
            <a:prstTxWarp prst="textNoShape">
              <a:avLst/>
            </a:prstTxWarp>
          </a:bodyPr>
          <a:lstStyle>
            <a:lvl1pPr defTabSz="933337">
              <a:defRPr sz="1200"/>
            </a:lvl1pPr>
          </a:lstStyle>
          <a:p>
            <a:pPr>
              <a:defRPr/>
            </a:pPr>
            <a:endParaRPr lang="en-US"/>
          </a:p>
        </p:txBody>
      </p:sp>
      <p:sp>
        <p:nvSpPr>
          <p:cNvPr id="2055" name="Rectangle 7"/>
          <p:cNvSpPr>
            <a:spLocks noGrp="1" noChangeArrowheads="1"/>
          </p:cNvSpPr>
          <p:nvPr>
            <p:ph type="sldNum" sz="quarter" idx="5"/>
          </p:nvPr>
        </p:nvSpPr>
        <p:spPr bwMode="auto">
          <a:xfrm>
            <a:off x="3971544" y="8831580"/>
            <a:ext cx="3038856" cy="464820"/>
          </a:xfrm>
          <a:prstGeom prst="rect">
            <a:avLst/>
          </a:prstGeom>
          <a:noFill/>
          <a:ln w="12700" cap="sq">
            <a:noFill/>
            <a:miter lim="800000"/>
            <a:headEnd type="none" w="sm" len="sm"/>
            <a:tailEnd type="none" w="sm" len="sm"/>
          </a:ln>
          <a:effectLst/>
        </p:spPr>
        <p:txBody>
          <a:bodyPr vert="horz" wrap="square" lIns="93162" tIns="46581" rIns="93162" bIns="46581" numCol="1" anchor="b" anchorCtr="0" compatLnSpc="1">
            <a:prstTxWarp prst="textNoShape">
              <a:avLst/>
            </a:prstTxWarp>
          </a:bodyPr>
          <a:lstStyle>
            <a:lvl1pPr algn="r" defTabSz="933337">
              <a:defRPr sz="1200"/>
            </a:lvl1pPr>
          </a:lstStyle>
          <a:p>
            <a:pPr>
              <a:defRPr/>
            </a:pPr>
            <a:fld id="{E42D990D-C263-42C4-8456-2BD2D29A55A9}" type="slidenum">
              <a:rPr lang="en-US"/>
              <a:pPr>
                <a:defRPr/>
              </a:pPr>
              <a:t>‹#›</a:t>
            </a:fld>
            <a:endParaRPr lang="en-US"/>
          </a:p>
        </p:txBody>
      </p:sp>
    </p:spTree>
    <p:extLst>
      <p:ext uri="{BB962C8B-B14F-4D97-AF65-F5344CB8AC3E}">
        <p14:creationId xmlns:p14="http://schemas.microsoft.com/office/powerpoint/2010/main" val="3565803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3356147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073169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82210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4166021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452514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012748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657879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269041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303705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727004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85129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9011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8F20B73B-B71A-472A-8DCE-C92A262E3075}" type="slidenum">
              <a:rPr lang="en-US" altLang="en-US" sz="1200"/>
              <a:pPr/>
              <a:t>3</a:t>
            </a:fld>
            <a:endParaRPr lang="en-US" altLang="en-US" sz="1200"/>
          </a:p>
        </p:txBody>
      </p:sp>
    </p:spTree>
    <p:extLst>
      <p:ext uri="{BB962C8B-B14F-4D97-AF65-F5344CB8AC3E}">
        <p14:creationId xmlns:p14="http://schemas.microsoft.com/office/powerpoint/2010/main" val="4253421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en-US" altLang="en-US" smtClean="0"/>
              <a:t>Talk about how mathematical induction works.</a:t>
            </a:r>
          </a:p>
        </p:txBody>
      </p:sp>
    </p:spTree>
    <p:extLst>
      <p:ext uri="{BB962C8B-B14F-4D97-AF65-F5344CB8AC3E}">
        <p14:creationId xmlns:p14="http://schemas.microsoft.com/office/powerpoint/2010/main" val="2292691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954912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118273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755063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4125949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666166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898687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4177258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4608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A0A60533-2314-4253-A92F-1DECCC3D6A4D}" type="slidenum">
              <a:rPr lang="en-US" altLang="en-US" sz="1200">
                <a:solidFill>
                  <a:srgbClr val="000000"/>
                </a:solidFill>
              </a:rPr>
              <a:pPr/>
              <a:t>29</a:t>
            </a:fld>
            <a:endParaRPr lang="en-US" altLang="en-US" sz="1200">
              <a:solidFill>
                <a:srgbClr val="000000"/>
              </a:solidFill>
            </a:endParaRPr>
          </a:p>
        </p:txBody>
      </p:sp>
    </p:spTree>
    <p:extLst>
      <p:ext uri="{BB962C8B-B14F-4D97-AF65-F5344CB8AC3E}">
        <p14:creationId xmlns:p14="http://schemas.microsoft.com/office/powerpoint/2010/main" val="2056897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471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8EA3C457-0230-4481-80FE-0E509ACCFB55}" type="slidenum">
              <a:rPr lang="en-US" altLang="en-US" sz="1200">
                <a:solidFill>
                  <a:srgbClr val="000000"/>
                </a:solidFill>
              </a:rPr>
              <a:pPr/>
              <a:t>30</a:t>
            </a:fld>
            <a:endParaRPr lang="en-US" altLang="en-US" sz="1200">
              <a:solidFill>
                <a:srgbClr val="000000"/>
              </a:solidFill>
            </a:endParaRPr>
          </a:p>
        </p:txBody>
      </p:sp>
    </p:spTree>
    <p:extLst>
      <p:ext uri="{BB962C8B-B14F-4D97-AF65-F5344CB8AC3E}">
        <p14:creationId xmlns:p14="http://schemas.microsoft.com/office/powerpoint/2010/main" val="2824994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9114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9E73DBB6-B3C1-45C9-8A0B-64A93DCC7909}" type="slidenum">
              <a:rPr lang="en-US" altLang="en-US" sz="1200"/>
              <a:pPr/>
              <a:t>4</a:t>
            </a:fld>
            <a:endParaRPr lang="en-US" altLang="en-US" sz="1200"/>
          </a:p>
        </p:txBody>
      </p:sp>
    </p:spTree>
    <p:extLst>
      <p:ext uri="{BB962C8B-B14F-4D97-AF65-F5344CB8AC3E}">
        <p14:creationId xmlns:p14="http://schemas.microsoft.com/office/powerpoint/2010/main" val="42113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4813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4EAD708C-A495-4953-9183-43A9359B69E9}" type="slidenum">
              <a:rPr lang="en-US" altLang="en-US" sz="1200">
                <a:solidFill>
                  <a:srgbClr val="000000"/>
                </a:solidFill>
              </a:rPr>
              <a:pPr/>
              <a:t>31</a:t>
            </a:fld>
            <a:endParaRPr lang="en-US" altLang="en-US" sz="1200">
              <a:solidFill>
                <a:srgbClr val="000000"/>
              </a:solidFill>
            </a:endParaRPr>
          </a:p>
        </p:txBody>
      </p:sp>
    </p:spTree>
    <p:extLst>
      <p:ext uri="{BB962C8B-B14F-4D97-AF65-F5344CB8AC3E}">
        <p14:creationId xmlns:p14="http://schemas.microsoft.com/office/powerpoint/2010/main" val="1831062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4915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2FF907FF-CA11-4CC4-9090-1E9CE66B7C6E}" type="slidenum">
              <a:rPr lang="en-US" altLang="en-US" sz="1200">
                <a:solidFill>
                  <a:srgbClr val="000000"/>
                </a:solidFill>
              </a:rPr>
              <a:pPr/>
              <a:t>32</a:t>
            </a:fld>
            <a:endParaRPr lang="en-US" altLang="en-US" sz="1200">
              <a:solidFill>
                <a:srgbClr val="000000"/>
              </a:solidFill>
            </a:endParaRPr>
          </a:p>
        </p:txBody>
      </p:sp>
    </p:spTree>
    <p:extLst>
      <p:ext uri="{BB962C8B-B14F-4D97-AF65-F5344CB8AC3E}">
        <p14:creationId xmlns:p14="http://schemas.microsoft.com/office/powerpoint/2010/main" val="2128857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5018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354D3B53-AB72-4428-9F9C-4552EAB516DE}" type="slidenum">
              <a:rPr lang="en-US" altLang="en-US" sz="1200">
                <a:solidFill>
                  <a:srgbClr val="000000"/>
                </a:solidFill>
              </a:rPr>
              <a:pPr/>
              <a:t>33</a:t>
            </a:fld>
            <a:endParaRPr lang="en-US" altLang="en-US" sz="1200">
              <a:solidFill>
                <a:srgbClr val="000000"/>
              </a:solidFill>
            </a:endParaRPr>
          </a:p>
        </p:txBody>
      </p:sp>
    </p:spTree>
    <p:extLst>
      <p:ext uri="{BB962C8B-B14F-4D97-AF65-F5344CB8AC3E}">
        <p14:creationId xmlns:p14="http://schemas.microsoft.com/office/powerpoint/2010/main" val="3734010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5120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498FEE10-D3BB-4AC6-879D-61F87CCA6531}" type="slidenum">
              <a:rPr lang="en-US" altLang="en-US" sz="1200">
                <a:solidFill>
                  <a:srgbClr val="000000"/>
                </a:solidFill>
              </a:rPr>
              <a:pPr/>
              <a:t>34</a:t>
            </a:fld>
            <a:endParaRPr lang="en-US" altLang="en-US" sz="1200">
              <a:solidFill>
                <a:srgbClr val="000000"/>
              </a:solidFill>
            </a:endParaRPr>
          </a:p>
        </p:txBody>
      </p:sp>
    </p:spTree>
    <p:extLst>
      <p:ext uri="{BB962C8B-B14F-4D97-AF65-F5344CB8AC3E}">
        <p14:creationId xmlns:p14="http://schemas.microsoft.com/office/powerpoint/2010/main" val="26885845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5222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FCAB7A0B-4207-4C8B-B1AF-FF6FF63E8BC2}" type="slidenum">
              <a:rPr lang="en-US" altLang="en-US" sz="1200">
                <a:solidFill>
                  <a:srgbClr val="000000"/>
                </a:solidFill>
              </a:rPr>
              <a:pPr/>
              <a:t>35</a:t>
            </a:fld>
            <a:endParaRPr lang="en-US" altLang="en-US" sz="1200">
              <a:solidFill>
                <a:srgbClr val="000000"/>
              </a:solidFill>
            </a:endParaRPr>
          </a:p>
        </p:txBody>
      </p:sp>
    </p:spTree>
    <p:extLst>
      <p:ext uri="{BB962C8B-B14F-4D97-AF65-F5344CB8AC3E}">
        <p14:creationId xmlns:p14="http://schemas.microsoft.com/office/powerpoint/2010/main" val="1840541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5325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405C8739-DC76-48A7-9E95-D4AB5539830B}" type="slidenum">
              <a:rPr lang="en-US" altLang="en-US" sz="1200">
                <a:solidFill>
                  <a:srgbClr val="000000"/>
                </a:solidFill>
              </a:rPr>
              <a:pPr/>
              <a:t>36</a:t>
            </a:fld>
            <a:endParaRPr lang="en-US" altLang="en-US" sz="1200">
              <a:solidFill>
                <a:srgbClr val="000000"/>
              </a:solidFill>
            </a:endParaRPr>
          </a:p>
        </p:txBody>
      </p:sp>
    </p:spTree>
    <p:extLst>
      <p:ext uri="{BB962C8B-B14F-4D97-AF65-F5344CB8AC3E}">
        <p14:creationId xmlns:p14="http://schemas.microsoft.com/office/powerpoint/2010/main" val="1981084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5427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63AAB206-4386-4563-B954-6B31A521F698}" type="slidenum">
              <a:rPr lang="en-US" altLang="en-US" sz="1200">
                <a:solidFill>
                  <a:srgbClr val="000000"/>
                </a:solidFill>
              </a:rPr>
              <a:pPr/>
              <a:t>37</a:t>
            </a:fld>
            <a:endParaRPr lang="en-US" altLang="en-US" sz="1200">
              <a:solidFill>
                <a:srgbClr val="000000"/>
              </a:solidFill>
            </a:endParaRPr>
          </a:p>
        </p:txBody>
      </p:sp>
    </p:spTree>
    <p:extLst>
      <p:ext uri="{BB962C8B-B14F-4D97-AF65-F5344CB8AC3E}">
        <p14:creationId xmlns:p14="http://schemas.microsoft.com/office/powerpoint/2010/main" val="38062576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5530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963109E9-E8DB-4C94-9AAA-988EFB01FD30}" type="slidenum">
              <a:rPr lang="en-US" altLang="en-US" sz="1200">
                <a:solidFill>
                  <a:srgbClr val="000000"/>
                </a:solidFill>
              </a:rPr>
              <a:pPr/>
              <a:t>38</a:t>
            </a:fld>
            <a:endParaRPr lang="en-US" altLang="en-US" sz="1200">
              <a:solidFill>
                <a:srgbClr val="000000"/>
              </a:solidFill>
            </a:endParaRPr>
          </a:p>
        </p:txBody>
      </p:sp>
    </p:spTree>
    <p:extLst>
      <p:ext uri="{BB962C8B-B14F-4D97-AF65-F5344CB8AC3E}">
        <p14:creationId xmlns:p14="http://schemas.microsoft.com/office/powerpoint/2010/main" val="2016955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5632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5796A80A-88B4-49F7-BB29-AFCD686642B8}" type="slidenum">
              <a:rPr lang="en-US" altLang="en-US" sz="1200">
                <a:solidFill>
                  <a:srgbClr val="000000"/>
                </a:solidFill>
              </a:rPr>
              <a:pPr/>
              <a:t>39</a:t>
            </a:fld>
            <a:endParaRPr lang="en-US" altLang="en-US" sz="1200">
              <a:solidFill>
                <a:srgbClr val="000000"/>
              </a:solidFill>
            </a:endParaRPr>
          </a:p>
        </p:txBody>
      </p:sp>
    </p:spTree>
    <p:extLst>
      <p:ext uri="{BB962C8B-B14F-4D97-AF65-F5344CB8AC3E}">
        <p14:creationId xmlns:p14="http://schemas.microsoft.com/office/powerpoint/2010/main" val="40984539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5734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120D5D63-BF25-45C3-8D5A-057EF7552016}" type="slidenum">
              <a:rPr lang="en-US" altLang="en-US" sz="1200">
                <a:solidFill>
                  <a:srgbClr val="000000"/>
                </a:solidFill>
              </a:rPr>
              <a:pPr/>
              <a:t>40</a:t>
            </a:fld>
            <a:endParaRPr lang="en-US" altLang="en-US" sz="1200">
              <a:solidFill>
                <a:srgbClr val="000000"/>
              </a:solidFill>
            </a:endParaRPr>
          </a:p>
        </p:txBody>
      </p:sp>
    </p:spTree>
    <p:extLst>
      <p:ext uri="{BB962C8B-B14F-4D97-AF65-F5344CB8AC3E}">
        <p14:creationId xmlns:p14="http://schemas.microsoft.com/office/powerpoint/2010/main" val="115576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9216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A0562D94-A659-4168-BF32-18A128EA87C7}" type="slidenum">
              <a:rPr lang="en-US" altLang="en-US" sz="1200"/>
              <a:pPr/>
              <a:t>5</a:t>
            </a:fld>
            <a:endParaRPr lang="en-US" altLang="en-US" sz="1200"/>
          </a:p>
        </p:txBody>
      </p:sp>
    </p:spTree>
    <p:extLst>
      <p:ext uri="{BB962C8B-B14F-4D97-AF65-F5344CB8AC3E}">
        <p14:creationId xmlns:p14="http://schemas.microsoft.com/office/powerpoint/2010/main" val="22781682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5837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4D21F2BF-14F2-4326-9D35-6DA3E4A4101E}" type="slidenum">
              <a:rPr lang="en-US" altLang="en-US" sz="1200">
                <a:solidFill>
                  <a:srgbClr val="000000"/>
                </a:solidFill>
              </a:rPr>
              <a:pPr/>
              <a:t>41</a:t>
            </a:fld>
            <a:endParaRPr lang="en-US" altLang="en-US" sz="1200">
              <a:solidFill>
                <a:srgbClr val="000000"/>
              </a:solidFill>
            </a:endParaRPr>
          </a:p>
        </p:txBody>
      </p:sp>
    </p:spTree>
    <p:extLst>
      <p:ext uri="{BB962C8B-B14F-4D97-AF65-F5344CB8AC3E}">
        <p14:creationId xmlns:p14="http://schemas.microsoft.com/office/powerpoint/2010/main" val="27701157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5939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516D0A61-0E77-4723-ADC3-92973A5670EB}" type="slidenum">
              <a:rPr lang="en-US" altLang="en-US" sz="1200">
                <a:solidFill>
                  <a:srgbClr val="000000"/>
                </a:solidFill>
              </a:rPr>
              <a:pPr/>
              <a:t>42</a:t>
            </a:fld>
            <a:endParaRPr lang="en-US" altLang="en-US" sz="1200">
              <a:solidFill>
                <a:srgbClr val="000000"/>
              </a:solidFill>
            </a:endParaRPr>
          </a:p>
        </p:txBody>
      </p:sp>
    </p:spTree>
    <p:extLst>
      <p:ext uri="{BB962C8B-B14F-4D97-AF65-F5344CB8AC3E}">
        <p14:creationId xmlns:p14="http://schemas.microsoft.com/office/powerpoint/2010/main" val="9685950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6042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BB00F97B-D632-49E7-A061-B964CA4383E7}" type="slidenum">
              <a:rPr lang="en-US" altLang="en-US" sz="1200">
                <a:solidFill>
                  <a:srgbClr val="000000"/>
                </a:solidFill>
              </a:rPr>
              <a:pPr/>
              <a:t>43</a:t>
            </a:fld>
            <a:endParaRPr lang="en-US" altLang="en-US" sz="1200">
              <a:solidFill>
                <a:srgbClr val="000000"/>
              </a:solidFill>
            </a:endParaRPr>
          </a:p>
        </p:txBody>
      </p:sp>
    </p:spTree>
    <p:extLst>
      <p:ext uri="{BB962C8B-B14F-4D97-AF65-F5344CB8AC3E}">
        <p14:creationId xmlns:p14="http://schemas.microsoft.com/office/powerpoint/2010/main" val="2204242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6144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9B5FE361-B353-4E46-A47E-70A42358C5D0}" type="slidenum">
              <a:rPr lang="en-US" altLang="en-US" sz="1200">
                <a:solidFill>
                  <a:srgbClr val="000000"/>
                </a:solidFill>
              </a:rPr>
              <a:pPr/>
              <a:t>44</a:t>
            </a:fld>
            <a:endParaRPr lang="en-US" altLang="en-US" sz="1200">
              <a:solidFill>
                <a:srgbClr val="000000"/>
              </a:solidFill>
            </a:endParaRPr>
          </a:p>
        </p:txBody>
      </p:sp>
    </p:spTree>
    <p:extLst>
      <p:ext uri="{BB962C8B-B14F-4D97-AF65-F5344CB8AC3E}">
        <p14:creationId xmlns:p14="http://schemas.microsoft.com/office/powerpoint/2010/main" val="26034141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6246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20264175-D4B1-41C1-9478-8D5BEC3031A5}" type="slidenum">
              <a:rPr lang="en-US" altLang="en-US" sz="1200">
                <a:solidFill>
                  <a:srgbClr val="000000"/>
                </a:solidFill>
              </a:rPr>
              <a:pPr/>
              <a:t>45</a:t>
            </a:fld>
            <a:endParaRPr lang="en-US" altLang="en-US" sz="1200">
              <a:solidFill>
                <a:srgbClr val="000000"/>
              </a:solidFill>
            </a:endParaRPr>
          </a:p>
        </p:txBody>
      </p:sp>
    </p:spTree>
    <p:extLst>
      <p:ext uri="{BB962C8B-B14F-4D97-AF65-F5344CB8AC3E}">
        <p14:creationId xmlns:p14="http://schemas.microsoft.com/office/powerpoint/2010/main" val="29419106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7680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1104E963-D41F-4A08-98D3-DED20912C96E}" type="slidenum">
              <a:rPr lang="en-US" altLang="en-US" sz="1200">
                <a:solidFill>
                  <a:srgbClr val="000000"/>
                </a:solidFill>
              </a:rPr>
              <a:pPr/>
              <a:t>46</a:t>
            </a:fld>
            <a:endParaRPr lang="en-US" altLang="en-US" sz="1200">
              <a:solidFill>
                <a:srgbClr val="000000"/>
              </a:solidFill>
            </a:endParaRPr>
          </a:p>
        </p:txBody>
      </p:sp>
    </p:spTree>
    <p:extLst>
      <p:ext uri="{BB962C8B-B14F-4D97-AF65-F5344CB8AC3E}">
        <p14:creationId xmlns:p14="http://schemas.microsoft.com/office/powerpoint/2010/main" val="37382600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7782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E4AF81C9-66C5-4551-940D-5C4512DA8108}" type="slidenum">
              <a:rPr lang="en-US" altLang="en-US" sz="1200">
                <a:solidFill>
                  <a:srgbClr val="000000"/>
                </a:solidFill>
              </a:rPr>
              <a:pPr/>
              <a:t>47</a:t>
            </a:fld>
            <a:endParaRPr lang="en-US" altLang="en-US" sz="1200">
              <a:solidFill>
                <a:srgbClr val="000000"/>
              </a:solidFill>
            </a:endParaRPr>
          </a:p>
        </p:txBody>
      </p:sp>
    </p:spTree>
    <p:extLst>
      <p:ext uri="{BB962C8B-B14F-4D97-AF65-F5344CB8AC3E}">
        <p14:creationId xmlns:p14="http://schemas.microsoft.com/office/powerpoint/2010/main" val="11055613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dirty="0" smtClean="0"/>
          </a:p>
        </p:txBody>
      </p:sp>
      <p:sp>
        <p:nvSpPr>
          <p:cNvPr id="51204" name="Slide Number Placeholder 3"/>
          <p:cNvSpPr>
            <a:spLocks noGrp="1"/>
          </p:cNvSpPr>
          <p:nvPr>
            <p:ph type="sldNum" sz="quarter" idx="5"/>
          </p:nvPr>
        </p:nvSpPr>
        <p:spPr>
          <a:noFill/>
        </p:spPr>
        <p:txBody>
          <a:bodyPr/>
          <a:lstStyle/>
          <a:p>
            <a:fld id="{F7C5D2DF-0F69-4F66-8318-9553EE699375}" type="slidenum">
              <a:rPr lang="en-US"/>
              <a:pPr/>
              <a:t>48</a:t>
            </a:fld>
            <a:endParaRPr lang="en-US"/>
          </a:p>
        </p:txBody>
      </p:sp>
    </p:spTree>
    <p:extLst>
      <p:ext uri="{BB962C8B-B14F-4D97-AF65-F5344CB8AC3E}">
        <p14:creationId xmlns:p14="http://schemas.microsoft.com/office/powerpoint/2010/main" val="328964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8090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DDE88DC0-05AC-472C-A54A-86F310AE0793}" type="slidenum">
              <a:rPr lang="en-US" altLang="en-US" sz="1200">
                <a:solidFill>
                  <a:srgbClr val="000000"/>
                </a:solidFill>
              </a:rPr>
              <a:pPr/>
              <a:t>49</a:t>
            </a:fld>
            <a:endParaRPr lang="en-US" altLang="en-US" sz="1200">
              <a:solidFill>
                <a:srgbClr val="000000"/>
              </a:solidFill>
            </a:endParaRPr>
          </a:p>
        </p:txBody>
      </p:sp>
    </p:spTree>
    <p:extLst>
      <p:ext uri="{BB962C8B-B14F-4D97-AF65-F5344CB8AC3E}">
        <p14:creationId xmlns:p14="http://schemas.microsoft.com/office/powerpoint/2010/main" val="25355445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8192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0CEB863E-2261-4CA6-88C2-943433EA985F}" type="slidenum">
              <a:rPr lang="en-US" altLang="en-US" sz="1200">
                <a:solidFill>
                  <a:srgbClr val="000000"/>
                </a:solidFill>
              </a:rPr>
              <a:pPr/>
              <a:t>50</a:t>
            </a:fld>
            <a:endParaRPr lang="en-US" altLang="en-US" sz="1200">
              <a:solidFill>
                <a:srgbClr val="000000"/>
              </a:solidFill>
            </a:endParaRPr>
          </a:p>
        </p:txBody>
      </p:sp>
    </p:spTree>
    <p:extLst>
      <p:ext uri="{BB962C8B-B14F-4D97-AF65-F5344CB8AC3E}">
        <p14:creationId xmlns:p14="http://schemas.microsoft.com/office/powerpoint/2010/main" val="300837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9318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6CE976CB-DDE6-4FDF-8096-DB9F79C8050C}" type="slidenum">
              <a:rPr lang="en-US" altLang="en-US" sz="1200"/>
              <a:pPr/>
              <a:t>6</a:t>
            </a:fld>
            <a:endParaRPr lang="en-US" altLang="en-US" sz="1200"/>
          </a:p>
        </p:txBody>
      </p:sp>
    </p:spTree>
    <p:extLst>
      <p:ext uri="{BB962C8B-B14F-4D97-AF65-F5344CB8AC3E}">
        <p14:creationId xmlns:p14="http://schemas.microsoft.com/office/powerpoint/2010/main" val="23402438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Slide Number Placeholder 3"/>
          <p:cNvSpPr>
            <a:spLocks noGrp="1"/>
          </p:cNvSpPr>
          <p:nvPr>
            <p:ph type="sldNum" sz="quarter" idx="5"/>
          </p:nvPr>
        </p:nvSpPr>
        <p:spPr>
          <a:noFill/>
        </p:spPr>
        <p:txBody>
          <a:bodyPr/>
          <a:lstStyle/>
          <a:p>
            <a:fld id="{D6452DAF-EC83-485E-846A-06C305C657C9}" type="slidenum">
              <a:rPr lang="en-US"/>
              <a:pPr/>
              <a:t>51</a:t>
            </a:fld>
            <a:endParaRPr lang="en-US"/>
          </a:p>
        </p:txBody>
      </p:sp>
    </p:spTree>
    <p:extLst>
      <p:ext uri="{BB962C8B-B14F-4D97-AF65-F5344CB8AC3E}">
        <p14:creationId xmlns:p14="http://schemas.microsoft.com/office/powerpoint/2010/main" val="20168948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w="9525"/>
        </p:spPr>
        <p:txBody>
          <a:bodyPr/>
          <a:lstStyle/>
          <a:p>
            <a:endParaRPr lang="en-US" smtClean="0"/>
          </a:p>
        </p:txBody>
      </p:sp>
      <p:sp>
        <p:nvSpPr>
          <p:cNvPr id="53252" name="Slide Number Placeholder 3"/>
          <p:cNvSpPr>
            <a:spLocks noGrp="1"/>
          </p:cNvSpPr>
          <p:nvPr>
            <p:ph type="sldNum" sz="quarter" idx="5"/>
          </p:nvPr>
        </p:nvSpPr>
        <p:spPr>
          <a:noFill/>
        </p:spPr>
        <p:txBody>
          <a:bodyPr/>
          <a:lstStyle/>
          <a:p>
            <a:fld id="{B106C43C-E816-4A21-80A2-B7908B28B333}" type="slidenum">
              <a:rPr lang="en-US"/>
              <a:pPr/>
              <a:t>52</a:t>
            </a:fld>
            <a:endParaRPr lang="en-US"/>
          </a:p>
        </p:txBody>
      </p:sp>
    </p:spTree>
    <p:extLst>
      <p:ext uri="{BB962C8B-B14F-4D97-AF65-F5344CB8AC3E}">
        <p14:creationId xmlns:p14="http://schemas.microsoft.com/office/powerpoint/2010/main" val="20525641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p:spPr>
        <p:txBody>
          <a:bodyPr/>
          <a:lstStyle/>
          <a:p>
            <a:endParaRPr lang="en-US" smtClean="0"/>
          </a:p>
        </p:txBody>
      </p:sp>
      <p:sp>
        <p:nvSpPr>
          <p:cNvPr id="54276" name="Slide Number Placeholder 3"/>
          <p:cNvSpPr>
            <a:spLocks noGrp="1"/>
          </p:cNvSpPr>
          <p:nvPr>
            <p:ph type="sldNum" sz="quarter" idx="5"/>
          </p:nvPr>
        </p:nvSpPr>
        <p:spPr>
          <a:noFill/>
        </p:spPr>
        <p:txBody>
          <a:bodyPr/>
          <a:lstStyle/>
          <a:p>
            <a:fld id="{6CB409CD-0CE4-4D68-8D34-132CFADADE69}" type="slidenum">
              <a:rPr lang="en-US"/>
              <a:pPr/>
              <a:t>53</a:t>
            </a:fld>
            <a:endParaRPr lang="en-US"/>
          </a:p>
        </p:txBody>
      </p:sp>
    </p:spTree>
    <p:extLst>
      <p:ext uri="{BB962C8B-B14F-4D97-AF65-F5344CB8AC3E}">
        <p14:creationId xmlns:p14="http://schemas.microsoft.com/office/powerpoint/2010/main" val="18091597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p:spPr>
        <p:txBody>
          <a:bodyPr/>
          <a:lstStyle/>
          <a:p>
            <a:endParaRPr lang="en-US" smtClean="0"/>
          </a:p>
        </p:txBody>
      </p:sp>
      <p:sp>
        <p:nvSpPr>
          <p:cNvPr id="55300" name="Slide Number Placeholder 3"/>
          <p:cNvSpPr>
            <a:spLocks noGrp="1"/>
          </p:cNvSpPr>
          <p:nvPr>
            <p:ph type="sldNum" sz="quarter" idx="5"/>
          </p:nvPr>
        </p:nvSpPr>
        <p:spPr>
          <a:noFill/>
        </p:spPr>
        <p:txBody>
          <a:bodyPr/>
          <a:lstStyle/>
          <a:p>
            <a:fld id="{54A3832E-D172-4617-BF97-EB0658A4421D}" type="slidenum">
              <a:rPr lang="en-US"/>
              <a:pPr/>
              <a:t>54</a:t>
            </a:fld>
            <a:endParaRPr lang="en-US"/>
          </a:p>
        </p:txBody>
      </p:sp>
    </p:spTree>
    <p:extLst>
      <p:ext uri="{BB962C8B-B14F-4D97-AF65-F5344CB8AC3E}">
        <p14:creationId xmlns:p14="http://schemas.microsoft.com/office/powerpoint/2010/main" val="19771485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8294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6A304A5B-D5BF-4404-BDBB-636CEDB4AB42}" type="slidenum">
              <a:rPr lang="en-US" altLang="en-US" sz="1200">
                <a:solidFill>
                  <a:srgbClr val="000000"/>
                </a:solidFill>
              </a:rPr>
              <a:pPr/>
              <a:t>57</a:t>
            </a:fld>
            <a:endParaRPr lang="en-US" altLang="en-US" sz="1200">
              <a:solidFill>
                <a:srgbClr val="000000"/>
              </a:solidFill>
            </a:endParaRPr>
          </a:p>
        </p:txBody>
      </p:sp>
    </p:spTree>
    <p:extLst>
      <p:ext uri="{BB962C8B-B14F-4D97-AF65-F5344CB8AC3E}">
        <p14:creationId xmlns:p14="http://schemas.microsoft.com/office/powerpoint/2010/main" val="40929690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8397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D36309E4-7004-4AD1-B7E6-962780FACE50}" type="slidenum">
              <a:rPr lang="en-US" altLang="en-US" sz="1200">
                <a:solidFill>
                  <a:srgbClr val="000000"/>
                </a:solidFill>
              </a:rPr>
              <a:pPr/>
              <a:t>58</a:t>
            </a:fld>
            <a:endParaRPr lang="en-US" altLang="en-US" sz="1200">
              <a:solidFill>
                <a:srgbClr val="000000"/>
              </a:solidFill>
            </a:endParaRPr>
          </a:p>
        </p:txBody>
      </p:sp>
    </p:spTree>
    <p:extLst>
      <p:ext uri="{BB962C8B-B14F-4D97-AF65-F5344CB8AC3E}">
        <p14:creationId xmlns:p14="http://schemas.microsoft.com/office/powerpoint/2010/main" val="11378112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8499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fld id="{28A1D465-9238-4120-94D3-0750BA2F89F6}" type="slidenum">
              <a:rPr lang="en-US" altLang="en-US" sz="1200">
                <a:solidFill>
                  <a:srgbClr val="000000"/>
                </a:solidFill>
              </a:rPr>
              <a:pPr/>
              <a:t>59</a:t>
            </a:fld>
            <a:endParaRPr lang="en-US" altLang="en-US" sz="1200">
              <a:solidFill>
                <a:srgbClr val="000000"/>
              </a:solidFill>
            </a:endParaRPr>
          </a:p>
        </p:txBody>
      </p:sp>
    </p:spTree>
    <p:extLst>
      <p:ext uri="{BB962C8B-B14F-4D97-AF65-F5344CB8AC3E}">
        <p14:creationId xmlns:p14="http://schemas.microsoft.com/office/powerpoint/2010/main" val="333735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4258291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96437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3924809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340951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67618" name="Rectangle 2"/>
          <p:cNvSpPr>
            <a:spLocks noGrp="1" noChangeArrowheads="1"/>
          </p:cNvSpPr>
          <p:nvPr>
            <p:ph type="ctrTitle" sz="quarter"/>
          </p:nvPr>
        </p:nvSpPr>
        <p:spPr>
          <a:xfrm>
            <a:off x="685800" y="2286000"/>
            <a:ext cx="7772400" cy="1143000"/>
          </a:xfrm>
          <a:gradFill rotWithShape="0">
            <a:gsLst>
              <a:gs pos="0">
                <a:schemeClr val="accent1">
                  <a:gamma/>
                  <a:shade val="89804"/>
                  <a:invGamma/>
                </a:schemeClr>
              </a:gs>
              <a:gs pos="100000">
                <a:schemeClr val="accent1"/>
              </a:gs>
            </a:gsLst>
            <a:lin ang="5400000" scaled="1"/>
          </a:gradFill>
        </p:spPr>
        <p:txBody>
          <a:bodyPr/>
          <a:lstStyle>
            <a:lvl1pPr>
              <a:defRPr/>
            </a:lvl1pPr>
          </a:lstStyle>
          <a:p>
            <a:r>
              <a:rPr lang="en-US"/>
              <a:t>Click to edit Master title style</a:t>
            </a:r>
          </a:p>
        </p:txBody>
      </p:sp>
      <p:sp>
        <p:nvSpPr>
          <p:cNvPr id="36761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defRPr sz="1400">
                <a:solidFill>
                  <a:srgbClr val="3333FF"/>
                </a:solidFill>
              </a:defRPr>
            </a:lvl1pPr>
          </a:lstStyle>
          <a:p>
            <a:pPr>
              <a:defRPr/>
            </a:pPr>
            <a:endParaRPr lang="en-US"/>
          </a:p>
        </p:txBody>
      </p:sp>
      <p:sp>
        <p:nvSpPr>
          <p:cNvPr id="5" name="Rectangle 5"/>
          <p:cNvSpPr>
            <a:spLocks noGrp="1" noChangeArrowheads="1"/>
          </p:cNvSpPr>
          <p:nvPr>
            <p:ph type="sldNum" sz="quarter" idx="11"/>
          </p:nvPr>
        </p:nvSpPr>
        <p:spPr>
          <a:xfrm>
            <a:off x="6553200" y="6248400"/>
            <a:ext cx="1905000" cy="457200"/>
          </a:xfrm>
        </p:spPr>
        <p:txBody>
          <a:bodyPr/>
          <a:lstStyle>
            <a:lvl1pPr>
              <a:defRPr>
                <a:solidFill>
                  <a:srgbClr val="0000CC"/>
                </a:solidFill>
              </a:defRPr>
            </a:lvl1pPr>
          </a:lstStyle>
          <a:p>
            <a:pPr>
              <a:defRPr/>
            </a:pPr>
            <a:r>
              <a:rPr lang="en-US"/>
              <a:t>Intro </a:t>
            </a:r>
            <a:fld id="{3F0B6D55-4C71-4A67-9AF9-A77DD4B22A9A}" type="slidenum">
              <a:rPr lang="en-US"/>
              <a:pPr>
                <a:defRPr/>
              </a:pPr>
              <a:t>‹#›</a:t>
            </a:fld>
            <a:endParaRPr lang="en-US">
              <a:solidFill>
                <a:schemeClr val="tx1"/>
              </a:solidFill>
            </a:endParaRPr>
          </a:p>
        </p:txBody>
      </p:sp>
    </p:spTree>
    <p:extLst>
      <p:ext uri="{BB962C8B-B14F-4D97-AF65-F5344CB8AC3E}">
        <p14:creationId xmlns:p14="http://schemas.microsoft.com/office/powerpoint/2010/main" val="84558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Intro </a:t>
            </a:r>
            <a:fld id="{2B52E908-B7F9-4FC1-975F-0D018BA3AC71}" type="slidenum">
              <a:rPr lang="en-US"/>
              <a:pPr>
                <a:defRPr/>
              </a:pPr>
              <a:t>‹#›</a:t>
            </a:fld>
            <a:endParaRPr lang="en-US"/>
          </a:p>
        </p:txBody>
      </p:sp>
    </p:spTree>
    <p:extLst>
      <p:ext uri="{BB962C8B-B14F-4D97-AF65-F5344CB8AC3E}">
        <p14:creationId xmlns:p14="http://schemas.microsoft.com/office/powerpoint/2010/main" val="264612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4413"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Intro </a:t>
            </a:r>
            <a:fld id="{83D09150-1802-41C0-8A69-03C2CFFC11CC}" type="slidenum">
              <a:rPr lang="en-US"/>
              <a:pPr>
                <a:defRPr/>
              </a:pPr>
              <a:t>‹#›</a:t>
            </a:fld>
            <a:endParaRPr lang="en-US"/>
          </a:p>
        </p:txBody>
      </p:sp>
    </p:spTree>
    <p:extLst>
      <p:ext uri="{BB962C8B-B14F-4D97-AF65-F5344CB8AC3E}">
        <p14:creationId xmlns:p14="http://schemas.microsoft.com/office/powerpoint/2010/main" val="317193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2413"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219200"/>
            <a:ext cx="41529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1529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33800"/>
            <a:ext cx="41529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7" name="Rectangle 5"/>
          <p:cNvSpPr>
            <a:spLocks noGrp="1" noChangeArrowheads="1"/>
          </p:cNvSpPr>
          <p:nvPr>
            <p:ph type="sldNum" sz="quarter" idx="11"/>
          </p:nvPr>
        </p:nvSpPr>
        <p:spPr>
          <a:ln/>
        </p:spPr>
        <p:txBody>
          <a:bodyPr/>
          <a:lstStyle>
            <a:lvl1pPr>
              <a:defRPr/>
            </a:lvl1pPr>
          </a:lstStyle>
          <a:p>
            <a:pPr>
              <a:defRPr/>
            </a:pPr>
            <a:r>
              <a:rPr lang="en-US"/>
              <a:t>Intro </a:t>
            </a:r>
            <a:fld id="{F99F76FC-D679-4BF3-B384-460675FBE122}" type="slidenum">
              <a:rPr lang="en-US"/>
              <a:pPr>
                <a:defRPr/>
              </a:pPr>
              <a:t>‹#›</a:t>
            </a:fld>
            <a:endParaRPr lang="en-US"/>
          </a:p>
        </p:txBody>
      </p:sp>
    </p:spTree>
    <p:extLst>
      <p:ext uri="{BB962C8B-B14F-4D97-AF65-F5344CB8AC3E}">
        <p14:creationId xmlns:p14="http://schemas.microsoft.com/office/powerpoint/2010/main" val="2832506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25986" name="Rectangle 2"/>
          <p:cNvSpPr>
            <a:spLocks noGrp="1" noChangeArrowheads="1"/>
          </p:cNvSpPr>
          <p:nvPr>
            <p:ph type="ctrTitle" sz="quarter"/>
          </p:nvPr>
        </p:nvSpPr>
        <p:spPr>
          <a:xfrm>
            <a:off x="685800" y="2286000"/>
            <a:ext cx="7772400" cy="1143000"/>
          </a:xfrm>
          <a:solidFill>
            <a:srgbClr val="CCECFF"/>
          </a:solidFill>
          <a:ln>
            <a:solidFill>
              <a:schemeClr val="tx1"/>
            </a:solidFill>
          </a:ln>
          <a:effectLst>
            <a:outerShdw dist="107763" dir="2700000" algn="ctr" rotWithShape="0">
              <a:schemeClr val="bg2"/>
            </a:outerShdw>
          </a:effectLst>
        </p:spPr>
        <p:txBody>
          <a:bodyPr/>
          <a:lstStyle>
            <a:lvl1pPr>
              <a:defRPr u="none"/>
            </a:lvl1pPr>
          </a:lstStyle>
          <a:p>
            <a:r>
              <a:rPr lang="en-US"/>
              <a:t>Click to edit Master title style</a:t>
            </a:r>
          </a:p>
        </p:txBody>
      </p:sp>
      <p:sp>
        <p:nvSpPr>
          <p:cNvPr id="425987"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defRPr sz="1400">
                <a:solidFill>
                  <a:srgbClr val="3333FF"/>
                </a:solidFill>
              </a:defRPr>
            </a:lvl1pPr>
          </a:lstStyle>
          <a:p>
            <a:pPr>
              <a:defRPr/>
            </a:pPr>
            <a:endParaRPr lang="en-US"/>
          </a:p>
        </p:txBody>
      </p:sp>
      <p:sp>
        <p:nvSpPr>
          <p:cNvPr id="5" name="Rectangle 5"/>
          <p:cNvSpPr>
            <a:spLocks noGrp="1" noChangeArrowheads="1"/>
          </p:cNvSpPr>
          <p:nvPr>
            <p:ph type="sldNum" sz="quarter" idx="11"/>
          </p:nvPr>
        </p:nvSpPr>
        <p:spPr>
          <a:xfrm>
            <a:off x="6553200" y="6248400"/>
            <a:ext cx="1905000" cy="457200"/>
          </a:xfrm>
        </p:spPr>
        <p:txBody>
          <a:bodyPr/>
          <a:lstStyle>
            <a:lvl1pPr>
              <a:defRPr>
                <a:solidFill>
                  <a:srgbClr val="0000CC"/>
                </a:solidFill>
              </a:defRPr>
            </a:lvl1pPr>
          </a:lstStyle>
          <a:p>
            <a:r>
              <a:rPr lang="en-US" altLang="en-US"/>
              <a:t>Intro </a:t>
            </a:r>
            <a:fld id="{6812D23E-85F1-43B5-873D-064799111321}" type="slidenum">
              <a:rPr lang="en-US" altLang="en-US"/>
              <a:pPr/>
              <a:t>‹#›</a:t>
            </a:fld>
            <a:endParaRPr lang="en-US" altLang="en-US">
              <a:solidFill>
                <a:srgbClr val="000000"/>
              </a:solidFill>
            </a:endParaRPr>
          </a:p>
        </p:txBody>
      </p:sp>
      <p:sp>
        <p:nvSpPr>
          <p:cNvPr id="6" name="Rectangle 6"/>
          <p:cNvSpPr>
            <a:spLocks noGrp="1" noChangeArrowheads="1"/>
          </p:cNvSpPr>
          <p:nvPr>
            <p:ph type="ftr" sz="quarter" idx="12"/>
          </p:nvPr>
        </p:nvSpPr>
        <p:spPr>
          <a:xfrm>
            <a:off x="3124200" y="6248400"/>
            <a:ext cx="2895600" cy="457200"/>
          </a:xfrm>
        </p:spPr>
        <p:txBody>
          <a:bodyPr/>
          <a:lstStyle>
            <a:lvl1pPr>
              <a:defRPr>
                <a:solidFill>
                  <a:srgbClr val="0000CC"/>
                </a:solidFill>
              </a:defRPr>
            </a:lvl1pPr>
          </a:lstStyle>
          <a:p>
            <a:pPr>
              <a:defRPr/>
            </a:pPr>
            <a:r>
              <a:rPr lang="en-US" dirty="0"/>
              <a:t>Comp </a:t>
            </a:r>
            <a:r>
              <a:rPr lang="en-US" dirty="0" smtClean="0"/>
              <a:t>550</a:t>
            </a:r>
            <a:endParaRPr lang="en-US" dirty="0"/>
          </a:p>
        </p:txBody>
      </p:sp>
    </p:spTree>
    <p:extLst>
      <p:ext uri="{BB962C8B-B14F-4D97-AF65-F5344CB8AC3E}">
        <p14:creationId xmlns:p14="http://schemas.microsoft.com/office/powerpoint/2010/main" val="3191610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solidFill>
                  <a:srgbClr val="0033CC"/>
                </a:solidFill>
              </a:rPr>
              <a:t>Comp 550</a:t>
            </a:r>
          </a:p>
        </p:txBody>
      </p:sp>
      <p:sp>
        <p:nvSpPr>
          <p:cNvPr id="5" name="Rectangle 5"/>
          <p:cNvSpPr>
            <a:spLocks noGrp="1" noChangeArrowheads="1"/>
          </p:cNvSpPr>
          <p:nvPr>
            <p:ph type="sldNum" sz="quarter" idx="11"/>
          </p:nvPr>
        </p:nvSpPr>
        <p:spPr>
          <a:ln/>
        </p:spPr>
        <p:txBody>
          <a:bodyPr/>
          <a:lstStyle>
            <a:lvl1pPr>
              <a:defRPr/>
            </a:lvl1pPr>
          </a:lstStyle>
          <a:p>
            <a:r>
              <a:rPr lang="en-US" altLang="en-US">
                <a:solidFill>
                  <a:srgbClr val="0033CC"/>
                </a:solidFill>
              </a:rPr>
              <a:t>Intro </a:t>
            </a:r>
            <a:fld id="{DF726154-9335-4547-A89A-1F8AE13AFB0D}" type="slidenum">
              <a:rPr lang="en-US" altLang="en-US">
                <a:solidFill>
                  <a:srgbClr val="0033CC"/>
                </a:solidFill>
              </a:rPr>
              <a:pPr/>
              <a:t>‹#›</a:t>
            </a:fld>
            <a:endParaRPr lang="en-US" altLang="en-US">
              <a:solidFill>
                <a:srgbClr val="0033CC"/>
              </a:solidFill>
            </a:endParaRPr>
          </a:p>
        </p:txBody>
      </p:sp>
    </p:spTree>
    <p:extLst>
      <p:ext uri="{BB962C8B-B14F-4D97-AF65-F5344CB8AC3E}">
        <p14:creationId xmlns:p14="http://schemas.microsoft.com/office/powerpoint/2010/main" val="474541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solidFill>
                  <a:srgbClr val="0033CC"/>
                </a:solidFill>
              </a:rPr>
              <a:t>Comp 550</a:t>
            </a:r>
          </a:p>
        </p:txBody>
      </p:sp>
      <p:sp>
        <p:nvSpPr>
          <p:cNvPr id="5" name="Rectangle 5"/>
          <p:cNvSpPr>
            <a:spLocks noGrp="1" noChangeArrowheads="1"/>
          </p:cNvSpPr>
          <p:nvPr>
            <p:ph type="sldNum" sz="quarter" idx="11"/>
          </p:nvPr>
        </p:nvSpPr>
        <p:spPr>
          <a:ln/>
        </p:spPr>
        <p:txBody>
          <a:bodyPr/>
          <a:lstStyle>
            <a:lvl1pPr>
              <a:defRPr/>
            </a:lvl1pPr>
          </a:lstStyle>
          <a:p>
            <a:r>
              <a:rPr lang="en-US" altLang="en-US">
                <a:solidFill>
                  <a:srgbClr val="0033CC"/>
                </a:solidFill>
              </a:rPr>
              <a:t>Intro </a:t>
            </a:r>
            <a:fld id="{60BDF927-1ECF-4A08-A2AC-42CB818BAF5C}" type="slidenum">
              <a:rPr lang="en-US" altLang="en-US">
                <a:solidFill>
                  <a:srgbClr val="0033CC"/>
                </a:solidFill>
              </a:rPr>
              <a:pPr/>
              <a:t>‹#›</a:t>
            </a:fld>
            <a:endParaRPr lang="en-US" altLang="en-US">
              <a:solidFill>
                <a:srgbClr val="0033CC"/>
              </a:solidFill>
            </a:endParaRPr>
          </a:p>
        </p:txBody>
      </p:sp>
    </p:spTree>
    <p:extLst>
      <p:ext uri="{BB962C8B-B14F-4D97-AF65-F5344CB8AC3E}">
        <p14:creationId xmlns:p14="http://schemas.microsoft.com/office/powerpoint/2010/main" val="1731208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192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192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solidFill>
                  <a:srgbClr val="0033CC"/>
                </a:solidFill>
              </a:rPr>
              <a:t>Comp 550</a:t>
            </a:r>
          </a:p>
        </p:txBody>
      </p:sp>
      <p:sp>
        <p:nvSpPr>
          <p:cNvPr id="6" name="Rectangle 5"/>
          <p:cNvSpPr>
            <a:spLocks noGrp="1" noChangeArrowheads="1"/>
          </p:cNvSpPr>
          <p:nvPr>
            <p:ph type="sldNum" sz="quarter" idx="11"/>
          </p:nvPr>
        </p:nvSpPr>
        <p:spPr>
          <a:ln/>
        </p:spPr>
        <p:txBody>
          <a:bodyPr/>
          <a:lstStyle>
            <a:lvl1pPr>
              <a:defRPr/>
            </a:lvl1pPr>
          </a:lstStyle>
          <a:p>
            <a:r>
              <a:rPr lang="en-US" altLang="en-US">
                <a:solidFill>
                  <a:srgbClr val="0033CC"/>
                </a:solidFill>
              </a:rPr>
              <a:t>Intro </a:t>
            </a:r>
            <a:fld id="{6AECBF79-36AD-4C2D-8E3A-48B2E68E246C}" type="slidenum">
              <a:rPr lang="en-US" altLang="en-US">
                <a:solidFill>
                  <a:srgbClr val="0033CC"/>
                </a:solidFill>
              </a:rPr>
              <a:pPr/>
              <a:t>‹#›</a:t>
            </a:fld>
            <a:endParaRPr lang="en-US" altLang="en-US">
              <a:solidFill>
                <a:srgbClr val="0033CC"/>
              </a:solidFill>
            </a:endParaRPr>
          </a:p>
        </p:txBody>
      </p:sp>
    </p:spTree>
    <p:extLst>
      <p:ext uri="{BB962C8B-B14F-4D97-AF65-F5344CB8AC3E}">
        <p14:creationId xmlns:p14="http://schemas.microsoft.com/office/powerpoint/2010/main" val="1768217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solidFill>
                  <a:srgbClr val="0033CC"/>
                </a:solidFill>
              </a:rPr>
              <a:t>Comp 550</a:t>
            </a:r>
          </a:p>
        </p:txBody>
      </p:sp>
      <p:sp>
        <p:nvSpPr>
          <p:cNvPr id="8" name="Rectangle 5"/>
          <p:cNvSpPr>
            <a:spLocks noGrp="1" noChangeArrowheads="1"/>
          </p:cNvSpPr>
          <p:nvPr>
            <p:ph type="sldNum" sz="quarter" idx="11"/>
          </p:nvPr>
        </p:nvSpPr>
        <p:spPr>
          <a:ln/>
        </p:spPr>
        <p:txBody>
          <a:bodyPr/>
          <a:lstStyle>
            <a:lvl1pPr>
              <a:defRPr/>
            </a:lvl1pPr>
          </a:lstStyle>
          <a:p>
            <a:r>
              <a:rPr lang="en-US" altLang="en-US">
                <a:solidFill>
                  <a:srgbClr val="0033CC"/>
                </a:solidFill>
              </a:rPr>
              <a:t>Intro </a:t>
            </a:r>
            <a:fld id="{2141A185-967D-42C1-8867-D5A535C0EBE7}" type="slidenum">
              <a:rPr lang="en-US" altLang="en-US">
                <a:solidFill>
                  <a:srgbClr val="0033CC"/>
                </a:solidFill>
              </a:rPr>
              <a:pPr/>
              <a:t>‹#›</a:t>
            </a:fld>
            <a:endParaRPr lang="en-US" altLang="en-US">
              <a:solidFill>
                <a:srgbClr val="0033CC"/>
              </a:solidFill>
            </a:endParaRPr>
          </a:p>
        </p:txBody>
      </p:sp>
    </p:spTree>
    <p:extLst>
      <p:ext uri="{BB962C8B-B14F-4D97-AF65-F5344CB8AC3E}">
        <p14:creationId xmlns:p14="http://schemas.microsoft.com/office/powerpoint/2010/main" val="807975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solidFill>
                  <a:srgbClr val="0033CC"/>
                </a:solidFill>
              </a:rPr>
              <a:t>Comp 550</a:t>
            </a:r>
          </a:p>
        </p:txBody>
      </p:sp>
      <p:sp>
        <p:nvSpPr>
          <p:cNvPr id="4" name="Rectangle 5"/>
          <p:cNvSpPr>
            <a:spLocks noGrp="1" noChangeArrowheads="1"/>
          </p:cNvSpPr>
          <p:nvPr>
            <p:ph type="sldNum" sz="quarter" idx="11"/>
          </p:nvPr>
        </p:nvSpPr>
        <p:spPr>
          <a:ln/>
        </p:spPr>
        <p:txBody>
          <a:bodyPr/>
          <a:lstStyle>
            <a:lvl1pPr>
              <a:defRPr/>
            </a:lvl1pPr>
          </a:lstStyle>
          <a:p>
            <a:r>
              <a:rPr lang="en-US" altLang="en-US">
                <a:solidFill>
                  <a:srgbClr val="0033CC"/>
                </a:solidFill>
              </a:rPr>
              <a:t>Intro </a:t>
            </a:r>
            <a:fld id="{FF6DE56E-E9C5-455D-AA8B-EBF43259C848}" type="slidenum">
              <a:rPr lang="en-US" altLang="en-US">
                <a:solidFill>
                  <a:srgbClr val="0033CC"/>
                </a:solidFill>
              </a:rPr>
              <a:pPr/>
              <a:t>‹#›</a:t>
            </a:fld>
            <a:endParaRPr lang="en-US" altLang="en-US">
              <a:solidFill>
                <a:srgbClr val="0033CC"/>
              </a:solidFill>
            </a:endParaRPr>
          </a:p>
        </p:txBody>
      </p:sp>
    </p:spTree>
    <p:extLst>
      <p:ext uri="{BB962C8B-B14F-4D97-AF65-F5344CB8AC3E}">
        <p14:creationId xmlns:p14="http://schemas.microsoft.com/office/powerpoint/2010/main" val="40719330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solidFill>
                  <a:srgbClr val="0033CC"/>
                </a:solidFill>
              </a:rPr>
              <a:t>Comp 550</a:t>
            </a:r>
          </a:p>
        </p:txBody>
      </p:sp>
      <p:sp>
        <p:nvSpPr>
          <p:cNvPr id="3" name="Rectangle 5"/>
          <p:cNvSpPr>
            <a:spLocks noGrp="1" noChangeArrowheads="1"/>
          </p:cNvSpPr>
          <p:nvPr>
            <p:ph type="sldNum" sz="quarter" idx="11"/>
          </p:nvPr>
        </p:nvSpPr>
        <p:spPr>
          <a:ln/>
        </p:spPr>
        <p:txBody>
          <a:bodyPr/>
          <a:lstStyle>
            <a:lvl1pPr>
              <a:defRPr/>
            </a:lvl1pPr>
          </a:lstStyle>
          <a:p>
            <a:r>
              <a:rPr lang="en-US" altLang="en-US">
                <a:solidFill>
                  <a:srgbClr val="0033CC"/>
                </a:solidFill>
              </a:rPr>
              <a:t>Intro </a:t>
            </a:r>
            <a:fld id="{5224BEB1-946E-4429-865B-995A9EEE7038}" type="slidenum">
              <a:rPr lang="en-US" altLang="en-US">
                <a:solidFill>
                  <a:srgbClr val="0033CC"/>
                </a:solidFill>
              </a:rPr>
              <a:pPr/>
              <a:t>‹#›</a:t>
            </a:fld>
            <a:endParaRPr lang="en-US" altLang="en-US">
              <a:solidFill>
                <a:srgbClr val="0033CC"/>
              </a:solidFill>
            </a:endParaRPr>
          </a:p>
        </p:txBody>
      </p:sp>
    </p:spTree>
    <p:extLst>
      <p:ext uri="{BB962C8B-B14F-4D97-AF65-F5344CB8AC3E}">
        <p14:creationId xmlns:p14="http://schemas.microsoft.com/office/powerpoint/2010/main" val="236239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Intro </a:t>
            </a:r>
            <a:fld id="{A18B7D2F-AFA5-4C23-9682-D2709399CFEB}" type="slidenum">
              <a:rPr lang="en-US"/>
              <a:pPr>
                <a:defRPr/>
              </a:pPr>
              <a:t>‹#›</a:t>
            </a:fld>
            <a:endParaRPr lang="en-US"/>
          </a:p>
        </p:txBody>
      </p:sp>
    </p:spTree>
    <p:extLst>
      <p:ext uri="{BB962C8B-B14F-4D97-AF65-F5344CB8AC3E}">
        <p14:creationId xmlns:p14="http://schemas.microsoft.com/office/powerpoint/2010/main" val="2666093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solidFill>
                  <a:srgbClr val="0033CC"/>
                </a:solidFill>
              </a:rPr>
              <a:t>Comp 550</a:t>
            </a:r>
          </a:p>
        </p:txBody>
      </p:sp>
      <p:sp>
        <p:nvSpPr>
          <p:cNvPr id="6" name="Rectangle 5"/>
          <p:cNvSpPr>
            <a:spLocks noGrp="1" noChangeArrowheads="1"/>
          </p:cNvSpPr>
          <p:nvPr>
            <p:ph type="sldNum" sz="quarter" idx="11"/>
          </p:nvPr>
        </p:nvSpPr>
        <p:spPr>
          <a:ln/>
        </p:spPr>
        <p:txBody>
          <a:bodyPr/>
          <a:lstStyle>
            <a:lvl1pPr>
              <a:defRPr/>
            </a:lvl1pPr>
          </a:lstStyle>
          <a:p>
            <a:r>
              <a:rPr lang="en-US" altLang="en-US">
                <a:solidFill>
                  <a:srgbClr val="0033CC"/>
                </a:solidFill>
              </a:rPr>
              <a:t>Intro </a:t>
            </a:r>
            <a:fld id="{11E416BA-4D74-43A4-979E-38F4CAB27782}" type="slidenum">
              <a:rPr lang="en-US" altLang="en-US">
                <a:solidFill>
                  <a:srgbClr val="0033CC"/>
                </a:solidFill>
              </a:rPr>
              <a:pPr/>
              <a:t>‹#›</a:t>
            </a:fld>
            <a:endParaRPr lang="en-US" altLang="en-US">
              <a:solidFill>
                <a:srgbClr val="0033CC"/>
              </a:solidFill>
            </a:endParaRPr>
          </a:p>
        </p:txBody>
      </p:sp>
    </p:spTree>
    <p:extLst>
      <p:ext uri="{BB962C8B-B14F-4D97-AF65-F5344CB8AC3E}">
        <p14:creationId xmlns:p14="http://schemas.microsoft.com/office/powerpoint/2010/main" val="2058642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solidFill>
                  <a:srgbClr val="0033CC"/>
                </a:solidFill>
              </a:rPr>
              <a:t>Comp 550</a:t>
            </a:r>
          </a:p>
        </p:txBody>
      </p:sp>
      <p:sp>
        <p:nvSpPr>
          <p:cNvPr id="6" name="Rectangle 5"/>
          <p:cNvSpPr>
            <a:spLocks noGrp="1" noChangeArrowheads="1"/>
          </p:cNvSpPr>
          <p:nvPr>
            <p:ph type="sldNum" sz="quarter" idx="11"/>
          </p:nvPr>
        </p:nvSpPr>
        <p:spPr>
          <a:ln/>
        </p:spPr>
        <p:txBody>
          <a:bodyPr/>
          <a:lstStyle>
            <a:lvl1pPr>
              <a:defRPr/>
            </a:lvl1pPr>
          </a:lstStyle>
          <a:p>
            <a:r>
              <a:rPr lang="en-US" altLang="en-US">
                <a:solidFill>
                  <a:srgbClr val="0033CC"/>
                </a:solidFill>
              </a:rPr>
              <a:t>Intro </a:t>
            </a:r>
            <a:fld id="{D7872C2B-4AB0-49FC-9A5E-1C202B09BFF0}" type="slidenum">
              <a:rPr lang="en-US" altLang="en-US">
                <a:solidFill>
                  <a:srgbClr val="0033CC"/>
                </a:solidFill>
              </a:rPr>
              <a:pPr/>
              <a:t>‹#›</a:t>
            </a:fld>
            <a:endParaRPr lang="en-US" altLang="en-US">
              <a:solidFill>
                <a:srgbClr val="0033CC"/>
              </a:solidFill>
            </a:endParaRPr>
          </a:p>
        </p:txBody>
      </p:sp>
    </p:spTree>
    <p:extLst>
      <p:ext uri="{BB962C8B-B14F-4D97-AF65-F5344CB8AC3E}">
        <p14:creationId xmlns:p14="http://schemas.microsoft.com/office/powerpoint/2010/main" val="3662487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solidFill>
                  <a:srgbClr val="0033CC"/>
                </a:solidFill>
              </a:rPr>
              <a:t>Comp 550</a:t>
            </a:r>
          </a:p>
        </p:txBody>
      </p:sp>
      <p:sp>
        <p:nvSpPr>
          <p:cNvPr id="5" name="Rectangle 5"/>
          <p:cNvSpPr>
            <a:spLocks noGrp="1" noChangeArrowheads="1"/>
          </p:cNvSpPr>
          <p:nvPr>
            <p:ph type="sldNum" sz="quarter" idx="11"/>
          </p:nvPr>
        </p:nvSpPr>
        <p:spPr>
          <a:ln/>
        </p:spPr>
        <p:txBody>
          <a:bodyPr/>
          <a:lstStyle>
            <a:lvl1pPr>
              <a:defRPr/>
            </a:lvl1pPr>
          </a:lstStyle>
          <a:p>
            <a:r>
              <a:rPr lang="en-US" altLang="en-US">
                <a:solidFill>
                  <a:srgbClr val="0033CC"/>
                </a:solidFill>
              </a:rPr>
              <a:t>Intro </a:t>
            </a:r>
            <a:fld id="{BEABA201-A8CD-4C56-93C2-CC75132EFB57}" type="slidenum">
              <a:rPr lang="en-US" altLang="en-US">
                <a:solidFill>
                  <a:srgbClr val="0033CC"/>
                </a:solidFill>
              </a:rPr>
              <a:pPr/>
              <a:t>‹#›</a:t>
            </a:fld>
            <a:endParaRPr lang="en-US" altLang="en-US">
              <a:solidFill>
                <a:srgbClr val="0033CC"/>
              </a:solidFill>
            </a:endParaRPr>
          </a:p>
        </p:txBody>
      </p:sp>
    </p:spTree>
    <p:extLst>
      <p:ext uri="{BB962C8B-B14F-4D97-AF65-F5344CB8AC3E}">
        <p14:creationId xmlns:p14="http://schemas.microsoft.com/office/powerpoint/2010/main" val="1421329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4413"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solidFill>
                  <a:srgbClr val="0033CC"/>
                </a:solidFill>
              </a:rPr>
              <a:t>Comp 550</a:t>
            </a:r>
          </a:p>
        </p:txBody>
      </p:sp>
      <p:sp>
        <p:nvSpPr>
          <p:cNvPr id="5" name="Rectangle 5"/>
          <p:cNvSpPr>
            <a:spLocks noGrp="1" noChangeArrowheads="1"/>
          </p:cNvSpPr>
          <p:nvPr>
            <p:ph type="sldNum" sz="quarter" idx="11"/>
          </p:nvPr>
        </p:nvSpPr>
        <p:spPr>
          <a:ln/>
        </p:spPr>
        <p:txBody>
          <a:bodyPr/>
          <a:lstStyle>
            <a:lvl1pPr>
              <a:defRPr/>
            </a:lvl1pPr>
          </a:lstStyle>
          <a:p>
            <a:r>
              <a:rPr lang="en-US" altLang="en-US">
                <a:solidFill>
                  <a:srgbClr val="0033CC"/>
                </a:solidFill>
              </a:rPr>
              <a:t>Intro </a:t>
            </a:r>
            <a:fld id="{F5646C20-3EBC-4FA4-A8C6-F331C34520D1}" type="slidenum">
              <a:rPr lang="en-US" altLang="en-US">
                <a:solidFill>
                  <a:srgbClr val="0033CC"/>
                </a:solidFill>
              </a:rPr>
              <a:pPr/>
              <a:t>‹#›</a:t>
            </a:fld>
            <a:endParaRPr lang="en-US" altLang="en-US">
              <a:solidFill>
                <a:srgbClr val="0033CC"/>
              </a:solidFill>
            </a:endParaRPr>
          </a:p>
        </p:txBody>
      </p:sp>
    </p:spTree>
    <p:extLst>
      <p:ext uri="{BB962C8B-B14F-4D97-AF65-F5344CB8AC3E}">
        <p14:creationId xmlns:p14="http://schemas.microsoft.com/office/powerpoint/2010/main" val="140978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Intro </a:t>
            </a:r>
            <a:fld id="{A42D42F2-BDF4-46FE-B278-698DB7816D99}" type="slidenum">
              <a:rPr lang="en-US"/>
              <a:pPr>
                <a:defRPr/>
              </a:pPr>
              <a:t>‹#›</a:t>
            </a:fld>
            <a:endParaRPr lang="en-US"/>
          </a:p>
        </p:txBody>
      </p:sp>
    </p:spTree>
    <p:extLst>
      <p:ext uri="{BB962C8B-B14F-4D97-AF65-F5344CB8AC3E}">
        <p14:creationId xmlns:p14="http://schemas.microsoft.com/office/powerpoint/2010/main" val="228877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192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192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Intro </a:t>
            </a:r>
            <a:fld id="{43399828-6F14-494A-99FB-A8EDBE24AB20}" type="slidenum">
              <a:rPr lang="en-US"/>
              <a:pPr>
                <a:defRPr/>
              </a:pPr>
              <a:t>‹#›</a:t>
            </a:fld>
            <a:endParaRPr lang="en-US"/>
          </a:p>
        </p:txBody>
      </p:sp>
    </p:spTree>
    <p:extLst>
      <p:ext uri="{BB962C8B-B14F-4D97-AF65-F5344CB8AC3E}">
        <p14:creationId xmlns:p14="http://schemas.microsoft.com/office/powerpoint/2010/main" val="426060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t>Intro </a:t>
            </a:r>
            <a:fld id="{25A57438-353D-4984-AC95-D55EEFF20485}" type="slidenum">
              <a:rPr lang="en-US"/>
              <a:pPr>
                <a:defRPr/>
              </a:pPr>
              <a:t>‹#›</a:t>
            </a:fld>
            <a:endParaRPr lang="en-US"/>
          </a:p>
        </p:txBody>
      </p:sp>
    </p:spTree>
    <p:extLst>
      <p:ext uri="{BB962C8B-B14F-4D97-AF65-F5344CB8AC3E}">
        <p14:creationId xmlns:p14="http://schemas.microsoft.com/office/powerpoint/2010/main" val="290693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Intro </a:t>
            </a:r>
            <a:fld id="{AC4B1B99-F239-43F7-ABDD-1B18331DBB36}" type="slidenum">
              <a:rPr lang="en-US"/>
              <a:pPr>
                <a:defRPr/>
              </a:pPr>
              <a:t>‹#›</a:t>
            </a:fld>
            <a:endParaRPr lang="en-US"/>
          </a:p>
        </p:txBody>
      </p:sp>
    </p:spTree>
    <p:extLst>
      <p:ext uri="{BB962C8B-B14F-4D97-AF65-F5344CB8AC3E}">
        <p14:creationId xmlns:p14="http://schemas.microsoft.com/office/powerpoint/2010/main" val="42208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Intro </a:t>
            </a:r>
            <a:fld id="{DDF3E457-A6C8-444C-A672-EC7320463143}" type="slidenum">
              <a:rPr lang="en-US"/>
              <a:pPr>
                <a:defRPr/>
              </a:pPr>
              <a:t>‹#›</a:t>
            </a:fld>
            <a:endParaRPr lang="en-US"/>
          </a:p>
        </p:txBody>
      </p:sp>
    </p:spTree>
    <p:extLst>
      <p:ext uri="{BB962C8B-B14F-4D97-AF65-F5344CB8AC3E}">
        <p14:creationId xmlns:p14="http://schemas.microsoft.com/office/powerpoint/2010/main" val="69083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Intro </a:t>
            </a:r>
            <a:fld id="{A3A7E18D-732D-489B-BFA0-AE66B87FD528}" type="slidenum">
              <a:rPr lang="en-US"/>
              <a:pPr>
                <a:defRPr/>
              </a:pPr>
              <a:t>‹#›</a:t>
            </a:fld>
            <a:endParaRPr lang="en-US"/>
          </a:p>
        </p:txBody>
      </p:sp>
    </p:spTree>
    <p:extLst>
      <p:ext uri="{BB962C8B-B14F-4D97-AF65-F5344CB8AC3E}">
        <p14:creationId xmlns:p14="http://schemas.microsoft.com/office/powerpoint/2010/main" val="289061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Intro </a:t>
            </a:r>
            <a:fld id="{3E28C352-81D8-4969-8A26-F4ED3FC06755}" type="slidenum">
              <a:rPr lang="en-US"/>
              <a:pPr>
                <a:defRPr/>
              </a:pPr>
              <a:t>‹#›</a:t>
            </a:fld>
            <a:endParaRPr lang="en-US"/>
          </a:p>
        </p:txBody>
      </p:sp>
    </p:spTree>
    <p:extLst>
      <p:ext uri="{BB962C8B-B14F-4D97-AF65-F5344CB8AC3E}">
        <p14:creationId xmlns:p14="http://schemas.microsoft.com/office/powerpoint/2010/main" val="179864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0" y="0"/>
            <a:ext cx="9142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304800" y="12192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66596" name="Rectangle 4"/>
          <p:cNvSpPr>
            <a:spLocks noGrp="1" noChangeArrowheads="1"/>
          </p:cNvSpPr>
          <p:nvPr>
            <p:ph type="ftr" sz="quarter" idx="3"/>
          </p:nvPr>
        </p:nvSpPr>
        <p:spPr bwMode="auto">
          <a:xfrm>
            <a:off x="3657600" y="638175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a:defRPr/>
            </a:pPr>
            <a:r>
              <a:rPr lang="en-US"/>
              <a:t>Comp 550, </a:t>
            </a:r>
          </a:p>
        </p:txBody>
      </p:sp>
      <p:sp>
        <p:nvSpPr>
          <p:cNvPr id="366597" name="Rectangle 5"/>
          <p:cNvSpPr>
            <a:spLocks noGrp="1" noChangeArrowheads="1"/>
          </p:cNvSpPr>
          <p:nvPr>
            <p:ph type="sldNum" sz="quarter" idx="4"/>
          </p:nvPr>
        </p:nvSpPr>
        <p:spPr bwMode="auto">
          <a:xfrm>
            <a:off x="8001000" y="6418263"/>
            <a:ext cx="914400" cy="382587"/>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a:defRPr/>
            </a:pPr>
            <a:r>
              <a:rPr lang="en-US"/>
              <a:t>Intro </a:t>
            </a:r>
            <a:fld id="{6A50F788-0734-481C-A72A-2E4F545DB0FE}" type="slidenum">
              <a:rPr lang="en-US"/>
              <a:pPr>
                <a:defRPr/>
              </a:pPr>
              <a:t>‹#›</a:t>
            </a:fld>
            <a:endParaRPr lang="en-US"/>
          </a:p>
        </p:txBody>
      </p:sp>
      <p:sp>
        <p:nvSpPr>
          <p:cNvPr id="366598" name="Text Box 6"/>
          <p:cNvSpPr txBox="1">
            <a:spLocks noChangeArrowheads="1"/>
          </p:cNvSpPr>
          <p:nvPr/>
        </p:nvSpPr>
        <p:spPr bwMode="auto">
          <a:xfrm>
            <a:off x="0" y="6456363"/>
            <a:ext cx="882650" cy="304800"/>
          </a:xfrm>
          <a:prstGeom prst="rect">
            <a:avLst/>
          </a:prstGeom>
          <a:noFill/>
          <a:ln w="12700">
            <a:noFill/>
            <a:miter lim="800000"/>
            <a:headEnd type="none" w="sm" len="sm"/>
            <a:tailEnd type="none" w="sm" len="sm"/>
          </a:ln>
          <a:effectLst/>
        </p:spPr>
        <p:txBody>
          <a:bodyPr wrap="none">
            <a:spAutoFit/>
          </a:bodyPr>
          <a:lstStyle/>
          <a:p>
            <a:pPr>
              <a:defRPr/>
            </a:pPr>
            <a:r>
              <a:rPr lang="en-US" sz="1400">
                <a:solidFill>
                  <a:schemeClr val="hlink"/>
                </a:solidFill>
              </a:rPr>
              <a:t>Intro - </a:t>
            </a:r>
            <a:fld id="{F5094E34-0E7B-4A6B-B432-DE38B0A832A6}" type="slidenum">
              <a:rPr lang="en-US" sz="1400">
                <a:solidFill>
                  <a:schemeClr val="hlink"/>
                </a:solidFill>
              </a:rPr>
              <a:pPr>
                <a:defRPr/>
              </a:pPr>
              <a:t>‹#›</a:t>
            </a:fld>
            <a:endParaRPr lang="en-US" sz="1400">
              <a:solidFill>
                <a:schemeClr val="hlink"/>
              </a:solidFill>
            </a:endParaRPr>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sldNum="0" hdr="0" dt="0"/>
  <p:txStyles>
    <p:titleStyle>
      <a:lvl1pPr algn="ctr" rtl="0" eaLnBrk="0" fontAlgn="base" hangingPunct="0">
        <a:spcBef>
          <a:spcPct val="0"/>
        </a:spcBef>
        <a:spcAft>
          <a:spcPct val="0"/>
        </a:spcAft>
        <a:defRPr sz="4400" u="sng">
          <a:solidFill>
            <a:schemeClr val="hlink"/>
          </a:solidFill>
          <a:latin typeface="+mj-lt"/>
          <a:ea typeface="+mj-ea"/>
          <a:cs typeface="+mj-cs"/>
        </a:defRPr>
      </a:lvl1pPr>
      <a:lvl2pPr algn="ctr" rtl="0" eaLnBrk="0" fontAlgn="base" hangingPunct="0">
        <a:spcBef>
          <a:spcPct val="0"/>
        </a:spcBef>
        <a:spcAft>
          <a:spcPct val="0"/>
        </a:spcAft>
        <a:defRPr sz="4400" u="sng">
          <a:solidFill>
            <a:schemeClr val="hlink"/>
          </a:solidFill>
          <a:latin typeface="Times New Roman" pitchFamily="18" charset="0"/>
        </a:defRPr>
      </a:lvl2pPr>
      <a:lvl3pPr algn="ctr" rtl="0" eaLnBrk="0" fontAlgn="base" hangingPunct="0">
        <a:spcBef>
          <a:spcPct val="0"/>
        </a:spcBef>
        <a:spcAft>
          <a:spcPct val="0"/>
        </a:spcAft>
        <a:defRPr sz="4400" u="sng">
          <a:solidFill>
            <a:schemeClr val="hlink"/>
          </a:solidFill>
          <a:latin typeface="Times New Roman" pitchFamily="18" charset="0"/>
        </a:defRPr>
      </a:lvl3pPr>
      <a:lvl4pPr algn="ctr" rtl="0" eaLnBrk="0" fontAlgn="base" hangingPunct="0">
        <a:spcBef>
          <a:spcPct val="0"/>
        </a:spcBef>
        <a:spcAft>
          <a:spcPct val="0"/>
        </a:spcAft>
        <a:defRPr sz="4400" u="sng">
          <a:solidFill>
            <a:schemeClr val="hlink"/>
          </a:solidFill>
          <a:latin typeface="Times New Roman" pitchFamily="18" charset="0"/>
        </a:defRPr>
      </a:lvl4pPr>
      <a:lvl5pPr algn="ctr" rtl="0" eaLnBrk="0" fontAlgn="base" hangingPunct="0">
        <a:spcBef>
          <a:spcPct val="0"/>
        </a:spcBef>
        <a:spcAft>
          <a:spcPct val="0"/>
        </a:spcAft>
        <a:defRPr sz="4400" u="sng">
          <a:solidFill>
            <a:schemeClr val="hlink"/>
          </a:solidFill>
          <a:latin typeface="Times New Roman" pitchFamily="18" charset="0"/>
        </a:defRPr>
      </a:lvl5pPr>
      <a:lvl6pPr marL="457200" algn="ctr" rtl="0" eaLnBrk="0" fontAlgn="base" hangingPunct="0">
        <a:spcBef>
          <a:spcPct val="0"/>
        </a:spcBef>
        <a:spcAft>
          <a:spcPct val="0"/>
        </a:spcAft>
        <a:defRPr sz="4400" u="sng">
          <a:solidFill>
            <a:schemeClr val="hlink"/>
          </a:solidFill>
          <a:latin typeface="Times New Roman" pitchFamily="18" charset="0"/>
        </a:defRPr>
      </a:lvl6pPr>
      <a:lvl7pPr marL="914400" algn="ctr" rtl="0" eaLnBrk="0" fontAlgn="base" hangingPunct="0">
        <a:spcBef>
          <a:spcPct val="0"/>
        </a:spcBef>
        <a:spcAft>
          <a:spcPct val="0"/>
        </a:spcAft>
        <a:defRPr sz="4400" u="sng">
          <a:solidFill>
            <a:schemeClr val="hlink"/>
          </a:solidFill>
          <a:latin typeface="Times New Roman" pitchFamily="18" charset="0"/>
        </a:defRPr>
      </a:lvl7pPr>
      <a:lvl8pPr marL="1371600" algn="ctr" rtl="0" eaLnBrk="0" fontAlgn="base" hangingPunct="0">
        <a:spcBef>
          <a:spcPct val="0"/>
        </a:spcBef>
        <a:spcAft>
          <a:spcPct val="0"/>
        </a:spcAft>
        <a:defRPr sz="4400" u="sng">
          <a:solidFill>
            <a:schemeClr val="hlink"/>
          </a:solidFill>
          <a:latin typeface="Times New Roman" pitchFamily="18" charset="0"/>
        </a:defRPr>
      </a:lvl8pPr>
      <a:lvl9pPr marL="1828800" algn="ctr" rtl="0" eaLnBrk="0" fontAlgn="base" hangingPunct="0">
        <a:spcBef>
          <a:spcPct val="0"/>
        </a:spcBef>
        <a:spcAft>
          <a:spcPct val="0"/>
        </a:spcAft>
        <a:defRPr sz="4400" u="sng">
          <a:solidFill>
            <a:schemeClr val="hlink"/>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w"/>
        <a:defRPr sz="3200">
          <a:solidFill>
            <a:srgbClr val="010000"/>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s"/>
        <a:defRPr sz="2800">
          <a:solidFill>
            <a:schemeClr val="tx1"/>
          </a:solidFill>
          <a:latin typeface="+mn-lt"/>
        </a:defRPr>
      </a:lvl2pPr>
      <a:lvl3pPr marL="1085850" indent="-228600" algn="l" rtl="0" eaLnBrk="0" fontAlgn="base" hangingPunct="0">
        <a:spcBef>
          <a:spcPct val="20000"/>
        </a:spcBef>
        <a:spcAft>
          <a:spcPct val="0"/>
        </a:spcAft>
        <a:buChar char="•"/>
        <a:defRPr sz="24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2000">
          <a:solidFill>
            <a:schemeClr val="tx1"/>
          </a:solidFill>
          <a:latin typeface="+mn-lt"/>
        </a:defRPr>
      </a:lvl5pPr>
      <a:lvl6pPr marL="2228850" indent="-228600" algn="l" rtl="0" eaLnBrk="0" fontAlgn="base" hangingPunct="0">
        <a:spcBef>
          <a:spcPct val="20000"/>
        </a:spcBef>
        <a:spcAft>
          <a:spcPct val="0"/>
        </a:spcAft>
        <a:buChar char="•"/>
        <a:defRPr sz="2000">
          <a:solidFill>
            <a:schemeClr val="tx1"/>
          </a:solidFill>
          <a:latin typeface="+mn-lt"/>
        </a:defRPr>
      </a:lvl6pPr>
      <a:lvl7pPr marL="2686050" indent="-228600" algn="l" rtl="0" eaLnBrk="0" fontAlgn="base" hangingPunct="0">
        <a:spcBef>
          <a:spcPct val="20000"/>
        </a:spcBef>
        <a:spcAft>
          <a:spcPct val="0"/>
        </a:spcAft>
        <a:buChar char="•"/>
        <a:defRPr sz="2000">
          <a:solidFill>
            <a:schemeClr val="tx1"/>
          </a:solidFill>
          <a:latin typeface="+mn-lt"/>
        </a:defRPr>
      </a:lvl7pPr>
      <a:lvl8pPr marL="3143250" indent="-228600" algn="l" rtl="0" eaLnBrk="0" fontAlgn="base" hangingPunct="0">
        <a:spcBef>
          <a:spcPct val="20000"/>
        </a:spcBef>
        <a:spcAft>
          <a:spcPct val="0"/>
        </a:spcAft>
        <a:buChar char="•"/>
        <a:defRPr sz="2000">
          <a:solidFill>
            <a:schemeClr val="tx1"/>
          </a:solidFill>
          <a:latin typeface="+mn-lt"/>
        </a:defRPr>
      </a:lvl8pPr>
      <a:lvl9pPr marL="360045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2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2192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24964" name="Rectangle 4"/>
          <p:cNvSpPr>
            <a:spLocks noGrp="1" noChangeArrowheads="1"/>
          </p:cNvSpPr>
          <p:nvPr>
            <p:ph type="ftr" sz="quarter" idx="3"/>
          </p:nvPr>
        </p:nvSpPr>
        <p:spPr bwMode="auto">
          <a:xfrm>
            <a:off x="3657600" y="638175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a:defRPr/>
            </a:pPr>
            <a:r>
              <a:rPr lang="en-US">
                <a:solidFill>
                  <a:srgbClr val="0033CC"/>
                </a:solidFill>
              </a:rPr>
              <a:t>Comp 550</a:t>
            </a:r>
          </a:p>
        </p:txBody>
      </p:sp>
      <p:sp>
        <p:nvSpPr>
          <p:cNvPr id="424965" name="Rectangle 5"/>
          <p:cNvSpPr>
            <a:spLocks noGrp="1" noChangeArrowheads="1"/>
          </p:cNvSpPr>
          <p:nvPr>
            <p:ph type="sldNum" sz="quarter" idx="4"/>
          </p:nvPr>
        </p:nvSpPr>
        <p:spPr bwMode="auto">
          <a:xfrm>
            <a:off x="8001000" y="6418263"/>
            <a:ext cx="914400" cy="382587"/>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r>
              <a:rPr lang="en-US" altLang="en-US" smtClean="0">
                <a:solidFill>
                  <a:srgbClr val="0033CC"/>
                </a:solidFill>
              </a:rPr>
              <a:t>Intro </a:t>
            </a:r>
            <a:fld id="{1D2CCAE4-0539-49B9-983E-861059FCA6EE}" type="slidenum">
              <a:rPr lang="en-US" altLang="en-US" smtClean="0">
                <a:solidFill>
                  <a:srgbClr val="0033CC"/>
                </a:solidFill>
              </a:rPr>
              <a:pPr/>
              <a:t>‹#›</a:t>
            </a:fld>
            <a:endParaRPr lang="en-US" altLang="en-US" smtClean="0">
              <a:solidFill>
                <a:srgbClr val="0033CC"/>
              </a:solidFill>
            </a:endParaRPr>
          </a:p>
        </p:txBody>
      </p:sp>
      <p:sp>
        <p:nvSpPr>
          <p:cNvPr id="424966" name="Text Box 6"/>
          <p:cNvSpPr txBox="1">
            <a:spLocks noChangeArrowheads="1"/>
          </p:cNvSpPr>
          <p:nvPr/>
        </p:nvSpPr>
        <p:spPr bwMode="auto">
          <a:xfrm>
            <a:off x="0" y="6456363"/>
            <a:ext cx="893763" cy="304800"/>
          </a:xfrm>
          <a:prstGeom prst="rect">
            <a:avLst/>
          </a:prstGeom>
          <a:noFill/>
          <a:ln w="12700">
            <a:noFill/>
            <a:miter lim="800000"/>
            <a:headEnd type="none" w="sm" len="sm"/>
            <a:tailEnd type="none" w="sm" len="sm"/>
          </a:ln>
          <a:effec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qsort - </a:t>
            </a:r>
            <a:fld id="{35CEDCCB-5733-49F8-9157-A8C6EF49AA5B}" type="slidenum">
              <a:rPr lang="en-US" altLang="en-US" sz="1400" smtClean="0">
                <a:solidFill>
                  <a:srgbClr val="0033CC"/>
                </a:solidFill>
              </a:rPr>
              <a:pPr/>
              <a:t>‹#›</a:t>
            </a:fld>
            <a:endParaRPr lang="en-US" altLang="en-US" sz="1400" smtClean="0">
              <a:solidFill>
                <a:srgbClr val="0033CC"/>
              </a:solidFill>
            </a:endParaRPr>
          </a:p>
        </p:txBody>
      </p:sp>
    </p:spTree>
    <p:extLst>
      <p:ext uri="{BB962C8B-B14F-4D97-AF65-F5344CB8AC3E}">
        <p14:creationId xmlns:p14="http://schemas.microsoft.com/office/powerpoint/2010/main" val="210610783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dt="0"/>
  <p:txStyles>
    <p:titleStyle>
      <a:lvl1pPr algn="ctr" rtl="0" eaLnBrk="0" fontAlgn="base" hangingPunct="0">
        <a:spcBef>
          <a:spcPct val="0"/>
        </a:spcBef>
        <a:spcAft>
          <a:spcPct val="0"/>
        </a:spcAft>
        <a:defRPr sz="4400" u="sng">
          <a:solidFill>
            <a:schemeClr val="hlink"/>
          </a:solidFill>
          <a:latin typeface="+mj-lt"/>
          <a:ea typeface="+mj-ea"/>
          <a:cs typeface="+mj-cs"/>
        </a:defRPr>
      </a:lvl1pPr>
      <a:lvl2pPr algn="ctr" rtl="0" eaLnBrk="0" fontAlgn="base" hangingPunct="0">
        <a:spcBef>
          <a:spcPct val="0"/>
        </a:spcBef>
        <a:spcAft>
          <a:spcPct val="0"/>
        </a:spcAft>
        <a:defRPr sz="4400" u="sng">
          <a:solidFill>
            <a:schemeClr val="hlink"/>
          </a:solidFill>
          <a:latin typeface="Times New Roman" pitchFamily="18" charset="0"/>
        </a:defRPr>
      </a:lvl2pPr>
      <a:lvl3pPr algn="ctr" rtl="0" eaLnBrk="0" fontAlgn="base" hangingPunct="0">
        <a:spcBef>
          <a:spcPct val="0"/>
        </a:spcBef>
        <a:spcAft>
          <a:spcPct val="0"/>
        </a:spcAft>
        <a:defRPr sz="4400" u="sng">
          <a:solidFill>
            <a:schemeClr val="hlink"/>
          </a:solidFill>
          <a:latin typeface="Times New Roman" pitchFamily="18" charset="0"/>
        </a:defRPr>
      </a:lvl3pPr>
      <a:lvl4pPr algn="ctr" rtl="0" eaLnBrk="0" fontAlgn="base" hangingPunct="0">
        <a:spcBef>
          <a:spcPct val="0"/>
        </a:spcBef>
        <a:spcAft>
          <a:spcPct val="0"/>
        </a:spcAft>
        <a:defRPr sz="4400" u="sng">
          <a:solidFill>
            <a:schemeClr val="hlink"/>
          </a:solidFill>
          <a:latin typeface="Times New Roman" pitchFamily="18" charset="0"/>
        </a:defRPr>
      </a:lvl4pPr>
      <a:lvl5pPr algn="ctr" rtl="0" eaLnBrk="0" fontAlgn="base" hangingPunct="0">
        <a:spcBef>
          <a:spcPct val="0"/>
        </a:spcBef>
        <a:spcAft>
          <a:spcPct val="0"/>
        </a:spcAft>
        <a:defRPr sz="4400" u="sng">
          <a:solidFill>
            <a:schemeClr val="hlink"/>
          </a:solidFill>
          <a:latin typeface="Times New Roman" pitchFamily="18" charset="0"/>
        </a:defRPr>
      </a:lvl5pPr>
      <a:lvl6pPr marL="457200" algn="ctr" rtl="0" eaLnBrk="0" fontAlgn="base" hangingPunct="0">
        <a:spcBef>
          <a:spcPct val="0"/>
        </a:spcBef>
        <a:spcAft>
          <a:spcPct val="0"/>
        </a:spcAft>
        <a:defRPr sz="4400" u="sng">
          <a:solidFill>
            <a:schemeClr val="hlink"/>
          </a:solidFill>
          <a:latin typeface="Times New Roman" pitchFamily="18" charset="0"/>
        </a:defRPr>
      </a:lvl6pPr>
      <a:lvl7pPr marL="914400" algn="ctr" rtl="0" eaLnBrk="0" fontAlgn="base" hangingPunct="0">
        <a:spcBef>
          <a:spcPct val="0"/>
        </a:spcBef>
        <a:spcAft>
          <a:spcPct val="0"/>
        </a:spcAft>
        <a:defRPr sz="4400" u="sng">
          <a:solidFill>
            <a:schemeClr val="hlink"/>
          </a:solidFill>
          <a:latin typeface="Times New Roman" pitchFamily="18" charset="0"/>
        </a:defRPr>
      </a:lvl7pPr>
      <a:lvl8pPr marL="1371600" algn="ctr" rtl="0" eaLnBrk="0" fontAlgn="base" hangingPunct="0">
        <a:spcBef>
          <a:spcPct val="0"/>
        </a:spcBef>
        <a:spcAft>
          <a:spcPct val="0"/>
        </a:spcAft>
        <a:defRPr sz="4400" u="sng">
          <a:solidFill>
            <a:schemeClr val="hlink"/>
          </a:solidFill>
          <a:latin typeface="Times New Roman" pitchFamily="18" charset="0"/>
        </a:defRPr>
      </a:lvl8pPr>
      <a:lvl9pPr marL="1828800" algn="ctr" rtl="0" eaLnBrk="0" fontAlgn="base" hangingPunct="0">
        <a:spcBef>
          <a:spcPct val="0"/>
        </a:spcBef>
        <a:spcAft>
          <a:spcPct val="0"/>
        </a:spcAft>
        <a:defRPr sz="4400" u="sng">
          <a:solidFill>
            <a:schemeClr val="hlink"/>
          </a:solidFill>
          <a:latin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w"/>
        <a:defRPr sz="3200">
          <a:solidFill>
            <a:srgbClr val="010000"/>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085850" indent="-228600" algn="l" rtl="0" eaLnBrk="0" fontAlgn="base" hangingPunct="0">
        <a:spcBef>
          <a:spcPct val="20000"/>
        </a:spcBef>
        <a:spcAft>
          <a:spcPct val="0"/>
        </a:spcAft>
        <a:buChar char="•"/>
        <a:defRPr sz="24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2000">
          <a:solidFill>
            <a:schemeClr val="tx1"/>
          </a:solidFill>
          <a:latin typeface="+mn-lt"/>
        </a:defRPr>
      </a:lvl5pPr>
      <a:lvl6pPr marL="2228850" indent="-228600" algn="l" rtl="0" eaLnBrk="0" fontAlgn="base" hangingPunct="0">
        <a:spcBef>
          <a:spcPct val="20000"/>
        </a:spcBef>
        <a:spcAft>
          <a:spcPct val="0"/>
        </a:spcAft>
        <a:buChar char="•"/>
        <a:defRPr sz="2000">
          <a:solidFill>
            <a:schemeClr val="tx1"/>
          </a:solidFill>
          <a:latin typeface="+mn-lt"/>
        </a:defRPr>
      </a:lvl6pPr>
      <a:lvl7pPr marL="2686050" indent="-228600" algn="l" rtl="0" eaLnBrk="0" fontAlgn="base" hangingPunct="0">
        <a:spcBef>
          <a:spcPct val="20000"/>
        </a:spcBef>
        <a:spcAft>
          <a:spcPct val="0"/>
        </a:spcAft>
        <a:buChar char="•"/>
        <a:defRPr sz="2000">
          <a:solidFill>
            <a:schemeClr val="tx1"/>
          </a:solidFill>
          <a:latin typeface="+mn-lt"/>
        </a:defRPr>
      </a:lvl7pPr>
      <a:lvl8pPr marL="3143250" indent="-228600" algn="l" rtl="0" eaLnBrk="0" fontAlgn="base" hangingPunct="0">
        <a:spcBef>
          <a:spcPct val="20000"/>
        </a:spcBef>
        <a:spcAft>
          <a:spcPct val="0"/>
        </a:spcAft>
        <a:buChar char="•"/>
        <a:defRPr sz="2000">
          <a:solidFill>
            <a:schemeClr val="tx1"/>
          </a:solidFill>
          <a:latin typeface="+mn-lt"/>
        </a:defRPr>
      </a:lvl8pPr>
      <a:lvl9pPr marL="360045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2.xml"/><Relationship Id="rId7" Type="http://schemas.openxmlformats.org/officeDocument/2006/relationships/oleObject" Target="../embeddings/oleObject3.bin"/><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1.w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9"/>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sz="4800" u="none" dirty="0" smtClean="0">
                <a:solidFill>
                  <a:schemeClr val="tx1"/>
                </a:solidFill>
              </a:rPr>
              <a:t>Divide &amp; Conquer:</a:t>
            </a:r>
            <a:br>
              <a:rPr lang="en-US" altLang="en-US" sz="4800" u="none" dirty="0" smtClean="0">
                <a:solidFill>
                  <a:schemeClr val="tx1"/>
                </a:solidFill>
              </a:rPr>
            </a:br>
            <a:r>
              <a:rPr lang="en-US" altLang="en-US" sz="4000" u="none" dirty="0" smtClean="0">
                <a:solidFill>
                  <a:schemeClr val="tx1"/>
                </a:solidFill>
              </a:rPr>
              <a:t>an algorithm design technique</a:t>
            </a:r>
            <a:endParaRPr lang="en-US" altLang="en-US" sz="3600" u="none" dirty="0" smtClean="0">
              <a:solidFill>
                <a:schemeClr val="tx1"/>
              </a:solidFill>
            </a:endParaRPr>
          </a:p>
        </p:txBody>
      </p:sp>
      <p:sp>
        <p:nvSpPr>
          <p:cNvPr id="7171" name="Rectangle 1030"/>
          <p:cNvSpPr>
            <a:spLocks noGrp="1" noChangeArrowheads="1"/>
          </p:cNvSpPr>
          <p:nvPr>
            <p:ph type="subTitle" idx="1"/>
          </p:nvPr>
        </p:nvSpPr>
        <p:spPr/>
        <p:txBody>
          <a:bodyPr/>
          <a:lstStyle/>
          <a:p>
            <a:r>
              <a:rPr lang="en-US" altLang="en-US" smtClean="0"/>
              <a:t>COMP 550</a:t>
            </a:r>
          </a:p>
          <a:p>
            <a:r>
              <a:rPr lang="en-US" altLang="en-US"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9939" name="Rectangle 2"/>
          <p:cNvSpPr>
            <a:spLocks noGrp="1" noChangeArrowheads="1"/>
          </p:cNvSpPr>
          <p:nvPr>
            <p:ph type="title"/>
          </p:nvPr>
        </p:nvSpPr>
        <p:spPr/>
        <p:txBody>
          <a:bodyPr/>
          <a:lstStyle/>
          <a:p>
            <a:r>
              <a:rPr lang="en-US" altLang="en-US" smtClean="0"/>
              <a:t>Divide and Conquer</a:t>
            </a:r>
          </a:p>
        </p:txBody>
      </p:sp>
      <p:sp>
        <p:nvSpPr>
          <p:cNvPr id="39940" name="Rectangle 3"/>
          <p:cNvSpPr>
            <a:spLocks noGrp="1" noChangeArrowheads="1"/>
          </p:cNvSpPr>
          <p:nvPr>
            <p:ph type="body" idx="1"/>
          </p:nvPr>
        </p:nvSpPr>
        <p:spPr>
          <a:xfrm>
            <a:off x="717550" y="1092200"/>
            <a:ext cx="7772400" cy="4560888"/>
          </a:xfrm>
        </p:spPr>
        <p:txBody>
          <a:bodyPr/>
          <a:lstStyle/>
          <a:p>
            <a:r>
              <a:rPr lang="en-US" altLang="en-US" sz="2800" smtClean="0"/>
              <a:t>Recursive in structure  </a:t>
            </a:r>
          </a:p>
          <a:p>
            <a:pPr lvl="1"/>
            <a:r>
              <a:rPr lang="en-US" altLang="en-US" b="1" i="1" smtClean="0">
                <a:solidFill>
                  <a:srgbClr val="CC3300"/>
                </a:solidFill>
              </a:rPr>
              <a:t>Divide</a:t>
            </a:r>
            <a:r>
              <a:rPr lang="en-US" altLang="en-US" smtClean="0"/>
              <a:t> the problem into sub-problems that are similar to the original but smaller in size</a:t>
            </a:r>
          </a:p>
          <a:p>
            <a:pPr lvl="1"/>
            <a:r>
              <a:rPr lang="en-US" altLang="en-US" b="1" i="1" smtClean="0">
                <a:solidFill>
                  <a:srgbClr val="CC3300"/>
                </a:solidFill>
              </a:rPr>
              <a:t>Conquer</a:t>
            </a:r>
            <a:r>
              <a:rPr lang="en-US" altLang="en-US" smtClean="0"/>
              <a:t> the sub-problems by solving them </a:t>
            </a:r>
            <a:r>
              <a:rPr lang="en-US" altLang="en-US" smtClean="0">
                <a:solidFill>
                  <a:schemeClr val="hlink"/>
                </a:solidFill>
              </a:rPr>
              <a:t>recursively</a:t>
            </a:r>
            <a:r>
              <a:rPr lang="en-US" altLang="en-US" smtClean="0"/>
              <a:t>.  If they are small enough, just solve them in a straightforward manner.</a:t>
            </a:r>
          </a:p>
          <a:p>
            <a:pPr lvl="1"/>
            <a:r>
              <a:rPr lang="en-US" altLang="en-US" b="1" i="1" smtClean="0">
                <a:solidFill>
                  <a:srgbClr val="CC3300"/>
                </a:solidFill>
              </a:rPr>
              <a:t>Combine</a:t>
            </a:r>
            <a:r>
              <a:rPr lang="en-US" altLang="en-US" smtClean="0"/>
              <a:t> the solutions to create a solution to the original problem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0963" name="Rectangle 1026"/>
          <p:cNvSpPr>
            <a:spLocks noGrp="1" noChangeArrowheads="1"/>
          </p:cNvSpPr>
          <p:nvPr>
            <p:ph type="title"/>
          </p:nvPr>
        </p:nvSpPr>
        <p:spPr/>
        <p:txBody>
          <a:bodyPr/>
          <a:lstStyle/>
          <a:p>
            <a:r>
              <a:rPr lang="en-US" altLang="en-US" smtClean="0"/>
              <a:t>An Example:  Merge Sort</a:t>
            </a:r>
          </a:p>
        </p:txBody>
      </p:sp>
      <p:sp>
        <p:nvSpPr>
          <p:cNvPr id="40964" name="Rectangle 1027"/>
          <p:cNvSpPr>
            <a:spLocks noGrp="1" noChangeArrowheads="1"/>
          </p:cNvSpPr>
          <p:nvPr>
            <p:ph type="body" idx="1"/>
          </p:nvPr>
        </p:nvSpPr>
        <p:spPr>
          <a:xfrm>
            <a:off x="730250" y="1209675"/>
            <a:ext cx="7772400" cy="4981575"/>
          </a:xfrm>
        </p:spPr>
        <p:txBody>
          <a:bodyPr/>
          <a:lstStyle/>
          <a:p>
            <a:pPr>
              <a:buFont typeface="Wingdings" pitchFamily="2" charset="2"/>
              <a:buNone/>
            </a:pPr>
            <a:r>
              <a:rPr lang="en-US" altLang="en-US" sz="2800" b="1" i="1" u="sng" smtClean="0">
                <a:solidFill>
                  <a:srgbClr val="CC3300"/>
                </a:solidFill>
              </a:rPr>
              <a:t>Sorting Problem</a:t>
            </a:r>
            <a:r>
              <a:rPr lang="en-US" altLang="en-US" sz="2800" b="1" u="sng" smtClean="0">
                <a:solidFill>
                  <a:srgbClr val="CC3300"/>
                </a:solidFill>
              </a:rPr>
              <a:t>:</a:t>
            </a:r>
            <a:r>
              <a:rPr lang="en-US" altLang="en-US" sz="2800" smtClean="0">
                <a:solidFill>
                  <a:srgbClr val="CC99FF"/>
                </a:solidFill>
              </a:rPr>
              <a:t> </a:t>
            </a:r>
            <a:r>
              <a:rPr lang="en-US" altLang="en-US" sz="2800" smtClean="0">
                <a:solidFill>
                  <a:schemeClr val="tx1"/>
                </a:solidFill>
              </a:rPr>
              <a:t>Sort a sequence or </a:t>
            </a:r>
            <a:r>
              <a:rPr lang="en-US" altLang="en-US" sz="2800" i="1" smtClean="0">
                <a:solidFill>
                  <a:schemeClr val="tx1"/>
                </a:solidFill>
              </a:rPr>
              <a:t>n</a:t>
            </a:r>
            <a:r>
              <a:rPr lang="en-US" altLang="en-US" sz="2800" smtClean="0">
                <a:solidFill>
                  <a:schemeClr val="tx1"/>
                </a:solidFill>
              </a:rPr>
              <a:t> elements into non-decreasing order.</a:t>
            </a:r>
          </a:p>
          <a:p>
            <a:pPr>
              <a:buFont typeface="Wingdings" pitchFamily="2" charset="2"/>
              <a:buNone/>
            </a:pPr>
            <a:endParaRPr lang="en-US" altLang="en-US" sz="2800" i="1" smtClean="0">
              <a:solidFill>
                <a:schemeClr val="tx1"/>
              </a:solidFill>
            </a:endParaRPr>
          </a:p>
          <a:p>
            <a:r>
              <a:rPr lang="en-US" altLang="en-US" sz="2800" b="1" i="1" smtClean="0">
                <a:solidFill>
                  <a:srgbClr val="CC3300"/>
                </a:solidFill>
              </a:rPr>
              <a:t>Divide</a:t>
            </a:r>
            <a:r>
              <a:rPr lang="en-US" altLang="en-US" sz="2800" b="1" smtClean="0">
                <a:solidFill>
                  <a:srgbClr val="CC3300"/>
                </a:solidFill>
              </a:rPr>
              <a:t>:</a:t>
            </a:r>
            <a:r>
              <a:rPr lang="en-US" altLang="en-US" sz="2800" smtClean="0"/>
              <a:t>  Divide the </a:t>
            </a:r>
            <a:r>
              <a:rPr lang="en-US" altLang="en-US" sz="2800" i="1" smtClean="0"/>
              <a:t>n</a:t>
            </a:r>
            <a:r>
              <a:rPr lang="en-US" altLang="en-US" sz="2800" smtClean="0"/>
              <a:t>-element sequence to be sorted into two subsequences of </a:t>
            </a:r>
            <a:r>
              <a:rPr lang="en-US" altLang="en-US" sz="2800" i="1" smtClean="0"/>
              <a:t>n/2</a:t>
            </a:r>
            <a:r>
              <a:rPr lang="en-US" altLang="en-US" sz="2800" smtClean="0"/>
              <a:t> elements each</a:t>
            </a:r>
          </a:p>
          <a:p>
            <a:pPr>
              <a:buFont typeface="Wingdings" pitchFamily="2" charset="2"/>
              <a:buNone/>
            </a:pPr>
            <a:endParaRPr lang="en-US" altLang="en-US" sz="1000" smtClean="0"/>
          </a:p>
          <a:p>
            <a:r>
              <a:rPr lang="en-US" altLang="en-US" sz="2800" b="1" i="1" smtClean="0">
                <a:solidFill>
                  <a:srgbClr val="CC3300"/>
                </a:solidFill>
              </a:rPr>
              <a:t>Conquer:</a:t>
            </a:r>
            <a:r>
              <a:rPr lang="en-US" altLang="en-US" sz="2800" smtClean="0"/>
              <a:t>  Sort the two subsequences recursively using merge sort.</a:t>
            </a:r>
          </a:p>
          <a:p>
            <a:pPr>
              <a:buFont typeface="Wingdings" pitchFamily="2" charset="2"/>
              <a:buNone/>
            </a:pPr>
            <a:endParaRPr lang="en-US" altLang="en-US" sz="1000" smtClean="0"/>
          </a:p>
          <a:p>
            <a:r>
              <a:rPr lang="en-US" altLang="en-US" sz="2800" b="1" i="1" smtClean="0">
                <a:solidFill>
                  <a:srgbClr val="CC3300"/>
                </a:solidFill>
              </a:rPr>
              <a:t>Combine</a:t>
            </a:r>
            <a:r>
              <a:rPr lang="en-US" altLang="en-US" sz="2800" b="1" smtClean="0">
                <a:solidFill>
                  <a:srgbClr val="CC3300"/>
                </a:solidFill>
              </a:rPr>
              <a:t>:</a:t>
            </a:r>
            <a:r>
              <a:rPr lang="en-US" altLang="en-US" sz="2800" smtClean="0">
                <a:solidFill>
                  <a:srgbClr val="CC99FF"/>
                </a:solidFill>
              </a:rPr>
              <a:t> </a:t>
            </a:r>
            <a:r>
              <a:rPr lang="en-US" altLang="en-US" sz="2800" smtClean="0"/>
              <a:t> Merge the two sorted subsequences to produce the sorted answer.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1987" name="Rectangle 2"/>
          <p:cNvSpPr>
            <a:spLocks noGrp="1" noChangeArrowheads="1"/>
          </p:cNvSpPr>
          <p:nvPr>
            <p:ph type="title"/>
          </p:nvPr>
        </p:nvSpPr>
        <p:spPr/>
        <p:txBody>
          <a:bodyPr/>
          <a:lstStyle/>
          <a:p>
            <a:r>
              <a:rPr lang="en-US" altLang="en-US" smtClean="0"/>
              <a:t>Merge Sort – Example </a:t>
            </a:r>
          </a:p>
        </p:txBody>
      </p:sp>
      <p:sp>
        <p:nvSpPr>
          <p:cNvPr id="41988" name="Text Box 23"/>
          <p:cNvSpPr txBox="1">
            <a:spLocks noChangeArrowheads="1"/>
          </p:cNvSpPr>
          <p:nvPr/>
        </p:nvSpPr>
        <p:spPr bwMode="auto">
          <a:xfrm>
            <a:off x="2320925"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1989" name="Text Box 24"/>
          <p:cNvSpPr txBox="1">
            <a:spLocks noChangeArrowheads="1"/>
          </p:cNvSpPr>
          <p:nvPr/>
        </p:nvSpPr>
        <p:spPr bwMode="auto">
          <a:xfrm>
            <a:off x="2887663"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1990" name="Text Box 25"/>
          <p:cNvSpPr txBox="1">
            <a:spLocks noChangeArrowheads="1"/>
          </p:cNvSpPr>
          <p:nvPr/>
        </p:nvSpPr>
        <p:spPr bwMode="auto">
          <a:xfrm>
            <a:off x="3455988"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1991" name="Text Box 26"/>
          <p:cNvSpPr txBox="1">
            <a:spLocks noChangeArrowheads="1"/>
          </p:cNvSpPr>
          <p:nvPr/>
        </p:nvSpPr>
        <p:spPr bwMode="auto">
          <a:xfrm>
            <a:off x="4022725"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1992" name="Text Box 27"/>
          <p:cNvSpPr txBox="1">
            <a:spLocks noChangeArrowheads="1"/>
          </p:cNvSpPr>
          <p:nvPr/>
        </p:nvSpPr>
        <p:spPr bwMode="auto">
          <a:xfrm>
            <a:off x="4591050"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22</a:t>
            </a:r>
          </a:p>
        </p:txBody>
      </p:sp>
      <p:sp>
        <p:nvSpPr>
          <p:cNvPr id="41993" name="Text Box 28"/>
          <p:cNvSpPr txBox="1">
            <a:spLocks noChangeArrowheads="1"/>
          </p:cNvSpPr>
          <p:nvPr/>
        </p:nvSpPr>
        <p:spPr bwMode="auto">
          <a:xfrm>
            <a:off x="5157788"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1994" name="Text Box 29"/>
          <p:cNvSpPr txBox="1">
            <a:spLocks noChangeArrowheads="1"/>
          </p:cNvSpPr>
          <p:nvPr/>
        </p:nvSpPr>
        <p:spPr bwMode="auto">
          <a:xfrm>
            <a:off x="5726113"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19</a:t>
            </a:r>
          </a:p>
        </p:txBody>
      </p:sp>
      <p:sp>
        <p:nvSpPr>
          <p:cNvPr id="41995" name="Text Box 30"/>
          <p:cNvSpPr txBox="1">
            <a:spLocks noChangeArrowheads="1"/>
          </p:cNvSpPr>
          <p:nvPr/>
        </p:nvSpPr>
        <p:spPr bwMode="auto">
          <a:xfrm>
            <a:off x="6292850"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55</a:t>
            </a:r>
          </a:p>
        </p:txBody>
      </p:sp>
      <p:sp>
        <p:nvSpPr>
          <p:cNvPr id="41996" name="Text Box 31"/>
          <p:cNvSpPr txBox="1">
            <a:spLocks noChangeArrowheads="1"/>
          </p:cNvSpPr>
          <p:nvPr/>
        </p:nvSpPr>
        <p:spPr bwMode="auto">
          <a:xfrm>
            <a:off x="6861175"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37</a:t>
            </a:r>
          </a:p>
        </p:txBody>
      </p:sp>
      <p:sp>
        <p:nvSpPr>
          <p:cNvPr id="41997" name="Text Box 32"/>
          <p:cNvSpPr txBox="1">
            <a:spLocks noChangeArrowheads="1"/>
          </p:cNvSpPr>
          <p:nvPr/>
        </p:nvSpPr>
        <p:spPr bwMode="auto">
          <a:xfrm>
            <a:off x="7427913"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1998" name="Text Box 33"/>
          <p:cNvSpPr txBox="1">
            <a:spLocks noChangeArrowheads="1"/>
          </p:cNvSpPr>
          <p:nvPr/>
        </p:nvSpPr>
        <p:spPr bwMode="auto">
          <a:xfrm>
            <a:off x="7996238"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99</a:t>
            </a:r>
          </a:p>
        </p:txBody>
      </p:sp>
      <p:sp>
        <p:nvSpPr>
          <p:cNvPr id="41999" name="Text Box 34"/>
          <p:cNvSpPr txBox="1">
            <a:spLocks noChangeArrowheads="1"/>
          </p:cNvSpPr>
          <p:nvPr/>
        </p:nvSpPr>
        <p:spPr bwMode="auto">
          <a:xfrm>
            <a:off x="8564563"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2 </a:t>
            </a:r>
          </a:p>
        </p:txBody>
      </p:sp>
      <p:sp>
        <p:nvSpPr>
          <p:cNvPr id="42000" name="Text Box 35"/>
          <p:cNvSpPr txBox="1">
            <a:spLocks noChangeArrowheads="1"/>
          </p:cNvSpPr>
          <p:nvPr/>
        </p:nvSpPr>
        <p:spPr bwMode="auto">
          <a:xfrm>
            <a:off x="4714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001" name="Text Box 36"/>
          <p:cNvSpPr txBox="1">
            <a:spLocks noChangeArrowheads="1"/>
          </p:cNvSpPr>
          <p:nvPr/>
        </p:nvSpPr>
        <p:spPr bwMode="auto">
          <a:xfrm>
            <a:off x="9985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02" name="Text Box 37"/>
          <p:cNvSpPr txBox="1">
            <a:spLocks noChangeArrowheads="1"/>
          </p:cNvSpPr>
          <p:nvPr/>
        </p:nvSpPr>
        <p:spPr bwMode="auto">
          <a:xfrm>
            <a:off x="15255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003" name="Text Box 38"/>
          <p:cNvSpPr txBox="1">
            <a:spLocks noChangeArrowheads="1"/>
          </p:cNvSpPr>
          <p:nvPr/>
        </p:nvSpPr>
        <p:spPr bwMode="auto">
          <a:xfrm>
            <a:off x="20526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004" name="Text Box 39"/>
          <p:cNvSpPr txBox="1">
            <a:spLocks noChangeArrowheads="1"/>
          </p:cNvSpPr>
          <p:nvPr/>
        </p:nvSpPr>
        <p:spPr bwMode="auto">
          <a:xfrm>
            <a:off x="25796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05" name="Text Box 40"/>
          <p:cNvSpPr txBox="1">
            <a:spLocks noChangeArrowheads="1"/>
          </p:cNvSpPr>
          <p:nvPr/>
        </p:nvSpPr>
        <p:spPr bwMode="auto">
          <a:xfrm>
            <a:off x="31067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006" name="Text Box 41"/>
          <p:cNvSpPr txBox="1">
            <a:spLocks noChangeArrowheads="1"/>
          </p:cNvSpPr>
          <p:nvPr/>
        </p:nvSpPr>
        <p:spPr bwMode="auto">
          <a:xfrm>
            <a:off x="36337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007" name="Text Box 42"/>
          <p:cNvSpPr txBox="1">
            <a:spLocks noChangeArrowheads="1"/>
          </p:cNvSpPr>
          <p:nvPr/>
        </p:nvSpPr>
        <p:spPr bwMode="auto">
          <a:xfrm>
            <a:off x="41608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008" name="Text Box 43"/>
          <p:cNvSpPr txBox="1">
            <a:spLocks noChangeArrowheads="1"/>
          </p:cNvSpPr>
          <p:nvPr/>
        </p:nvSpPr>
        <p:spPr bwMode="auto">
          <a:xfrm>
            <a:off x="46878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22</a:t>
            </a:r>
          </a:p>
        </p:txBody>
      </p:sp>
      <p:sp>
        <p:nvSpPr>
          <p:cNvPr id="42009" name="Text Box 44"/>
          <p:cNvSpPr txBox="1">
            <a:spLocks noChangeArrowheads="1"/>
          </p:cNvSpPr>
          <p:nvPr/>
        </p:nvSpPr>
        <p:spPr bwMode="auto">
          <a:xfrm>
            <a:off x="52149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10" name="Text Box 45"/>
          <p:cNvSpPr txBox="1">
            <a:spLocks noChangeArrowheads="1"/>
          </p:cNvSpPr>
          <p:nvPr/>
        </p:nvSpPr>
        <p:spPr bwMode="auto">
          <a:xfrm>
            <a:off x="57419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19</a:t>
            </a:r>
          </a:p>
        </p:txBody>
      </p:sp>
      <p:sp>
        <p:nvSpPr>
          <p:cNvPr id="42011" name="Text Box 46"/>
          <p:cNvSpPr txBox="1">
            <a:spLocks noChangeArrowheads="1"/>
          </p:cNvSpPr>
          <p:nvPr/>
        </p:nvSpPr>
        <p:spPr bwMode="auto">
          <a:xfrm>
            <a:off x="62690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55</a:t>
            </a:r>
          </a:p>
        </p:txBody>
      </p:sp>
      <p:sp>
        <p:nvSpPr>
          <p:cNvPr id="42012" name="Text Box 47"/>
          <p:cNvSpPr txBox="1">
            <a:spLocks noChangeArrowheads="1"/>
          </p:cNvSpPr>
          <p:nvPr/>
        </p:nvSpPr>
        <p:spPr bwMode="auto">
          <a:xfrm>
            <a:off x="67960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37</a:t>
            </a:r>
          </a:p>
        </p:txBody>
      </p:sp>
      <p:sp>
        <p:nvSpPr>
          <p:cNvPr id="42013" name="Text Box 48"/>
          <p:cNvSpPr txBox="1">
            <a:spLocks noChangeArrowheads="1"/>
          </p:cNvSpPr>
          <p:nvPr/>
        </p:nvSpPr>
        <p:spPr bwMode="auto">
          <a:xfrm>
            <a:off x="73231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14" name="Text Box 49"/>
          <p:cNvSpPr txBox="1">
            <a:spLocks noChangeArrowheads="1"/>
          </p:cNvSpPr>
          <p:nvPr/>
        </p:nvSpPr>
        <p:spPr bwMode="auto">
          <a:xfrm>
            <a:off x="78501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99</a:t>
            </a:r>
          </a:p>
        </p:txBody>
      </p:sp>
      <p:sp>
        <p:nvSpPr>
          <p:cNvPr id="42015" name="Text Box 50"/>
          <p:cNvSpPr txBox="1">
            <a:spLocks noChangeArrowheads="1"/>
          </p:cNvSpPr>
          <p:nvPr/>
        </p:nvSpPr>
        <p:spPr bwMode="auto">
          <a:xfrm>
            <a:off x="8378825"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2 </a:t>
            </a:r>
          </a:p>
        </p:txBody>
      </p:sp>
      <p:sp>
        <p:nvSpPr>
          <p:cNvPr id="42016" name="Text Box 51"/>
          <p:cNvSpPr txBox="1">
            <a:spLocks noChangeArrowheads="1"/>
          </p:cNvSpPr>
          <p:nvPr/>
        </p:nvSpPr>
        <p:spPr bwMode="auto">
          <a:xfrm>
            <a:off x="30162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017" name="Text Box 52"/>
          <p:cNvSpPr txBox="1">
            <a:spLocks noChangeArrowheads="1"/>
          </p:cNvSpPr>
          <p:nvPr/>
        </p:nvSpPr>
        <p:spPr bwMode="auto">
          <a:xfrm>
            <a:off x="82867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18" name="Text Box 53"/>
          <p:cNvSpPr txBox="1">
            <a:spLocks noChangeArrowheads="1"/>
          </p:cNvSpPr>
          <p:nvPr/>
        </p:nvSpPr>
        <p:spPr bwMode="auto">
          <a:xfrm>
            <a:off x="135572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019" name="Text Box 54"/>
          <p:cNvSpPr txBox="1">
            <a:spLocks noChangeArrowheads="1"/>
          </p:cNvSpPr>
          <p:nvPr/>
        </p:nvSpPr>
        <p:spPr bwMode="auto">
          <a:xfrm>
            <a:off x="188277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020" name="Text Box 55"/>
          <p:cNvSpPr txBox="1">
            <a:spLocks noChangeArrowheads="1"/>
          </p:cNvSpPr>
          <p:nvPr/>
        </p:nvSpPr>
        <p:spPr bwMode="auto">
          <a:xfrm>
            <a:off x="240982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21" name="Text Box 56"/>
          <p:cNvSpPr txBox="1">
            <a:spLocks noChangeArrowheads="1"/>
          </p:cNvSpPr>
          <p:nvPr/>
        </p:nvSpPr>
        <p:spPr bwMode="auto">
          <a:xfrm>
            <a:off x="293687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022" name="Text Box 57"/>
          <p:cNvSpPr txBox="1">
            <a:spLocks noChangeArrowheads="1"/>
          </p:cNvSpPr>
          <p:nvPr/>
        </p:nvSpPr>
        <p:spPr bwMode="auto">
          <a:xfrm>
            <a:off x="346392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023" name="Text Box 58"/>
          <p:cNvSpPr txBox="1">
            <a:spLocks noChangeArrowheads="1"/>
          </p:cNvSpPr>
          <p:nvPr/>
        </p:nvSpPr>
        <p:spPr bwMode="auto">
          <a:xfrm>
            <a:off x="399097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024" name="Text Box 59"/>
          <p:cNvSpPr txBox="1">
            <a:spLocks noChangeArrowheads="1"/>
          </p:cNvSpPr>
          <p:nvPr/>
        </p:nvSpPr>
        <p:spPr bwMode="auto">
          <a:xfrm>
            <a:off x="460216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22</a:t>
            </a:r>
          </a:p>
        </p:txBody>
      </p:sp>
      <p:sp>
        <p:nvSpPr>
          <p:cNvPr id="42025" name="Text Box 60"/>
          <p:cNvSpPr txBox="1">
            <a:spLocks noChangeArrowheads="1"/>
          </p:cNvSpPr>
          <p:nvPr/>
        </p:nvSpPr>
        <p:spPr bwMode="auto">
          <a:xfrm>
            <a:off x="512921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26" name="Text Box 61"/>
          <p:cNvSpPr txBox="1">
            <a:spLocks noChangeArrowheads="1"/>
          </p:cNvSpPr>
          <p:nvPr/>
        </p:nvSpPr>
        <p:spPr bwMode="auto">
          <a:xfrm>
            <a:off x="565626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19</a:t>
            </a:r>
          </a:p>
        </p:txBody>
      </p:sp>
      <p:sp>
        <p:nvSpPr>
          <p:cNvPr id="42027" name="Text Box 62"/>
          <p:cNvSpPr txBox="1">
            <a:spLocks noChangeArrowheads="1"/>
          </p:cNvSpPr>
          <p:nvPr/>
        </p:nvSpPr>
        <p:spPr bwMode="auto">
          <a:xfrm>
            <a:off x="618331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55</a:t>
            </a:r>
          </a:p>
        </p:txBody>
      </p:sp>
      <p:sp>
        <p:nvSpPr>
          <p:cNvPr id="42028" name="Text Box 63"/>
          <p:cNvSpPr txBox="1">
            <a:spLocks noChangeArrowheads="1"/>
          </p:cNvSpPr>
          <p:nvPr/>
        </p:nvSpPr>
        <p:spPr bwMode="auto">
          <a:xfrm>
            <a:off x="671036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37</a:t>
            </a:r>
          </a:p>
        </p:txBody>
      </p:sp>
      <p:sp>
        <p:nvSpPr>
          <p:cNvPr id="42029" name="Text Box 64"/>
          <p:cNvSpPr txBox="1">
            <a:spLocks noChangeArrowheads="1"/>
          </p:cNvSpPr>
          <p:nvPr/>
        </p:nvSpPr>
        <p:spPr bwMode="auto">
          <a:xfrm>
            <a:off x="723741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30" name="Text Box 65"/>
          <p:cNvSpPr txBox="1">
            <a:spLocks noChangeArrowheads="1"/>
          </p:cNvSpPr>
          <p:nvPr/>
        </p:nvSpPr>
        <p:spPr bwMode="auto">
          <a:xfrm>
            <a:off x="776446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99</a:t>
            </a:r>
          </a:p>
        </p:txBody>
      </p:sp>
      <p:sp>
        <p:nvSpPr>
          <p:cNvPr id="42031" name="Text Box 66"/>
          <p:cNvSpPr txBox="1">
            <a:spLocks noChangeArrowheads="1"/>
          </p:cNvSpPr>
          <p:nvPr/>
        </p:nvSpPr>
        <p:spPr bwMode="auto">
          <a:xfrm>
            <a:off x="8293100"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2 </a:t>
            </a:r>
          </a:p>
        </p:txBody>
      </p:sp>
      <p:sp>
        <p:nvSpPr>
          <p:cNvPr id="42032" name="Line 67"/>
          <p:cNvSpPr>
            <a:spLocks noChangeShapeType="1"/>
          </p:cNvSpPr>
          <p:nvPr/>
        </p:nvSpPr>
        <p:spPr bwMode="auto">
          <a:xfrm flipH="1">
            <a:off x="2582863" y="1655763"/>
            <a:ext cx="2087562" cy="852487"/>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33" name="Line 68"/>
          <p:cNvSpPr>
            <a:spLocks noChangeShapeType="1"/>
          </p:cNvSpPr>
          <p:nvPr/>
        </p:nvSpPr>
        <p:spPr bwMode="auto">
          <a:xfrm>
            <a:off x="4657725" y="1655763"/>
            <a:ext cx="2027238" cy="877887"/>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34" name="Line 87"/>
          <p:cNvSpPr>
            <a:spLocks noChangeShapeType="1"/>
          </p:cNvSpPr>
          <p:nvPr/>
        </p:nvSpPr>
        <p:spPr bwMode="auto">
          <a:xfrm>
            <a:off x="4535488" y="251936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5" name="Line 89"/>
          <p:cNvSpPr>
            <a:spLocks noChangeShapeType="1"/>
          </p:cNvSpPr>
          <p:nvPr/>
        </p:nvSpPr>
        <p:spPr bwMode="auto">
          <a:xfrm>
            <a:off x="4540250" y="361156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6" name="Line 99"/>
          <p:cNvSpPr>
            <a:spLocks noChangeShapeType="1"/>
          </p:cNvSpPr>
          <p:nvPr/>
        </p:nvSpPr>
        <p:spPr bwMode="auto">
          <a:xfrm>
            <a:off x="2282825" y="476408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7" name="Text Box 69"/>
          <p:cNvSpPr txBox="1">
            <a:spLocks noChangeArrowheads="1"/>
          </p:cNvSpPr>
          <p:nvPr/>
        </p:nvSpPr>
        <p:spPr bwMode="auto">
          <a:xfrm>
            <a:off x="166688" y="3649663"/>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038" name="Text Box 70"/>
          <p:cNvSpPr txBox="1">
            <a:spLocks noChangeArrowheads="1"/>
          </p:cNvSpPr>
          <p:nvPr/>
        </p:nvSpPr>
        <p:spPr bwMode="auto">
          <a:xfrm>
            <a:off x="693738" y="3649663"/>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39" name="Text Box 71"/>
          <p:cNvSpPr txBox="1">
            <a:spLocks noChangeArrowheads="1"/>
          </p:cNvSpPr>
          <p:nvPr/>
        </p:nvSpPr>
        <p:spPr bwMode="auto">
          <a:xfrm>
            <a:off x="1220788" y="3649663"/>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040" name="Text Box 72"/>
          <p:cNvSpPr txBox="1">
            <a:spLocks noChangeArrowheads="1"/>
          </p:cNvSpPr>
          <p:nvPr/>
        </p:nvSpPr>
        <p:spPr bwMode="auto">
          <a:xfrm>
            <a:off x="1747838" y="3649663"/>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041" name="Text Box 73"/>
          <p:cNvSpPr txBox="1">
            <a:spLocks noChangeArrowheads="1"/>
          </p:cNvSpPr>
          <p:nvPr/>
        </p:nvSpPr>
        <p:spPr bwMode="auto">
          <a:xfrm>
            <a:off x="2363788" y="36385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42" name="Text Box 74"/>
          <p:cNvSpPr txBox="1">
            <a:spLocks noChangeArrowheads="1"/>
          </p:cNvSpPr>
          <p:nvPr/>
        </p:nvSpPr>
        <p:spPr bwMode="auto">
          <a:xfrm>
            <a:off x="2890838" y="36385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043" name="Text Box 75"/>
          <p:cNvSpPr txBox="1">
            <a:spLocks noChangeArrowheads="1"/>
          </p:cNvSpPr>
          <p:nvPr/>
        </p:nvSpPr>
        <p:spPr bwMode="auto">
          <a:xfrm>
            <a:off x="3417888" y="36385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044" name="Text Box 76"/>
          <p:cNvSpPr txBox="1">
            <a:spLocks noChangeArrowheads="1"/>
          </p:cNvSpPr>
          <p:nvPr/>
        </p:nvSpPr>
        <p:spPr bwMode="auto">
          <a:xfrm>
            <a:off x="3944938" y="36385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045" name="Line 88"/>
          <p:cNvSpPr>
            <a:spLocks noChangeShapeType="1"/>
          </p:cNvSpPr>
          <p:nvPr/>
        </p:nvSpPr>
        <p:spPr bwMode="auto">
          <a:xfrm>
            <a:off x="2316163" y="365918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46" name="Line 114"/>
          <p:cNvSpPr>
            <a:spLocks noChangeShapeType="1"/>
          </p:cNvSpPr>
          <p:nvPr/>
        </p:nvSpPr>
        <p:spPr bwMode="auto">
          <a:xfrm flipH="1">
            <a:off x="1198563" y="3027363"/>
            <a:ext cx="1173162" cy="5937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47" name="Line 115"/>
          <p:cNvSpPr>
            <a:spLocks noChangeShapeType="1"/>
          </p:cNvSpPr>
          <p:nvPr/>
        </p:nvSpPr>
        <p:spPr bwMode="auto">
          <a:xfrm>
            <a:off x="2360613" y="3052763"/>
            <a:ext cx="1038225" cy="5556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48" name="Text Box 77"/>
          <p:cNvSpPr txBox="1">
            <a:spLocks noChangeArrowheads="1"/>
          </p:cNvSpPr>
          <p:nvPr/>
        </p:nvSpPr>
        <p:spPr bwMode="auto">
          <a:xfrm>
            <a:off x="4632325" y="36258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22</a:t>
            </a:r>
          </a:p>
        </p:txBody>
      </p:sp>
      <p:sp>
        <p:nvSpPr>
          <p:cNvPr id="42049" name="Text Box 78"/>
          <p:cNvSpPr txBox="1">
            <a:spLocks noChangeArrowheads="1"/>
          </p:cNvSpPr>
          <p:nvPr/>
        </p:nvSpPr>
        <p:spPr bwMode="auto">
          <a:xfrm>
            <a:off x="5159375" y="36258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50" name="Text Box 79"/>
          <p:cNvSpPr txBox="1">
            <a:spLocks noChangeArrowheads="1"/>
          </p:cNvSpPr>
          <p:nvPr/>
        </p:nvSpPr>
        <p:spPr bwMode="auto">
          <a:xfrm>
            <a:off x="5686425" y="36258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19</a:t>
            </a:r>
          </a:p>
        </p:txBody>
      </p:sp>
      <p:sp>
        <p:nvSpPr>
          <p:cNvPr id="42051" name="Text Box 80"/>
          <p:cNvSpPr txBox="1">
            <a:spLocks noChangeArrowheads="1"/>
          </p:cNvSpPr>
          <p:nvPr/>
        </p:nvSpPr>
        <p:spPr bwMode="auto">
          <a:xfrm>
            <a:off x="6213475" y="36258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55</a:t>
            </a:r>
          </a:p>
        </p:txBody>
      </p:sp>
      <p:sp>
        <p:nvSpPr>
          <p:cNvPr id="42052" name="Text Box 81"/>
          <p:cNvSpPr txBox="1">
            <a:spLocks noChangeArrowheads="1"/>
          </p:cNvSpPr>
          <p:nvPr/>
        </p:nvSpPr>
        <p:spPr bwMode="auto">
          <a:xfrm>
            <a:off x="6853238" y="36020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37</a:t>
            </a:r>
          </a:p>
        </p:txBody>
      </p:sp>
      <p:sp>
        <p:nvSpPr>
          <p:cNvPr id="42053" name="Text Box 82"/>
          <p:cNvSpPr txBox="1">
            <a:spLocks noChangeArrowheads="1"/>
          </p:cNvSpPr>
          <p:nvPr/>
        </p:nvSpPr>
        <p:spPr bwMode="auto">
          <a:xfrm>
            <a:off x="7380288" y="36020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54" name="Text Box 83"/>
          <p:cNvSpPr txBox="1">
            <a:spLocks noChangeArrowheads="1"/>
          </p:cNvSpPr>
          <p:nvPr/>
        </p:nvSpPr>
        <p:spPr bwMode="auto">
          <a:xfrm>
            <a:off x="7907338" y="36020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99</a:t>
            </a:r>
          </a:p>
        </p:txBody>
      </p:sp>
      <p:sp>
        <p:nvSpPr>
          <p:cNvPr id="42055" name="Text Box 84"/>
          <p:cNvSpPr txBox="1">
            <a:spLocks noChangeArrowheads="1"/>
          </p:cNvSpPr>
          <p:nvPr/>
        </p:nvSpPr>
        <p:spPr bwMode="auto">
          <a:xfrm>
            <a:off x="8435975" y="36020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2 </a:t>
            </a:r>
          </a:p>
        </p:txBody>
      </p:sp>
      <p:sp>
        <p:nvSpPr>
          <p:cNvPr id="42056" name="Line 90"/>
          <p:cNvSpPr>
            <a:spLocks noChangeShapeType="1"/>
          </p:cNvSpPr>
          <p:nvPr/>
        </p:nvSpPr>
        <p:spPr bwMode="auto">
          <a:xfrm>
            <a:off x="6789738" y="359886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57" name="Line 116"/>
          <p:cNvSpPr>
            <a:spLocks noChangeShapeType="1"/>
          </p:cNvSpPr>
          <p:nvPr/>
        </p:nvSpPr>
        <p:spPr bwMode="auto">
          <a:xfrm flipH="1">
            <a:off x="5684838" y="3001963"/>
            <a:ext cx="1025525" cy="6064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58" name="Line 117"/>
          <p:cNvSpPr>
            <a:spLocks noChangeShapeType="1"/>
          </p:cNvSpPr>
          <p:nvPr/>
        </p:nvSpPr>
        <p:spPr bwMode="auto">
          <a:xfrm>
            <a:off x="6721475" y="3001963"/>
            <a:ext cx="1211263" cy="5810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2059" name="Group 161"/>
          <p:cNvGrpSpPr>
            <a:grpSpLocks/>
          </p:cNvGrpSpPr>
          <p:nvPr/>
        </p:nvGrpSpPr>
        <p:grpSpPr bwMode="auto">
          <a:xfrm>
            <a:off x="96838" y="4140200"/>
            <a:ext cx="2152650" cy="1098550"/>
            <a:chOff x="61" y="2608"/>
            <a:chExt cx="1356" cy="692"/>
          </a:xfrm>
        </p:grpSpPr>
        <p:sp>
          <p:nvSpPr>
            <p:cNvPr id="42119" name="Text Box 91"/>
            <p:cNvSpPr txBox="1">
              <a:spLocks noChangeArrowheads="1"/>
            </p:cNvSpPr>
            <p:nvPr/>
          </p:nvSpPr>
          <p:spPr bwMode="auto">
            <a:xfrm>
              <a:off x="61" y="2979"/>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120" name="Text Box 92"/>
            <p:cNvSpPr txBox="1">
              <a:spLocks noChangeArrowheads="1"/>
            </p:cNvSpPr>
            <p:nvPr/>
          </p:nvSpPr>
          <p:spPr bwMode="auto">
            <a:xfrm>
              <a:off x="393" y="2979"/>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121" name="Text Box 93"/>
            <p:cNvSpPr txBox="1">
              <a:spLocks noChangeArrowheads="1"/>
            </p:cNvSpPr>
            <p:nvPr/>
          </p:nvSpPr>
          <p:spPr bwMode="auto">
            <a:xfrm>
              <a:off x="765" y="2979"/>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122" name="Text Box 94"/>
            <p:cNvSpPr txBox="1">
              <a:spLocks noChangeArrowheads="1"/>
            </p:cNvSpPr>
            <p:nvPr/>
          </p:nvSpPr>
          <p:spPr bwMode="auto">
            <a:xfrm>
              <a:off x="1097" y="2979"/>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123" name="Line 109"/>
            <p:cNvSpPr>
              <a:spLocks noChangeShapeType="1"/>
            </p:cNvSpPr>
            <p:nvPr/>
          </p:nvSpPr>
          <p:spPr bwMode="auto">
            <a:xfrm>
              <a:off x="725" y="2972"/>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24" name="Line 118"/>
            <p:cNvSpPr>
              <a:spLocks noChangeShapeType="1"/>
            </p:cNvSpPr>
            <p:nvPr/>
          </p:nvSpPr>
          <p:spPr bwMode="auto">
            <a:xfrm flipH="1">
              <a:off x="374" y="2608"/>
              <a:ext cx="373" cy="381"/>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125" name="Line 119"/>
            <p:cNvSpPr>
              <a:spLocks noChangeShapeType="1"/>
            </p:cNvSpPr>
            <p:nvPr/>
          </p:nvSpPr>
          <p:spPr bwMode="auto">
            <a:xfrm>
              <a:off x="739" y="2608"/>
              <a:ext cx="374" cy="35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060" name="Line 120"/>
          <p:cNvSpPr>
            <a:spLocks noChangeShapeType="1"/>
          </p:cNvSpPr>
          <p:nvPr/>
        </p:nvSpPr>
        <p:spPr bwMode="auto">
          <a:xfrm flipH="1">
            <a:off x="2854325" y="4114800"/>
            <a:ext cx="555625" cy="5937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61" name="Text Box 95"/>
          <p:cNvSpPr txBox="1">
            <a:spLocks noChangeArrowheads="1"/>
          </p:cNvSpPr>
          <p:nvPr/>
        </p:nvSpPr>
        <p:spPr bwMode="auto">
          <a:xfrm>
            <a:off x="2330450" y="47307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62" name="Text Box 96"/>
          <p:cNvSpPr txBox="1">
            <a:spLocks noChangeArrowheads="1"/>
          </p:cNvSpPr>
          <p:nvPr/>
        </p:nvSpPr>
        <p:spPr bwMode="auto">
          <a:xfrm>
            <a:off x="2857500" y="47307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063" name="Text Box 97"/>
          <p:cNvSpPr txBox="1">
            <a:spLocks noChangeArrowheads="1"/>
          </p:cNvSpPr>
          <p:nvPr/>
        </p:nvSpPr>
        <p:spPr bwMode="auto">
          <a:xfrm>
            <a:off x="3433763" y="47307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064" name="Text Box 98"/>
          <p:cNvSpPr txBox="1">
            <a:spLocks noChangeArrowheads="1"/>
          </p:cNvSpPr>
          <p:nvPr/>
        </p:nvSpPr>
        <p:spPr bwMode="auto">
          <a:xfrm>
            <a:off x="3960813" y="47307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065" name="Line 100"/>
          <p:cNvSpPr>
            <a:spLocks noChangeShapeType="1"/>
          </p:cNvSpPr>
          <p:nvPr/>
        </p:nvSpPr>
        <p:spPr bwMode="auto">
          <a:xfrm>
            <a:off x="3382963" y="471646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66" name="Line 121"/>
          <p:cNvSpPr>
            <a:spLocks noChangeShapeType="1"/>
          </p:cNvSpPr>
          <p:nvPr/>
        </p:nvSpPr>
        <p:spPr bwMode="auto">
          <a:xfrm>
            <a:off x="3422650" y="4140200"/>
            <a:ext cx="568325" cy="57943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67" name="Text Box 101"/>
          <p:cNvSpPr txBox="1">
            <a:spLocks noChangeArrowheads="1"/>
          </p:cNvSpPr>
          <p:nvPr/>
        </p:nvSpPr>
        <p:spPr bwMode="auto">
          <a:xfrm>
            <a:off x="4584700" y="472916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22</a:t>
            </a:r>
          </a:p>
        </p:txBody>
      </p:sp>
      <p:sp>
        <p:nvSpPr>
          <p:cNvPr id="42068" name="Text Box 102"/>
          <p:cNvSpPr txBox="1">
            <a:spLocks noChangeArrowheads="1"/>
          </p:cNvSpPr>
          <p:nvPr/>
        </p:nvSpPr>
        <p:spPr bwMode="auto">
          <a:xfrm>
            <a:off x="5111750" y="472916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69" name="Text Box 103"/>
          <p:cNvSpPr txBox="1">
            <a:spLocks noChangeArrowheads="1"/>
          </p:cNvSpPr>
          <p:nvPr/>
        </p:nvSpPr>
        <p:spPr bwMode="auto">
          <a:xfrm>
            <a:off x="5702300" y="472916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19</a:t>
            </a:r>
          </a:p>
        </p:txBody>
      </p:sp>
      <p:sp>
        <p:nvSpPr>
          <p:cNvPr id="42070" name="Text Box 104"/>
          <p:cNvSpPr txBox="1">
            <a:spLocks noChangeArrowheads="1"/>
          </p:cNvSpPr>
          <p:nvPr/>
        </p:nvSpPr>
        <p:spPr bwMode="auto">
          <a:xfrm>
            <a:off x="6229350" y="472916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55</a:t>
            </a:r>
          </a:p>
        </p:txBody>
      </p:sp>
      <p:sp>
        <p:nvSpPr>
          <p:cNvPr id="42071" name="Line 110"/>
          <p:cNvSpPr>
            <a:spLocks noChangeShapeType="1"/>
          </p:cNvSpPr>
          <p:nvPr/>
        </p:nvSpPr>
        <p:spPr bwMode="auto">
          <a:xfrm>
            <a:off x="4527550" y="4733925"/>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72" name="Line 111"/>
          <p:cNvSpPr>
            <a:spLocks noChangeShapeType="1"/>
          </p:cNvSpPr>
          <p:nvPr/>
        </p:nvSpPr>
        <p:spPr bwMode="auto">
          <a:xfrm>
            <a:off x="5643563" y="472598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73" name="Line 112"/>
          <p:cNvSpPr>
            <a:spLocks noChangeShapeType="1"/>
          </p:cNvSpPr>
          <p:nvPr/>
        </p:nvSpPr>
        <p:spPr bwMode="auto">
          <a:xfrm>
            <a:off x="6772275" y="4705350"/>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74" name="Line 122"/>
          <p:cNvSpPr>
            <a:spLocks noChangeShapeType="1"/>
          </p:cNvSpPr>
          <p:nvPr/>
        </p:nvSpPr>
        <p:spPr bwMode="auto">
          <a:xfrm flipH="1">
            <a:off x="5091113" y="4114800"/>
            <a:ext cx="593725" cy="60483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75" name="Line 123"/>
          <p:cNvSpPr>
            <a:spLocks noChangeShapeType="1"/>
          </p:cNvSpPr>
          <p:nvPr/>
        </p:nvSpPr>
        <p:spPr bwMode="auto">
          <a:xfrm>
            <a:off x="5684838" y="4102100"/>
            <a:ext cx="530225" cy="6064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76" name="Text Box 105"/>
          <p:cNvSpPr txBox="1">
            <a:spLocks noChangeArrowheads="1"/>
          </p:cNvSpPr>
          <p:nvPr/>
        </p:nvSpPr>
        <p:spPr bwMode="auto">
          <a:xfrm>
            <a:off x="6819900" y="47180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37</a:t>
            </a:r>
          </a:p>
        </p:txBody>
      </p:sp>
      <p:sp>
        <p:nvSpPr>
          <p:cNvPr id="42077" name="Text Box 106"/>
          <p:cNvSpPr txBox="1">
            <a:spLocks noChangeArrowheads="1"/>
          </p:cNvSpPr>
          <p:nvPr/>
        </p:nvSpPr>
        <p:spPr bwMode="auto">
          <a:xfrm>
            <a:off x="7346950" y="47180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78" name="Text Box 107"/>
          <p:cNvSpPr txBox="1">
            <a:spLocks noChangeArrowheads="1"/>
          </p:cNvSpPr>
          <p:nvPr/>
        </p:nvSpPr>
        <p:spPr bwMode="auto">
          <a:xfrm>
            <a:off x="7935913" y="47180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99</a:t>
            </a:r>
          </a:p>
        </p:txBody>
      </p:sp>
      <p:sp>
        <p:nvSpPr>
          <p:cNvPr id="42079" name="Text Box 108"/>
          <p:cNvSpPr txBox="1">
            <a:spLocks noChangeArrowheads="1"/>
          </p:cNvSpPr>
          <p:nvPr/>
        </p:nvSpPr>
        <p:spPr bwMode="auto">
          <a:xfrm>
            <a:off x="8464550" y="47180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2 </a:t>
            </a:r>
          </a:p>
        </p:txBody>
      </p:sp>
      <p:sp>
        <p:nvSpPr>
          <p:cNvPr id="42080" name="Line 113"/>
          <p:cNvSpPr>
            <a:spLocks noChangeShapeType="1"/>
          </p:cNvSpPr>
          <p:nvPr/>
        </p:nvSpPr>
        <p:spPr bwMode="auto">
          <a:xfrm>
            <a:off x="7900988" y="472281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81" name="Line 124"/>
          <p:cNvSpPr>
            <a:spLocks noChangeShapeType="1"/>
          </p:cNvSpPr>
          <p:nvPr/>
        </p:nvSpPr>
        <p:spPr bwMode="auto">
          <a:xfrm flipH="1">
            <a:off x="7340600" y="4040188"/>
            <a:ext cx="555625" cy="668337"/>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2" name="Line 125"/>
          <p:cNvSpPr>
            <a:spLocks noChangeShapeType="1"/>
          </p:cNvSpPr>
          <p:nvPr/>
        </p:nvSpPr>
        <p:spPr bwMode="auto">
          <a:xfrm>
            <a:off x="7896225" y="4029075"/>
            <a:ext cx="568325" cy="690563"/>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3" name="Line 130"/>
          <p:cNvSpPr>
            <a:spLocks noChangeShapeType="1"/>
          </p:cNvSpPr>
          <p:nvPr/>
        </p:nvSpPr>
        <p:spPr bwMode="auto">
          <a:xfrm flipH="1">
            <a:off x="2557463" y="5176838"/>
            <a:ext cx="271462" cy="5191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4" name="Line 131"/>
          <p:cNvSpPr>
            <a:spLocks noChangeShapeType="1"/>
          </p:cNvSpPr>
          <p:nvPr/>
        </p:nvSpPr>
        <p:spPr bwMode="auto">
          <a:xfrm>
            <a:off x="2841625" y="5214938"/>
            <a:ext cx="296863" cy="4810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5" name="Line 132"/>
          <p:cNvSpPr>
            <a:spLocks noChangeShapeType="1"/>
          </p:cNvSpPr>
          <p:nvPr/>
        </p:nvSpPr>
        <p:spPr bwMode="auto">
          <a:xfrm flipH="1">
            <a:off x="3683000" y="5214938"/>
            <a:ext cx="284163" cy="4699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6" name="Line 133"/>
          <p:cNvSpPr>
            <a:spLocks noChangeShapeType="1"/>
          </p:cNvSpPr>
          <p:nvPr/>
        </p:nvSpPr>
        <p:spPr bwMode="auto">
          <a:xfrm>
            <a:off x="3990975" y="5214938"/>
            <a:ext cx="296863" cy="4810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7" name="Line 134"/>
          <p:cNvSpPr>
            <a:spLocks noChangeShapeType="1"/>
          </p:cNvSpPr>
          <p:nvPr/>
        </p:nvSpPr>
        <p:spPr bwMode="auto">
          <a:xfrm flipH="1">
            <a:off x="4819650" y="5176838"/>
            <a:ext cx="271463" cy="5191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8" name="Line 135"/>
          <p:cNvSpPr>
            <a:spLocks noChangeShapeType="1"/>
          </p:cNvSpPr>
          <p:nvPr/>
        </p:nvSpPr>
        <p:spPr bwMode="auto">
          <a:xfrm>
            <a:off x="5103813" y="5189538"/>
            <a:ext cx="307975" cy="4953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9" name="Line 136"/>
          <p:cNvSpPr>
            <a:spLocks noChangeShapeType="1"/>
          </p:cNvSpPr>
          <p:nvPr/>
        </p:nvSpPr>
        <p:spPr bwMode="auto">
          <a:xfrm flipH="1">
            <a:off x="5943600" y="5214938"/>
            <a:ext cx="271463" cy="4810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90" name="Line 137"/>
          <p:cNvSpPr>
            <a:spLocks noChangeShapeType="1"/>
          </p:cNvSpPr>
          <p:nvPr/>
        </p:nvSpPr>
        <p:spPr bwMode="auto">
          <a:xfrm>
            <a:off x="6240463" y="5227638"/>
            <a:ext cx="296862" cy="4683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91" name="Line 138"/>
          <p:cNvSpPr>
            <a:spLocks noChangeShapeType="1"/>
          </p:cNvSpPr>
          <p:nvPr/>
        </p:nvSpPr>
        <p:spPr bwMode="auto">
          <a:xfrm flipH="1">
            <a:off x="7092950" y="5165725"/>
            <a:ext cx="258763" cy="519113"/>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92" name="Line 139"/>
          <p:cNvSpPr>
            <a:spLocks noChangeShapeType="1"/>
          </p:cNvSpPr>
          <p:nvPr/>
        </p:nvSpPr>
        <p:spPr bwMode="auto">
          <a:xfrm>
            <a:off x="7351713" y="5189538"/>
            <a:ext cx="346075" cy="4937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93" name="Line 140"/>
          <p:cNvSpPr>
            <a:spLocks noChangeShapeType="1"/>
          </p:cNvSpPr>
          <p:nvPr/>
        </p:nvSpPr>
        <p:spPr bwMode="auto">
          <a:xfrm flipH="1">
            <a:off x="8193088" y="5176838"/>
            <a:ext cx="246062" cy="5191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94" name="Line 141"/>
          <p:cNvSpPr>
            <a:spLocks noChangeShapeType="1"/>
          </p:cNvSpPr>
          <p:nvPr/>
        </p:nvSpPr>
        <p:spPr bwMode="auto">
          <a:xfrm>
            <a:off x="8477250" y="5153025"/>
            <a:ext cx="307975" cy="5429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2095" name="Group 165"/>
          <p:cNvGrpSpPr>
            <a:grpSpLocks/>
          </p:cNvGrpSpPr>
          <p:nvPr/>
        </p:nvGrpSpPr>
        <p:grpSpPr bwMode="auto">
          <a:xfrm>
            <a:off x="50800" y="5165725"/>
            <a:ext cx="1109663" cy="1052513"/>
            <a:chOff x="32" y="3254"/>
            <a:chExt cx="699" cy="663"/>
          </a:xfrm>
        </p:grpSpPr>
        <p:sp>
          <p:nvSpPr>
            <p:cNvPr id="42113" name="Text Box 5"/>
            <p:cNvSpPr txBox="1">
              <a:spLocks noChangeArrowheads="1"/>
            </p:cNvSpPr>
            <p:nvPr/>
          </p:nvSpPr>
          <p:spPr bwMode="auto">
            <a:xfrm>
              <a:off x="32" y="3586"/>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114" name="Text Box 6"/>
            <p:cNvSpPr txBox="1">
              <a:spLocks noChangeArrowheads="1"/>
            </p:cNvSpPr>
            <p:nvPr/>
          </p:nvSpPr>
          <p:spPr bwMode="auto">
            <a:xfrm>
              <a:off x="389" y="3586"/>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115" name="Line 126"/>
            <p:cNvSpPr>
              <a:spLocks noChangeShapeType="1"/>
            </p:cNvSpPr>
            <p:nvPr/>
          </p:nvSpPr>
          <p:spPr bwMode="auto">
            <a:xfrm flipH="1">
              <a:off x="163" y="3254"/>
              <a:ext cx="226" cy="327"/>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116" name="Line 127"/>
            <p:cNvSpPr>
              <a:spLocks noChangeShapeType="1"/>
            </p:cNvSpPr>
            <p:nvPr/>
          </p:nvSpPr>
          <p:spPr bwMode="auto">
            <a:xfrm>
              <a:off x="389" y="3261"/>
              <a:ext cx="125" cy="3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117" name="Line 142"/>
            <p:cNvSpPr>
              <a:spLocks noChangeShapeType="1"/>
            </p:cNvSpPr>
            <p:nvPr/>
          </p:nvSpPr>
          <p:spPr bwMode="auto">
            <a:xfrm>
              <a:off x="362" y="3589"/>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18" name="Line 143"/>
            <p:cNvSpPr>
              <a:spLocks noChangeShapeType="1"/>
            </p:cNvSpPr>
            <p:nvPr/>
          </p:nvSpPr>
          <p:spPr bwMode="auto">
            <a:xfrm>
              <a:off x="731" y="3584"/>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2096" name="Text Box 21"/>
          <p:cNvSpPr txBox="1">
            <a:spLocks noChangeArrowheads="1"/>
          </p:cNvSpPr>
          <p:nvPr/>
        </p:nvSpPr>
        <p:spPr bwMode="auto">
          <a:xfrm>
            <a:off x="1185863"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097" name="Text Box 22"/>
          <p:cNvSpPr txBox="1">
            <a:spLocks noChangeArrowheads="1"/>
          </p:cNvSpPr>
          <p:nvPr/>
        </p:nvSpPr>
        <p:spPr bwMode="auto">
          <a:xfrm>
            <a:off x="1752600"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098" name="Line 128"/>
          <p:cNvSpPr>
            <a:spLocks noChangeShapeType="1"/>
          </p:cNvSpPr>
          <p:nvPr/>
        </p:nvSpPr>
        <p:spPr bwMode="auto">
          <a:xfrm flipH="1">
            <a:off x="1358900" y="5189538"/>
            <a:ext cx="358775" cy="5064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99" name="Line 129"/>
          <p:cNvSpPr>
            <a:spLocks noChangeShapeType="1"/>
          </p:cNvSpPr>
          <p:nvPr/>
        </p:nvSpPr>
        <p:spPr bwMode="auto">
          <a:xfrm>
            <a:off x="1730375" y="5176838"/>
            <a:ext cx="258763" cy="5080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100" name="Line 144"/>
          <p:cNvSpPr>
            <a:spLocks noChangeShapeType="1"/>
          </p:cNvSpPr>
          <p:nvPr/>
        </p:nvSpPr>
        <p:spPr bwMode="auto">
          <a:xfrm>
            <a:off x="1716088" y="5689600"/>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1" name="Line 145"/>
          <p:cNvSpPr>
            <a:spLocks noChangeShapeType="1"/>
          </p:cNvSpPr>
          <p:nvPr/>
        </p:nvSpPr>
        <p:spPr bwMode="auto">
          <a:xfrm>
            <a:off x="2287588" y="568166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2" name="Line 146"/>
          <p:cNvSpPr>
            <a:spLocks noChangeShapeType="1"/>
          </p:cNvSpPr>
          <p:nvPr/>
        </p:nvSpPr>
        <p:spPr bwMode="auto">
          <a:xfrm>
            <a:off x="2855913" y="5680075"/>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3" name="Line 147"/>
          <p:cNvSpPr>
            <a:spLocks noChangeShapeType="1"/>
          </p:cNvSpPr>
          <p:nvPr/>
        </p:nvSpPr>
        <p:spPr bwMode="auto">
          <a:xfrm>
            <a:off x="3440113" y="571023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4" name="Line 148"/>
          <p:cNvSpPr>
            <a:spLocks noChangeShapeType="1"/>
          </p:cNvSpPr>
          <p:nvPr/>
        </p:nvSpPr>
        <p:spPr bwMode="auto">
          <a:xfrm>
            <a:off x="3997325" y="5708650"/>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5" name="Line 149"/>
          <p:cNvSpPr>
            <a:spLocks noChangeShapeType="1"/>
          </p:cNvSpPr>
          <p:nvPr/>
        </p:nvSpPr>
        <p:spPr bwMode="auto">
          <a:xfrm>
            <a:off x="4557713" y="571341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6" name="Line 150"/>
          <p:cNvSpPr>
            <a:spLocks noChangeShapeType="1"/>
          </p:cNvSpPr>
          <p:nvPr/>
        </p:nvSpPr>
        <p:spPr bwMode="auto">
          <a:xfrm>
            <a:off x="5129213" y="571658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7" name="Line 151"/>
          <p:cNvSpPr>
            <a:spLocks noChangeShapeType="1"/>
          </p:cNvSpPr>
          <p:nvPr/>
        </p:nvSpPr>
        <p:spPr bwMode="auto">
          <a:xfrm>
            <a:off x="5689600" y="5683250"/>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8" name="Line 152"/>
          <p:cNvSpPr>
            <a:spLocks noChangeShapeType="1"/>
          </p:cNvSpPr>
          <p:nvPr/>
        </p:nvSpPr>
        <p:spPr bwMode="auto">
          <a:xfrm>
            <a:off x="6249988" y="568801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9" name="Line 153"/>
          <p:cNvSpPr>
            <a:spLocks noChangeShapeType="1"/>
          </p:cNvSpPr>
          <p:nvPr/>
        </p:nvSpPr>
        <p:spPr bwMode="auto">
          <a:xfrm>
            <a:off x="6823075" y="5692775"/>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10" name="Line 154"/>
          <p:cNvSpPr>
            <a:spLocks noChangeShapeType="1"/>
          </p:cNvSpPr>
          <p:nvPr/>
        </p:nvSpPr>
        <p:spPr bwMode="auto">
          <a:xfrm>
            <a:off x="7407275" y="571023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11" name="Line 155"/>
          <p:cNvSpPr>
            <a:spLocks noChangeShapeType="1"/>
          </p:cNvSpPr>
          <p:nvPr/>
        </p:nvSpPr>
        <p:spPr bwMode="auto">
          <a:xfrm>
            <a:off x="7951788" y="569753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12" name="Line 156"/>
          <p:cNvSpPr>
            <a:spLocks noChangeShapeType="1"/>
          </p:cNvSpPr>
          <p:nvPr/>
        </p:nvSpPr>
        <p:spPr bwMode="auto">
          <a:xfrm>
            <a:off x="8524875" y="572611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3011" name="Rectangle 2"/>
          <p:cNvSpPr>
            <a:spLocks noGrp="1" noChangeArrowheads="1"/>
          </p:cNvSpPr>
          <p:nvPr>
            <p:ph type="title"/>
          </p:nvPr>
        </p:nvSpPr>
        <p:spPr/>
        <p:txBody>
          <a:bodyPr/>
          <a:lstStyle/>
          <a:p>
            <a:r>
              <a:rPr lang="en-US" altLang="en-US" smtClean="0"/>
              <a:t>Merge Sort – Example </a:t>
            </a:r>
          </a:p>
        </p:txBody>
      </p:sp>
      <p:grpSp>
        <p:nvGrpSpPr>
          <p:cNvPr id="43012" name="Group 242"/>
          <p:cNvGrpSpPr>
            <a:grpSpLocks/>
          </p:cNvGrpSpPr>
          <p:nvPr/>
        </p:nvGrpSpPr>
        <p:grpSpPr bwMode="auto">
          <a:xfrm>
            <a:off x="288925" y="1322388"/>
            <a:ext cx="4197350" cy="476250"/>
            <a:chOff x="182" y="833"/>
            <a:chExt cx="2644" cy="300"/>
          </a:xfrm>
        </p:grpSpPr>
        <p:sp>
          <p:nvSpPr>
            <p:cNvPr id="43232" name="Text Box 31"/>
            <p:cNvSpPr txBox="1">
              <a:spLocks noChangeArrowheads="1"/>
            </p:cNvSpPr>
            <p:nvPr/>
          </p:nvSpPr>
          <p:spPr bwMode="auto">
            <a:xfrm>
              <a:off x="182"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233" name="Text Box 32"/>
            <p:cNvSpPr txBox="1">
              <a:spLocks noChangeArrowheads="1"/>
            </p:cNvSpPr>
            <p:nvPr/>
          </p:nvSpPr>
          <p:spPr bwMode="auto">
            <a:xfrm>
              <a:off x="514"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234" name="Text Box 33"/>
            <p:cNvSpPr txBox="1">
              <a:spLocks noChangeArrowheads="1"/>
            </p:cNvSpPr>
            <p:nvPr/>
          </p:nvSpPr>
          <p:spPr bwMode="auto">
            <a:xfrm>
              <a:off x="846"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235" name="Text Box 34"/>
            <p:cNvSpPr txBox="1">
              <a:spLocks noChangeArrowheads="1"/>
            </p:cNvSpPr>
            <p:nvPr/>
          </p:nvSpPr>
          <p:spPr bwMode="auto">
            <a:xfrm>
              <a:off x="1178"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236" name="Text Box 35"/>
            <p:cNvSpPr txBox="1">
              <a:spLocks noChangeArrowheads="1"/>
            </p:cNvSpPr>
            <p:nvPr/>
          </p:nvSpPr>
          <p:spPr bwMode="auto">
            <a:xfrm>
              <a:off x="1510"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237" name="Text Box 36"/>
            <p:cNvSpPr txBox="1">
              <a:spLocks noChangeArrowheads="1"/>
            </p:cNvSpPr>
            <p:nvPr/>
          </p:nvSpPr>
          <p:spPr bwMode="auto">
            <a:xfrm>
              <a:off x="1842"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238" name="Text Box 37"/>
            <p:cNvSpPr txBox="1">
              <a:spLocks noChangeArrowheads="1"/>
            </p:cNvSpPr>
            <p:nvPr/>
          </p:nvSpPr>
          <p:spPr bwMode="auto">
            <a:xfrm>
              <a:off x="2174"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239" name="Text Box 38"/>
            <p:cNvSpPr txBox="1">
              <a:spLocks noChangeArrowheads="1"/>
            </p:cNvSpPr>
            <p:nvPr/>
          </p:nvSpPr>
          <p:spPr bwMode="auto">
            <a:xfrm>
              <a:off x="2506"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grpSp>
      <p:grpSp>
        <p:nvGrpSpPr>
          <p:cNvPr id="3" name="Group 243"/>
          <p:cNvGrpSpPr>
            <a:grpSpLocks/>
          </p:cNvGrpSpPr>
          <p:nvPr/>
        </p:nvGrpSpPr>
        <p:grpSpPr bwMode="auto">
          <a:xfrm>
            <a:off x="153988" y="1801813"/>
            <a:ext cx="2205037" cy="1098550"/>
            <a:chOff x="97" y="1135"/>
            <a:chExt cx="1389" cy="692"/>
          </a:xfrm>
        </p:grpSpPr>
        <p:sp>
          <p:nvSpPr>
            <p:cNvPr id="43227" name="Text Box 52"/>
            <p:cNvSpPr txBox="1">
              <a:spLocks noChangeArrowheads="1"/>
            </p:cNvSpPr>
            <p:nvPr/>
          </p:nvSpPr>
          <p:spPr bwMode="auto">
            <a:xfrm>
              <a:off x="97" y="152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228" name="Text Box 53"/>
            <p:cNvSpPr txBox="1">
              <a:spLocks noChangeArrowheads="1"/>
            </p:cNvSpPr>
            <p:nvPr/>
          </p:nvSpPr>
          <p:spPr bwMode="auto">
            <a:xfrm>
              <a:off x="429" y="152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229" name="Text Box 54"/>
            <p:cNvSpPr txBox="1">
              <a:spLocks noChangeArrowheads="1"/>
            </p:cNvSpPr>
            <p:nvPr/>
          </p:nvSpPr>
          <p:spPr bwMode="auto">
            <a:xfrm>
              <a:off x="761" y="152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230" name="Text Box 55"/>
            <p:cNvSpPr txBox="1">
              <a:spLocks noChangeArrowheads="1"/>
            </p:cNvSpPr>
            <p:nvPr/>
          </p:nvSpPr>
          <p:spPr bwMode="auto">
            <a:xfrm>
              <a:off x="1093" y="152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231" name="Line 61"/>
            <p:cNvSpPr>
              <a:spLocks noChangeShapeType="1"/>
            </p:cNvSpPr>
            <p:nvPr/>
          </p:nvSpPr>
          <p:spPr bwMode="auto">
            <a:xfrm flipH="1">
              <a:off x="747" y="1135"/>
              <a:ext cx="739" cy="374"/>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244"/>
          <p:cNvGrpSpPr>
            <a:grpSpLocks/>
          </p:cNvGrpSpPr>
          <p:nvPr/>
        </p:nvGrpSpPr>
        <p:grpSpPr bwMode="auto">
          <a:xfrm>
            <a:off x="2303463" y="1827213"/>
            <a:ext cx="2136775" cy="1127125"/>
            <a:chOff x="1451" y="1151"/>
            <a:chExt cx="1346" cy="710"/>
          </a:xfrm>
        </p:grpSpPr>
        <p:sp>
          <p:nvSpPr>
            <p:cNvPr id="43221" name="Text Box 56"/>
            <p:cNvSpPr txBox="1">
              <a:spLocks noChangeArrowheads="1"/>
            </p:cNvSpPr>
            <p:nvPr/>
          </p:nvSpPr>
          <p:spPr bwMode="auto">
            <a:xfrm>
              <a:off x="1481" y="1520"/>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222" name="Text Box 57"/>
            <p:cNvSpPr txBox="1">
              <a:spLocks noChangeArrowheads="1"/>
            </p:cNvSpPr>
            <p:nvPr/>
          </p:nvSpPr>
          <p:spPr bwMode="auto">
            <a:xfrm>
              <a:off x="1813" y="1520"/>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223" name="Text Box 58"/>
            <p:cNvSpPr txBox="1">
              <a:spLocks noChangeArrowheads="1"/>
            </p:cNvSpPr>
            <p:nvPr/>
          </p:nvSpPr>
          <p:spPr bwMode="auto">
            <a:xfrm>
              <a:off x="2145" y="1520"/>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224" name="Text Box 59"/>
            <p:cNvSpPr txBox="1">
              <a:spLocks noChangeArrowheads="1"/>
            </p:cNvSpPr>
            <p:nvPr/>
          </p:nvSpPr>
          <p:spPr bwMode="auto">
            <a:xfrm>
              <a:off x="2477" y="1520"/>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225" name="Line 60"/>
            <p:cNvSpPr>
              <a:spLocks noChangeShapeType="1"/>
            </p:cNvSpPr>
            <p:nvPr/>
          </p:nvSpPr>
          <p:spPr bwMode="auto">
            <a:xfrm>
              <a:off x="1451" y="1533"/>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226" name="Line 62"/>
            <p:cNvSpPr>
              <a:spLocks noChangeShapeType="1"/>
            </p:cNvSpPr>
            <p:nvPr/>
          </p:nvSpPr>
          <p:spPr bwMode="auto">
            <a:xfrm>
              <a:off x="1479" y="1151"/>
              <a:ext cx="654" cy="35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45"/>
          <p:cNvGrpSpPr>
            <a:grpSpLocks/>
          </p:cNvGrpSpPr>
          <p:nvPr/>
        </p:nvGrpSpPr>
        <p:grpSpPr bwMode="auto">
          <a:xfrm>
            <a:off x="84138" y="2914650"/>
            <a:ext cx="1089025" cy="1098550"/>
            <a:chOff x="53" y="1836"/>
            <a:chExt cx="686" cy="692"/>
          </a:xfrm>
        </p:grpSpPr>
        <p:sp>
          <p:nvSpPr>
            <p:cNvPr id="43217" name="Text Box 75"/>
            <p:cNvSpPr txBox="1">
              <a:spLocks noChangeArrowheads="1"/>
            </p:cNvSpPr>
            <p:nvPr/>
          </p:nvSpPr>
          <p:spPr bwMode="auto">
            <a:xfrm>
              <a:off x="53" y="220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218" name="Text Box 76"/>
            <p:cNvSpPr txBox="1">
              <a:spLocks noChangeArrowheads="1"/>
            </p:cNvSpPr>
            <p:nvPr/>
          </p:nvSpPr>
          <p:spPr bwMode="auto">
            <a:xfrm>
              <a:off x="385" y="220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219" name="Line 79"/>
            <p:cNvSpPr>
              <a:spLocks noChangeShapeType="1"/>
            </p:cNvSpPr>
            <p:nvPr/>
          </p:nvSpPr>
          <p:spPr bwMode="auto">
            <a:xfrm>
              <a:off x="717" y="2200"/>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220" name="Line 80"/>
            <p:cNvSpPr>
              <a:spLocks noChangeShapeType="1"/>
            </p:cNvSpPr>
            <p:nvPr/>
          </p:nvSpPr>
          <p:spPr bwMode="auto">
            <a:xfrm flipH="1">
              <a:off x="366" y="1836"/>
              <a:ext cx="373" cy="381"/>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246"/>
          <p:cNvGrpSpPr>
            <a:grpSpLocks/>
          </p:cNvGrpSpPr>
          <p:nvPr/>
        </p:nvGrpSpPr>
        <p:grpSpPr bwMode="auto">
          <a:xfrm>
            <a:off x="1160463" y="2914650"/>
            <a:ext cx="1076325" cy="1065213"/>
            <a:chOff x="731" y="1836"/>
            <a:chExt cx="678" cy="671"/>
          </a:xfrm>
        </p:grpSpPr>
        <p:sp>
          <p:nvSpPr>
            <p:cNvPr id="43214" name="Text Box 77"/>
            <p:cNvSpPr txBox="1">
              <a:spLocks noChangeArrowheads="1"/>
            </p:cNvSpPr>
            <p:nvPr/>
          </p:nvSpPr>
          <p:spPr bwMode="auto">
            <a:xfrm>
              <a:off x="757" y="220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215" name="Text Box 78"/>
            <p:cNvSpPr txBox="1">
              <a:spLocks noChangeArrowheads="1"/>
            </p:cNvSpPr>
            <p:nvPr/>
          </p:nvSpPr>
          <p:spPr bwMode="auto">
            <a:xfrm>
              <a:off x="1089" y="220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216" name="Line 81"/>
            <p:cNvSpPr>
              <a:spLocks noChangeShapeType="1"/>
            </p:cNvSpPr>
            <p:nvPr/>
          </p:nvSpPr>
          <p:spPr bwMode="auto">
            <a:xfrm>
              <a:off x="731" y="1836"/>
              <a:ext cx="374" cy="35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286"/>
          <p:cNvGrpSpPr>
            <a:grpSpLocks/>
          </p:cNvGrpSpPr>
          <p:nvPr/>
        </p:nvGrpSpPr>
        <p:grpSpPr bwMode="auto">
          <a:xfrm>
            <a:off x="2317750" y="2889250"/>
            <a:ext cx="1079500" cy="1122363"/>
            <a:chOff x="1460" y="1820"/>
            <a:chExt cx="680" cy="707"/>
          </a:xfrm>
        </p:grpSpPr>
        <p:sp>
          <p:nvSpPr>
            <p:cNvPr id="43210" name="Line 82"/>
            <p:cNvSpPr>
              <a:spLocks noChangeShapeType="1"/>
            </p:cNvSpPr>
            <p:nvPr/>
          </p:nvSpPr>
          <p:spPr bwMode="auto">
            <a:xfrm flipH="1">
              <a:off x="1790" y="1820"/>
              <a:ext cx="350" cy="374"/>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211" name="Text Box 83"/>
            <p:cNvSpPr txBox="1">
              <a:spLocks noChangeArrowheads="1"/>
            </p:cNvSpPr>
            <p:nvPr/>
          </p:nvSpPr>
          <p:spPr bwMode="auto">
            <a:xfrm>
              <a:off x="1460" y="2208"/>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212" name="Text Box 84"/>
            <p:cNvSpPr txBox="1">
              <a:spLocks noChangeArrowheads="1"/>
            </p:cNvSpPr>
            <p:nvPr/>
          </p:nvSpPr>
          <p:spPr bwMode="auto">
            <a:xfrm>
              <a:off x="1792" y="2208"/>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213" name="Line 87"/>
            <p:cNvSpPr>
              <a:spLocks noChangeShapeType="1"/>
            </p:cNvSpPr>
            <p:nvPr/>
          </p:nvSpPr>
          <p:spPr bwMode="auto">
            <a:xfrm>
              <a:off x="2123" y="2199"/>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 name="Group 287"/>
          <p:cNvGrpSpPr>
            <a:grpSpLocks/>
          </p:cNvGrpSpPr>
          <p:nvPr/>
        </p:nvGrpSpPr>
        <p:grpSpPr bwMode="auto">
          <a:xfrm>
            <a:off x="3409950" y="2914650"/>
            <a:ext cx="1046163" cy="1066800"/>
            <a:chOff x="2148" y="1836"/>
            <a:chExt cx="659" cy="672"/>
          </a:xfrm>
        </p:grpSpPr>
        <p:sp>
          <p:nvSpPr>
            <p:cNvPr id="43207" name="Text Box 85"/>
            <p:cNvSpPr txBox="1">
              <a:spLocks noChangeArrowheads="1"/>
            </p:cNvSpPr>
            <p:nvPr/>
          </p:nvSpPr>
          <p:spPr bwMode="auto">
            <a:xfrm>
              <a:off x="2155" y="2208"/>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208" name="Text Box 86"/>
            <p:cNvSpPr txBox="1">
              <a:spLocks noChangeArrowheads="1"/>
            </p:cNvSpPr>
            <p:nvPr/>
          </p:nvSpPr>
          <p:spPr bwMode="auto">
            <a:xfrm>
              <a:off x="2487" y="2208"/>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209" name="Line 88"/>
            <p:cNvSpPr>
              <a:spLocks noChangeShapeType="1"/>
            </p:cNvSpPr>
            <p:nvPr/>
          </p:nvSpPr>
          <p:spPr bwMode="auto">
            <a:xfrm>
              <a:off x="2148" y="1836"/>
              <a:ext cx="358" cy="36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250"/>
          <p:cNvGrpSpPr>
            <a:grpSpLocks/>
          </p:cNvGrpSpPr>
          <p:nvPr/>
        </p:nvGrpSpPr>
        <p:grpSpPr bwMode="auto">
          <a:xfrm>
            <a:off x="604838" y="3951288"/>
            <a:ext cx="508000" cy="992187"/>
            <a:chOff x="381" y="2489"/>
            <a:chExt cx="320" cy="625"/>
          </a:xfrm>
        </p:grpSpPr>
        <p:sp>
          <p:nvSpPr>
            <p:cNvPr id="43205" name="Text Box 119"/>
            <p:cNvSpPr txBox="1">
              <a:spLocks noChangeArrowheads="1"/>
            </p:cNvSpPr>
            <p:nvPr/>
          </p:nvSpPr>
          <p:spPr bwMode="auto">
            <a:xfrm>
              <a:off x="381"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206" name="Line 121"/>
            <p:cNvSpPr>
              <a:spLocks noChangeShapeType="1"/>
            </p:cNvSpPr>
            <p:nvPr/>
          </p:nvSpPr>
          <p:spPr bwMode="auto">
            <a:xfrm>
              <a:off x="381" y="2489"/>
              <a:ext cx="125" cy="3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249"/>
          <p:cNvGrpSpPr>
            <a:grpSpLocks/>
          </p:cNvGrpSpPr>
          <p:nvPr/>
        </p:nvGrpSpPr>
        <p:grpSpPr bwMode="auto">
          <a:xfrm>
            <a:off x="38100" y="3940175"/>
            <a:ext cx="566738" cy="1052513"/>
            <a:chOff x="24" y="2482"/>
            <a:chExt cx="357" cy="663"/>
          </a:xfrm>
        </p:grpSpPr>
        <p:sp>
          <p:nvSpPr>
            <p:cNvPr id="43202" name="Text Box 118"/>
            <p:cNvSpPr txBox="1">
              <a:spLocks noChangeArrowheads="1"/>
            </p:cNvSpPr>
            <p:nvPr/>
          </p:nvSpPr>
          <p:spPr bwMode="auto">
            <a:xfrm>
              <a:off x="24"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203" name="Line 120"/>
            <p:cNvSpPr>
              <a:spLocks noChangeShapeType="1"/>
            </p:cNvSpPr>
            <p:nvPr/>
          </p:nvSpPr>
          <p:spPr bwMode="auto">
            <a:xfrm flipH="1">
              <a:off x="155" y="2482"/>
              <a:ext cx="226" cy="327"/>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204" name="Line 122"/>
            <p:cNvSpPr>
              <a:spLocks noChangeShapeType="1"/>
            </p:cNvSpPr>
            <p:nvPr/>
          </p:nvSpPr>
          <p:spPr bwMode="auto">
            <a:xfrm>
              <a:off x="354" y="2817"/>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265"/>
          <p:cNvGrpSpPr>
            <a:grpSpLocks/>
          </p:cNvGrpSpPr>
          <p:nvPr/>
        </p:nvGrpSpPr>
        <p:grpSpPr bwMode="auto">
          <a:xfrm>
            <a:off x="1717675" y="3951288"/>
            <a:ext cx="530225" cy="992187"/>
            <a:chOff x="1082" y="2489"/>
            <a:chExt cx="334" cy="625"/>
          </a:xfrm>
        </p:grpSpPr>
        <p:sp>
          <p:nvSpPr>
            <p:cNvPr id="43200" name="Text Box 125"/>
            <p:cNvSpPr txBox="1">
              <a:spLocks noChangeArrowheads="1"/>
            </p:cNvSpPr>
            <p:nvPr/>
          </p:nvSpPr>
          <p:spPr bwMode="auto">
            <a:xfrm>
              <a:off x="1096"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201" name="Line 127"/>
            <p:cNvSpPr>
              <a:spLocks noChangeShapeType="1"/>
            </p:cNvSpPr>
            <p:nvPr/>
          </p:nvSpPr>
          <p:spPr bwMode="auto">
            <a:xfrm>
              <a:off x="1082" y="2489"/>
              <a:ext cx="163" cy="32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 name="Group 269"/>
          <p:cNvGrpSpPr>
            <a:grpSpLocks/>
          </p:cNvGrpSpPr>
          <p:nvPr/>
        </p:nvGrpSpPr>
        <p:grpSpPr bwMode="auto">
          <a:xfrm>
            <a:off x="1173163" y="3963988"/>
            <a:ext cx="531812" cy="1020762"/>
            <a:chOff x="739" y="2497"/>
            <a:chExt cx="335" cy="643"/>
          </a:xfrm>
        </p:grpSpPr>
        <p:sp>
          <p:nvSpPr>
            <p:cNvPr id="43197" name="Text Box 124"/>
            <p:cNvSpPr txBox="1">
              <a:spLocks noChangeArrowheads="1"/>
            </p:cNvSpPr>
            <p:nvPr/>
          </p:nvSpPr>
          <p:spPr bwMode="auto">
            <a:xfrm>
              <a:off x="739"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98" name="Line 126"/>
            <p:cNvSpPr>
              <a:spLocks noChangeShapeType="1"/>
            </p:cNvSpPr>
            <p:nvPr/>
          </p:nvSpPr>
          <p:spPr bwMode="auto">
            <a:xfrm flipH="1">
              <a:off x="848" y="2497"/>
              <a:ext cx="226" cy="31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99" name="Line 128"/>
            <p:cNvSpPr>
              <a:spLocks noChangeShapeType="1"/>
            </p:cNvSpPr>
            <p:nvPr/>
          </p:nvSpPr>
          <p:spPr bwMode="auto">
            <a:xfrm>
              <a:off x="1073" y="2812"/>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 name="Group 289"/>
          <p:cNvGrpSpPr>
            <a:grpSpLocks/>
          </p:cNvGrpSpPr>
          <p:nvPr/>
        </p:nvGrpSpPr>
        <p:grpSpPr bwMode="auto">
          <a:xfrm>
            <a:off x="2828925" y="3989388"/>
            <a:ext cx="554038" cy="954087"/>
            <a:chOff x="1782" y="2513"/>
            <a:chExt cx="349" cy="601"/>
          </a:xfrm>
        </p:grpSpPr>
        <p:sp>
          <p:nvSpPr>
            <p:cNvPr id="43195" name="Text Box 4"/>
            <p:cNvSpPr txBox="1">
              <a:spLocks noChangeArrowheads="1"/>
            </p:cNvSpPr>
            <p:nvPr/>
          </p:nvSpPr>
          <p:spPr bwMode="auto">
            <a:xfrm>
              <a:off x="1811"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196" name="Line 106"/>
            <p:cNvSpPr>
              <a:spLocks noChangeShapeType="1"/>
            </p:cNvSpPr>
            <p:nvPr/>
          </p:nvSpPr>
          <p:spPr bwMode="auto">
            <a:xfrm>
              <a:off x="1782" y="2513"/>
              <a:ext cx="187" cy="303"/>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 name="Group 288"/>
          <p:cNvGrpSpPr>
            <a:grpSpLocks/>
          </p:cNvGrpSpPr>
          <p:nvPr/>
        </p:nvGrpSpPr>
        <p:grpSpPr bwMode="auto">
          <a:xfrm>
            <a:off x="2308225" y="3951288"/>
            <a:ext cx="534988" cy="1023937"/>
            <a:chOff x="1454" y="2489"/>
            <a:chExt cx="337" cy="645"/>
          </a:xfrm>
        </p:grpSpPr>
        <p:sp>
          <p:nvSpPr>
            <p:cNvPr id="43192" name="Text Box 3"/>
            <p:cNvSpPr txBox="1">
              <a:spLocks noChangeArrowheads="1"/>
            </p:cNvSpPr>
            <p:nvPr/>
          </p:nvSpPr>
          <p:spPr bwMode="auto">
            <a:xfrm>
              <a:off x="1454"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93" name="Line 105"/>
            <p:cNvSpPr>
              <a:spLocks noChangeShapeType="1"/>
            </p:cNvSpPr>
            <p:nvPr/>
          </p:nvSpPr>
          <p:spPr bwMode="auto">
            <a:xfrm flipH="1">
              <a:off x="1603" y="2489"/>
              <a:ext cx="171" cy="327"/>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94" name="Line 130"/>
            <p:cNvSpPr>
              <a:spLocks noChangeShapeType="1"/>
            </p:cNvSpPr>
            <p:nvPr/>
          </p:nvSpPr>
          <p:spPr bwMode="auto">
            <a:xfrm>
              <a:off x="1791" y="2806"/>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 name="Group 305"/>
          <p:cNvGrpSpPr>
            <a:grpSpLocks/>
          </p:cNvGrpSpPr>
          <p:nvPr/>
        </p:nvGrpSpPr>
        <p:grpSpPr bwMode="auto">
          <a:xfrm>
            <a:off x="3978275" y="3989388"/>
            <a:ext cx="539750" cy="954087"/>
            <a:chOff x="2506" y="2513"/>
            <a:chExt cx="340" cy="601"/>
          </a:xfrm>
        </p:grpSpPr>
        <p:sp>
          <p:nvSpPr>
            <p:cNvPr id="43190" name="Text Box 6"/>
            <p:cNvSpPr txBox="1">
              <a:spLocks noChangeArrowheads="1"/>
            </p:cNvSpPr>
            <p:nvPr/>
          </p:nvSpPr>
          <p:spPr bwMode="auto">
            <a:xfrm>
              <a:off x="2526"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191" name="Line 108"/>
            <p:cNvSpPr>
              <a:spLocks noChangeShapeType="1"/>
            </p:cNvSpPr>
            <p:nvPr/>
          </p:nvSpPr>
          <p:spPr bwMode="auto">
            <a:xfrm>
              <a:off x="2506" y="2513"/>
              <a:ext cx="187" cy="303"/>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 name="Group 339"/>
          <p:cNvGrpSpPr>
            <a:grpSpLocks/>
          </p:cNvGrpSpPr>
          <p:nvPr/>
        </p:nvGrpSpPr>
        <p:grpSpPr bwMode="auto">
          <a:xfrm>
            <a:off x="3443288" y="3989388"/>
            <a:ext cx="541337" cy="1014412"/>
            <a:chOff x="2169" y="2513"/>
            <a:chExt cx="341" cy="639"/>
          </a:xfrm>
        </p:grpSpPr>
        <p:grpSp>
          <p:nvGrpSpPr>
            <p:cNvPr id="43186" name="Group 304"/>
            <p:cNvGrpSpPr>
              <a:grpSpLocks/>
            </p:cNvGrpSpPr>
            <p:nvPr/>
          </p:nvGrpSpPr>
          <p:grpSpPr bwMode="auto">
            <a:xfrm>
              <a:off x="2169" y="2513"/>
              <a:ext cx="322" cy="601"/>
              <a:chOff x="2169" y="2513"/>
              <a:chExt cx="322" cy="601"/>
            </a:xfrm>
          </p:grpSpPr>
          <p:sp>
            <p:nvSpPr>
              <p:cNvPr id="43188" name="Text Box 5"/>
              <p:cNvSpPr txBox="1">
                <a:spLocks noChangeArrowheads="1"/>
              </p:cNvSpPr>
              <p:nvPr/>
            </p:nvSpPr>
            <p:spPr bwMode="auto">
              <a:xfrm>
                <a:off x="2169"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89" name="Line 107"/>
              <p:cNvSpPr>
                <a:spLocks noChangeShapeType="1"/>
              </p:cNvSpPr>
              <p:nvPr/>
            </p:nvSpPr>
            <p:spPr bwMode="auto">
              <a:xfrm flipH="1">
                <a:off x="2312" y="2513"/>
                <a:ext cx="179" cy="296"/>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3187" name="Line 132"/>
            <p:cNvSpPr>
              <a:spLocks noChangeShapeType="1"/>
            </p:cNvSpPr>
            <p:nvPr/>
          </p:nvSpPr>
          <p:spPr bwMode="auto">
            <a:xfrm>
              <a:off x="2510" y="2824"/>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 name="Group 183"/>
          <p:cNvGrpSpPr>
            <a:grpSpLocks/>
          </p:cNvGrpSpPr>
          <p:nvPr/>
        </p:nvGrpSpPr>
        <p:grpSpPr bwMode="auto">
          <a:xfrm>
            <a:off x="0" y="4954588"/>
            <a:ext cx="508000" cy="763587"/>
            <a:chOff x="0" y="3121"/>
            <a:chExt cx="320" cy="481"/>
          </a:xfrm>
        </p:grpSpPr>
        <p:sp>
          <p:nvSpPr>
            <p:cNvPr id="43184" name="Text Box 151"/>
            <p:cNvSpPr txBox="1">
              <a:spLocks noChangeArrowheads="1"/>
            </p:cNvSpPr>
            <p:nvPr/>
          </p:nvSpPr>
          <p:spPr bwMode="auto">
            <a:xfrm>
              <a:off x="0"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185" name="Line 159"/>
            <p:cNvSpPr>
              <a:spLocks noChangeShapeType="1"/>
            </p:cNvSpPr>
            <p:nvPr/>
          </p:nvSpPr>
          <p:spPr bwMode="auto">
            <a:xfrm>
              <a:off x="156" y="3121"/>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 name="Group 251"/>
          <p:cNvGrpSpPr>
            <a:grpSpLocks/>
          </p:cNvGrpSpPr>
          <p:nvPr/>
        </p:nvGrpSpPr>
        <p:grpSpPr bwMode="auto">
          <a:xfrm>
            <a:off x="569913" y="4959350"/>
            <a:ext cx="508000" cy="758825"/>
            <a:chOff x="359" y="3124"/>
            <a:chExt cx="320" cy="478"/>
          </a:xfrm>
        </p:grpSpPr>
        <p:sp>
          <p:nvSpPr>
            <p:cNvPr id="43182" name="Text Box 152"/>
            <p:cNvSpPr txBox="1">
              <a:spLocks noChangeArrowheads="1"/>
            </p:cNvSpPr>
            <p:nvPr/>
          </p:nvSpPr>
          <p:spPr bwMode="auto">
            <a:xfrm>
              <a:off x="35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183" name="Line 160"/>
            <p:cNvSpPr>
              <a:spLocks noChangeShapeType="1"/>
            </p:cNvSpPr>
            <p:nvPr/>
          </p:nvSpPr>
          <p:spPr bwMode="auto">
            <a:xfrm>
              <a:off x="533" y="3124"/>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 name="Group 266"/>
          <p:cNvGrpSpPr>
            <a:grpSpLocks/>
          </p:cNvGrpSpPr>
          <p:nvPr/>
        </p:nvGrpSpPr>
        <p:grpSpPr bwMode="auto">
          <a:xfrm>
            <a:off x="1141413" y="4962525"/>
            <a:ext cx="508000" cy="755650"/>
            <a:chOff x="719" y="3126"/>
            <a:chExt cx="320" cy="476"/>
          </a:xfrm>
        </p:grpSpPr>
        <p:sp>
          <p:nvSpPr>
            <p:cNvPr id="43180" name="Text Box 153"/>
            <p:cNvSpPr txBox="1">
              <a:spLocks noChangeArrowheads="1"/>
            </p:cNvSpPr>
            <p:nvPr/>
          </p:nvSpPr>
          <p:spPr bwMode="auto">
            <a:xfrm>
              <a:off x="71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81" name="Line 161"/>
            <p:cNvSpPr>
              <a:spLocks noChangeShapeType="1"/>
            </p:cNvSpPr>
            <p:nvPr/>
          </p:nvSpPr>
          <p:spPr bwMode="auto">
            <a:xfrm>
              <a:off x="878" y="3126"/>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 name="Group 267"/>
          <p:cNvGrpSpPr>
            <a:grpSpLocks/>
          </p:cNvGrpSpPr>
          <p:nvPr/>
        </p:nvGrpSpPr>
        <p:grpSpPr bwMode="auto">
          <a:xfrm>
            <a:off x="1712913" y="4941888"/>
            <a:ext cx="508000" cy="776287"/>
            <a:chOff x="1079" y="3113"/>
            <a:chExt cx="320" cy="489"/>
          </a:xfrm>
        </p:grpSpPr>
        <p:sp>
          <p:nvSpPr>
            <p:cNvPr id="43178" name="Text Box 154"/>
            <p:cNvSpPr txBox="1">
              <a:spLocks noChangeArrowheads="1"/>
            </p:cNvSpPr>
            <p:nvPr/>
          </p:nvSpPr>
          <p:spPr bwMode="auto">
            <a:xfrm>
              <a:off x="107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179" name="Line 162"/>
            <p:cNvSpPr>
              <a:spLocks noChangeShapeType="1"/>
            </p:cNvSpPr>
            <p:nvPr/>
          </p:nvSpPr>
          <p:spPr bwMode="auto">
            <a:xfrm>
              <a:off x="1231" y="3113"/>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290"/>
          <p:cNvGrpSpPr>
            <a:grpSpLocks/>
          </p:cNvGrpSpPr>
          <p:nvPr/>
        </p:nvGrpSpPr>
        <p:grpSpPr bwMode="auto">
          <a:xfrm>
            <a:off x="2284413" y="4970463"/>
            <a:ext cx="508000" cy="747712"/>
            <a:chOff x="1439" y="3131"/>
            <a:chExt cx="320" cy="471"/>
          </a:xfrm>
        </p:grpSpPr>
        <p:sp>
          <p:nvSpPr>
            <p:cNvPr id="43176" name="Text Box 155"/>
            <p:cNvSpPr txBox="1">
              <a:spLocks noChangeArrowheads="1"/>
            </p:cNvSpPr>
            <p:nvPr/>
          </p:nvSpPr>
          <p:spPr bwMode="auto">
            <a:xfrm>
              <a:off x="143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77" name="Line 163"/>
            <p:cNvSpPr>
              <a:spLocks noChangeShapeType="1"/>
            </p:cNvSpPr>
            <p:nvPr/>
          </p:nvSpPr>
          <p:spPr bwMode="auto">
            <a:xfrm>
              <a:off x="1615" y="3131"/>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 name="Group 291"/>
          <p:cNvGrpSpPr>
            <a:grpSpLocks/>
          </p:cNvGrpSpPr>
          <p:nvPr/>
        </p:nvGrpSpPr>
        <p:grpSpPr bwMode="auto">
          <a:xfrm>
            <a:off x="2855913" y="4949825"/>
            <a:ext cx="508000" cy="768350"/>
            <a:chOff x="1799" y="3118"/>
            <a:chExt cx="320" cy="484"/>
          </a:xfrm>
        </p:grpSpPr>
        <p:sp>
          <p:nvSpPr>
            <p:cNvPr id="43174" name="Text Box 156"/>
            <p:cNvSpPr txBox="1">
              <a:spLocks noChangeArrowheads="1"/>
            </p:cNvSpPr>
            <p:nvPr/>
          </p:nvSpPr>
          <p:spPr bwMode="auto">
            <a:xfrm>
              <a:off x="179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175" name="Line 164"/>
            <p:cNvSpPr>
              <a:spLocks noChangeShapeType="1"/>
            </p:cNvSpPr>
            <p:nvPr/>
          </p:nvSpPr>
          <p:spPr bwMode="auto">
            <a:xfrm>
              <a:off x="1968" y="3118"/>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 name="Group 292"/>
          <p:cNvGrpSpPr>
            <a:grpSpLocks/>
          </p:cNvGrpSpPr>
          <p:nvPr/>
        </p:nvGrpSpPr>
        <p:grpSpPr bwMode="auto">
          <a:xfrm>
            <a:off x="3427413" y="4941888"/>
            <a:ext cx="508000" cy="776287"/>
            <a:chOff x="2159" y="3113"/>
            <a:chExt cx="320" cy="489"/>
          </a:xfrm>
        </p:grpSpPr>
        <p:sp>
          <p:nvSpPr>
            <p:cNvPr id="43172" name="Text Box 157"/>
            <p:cNvSpPr txBox="1">
              <a:spLocks noChangeArrowheads="1"/>
            </p:cNvSpPr>
            <p:nvPr/>
          </p:nvSpPr>
          <p:spPr bwMode="auto">
            <a:xfrm>
              <a:off x="215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73" name="Line 165"/>
            <p:cNvSpPr>
              <a:spLocks noChangeShapeType="1"/>
            </p:cNvSpPr>
            <p:nvPr/>
          </p:nvSpPr>
          <p:spPr bwMode="auto">
            <a:xfrm>
              <a:off x="2321" y="3113"/>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 name="Group 268"/>
          <p:cNvGrpSpPr>
            <a:grpSpLocks/>
          </p:cNvGrpSpPr>
          <p:nvPr/>
        </p:nvGrpSpPr>
        <p:grpSpPr bwMode="auto">
          <a:xfrm>
            <a:off x="3998913" y="4957763"/>
            <a:ext cx="508000" cy="760412"/>
            <a:chOff x="2519" y="3123"/>
            <a:chExt cx="320" cy="479"/>
          </a:xfrm>
        </p:grpSpPr>
        <p:sp>
          <p:nvSpPr>
            <p:cNvPr id="43170" name="Text Box 158"/>
            <p:cNvSpPr txBox="1">
              <a:spLocks noChangeArrowheads="1"/>
            </p:cNvSpPr>
            <p:nvPr/>
          </p:nvSpPr>
          <p:spPr bwMode="auto">
            <a:xfrm>
              <a:off x="251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171" name="Line 166"/>
            <p:cNvSpPr>
              <a:spLocks noChangeShapeType="1"/>
            </p:cNvSpPr>
            <p:nvPr/>
          </p:nvSpPr>
          <p:spPr bwMode="auto">
            <a:xfrm>
              <a:off x="2689" y="3123"/>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6159" name="Text Box 175"/>
          <p:cNvSpPr txBox="1">
            <a:spLocks noChangeArrowheads="1"/>
          </p:cNvSpPr>
          <p:nvPr/>
        </p:nvSpPr>
        <p:spPr bwMode="auto">
          <a:xfrm>
            <a:off x="4637088"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160" name="Text Box 176"/>
          <p:cNvSpPr txBox="1">
            <a:spLocks noChangeArrowheads="1"/>
          </p:cNvSpPr>
          <p:nvPr/>
        </p:nvSpPr>
        <p:spPr bwMode="auto">
          <a:xfrm>
            <a:off x="5207000"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161" name="Text Box 177"/>
          <p:cNvSpPr txBox="1">
            <a:spLocks noChangeArrowheads="1"/>
          </p:cNvSpPr>
          <p:nvPr/>
        </p:nvSpPr>
        <p:spPr bwMode="auto">
          <a:xfrm>
            <a:off x="5778500"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162" name="Text Box 178"/>
          <p:cNvSpPr txBox="1">
            <a:spLocks noChangeArrowheads="1"/>
          </p:cNvSpPr>
          <p:nvPr/>
        </p:nvSpPr>
        <p:spPr bwMode="auto">
          <a:xfrm>
            <a:off x="6350000"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163" name="Text Box 179"/>
          <p:cNvSpPr txBox="1">
            <a:spLocks noChangeArrowheads="1"/>
          </p:cNvSpPr>
          <p:nvPr/>
        </p:nvSpPr>
        <p:spPr bwMode="auto">
          <a:xfrm>
            <a:off x="6921500" y="445770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6164" name="Text Box 180"/>
          <p:cNvSpPr txBox="1">
            <a:spLocks noChangeArrowheads="1"/>
          </p:cNvSpPr>
          <p:nvPr/>
        </p:nvSpPr>
        <p:spPr bwMode="auto">
          <a:xfrm>
            <a:off x="7493000"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165" name="Text Box 181"/>
          <p:cNvSpPr txBox="1">
            <a:spLocks noChangeArrowheads="1"/>
          </p:cNvSpPr>
          <p:nvPr/>
        </p:nvSpPr>
        <p:spPr bwMode="auto">
          <a:xfrm>
            <a:off x="8064500"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166" name="Text Box 182"/>
          <p:cNvSpPr txBox="1">
            <a:spLocks noChangeArrowheads="1"/>
          </p:cNvSpPr>
          <p:nvPr/>
        </p:nvSpPr>
        <p:spPr bwMode="auto">
          <a:xfrm>
            <a:off x="8636000"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175" name="Text Box 191"/>
          <p:cNvSpPr txBox="1">
            <a:spLocks noChangeArrowheads="1"/>
          </p:cNvSpPr>
          <p:nvPr/>
        </p:nvSpPr>
        <p:spPr bwMode="auto">
          <a:xfrm>
            <a:off x="4716463" y="35210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176" name="Text Box 192"/>
          <p:cNvSpPr txBox="1">
            <a:spLocks noChangeArrowheads="1"/>
          </p:cNvSpPr>
          <p:nvPr/>
        </p:nvSpPr>
        <p:spPr bwMode="auto">
          <a:xfrm>
            <a:off x="5226050" y="35210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180" name="Text Box 196"/>
          <p:cNvSpPr txBox="1">
            <a:spLocks noChangeArrowheads="1"/>
          </p:cNvSpPr>
          <p:nvPr/>
        </p:nvSpPr>
        <p:spPr bwMode="auto">
          <a:xfrm>
            <a:off x="6327775" y="35210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181" name="Text Box 197"/>
          <p:cNvSpPr txBox="1">
            <a:spLocks noChangeArrowheads="1"/>
          </p:cNvSpPr>
          <p:nvPr/>
        </p:nvSpPr>
        <p:spPr bwMode="auto">
          <a:xfrm>
            <a:off x="5824538" y="35210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184" name="Text Box 200"/>
          <p:cNvSpPr txBox="1">
            <a:spLocks noChangeArrowheads="1"/>
          </p:cNvSpPr>
          <p:nvPr/>
        </p:nvSpPr>
        <p:spPr bwMode="auto">
          <a:xfrm>
            <a:off x="6953250" y="3521075"/>
            <a:ext cx="582613"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185" name="Text Box 201"/>
          <p:cNvSpPr txBox="1">
            <a:spLocks noChangeArrowheads="1"/>
          </p:cNvSpPr>
          <p:nvPr/>
        </p:nvSpPr>
        <p:spPr bwMode="auto">
          <a:xfrm>
            <a:off x="7469188" y="3521075"/>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6188" name="Text Box 204"/>
          <p:cNvSpPr txBox="1">
            <a:spLocks noChangeArrowheads="1"/>
          </p:cNvSpPr>
          <p:nvPr/>
        </p:nvSpPr>
        <p:spPr bwMode="auto">
          <a:xfrm>
            <a:off x="8131175" y="3533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189" name="Text Box 205"/>
          <p:cNvSpPr txBox="1">
            <a:spLocks noChangeArrowheads="1"/>
          </p:cNvSpPr>
          <p:nvPr/>
        </p:nvSpPr>
        <p:spPr bwMode="auto">
          <a:xfrm>
            <a:off x="8636000" y="3533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195" name="Text Box 211"/>
          <p:cNvSpPr txBox="1">
            <a:spLocks noChangeArrowheads="1"/>
          </p:cNvSpPr>
          <p:nvPr/>
        </p:nvSpPr>
        <p:spPr bwMode="auto">
          <a:xfrm>
            <a:off x="4691063" y="24511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196" name="Text Box 212"/>
          <p:cNvSpPr txBox="1">
            <a:spLocks noChangeArrowheads="1"/>
          </p:cNvSpPr>
          <p:nvPr/>
        </p:nvSpPr>
        <p:spPr bwMode="auto">
          <a:xfrm>
            <a:off x="5200650" y="24511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197" name="Text Box 213"/>
          <p:cNvSpPr txBox="1">
            <a:spLocks noChangeArrowheads="1"/>
          </p:cNvSpPr>
          <p:nvPr/>
        </p:nvSpPr>
        <p:spPr bwMode="auto">
          <a:xfrm>
            <a:off x="5699125" y="244951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198" name="Text Box 214"/>
          <p:cNvSpPr txBox="1">
            <a:spLocks noChangeArrowheads="1"/>
          </p:cNvSpPr>
          <p:nvPr/>
        </p:nvSpPr>
        <p:spPr bwMode="auto">
          <a:xfrm>
            <a:off x="6194425" y="244951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grpSp>
        <p:nvGrpSpPr>
          <p:cNvPr id="26" name="Group 279"/>
          <p:cNvGrpSpPr>
            <a:grpSpLocks/>
          </p:cNvGrpSpPr>
          <p:nvPr/>
        </p:nvGrpSpPr>
        <p:grpSpPr bwMode="auto">
          <a:xfrm>
            <a:off x="5165725" y="2905125"/>
            <a:ext cx="1098550" cy="506413"/>
            <a:chOff x="3254" y="1830"/>
            <a:chExt cx="692" cy="319"/>
          </a:xfrm>
        </p:grpSpPr>
        <p:sp>
          <p:nvSpPr>
            <p:cNvPr id="43168" name="Line 215"/>
            <p:cNvSpPr>
              <a:spLocks noChangeShapeType="1"/>
            </p:cNvSpPr>
            <p:nvPr/>
          </p:nvSpPr>
          <p:spPr bwMode="auto">
            <a:xfrm flipV="1">
              <a:off x="3254" y="1830"/>
              <a:ext cx="334" cy="311"/>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69" name="Line 216"/>
            <p:cNvSpPr>
              <a:spLocks noChangeShapeType="1"/>
            </p:cNvSpPr>
            <p:nvPr/>
          </p:nvSpPr>
          <p:spPr bwMode="auto">
            <a:xfrm flipH="1" flipV="1">
              <a:off x="3581" y="1837"/>
              <a:ext cx="365" cy="3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6201" name="Text Box 217"/>
          <p:cNvSpPr txBox="1">
            <a:spLocks noChangeArrowheads="1"/>
          </p:cNvSpPr>
          <p:nvPr/>
        </p:nvSpPr>
        <p:spPr bwMode="auto">
          <a:xfrm>
            <a:off x="6972300" y="246221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202" name="Text Box 218"/>
          <p:cNvSpPr txBox="1">
            <a:spLocks noChangeArrowheads="1"/>
          </p:cNvSpPr>
          <p:nvPr/>
        </p:nvSpPr>
        <p:spPr bwMode="auto">
          <a:xfrm>
            <a:off x="7475538" y="246221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203" name="Text Box 219"/>
          <p:cNvSpPr txBox="1">
            <a:spLocks noChangeArrowheads="1"/>
          </p:cNvSpPr>
          <p:nvPr/>
        </p:nvSpPr>
        <p:spPr bwMode="auto">
          <a:xfrm>
            <a:off x="7980363" y="2462213"/>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204" name="Text Box 220"/>
          <p:cNvSpPr txBox="1">
            <a:spLocks noChangeArrowheads="1"/>
          </p:cNvSpPr>
          <p:nvPr/>
        </p:nvSpPr>
        <p:spPr bwMode="auto">
          <a:xfrm>
            <a:off x="8523288" y="2462213"/>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grpSp>
        <p:nvGrpSpPr>
          <p:cNvPr id="27" name="Group 314"/>
          <p:cNvGrpSpPr>
            <a:grpSpLocks/>
          </p:cNvGrpSpPr>
          <p:nvPr/>
        </p:nvGrpSpPr>
        <p:grpSpPr bwMode="auto">
          <a:xfrm>
            <a:off x="7469188" y="2908300"/>
            <a:ext cx="1060450" cy="495300"/>
            <a:chOff x="4705" y="1832"/>
            <a:chExt cx="668" cy="312"/>
          </a:xfrm>
        </p:grpSpPr>
        <p:sp>
          <p:nvSpPr>
            <p:cNvPr id="43166" name="Line 221"/>
            <p:cNvSpPr>
              <a:spLocks noChangeShapeType="1"/>
            </p:cNvSpPr>
            <p:nvPr/>
          </p:nvSpPr>
          <p:spPr bwMode="auto">
            <a:xfrm flipV="1">
              <a:off x="4705" y="1840"/>
              <a:ext cx="319" cy="296"/>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67" name="Line 222"/>
            <p:cNvSpPr>
              <a:spLocks noChangeShapeType="1"/>
            </p:cNvSpPr>
            <p:nvPr/>
          </p:nvSpPr>
          <p:spPr bwMode="auto">
            <a:xfrm flipH="1" flipV="1">
              <a:off x="5008" y="1832"/>
              <a:ext cx="365" cy="3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6207" name="Text Box 223"/>
          <p:cNvSpPr txBox="1">
            <a:spLocks noChangeArrowheads="1"/>
          </p:cNvSpPr>
          <p:nvPr/>
        </p:nvSpPr>
        <p:spPr bwMode="auto">
          <a:xfrm>
            <a:off x="4778375"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208" name="Text Box 224"/>
          <p:cNvSpPr txBox="1">
            <a:spLocks noChangeArrowheads="1"/>
          </p:cNvSpPr>
          <p:nvPr/>
        </p:nvSpPr>
        <p:spPr bwMode="auto">
          <a:xfrm>
            <a:off x="5286375"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209" name="Text Box 225"/>
          <p:cNvSpPr txBox="1">
            <a:spLocks noChangeArrowheads="1"/>
          </p:cNvSpPr>
          <p:nvPr/>
        </p:nvSpPr>
        <p:spPr bwMode="auto">
          <a:xfrm>
            <a:off x="5799138"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210" name="Text Box 226"/>
          <p:cNvSpPr txBox="1">
            <a:spLocks noChangeArrowheads="1"/>
          </p:cNvSpPr>
          <p:nvPr/>
        </p:nvSpPr>
        <p:spPr bwMode="auto">
          <a:xfrm>
            <a:off x="6316663" y="1343025"/>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211" name="Text Box 227"/>
          <p:cNvSpPr txBox="1">
            <a:spLocks noChangeArrowheads="1"/>
          </p:cNvSpPr>
          <p:nvPr/>
        </p:nvSpPr>
        <p:spPr bwMode="auto">
          <a:xfrm>
            <a:off x="6897688"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212" name="Text Box 228"/>
          <p:cNvSpPr txBox="1">
            <a:spLocks noChangeArrowheads="1"/>
          </p:cNvSpPr>
          <p:nvPr/>
        </p:nvSpPr>
        <p:spPr bwMode="auto">
          <a:xfrm>
            <a:off x="7397750"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213" name="Text Box 229"/>
          <p:cNvSpPr txBox="1">
            <a:spLocks noChangeArrowheads="1"/>
          </p:cNvSpPr>
          <p:nvPr/>
        </p:nvSpPr>
        <p:spPr bwMode="auto">
          <a:xfrm>
            <a:off x="7905750"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214" name="Text Box 230"/>
          <p:cNvSpPr txBox="1">
            <a:spLocks noChangeArrowheads="1"/>
          </p:cNvSpPr>
          <p:nvPr/>
        </p:nvSpPr>
        <p:spPr bwMode="auto">
          <a:xfrm>
            <a:off x="8389938" y="1343025"/>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grpSp>
        <p:nvGrpSpPr>
          <p:cNvPr id="28" name="Group 322"/>
          <p:cNvGrpSpPr>
            <a:grpSpLocks/>
          </p:cNvGrpSpPr>
          <p:nvPr/>
        </p:nvGrpSpPr>
        <p:grpSpPr bwMode="auto">
          <a:xfrm>
            <a:off x="5695950" y="1817688"/>
            <a:ext cx="2286000" cy="641350"/>
            <a:chOff x="3588" y="1145"/>
            <a:chExt cx="1440" cy="404"/>
          </a:xfrm>
        </p:grpSpPr>
        <p:sp>
          <p:nvSpPr>
            <p:cNvPr id="43164" name="Line 231"/>
            <p:cNvSpPr>
              <a:spLocks noChangeShapeType="1"/>
            </p:cNvSpPr>
            <p:nvPr/>
          </p:nvSpPr>
          <p:spPr bwMode="auto">
            <a:xfrm flipV="1">
              <a:off x="3588" y="1145"/>
              <a:ext cx="755" cy="38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65" name="Line 233"/>
            <p:cNvSpPr>
              <a:spLocks noChangeShapeType="1"/>
            </p:cNvSpPr>
            <p:nvPr/>
          </p:nvSpPr>
          <p:spPr bwMode="auto">
            <a:xfrm flipH="1" flipV="1">
              <a:off x="4352" y="1145"/>
              <a:ext cx="676" cy="404"/>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252"/>
          <p:cNvGrpSpPr>
            <a:grpSpLocks/>
          </p:cNvGrpSpPr>
          <p:nvPr/>
        </p:nvGrpSpPr>
        <p:grpSpPr bwMode="auto">
          <a:xfrm>
            <a:off x="4856163" y="4003675"/>
            <a:ext cx="617537" cy="457200"/>
            <a:chOff x="3059" y="2522"/>
            <a:chExt cx="389" cy="288"/>
          </a:xfrm>
        </p:grpSpPr>
        <p:sp>
          <p:nvSpPr>
            <p:cNvPr id="43162" name="Line 234"/>
            <p:cNvSpPr>
              <a:spLocks noChangeShapeType="1"/>
            </p:cNvSpPr>
            <p:nvPr/>
          </p:nvSpPr>
          <p:spPr bwMode="auto">
            <a:xfrm flipV="1">
              <a:off x="3059" y="2522"/>
              <a:ext cx="226" cy="28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63" name="Line 235"/>
            <p:cNvSpPr>
              <a:spLocks noChangeShapeType="1"/>
            </p:cNvSpPr>
            <p:nvPr/>
          </p:nvSpPr>
          <p:spPr bwMode="auto">
            <a:xfrm flipH="1" flipV="1">
              <a:off x="3277" y="2522"/>
              <a:ext cx="171" cy="28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0" name="Group 274"/>
          <p:cNvGrpSpPr>
            <a:grpSpLocks/>
          </p:cNvGrpSpPr>
          <p:nvPr/>
        </p:nvGrpSpPr>
        <p:grpSpPr bwMode="auto">
          <a:xfrm>
            <a:off x="5972175" y="3957638"/>
            <a:ext cx="628650" cy="469900"/>
            <a:chOff x="3762" y="2493"/>
            <a:chExt cx="396" cy="296"/>
          </a:xfrm>
        </p:grpSpPr>
        <p:sp>
          <p:nvSpPr>
            <p:cNvPr id="43160" name="Line 236"/>
            <p:cNvSpPr>
              <a:spLocks noChangeShapeType="1"/>
            </p:cNvSpPr>
            <p:nvPr/>
          </p:nvSpPr>
          <p:spPr bwMode="auto">
            <a:xfrm flipV="1">
              <a:off x="3762" y="2493"/>
              <a:ext cx="226" cy="28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61" name="Line 237"/>
            <p:cNvSpPr>
              <a:spLocks noChangeShapeType="1"/>
            </p:cNvSpPr>
            <p:nvPr/>
          </p:nvSpPr>
          <p:spPr bwMode="auto">
            <a:xfrm flipH="1" flipV="1">
              <a:off x="3987" y="2501"/>
              <a:ext cx="171" cy="28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 name="Group 297"/>
          <p:cNvGrpSpPr>
            <a:grpSpLocks/>
          </p:cNvGrpSpPr>
          <p:nvPr/>
        </p:nvGrpSpPr>
        <p:grpSpPr bwMode="auto">
          <a:xfrm>
            <a:off x="7075488" y="3973513"/>
            <a:ext cx="666750" cy="484187"/>
            <a:chOff x="4457" y="2503"/>
            <a:chExt cx="420" cy="305"/>
          </a:xfrm>
        </p:grpSpPr>
        <p:sp>
          <p:nvSpPr>
            <p:cNvPr id="43158" name="Line 238"/>
            <p:cNvSpPr>
              <a:spLocks noChangeShapeType="1"/>
            </p:cNvSpPr>
            <p:nvPr/>
          </p:nvSpPr>
          <p:spPr bwMode="auto">
            <a:xfrm flipV="1">
              <a:off x="4457" y="2503"/>
              <a:ext cx="226" cy="28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59" name="Line 239"/>
            <p:cNvSpPr>
              <a:spLocks noChangeShapeType="1"/>
            </p:cNvSpPr>
            <p:nvPr/>
          </p:nvSpPr>
          <p:spPr bwMode="auto">
            <a:xfrm flipH="1" flipV="1">
              <a:off x="4706" y="2520"/>
              <a:ext cx="171" cy="28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6144" name="Group 298"/>
          <p:cNvGrpSpPr>
            <a:grpSpLocks/>
          </p:cNvGrpSpPr>
          <p:nvPr/>
        </p:nvGrpSpPr>
        <p:grpSpPr bwMode="auto">
          <a:xfrm>
            <a:off x="8266113" y="3976688"/>
            <a:ext cx="628650" cy="498475"/>
            <a:chOff x="5207" y="2505"/>
            <a:chExt cx="396" cy="314"/>
          </a:xfrm>
        </p:grpSpPr>
        <p:sp>
          <p:nvSpPr>
            <p:cNvPr id="43156" name="Line 240"/>
            <p:cNvSpPr>
              <a:spLocks noChangeShapeType="1"/>
            </p:cNvSpPr>
            <p:nvPr/>
          </p:nvSpPr>
          <p:spPr bwMode="auto">
            <a:xfrm flipV="1">
              <a:off x="5207" y="2505"/>
              <a:ext cx="226" cy="28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57" name="Line 241"/>
            <p:cNvSpPr>
              <a:spLocks noChangeShapeType="1"/>
            </p:cNvSpPr>
            <p:nvPr/>
          </p:nvSpPr>
          <p:spPr bwMode="auto">
            <a:xfrm flipH="1" flipV="1">
              <a:off x="5432" y="2531"/>
              <a:ext cx="171" cy="28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6237" name="Text Box 253"/>
          <p:cNvSpPr txBox="1">
            <a:spLocks noChangeArrowheads="1"/>
          </p:cNvSpPr>
          <p:nvPr/>
        </p:nvSpPr>
        <p:spPr bwMode="auto">
          <a:xfrm>
            <a:off x="0" y="5229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238" name="Text Box 254"/>
          <p:cNvSpPr txBox="1">
            <a:spLocks noChangeArrowheads="1"/>
          </p:cNvSpPr>
          <p:nvPr/>
        </p:nvSpPr>
        <p:spPr bwMode="auto">
          <a:xfrm>
            <a:off x="577850" y="5229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239" name="Text Box 255"/>
          <p:cNvSpPr txBox="1">
            <a:spLocks noChangeArrowheads="1"/>
          </p:cNvSpPr>
          <p:nvPr/>
        </p:nvSpPr>
        <p:spPr bwMode="auto">
          <a:xfrm>
            <a:off x="25400" y="4478338"/>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240" name="Text Box 256"/>
          <p:cNvSpPr txBox="1">
            <a:spLocks noChangeArrowheads="1"/>
          </p:cNvSpPr>
          <p:nvPr/>
        </p:nvSpPr>
        <p:spPr bwMode="auto">
          <a:xfrm>
            <a:off x="608013" y="4467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grpSp>
        <p:nvGrpSpPr>
          <p:cNvPr id="426145" name="Group 259"/>
          <p:cNvGrpSpPr>
            <a:grpSpLocks/>
          </p:cNvGrpSpPr>
          <p:nvPr/>
        </p:nvGrpSpPr>
        <p:grpSpPr bwMode="auto">
          <a:xfrm>
            <a:off x="100013" y="2906713"/>
            <a:ext cx="1089025" cy="1098550"/>
            <a:chOff x="53" y="1836"/>
            <a:chExt cx="686" cy="692"/>
          </a:xfrm>
        </p:grpSpPr>
        <p:sp>
          <p:nvSpPr>
            <p:cNvPr id="43152" name="Text Box 260"/>
            <p:cNvSpPr txBox="1">
              <a:spLocks noChangeArrowheads="1"/>
            </p:cNvSpPr>
            <p:nvPr/>
          </p:nvSpPr>
          <p:spPr bwMode="auto">
            <a:xfrm>
              <a:off x="53" y="220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153" name="Text Box 261"/>
            <p:cNvSpPr txBox="1">
              <a:spLocks noChangeArrowheads="1"/>
            </p:cNvSpPr>
            <p:nvPr/>
          </p:nvSpPr>
          <p:spPr bwMode="auto">
            <a:xfrm>
              <a:off x="385" y="220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154" name="Line 262"/>
            <p:cNvSpPr>
              <a:spLocks noChangeShapeType="1"/>
            </p:cNvSpPr>
            <p:nvPr/>
          </p:nvSpPr>
          <p:spPr bwMode="auto">
            <a:xfrm>
              <a:off x="717" y="2200"/>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155" name="Line 263"/>
            <p:cNvSpPr>
              <a:spLocks noChangeShapeType="1"/>
            </p:cNvSpPr>
            <p:nvPr/>
          </p:nvSpPr>
          <p:spPr bwMode="auto">
            <a:xfrm flipH="1">
              <a:off x="366" y="1836"/>
              <a:ext cx="373" cy="381"/>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6254" name="Text Box 270"/>
          <p:cNvSpPr txBox="1">
            <a:spLocks noChangeArrowheads="1"/>
          </p:cNvSpPr>
          <p:nvPr/>
        </p:nvSpPr>
        <p:spPr bwMode="auto">
          <a:xfrm>
            <a:off x="1136650" y="5229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255" name="Text Box 271"/>
          <p:cNvSpPr txBox="1">
            <a:spLocks noChangeArrowheads="1"/>
          </p:cNvSpPr>
          <p:nvPr/>
        </p:nvSpPr>
        <p:spPr bwMode="auto">
          <a:xfrm>
            <a:off x="1174750" y="447357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256" name="Text Box 272"/>
          <p:cNvSpPr txBox="1">
            <a:spLocks noChangeArrowheads="1"/>
          </p:cNvSpPr>
          <p:nvPr/>
        </p:nvSpPr>
        <p:spPr bwMode="auto">
          <a:xfrm>
            <a:off x="1719263" y="5227638"/>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257" name="Text Box 273"/>
          <p:cNvSpPr txBox="1">
            <a:spLocks noChangeArrowheads="1"/>
          </p:cNvSpPr>
          <p:nvPr/>
        </p:nvSpPr>
        <p:spPr bwMode="auto">
          <a:xfrm>
            <a:off x="1744663" y="4475163"/>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grpSp>
        <p:nvGrpSpPr>
          <p:cNvPr id="426146" name="Group 275"/>
          <p:cNvGrpSpPr>
            <a:grpSpLocks/>
          </p:cNvGrpSpPr>
          <p:nvPr/>
        </p:nvGrpSpPr>
        <p:grpSpPr bwMode="auto">
          <a:xfrm>
            <a:off x="1152525" y="2919413"/>
            <a:ext cx="1076325" cy="1065212"/>
            <a:chOff x="731" y="1836"/>
            <a:chExt cx="678" cy="671"/>
          </a:xfrm>
        </p:grpSpPr>
        <p:sp>
          <p:nvSpPr>
            <p:cNvPr id="43149" name="Text Box 276"/>
            <p:cNvSpPr txBox="1">
              <a:spLocks noChangeArrowheads="1"/>
            </p:cNvSpPr>
            <p:nvPr/>
          </p:nvSpPr>
          <p:spPr bwMode="auto">
            <a:xfrm>
              <a:off x="757" y="220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50" name="Text Box 277"/>
            <p:cNvSpPr txBox="1">
              <a:spLocks noChangeArrowheads="1"/>
            </p:cNvSpPr>
            <p:nvPr/>
          </p:nvSpPr>
          <p:spPr bwMode="auto">
            <a:xfrm>
              <a:off x="1089" y="220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151" name="Line 278"/>
            <p:cNvSpPr>
              <a:spLocks noChangeShapeType="1"/>
            </p:cNvSpPr>
            <p:nvPr/>
          </p:nvSpPr>
          <p:spPr bwMode="auto">
            <a:xfrm>
              <a:off x="731" y="1836"/>
              <a:ext cx="374" cy="35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6147" name="Group 280"/>
          <p:cNvGrpSpPr>
            <a:grpSpLocks/>
          </p:cNvGrpSpPr>
          <p:nvPr/>
        </p:nvGrpSpPr>
        <p:grpSpPr bwMode="auto">
          <a:xfrm>
            <a:off x="157163" y="1795463"/>
            <a:ext cx="2205037" cy="1098550"/>
            <a:chOff x="97" y="1135"/>
            <a:chExt cx="1389" cy="692"/>
          </a:xfrm>
        </p:grpSpPr>
        <p:sp>
          <p:nvSpPr>
            <p:cNvPr id="43144" name="Text Box 281"/>
            <p:cNvSpPr txBox="1">
              <a:spLocks noChangeArrowheads="1"/>
            </p:cNvSpPr>
            <p:nvPr/>
          </p:nvSpPr>
          <p:spPr bwMode="auto">
            <a:xfrm>
              <a:off x="97" y="152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145" name="Text Box 282"/>
            <p:cNvSpPr txBox="1">
              <a:spLocks noChangeArrowheads="1"/>
            </p:cNvSpPr>
            <p:nvPr/>
          </p:nvSpPr>
          <p:spPr bwMode="auto">
            <a:xfrm>
              <a:off x="429" y="152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146" name="Text Box 283"/>
            <p:cNvSpPr txBox="1">
              <a:spLocks noChangeArrowheads="1"/>
            </p:cNvSpPr>
            <p:nvPr/>
          </p:nvSpPr>
          <p:spPr bwMode="auto">
            <a:xfrm>
              <a:off x="761" y="152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47" name="Text Box 284"/>
            <p:cNvSpPr txBox="1">
              <a:spLocks noChangeArrowheads="1"/>
            </p:cNvSpPr>
            <p:nvPr/>
          </p:nvSpPr>
          <p:spPr bwMode="auto">
            <a:xfrm>
              <a:off x="1093" y="152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148" name="Line 285"/>
            <p:cNvSpPr>
              <a:spLocks noChangeShapeType="1"/>
            </p:cNvSpPr>
            <p:nvPr/>
          </p:nvSpPr>
          <p:spPr bwMode="auto">
            <a:xfrm flipH="1">
              <a:off x="747" y="1135"/>
              <a:ext cx="739" cy="374"/>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6277" name="Text Box 293"/>
          <p:cNvSpPr txBox="1">
            <a:spLocks noChangeArrowheads="1"/>
          </p:cNvSpPr>
          <p:nvPr/>
        </p:nvSpPr>
        <p:spPr bwMode="auto">
          <a:xfrm>
            <a:off x="2281238" y="5227638"/>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6278" name="Text Box 294"/>
          <p:cNvSpPr txBox="1">
            <a:spLocks noChangeArrowheads="1"/>
          </p:cNvSpPr>
          <p:nvPr/>
        </p:nvSpPr>
        <p:spPr bwMode="auto">
          <a:xfrm>
            <a:off x="2309813" y="4478338"/>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6279" name="Text Box 295"/>
          <p:cNvSpPr txBox="1">
            <a:spLocks noChangeArrowheads="1"/>
          </p:cNvSpPr>
          <p:nvPr/>
        </p:nvSpPr>
        <p:spPr bwMode="auto">
          <a:xfrm>
            <a:off x="2851150" y="5240338"/>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280" name="Text Box 296"/>
          <p:cNvSpPr txBox="1">
            <a:spLocks noChangeArrowheads="1"/>
          </p:cNvSpPr>
          <p:nvPr/>
        </p:nvSpPr>
        <p:spPr bwMode="auto">
          <a:xfrm>
            <a:off x="2876550" y="4462463"/>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grpSp>
        <p:nvGrpSpPr>
          <p:cNvPr id="426148" name="Group 299"/>
          <p:cNvGrpSpPr>
            <a:grpSpLocks/>
          </p:cNvGrpSpPr>
          <p:nvPr/>
        </p:nvGrpSpPr>
        <p:grpSpPr bwMode="auto">
          <a:xfrm>
            <a:off x="2335213" y="2881313"/>
            <a:ext cx="1079500" cy="1122362"/>
            <a:chOff x="1460" y="1820"/>
            <a:chExt cx="680" cy="707"/>
          </a:xfrm>
        </p:grpSpPr>
        <p:sp>
          <p:nvSpPr>
            <p:cNvPr id="43140" name="Line 300"/>
            <p:cNvSpPr>
              <a:spLocks noChangeShapeType="1"/>
            </p:cNvSpPr>
            <p:nvPr/>
          </p:nvSpPr>
          <p:spPr bwMode="auto">
            <a:xfrm flipH="1">
              <a:off x="1790" y="1820"/>
              <a:ext cx="350" cy="374"/>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41" name="Text Box 301"/>
            <p:cNvSpPr txBox="1">
              <a:spLocks noChangeArrowheads="1"/>
            </p:cNvSpPr>
            <p:nvPr/>
          </p:nvSpPr>
          <p:spPr bwMode="auto">
            <a:xfrm>
              <a:off x="1460" y="2208"/>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42" name="Text Box 302"/>
            <p:cNvSpPr txBox="1">
              <a:spLocks noChangeArrowheads="1"/>
            </p:cNvSpPr>
            <p:nvPr/>
          </p:nvSpPr>
          <p:spPr bwMode="auto">
            <a:xfrm>
              <a:off x="1792" y="2208"/>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143" name="Line 303"/>
            <p:cNvSpPr>
              <a:spLocks noChangeShapeType="1"/>
            </p:cNvSpPr>
            <p:nvPr/>
          </p:nvSpPr>
          <p:spPr bwMode="auto">
            <a:xfrm>
              <a:off x="2123" y="2199"/>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26290" name="Text Box 306"/>
          <p:cNvSpPr txBox="1">
            <a:spLocks noChangeArrowheads="1"/>
          </p:cNvSpPr>
          <p:nvPr/>
        </p:nvSpPr>
        <p:spPr bwMode="auto">
          <a:xfrm>
            <a:off x="3422650" y="5240338"/>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291" name="Text Box 307"/>
          <p:cNvSpPr txBox="1">
            <a:spLocks noChangeArrowheads="1"/>
          </p:cNvSpPr>
          <p:nvPr/>
        </p:nvSpPr>
        <p:spPr bwMode="auto">
          <a:xfrm>
            <a:off x="3451225" y="4467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292" name="Text Box 308"/>
          <p:cNvSpPr txBox="1">
            <a:spLocks noChangeArrowheads="1"/>
          </p:cNvSpPr>
          <p:nvPr/>
        </p:nvSpPr>
        <p:spPr bwMode="auto">
          <a:xfrm>
            <a:off x="4003675" y="5229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293" name="Text Box 309"/>
          <p:cNvSpPr txBox="1">
            <a:spLocks noChangeArrowheads="1"/>
          </p:cNvSpPr>
          <p:nvPr/>
        </p:nvSpPr>
        <p:spPr bwMode="auto">
          <a:xfrm>
            <a:off x="4008438" y="4467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grpSp>
        <p:nvGrpSpPr>
          <p:cNvPr id="426149" name="Group 310"/>
          <p:cNvGrpSpPr>
            <a:grpSpLocks/>
          </p:cNvGrpSpPr>
          <p:nvPr/>
        </p:nvGrpSpPr>
        <p:grpSpPr bwMode="auto">
          <a:xfrm>
            <a:off x="3416300" y="2908300"/>
            <a:ext cx="1046163" cy="1066800"/>
            <a:chOff x="2148" y="1836"/>
            <a:chExt cx="659" cy="672"/>
          </a:xfrm>
        </p:grpSpPr>
        <p:sp>
          <p:nvSpPr>
            <p:cNvPr id="43137" name="Text Box 311"/>
            <p:cNvSpPr txBox="1">
              <a:spLocks noChangeArrowheads="1"/>
            </p:cNvSpPr>
            <p:nvPr/>
          </p:nvSpPr>
          <p:spPr bwMode="auto">
            <a:xfrm>
              <a:off x="2155" y="2208"/>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38" name="Text Box 312"/>
            <p:cNvSpPr txBox="1">
              <a:spLocks noChangeArrowheads="1"/>
            </p:cNvSpPr>
            <p:nvPr/>
          </p:nvSpPr>
          <p:spPr bwMode="auto">
            <a:xfrm>
              <a:off x="2487" y="2208"/>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139" name="Line 313"/>
            <p:cNvSpPr>
              <a:spLocks noChangeShapeType="1"/>
            </p:cNvSpPr>
            <p:nvPr/>
          </p:nvSpPr>
          <p:spPr bwMode="auto">
            <a:xfrm>
              <a:off x="2148" y="1836"/>
              <a:ext cx="358" cy="36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6150" name="Group 315"/>
          <p:cNvGrpSpPr>
            <a:grpSpLocks/>
          </p:cNvGrpSpPr>
          <p:nvPr/>
        </p:nvGrpSpPr>
        <p:grpSpPr bwMode="auto">
          <a:xfrm>
            <a:off x="2308225" y="1831975"/>
            <a:ext cx="2136775" cy="1127125"/>
            <a:chOff x="1451" y="1151"/>
            <a:chExt cx="1346" cy="710"/>
          </a:xfrm>
        </p:grpSpPr>
        <p:sp>
          <p:nvSpPr>
            <p:cNvPr id="43131" name="Text Box 316"/>
            <p:cNvSpPr txBox="1">
              <a:spLocks noChangeArrowheads="1"/>
            </p:cNvSpPr>
            <p:nvPr/>
          </p:nvSpPr>
          <p:spPr bwMode="auto">
            <a:xfrm>
              <a:off x="1481" y="1520"/>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32" name="Text Box 317"/>
            <p:cNvSpPr txBox="1">
              <a:spLocks noChangeArrowheads="1"/>
            </p:cNvSpPr>
            <p:nvPr/>
          </p:nvSpPr>
          <p:spPr bwMode="auto">
            <a:xfrm>
              <a:off x="1813" y="1520"/>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133" name="Text Box 318"/>
            <p:cNvSpPr txBox="1">
              <a:spLocks noChangeArrowheads="1"/>
            </p:cNvSpPr>
            <p:nvPr/>
          </p:nvSpPr>
          <p:spPr bwMode="auto">
            <a:xfrm>
              <a:off x="2145" y="1520"/>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34" name="Text Box 319"/>
            <p:cNvSpPr txBox="1">
              <a:spLocks noChangeArrowheads="1"/>
            </p:cNvSpPr>
            <p:nvPr/>
          </p:nvSpPr>
          <p:spPr bwMode="auto">
            <a:xfrm>
              <a:off x="2477" y="1520"/>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135" name="Line 320"/>
            <p:cNvSpPr>
              <a:spLocks noChangeShapeType="1"/>
            </p:cNvSpPr>
            <p:nvPr/>
          </p:nvSpPr>
          <p:spPr bwMode="auto">
            <a:xfrm>
              <a:off x="1451" y="1533"/>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136" name="Line 321"/>
            <p:cNvSpPr>
              <a:spLocks noChangeShapeType="1"/>
            </p:cNvSpPr>
            <p:nvPr/>
          </p:nvSpPr>
          <p:spPr bwMode="auto">
            <a:xfrm>
              <a:off x="1479" y="1151"/>
              <a:ext cx="654" cy="35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6151" name="Group 330"/>
          <p:cNvGrpSpPr>
            <a:grpSpLocks/>
          </p:cNvGrpSpPr>
          <p:nvPr/>
        </p:nvGrpSpPr>
        <p:grpSpPr bwMode="auto">
          <a:xfrm>
            <a:off x="293688" y="1327150"/>
            <a:ext cx="4197350" cy="476250"/>
            <a:chOff x="182" y="833"/>
            <a:chExt cx="2644" cy="300"/>
          </a:xfrm>
        </p:grpSpPr>
        <p:sp>
          <p:nvSpPr>
            <p:cNvPr id="43123" name="Text Box 331"/>
            <p:cNvSpPr txBox="1">
              <a:spLocks noChangeArrowheads="1"/>
            </p:cNvSpPr>
            <p:nvPr/>
          </p:nvSpPr>
          <p:spPr bwMode="auto">
            <a:xfrm>
              <a:off x="182"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124" name="Text Box 332"/>
            <p:cNvSpPr txBox="1">
              <a:spLocks noChangeArrowheads="1"/>
            </p:cNvSpPr>
            <p:nvPr/>
          </p:nvSpPr>
          <p:spPr bwMode="auto">
            <a:xfrm>
              <a:off x="514"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125" name="Text Box 333"/>
            <p:cNvSpPr txBox="1">
              <a:spLocks noChangeArrowheads="1"/>
            </p:cNvSpPr>
            <p:nvPr/>
          </p:nvSpPr>
          <p:spPr bwMode="auto">
            <a:xfrm>
              <a:off x="846"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26" name="Text Box 334"/>
            <p:cNvSpPr txBox="1">
              <a:spLocks noChangeArrowheads="1"/>
            </p:cNvSpPr>
            <p:nvPr/>
          </p:nvSpPr>
          <p:spPr bwMode="auto">
            <a:xfrm>
              <a:off x="1178"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127" name="Text Box 335"/>
            <p:cNvSpPr txBox="1">
              <a:spLocks noChangeArrowheads="1"/>
            </p:cNvSpPr>
            <p:nvPr/>
          </p:nvSpPr>
          <p:spPr bwMode="auto">
            <a:xfrm>
              <a:off x="1510"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28" name="Text Box 336"/>
            <p:cNvSpPr txBox="1">
              <a:spLocks noChangeArrowheads="1"/>
            </p:cNvSpPr>
            <p:nvPr/>
          </p:nvSpPr>
          <p:spPr bwMode="auto">
            <a:xfrm>
              <a:off x="1842"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129" name="Text Box 337"/>
            <p:cNvSpPr txBox="1">
              <a:spLocks noChangeArrowheads="1"/>
            </p:cNvSpPr>
            <p:nvPr/>
          </p:nvSpPr>
          <p:spPr bwMode="auto">
            <a:xfrm>
              <a:off x="2174"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30" name="Text Box 338"/>
            <p:cNvSpPr txBox="1">
              <a:spLocks noChangeArrowheads="1"/>
            </p:cNvSpPr>
            <p:nvPr/>
          </p:nvSpPr>
          <p:spPr bwMode="auto">
            <a:xfrm>
              <a:off x="2506"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grpSp>
      <p:sp>
        <p:nvSpPr>
          <p:cNvPr id="426325" name="Text Box 341"/>
          <p:cNvSpPr txBox="1">
            <a:spLocks noChangeArrowheads="1"/>
          </p:cNvSpPr>
          <p:nvPr/>
        </p:nvSpPr>
        <p:spPr bwMode="auto">
          <a:xfrm>
            <a:off x="4629150" y="4460875"/>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326" name="Text Box 342"/>
          <p:cNvSpPr txBox="1">
            <a:spLocks noChangeArrowheads="1"/>
          </p:cNvSpPr>
          <p:nvPr/>
        </p:nvSpPr>
        <p:spPr bwMode="auto">
          <a:xfrm>
            <a:off x="5199063" y="4449763"/>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327" name="Text Box 343"/>
          <p:cNvSpPr txBox="1">
            <a:spLocks noChangeArrowheads="1"/>
          </p:cNvSpPr>
          <p:nvPr/>
        </p:nvSpPr>
        <p:spPr bwMode="auto">
          <a:xfrm>
            <a:off x="6335713" y="4465638"/>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328" name="Text Box 344"/>
          <p:cNvSpPr txBox="1">
            <a:spLocks noChangeArrowheads="1"/>
          </p:cNvSpPr>
          <p:nvPr/>
        </p:nvSpPr>
        <p:spPr bwMode="auto">
          <a:xfrm>
            <a:off x="5788025" y="4451350"/>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329" name="Text Box 345"/>
          <p:cNvSpPr txBox="1">
            <a:spLocks noChangeArrowheads="1"/>
          </p:cNvSpPr>
          <p:nvPr/>
        </p:nvSpPr>
        <p:spPr bwMode="auto">
          <a:xfrm>
            <a:off x="5819775" y="3517900"/>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330" name="Text Box 346"/>
          <p:cNvSpPr txBox="1">
            <a:spLocks noChangeArrowheads="1"/>
          </p:cNvSpPr>
          <p:nvPr/>
        </p:nvSpPr>
        <p:spPr bwMode="auto">
          <a:xfrm>
            <a:off x="5222875" y="3516313"/>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331" name="Text Box 347"/>
          <p:cNvSpPr txBox="1">
            <a:spLocks noChangeArrowheads="1"/>
          </p:cNvSpPr>
          <p:nvPr/>
        </p:nvSpPr>
        <p:spPr bwMode="auto">
          <a:xfrm>
            <a:off x="6321425" y="3516313"/>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332" name="Text Box 348"/>
          <p:cNvSpPr txBox="1">
            <a:spLocks noChangeArrowheads="1"/>
          </p:cNvSpPr>
          <p:nvPr/>
        </p:nvSpPr>
        <p:spPr bwMode="auto">
          <a:xfrm>
            <a:off x="4722813" y="3517900"/>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333" name="Text Box 349"/>
          <p:cNvSpPr txBox="1">
            <a:spLocks noChangeArrowheads="1"/>
          </p:cNvSpPr>
          <p:nvPr/>
        </p:nvSpPr>
        <p:spPr bwMode="auto">
          <a:xfrm>
            <a:off x="7488238" y="4438650"/>
            <a:ext cx="533400" cy="476250"/>
          </a:xfrm>
          <a:prstGeom prst="rect">
            <a:avLst/>
          </a:prstGeom>
          <a:solidFill>
            <a:srgbClr val="FFCC00"/>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334" name="Text Box 350"/>
          <p:cNvSpPr txBox="1">
            <a:spLocks noChangeArrowheads="1"/>
          </p:cNvSpPr>
          <p:nvPr/>
        </p:nvSpPr>
        <p:spPr bwMode="auto">
          <a:xfrm>
            <a:off x="6902450" y="4462463"/>
            <a:ext cx="546100" cy="476250"/>
          </a:xfrm>
          <a:prstGeom prst="rect">
            <a:avLst/>
          </a:prstGeom>
          <a:solidFill>
            <a:srgbClr val="FFCC00"/>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6335" name="Text Box 351"/>
          <p:cNvSpPr txBox="1">
            <a:spLocks noChangeArrowheads="1"/>
          </p:cNvSpPr>
          <p:nvPr/>
        </p:nvSpPr>
        <p:spPr bwMode="auto">
          <a:xfrm>
            <a:off x="8636000" y="4452938"/>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336" name="Text Box 352"/>
          <p:cNvSpPr txBox="1">
            <a:spLocks noChangeArrowheads="1"/>
          </p:cNvSpPr>
          <p:nvPr/>
        </p:nvSpPr>
        <p:spPr bwMode="auto">
          <a:xfrm>
            <a:off x="8069263" y="4464050"/>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337" name="Text Box 353"/>
          <p:cNvSpPr txBox="1">
            <a:spLocks noChangeArrowheads="1"/>
          </p:cNvSpPr>
          <p:nvPr/>
        </p:nvSpPr>
        <p:spPr bwMode="auto">
          <a:xfrm>
            <a:off x="8126413" y="3529013"/>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338" name="Text Box 354"/>
          <p:cNvSpPr txBox="1">
            <a:spLocks noChangeArrowheads="1"/>
          </p:cNvSpPr>
          <p:nvPr/>
        </p:nvSpPr>
        <p:spPr bwMode="auto">
          <a:xfrm>
            <a:off x="8636000" y="3529013"/>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339" name="Text Box 355"/>
          <p:cNvSpPr txBox="1">
            <a:spLocks noChangeArrowheads="1"/>
          </p:cNvSpPr>
          <p:nvPr/>
        </p:nvSpPr>
        <p:spPr bwMode="auto">
          <a:xfrm>
            <a:off x="6958013" y="3516313"/>
            <a:ext cx="582612" cy="476250"/>
          </a:xfrm>
          <a:prstGeom prst="rect">
            <a:avLst/>
          </a:prstGeom>
          <a:solidFill>
            <a:srgbClr val="FFCC00"/>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340" name="Text Box 356"/>
          <p:cNvSpPr txBox="1">
            <a:spLocks noChangeArrowheads="1"/>
          </p:cNvSpPr>
          <p:nvPr/>
        </p:nvSpPr>
        <p:spPr bwMode="auto">
          <a:xfrm>
            <a:off x="7473950" y="3517900"/>
            <a:ext cx="582613" cy="476250"/>
          </a:xfrm>
          <a:prstGeom prst="rect">
            <a:avLst/>
          </a:prstGeom>
          <a:solidFill>
            <a:srgbClr val="FFCC00"/>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6341" name="Text Box 357"/>
          <p:cNvSpPr txBox="1">
            <a:spLocks noChangeArrowheads="1"/>
          </p:cNvSpPr>
          <p:nvPr/>
        </p:nvSpPr>
        <p:spPr bwMode="auto">
          <a:xfrm>
            <a:off x="6969125" y="2460625"/>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342" name="Text Box 358"/>
          <p:cNvSpPr txBox="1">
            <a:spLocks noChangeArrowheads="1"/>
          </p:cNvSpPr>
          <p:nvPr/>
        </p:nvSpPr>
        <p:spPr bwMode="auto">
          <a:xfrm>
            <a:off x="4697413" y="2446338"/>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343" name="Text Box 359"/>
          <p:cNvSpPr txBox="1">
            <a:spLocks noChangeArrowheads="1"/>
          </p:cNvSpPr>
          <p:nvPr/>
        </p:nvSpPr>
        <p:spPr bwMode="auto">
          <a:xfrm>
            <a:off x="7470775" y="2459038"/>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344" name="Text Box 360"/>
          <p:cNvSpPr txBox="1">
            <a:spLocks noChangeArrowheads="1"/>
          </p:cNvSpPr>
          <p:nvPr/>
        </p:nvSpPr>
        <p:spPr bwMode="auto">
          <a:xfrm>
            <a:off x="7977188" y="2459038"/>
            <a:ext cx="582612" cy="476250"/>
          </a:xfrm>
          <a:prstGeom prst="rect">
            <a:avLst/>
          </a:prstGeom>
          <a:solidFill>
            <a:srgbClr val="FFCC00"/>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345" name="Text Box 361"/>
          <p:cNvSpPr txBox="1">
            <a:spLocks noChangeArrowheads="1"/>
          </p:cNvSpPr>
          <p:nvPr/>
        </p:nvSpPr>
        <p:spPr bwMode="auto">
          <a:xfrm>
            <a:off x="5195888" y="2459038"/>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346" name="Text Box 362"/>
          <p:cNvSpPr txBox="1">
            <a:spLocks noChangeArrowheads="1"/>
          </p:cNvSpPr>
          <p:nvPr/>
        </p:nvSpPr>
        <p:spPr bwMode="auto">
          <a:xfrm>
            <a:off x="5695950" y="2447925"/>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347" name="Text Box 363"/>
          <p:cNvSpPr txBox="1">
            <a:spLocks noChangeArrowheads="1"/>
          </p:cNvSpPr>
          <p:nvPr/>
        </p:nvSpPr>
        <p:spPr bwMode="auto">
          <a:xfrm>
            <a:off x="6203950" y="2446338"/>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348" name="Text Box 364"/>
          <p:cNvSpPr txBox="1">
            <a:spLocks noChangeArrowheads="1"/>
          </p:cNvSpPr>
          <p:nvPr/>
        </p:nvSpPr>
        <p:spPr bwMode="auto">
          <a:xfrm>
            <a:off x="8561388" y="2460625"/>
            <a:ext cx="582612" cy="476250"/>
          </a:xfrm>
          <a:prstGeom prst="rect">
            <a:avLst/>
          </a:prstGeom>
          <a:solidFill>
            <a:srgbClr val="FFCC00"/>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21" name="Text Box 365"/>
          <p:cNvSpPr txBox="1">
            <a:spLocks noChangeArrowheads="1"/>
          </p:cNvSpPr>
          <p:nvPr/>
        </p:nvSpPr>
        <p:spPr bwMode="auto">
          <a:xfrm>
            <a:off x="1392238" y="857250"/>
            <a:ext cx="2065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u="sng">
                <a:solidFill>
                  <a:srgbClr val="CC3300"/>
                </a:solidFill>
              </a:rPr>
              <a:t>Original Sequence</a:t>
            </a:r>
          </a:p>
        </p:txBody>
      </p:sp>
      <p:sp>
        <p:nvSpPr>
          <p:cNvPr id="43122" name="Text Box 366"/>
          <p:cNvSpPr txBox="1">
            <a:spLocks noChangeArrowheads="1"/>
          </p:cNvSpPr>
          <p:nvPr/>
        </p:nvSpPr>
        <p:spPr bwMode="auto">
          <a:xfrm>
            <a:off x="5770563" y="884238"/>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u="sng">
                <a:solidFill>
                  <a:srgbClr val="CC3300"/>
                </a:solidFill>
              </a:rPr>
              <a:t>Sorted Sequence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5"/>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0"/>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1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26159"/>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26237"/>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42623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1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26160"/>
                                        </p:tgtEl>
                                        <p:attrNameLst>
                                          <p:attrName>style.visibility</p:attrName>
                                        </p:attrNameLst>
                                      </p:cBhvr>
                                      <p:to>
                                        <p:strVal val="visible"/>
                                      </p:to>
                                    </p:se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426238"/>
                                        </p:tgtEl>
                                        <p:attrNameLst>
                                          <p:attrName>style.visibility</p:attrName>
                                        </p:attrNameLst>
                                      </p:cBhvr>
                                      <p:to>
                                        <p:strVal val="visible"/>
                                      </p:to>
                                    </p:set>
                                  </p:childTnLst>
                                </p:cTn>
                              </p:par>
                            </p:childTnLst>
                          </p:cTn>
                        </p:par>
                        <p:par>
                          <p:cTn id="49" fill="hold" nodeType="afterGroup">
                            <p:stCondLst>
                              <p:cond delay="1000"/>
                            </p:stCondLst>
                            <p:childTnLst>
                              <p:par>
                                <p:cTn id="50" presetID="1" presetClass="entr" presetSubtype="0" fill="hold" grpId="0" nodeType="afterEffect">
                                  <p:stCondLst>
                                    <p:cond delay="0"/>
                                  </p:stCondLst>
                                  <p:childTnLst>
                                    <p:set>
                                      <p:cBhvr>
                                        <p:cTn id="51" dur="1" fill="hold">
                                          <p:stCondLst>
                                            <p:cond delay="499"/>
                                          </p:stCondLst>
                                        </p:cTn>
                                        <p:tgtEl>
                                          <p:spTgt spid="42624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26325"/>
                                        </p:tgtEl>
                                        <p:attrNameLst>
                                          <p:attrName>style.visibility</p:attrName>
                                        </p:attrNameLst>
                                      </p:cBhvr>
                                      <p:to>
                                        <p:strVal val="visible"/>
                                      </p:to>
                                    </p:set>
                                  </p:child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426175"/>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426326"/>
                                        </p:tgtEl>
                                        <p:attrNameLst>
                                          <p:attrName>style.visibility</p:attrName>
                                        </p:attrNameLst>
                                      </p:cBhvr>
                                      <p:to>
                                        <p:strVal val="visible"/>
                                      </p:to>
                                    </p:set>
                                  </p:childTnLst>
                                </p:cTn>
                              </p:par>
                            </p:childTnLst>
                          </p:cTn>
                        </p:par>
                        <p:par>
                          <p:cTn id="67" fill="hold" nodeType="afterGroup">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426176"/>
                                        </p:tgtEl>
                                        <p:attrNameLst>
                                          <p:attrName>style.visibility</p:attrName>
                                        </p:attrNameLst>
                                      </p:cBhvr>
                                      <p:to>
                                        <p:strVal val="visible"/>
                                      </p:to>
                                    </p:set>
                                  </p:childTnLst>
                                </p:cTn>
                              </p:par>
                            </p:childTnLst>
                          </p:cTn>
                        </p:par>
                        <p:par>
                          <p:cTn id="70" fill="hold" nodeType="afterGroup">
                            <p:stCondLst>
                              <p:cond delay="2000"/>
                            </p:stCondLst>
                            <p:childTnLst>
                              <p:par>
                                <p:cTn id="71" presetID="1" presetClass="entr" presetSubtype="0" fill="hold" nodeType="afterEffect">
                                  <p:stCondLst>
                                    <p:cond delay="0"/>
                                  </p:stCondLst>
                                  <p:childTnLst>
                                    <p:set>
                                      <p:cBhvr>
                                        <p:cTn id="72" dur="1" fill="hold">
                                          <p:stCondLst>
                                            <p:cond delay="499"/>
                                          </p:stCondLst>
                                        </p:cTn>
                                        <p:tgtEl>
                                          <p:spTgt spid="42614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12"/>
                                        </p:tgtEl>
                                        <p:attrNameLst>
                                          <p:attrName>style.visibility</p:attrName>
                                        </p:attrNameLst>
                                      </p:cBhvr>
                                      <p:to>
                                        <p:strVal val="visible"/>
                                      </p:to>
                                    </p:set>
                                  </p:childTnLst>
                                </p:cTn>
                              </p:par>
                            </p:childTnLst>
                          </p:cTn>
                        </p:par>
                        <p:par>
                          <p:cTn id="77" fill="hold" nodeType="afterGroup">
                            <p:stCondLst>
                              <p:cond delay="500"/>
                            </p:stCondLst>
                            <p:childTnLst>
                              <p:par>
                                <p:cTn id="78" presetID="1" presetClass="entr" presetSubtype="0" fill="hold" nodeType="afterEffect">
                                  <p:stCondLst>
                                    <p:cond delay="0"/>
                                  </p:stCondLst>
                                  <p:childTnLst>
                                    <p:set>
                                      <p:cBhvr>
                                        <p:cTn id="79" dur="1" fill="hold">
                                          <p:stCondLst>
                                            <p:cond delay="499"/>
                                          </p:stCondLst>
                                        </p:cTn>
                                        <p:tgtEl>
                                          <p:spTgt spid="1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20"/>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426161"/>
                                        </p:tgtEl>
                                        <p:attrNameLst>
                                          <p:attrName>style.visibility</p:attrName>
                                        </p:attrNameLst>
                                      </p:cBhvr>
                                      <p:to>
                                        <p:strVal val="visible"/>
                                      </p:to>
                                    </p:se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426254"/>
                                        </p:tgtEl>
                                        <p:attrNameLst>
                                          <p:attrName>style.visibility</p:attrName>
                                        </p:attrNameLst>
                                      </p:cBhvr>
                                      <p:to>
                                        <p:strVal val="visible"/>
                                      </p:to>
                                    </p:set>
                                  </p:childTnLst>
                                </p:cTn>
                              </p:par>
                            </p:childTnLst>
                          </p:cTn>
                        </p:par>
                        <p:par>
                          <p:cTn id="91" fill="hold" nodeType="afterGroup">
                            <p:stCondLst>
                              <p:cond delay="1000"/>
                            </p:stCondLst>
                            <p:childTnLst>
                              <p:par>
                                <p:cTn id="92" presetID="1" presetClass="entr" presetSubtype="0" fill="hold" grpId="0" nodeType="afterEffect">
                                  <p:stCondLst>
                                    <p:cond delay="0"/>
                                  </p:stCondLst>
                                  <p:childTnLst>
                                    <p:set>
                                      <p:cBhvr>
                                        <p:cTn id="93" dur="1" fill="hold">
                                          <p:stCondLst>
                                            <p:cond delay="499"/>
                                          </p:stCondLst>
                                        </p:cTn>
                                        <p:tgtEl>
                                          <p:spTgt spid="426255"/>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499"/>
                                          </p:stCondLst>
                                        </p:cTn>
                                        <p:tgtEl>
                                          <p:spTgt spid="21"/>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426162"/>
                                        </p:tgtEl>
                                        <p:attrNameLst>
                                          <p:attrName>style.visibility</p:attrName>
                                        </p:attrNameLst>
                                      </p:cBhvr>
                                      <p:to>
                                        <p:strVal val="visible"/>
                                      </p:to>
                                    </p:set>
                                  </p:childTnLst>
                                </p:cTn>
                              </p:par>
                            </p:childTnLst>
                          </p:cTn>
                        </p:par>
                        <p:par>
                          <p:cTn id="102" fill="hold" nodeType="afterGroup">
                            <p:stCondLst>
                              <p:cond delay="500"/>
                            </p:stCondLst>
                            <p:childTnLst>
                              <p:par>
                                <p:cTn id="103" presetID="1" presetClass="entr" presetSubtype="0" fill="hold" grpId="0" nodeType="afterEffect">
                                  <p:stCondLst>
                                    <p:cond delay="0"/>
                                  </p:stCondLst>
                                  <p:childTnLst>
                                    <p:set>
                                      <p:cBhvr>
                                        <p:cTn id="104" dur="1" fill="hold">
                                          <p:stCondLst>
                                            <p:cond delay="499"/>
                                          </p:stCondLst>
                                        </p:cTn>
                                        <p:tgtEl>
                                          <p:spTgt spid="426256"/>
                                        </p:tgtEl>
                                        <p:attrNameLst>
                                          <p:attrName>style.visibility</p:attrName>
                                        </p:attrNameLst>
                                      </p:cBhvr>
                                      <p:to>
                                        <p:strVal val="visible"/>
                                      </p:to>
                                    </p:set>
                                  </p:childTnLst>
                                </p:cTn>
                              </p:par>
                            </p:childTnLst>
                          </p:cTn>
                        </p:par>
                        <p:par>
                          <p:cTn id="105" fill="hold" nodeType="afterGroup">
                            <p:stCondLst>
                              <p:cond delay="1000"/>
                            </p:stCondLst>
                            <p:childTnLst>
                              <p:par>
                                <p:cTn id="106" presetID="1" presetClass="entr" presetSubtype="0" fill="hold" grpId="0" nodeType="afterEffect">
                                  <p:stCondLst>
                                    <p:cond delay="0"/>
                                  </p:stCondLst>
                                  <p:childTnLst>
                                    <p:set>
                                      <p:cBhvr>
                                        <p:cTn id="107" dur="1" fill="hold">
                                          <p:stCondLst>
                                            <p:cond delay="499"/>
                                          </p:stCondLst>
                                        </p:cTn>
                                        <p:tgtEl>
                                          <p:spTgt spid="426257"/>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dissolve">
                                      <p:cBhvr>
                                        <p:cTn id="112" dur="500"/>
                                        <p:tgtEl>
                                          <p:spTgt spid="3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426327"/>
                                        </p:tgtEl>
                                        <p:attrNameLst>
                                          <p:attrName>style.visibility</p:attrName>
                                        </p:attrNameLst>
                                      </p:cBhvr>
                                      <p:to>
                                        <p:strVal val="visible"/>
                                      </p:to>
                                    </p:set>
                                  </p:childTnLst>
                                </p:cTn>
                              </p:par>
                            </p:childTnLst>
                          </p:cTn>
                        </p:par>
                        <p:par>
                          <p:cTn id="117" fill="hold" nodeType="afterGroup">
                            <p:stCondLst>
                              <p:cond delay="500"/>
                            </p:stCondLst>
                            <p:childTnLst>
                              <p:par>
                                <p:cTn id="118" presetID="1" presetClass="entr" presetSubtype="0" fill="hold" grpId="0" nodeType="afterEffect">
                                  <p:stCondLst>
                                    <p:cond delay="0"/>
                                  </p:stCondLst>
                                  <p:childTnLst>
                                    <p:set>
                                      <p:cBhvr>
                                        <p:cTn id="119" dur="1" fill="hold">
                                          <p:stCondLst>
                                            <p:cond delay="499"/>
                                          </p:stCondLst>
                                        </p:cTn>
                                        <p:tgtEl>
                                          <p:spTgt spid="426181"/>
                                        </p:tgtEl>
                                        <p:attrNameLst>
                                          <p:attrName>style.visibility</p:attrName>
                                        </p:attrNameLst>
                                      </p:cBhvr>
                                      <p:to>
                                        <p:strVal val="visible"/>
                                      </p:to>
                                    </p:set>
                                  </p:childTnLst>
                                </p:cTn>
                              </p:par>
                            </p:childTnLst>
                          </p:cTn>
                        </p:par>
                        <p:par>
                          <p:cTn id="120" fill="hold" nodeType="afterGroup">
                            <p:stCondLst>
                              <p:cond delay="1000"/>
                            </p:stCondLst>
                            <p:childTnLst>
                              <p:par>
                                <p:cTn id="121" presetID="1" presetClass="entr" presetSubtype="0" fill="hold" grpId="0" nodeType="afterEffect">
                                  <p:stCondLst>
                                    <p:cond delay="0"/>
                                  </p:stCondLst>
                                  <p:childTnLst>
                                    <p:set>
                                      <p:cBhvr>
                                        <p:cTn id="122" dur="1" fill="hold">
                                          <p:stCondLst>
                                            <p:cond delay="499"/>
                                          </p:stCondLst>
                                        </p:cTn>
                                        <p:tgtEl>
                                          <p:spTgt spid="426328"/>
                                        </p:tgtEl>
                                        <p:attrNameLst>
                                          <p:attrName>style.visibility</p:attrName>
                                        </p:attrNameLst>
                                      </p:cBhvr>
                                      <p:to>
                                        <p:strVal val="visible"/>
                                      </p:to>
                                    </p:set>
                                  </p:childTnLst>
                                </p:cTn>
                              </p:par>
                            </p:childTnLst>
                          </p:cTn>
                        </p:par>
                        <p:par>
                          <p:cTn id="123" fill="hold" nodeType="afterGroup">
                            <p:stCondLst>
                              <p:cond delay="1500"/>
                            </p:stCondLst>
                            <p:childTnLst>
                              <p:par>
                                <p:cTn id="124" presetID="1" presetClass="entr" presetSubtype="0" fill="hold" grpId="0" nodeType="afterEffect">
                                  <p:stCondLst>
                                    <p:cond delay="0"/>
                                  </p:stCondLst>
                                  <p:childTnLst>
                                    <p:set>
                                      <p:cBhvr>
                                        <p:cTn id="125" dur="1" fill="hold">
                                          <p:stCondLst>
                                            <p:cond delay="499"/>
                                          </p:stCondLst>
                                        </p:cTn>
                                        <p:tgtEl>
                                          <p:spTgt spid="426180"/>
                                        </p:tgtEl>
                                        <p:attrNameLst>
                                          <p:attrName>style.visibility</p:attrName>
                                        </p:attrNameLst>
                                      </p:cBhvr>
                                      <p:to>
                                        <p:strVal val="visible"/>
                                      </p:to>
                                    </p:set>
                                  </p:childTnLst>
                                </p:cTn>
                              </p:par>
                            </p:childTnLst>
                          </p:cTn>
                        </p:par>
                        <p:par>
                          <p:cTn id="126" fill="hold" nodeType="afterGroup">
                            <p:stCondLst>
                              <p:cond delay="2000"/>
                            </p:stCondLst>
                            <p:childTnLst>
                              <p:par>
                                <p:cTn id="127" presetID="1" presetClass="entr" presetSubtype="0" fill="hold" nodeType="afterEffect">
                                  <p:stCondLst>
                                    <p:cond delay="0"/>
                                  </p:stCondLst>
                                  <p:childTnLst>
                                    <p:set>
                                      <p:cBhvr>
                                        <p:cTn id="128" dur="1" fill="hold">
                                          <p:stCondLst>
                                            <p:cond delay="499"/>
                                          </p:stCondLst>
                                        </p:cTn>
                                        <p:tgtEl>
                                          <p:spTgt spid="426146"/>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nodeType="clickEffect">
                                  <p:stCondLst>
                                    <p:cond delay="0"/>
                                  </p:stCondLst>
                                  <p:childTnLst>
                                    <p:set>
                                      <p:cBhvr>
                                        <p:cTn id="132" dur="1" fill="hold">
                                          <p:stCondLst>
                                            <p:cond delay="0"/>
                                          </p:stCondLst>
                                        </p:cTn>
                                        <p:tgtEl>
                                          <p:spTgt spid="26"/>
                                        </p:tgtEl>
                                        <p:attrNameLst>
                                          <p:attrName>style.visibility</p:attrName>
                                        </p:attrNameLst>
                                      </p:cBhvr>
                                      <p:to>
                                        <p:strVal val="visible"/>
                                      </p:to>
                                    </p:set>
                                    <p:animEffect transition="in" filter="dissolve">
                                      <p:cBhvr>
                                        <p:cTn id="133" dur="500"/>
                                        <p:tgtEl>
                                          <p:spTgt spid="26"/>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426329"/>
                                        </p:tgtEl>
                                        <p:attrNameLst>
                                          <p:attrName>style.visibility</p:attrName>
                                        </p:attrNameLst>
                                      </p:cBhvr>
                                      <p:to>
                                        <p:strVal val="visible"/>
                                      </p:to>
                                    </p:set>
                                  </p:childTnLst>
                                </p:cTn>
                              </p:par>
                            </p:childTnLst>
                          </p:cTn>
                        </p:par>
                        <p:par>
                          <p:cTn id="138" fill="hold" nodeType="afterGroup">
                            <p:stCondLst>
                              <p:cond delay="500"/>
                            </p:stCondLst>
                            <p:childTnLst>
                              <p:par>
                                <p:cTn id="139" presetID="1" presetClass="entr" presetSubtype="0" fill="hold" grpId="0" nodeType="afterEffect">
                                  <p:stCondLst>
                                    <p:cond delay="0"/>
                                  </p:stCondLst>
                                  <p:childTnLst>
                                    <p:set>
                                      <p:cBhvr>
                                        <p:cTn id="140" dur="1" fill="hold">
                                          <p:stCondLst>
                                            <p:cond delay="499"/>
                                          </p:stCondLst>
                                        </p:cTn>
                                        <p:tgtEl>
                                          <p:spTgt spid="426195"/>
                                        </p:tgtEl>
                                        <p:attrNameLst>
                                          <p:attrName>style.visibility</p:attrName>
                                        </p:attrNameLst>
                                      </p:cBhvr>
                                      <p:to>
                                        <p:strVal val="visible"/>
                                      </p:to>
                                    </p:set>
                                  </p:childTnLst>
                                </p:cTn>
                              </p:par>
                            </p:childTnLst>
                          </p:cTn>
                        </p:par>
                        <p:par>
                          <p:cTn id="141" fill="hold" nodeType="afterGroup">
                            <p:stCondLst>
                              <p:cond delay="1000"/>
                            </p:stCondLst>
                            <p:childTnLst>
                              <p:par>
                                <p:cTn id="142" presetID="1" presetClass="entr" presetSubtype="0" fill="hold" grpId="0" nodeType="afterEffect">
                                  <p:stCondLst>
                                    <p:cond delay="0"/>
                                  </p:stCondLst>
                                  <p:childTnLst>
                                    <p:set>
                                      <p:cBhvr>
                                        <p:cTn id="143" dur="1" fill="hold">
                                          <p:stCondLst>
                                            <p:cond delay="499"/>
                                          </p:stCondLst>
                                        </p:cTn>
                                        <p:tgtEl>
                                          <p:spTgt spid="426332"/>
                                        </p:tgtEl>
                                        <p:attrNameLst>
                                          <p:attrName>style.visibility</p:attrName>
                                        </p:attrNameLst>
                                      </p:cBhvr>
                                      <p:to>
                                        <p:strVal val="visible"/>
                                      </p:to>
                                    </p:set>
                                  </p:childTnLst>
                                </p:cTn>
                              </p:par>
                            </p:childTnLst>
                          </p:cTn>
                        </p:par>
                        <p:par>
                          <p:cTn id="144" fill="hold" nodeType="afterGroup">
                            <p:stCondLst>
                              <p:cond delay="1500"/>
                            </p:stCondLst>
                            <p:childTnLst>
                              <p:par>
                                <p:cTn id="145" presetID="1" presetClass="entr" presetSubtype="0" fill="hold" grpId="0" nodeType="afterEffect">
                                  <p:stCondLst>
                                    <p:cond delay="0"/>
                                  </p:stCondLst>
                                  <p:childTnLst>
                                    <p:set>
                                      <p:cBhvr>
                                        <p:cTn id="146" dur="1" fill="hold">
                                          <p:stCondLst>
                                            <p:cond delay="499"/>
                                          </p:stCondLst>
                                        </p:cTn>
                                        <p:tgtEl>
                                          <p:spTgt spid="426196"/>
                                        </p:tgtEl>
                                        <p:attrNameLst>
                                          <p:attrName>style.visibility</p:attrName>
                                        </p:attrNameLst>
                                      </p:cBhvr>
                                      <p:to>
                                        <p:strVal val="visible"/>
                                      </p:to>
                                    </p:set>
                                  </p:childTnLst>
                                </p:cTn>
                              </p:par>
                            </p:childTnLst>
                          </p:cTn>
                        </p:par>
                        <p:par>
                          <p:cTn id="147" fill="hold" nodeType="afterGroup">
                            <p:stCondLst>
                              <p:cond delay="2000"/>
                            </p:stCondLst>
                            <p:childTnLst>
                              <p:par>
                                <p:cTn id="148" presetID="1" presetClass="entr" presetSubtype="0" fill="hold" grpId="0" nodeType="afterEffect">
                                  <p:stCondLst>
                                    <p:cond delay="0"/>
                                  </p:stCondLst>
                                  <p:childTnLst>
                                    <p:set>
                                      <p:cBhvr>
                                        <p:cTn id="149" dur="1" fill="hold">
                                          <p:stCondLst>
                                            <p:cond delay="499"/>
                                          </p:stCondLst>
                                        </p:cTn>
                                        <p:tgtEl>
                                          <p:spTgt spid="426330"/>
                                        </p:tgtEl>
                                        <p:attrNameLst>
                                          <p:attrName>style.visibility</p:attrName>
                                        </p:attrNameLst>
                                      </p:cBhvr>
                                      <p:to>
                                        <p:strVal val="visible"/>
                                      </p:to>
                                    </p:set>
                                  </p:childTnLst>
                                </p:cTn>
                              </p:par>
                            </p:childTnLst>
                          </p:cTn>
                        </p:par>
                        <p:par>
                          <p:cTn id="150" fill="hold" nodeType="afterGroup">
                            <p:stCondLst>
                              <p:cond delay="2500"/>
                            </p:stCondLst>
                            <p:childTnLst>
                              <p:par>
                                <p:cTn id="151" presetID="1" presetClass="entr" presetSubtype="0" fill="hold" grpId="0" nodeType="afterEffect">
                                  <p:stCondLst>
                                    <p:cond delay="0"/>
                                  </p:stCondLst>
                                  <p:childTnLst>
                                    <p:set>
                                      <p:cBhvr>
                                        <p:cTn id="152" dur="1" fill="hold">
                                          <p:stCondLst>
                                            <p:cond delay="499"/>
                                          </p:stCondLst>
                                        </p:cTn>
                                        <p:tgtEl>
                                          <p:spTgt spid="426197"/>
                                        </p:tgtEl>
                                        <p:attrNameLst>
                                          <p:attrName>style.visibility</p:attrName>
                                        </p:attrNameLst>
                                      </p:cBhvr>
                                      <p:to>
                                        <p:strVal val="visible"/>
                                      </p:to>
                                    </p:set>
                                  </p:childTnLst>
                                </p:cTn>
                              </p:par>
                            </p:childTnLst>
                          </p:cTn>
                        </p:par>
                        <p:par>
                          <p:cTn id="153" fill="hold" nodeType="afterGroup">
                            <p:stCondLst>
                              <p:cond delay="3000"/>
                            </p:stCondLst>
                            <p:childTnLst>
                              <p:par>
                                <p:cTn id="154" presetID="1" presetClass="entr" presetSubtype="0" fill="hold" grpId="0" nodeType="afterEffect">
                                  <p:stCondLst>
                                    <p:cond delay="0"/>
                                  </p:stCondLst>
                                  <p:childTnLst>
                                    <p:set>
                                      <p:cBhvr>
                                        <p:cTn id="155" dur="1" fill="hold">
                                          <p:stCondLst>
                                            <p:cond delay="499"/>
                                          </p:stCondLst>
                                        </p:cTn>
                                        <p:tgtEl>
                                          <p:spTgt spid="426331"/>
                                        </p:tgtEl>
                                        <p:attrNameLst>
                                          <p:attrName>style.visibility</p:attrName>
                                        </p:attrNameLst>
                                      </p:cBhvr>
                                      <p:to>
                                        <p:strVal val="visible"/>
                                      </p:to>
                                    </p:set>
                                  </p:childTnLst>
                                </p:cTn>
                              </p:par>
                            </p:childTnLst>
                          </p:cTn>
                        </p:par>
                        <p:par>
                          <p:cTn id="156" fill="hold" nodeType="afterGroup">
                            <p:stCondLst>
                              <p:cond delay="3500"/>
                            </p:stCondLst>
                            <p:childTnLst>
                              <p:par>
                                <p:cTn id="157" presetID="1" presetClass="entr" presetSubtype="0" fill="hold" grpId="0" nodeType="afterEffect">
                                  <p:stCondLst>
                                    <p:cond delay="0"/>
                                  </p:stCondLst>
                                  <p:childTnLst>
                                    <p:set>
                                      <p:cBhvr>
                                        <p:cTn id="158" dur="1" fill="hold">
                                          <p:stCondLst>
                                            <p:cond delay="499"/>
                                          </p:stCondLst>
                                        </p:cTn>
                                        <p:tgtEl>
                                          <p:spTgt spid="426198"/>
                                        </p:tgtEl>
                                        <p:attrNameLst>
                                          <p:attrName>style.visibility</p:attrName>
                                        </p:attrNameLst>
                                      </p:cBhvr>
                                      <p:to>
                                        <p:strVal val="visible"/>
                                      </p:to>
                                    </p:set>
                                  </p:childTnLst>
                                </p:cTn>
                              </p:par>
                            </p:childTnLst>
                          </p:cTn>
                        </p:par>
                        <p:par>
                          <p:cTn id="159" fill="hold" nodeType="afterGroup">
                            <p:stCondLst>
                              <p:cond delay="4000"/>
                            </p:stCondLst>
                            <p:childTnLst>
                              <p:par>
                                <p:cTn id="160" presetID="1" presetClass="entr" presetSubtype="0" fill="hold" nodeType="afterEffect">
                                  <p:stCondLst>
                                    <p:cond delay="0"/>
                                  </p:stCondLst>
                                  <p:childTnLst>
                                    <p:set>
                                      <p:cBhvr>
                                        <p:cTn id="161" dur="1" fill="hold">
                                          <p:stCondLst>
                                            <p:cond delay="499"/>
                                          </p:stCondLst>
                                        </p:cTn>
                                        <p:tgtEl>
                                          <p:spTgt spid="426147"/>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nodeType="clickEffect">
                                  <p:stCondLst>
                                    <p:cond delay="0"/>
                                  </p:stCondLst>
                                  <p:childTnLst>
                                    <p:set>
                                      <p:cBhvr>
                                        <p:cTn id="165" dur="1" fill="hold">
                                          <p:stCondLst>
                                            <p:cond delay="499"/>
                                          </p:stCondLst>
                                        </p:cTn>
                                        <p:tgtEl>
                                          <p:spTgt spid="7"/>
                                        </p:tgtEl>
                                        <p:attrNameLst>
                                          <p:attrName>style.visibility</p:attrName>
                                        </p:attrNameLst>
                                      </p:cBhvr>
                                      <p:to>
                                        <p:strVal val="visible"/>
                                      </p:to>
                                    </p:set>
                                  </p:childTnLst>
                                </p:cTn>
                              </p:par>
                            </p:childTnLst>
                          </p:cTn>
                        </p:par>
                        <p:par>
                          <p:cTn id="166" fill="hold" nodeType="afterGroup">
                            <p:stCondLst>
                              <p:cond delay="500"/>
                            </p:stCondLst>
                            <p:childTnLst>
                              <p:par>
                                <p:cTn id="167" presetID="1" presetClass="entr" presetSubtype="0" fill="hold" nodeType="afterEffect">
                                  <p:stCondLst>
                                    <p:cond delay="0"/>
                                  </p:stCondLst>
                                  <p:childTnLst>
                                    <p:set>
                                      <p:cBhvr>
                                        <p:cTn id="168" dur="1" fill="hold">
                                          <p:stCondLst>
                                            <p:cond delay="499"/>
                                          </p:stCondLst>
                                        </p:cTn>
                                        <p:tgtEl>
                                          <p:spTgt spid="8"/>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nodeType="clickEffect">
                                  <p:stCondLst>
                                    <p:cond delay="0"/>
                                  </p:stCondLst>
                                  <p:childTnLst>
                                    <p:set>
                                      <p:cBhvr>
                                        <p:cTn id="172" dur="1" fill="hold">
                                          <p:stCondLst>
                                            <p:cond delay="499"/>
                                          </p:stCondLst>
                                        </p:cTn>
                                        <p:tgtEl>
                                          <p:spTgt spid="14"/>
                                        </p:tgtEl>
                                        <p:attrNameLst>
                                          <p:attrName>style.visibility</p:attrName>
                                        </p:attrNameLst>
                                      </p:cBhvr>
                                      <p:to>
                                        <p:strVal val="visible"/>
                                      </p:to>
                                    </p:set>
                                  </p:childTnLst>
                                </p:cTn>
                              </p:par>
                            </p:childTnLst>
                          </p:cTn>
                        </p:par>
                        <p:par>
                          <p:cTn id="173" fill="hold" nodeType="afterGroup">
                            <p:stCondLst>
                              <p:cond delay="500"/>
                            </p:stCondLst>
                            <p:childTnLst>
                              <p:par>
                                <p:cTn id="174" presetID="1" presetClass="entr" presetSubtype="0" fill="hold" nodeType="afterEffect">
                                  <p:stCondLst>
                                    <p:cond delay="0"/>
                                  </p:stCondLst>
                                  <p:childTnLst>
                                    <p:set>
                                      <p:cBhvr>
                                        <p:cTn id="175" dur="1" fill="hold">
                                          <p:stCondLst>
                                            <p:cond delay="499"/>
                                          </p:stCondLst>
                                        </p:cTn>
                                        <p:tgtEl>
                                          <p:spTgt spid="13"/>
                                        </p:tgtEl>
                                        <p:attrNameLst>
                                          <p:attrName>style.visibility</p:attrName>
                                        </p:attrNameLst>
                                      </p:cBhvr>
                                      <p:to>
                                        <p:strVal val="visibl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nodeType="clickEffect">
                                  <p:stCondLst>
                                    <p:cond delay="0"/>
                                  </p:stCondLst>
                                  <p:childTnLst>
                                    <p:set>
                                      <p:cBhvr>
                                        <p:cTn id="179" dur="1" fill="hold">
                                          <p:stCondLst>
                                            <p:cond delay="499"/>
                                          </p:stCondLst>
                                        </p:cTn>
                                        <p:tgtEl>
                                          <p:spTgt spid="22"/>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499"/>
                                          </p:stCondLst>
                                        </p:cTn>
                                        <p:tgtEl>
                                          <p:spTgt spid="426163"/>
                                        </p:tgtEl>
                                        <p:attrNameLst>
                                          <p:attrName>style.visibility</p:attrName>
                                        </p:attrNameLst>
                                      </p:cBhvr>
                                      <p:to>
                                        <p:strVal val="visible"/>
                                      </p:to>
                                    </p:set>
                                  </p:childTnLst>
                                </p:cTn>
                              </p:par>
                            </p:childTnLst>
                          </p:cTn>
                        </p:par>
                        <p:par>
                          <p:cTn id="184" fill="hold" nodeType="afterGroup">
                            <p:stCondLst>
                              <p:cond delay="500"/>
                            </p:stCondLst>
                            <p:childTnLst>
                              <p:par>
                                <p:cTn id="185" presetID="1" presetClass="entr" presetSubtype="0" fill="hold" grpId="0" nodeType="afterEffect">
                                  <p:stCondLst>
                                    <p:cond delay="0"/>
                                  </p:stCondLst>
                                  <p:childTnLst>
                                    <p:set>
                                      <p:cBhvr>
                                        <p:cTn id="186" dur="1" fill="hold">
                                          <p:stCondLst>
                                            <p:cond delay="499"/>
                                          </p:stCondLst>
                                        </p:cTn>
                                        <p:tgtEl>
                                          <p:spTgt spid="426277"/>
                                        </p:tgtEl>
                                        <p:attrNameLst>
                                          <p:attrName>style.visibility</p:attrName>
                                        </p:attrNameLst>
                                      </p:cBhvr>
                                      <p:to>
                                        <p:strVal val="visible"/>
                                      </p:to>
                                    </p:set>
                                  </p:childTnLst>
                                </p:cTn>
                              </p:par>
                            </p:childTnLst>
                          </p:cTn>
                        </p:par>
                        <p:par>
                          <p:cTn id="187" fill="hold" nodeType="afterGroup">
                            <p:stCondLst>
                              <p:cond delay="1000"/>
                            </p:stCondLst>
                            <p:childTnLst>
                              <p:par>
                                <p:cTn id="188" presetID="1" presetClass="entr" presetSubtype="0" fill="hold" grpId="0" nodeType="afterEffect">
                                  <p:stCondLst>
                                    <p:cond delay="0"/>
                                  </p:stCondLst>
                                  <p:childTnLst>
                                    <p:set>
                                      <p:cBhvr>
                                        <p:cTn id="189" dur="1" fill="hold">
                                          <p:stCondLst>
                                            <p:cond delay="499"/>
                                          </p:stCondLst>
                                        </p:cTn>
                                        <p:tgtEl>
                                          <p:spTgt spid="426278"/>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nodeType="clickEffect">
                                  <p:stCondLst>
                                    <p:cond delay="0"/>
                                  </p:stCondLst>
                                  <p:childTnLst>
                                    <p:set>
                                      <p:cBhvr>
                                        <p:cTn id="193" dur="1" fill="hold">
                                          <p:stCondLst>
                                            <p:cond delay="499"/>
                                          </p:stCondLst>
                                        </p:cTn>
                                        <p:tgtEl>
                                          <p:spTgt spid="23"/>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499"/>
                                          </p:stCondLst>
                                        </p:cTn>
                                        <p:tgtEl>
                                          <p:spTgt spid="426164"/>
                                        </p:tgtEl>
                                        <p:attrNameLst>
                                          <p:attrName>style.visibility</p:attrName>
                                        </p:attrNameLst>
                                      </p:cBhvr>
                                      <p:to>
                                        <p:strVal val="visible"/>
                                      </p:to>
                                    </p:set>
                                  </p:childTnLst>
                                </p:cTn>
                              </p:par>
                            </p:childTnLst>
                          </p:cTn>
                        </p:par>
                        <p:par>
                          <p:cTn id="198" fill="hold" nodeType="afterGroup">
                            <p:stCondLst>
                              <p:cond delay="500"/>
                            </p:stCondLst>
                            <p:childTnLst>
                              <p:par>
                                <p:cTn id="199" presetID="1" presetClass="entr" presetSubtype="0" fill="hold" grpId="0" nodeType="afterEffect">
                                  <p:stCondLst>
                                    <p:cond delay="0"/>
                                  </p:stCondLst>
                                  <p:childTnLst>
                                    <p:set>
                                      <p:cBhvr>
                                        <p:cTn id="200" dur="1" fill="hold">
                                          <p:stCondLst>
                                            <p:cond delay="499"/>
                                          </p:stCondLst>
                                        </p:cTn>
                                        <p:tgtEl>
                                          <p:spTgt spid="426279"/>
                                        </p:tgtEl>
                                        <p:attrNameLst>
                                          <p:attrName>style.visibility</p:attrName>
                                        </p:attrNameLst>
                                      </p:cBhvr>
                                      <p:to>
                                        <p:strVal val="visible"/>
                                      </p:to>
                                    </p:set>
                                  </p:childTnLst>
                                </p:cTn>
                              </p:par>
                            </p:childTnLst>
                          </p:cTn>
                        </p:par>
                        <p:par>
                          <p:cTn id="201" fill="hold" nodeType="afterGroup">
                            <p:stCondLst>
                              <p:cond delay="1000"/>
                            </p:stCondLst>
                            <p:childTnLst>
                              <p:par>
                                <p:cTn id="202" presetID="1" presetClass="entr" presetSubtype="0" fill="hold" grpId="0" nodeType="afterEffect">
                                  <p:stCondLst>
                                    <p:cond delay="0"/>
                                  </p:stCondLst>
                                  <p:childTnLst>
                                    <p:set>
                                      <p:cBhvr>
                                        <p:cTn id="203" dur="1" fill="hold">
                                          <p:stCondLst>
                                            <p:cond delay="499"/>
                                          </p:stCondLst>
                                        </p:cTn>
                                        <p:tgtEl>
                                          <p:spTgt spid="426280"/>
                                        </p:tgtEl>
                                        <p:attrNameLst>
                                          <p:attrName>style.visibility</p:attrName>
                                        </p:attrNameLst>
                                      </p:cBhvr>
                                      <p:to>
                                        <p:strVal val="visible"/>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9" presetClass="entr" presetSubtype="0" fill="hold" nodeType="clickEffect">
                                  <p:stCondLst>
                                    <p:cond delay="0"/>
                                  </p:stCondLst>
                                  <p:childTnLst>
                                    <p:set>
                                      <p:cBhvr>
                                        <p:cTn id="207" dur="1" fill="hold">
                                          <p:stCondLst>
                                            <p:cond delay="0"/>
                                          </p:stCondLst>
                                        </p:cTn>
                                        <p:tgtEl>
                                          <p:spTgt spid="31"/>
                                        </p:tgtEl>
                                        <p:attrNameLst>
                                          <p:attrName>style.visibility</p:attrName>
                                        </p:attrNameLst>
                                      </p:cBhvr>
                                      <p:to>
                                        <p:strVal val="visible"/>
                                      </p:to>
                                    </p:set>
                                    <p:animEffect transition="in" filter="dissolve">
                                      <p:cBhvr>
                                        <p:cTn id="208" dur="500"/>
                                        <p:tgtEl>
                                          <p:spTgt spid="31"/>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499"/>
                                          </p:stCondLst>
                                        </p:cTn>
                                        <p:tgtEl>
                                          <p:spTgt spid="426333"/>
                                        </p:tgtEl>
                                        <p:attrNameLst>
                                          <p:attrName>style.visibility</p:attrName>
                                        </p:attrNameLst>
                                      </p:cBhvr>
                                      <p:to>
                                        <p:strVal val="visible"/>
                                      </p:to>
                                    </p:set>
                                  </p:childTnLst>
                                </p:cTn>
                              </p:par>
                            </p:childTnLst>
                          </p:cTn>
                        </p:par>
                        <p:par>
                          <p:cTn id="213" fill="hold" nodeType="afterGroup">
                            <p:stCondLst>
                              <p:cond delay="500"/>
                            </p:stCondLst>
                            <p:childTnLst>
                              <p:par>
                                <p:cTn id="214" presetID="1" presetClass="entr" presetSubtype="0" fill="hold" grpId="0" nodeType="afterEffect">
                                  <p:stCondLst>
                                    <p:cond delay="0"/>
                                  </p:stCondLst>
                                  <p:childTnLst>
                                    <p:set>
                                      <p:cBhvr>
                                        <p:cTn id="215" dur="1" fill="hold">
                                          <p:stCondLst>
                                            <p:cond delay="499"/>
                                          </p:stCondLst>
                                        </p:cTn>
                                        <p:tgtEl>
                                          <p:spTgt spid="426184"/>
                                        </p:tgtEl>
                                        <p:attrNameLst>
                                          <p:attrName>style.visibility</p:attrName>
                                        </p:attrNameLst>
                                      </p:cBhvr>
                                      <p:to>
                                        <p:strVal val="visible"/>
                                      </p:to>
                                    </p:set>
                                  </p:childTnLst>
                                </p:cTn>
                              </p:par>
                            </p:childTnLst>
                          </p:cTn>
                        </p:par>
                        <p:par>
                          <p:cTn id="216" fill="hold" nodeType="afterGroup">
                            <p:stCondLst>
                              <p:cond delay="1000"/>
                            </p:stCondLst>
                            <p:childTnLst>
                              <p:par>
                                <p:cTn id="217" presetID="1" presetClass="entr" presetSubtype="0" fill="hold" grpId="0" nodeType="afterEffect">
                                  <p:stCondLst>
                                    <p:cond delay="0"/>
                                  </p:stCondLst>
                                  <p:childTnLst>
                                    <p:set>
                                      <p:cBhvr>
                                        <p:cTn id="218" dur="1" fill="hold">
                                          <p:stCondLst>
                                            <p:cond delay="499"/>
                                          </p:stCondLst>
                                        </p:cTn>
                                        <p:tgtEl>
                                          <p:spTgt spid="426334"/>
                                        </p:tgtEl>
                                        <p:attrNameLst>
                                          <p:attrName>style.visibility</p:attrName>
                                        </p:attrNameLst>
                                      </p:cBhvr>
                                      <p:to>
                                        <p:strVal val="visible"/>
                                      </p:to>
                                    </p:set>
                                  </p:childTnLst>
                                </p:cTn>
                              </p:par>
                            </p:childTnLst>
                          </p:cTn>
                        </p:par>
                        <p:par>
                          <p:cTn id="219" fill="hold" nodeType="afterGroup">
                            <p:stCondLst>
                              <p:cond delay="1500"/>
                            </p:stCondLst>
                            <p:childTnLst>
                              <p:par>
                                <p:cTn id="220" presetID="1" presetClass="entr" presetSubtype="0" fill="hold" grpId="0" nodeType="afterEffect">
                                  <p:stCondLst>
                                    <p:cond delay="0"/>
                                  </p:stCondLst>
                                  <p:childTnLst>
                                    <p:set>
                                      <p:cBhvr>
                                        <p:cTn id="221" dur="1" fill="hold">
                                          <p:stCondLst>
                                            <p:cond delay="499"/>
                                          </p:stCondLst>
                                        </p:cTn>
                                        <p:tgtEl>
                                          <p:spTgt spid="426185"/>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nodeType="clickEffect">
                                  <p:stCondLst>
                                    <p:cond delay="0"/>
                                  </p:stCondLst>
                                  <p:childTnLst>
                                    <p:set>
                                      <p:cBhvr>
                                        <p:cTn id="225" dur="1" fill="hold">
                                          <p:stCondLst>
                                            <p:cond delay="499"/>
                                          </p:stCondLst>
                                        </p:cTn>
                                        <p:tgtEl>
                                          <p:spTgt spid="426148"/>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nodeType="clickEffect">
                                  <p:stCondLst>
                                    <p:cond delay="0"/>
                                  </p:stCondLst>
                                  <p:childTnLst>
                                    <p:set>
                                      <p:cBhvr>
                                        <p:cTn id="229" dur="1" fill="hold">
                                          <p:stCondLst>
                                            <p:cond delay="499"/>
                                          </p:stCondLst>
                                        </p:cTn>
                                        <p:tgtEl>
                                          <p:spTgt spid="16"/>
                                        </p:tgtEl>
                                        <p:attrNameLst>
                                          <p:attrName>style.visibility</p:attrName>
                                        </p:attrNameLst>
                                      </p:cBhvr>
                                      <p:to>
                                        <p:strVal val="visible"/>
                                      </p:to>
                                    </p:set>
                                  </p:childTnLst>
                                </p:cTn>
                              </p:par>
                            </p:childTnLst>
                          </p:cTn>
                        </p:par>
                        <p:par>
                          <p:cTn id="230" fill="hold" nodeType="afterGroup">
                            <p:stCondLst>
                              <p:cond delay="500"/>
                            </p:stCondLst>
                            <p:childTnLst>
                              <p:par>
                                <p:cTn id="231" presetID="1" presetClass="entr" presetSubtype="0" fill="hold" nodeType="afterEffect">
                                  <p:stCondLst>
                                    <p:cond delay="0"/>
                                  </p:stCondLst>
                                  <p:childTnLst>
                                    <p:set>
                                      <p:cBhvr>
                                        <p:cTn id="232" dur="1" fill="hold">
                                          <p:stCondLst>
                                            <p:cond delay="499"/>
                                          </p:stCondLst>
                                        </p:cTn>
                                        <p:tgtEl>
                                          <p:spTgt spid="15"/>
                                        </p:tgtEl>
                                        <p:attrNameLst>
                                          <p:attrName>style.visibility</p:attrName>
                                        </p:attrNameLst>
                                      </p:cBhvr>
                                      <p:to>
                                        <p:strVal val="visibl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 presetClass="entr" presetSubtype="0" fill="hold" nodeType="clickEffect">
                                  <p:stCondLst>
                                    <p:cond delay="0"/>
                                  </p:stCondLst>
                                  <p:childTnLst>
                                    <p:set>
                                      <p:cBhvr>
                                        <p:cTn id="236" dur="1" fill="hold">
                                          <p:stCondLst>
                                            <p:cond delay="499"/>
                                          </p:stCondLst>
                                        </p:cTn>
                                        <p:tgtEl>
                                          <p:spTgt spid="24"/>
                                        </p:tgtEl>
                                        <p:attrNameLst>
                                          <p:attrName>style.visibility</p:attrName>
                                        </p:attrNameLst>
                                      </p:cBhvr>
                                      <p:to>
                                        <p:strVal val="visible"/>
                                      </p:to>
                                    </p:se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 presetClass="entr" presetSubtype="0" fill="hold" grpId="0" nodeType="clickEffect">
                                  <p:stCondLst>
                                    <p:cond delay="0"/>
                                  </p:stCondLst>
                                  <p:childTnLst>
                                    <p:set>
                                      <p:cBhvr>
                                        <p:cTn id="240" dur="1" fill="hold">
                                          <p:stCondLst>
                                            <p:cond delay="499"/>
                                          </p:stCondLst>
                                        </p:cTn>
                                        <p:tgtEl>
                                          <p:spTgt spid="426165"/>
                                        </p:tgtEl>
                                        <p:attrNameLst>
                                          <p:attrName>style.visibility</p:attrName>
                                        </p:attrNameLst>
                                      </p:cBhvr>
                                      <p:to>
                                        <p:strVal val="visible"/>
                                      </p:to>
                                    </p:set>
                                  </p:childTnLst>
                                </p:cTn>
                              </p:par>
                            </p:childTnLst>
                          </p:cTn>
                        </p:par>
                        <p:par>
                          <p:cTn id="241" fill="hold" nodeType="afterGroup">
                            <p:stCondLst>
                              <p:cond delay="500"/>
                            </p:stCondLst>
                            <p:childTnLst>
                              <p:par>
                                <p:cTn id="242" presetID="1" presetClass="entr" presetSubtype="0" fill="hold" grpId="0" nodeType="afterEffect">
                                  <p:stCondLst>
                                    <p:cond delay="0"/>
                                  </p:stCondLst>
                                  <p:childTnLst>
                                    <p:set>
                                      <p:cBhvr>
                                        <p:cTn id="243" dur="1" fill="hold">
                                          <p:stCondLst>
                                            <p:cond delay="499"/>
                                          </p:stCondLst>
                                        </p:cTn>
                                        <p:tgtEl>
                                          <p:spTgt spid="426290"/>
                                        </p:tgtEl>
                                        <p:attrNameLst>
                                          <p:attrName>style.visibility</p:attrName>
                                        </p:attrNameLst>
                                      </p:cBhvr>
                                      <p:to>
                                        <p:strVal val="visible"/>
                                      </p:to>
                                    </p:set>
                                  </p:childTnLst>
                                </p:cTn>
                              </p:par>
                            </p:childTnLst>
                          </p:cTn>
                        </p:par>
                        <p:par>
                          <p:cTn id="244" fill="hold" nodeType="afterGroup">
                            <p:stCondLst>
                              <p:cond delay="1000"/>
                            </p:stCondLst>
                            <p:childTnLst>
                              <p:par>
                                <p:cTn id="245" presetID="1" presetClass="entr" presetSubtype="0" fill="hold" grpId="0" nodeType="afterEffect">
                                  <p:stCondLst>
                                    <p:cond delay="0"/>
                                  </p:stCondLst>
                                  <p:childTnLst>
                                    <p:set>
                                      <p:cBhvr>
                                        <p:cTn id="246" dur="1" fill="hold">
                                          <p:stCondLst>
                                            <p:cond delay="499"/>
                                          </p:stCondLst>
                                        </p:cTn>
                                        <p:tgtEl>
                                          <p:spTgt spid="426291"/>
                                        </p:tgtEl>
                                        <p:attrNameLst>
                                          <p:attrName>style.visibility</p:attrName>
                                        </p:attrNameLst>
                                      </p:cBhvr>
                                      <p:to>
                                        <p:strVal val="visible"/>
                                      </p:to>
                                    </p:se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1" presetClass="entr" presetSubtype="0" fill="hold" nodeType="clickEffect">
                                  <p:stCondLst>
                                    <p:cond delay="0"/>
                                  </p:stCondLst>
                                  <p:childTnLst>
                                    <p:set>
                                      <p:cBhvr>
                                        <p:cTn id="250" dur="1" fill="hold">
                                          <p:stCondLst>
                                            <p:cond delay="499"/>
                                          </p:stCondLst>
                                        </p:cTn>
                                        <p:tgtEl>
                                          <p:spTgt spid="25"/>
                                        </p:tgtEl>
                                        <p:attrNameLst>
                                          <p:attrName>style.visibility</p:attrName>
                                        </p:attrNameLst>
                                      </p:cBhvr>
                                      <p:to>
                                        <p:strVal val="visible"/>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499"/>
                                          </p:stCondLst>
                                        </p:cTn>
                                        <p:tgtEl>
                                          <p:spTgt spid="426166"/>
                                        </p:tgtEl>
                                        <p:attrNameLst>
                                          <p:attrName>style.visibility</p:attrName>
                                        </p:attrNameLst>
                                      </p:cBhvr>
                                      <p:to>
                                        <p:strVal val="visible"/>
                                      </p:to>
                                    </p:set>
                                  </p:childTnLst>
                                </p:cTn>
                              </p:par>
                            </p:childTnLst>
                          </p:cTn>
                        </p:par>
                        <p:par>
                          <p:cTn id="255" fill="hold" nodeType="afterGroup">
                            <p:stCondLst>
                              <p:cond delay="500"/>
                            </p:stCondLst>
                            <p:childTnLst>
                              <p:par>
                                <p:cTn id="256" presetID="1" presetClass="entr" presetSubtype="0" fill="hold" grpId="0" nodeType="afterEffect">
                                  <p:stCondLst>
                                    <p:cond delay="0"/>
                                  </p:stCondLst>
                                  <p:childTnLst>
                                    <p:set>
                                      <p:cBhvr>
                                        <p:cTn id="257" dur="1" fill="hold">
                                          <p:stCondLst>
                                            <p:cond delay="499"/>
                                          </p:stCondLst>
                                        </p:cTn>
                                        <p:tgtEl>
                                          <p:spTgt spid="426292"/>
                                        </p:tgtEl>
                                        <p:attrNameLst>
                                          <p:attrName>style.visibility</p:attrName>
                                        </p:attrNameLst>
                                      </p:cBhvr>
                                      <p:to>
                                        <p:strVal val="visible"/>
                                      </p:to>
                                    </p:set>
                                  </p:childTnLst>
                                </p:cTn>
                              </p:par>
                            </p:childTnLst>
                          </p:cTn>
                        </p:par>
                        <p:par>
                          <p:cTn id="258" fill="hold" nodeType="afterGroup">
                            <p:stCondLst>
                              <p:cond delay="1000"/>
                            </p:stCondLst>
                            <p:childTnLst>
                              <p:par>
                                <p:cTn id="259" presetID="1" presetClass="entr" presetSubtype="0" fill="hold" grpId="0" nodeType="afterEffect">
                                  <p:stCondLst>
                                    <p:cond delay="0"/>
                                  </p:stCondLst>
                                  <p:childTnLst>
                                    <p:set>
                                      <p:cBhvr>
                                        <p:cTn id="260" dur="1" fill="hold">
                                          <p:stCondLst>
                                            <p:cond delay="499"/>
                                          </p:stCondLst>
                                        </p:cTn>
                                        <p:tgtEl>
                                          <p:spTgt spid="426293"/>
                                        </p:tgtEl>
                                        <p:attrNameLst>
                                          <p:attrName>style.visibility</p:attrName>
                                        </p:attrNameLst>
                                      </p:cBhvr>
                                      <p:to>
                                        <p:strVal val="visible"/>
                                      </p:to>
                                    </p:se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9" presetClass="entr" presetSubtype="0" fill="hold" nodeType="clickEffect">
                                  <p:stCondLst>
                                    <p:cond delay="0"/>
                                  </p:stCondLst>
                                  <p:childTnLst>
                                    <p:set>
                                      <p:cBhvr>
                                        <p:cTn id="264" dur="1" fill="hold">
                                          <p:stCondLst>
                                            <p:cond delay="0"/>
                                          </p:stCondLst>
                                        </p:cTn>
                                        <p:tgtEl>
                                          <p:spTgt spid="426144"/>
                                        </p:tgtEl>
                                        <p:attrNameLst>
                                          <p:attrName>style.visibility</p:attrName>
                                        </p:attrNameLst>
                                      </p:cBhvr>
                                      <p:to>
                                        <p:strVal val="visible"/>
                                      </p:to>
                                    </p:set>
                                    <p:animEffect transition="in" filter="dissolve">
                                      <p:cBhvr>
                                        <p:cTn id="265" dur="500"/>
                                        <p:tgtEl>
                                          <p:spTgt spid="426144"/>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1" presetClass="entr" presetSubtype="0" fill="hold" grpId="0" nodeType="clickEffect">
                                  <p:stCondLst>
                                    <p:cond delay="0"/>
                                  </p:stCondLst>
                                  <p:childTnLst>
                                    <p:set>
                                      <p:cBhvr>
                                        <p:cTn id="269" dur="1" fill="hold">
                                          <p:stCondLst>
                                            <p:cond delay="499"/>
                                          </p:stCondLst>
                                        </p:cTn>
                                        <p:tgtEl>
                                          <p:spTgt spid="426335"/>
                                        </p:tgtEl>
                                        <p:attrNameLst>
                                          <p:attrName>style.visibility</p:attrName>
                                        </p:attrNameLst>
                                      </p:cBhvr>
                                      <p:to>
                                        <p:strVal val="visible"/>
                                      </p:to>
                                    </p:set>
                                  </p:childTnLst>
                                </p:cTn>
                              </p:par>
                            </p:childTnLst>
                          </p:cTn>
                        </p:par>
                        <p:par>
                          <p:cTn id="270" fill="hold" nodeType="afterGroup">
                            <p:stCondLst>
                              <p:cond delay="500"/>
                            </p:stCondLst>
                            <p:childTnLst>
                              <p:par>
                                <p:cTn id="271" presetID="1" presetClass="entr" presetSubtype="0" fill="hold" grpId="0" nodeType="afterEffect">
                                  <p:stCondLst>
                                    <p:cond delay="0"/>
                                  </p:stCondLst>
                                  <p:childTnLst>
                                    <p:set>
                                      <p:cBhvr>
                                        <p:cTn id="272" dur="1" fill="hold">
                                          <p:stCondLst>
                                            <p:cond delay="499"/>
                                          </p:stCondLst>
                                        </p:cTn>
                                        <p:tgtEl>
                                          <p:spTgt spid="426188"/>
                                        </p:tgtEl>
                                        <p:attrNameLst>
                                          <p:attrName>style.visibility</p:attrName>
                                        </p:attrNameLst>
                                      </p:cBhvr>
                                      <p:to>
                                        <p:strVal val="visible"/>
                                      </p:to>
                                    </p:set>
                                  </p:childTnLst>
                                </p:cTn>
                              </p:par>
                            </p:childTnLst>
                          </p:cTn>
                        </p:par>
                        <p:par>
                          <p:cTn id="273" fill="hold" nodeType="afterGroup">
                            <p:stCondLst>
                              <p:cond delay="1000"/>
                            </p:stCondLst>
                            <p:childTnLst>
                              <p:par>
                                <p:cTn id="274" presetID="1" presetClass="entr" presetSubtype="0" fill="hold" grpId="0" nodeType="afterEffect">
                                  <p:stCondLst>
                                    <p:cond delay="0"/>
                                  </p:stCondLst>
                                  <p:childTnLst>
                                    <p:set>
                                      <p:cBhvr>
                                        <p:cTn id="275" dur="1" fill="hold">
                                          <p:stCondLst>
                                            <p:cond delay="499"/>
                                          </p:stCondLst>
                                        </p:cTn>
                                        <p:tgtEl>
                                          <p:spTgt spid="426336"/>
                                        </p:tgtEl>
                                        <p:attrNameLst>
                                          <p:attrName>style.visibility</p:attrName>
                                        </p:attrNameLst>
                                      </p:cBhvr>
                                      <p:to>
                                        <p:strVal val="visible"/>
                                      </p:to>
                                    </p:set>
                                  </p:childTnLst>
                                </p:cTn>
                              </p:par>
                            </p:childTnLst>
                          </p:cTn>
                        </p:par>
                        <p:par>
                          <p:cTn id="276" fill="hold" nodeType="afterGroup">
                            <p:stCondLst>
                              <p:cond delay="1500"/>
                            </p:stCondLst>
                            <p:childTnLst>
                              <p:par>
                                <p:cTn id="277" presetID="1" presetClass="entr" presetSubtype="0" fill="hold" grpId="0" nodeType="afterEffect">
                                  <p:stCondLst>
                                    <p:cond delay="0"/>
                                  </p:stCondLst>
                                  <p:childTnLst>
                                    <p:set>
                                      <p:cBhvr>
                                        <p:cTn id="278" dur="1" fill="hold">
                                          <p:stCondLst>
                                            <p:cond delay="499"/>
                                          </p:stCondLst>
                                        </p:cTn>
                                        <p:tgtEl>
                                          <p:spTgt spid="426189"/>
                                        </p:tgtEl>
                                        <p:attrNameLst>
                                          <p:attrName>style.visibility</p:attrName>
                                        </p:attrNameLst>
                                      </p:cBhvr>
                                      <p:to>
                                        <p:strVal val="visible"/>
                                      </p:to>
                                    </p:set>
                                  </p:childTnLst>
                                </p:cTn>
                              </p:par>
                            </p:childTnLst>
                          </p:cTn>
                        </p:par>
                        <p:par>
                          <p:cTn id="279" fill="hold" nodeType="afterGroup">
                            <p:stCondLst>
                              <p:cond delay="2000"/>
                            </p:stCondLst>
                            <p:childTnLst>
                              <p:par>
                                <p:cTn id="280" presetID="1" presetClass="entr" presetSubtype="0" fill="hold" nodeType="afterEffect">
                                  <p:stCondLst>
                                    <p:cond delay="0"/>
                                  </p:stCondLst>
                                  <p:childTnLst>
                                    <p:set>
                                      <p:cBhvr>
                                        <p:cTn id="281" dur="1" fill="hold">
                                          <p:stCondLst>
                                            <p:cond delay="499"/>
                                          </p:stCondLst>
                                        </p:cTn>
                                        <p:tgtEl>
                                          <p:spTgt spid="426149"/>
                                        </p:tgtEl>
                                        <p:attrNameLst>
                                          <p:attrName>style.visibility</p:attrName>
                                        </p:attrNameLst>
                                      </p:cBhvr>
                                      <p:to>
                                        <p:strVal val="visible"/>
                                      </p:to>
                                    </p:se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9" presetClass="entr" presetSubtype="0" fill="hold" nodeType="clickEffect">
                                  <p:stCondLst>
                                    <p:cond delay="0"/>
                                  </p:stCondLst>
                                  <p:childTnLst>
                                    <p:set>
                                      <p:cBhvr>
                                        <p:cTn id="285" dur="1" fill="hold">
                                          <p:stCondLst>
                                            <p:cond delay="0"/>
                                          </p:stCondLst>
                                        </p:cTn>
                                        <p:tgtEl>
                                          <p:spTgt spid="27"/>
                                        </p:tgtEl>
                                        <p:attrNameLst>
                                          <p:attrName>style.visibility</p:attrName>
                                        </p:attrNameLst>
                                      </p:cBhvr>
                                      <p:to>
                                        <p:strVal val="visible"/>
                                      </p:to>
                                    </p:set>
                                    <p:animEffect transition="in" filter="dissolve">
                                      <p:cBhvr>
                                        <p:cTn id="286" dur="500"/>
                                        <p:tgtEl>
                                          <p:spTgt spid="27"/>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 presetClass="entr" presetSubtype="0" fill="hold" grpId="0" nodeType="clickEffect">
                                  <p:stCondLst>
                                    <p:cond delay="0"/>
                                  </p:stCondLst>
                                  <p:childTnLst>
                                    <p:set>
                                      <p:cBhvr>
                                        <p:cTn id="290" dur="1" fill="hold">
                                          <p:stCondLst>
                                            <p:cond delay="499"/>
                                          </p:stCondLst>
                                        </p:cTn>
                                        <p:tgtEl>
                                          <p:spTgt spid="426337"/>
                                        </p:tgtEl>
                                        <p:attrNameLst>
                                          <p:attrName>style.visibility</p:attrName>
                                        </p:attrNameLst>
                                      </p:cBhvr>
                                      <p:to>
                                        <p:strVal val="visible"/>
                                      </p:to>
                                    </p:set>
                                  </p:childTnLst>
                                </p:cTn>
                              </p:par>
                            </p:childTnLst>
                          </p:cTn>
                        </p:par>
                        <p:par>
                          <p:cTn id="291" fill="hold" nodeType="afterGroup">
                            <p:stCondLst>
                              <p:cond delay="500"/>
                            </p:stCondLst>
                            <p:childTnLst>
                              <p:par>
                                <p:cTn id="292" presetID="1" presetClass="entr" presetSubtype="0" fill="hold" grpId="0" nodeType="afterEffect">
                                  <p:stCondLst>
                                    <p:cond delay="0"/>
                                  </p:stCondLst>
                                  <p:childTnLst>
                                    <p:set>
                                      <p:cBhvr>
                                        <p:cTn id="293" dur="1" fill="hold">
                                          <p:stCondLst>
                                            <p:cond delay="499"/>
                                          </p:stCondLst>
                                        </p:cTn>
                                        <p:tgtEl>
                                          <p:spTgt spid="426201"/>
                                        </p:tgtEl>
                                        <p:attrNameLst>
                                          <p:attrName>style.visibility</p:attrName>
                                        </p:attrNameLst>
                                      </p:cBhvr>
                                      <p:to>
                                        <p:strVal val="visible"/>
                                      </p:to>
                                    </p:set>
                                  </p:childTnLst>
                                </p:cTn>
                              </p:par>
                            </p:childTnLst>
                          </p:cTn>
                        </p:par>
                        <p:par>
                          <p:cTn id="294" fill="hold" nodeType="afterGroup">
                            <p:stCondLst>
                              <p:cond delay="1000"/>
                            </p:stCondLst>
                            <p:childTnLst>
                              <p:par>
                                <p:cTn id="295" presetID="1" presetClass="entr" presetSubtype="0" fill="hold" grpId="0" nodeType="afterEffect">
                                  <p:stCondLst>
                                    <p:cond delay="0"/>
                                  </p:stCondLst>
                                  <p:childTnLst>
                                    <p:set>
                                      <p:cBhvr>
                                        <p:cTn id="296" dur="1" fill="hold">
                                          <p:stCondLst>
                                            <p:cond delay="499"/>
                                          </p:stCondLst>
                                        </p:cTn>
                                        <p:tgtEl>
                                          <p:spTgt spid="426338"/>
                                        </p:tgtEl>
                                        <p:attrNameLst>
                                          <p:attrName>style.visibility</p:attrName>
                                        </p:attrNameLst>
                                      </p:cBhvr>
                                      <p:to>
                                        <p:strVal val="visible"/>
                                      </p:to>
                                    </p:set>
                                  </p:childTnLst>
                                </p:cTn>
                              </p:par>
                            </p:childTnLst>
                          </p:cTn>
                        </p:par>
                        <p:par>
                          <p:cTn id="297" fill="hold" nodeType="afterGroup">
                            <p:stCondLst>
                              <p:cond delay="1500"/>
                            </p:stCondLst>
                            <p:childTnLst>
                              <p:par>
                                <p:cTn id="298" presetID="1" presetClass="entr" presetSubtype="0" fill="hold" grpId="0" nodeType="afterEffect">
                                  <p:stCondLst>
                                    <p:cond delay="0"/>
                                  </p:stCondLst>
                                  <p:childTnLst>
                                    <p:set>
                                      <p:cBhvr>
                                        <p:cTn id="299" dur="1" fill="hold">
                                          <p:stCondLst>
                                            <p:cond delay="499"/>
                                          </p:stCondLst>
                                        </p:cTn>
                                        <p:tgtEl>
                                          <p:spTgt spid="426202"/>
                                        </p:tgtEl>
                                        <p:attrNameLst>
                                          <p:attrName>style.visibility</p:attrName>
                                        </p:attrNameLst>
                                      </p:cBhvr>
                                      <p:to>
                                        <p:strVal val="visible"/>
                                      </p:to>
                                    </p:set>
                                  </p:childTnLst>
                                </p:cTn>
                              </p:par>
                            </p:childTnLst>
                          </p:cTn>
                        </p:par>
                        <p:par>
                          <p:cTn id="300" fill="hold" nodeType="afterGroup">
                            <p:stCondLst>
                              <p:cond delay="2000"/>
                            </p:stCondLst>
                            <p:childTnLst>
                              <p:par>
                                <p:cTn id="301" presetID="1" presetClass="entr" presetSubtype="0" fill="hold" grpId="0" nodeType="afterEffect">
                                  <p:stCondLst>
                                    <p:cond delay="0"/>
                                  </p:stCondLst>
                                  <p:childTnLst>
                                    <p:set>
                                      <p:cBhvr>
                                        <p:cTn id="302" dur="1" fill="hold">
                                          <p:stCondLst>
                                            <p:cond delay="499"/>
                                          </p:stCondLst>
                                        </p:cTn>
                                        <p:tgtEl>
                                          <p:spTgt spid="426339"/>
                                        </p:tgtEl>
                                        <p:attrNameLst>
                                          <p:attrName>style.visibility</p:attrName>
                                        </p:attrNameLst>
                                      </p:cBhvr>
                                      <p:to>
                                        <p:strVal val="visible"/>
                                      </p:to>
                                    </p:set>
                                  </p:childTnLst>
                                </p:cTn>
                              </p:par>
                            </p:childTnLst>
                          </p:cTn>
                        </p:par>
                        <p:par>
                          <p:cTn id="303" fill="hold" nodeType="afterGroup">
                            <p:stCondLst>
                              <p:cond delay="2500"/>
                            </p:stCondLst>
                            <p:childTnLst>
                              <p:par>
                                <p:cTn id="304" presetID="1" presetClass="entr" presetSubtype="0" fill="hold" grpId="0" nodeType="afterEffect">
                                  <p:stCondLst>
                                    <p:cond delay="0"/>
                                  </p:stCondLst>
                                  <p:childTnLst>
                                    <p:set>
                                      <p:cBhvr>
                                        <p:cTn id="305" dur="1" fill="hold">
                                          <p:stCondLst>
                                            <p:cond delay="499"/>
                                          </p:stCondLst>
                                        </p:cTn>
                                        <p:tgtEl>
                                          <p:spTgt spid="426203"/>
                                        </p:tgtEl>
                                        <p:attrNameLst>
                                          <p:attrName>style.visibility</p:attrName>
                                        </p:attrNameLst>
                                      </p:cBhvr>
                                      <p:to>
                                        <p:strVal val="visible"/>
                                      </p:to>
                                    </p:set>
                                  </p:childTnLst>
                                </p:cTn>
                              </p:par>
                            </p:childTnLst>
                          </p:cTn>
                        </p:par>
                        <p:par>
                          <p:cTn id="306" fill="hold" nodeType="afterGroup">
                            <p:stCondLst>
                              <p:cond delay="3000"/>
                            </p:stCondLst>
                            <p:childTnLst>
                              <p:par>
                                <p:cTn id="307" presetID="1" presetClass="entr" presetSubtype="0" fill="hold" grpId="0" nodeType="afterEffect">
                                  <p:stCondLst>
                                    <p:cond delay="0"/>
                                  </p:stCondLst>
                                  <p:childTnLst>
                                    <p:set>
                                      <p:cBhvr>
                                        <p:cTn id="308" dur="1" fill="hold">
                                          <p:stCondLst>
                                            <p:cond delay="499"/>
                                          </p:stCondLst>
                                        </p:cTn>
                                        <p:tgtEl>
                                          <p:spTgt spid="426340"/>
                                        </p:tgtEl>
                                        <p:attrNameLst>
                                          <p:attrName>style.visibility</p:attrName>
                                        </p:attrNameLst>
                                      </p:cBhvr>
                                      <p:to>
                                        <p:strVal val="visible"/>
                                      </p:to>
                                    </p:set>
                                  </p:childTnLst>
                                </p:cTn>
                              </p:par>
                            </p:childTnLst>
                          </p:cTn>
                        </p:par>
                        <p:par>
                          <p:cTn id="309" fill="hold" nodeType="afterGroup">
                            <p:stCondLst>
                              <p:cond delay="3500"/>
                            </p:stCondLst>
                            <p:childTnLst>
                              <p:par>
                                <p:cTn id="310" presetID="1" presetClass="entr" presetSubtype="0" fill="hold" grpId="0" nodeType="afterEffect">
                                  <p:stCondLst>
                                    <p:cond delay="0"/>
                                  </p:stCondLst>
                                  <p:childTnLst>
                                    <p:set>
                                      <p:cBhvr>
                                        <p:cTn id="311" dur="1" fill="hold">
                                          <p:stCondLst>
                                            <p:cond delay="499"/>
                                          </p:stCondLst>
                                        </p:cTn>
                                        <p:tgtEl>
                                          <p:spTgt spid="426204"/>
                                        </p:tgtEl>
                                        <p:attrNameLst>
                                          <p:attrName>style.visibility</p:attrName>
                                        </p:attrNameLst>
                                      </p:cBhvr>
                                      <p:to>
                                        <p:strVal val="visible"/>
                                      </p:to>
                                    </p:set>
                                  </p:childTnLst>
                                </p:cTn>
                              </p:par>
                            </p:childTnLst>
                          </p:cTn>
                        </p:par>
                        <p:par>
                          <p:cTn id="312" fill="hold" nodeType="afterGroup">
                            <p:stCondLst>
                              <p:cond delay="4000"/>
                            </p:stCondLst>
                            <p:childTnLst>
                              <p:par>
                                <p:cTn id="313" presetID="1" presetClass="entr" presetSubtype="0" fill="hold" nodeType="afterEffect">
                                  <p:stCondLst>
                                    <p:cond delay="0"/>
                                  </p:stCondLst>
                                  <p:childTnLst>
                                    <p:set>
                                      <p:cBhvr>
                                        <p:cTn id="314" dur="1" fill="hold">
                                          <p:stCondLst>
                                            <p:cond delay="499"/>
                                          </p:stCondLst>
                                        </p:cTn>
                                        <p:tgtEl>
                                          <p:spTgt spid="426150"/>
                                        </p:tgtEl>
                                        <p:attrNameLst>
                                          <p:attrName>style.visibility</p:attrName>
                                        </p:attrNameLst>
                                      </p:cBhvr>
                                      <p:to>
                                        <p:strVal val="visible"/>
                                      </p:to>
                                    </p:set>
                                  </p:childTnLst>
                                </p:cTn>
                              </p:par>
                            </p:childTnLst>
                          </p:cTn>
                        </p:par>
                      </p:childTnLst>
                    </p:cTn>
                  </p:par>
                  <p:par>
                    <p:cTn id="315" fill="hold" nodeType="clickPar">
                      <p:stCondLst>
                        <p:cond delay="indefinite"/>
                      </p:stCondLst>
                      <p:childTnLst>
                        <p:par>
                          <p:cTn id="316" fill="hold" nodeType="withGroup">
                            <p:stCondLst>
                              <p:cond delay="0"/>
                            </p:stCondLst>
                            <p:childTnLst>
                              <p:par>
                                <p:cTn id="317" presetID="9" presetClass="entr" presetSubtype="0" fill="hold" nodeType="clickEffect">
                                  <p:stCondLst>
                                    <p:cond delay="0"/>
                                  </p:stCondLst>
                                  <p:childTnLst>
                                    <p:set>
                                      <p:cBhvr>
                                        <p:cTn id="318" dur="1" fill="hold">
                                          <p:stCondLst>
                                            <p:cond delay="0"/>
                                          </p:stCondLst>
                                        </p:cTn>
                                        <p:tgtEl>
                                          <p:spTgt spid="28"/>
                                        </p:tgtEl>
                                        <p:attrNameLst>
                                          <p:attrName>style.visibility</p:attrName>
                                        </p:attrNameLst>
                                      </p:cBhvr>
                                      <p:to>
                                        <p:strVal val="visible"/>
                                      </p:to>
                                    </p:set>
                                    <p:animEffect transition="in" filter="dissolve">
                                      <p:cBhvr>
                                        <p:cTn id="319" dur="500"/>
                                        <p:tgtEl>
                                          <p:spTgt spid="28"/>
                                        </p:tgtEl>
                                      </p:cBhvr>
                                    </p:animEffect>
                                  </p:childTnLst>
                                </p:cTn>
                              </p:par>
                            </p:childTnLst>
                          </p:cTn>
                        </p:par>
                      </p:childTnLst>
                    </p:cTn>
                  </p:par>
                  <p:par>
                    <p:cTn id="320" fill="hold" nodeType="clickPar">
                      <p:stCondLst>
                        <p:cond delay="indefinite"/>
                      </p:stCondLst>
                      <p:childTnLst>
                        <p:par>
                          <p:cTn id="321" fill="hold" nodeType="withGroup">
                            <p:stCondLst>
                              <p:cond delay="0"/>
                            </p:stCondLst>
                            <p:childTnLst>
                              <p:par>
                                <p:cTn id="322" presetID="1" presetClass="entr" presetSubtype="0" fill="hold" grpId="0" nodeType="clickEffect">
                                  <p:stCondLst>
                                    <p:cond delay="0"/>
                                  </p:stCondLst>
                                  <p:childTnLst>
                                    <p:set>
                                      <p:cBhvr>
                                        <p:cTn id="323" dur="1" fill="hold">
                                          <p:stCondLst>
                                            <p:cond delay="499"/>
                                          </p:stCondLst>
                                        </p:cTn>
                                        <p:tgtEl>
                                          <p:spTgt spid="426341"/>
                                        </p:tgtEl>
                                        <p:attrNameLst>
                                          <p:attrName>style.visibility</p:attrName>
                                        </p:attrNameLst>
                                      </p:cBhvr>
                                      <p:to>
                                        <p:strVal val="visible"/>
                                      </p:to>
                                    </p:set>
                                  </p:childTnLst>
                                </p:cTn>
                              </p:par>
                            </p:childTnLst>
                          </p:cTn>
                        </p:par>
                        <p:par>
                          <p:cTn id="324" fill="hold" nodeType="afterGroup">
                            <p:stCondLst>
                              <p:cond delay="500"/>
                            </p:stCondLst>
                            <p:childTnLst>
                              <p:par>
                                <p:cTn id="325" presetID="1" presetClass="entr" presetSubtype="0" fill="hold" grpId="0" nodeType="afterEffect">
                                  <p:stCondLst>
                                    <p:cond delay="0"/>
                                  </p:stCondLst>
                                  <p:childTnLst>
                                    <p:set>
                                      <p:cBhvr>
                                        <p:cTn id="326" dur="1" fill="hold">
                                          <p:stCondLst>
                                            <p:cond delay="499"/>
                                          </p:stCondLst>
                                        </p:cTn>
                                        <p:tgtEl>
                                          <p:spTgt spid="426207"/>
                                        </p:tgtEl>
                                        <p:attrNameLst>
                                          <p:attrName>style.visibility</p:attrName>
                                        </p:attrNameLst>
                                      </p:cBhvr>
                                      <p:to>
                                        <p:strVal val="visible"/>
                                      </p:to>
                                    </p:set>
                                  </p:childTnLst>
                                </p:cTn>
                              </p:par>
                            </p:childTnLst>
                          </p:cTn>
                        </p:par>
                        <p:par>
                          <p:cTn id="327" fill="hold" nodeType="afterGroup">
                            <p:stCondLst>
                              <p:cond delay="1000"/>
                            </p:stCondLst>
                            <p:childTnLst>
                              <p:par>
                                <p:cTn id="328" presetID="1" presetClass="entr" presetSubtype="0" fill="hold" grpId="0" nodeType="afterEffect">
                                  <p:stCondLst>
                                    <p:cond delay="0"/>
                                  </p:stCondLst>
                                  <p:childTnLst>
                                    <p:set>
                                      <p:cBhvr>
                                        <p:cTn id="329" dur="1" fill="hold">
                                          <p:stCondLst>
                                            <p:cond delay="499"/>
                                          </p:stCondLst>
                                        </p:cTn>
                                        <p:tgtEl>
                                          <p:spTgt spid="426342"/>
                                        </p:tgtEl>
                                        <p:attrNameLst>
                                          <p:attrName>style.visibility</p:attrName>
                                        </p:attrNameLst>
                                      </p:cBhvr>
                                      <p:to>
                                        <p:strVal val="visible"/>
                                      </p:to>
                                    </p:set>
                                  </p:childTnLst>
                                </p:cTn>
                              </p:par>
                            </p:childTnLst>
                          </p:cTn>
                        </p:par>
                        <p:par>
                          <p:cTn id="330" fill="hold" nodeType="afterGroup">
                            <p:stCondLst>
                              <p:cond delay="1500"/>
                            </p:stCondLst>
                            <p:childTnLst>
                              <p:par>
                                <p:cTn id="331" presetID="1" presetClass="entr" presetSubtype="0" fill="hold" grpId="0" nodeType="afterEffect">
                                  <p:stCondLst>
                                    <p:cond delay="0"/>
                                  </p:stCondLst>
                                  <p:childTnLst>
                                    <p:set>
                                      <p:cBhvr>
                                        <p:cTn id="332" dur="1" fill="hold">
                                          <p:stCondLst>
                                            <p:cond delay="499"/>
                                          </p:stCondLst>
                                        </p:cTn>
                                        <p:tgtEl>
                                          <p:spTgt spid="426208"/>
                                        </p:tgtEl>
                                        <p:attrNameLst>
                                          <p:attrName>style.visibility</p:attrName>
                                        </p:attrNameLst>
                                      </p:cBhvr>
                                      <p:to>
                                        <p:strVal val="visible"/>
                                      </p:to>
                                    </p:set>
                                  </p:childTnLst>
                                </p:cTn>
                              </p:par>
                            </p:childTnLst>
                          </p:cTn>
                        </p:par>
                        <p:par>
                          <p:cTn id="333" fill="hold" nodeType="afterGroup">
                            <p:stCondLst>
                              <p:cond delay="2000"/>
                            </p:stCondLst>
                            <p:childTnLst>
                              <p:par>
                                <p:cTn id="334" presetID="1" presetClass="entr" presetSubtype="0" fill="hold" grpId="0" nodeType="afterEffect">
                                  <p:stCondLst>
                                    <p:cond delay="0"/>
                                  </p:stCondLst>
                                  <p:childTnLst>
                                    <p:set>
                                      <p:cBhvr>
                                        <p:cTn id="335" dur="1" fill="hold">
                                          <p:stCondLst>
                                            <p:cond delay="499"/>
                                          </p:stCondLst>
                                        </p:cTn>
                                        <p:tgtEl>
                                          <p:spTgt spid="426343"/>
                                        </p:tgtEl>
                                        <p:attrNameLst>
                                          <p:attrName>style.visibility</p:attrName>
                                        </p:attrNameLst>
                                      </p:cBhvr>
                                      <p:to>
                                        <p:strVal val="visible"/>
                                      </p:to>
                                    </p:set>
                                  </p:childTnLst>
                                </p:cTn>
                              </p:par>
                            </p:childTnLst>
                          </p:cTn>
                        </p:par>
                        <p:par>
                          <p:cTn id="336" fill="hold" nodeType="afterGroup">
                            <p:stCondLst>
                              <p:cond delay="2500"/>
                            </p:stCondLst>
                            <p:childTnLst>
                              <p:par>
                                <p:cTn id="337" presetID="1" presetClass="entr" presetSubtype="0" fill="hold" grpId="0" nodeType="afterEffect">
                                  <p:stCondLst>
                                    <p:cond delay="0"/>
                                  </p:stCondLst>
                                  <p:childTnLst>
                                    <p:set>
                                      <p:cBhvr>
                                        <p:cTn id="338" dur="1" fill="hold">
                                          <p:stCondLst>
                                            <p:cond delay="499"/>
                                          </p:stCondLst>
                                        </p:cTn>
                                        <p:tgtEl>
                                          <p:spTgt spid="426209"/>
                                        </p:tgtEl>
                                        <p:attrNameLst>
                                          <p:attrName>style.visibility</p:attrName>
                                        </p:attrNameLst>
                                      </p:cBhvr>
                                      <p:to>
                                        <p:strVal val="visible"/>
                                      </p:to>
                                    </p:set>
                                  </p:childTnLst>
                                </p:cTn>
                              </p:par>
                            </p:childTnLst>
                          </p:cTn>
                        </p:par>
                        <p:par>
                          <p:cTn id="339" fill="hold" nodeType="afterGroup">
                            <p:stCondLst>
                              <p:cond delay="3000"/>
                            </p:stCondLst>
                            <p:childTnLst>
                              <p:par>
                                <p:cTn id="340" presetID="1" presetClass="entr" presetSubtype="0" fill="hold" grpId="0" nodeType="afterEffect">
                                  <p:stCondLst>
                                    <p:cond delay="0"/>
                                  </p:stCondLst>
                                  <p:childTnLst>
                                    <p:set>
                                      <p:cBhvr>
                                        <p:cTn id="341" dur="1" fill="hold">
                                          <p:stCondLst>
                                            <p:cond delay="499"/>
                                          </p:stCondLst>
                                        </p:cTn>
                                        <p:tgtEl>
                                          <p:spTgt spid="426344"/>
                                        </p:tgtEl>
                                        <p:attrNameLst>
                                          <p:attrName>style.visibility</p:attrName>
                                        </p:attrNameLst>
                                      </p:cBhvr>
                                      <p:to>
                                        <p:strVal val="visible"/>
                                      </p:to>
                                    </p:set>
                                  </p:childTnLst>
                                </p:cTn>
                              </p:par>
                            </p:childTnLst>
                          </p:cTn>
                        </p:par>
                        <p:par>
                          <p:cTn id="342" fill="hold" nodeType="afterGroup">
                            <p:stCondLst>
                              <p:cond delay="3500"/>
                            </p:stCondLst>
                            <p:childTnLst>
                              <p:par>
                                <p:cTn id="343" presetID="1" presetClass="entr" presetSubtype="0" fill="hold" grpId="0" nodeType="afterEffect">
                                  <p:stCondLst>
                                    <p:cond delay="0"/>
                                  </p:stCondLst>
                                  <p:childTnLst>
                                    <p:set>
                                      <p:cBhvr>
                                        <p:cTn id="344" dur="1" fill="hold">
                                          <p:stCondLst>
                                            <p:cond delay="499"/>
                                          </p:stCondLst>
                                        </p:cTn>
                                        <p:tgtEl>
                                          <p:spTgt spid="426210"/>
                                        </p:tgtEl>
                                        <p:attrNameLst>
                                          <p:attrName>style.visibility</p:attrName>
                                        </p:attrNameLst>
                                      </p:cBhvr>
                                      <p:to>
                                        <p:strVal val="visible"/>
                                      </p:to>
                                    </p:set>
                                  </p:childTnLst>
                                </p:cTn>
                              </p:par>
                            </p:childTnLst>
                          </p:cTn>
                        </p:par>
                        <p:par>
                          <p:cTn id="345" fill="hold" nodeType="afterGroup">
                            <p:stCondLst>
                              <p:cond delay="4000"/>
                            </p:stCondLst>
                            <p:childTnLst>
                              <p:par>
                                <p:cTn id="346" presetID="1" presetClass="entr" presetSubtype="0" fill="hold" grpId="0" nodeType="afterEffect">
                                  <p:stCondLst>
                                    <p:cond delay="0"/>
                                  </p:stCondLst>
                                  <p:childTnLst>
                                    <p:set>
                                      <p:cBhvr>
                                        <p:cTn id="347" dur="1" fill="hold">
                                          <p:stCondLst>
                                            <p:cond delay="499"/>
                                          </p:stCondLst>
                                        </p:cTn>
                                        <p:tgtEl>
                                          <p:spTgt spid="426345"/>
                                        </p:tgtEl>
                                        <p:attrNameLst>
                                          <p:attrName>style.visibility</p:attrName>
                                        </p:attrNameLst>
                                      </p:cBhvr>
                                      <p:to>
                                        <p:strVal val="visible"/>
                                      </p:to>
                                    </p:set>
                                  </p:childTnLst>
                                </p:cTn>
                              </p:par>
                            </p:childTnLst>
                          </p:cTn>
                        </p:par>
                        <p:par>
                          <p:cTn id="348" fill="hold" nodeType="afterGroup">
                            <p:stCondLst>
                              <p:cond delay="4500"/>
                            </p:stCondLst>
                            <p:childTnLst>
                              <p:par>
                                <p:cTn id="349" presetID="1" presetClass="entr" presetSubtype="0" fill="hold" grpId="0" nodeType="afterEffect">
                                  <p:stCondLst>
                                    <p:cond delay="0"/>
                                  </p:stCondLst>
                                  <p:childTnLst>
                                    <p:set>
                                      <p:cBhvr>
                                        <p:cTn id="350" dur="1" fill="hold">
                                          <p:stCondLst>
                                            <p:cond delay="499"/>
                                          </p:stCondLst>
                                        </p:cTn>
                                        <p:tgtEl>
                                          <p:spTgt spid="426211"/>
                                        </p:tgtEl>
                                        <p:attrNameLst>
                                          <p:attrName>style.visibility</p:attrName>
                                        </p:attrNameLst>
                                      </p:cBhvr>
                                      <p:to>
                                        <p:strVal val="visible"/>
                                      </p:to>
                                    </p:set>
                                  </p:childTnLst>
                                </p:cTn>
                              </p:par>
                            </p:childTnLst>
                          </p:cTn>
                        </p:par>
                        <p:par>
                          <p:cTn id="351" fill="hold" nodeType="afterGroup">
                            <p:stCondLst>
                              <p:cond delay="5000"/>
                            </p:stCondLst>
                            <p:childTnLst>
                              <p:par>
                                <p:cTn id="352" presetID="1" presetClass="entr" presetSubtype="0" fill="hold" grpId="0" nodeType="afterEffect">
                                  <p:stCondLst>
                                    <p:cond delay="0"/>
                                  </p:stCondLst>
                                  <p:childTnLst>
                                    <p:set>
                                      <p:cBhvr>
                                        <p:cTn id="353" dur="1" fill="hold">
                                          <p:stCondLst>
                                            <p:cond delay="499"/>
                                          </p:stCondLst>
                                        </p:cTn>
                                        <p:tgtEl>
                                          <p:spTgt spid="426346"/>
                                        </p:tgtEl>
                                        <p:attrNameLst>
                                          <p:attrName>style.visibility</p:attrName>
                                        </p:attrNameLst>
                                      </p:cBhvr>
                                      <p:to>
                                        <p:strVal val="visible"/>
                                      </p:to>
                                    </p:set>
                                  </p:childTnLst>
                                </p:cTn>
                              </p:par>
                            </p:childTnLst>
                          </p:cTn>
                        </p:par>
                        <p:par>
                          <p:cTn id="354" fill="hold" nodeType="afterGroup">
                            <p:stCondLst>
                              <p:cond delay="5500"/>
                            </p:stCondLst>
                            <p:childTnLst>
                              <p:par>
                                <p:cTn id="355" presetID="1" presetClass="entr" presetSubtype="0" fill="hold" grpId="0" nodeType="afterEffect">
                                  <p:stCondLst>
                                    <p:cond delay="0"/>
                                  </p:stCondLst>
                                  <p:childTnLst>
                                    <p:set>
                                      <p:cBhvr>
                                        <p:cTn id="356" dur="1" fill="hold">
                                          <p:stCondLst>
                                            <p:cond delay="499"/>
                                          </p:stCondLst>
                                        </p:cTn>
                                        <p:tgtEl>
                                          <p:spTgt spid="426212"/>
                                        </p:tgtEl>
                                        <p:attrNameLst>
                                          <p:attrName>style.visibility</p:attrName>
                                        </p:attrNameLst>
                                      </p:cBhvr>
                                      <p:to>
                                        <p:strVal val="visible"/>
                                      </p:to>
                                    </p:set>
                                  </p:childTnLst>
                                </p:cTn>
                              </p:par>
                            </p:childTnLst>
                          </p:cTn>
                        </p:par>
                        <p:par>
                          <p:cTn id="357" fill="hold" nodeType="afterGroup">
                            <p:stCondLst>
                              <p:cond delay="6000"/>
                            </p:stCondLst>
                            <p:childTnLst>
                              <p:par>
                                <p:cTn id="358" presetID="1" presetClass="entr" presetSubtype="0" fill="hold" grpId="0" nodeType="afterEffect">
                                  <p:stCondLst>
                                    <p:cond delay="0"/>
                                  </p:stCondLst>
                                  <p:childTnLst>
                                    <p:set>
                                      <p:cBhvr>
                                        <p:cTn id="359" dur="1" fill="hold">
                                          <p:stCondLst>
                                            <p:cond delay="499"/>
                                          </p:stCondLst>
                                        </p:cTn>
                                        <p:tgtEl>
                                          <p:spTgt spid="426347"/>
                                        </p:tgtEl>
                                        <p:attrNameLst>
                                          <p:attrName>style.visibility</p:attrName>
                                        </p:attrNameLst>
                                      </p:cBhvr>
                                      <p:to>
                                        <p:strVal val="visible"/>
                                      </p:to>
                                    </p:set>
                                  </p:childTnLst>
                                </p:cTn>
                              </p:par>
                            </p:childTnLst>
                          </p:cTn>
                        </p:par>
                        <p:par>
                          <p:cTn id="360" fill="hold" nodeType="afterGroup">
                            <p:stCondLst>
                              <p:cond delay="6500"/>
                            </p:stCondLst>
                            <p:childTnLst>
                              <p:par>
                                <p:cTn id="361" presetID="1" presetClass="entr" presetSubtype="0" fill="hold" grpId="0" nodeType="afterEffect">
                                  <p:stCondLst>
                                    <p:cond delay="0"/>
                                  </p:stCondLst>
                                  <p:childTnLst>
                                    <p:set>
                                      <p:cBhvr>
                                        <p:cTn id="362" dur="1" fill="hold">
                                          <p:stCondLst>
                                            <p:cond delay="499"/>
                                          </p:stCondLst>
                                        </p:cTn>
                                        <p:tgtEl>
                                          <p:spTgt spid="426213"/>
                                        </p:tgtEl>
                                        <p:attrNameLst>
                                          <p:attrName>style.visibility</p:attrName>
                                        </p:attrNameLst>
                                      </p:cBhvr>
                                      <p:to>
                                        <p:strVal val="visible"/>
                                      </p:to>
                                    </p:set>
                                  </p:childTnLst>
                                </p:cTn>
                              </p:par>
                            </p:childTnLst>
                          </p:cTn>
                        </p:par>
                        <p:par>
                          <p:cTn id="363" fill="hold" nodeType="afterGroup">
                            <p:stCondLst>
                              <p:cond delay="7000"/>
                            </p:stCondLst>
                            <p:childTnLst>
                              <p:par>
                                <p:cTn id="364" presetID="1" presetClass="entr" presetSubtype="0" fill="hold" grpId="0" nodeType="afterEffect">
                                  <p:stCondLst>
                                    <p:cond delay="0"/>
                                  </p:stCondLst>
                                  <p:childTnLst>
                                    <p:set>
                                      <p:cBhvr>
                                        <p:cTn id="365" dur="1" fill="hold">
                                          <p:stCondLst>
                                            <p:cond delay="499"/>
                                          </p:stCondLst>
                                        </p:cTn>
                                        <p:tgtEl>
                                          <p:spTgt spid="426348"/>
                                        </p:tgtEl>
                                        <p:attrNameLst>
                                          <p:attrName>style.visibility</p:attrName>
                                        </p:attrNameLst>
                                      </p:cBhvr>
                                      <p:to>
                                        <p:strVal val="visible"/>
                                      </p:to>
                                    </p:set>
                                  </p:childTnLst>
                                </p:cTn>
                              </p:par>
                            </p:childTnLst>
                          </p:cTn>
                        </p:par>
                        <p:par>
                          <p:cTn id="366" fill="hold" nodeType="afterGroup">
                            <p:stCondLst>
                              <p:cond delay="7500"/>
                            </p:stCondLst>
                            <p:childTnLst>
                              <p:par>
                                <p:cTn id="367" presetID="1" presetClass="entr" presetSubtype="0" fill="hold" grpId="0" nodeType="afterEffect">
                                  <p:stCondLst>
                                    <p:cond delay="0"/>
                                  </p:stCondLst>
                                  <p:childTnLst>
                                    <p:set>
                                      <p:cBhvr>
                                        <p:cTn id="368" dur="1" fill="hold">
                                          <p:stCondLst>
                                            <p:cond delay="499"/>
                                          </p:stCondLst>
                                        </p:cTn>
                                        <p:tgtEl>
                                          <p:spTgt spid="426214"/>
                                        </p:tgtEl>
                                        <p:attrNameLst>
                                          <p:attrName>style.visibility</p:attrName>
                                        </p:attrNameLst>
                                      </p:cBhvr>
                                      <p:to>
                                        <p:strVal val="visible"/>
                                      </p:to>
                                    </p:set>
                                  </p:childTnLst>
                                </p:cTn>
                              </p:par>
                            </p:childTnLst>
                          </p:cTn>
                        </p:par>
                        <p:par>
                          <p:cTn id="369" fill="hold" nodeType="afterGroup">
                            <p:stCondLst>
                              <p:cond delay="8000"/>
                            </p:stCondLst>
                            <p:childTnLst>
                              <p:par>
                                <p:cTn id="370" presetID="1" presetClass="entr" presetSubtype="0" fill="hold" nodeType="afterEffect">
                                  <p:stCondLst>
                                    <p:cond delay="0"/>
                                  </p:stCondLst>
                                  <p:childTnLst>
                                    <p:set>
                                      <p:cBhvr>
                                        <p:cTn id="371" dur="1" fill="hold">
                                          <p:stCondLst>
                                            <p:cond delay="499"/>
                                          </p:stCondLst>
                                        </p:cTn>
                                        <p:tgtEl>
                                          <p:spTgt spid="42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159" grpId="0" animBg="1" autoUpdateAnimBg="0"/>
      <p:bldP spid="426160" grpId="0" animBg="1" autoUpdateAnimBg="0"/>
      <p:bldP spid="426161" grpId="0" animBg="1" autoUpdateAnimBg="0"/>
      <p:bldP spid="426162" grpId="0" animBg="1" autoUpdateAnimBg="0"/>
      <p:bldP spid="426163" grpId="0" animBg="1" autoUpdateAnimBg="0"/>
      <p:bldP spid="426164" grpId="0" animBg="1" autoUpdateAnimBg="0"/>
      <p:bldP spid="426165" grpId="0" animBg="1" autoUpdateAnimBg="0"/>
      <p:bldP spid="426166" grpId="0" animBg="1" autoUpdateAnimBg="0"/>
      <p:bldP spid="426175" grpId="0" animBg="1" autoUpdateAnimBg="0"/>
      <p:bldP spid="426176" grpId="0" animBg="1" autoUpdateAnimBg="0"/>
      <p:bldP spid="426180" grpId="0" animBg="1" autoUpdateAnimBg="0"/>
      <p:bldP spid="426181" grpId="0" animBg="1" autoUpdateAnimBg="0"/>
      <p:bldP spid="426184" grpId="0" animBg="1" autoUpdateAnimBg="0"/>
      <p:bldP spid="426185" grpId="0" animBg="1" autoUpdateAnimBg="0"/>
      <p:bldP spid="426188" grpId="0" animBg="1" autoUpdateAnimBg="0"/>
      <p:bldP spid="426189" grpId="0" animBg="1" autoUpdateAnimBg="0"/>
      <p:bldP spid="426195" grpId="0" animBg="1" autoUpdateAnimBg="0"/>
      <p:bldP spid="426196" grpId="0" animBg="1" autoUpdateAnimBg="0"/>
      <p:bldP spid="426197" grpId="0" animBg="1" autoUpdateAnimBg="0"/>
      <p:bldP spid="426198" grpId="0" animBg="1" autoUpdateAnimBg="0"/>
      <p:bldP spid="426201" grpId="0" animBg="1" autoUpdateAnimBg="0"/>
      <p:bldP spid="426202" grpId="0" animBg="1" autoUpdateAnimBg="0"/>
      <p:bldP spid="426203" grpId="0" animBg="1" autoUpdateAnimBg="0"/>
      <p:bldP spid="426204" grpId="0" animBg="1" autoUpdateAnimBg="0"/>
      <p:bldP spid="426207" grpId="0" animBg="1" autoUpdateAnimBg="0"/>
      <p:bldP spid="426208" grpId="0" animBg="1" autoUpdateAnimBg="0"/>
      <p:bldP spid="426209" grpId="0" animBg="1" autoUpdateAnimBg="0"/>
      <p:bldP spid="426210" grpId="0" animBg="1" autoUpdateAnimBg="0"/>
      <p:bldP spid="426211" grpId="0" animBg="1" autoUpdateAnimBg="0"/>
      <p:bldP spid="426212" grpId="0" animBg="1" autoUpdateAnimBg="0"/>
      <p:bldP spid="426213" grpId="0" animBg="1" autoUpdateAnimBg="0"/>
      <p:bldP spid="426214" grpId="0" animBg="1" autoUpdateAnimBg="0"/>
      <p:bldP spid="426237" grpId="0" animBg="1" autoUpdateAnimBg="0"/>
      <p:bldP spid="426238" grpId="0" animBg="1" autoUpdateAnimBg="0"/>
      <p:bldP spid="426239" grpId="0" animBg="1" autoUpdateAnimBg="0"/>
      <p:bldP spid="426240" grpId="0" animBg="1" autoUpdateAnimBg="0"/>
      <p:bldP spid="426254" grpId="0" animBg="1" autoUpdateAnimBg="0"/>
      <p:bldP spid="426255" grpId="0" animBg="1" autoUpdateAnimBg="0"/>
      <p:bldP spid="426256" grpId="0" animBg="1" autoUpdateAnimBg="0"/>
      <p:bldP spid="426257" grpId="0" animBg="1" autoUpdateAnimBg="0"/>
      <p:bldP spid="426277" grpId="0" animBg="1" autoUpdateAnimBg="0"/>
      <p:bldP spid="426278" grpId="0" animBg="1" autoUpdateAnimBg="0"/>
      <p:bldP spid="426279" grpId="0" animBg="1" autoUpdateAnimBg="0"/>
      <p:bldP spid="426280" grpId="0" animBg="1" autoUpdateAnimBg="0"/>
      <p:bldP spid="426290" grpId="0" animBg="1" autoUpdateAnimBg="0"/>
      <p:bldP spid="426291" grpId="0" animBg="1" autoUpdateAnimBg="0"/>
      <p:bldP spid="426292" grpId="0" animBg="1" autoUpdateAnimBg="0"/>
      <p:bldP spid="426293" grpId="0" animBg="1" autoUpdateAnimBg="0"/>
      <p:bldP spid="426325" grpId="0" animBg="1" autoUpdateAnimBg="0"/>
      <p:bldP spid="426326" grpId="0" animBg="1" autoUpdateAnimBg="0"/>
      <p:bldP spid="426327" grpId="0" animBg="1" autoUpdateAnimBg="0"/>
      <p:bldP spid="426328" grpId="0" animBg="1" autoUpdateAnimBg="0"/>
      <p:bldP spid="426329" grpId="0" animBg="1" autoUpdateAnimBg="0"/>
      <p:bldP spid="426330" grpId="0" animBg="1" autoUpdateAnimBg="0"/>
      <p:bldP spid="426331" grpId="0" animBg="1" autoUpdateAnimBg="0"/>
      <p:bldP spid="426332" grpId="0" animBg="1" autoUpdateAnimBg="0"/>
      <p:bldP spid="426333" grpId="0" animBg="1" autoUpdateAnimBg="0"/>
      <p:bldP spid="426334" grpId="0" animBg="1" autoUpdateAnimBg="0"/>
      <p:bldP spid="426335" grpId="0" animBg="1" autoUpdateAnimBg="0"/>
      <p:bldP spid="426336" grpId="0" animBg="1" autoUpdateAnimBg="0"/>
      <p:bldP spid="426337" grpId="0" animBg="1" autoUpdateAnimBg="0"/>
      <p:bldP spid="426338" grpId="0" animBg="1" autoUpdateAnimBg="0"/>
      <p:bldP spid="426339" grpId="0" animBg="1" autoUpdateAnimBg="0"/>
      <p:bldP spid="426340" grpId="0" animBg="1" autoUpdateAnimBg="0"/>
      <p:bldP spid="426341" grpId="0" animBg="1" autoUpdateAnimBg="0"/>
      <p:bldP spid="426342" grpId="0" animBg="1" autoUpdateAnimBg="0"/>
      <p:bldP spid="426343" grpId="0" animBg="1" autoUpdateAnimBg="0"/>
      <p:bldP spid="426344" grpId="0" animBg="1" autoUpdateAnimBg="0"/>
      <p:bldP spid="426345" grpId="0" animBg="1" autoUpdateAnimBg="0"/>
      <p:bldP spid="426346" grpId="0" animBg="1" autoUpdateAnimBg="0"/>
      <p:bldP spid="426347" grpId="0" animBg="1" autoUpdateAnimBg="0"/>
      <p:bldP spid="426348"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4035" name="Rectangle 2"/>
          <p:cNvSpPr>
            <a:spLocks noGrp="1" noChangeArrowheads="1"/>
          </p:cNvSpPr>
          <p:nvPr>
            <p:ph type="title"/>
          </p:nvPr>
        </p:nvSpPr>
        <p:spPr/>
        <p:txBody>
          <a:bodyPr/>
          <a:lstStyle/>
          <a:p>
            <a:r>
              <a:rPr lang="en-US" altLang="en-US" smtClean="0"/>
              <a:t>Merge-Sort (A, p, r)</a:t>
            </a:r>
          </a:p>
        </p:txBody>
      </p:sp>
      <p:sp>
        <p:nvSpPr>
          <p:cNvPr id="44036" name="Rectangle 3"/>
          <p:cNvSpPr>
            <a:spLocks noGrp="1" noChangeArrowheads="1"/>
          </p:cNvSpPr>
          <p:nvPr>
            <p:ph type="body" idx="1"/>
          </p:nvPr>
        </p:nvSpPr>
        <p:spPr>
          <a:xfrm>
            <a:off x="431800" y="1008063"/>
            <a:ext cx="8343900" cy="1038225"/>
          </a:xfrm>
        </p:spPr>
        <p:txBody>
          <a:bodyPr/>
          <a:lstStyle/>
          <a:p>
            <a:pPr>
              <a:buFont typeface="Wingdings" pitchFamily="2" charset="2"/>
              <a:buNone/>
            </a:pPr>
            <a:r>
              <a:rPr lang="en-US" altLang="en-US" sz="2800" b="1" smtClean="0">
                <a:solidFill>
                  <a:srgbClr val="CC3300"/>
                </a:solidFill>
              </a:rPr>
              <a:t>INPUT: </a:t>
            </a:r>
            <a:r>
              <a:rPr lang="en-US" altLang="en-US" sz="2800" b="1" smtClean="0">
                <a:solidFill>
                  <a:schemeClr val="hlink"/>
                </a:solidFill>
              </a:rPr>
              <a:t>a sequence of </a:t>
            </a:r>
            <a:r>
              <a:rPr lang="en-US" altLang="en-US" sz="2800" i="1" smtClean="0">
                <a:solidFill>
                  <a:schemeClr val="hlink"/>
                </a:solidFill>
              </a:rPr>
              <a:t>n</a:t>
            </a:r>
            <a:r>
              <a:rPr lang="en-US" altLang="en-US" sz="2800" b="1" smtClean="0">
                <a:solidFill>
                  <a:schemeClr val="hlink"/>
                </a:solidFill>
              </a:rPr>
              <a:t> numbers stored in array A</a:t>
            </a:r>
          </a:p>
          <a:p>
            <a:pPr>
              <a:buFont typeface="Wingdings" pitchFamily="2" charset="2"/>
              <a:buNone/>
            </a:pPr>
            <a:r>
              <a:rPr lang="en-US" altLang="en-US" sz="2800" b="1" smtClean="0">
                <a:solidFill>
                  <a:srgbClr val="CC3300"/>
                </a:solidFill>
              </a:rPr>
              <a:t>OUTPUT: </a:t>
            </a:r>
            <a:r>
              <a:rPr lang="en-US" altLang="en-US" sz="2800" b="1" smtClean="0">
                <a:solidFill>
                  <a:schemeClr val="hlink"/>
                </a:solidFill>
              </a:rPr>
              <a:t>an ordered sequence of </a:t>
            </a:r>
            <a:r>
              <a:rPr lang="en-US" altLang="en-US" sz="2800" i="1" smtClean="0">
                <a:solidFill>
                  <a:schemeClr val="hlink"/>
                </a:solidFill>
              </a:rPr>
              <a:t>n</a:t>
            </a:r>
            <a:r>
              <a:rPr lang="en-US" altLang="en-US" sz="2800" b="1" smtClean="0">
                <a:solidFill>
                  <a:schemeClr val="hlink"/>
                </a:solidFill>
              </a:rPr>
              <a:t> numbers</a:t>
            </a:r>
            <a:endParaRPr lang="en-US" altLang="en-US" sz="2800" smtClean="0">
              <a:solidFill>
                <a:schemeClr val="hlink"/>
              </a:solidFill>
            </a:endParaRPr>
          </a:p>
          <a:p>
            <a:pPr>
              <a:buFont typeface="Wingdings" pitchFamily="2" charset="2"/>
              <a:buNone/>
            </a:pPr>
            <a:endParaRPr lang="en-US" altLang="en-US" sz="2000" smtClean="0">
              <a:solidFill>
                <a:schemeClr val="hlink"/>
              </a:solidFill>
            </a:endParaRPr>
          </a:p>
        </p:txBody>
      </p:sp>
      <p:sp>
        <p:nvSpPr>
          <p:cNvPr id="44037" name="Text Box 5"/>
          <p:cNvSpPr txBox="1">
            <a:spLocks noChangeArrowheads="1"/>
          </p:cNvSpPr>
          <p:nvPr/>
        </p:nvSpPr>
        <p:spPr bwMode="auto">
          <a:xfrm>
            <a:off x="550863" y="2217738"/>
            <a:ext cx="785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038" name="Text Box 6"/>
          <p:cNvSpPr txBox="1">
            <a:spLocks noChangeArrowheads="1"/>
          </p:cNvSpPr>
          <p:nvPr/>
        </p:nvSpPr>
        <p:spPr bwMode="auto">
          <a:xfrm>
            <a:off x="576263" y="2441575"/>
            <a:ext cx="7335837" cy="2295525"/>
          </a:xfrm>
          <a:prstGeom prst="rect">
            <a:avLst/>
          </a:prstGeom>
          <a:solidFill>
            <a:srgbClr val="CCECFF"/>
          </a:solidFill>
          <a:ln w="12700">
            <a:solidFill>
              <a:schemeClr val="tx1"/>
            </a:solidFill>
            <a:miter lim="800000"/>
            <a:headEnd type="none" w="sm" len="sm"/>
            <a:tailEnd type="none" w="sm" len="sm"/>
          </a:ln>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t>MergeSort </a:t>
            </a:r>
            <a:r>
              <a:rPr lang="en-US" altLang="en-US" b="1"/>
              <a:t>(</a:t>
            </a:r>
            <a:r>
              <a:rPr lang="en-US" altLang="en-US" b="1" i="1"/>
              <a:t>A</a:t>
            </a:r>
            <a:r>
              <a:rPr lang="en-US" altLang="en-US" b="1"/>
              <a:t>, </a:t>
            </a:r>
            <a:r>
              <a:rPr lang="en-US" altLang="en-US" b="1" i="1"/>
              <a:t>p</a:t>
            </a:r>
            <a:r>
              <a:rPr lang="en-US" altLang="en-US" b="1"/>
              <a:t>, </a:t>
            </a:r>
            <a:r>
              <a:rPr lang="en-US" altLang="en-US" b="1" i="1"/>
              <a:t>r</a:t>
            </a:r>
            <a:r>
              <a:rPr lang="en-US" altLang="en-US" b="1"/>
              <a:t>)   // </a:t>
            </a:r>
            <a:r>
              <a:rPr lang="en-US" altLang="en-US" sz="2000"/>
              <a:t>sort </a:t>
            </a:r>
            <a:r>
              <a:rPr lang="en-US" altLang="en-US" sz="2000" i="1"/>
              <a:t>A</a:t>
            </a:r>
            <a:r>
              <a:rPr lang="en-US" altLang="en-US" sz="2000"/>
              <a:t>[</a:t>
            </a:r>
            <a:r>
              <a:rPr lang="en-US" altLang="en-US" sz="2000" i="1"/>
              <a:t>p..r</a:t>
            </a:r>
            <a:r>
              <a:rPr lang="en-US" altLang="en-US" sz="2000"/>
              <a:t>] by divide &amp; conquer</a:t>
            </a:r>
          </a:p>
          <a:p>
            <a:pPr>
              <a:buFontTx/>
              <a:buAutoNum type="arabicPlain"/>
            </a:pPr>
            <a:r>
              <a:rPr lang="en-US" altLang="en-US" b="1"/>
              <a:t>if</a:t>
            </a:r>
            <a:r>
              <a:rPr lang="en-US" altLang="en-US" b="1" i="1"/>
              <a:t> </a:t>
            </a:r>
            <a:r>
              <a:rPr lang="en-US" altLang="en-US" i="1"/>
              <a:t>p</a:t>
            </a:r>
            <a:r>
              <a:rPr lang="en-US" altLang="en-US"/>
              <a:t> &lt; </a:t>
            </a:r>
            <a:r>
              <a:rPr lang="en-US" altLang="en-US" i="1"/>
              <a:t>r</a:t>
            </a:r>
          </a:p>
          <a:p>
            <a:pPr>
              <a:buFontTx/>
              <a:buAutoNum type="arabicPlain"/>
            </a:pPr>
            <a:r>
              <a:rPr lang="en-US" altLang="en-US" b="1"/>
              <a:t>    then</a:t>
            </a:r>
            <a:r>
              <a:rPr lang="en-US" altLang="en-US"/>
              <a:t> </a:t>
            </a:r>
            <a:r>
              <a:rPr lang="en-US" altLang="en-US" i="1"/>
              <a:t>q</a:t>
            </a:r>
            <a:r>
              <a:rPr lang="en-US" altLang="en-US"/>
              <a:t> </a:t>
            </a:r>
            <a:r>
              <a:rPr lang="en-US" altLang="en-US">
                <a:sym typeface="Symbol" pitchFamily="18" charset="2"/>
              </a:rPr>
              <a:t> (</a:t>
            </a:r>
            <a:r>
              <a:rPr lang="en-US" altLang="en-US" i="1">
                <a:sym typeface="Symbol" pitchFamily="18" charset="2"/>
              </a:rPr>
              <a:t>p</a:t>
            </a:r>
            <a:r>
              <a:rPr lang="en-US" altLang="en-US">
                <a:sym typeface="Symbol" pitchFamily="18" charset="2"/>
              </a:rPr>
              <a:t>+</a:t>
            </a:r>
            <a:r>
              <a:rPr lang="en-US" altLang="en-US" i="1">
                <a:sym typeface="Symbol" pitchFamily="18" charset="2"/>
              </a:rPr>
              <a:t>r</a:t>
            </a:r>
            <a:r>
              <a:rPr lang="en-US" altLang="en-US">
                <a:sym typeface="Symbol" pitchFamily="18" charset="2"/>
              </a:rPr>
              <a:t>)/2</a:t>
            </a:r>
          </a:p>
          <a:p>
            <a:pPr>
              <a:buFontTx/>
              <a:buAutoNum type="arabicPlain"/>
            </a:pPr>
            <a:r>
              <a:rPr lang="en-US" altLang="en-US">
                <a:sym typeface="Symbol" pitchFamily="18" charset="2"/>
              </a:rPr>
              <a:t>         </a:t>
            </a:r>
            <a:r>
              <a:rPr lang="en-US" altLang="en-US" i="1">
                <a:sym typeface="Symbol" pitchFamily="18" charset="2"/>
              </a:rPr>
              <a:t>MergeSort</a:t>
            </a:r>
            <a:r>
              <a:rPr lang="en-US" altLang="en-US">
                <a:sym typeface="Symbol" pitchFamily="18" charset="2"/>
              </a:rPr>
              <a:t> (</a:t>
            </a:r>
            <a:r>
              <a:rPr lang="en-US" altLang="en-US" i="1">
                <a:sym typeface="Symbol" pitchFamily="18" charset="2"/>
              </a:rPr>
              <a:t>A</a:t>
            </a:r>
            <a:r>
              <a:rPr lang="en-US" altLang="en-US">
                <a:sym typeface="Symbol" pitchFamily="18" charset="2"/>
              </a:rPr>
              <a:t>, </a:t>
            </a:r>
            <a:r>
              <a:rPr lang="en-US" altLang="en-US" i="1">
                <a:sym typeface="Symbol" pitchFamily="18" charset="2"/>
              </a:rPr>
              <a:t>p</a:t>
            </a:r>
            <a:r>
              <a:rPr lang="en-US" altLang="en-US">
                <a:sym typeface="Symbol" pitchFamily="18" charset="2"/>
              </a:rPr>
              <a:t>, </a:t>
            </a:r>
            <a:r>
              <a:rPr lang="en-US" altLang="en-US" i="1">
                <a:sym typeface="Symbol" pitchFamily="18" charset="2"/>
              </a:rPr>
              <a:t>q</a:t>
            </a:r>
            <a:r>
              <a:rPr lang="en-US" altLang="en-US">
                <a:sym typeface="Symbol" pitchFamily="18" charset="2"/>
              </a:rPr>
              <a:t>)</a:t>
            </a:r>
          </a:p>
          <a:p>
            <a:pPr>
              <a:buFontTx/>
              <a:buAutoNum type="arabicPlain"/>
            </a:pPr>
            <a:r>
              <a:rPr lang="en-US" altLang="en-US">
                <a:sym typeface="Symbol" pitchFamily="18" charset="2"/>
              </a:rPr>
              <a:t>         </a:t>
            </a:r>
            <a:r>
              <a:rPr lang="en-US" altLang="en-US" i="1">
                <a:sym typeface="Symbol" pitchFamily="18" charset="2"/>
              </a:rPr>
              <a:t>MergeSort</a:t>
            </a:r>
            <a:r>
              <a:rPr lang="en-US" altLang="en-US">
                <a:sym typeface="Symbol" pitchFamily="18" charset="2"/>
              </a:rPr>
              <a:t> (</a:t>
            </a:r>
            <a:r>
              <a:rPr lang="en-US" altLang="en-US" i="1">
                <a:sym typeface="Symbol" pitchFamily="18" charset="2"/>
              </a:rPr>
              <a:t>A</a:t>
            </a:r>
            <a:r>
              <a:rPr lang="en-US" altLang="en-US">
                <a:sym typeface="Symbol" pitchFamily="18" charset="2"/>
              </a:rPr>
              <a:t>, </a:t>
            </a:r>
            <a:r>
              <a:rPr lang="en-US" altLang="en-US" i="1">
                <a:sym typeface="Symbol" pitchFamily="18" charset="2"/>
              </a:rPr>
              <a:t>q</a:t>
            </a:r>
            <a:r>
              <a:rPr lang="en-US" altLang="en-US">
                <a:sym typeface="Symbol" pitchFamily="18" charset="2"/>
              </a:rPr>
              <a:t>+1, </a:t>
            </a:r>
            <a:r>
              <a:rPr lang="en-US" altLang="en-US" i="1">
                <a:sym typeface="Symbol" pitchFamily="18" charset="2"/>
              </a:rPr>
              <a:t>r</a:t>
            </a:r>
            <a:r>
              <a:rPr lang="en-US" altLang="en-US">
                <a:sym typeface="Symbol" pitchFamily="18" charset="2"/>
              </a:rPr>
              <a:t>)</a:t>
            </a:r>
          </a:p>
          <a:p>
            <a:pPr>
              <a:buFontTx/>
              <a:buAutoNum type="arabicPlain"/>
            </a:pPr>
            <a:r>
              <a:rPr lang="en-US" altLang="en-US">
                <a:sym typeface="Symbol" pitchFamily="18" charset="2"/>
              </a:rPr>
              <a:t>         </a:t>
            </a:r>
            <a:r>
              <a:rPr lang="en-US" altLang="en-US" i="1">
                <a:sym typeface="Symbol" pitchFamily="18" charset="2"/>
              </a:rPr>
              <a:t>Merge</a:t>
            </a:r>
            <a:r>
              <a:rPr lang="en-US" altLang="en-US">
                <a:sym typeface="Symbol" pitchFamily="18" charset="2"/>
              </a:rPr>
              <a:t> (</a:t>
            </a:r>
            <a:r>
              <a:rPr lang="en-US" altLang="en-US" i="1">
                <a:sym typeface="Symbol" pitchFamily="18" charset="2"/>
              </a:rPr>
              <a:t>A</a:t>
            </a:r>
            <a:r>
              <a:rPr lang="en-US" altLang="en-US">
                <a:sym typeface="Symbol" pitchFamily="18" charset="2"/>
              </a:rPr>
              <a:t>, </a:t>
            </a:r>
            <a:r>
              <a:rPr lang="en-US" altLang="en-US" i="1">
                <a:sym typeface="Symbol" pitchFamily="18" charset="2"/>
              </a:rPr>
              <a:t>p</a:t>
            </a:r>
            <a:r>
              <a:rPr lang="en-US" altLang="en-US">
                <a:sym typeface="Symbol" pitchFamily="18" charset="2"/>
              </a:rPr>
              <a:t>, </a:t>
            </a:r>
            <a:r>
              <a:rPr lang="en-US" altLang="en-US" i="1">
                <a:sym typeface="Symbol" pitchFamily="18" charset="2"/>
              </a:rPr>
              <a:t>q</a:t>
            </a:r>
            <a:r>
              <a:rPr lang="en-US" altLang="en-US">
                <a:sym typeface="Symbol" pitchFamily="18" charset="2"/>
              </a:rPr>
              <a:t>, </a:t>
            </a:r>
            <a:r>
              <a:rPr lang="en-US" altLang="en-US" i="1">
                <a:sym typeface="Symbol" pitchFamily="18" charset="2"/>
              </a:rPr>
              <a:t>r</a:t>
            </a:r>
            <a:r>
              <a:rPr lang="en-US" altLang="en-US">
                <a:sym typeface="Symbol" pitchFamily="18" charset="2"/>
              </a:rPr>
              <a:t>) // </a:t>
            </a:r>
            <a:r>
              <a:rPr lang="en-US" altLang="en-US" sz="2000">
                <a:sym typeface="Symbol" pitchFamily="18" charset="2"/>
              </a:rPr>
              <a:t>merges </a:t>
            </a:r>
            <a:r>
              <a:rPr lang="en-US" altLang="en-US" sz="2000" i="1"/>
              <a:t>A</a:t>
            </a:r>
            <a:r>
              <a:rPr lang="en-US" altLang="en-US" sz="2000"/>
              <a:t>[</a:t>
            </a:r>
            <a:r>
              <a:rPr lang="en-US" altLang="en-US" sz="2000" i="1"/>
              <a:t>p..q</a:t>
            </a:r>
            <a:r>
              <a:rPr lang="en-US" altLang="en-US" sz="2000"/>
              <a:t>] with </a:t>
            </a:r>
            <a:r>
              <a:rPr lang="en-US" altLang="en-US" sz="2000" i="1"/>
              <a:t>A</a:t>
            </a:r>
            <a:r>
              <a:rPr lang="en-US" altLang="en-US" sz="2000"/>
              <a:t>[</a:t>
            </a:r>
            <a:r>
              <a:rPr lang="en-US" altLang="en-US" sz="2000" i="1"/>
              <a:t>q+1..r</a:t>
            </a:r>
            <a:r>
              <a:rPr lang="en-US" altLang="en-US" sz="2000"/>
              <a:t>] </a:t>
            </a:r>
          </a:p>
        </p:txBody>
      </p:sp>
      <p:sp>
        <p:nvSpPr>
          <p:cNvPr id="44039" name="Text Box 7"/>
          <p:cNvSpPr txBox="1">
            <a:spLocks noChangeArrowheads="1"/>
          </p:cNvSpPr>
          <p:nvPr/>
        </p:nvSpPr>
        <p:spPr bwMode="auto">
          <a:xfrm>
            <a:off x="614363" y="5160963"/>
            <a:ext cx="3954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solidFill>
                  <a:srgbClr val="CC3300"/>
                </a:solidFill>
              </a:rPr>
              <a:t>Initial Call:</a:t>
            </a:r>
            <a:r>
              <a:rPr lang="en-US" altLang="en-US"/>
              <a:t> MergeSort(</a:t>
            </a:r>
            <a:r>
              <a:rPr lang="en-US" altLang="en-US" i="1"/>
              <a:t>A</a:t>
            </a:r>
            <a:r>
              <a:rPr lang="en-US" altLang="en-US"/>
              <a:t>, 1, </a:t>
            </a:r>
            <a:r>
              <a:rPr lang="en-US" altLang="en-US" i="1"/>
              <a:t>n</a:t>
            </a:r>
            <a:r>
              <a:rPr lang="en-US" altLang="en-US"/>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5059" name="Rectangle 2"/>
          <p:cNvSpPr>
            <a:spLocks noGrp="1" noChangeArrowheads="1"/>
          </p:cNvSpPr>
          <p:nvPr>
            <p:ph type="title"/>
          </p:nvPr>
        </p:nvSpPr>
        <p:spPr>
          <a:xfrm>
            <a:off x="0" y="-179388"/>
            <a:ext cx="9142413" cy="914401"/>
          </a:xfrm>
        </p:spPr>
        <p:txBody>
          <a:bodyPr/>
          <a:lstStyle/>
          <a:p>
            <a:r>
              <a:rPr lang="en-US" altLang="en-US" smtClean="0"/>
              <a:t>Procedure Merge</a:t>
            </a:r>
          </a:p>
        </p:txBody>
      </p:sp>
      <p:sp>
        <p:nvSpPr>
          <p:cNvPr id="45060" name="Rectangle 3"/>
          <p:cNvSpPr>
            <a:spLocks noGrp="1" noChangeArrowheads="1"/>
          </p:cNvSpPr>
          <p:nvPr>
            <p:ph type="body" idx="1"/>
          </p:nvPr>
        </p:nvSpPr>
        <p:spPr>
          <a:xfrm>
            <a:off x="288925" y="663575"/>
            <a:ext cx="3854450" cy="5732463"/>
          </a:xfrm>
          <a:solidFill>
            <a:srgbClr val="CCECFF"/>
          </a:solidFill>
          <a:ln w="19050">
            <a:solidFill>
              <a:schemeClr val="tx1"/>
            </a:solidFill>
            <a:miter lim="800000"/>
            <a:headEnd/>
            <a:tailEnd/>
          </a:ln>
        </p:spPr>
        <p:txBody>
          <a:bodyPr/>
          <a:lstStyle/>
          <a:p>
            <a:pPr marL="609600" indent="-609600">
              <a:lnSpc>
                <a:spcPct val="90000"/>
              </a:lnSpc>
              <a:buFont typeface="Wingdings" pitchFamily="2" charset="2"/>
              <a:buNone/>
            </a:pPr>
            <a:r>
              <a:rPr lang="en-US" altLang="en-US" sz="2000" b="1" smtClean="0">
                <a:solidFill>
                  <a:srgbClr val="FF3300"/>
                </a:solidFill>
              </a:rPr>
              <a:t>Merge(</a:t>
            </a:r>
            <a:r>
              <a:rPr lang="en-US" altLang="en-US" sz="2000" b="1" i="1" smtClean="0">
                <a:solidFill>
                  <a:srgbClr val="FF3300"/>
                </a:solidFill>
              </a:rPr>
              <a:t>A</a:t>
            </a:r>
            <a:r>
              <a:rPr lang="en-US" altLang="en-US" sz="2000" b="1" smtClean="0">
                <a:solidFill>
                  <a:srgbClr val="FF3300"/>
                </a:solidFill>
              </a:rPr>
              <a:t>, </a:t>
            </a:r>
            <a:r>
              <a:rPr lang="en-US" altLang="en-US" sz="2000" b="1" i="1" smtClean="0">
                <a:solidFill>
                  <a:srgbClr val="FF3300"/>
                </a:solidFill>
              </a:rPr>
              <a:t>p</a:t>
            </a:r>
            <a:r>
              <a:rPr lang="en-US" altLang="en-US" sz="2000" b="1" smtClean="0">
                <a:solidFill>
                  <a:srgbClr val="FF3300"/>
                </a:solidFill>
              </a:rPr>
              <a:t>, </a:t>
            </a:r>
            <a:r>
              <a:rPr lang="en-US" altLang="en-US" sz="2000" b="1" i="1" smtClean="0">
                <a:solidFill>
                  <a:srgbClr val="FF3300"/>
                </a:solidFill>
              </a:rPr>
              <a:t>q</a:t>
            </a:r>
            <a:r>
              <a:rPr lang="en-US" altLang="en-US" sz="2000" b="1" smtClean="0">
                <a:solidFill>
                  <a:srgbClr val="FF3300"/>
                </a:solidFill>
              </a:rPr>
              <a:t>, </a:t>
            </a:r>
            <a:r>
              <a:rPr lang="en-US" altLang="en-US" sz="2000" b="1" i="1" smtClean="0">
                <a:solidFill>
                  <a:srgbClr val="FF3300"/>
                </a:solidFill>
              </a:rPr>
              <a:t>r</a:t>
            </a:r>
            <a:r>
              <a:rPr lang="en-US" altLang="en-US" sz="2000" b="1" smtClean="0">
                <a:solidFill>
                  <a:srgbClr val="FF3300"/>
                </a:solidFill>
              </a:rPr>
              <a:t>)</a:t>
            </a:r>
          </a:p>
          <a:p>
            <a:pPr marL="609600" indent="-609600">
              <a:lnSpc>
                <a:spcPct val="90000"/>
              </a:lnSpc>
              <a:buFont typeface="Wingdings" pitchFamily="2" charset="2"/>
              <a:buNone/>
            </a:pPr>
            <a:r>
              <a:rPr lang="en-US" altLang="en-US" sz="2000" smtClean="0"/>
              <a:t>1  </a:t>
            </a:r>
            <a:r>
              <a:rPr lang="en-US" altLang="en-US" sz="2000" i="1" smtClean="0"/>
              <a:t>n</a:t>
            </a:r>
            <a:r>
              <a:rPr lang="en-US" altLang="en-US" sz="2000" baseline="-25000" smtClean="0"/>
              <a:t>1</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q </a:t>
            </a:r>
            <a:r>
              <a:rPr lang="en-US" altLang="en-US" sz="2000" smtClean="0">
                <a:solidFill>
                  <a:schemeClr val="tx1"/>
                </a:solidFill>
                <a:cs typeface="Times New Roman" pitchFamily="18" charset="0"/>
                <a:sym typeface="Symbol" pitchFamily="18" charset="2"/>
              </a:rPr>
              <a:t>– </a:t>
            </a:r>
            <a:r>
              <a:rPr lang="en-US" altLang="en-US" sz="2000" i="1" smtClean="0">
                <a:solidFill>
                  <a:schemeClr val="tx1"/>
                </a:solidFill>
                <a:sym typeface="Symbol" pitchFamily="18" charset="2"/>
              </a:rPr>
              <a:t>p </a:t>
            </a:r>
            <a:r>
              <a:rPr lang="en-US" altLang="en-US" sz="2000" smtClean="0">
                <a:solidFill>
                  <a:schemeClr val="tx1"/>
                </a:solidFill>
                <a:sym typeface="Symbol" pitchFamily="18" charset="2"/>
              </a:rPr>
              <a:t>+ 1</a:t>
            </a:r>
            <a:endParaRPr lang="en-US" altLang="en-US" sz="2000" smtClean="0"/>
          </a:p>
          <a:p>
            <a:pPr marL="609600" indent="-609600">
              <a:lnSpc>
                <a:spcPct val="90000"/>
              </a:lnSpc>
              <a:buFont typeface="Wingdings" pitchFamily="2" charset="2"/>
              <a:buNone/>
            </a:pPr>
            <a:r>
              <a:rPr lang="en-US" altLang="en-US" sz="2000" smtClean="0"/>
              <a:t>2  </a:t>
            </a:r>
            <a:r>
              <a:rPr lang="en-US" altLang="en-US" sz="2000" i="1" smtClean="0"/>
              <a:t>n</a:t>
            </a:r>
            <a:r>
              <a:rPr lang="en-US" altLang="en-US" sz="2000" baseline="-25000" smtClean="0"/>
              <a:t>2</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r </a:t>
            </a:r>
            <a:r>
              <a:rPr lang="en-US" altLang="en-US" sz="2000" smtClean="0">
                <a:solidFill>
                  <a:schemeClr val="tx1"/>
                </a:solidFill>
                <a:cs typeface="Times New Roman" pitchFamily="18" charset="0"/>
                <a:sym typeface="Symbol" pitchFamily="18" charset="2"/>
              </a:rPr>
              <a:t>–</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q</a:t>
            </a:r>
            <a:endParaRPr lang="en-US" altLang="en-US" sz="2000" b="1" i="1"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b="1" smtClean="0">
                <a:solidFill>
                  <a:schemeClr val="hlink"/>
                </a:solidFill>
              </a:rPr>
              <a:t>for</a:t>
            </a:r>
            <a:r>
              <a:rPr lang="en-US" altLang="en-US" sz="2000" smtClean="0"/>
              <a:t> </a:t>
            </a:r>
            <a:r>
              <a:rPr lang="en-US" altLang="en-US" sz="2000" i="1" smtClean="0"/>
              <a:t>i </a:t>
            </a:r>
            <a:r>
              <a:rPr lang="en-US" altLang="en-US" sz="2000" smtClean="0">
                <a:solidFill>
                  <a:schemeClr val="tx1"/>
                </a:solidFill>
                <a:sym typeface="Symbol" pitchFamily="18" charset="2"/>
              </a:rPr>
              <a:t></a:t>
            </a:r>
            <a:r>
              <a:rPr lang="en-US" altLang="en-US" sz="2000" smtClean="0"/>
              <a:t> 1 </a:t>
            </a:r>
            <a:r>
              <a:rPr lang="en-US" altLang="en-US" sz="2000" b="1" smtClean="0">
                <a:solidFill>
                  <a:schemeClr val="hlink"/>
                </a:solidFill>
              </a:rPr>
              <a:t>to</a:t>
            </a:r>
            <a:r>
              <a:rPr lang="en-US" altLang="en-US" sz="2000" smtClean="0"/>
              <a:t> </a:t>
            </a:r>
            <a:r>
              <a:rPr lang="en-US" altLang="en-US" sz="2000" i="1" smtClean="0"/>
              <a:t>n</a:t>
            </a:r>
            <a:r>
              <a:rPr lang="en-US" altLang="en-US" sz="2000" baseline="-25000" smtClean="0"/>
              <a:t>1</a:t>
            </a:r>
            <a:r>
              <a:rPr lang="en-US" altLang="en-US" sz="2000" smtClean="0"/>
              <a:t> </a:t>
            </a:r>
          </a:p>
          <a:p>
            <a:pPr marL="609600" indent="-609600">
              <a:lnSpc>
                <a:spcPct val="90000"/>
              </a:lnSpc>
              <a:buFont typeface="Wingdings" pitchFamily="2" charset="2"/>
              <a:buAutoNum type="arabicPlain" startAt="3"/>
            </a:pPr>
            <a:r>
              <a:rPr lang="en-US" altLang="en-US" sz="2000" smtClean="0"/>
              <a:t>    </a:t>
            </a:r>
            <a:r>
              <a:rPr lang="en-US" altLang="en-US" sz="2000" b="1" smtClean="0">
                <a:solidFill>
                  <a:schemeClr val="hlink"/>
                </a:solidFill>
              </a:rPr>
              <a:t>do</a:t>
            </a:r>
            <a:r>
              <a:rPr lang="en-US" altLang="en-US" sz="2000" smtClean="0"/>
              <a:t> </a:t>
            </a:r>
            <a:r>
              <a:rPr lang="en-US" altLang="en-US" sz="2000" i="1" smtClean="0"/>
              <a:t>L</a:t>
            </a:r>
            <a:r>
              <a:rPr lang="en-US" altLang="en-US" sz="2000" smtClean="0"/>
              <a:t>[</a:t>
            </a:r>
            <a:r>
              <a:rPr lang="en-US" altLang="en-US" sz="2000" i="1" smtClean="0"/>
              <a:t>i</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p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 </a:t>
            </a:r>
            <a:r>
              <a:rPr lang="en-US" altLang="en-US" sz="2000" smtClean="0">
                <a:solidFill>
                  <a:schemeClr val="tx1"/>
                </a:solidFill>
                <a:cs typeface="Times New Roman" pitchFamily="18" charset="0"/>
                <a:sym typeface="Symbol" pitchFamily="18" charset="2"/>
              </a:rPr>
              <a:t>–</a:t>
            </a:r>
            <a:r>
              <a:rPr lang="en-US" altLang="en-US" sz="2000" smtClean="0">
                <a:solidFill>
                  <a:schemeClr val="tx1"/>
                </a:solidFill>
                <a:sym typeface="Symbol" pitchFamily="18" charset="2"/>
              </a:rPr>
              <a:t> 1]</a:t>
            </a:r>
          </a:p>
          <a:p>
            <a:pPr marL="609600" indent="-609600">
              <a:lnSpc>
                <a:spcPct val="90000"/>
              </a:lnSpc>
              <a:buFont typeface="Wingdings" pitchFamily="2" charset="2"/>
              <a:buAutoNum type="arabicPlain" startAt="3"/>
            </a:pPr>
            <a:r>
              <a:rPr lang="en-US" altLang="en-US" sz="2000" b="1" smtClean="0">
                <a:solidFill>
                  <a:schemeClr val="hlink"/>
                </a:solidFill>
              </a:rPr>
              <a:t>for</a:t>
            </a:r>
            <a:r>
              <a:rPr lang="en-US" altLang="en-US" sz="2000" smtClean="0"/>
              <a:t> </a:t>
            </a:r>
            <a:r>
              <a:rPr lang="en-US" altLang="en-US" sz="2000" i="1" smtClean="0"/>
              <a:t>j </a:t>
            </a:r>
            <a:r>
              <a:rPr lang="en-US" altLang="en-US" sz="2000" smtClean="0">
                <a:solidFill>
                  <a:schemeClr val="tx1"/>
                </a:solidFill>
                <a:sym typeface="Symbol" pitchFamily="18" charset="2"/>
              </a:rPr>
              <a:t></a:t>
            </a:r>
            <a:r>
              <a:rPr lang="en-US" altLang="en-US" sz="2000" smtClean="0"/>
              <a:t> 1 </a:t>
            </a:r>
            <a:r>
              <a:rPr lang="en-US" altLang="en-US" sz="2000" b="1" smtClean="0">
                <a:solidFill>
                  <a:schemeClr val="hlink"/>
                </a:solidFill>
              </a:rPr>
              <a:t>to</a:t>
            </a:r>
            <a:r>
              <a:rPr lang="en-US" altLang="en-US" sz="2000" smtClean="0"/>
              <a:t> </a:t>
            </a:r>
            <a:r>
              <a:rPr lang="en-US" altLang="en-US" sz="2000" i="1" smtClean="0"/>
              <a:t>n</a:t>
            </a:r>
            <a:r>
              <a:rPr lang="en-US" altLang="en-US" sz="2000" baseline="-25000" smtClean="0"/>
              <a:t>2</a:t>
            </a:r>
            <a:r>
              <a:rPr lang="en-US" altLang="en-US" sz="2000" smtClean="0"/>
              <a:t> </a:t>
            </a:r>
          </a:p>
          <a:p>
            <a:pPr marL="609600" indent="-609600">
              <a:lnSpc>
                <a:spcPct val="90000"/>
              </a:lnSpc>
              <a:buFont typeface="Wingdings" pitchFamily="2" charset="2"/>
              <a:buAutoNum type="arabicPlain" startAt="3"/>
            </a:pPr>
            <a:r>
              <a:rPr lang="en-US" altLang="en-US" sz="2000" smtClean="0"/>
              <a:t>    </a:t>
            </a:r>
            <a:r>
              <a:rPr lang="en-US" altLang="en-US" sz="2000" b="1" smtClean="0">
                <a:solidFill>
                  <a:schemeClr val="hlink"/>
                </a:solidFill>
              </a:rPr>
              <a:t>do</a:t>
            </a:r>
            <a:r>
              <a:rPr lang="en-US" altLang="en-US" sz="2000" smtClean="0"/>
              <a:t> </a:t>
            </a:r>
            <a:r>
              <a:rPr lang="en-US" altLang="en-US" sz="2000" i="1" smtClean="0"/>
              <a:t>R</a:t>
            </a:r>
            <a:r>
              <a:rPr lang="en-US" altLang="en-US" sz="2000" smtClean="0"/>
              <a:t>[</a:t>
            </a:r>
            <a:r>
              <a:rPr lang="en-US" altLang="en-US" sz="2000" i="1" smtClean="0"/>
              <a:t>j</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q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endParaRPr lang="en-US" altLang="en-US" sz="2000" i="1"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t>n</a:t>
            </a:r>
            <a:r>
              <a:rPr lang="en-US" altLang="en-US" sz="2000" i="1" baseline="-25000" smtClean="0"/>
              <a:t>1</a:t>
            </a:r>
            <a:r>
              <a:rPr lang="en-US" altLang="en-US" sz="2000" smtClean="0"/>
              <a:t>+1] </a:t>
            </a:r>
            <a:r>
              <a:rPr lang="en-US" altLang="en-US" sz="2000" smtClean="0">
                <a:solidFill>
                  <a:schemeClr val="tx1"/>
                </a:solidFill>
                <a:sym typeface="Symbol" pitchFamily="18" charset="2"/>
              </a:rPr>
              <a:t> </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t>n</a:t>
            </a:r>
            <a:r>
              <a:rPr lang="en-US" altLang="en-US" sz="2000" i="1" baseline="-25000" smtClean="0"/>
              <a:t>2</a:t>
            </a:r>
            <a:r>
              <a:rPr lang="en-US" altLang="en-US" sz="2000" smtClean="0"/>
              <a:t>+1] </a:t>
            </a:r>
            <a:r>
              <a:rPr lang="en-US" altLang="en-US" sz="2000" smtClean="0">
                <a:solidFill>
                  <a:schemeClr val="tx1"/>
                </a:solidFill>
                <a:sym typeface="Symbol" pitchFamily="18" charset="2"/>
              </a:rPr>
              <a:t> </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b="1" smtClean="0">
                <a:solidFill>
                  <a:schemeClr val="hlink"/>
                </a:solidFill>
                <a:sym typeface="Symbol" pitchFamily="18" charset="2"/>
              </a:rPr>
              <a:t>for</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k </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p </a:t>
            </a:r>
            <a:r>
              <a:rPr lang="en-US" altLang="en-US" sz="2000" b="1" smtClean="0">
                <a:solidFill>
                  <a:schemeClr val="hlink"/>
                </a:solidFill>
                <a:sym typeface="Symbol" pitchFamily="18" charset="2"/>
              </a:rPr>
              <a:t>to</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r</a:t>
            </a:r>
            <a:endParaRPr lang="en-US" altLang="en-US" sz="2000"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do</a:t>
            </a:r>
            <a:r>
              <a:rPr lang="en-US" altLang="en-US" sz="2000" b="1" smtClean="0">
                <a:solidFill>
                  <a:schemeClr val="tx1"/>
                </a:solidFill>
                <a:sym typeface="Symbol" pitchFamily="18" charset="2"/>
              </a:rPr>
              <a:t> </a:t>
            </a:r>
            <a:r>
              <a:rPr lang="en-US" altLang="en-US" sz="2000" b="1" smtClean="0">
                <a:solidFill>
                  <a:schemeClr val="hlink"/>
                </a:solidFill>
                <a:sym typeface="Symbol" pitchFamily="18" charset="2"/>
              </a:rPr>
              <a:t>if</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a:t>
            </a: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then</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k</a:t>
            </a:r>
            <a:r>
              <a:rPr lang="en-US" altLang="en-US" sz="2000" smtClean="0">
                <a:solidFill>
                  <a:schemeClr val="tx1"/>
                </a:solidFill>
                <a:sym typeface="Symbol" pitchFamily="18" charset="2"/>
              </a:rPr>
              <a:t>]  </a:t>
            </a: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else</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1800" smtClean="0">
                <a:solidFill>
                  <a:schemeClr val="tx1"/>
                </a:solidFill>
                <a:sym typeface="Symbol" pitchFamily="18" charset="2"/>
              </a:rPr>
              <a:t>[</a:t>
            </a:r>
            <a:r>
              <a:rPr lang="en-US" altLang="en-US" sz="1800" i="1" smtClean="0">
                <a:solidFill>
                  <a:schemeClr val="tx1"/>
                </a:solidFill>
                <a:sym typeface="Symbol" pitchFamily="18" charset="2"/>
              </a:rPr>
              <a:t>k</a:t>
            </a:r>
            <a:r>
              <a:rPr lang="en-US" altLang="en-US" sz="1800" smtClean="0">
                <a:solidFill>
                  <a:schemeClr val="tx1"/>
                </a:solidFill>
                <a:sym typeface="Symbol" pitchFamily="18" charset="2"/>
              </a:rPr>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endParaRPr lang="en-US" altLang="en-US" sz="2000" smtClean="0">
              <a:solidFill>
                <a:schemeClr val="tx1"/>
              </a:solidFill>
              <a:sym typeface="Symbol" pitchFamily="18" charset="2"/>
            </a:endParaRPr>
          </a:p>
          <a:p>
            <a:pPr marL="609600" indent="-609600">
              <a:lnSpc>
                <a:spcPct val="90000"/>
              </a:lnSpc>
              <a:buFont typeface="Wingdings" pitchFamily="2" charset="2"/>
              <a:buAutoNum type="arabicPlain" startAt="3"/>
            </a:pPr>
            <a:endParaRPr lang="en-US" altLang="en-US" sz="2000" i="1" smtClean="0">
              <a:solidFill>
                <a:schemeClr val="tx1"/>
              </a:solidFill>
              <a:sym typeface="Symbol" pitchFamily="18" charset="2"/>
            </a:endParaRPr>
          </a:p>
          <a:p>
            <a:pPr marL="609600" indent="-609600">
              <a:lnSpc>
                <a:spcPct val="90000"/>
              </a:lnSpc>
              <a:buFont typeface="Wingdings" pitchFamily="2" charset="2"/>
              <a:buAutoNum type="arabicPlain" startAt="3"/>
            </a:pPr>
            <a:endParaRPr lang="en-US" altLang="en-US" sz="2000" b="1" i="1" smtClean="0"/>
          </a:p>
          <a:p>
            <a:pPr marL="609600" indent="-609600">
              <a:lnSpc>
                <a:spcPct val="90000"/>
              </a:lnSpc>
              <a:buFont typeface="Wingdings" pitchFamily="2" charset="2"/>
              <a:buNone/>
            </a:pPr>
            <a:r>
              <a:rPr lang="en-US" altLang="en-US" sz="2000" smtClean="0"/>
              <a:t>  </a:t>
            </a:r>
          </a:p>
        </p:txBody>
      </p:sp>
      <p:grpSp>
        <p:nvGrpSpPr>
          <p:cNvPr id="2" name="Group 11"/>
          <p:cNvGrpSpPr>
            <a:grpSpLocks/>
          </p:cNvGrpSpPr>
          <p:nvPr/>
        </p:nvGrpSpPr>
        <p:grpSpPr bwMode="auto">
          <a:xfrm>
            <a:off x="2384425" y="3252788"/>
            <a:ext cx="6538913" cy="2222500"/>
            <a:chOff x="1502" y="2049"/>
            <a:chExt cx="4119" cy="1400"/>
          </a:xfrm>
        </p:grpSpPr>
        <p:sp>
          <p:nvSpPr>
            <p:cNvPr id="45063" name="Text Box 4"/>
            <p:cNvSpPr txBox="1">
              <a:spLocks noChangeArrowheads="1"/>
            </p:cNvSpPr>
            <p:nvPr/>
          </p:nvSpPr>
          <p:spPr bwMode="auto">
            <a:xfrm>
              <a:off x="3275" y="2693"/>
              <a:ext cx="2346" cy="756"/>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a:solidFill>
                    <a:srgbClr val="CC3300"/>
                  </a:solidFill>
                </a:rPr>
                <a:t>Sentinels</a:t>
              </a:r>
              <a:r>
                <a:rPr lang="en-US" altLang="en-US"/>
                <a:t>, to avoid having to</a:t>
              </a:r>
            </a:p>
            <a:p>
              <a:r>
                <a:rPr lang="en-US" altLang="en-US"/>
                <a:t>check if either subarray is</a:t>
              </a:r>
            </a:p>
            <a:p>
              <a:r>
                <a:rPr lang="en-US" altLang="en-US"/>
                <a:t>fully copied at </a:t>
              </a:r>
              <a:r>
                <a:rPr lang="en-US" altLang="en-US">
                  <a:solidFill>
                    <a:srgbClr val="CC3300"/>
                  </a:solidFill>
                </a:rPr>
                <a:t>each step</a:t>
              </a:r>
              <a:r>
                <a:rPr lang="en-US" altLang="en-US"/>
                <a:t>.</a:t>
              </a:r>
              <a:endParaRPr lang="en-US" altLang="en-US" b="1"/>
            </a:p>
          </p:txBody>
        </p:sp>
        <p:sp>
          <p:nvSpPr>
            <p:cNvPr id="45064" name="Freeform 6"/>
            <p:cNvSpPr>
              <a:spLocks/>
            </p:cNvSpPr>
            <p:nvPr/>
          </p:nvSpPr>
          <p:spPr bwMode="auto">
            <a:xfrm>
              <a:off x="1502" y="2049"/>
              <a:ext cx="1762" cy="840"/>
            </a:xfrm>
            <a:custGeom>
              <a:avLst/>
              <a:gdLst>
                <a:gd name="T0" fmla="*/ 1762 w 1762"/>
                <a:gd name="T1" fmla="*/ 840 h 840"/>
                <a:gd name="T2" fmla="*/ 0 w 1762"/>
                <a:gd name="T3" fmla="*/ 0 h 840"/>
                <a:gd name="T4" fmla="*/ 0 60000 65536"/>
                <a:gd name="T5" fmla="*/ 0 60000 65536"/>
                <a:gd name="T6" fmla="*/ 0 w 1762"/>
                <a:gd name="T7" fmla="*/ 0 h 840"/>
                <a:gd name="T8" fmla="*/ 1762 w 1762"/>
                <a:gd name="T9" fmla="*/ 840 h 840"/>
              </a:gdLst>
              <a:ahLst/>
              <a:cxnLst>
                <a:cxn ang="T4">
                  <a:pos x="T0" y="T1"/>
                </a:cxn>
                <a:cxn ang="T5">
                  <a:pos x="T2" y="T3"/>
                </a:cxn>
              </a:cxnLst>
              <a:rect l="T6" t="T7" r="T8" b="T9"/>
              <a:pathLst>
                <a:path w="1762" h="840">
                  <a:moveTo>
                    <a:pt x="1762" y="840"/>
                  </a:moveTo>
                  <a:lnTo>
                    <a:pt x="0" y="0"/>
                  </a:lnTo>
                </a:path>
              </a:pathLst>
            </a:custGeom>
            <a:noFill/>
            <a:ln w="1905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5" name="Freeform 7"/>
            <p:cNvSpPr>
              <a:spLocks/>
            </p:cNvSpPr>
            <p:nvPr/>
          </p:nvSpPr>
          <p:spPr bwMode="auto">
            <a:xfrm>
              <a:off x="1521" y="2238"/>
              <a:ext cx="1752" cy="669"/>
            </a:xfrm>
            <a:custGeom>
              <a:avLst/>
              <a:gdLst>
                <a:gd name="T0" fmla="*/ 1752 w 1752"/>
                <a:gd name="T1" fmla="*/ 669 h 669"/>
                <a:gd name="T2" fmla="*/ 0 w 1752"/>
                <a:gd name="T3" fmla="*/ 0 h 669"/>
                <a:gd name="T4" fmla="*/ 0 60000 65536"/>
                <a:gd name="T5" fmla="*/ 0 60000 65536"/>
                <a:gd name="T6" fmla="*/ 0 w 1752"/>
                <a:gd name="T7" fmla="*/ 0 h 669"/>
                <a:gd name="T8" fmla="*/ 1752 w 1752"/>
                <a:gd name="T9" fmla="*/ 669 h 669"/>
              </a:gdLst>
              <a:ahLst/>
              <a:cxnLst>
                <a:cxn ang="T4">
                  <a:pos x="T0" y="T1"/>
                </a:cxn>
                <a:cxn ang="T5">
                  <a:pos x="T2" y="T3"/>
                </a:cxn>
              </a:cxnLst>
              <a:rect l="T6" t="T7" r="T8" b="T9"/>
              <a:pathLst>
                <a:path w="1752" h="669">
                  <a:moveTo>
                    <a:pt x="1752" y="669"/>
                  </a:moveTo>
                  <a:lnTo>
                    <a:pt x="0" y="0"/>
                  </a:lnTo>
                </a:path>
              </a:pathLst>
            </a:custGeom>
            <a:noFill/>
            <a:ln w="1905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6" name="Freeform 8"/>
            <p:cNvSpPr>
              <a:spLocks/>
            </p:cNvSpPr>
            <p:nvPr/>
          </p:nvSpPr>
          <p:spPr bwMode="auto">
            <a:xfrm>
              <a:off x="1814" y="3097"/>
              <a:ext cx="1459" cy="39"/>
            </a:xfrm>
            <a:custGeom>
              <a:avLst/>
              <a:gdLst>
                <a:gd name="T0" fmla="*/ 1459 w 1459"/>
                <a:gd name="T1" fmla="*/ 39 h 39"/>
                <a:gd name="T2" fmla="*/ 0 w 1459"/>
                <a:gd name="T3" fmla="*/ 0 h 39"/>
                <a:gd name="T4" fmla="*/ 0 60000 65536"/>
                <a:gd name="T5" fmla="*/ 0 60000 65536"/>
                <a:gd name="T6" fmla="*/ 0 w 1459"/>
                <a:gd name="T7" fmla="*/ 0 h 39"/>
                <a:gd name="T8" fmla="*/ 1459 w 1459"/>
                <a:gd name="T9" fmla="*/ 39 h 39"/>
              </a:gdLst>
              <a:ahLst/>
              <a:cxnLst>
                <a:cxn ang="T4">
                  <a:pos x="T0" y="T1"/>
                </a:cxn>
                <a:cxn ang="T5">
                  <a:pos x="T2" y="T3"/>
                </a:cxn>
              </a:cxnLst>
              <a:rect l="T6" t="T7" r="T8" b="T9"/>
              <a:pathLst>
                <a:path w="1459" h="39">
                  <a:moveTo>
                    <a:pt x="1459" y="39"/>
                  </a:moveTo>
                  <a:lnTo>
                    <a:pt x="0" y="0"/>
                  </a:lnTo>
                </a:path>
              </a:pathLst>
            </a:custGeom>
            <a:noFill/>
            <a:ln w="1905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5062" name="Text Box 10"/>
          <p:cNvSpPr txBox="1">
            <a:spLocks noChangeArrowheads="1"/>
          </p:cNvSpPr>
          <p:nvPr/>
        </p:nvSpPr>
        <p:spPr bwMode="auto">
          <a:xfrm>
            <a:off x="5065713" y="1131888"/>
            <a:ext cx="3395662"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Input: </a:t>
            </a:r>
            <a:r>
              <a:rPr lang="en-US" altLang="en-US">
                <a:sym typeface="Symbol" pitchFamily="18" charset="2"/>
              </a:rPr>
              <a:t>Array containing sorted subarrays </a:t>
            </a:r>
            <a:r>
              <a:rPr lang="en-US" altLang="en-US" i="1"/>
              <a:t>A</a:t>
            </a:r>
            <a:r>
              <a:rPr lang="en-US" altLang="en-US"/>
              <a:t>[</a:t>
            </a:r>
            <a:r>
              <a:rPr lang="en-US" altLang="en-US" i="1"/>
              <a:t>p..q</a:t>
            </a:r>
            <a:r>
              <a:rPr lang="en-US" altLang="en-US"/>
              <a:t>] and </a:t>
            </a:r>
            <a:r>
              <a:rPr lang="en-US" altLang="en-US" i="1"/>
              <a:t>A</a:t>
            </a:r>
            <a:r>
              <a:rPr lang="en-US" altLang="en-US"/>
              <a:t>[</a:t>
            </a:r>
            <a:r>
              <a:rPr lang="en-US" altLang="en-US" i="1"/>
              <a:t>q+1..r</a:t>
            </a:r>
            <a:r>
              <a:rPr lang="en-US" altLang="en-US"/>
              <a:t>].</a:t>
            </a:r>
          </a:p>
          <a:p>
            <a:pPr>
              <a:spcBef>
                <a:spcPct val="50000"/>
              </a:spcBef>
            </a:pPr>
            <a:r>
              <a:rPr lang="en-US" altLang="en-US"/>
              <a:t>Output: Merged sorted subarray in </a:t>
            </a:r>
            <a:r>
              <a:rPr lang="en-US" altLang="en-US" i="1"/>
              <a:t>A</a:t>
            </a:r>
            <a:r>
              <a:rPr lang="en-US" altLang="en-US"/>
              <a:t>[</a:t>
            </a:r>
            <a:r>
              <a:rPr lang="en-US" altLang="en-US" i="1"/>
              <a:t>p..r</a:t>
            </a:r>
            <a:r>
              <a:rPr lang="en-US"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6083" name="Text Box 80"/>
          <p:cNvSpPr txBox="1">
            <a:spLocks noChangeArrowheads="1"/>
          </p:cNvSpPr>
          <p:nvPr/>
        </p:nvSpPr>
        <p:spPr bwMode="auto">
          <a:xfrm>
            <a:off x="4876800" y="3827463"/>
            <a:ext cx="2747963"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j </a:t>
            </a:r>
          </a:p>
        </p:txBody>
      </p:sp>
      <p:sp>
        <p:nvSpPr>
          <p:cNvPr id="46084" name="Rectangle 2"/>
          <p:cNvSpPr>
            <a:spLocks noGrp="1" noChangeArrowheads="1"/>
          </p:cNvSpPr>
          <p:nvPr>
            <p:ph type="title"/>
          </p:nvPr>
        </p:nvSpPr>
        <p:spPr/>
        <p:txBody>
          <a:bodyPr/>
          <a:lstStyle/>
          <a:p>
            <a:r>
              <a:rPr lang="en-US" altLang="en-US" smtClean="0"/>
              <a:t>Merge – Example </a:t>
            </a:r>
          </a:p>
        </p:txBody>
      </p:sp>
      <p:sp>
        <p:nvSpPr>
          <p:cNvPr id="46085" name="Text Box 4"/>
          <p:cNvSpPr txBox="1">
            <a:spLocks noChangeArrowheads="1"/>
          </p:cNvSpPr>
          <p:nvPr/>
        </p:nvSpPr>
        <p:spPr bwMode="auto">
          <a:xfrm>
            <a:off x="2486025"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6086" name="Text Box 5"/>
          <p:cNvSpPr txBox="1">
            <a:spLocks noChangeArrowheads="1"/>
          </p:cNvSpPr>
          <p:nvPr/>
        </p:nvSpPr>
        <p:spPr bwMode="auto">
          <a:xfrm>
            <a:off x="2994025"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8 </a:t>
            </a:r>
          </a:p>
        </p:txBody>
      </p:sp>
      <p:sp>
        <p:nvSpPr>
          <p:cNvPr id="46087" name="Text Box 6"/>
          <p:cNvSpPr txBox="1">
            <a:spLocks noChangeArrowheads="1"/>
          </p:cNvSpPr>
          <p:nvPr/>
        </p:nvSpPr>
        <p:spPr bwMode="auto">
          <a:xfrm>
            <a:off x="3506788"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6088" name="Text Box 7"/>
          <p:cNvSpPr txBox="1">
            <a:spLocks noChangeArrowheads="1"/>
          </p:cNvSpPr>
          <p:nvPr/>
        </p:nvSpPr>
        <p:spPr bwMode="auto">
          <a:xfrm>
            <a:off x="4024313" y="1343025"/>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6089" name="Text Box 8"/>
          <p:cNvSpPr txBox="1">
            <a:spLocks noChangeArrowheads="1"/>
          </p:cNvSpPr>
          <p:nvPr/>
        </p:nvSpPr>
        <p:spPr bwMode="auto">
          <a:xfrm>
            <a:off x="4605338"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6090" name="Text Box 9"/>
          <p:cNvSpPr txBox="1">
            <a:spLocks noChangeArrowheads="1"/>
          </p:cNvSpPr>
          <p:nvPr/>
        </p:nvSpPr>
        <p:spPr bwMode="auto">
          <a:xfrm>
            <a:off x="5105400"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6091" name="Text Box 10"/>
          <p:cNvSpPr txBox="1">
            <a:spLocks noChangeArrowheads="1"/>
          </p:cNvSpPr>
          <p:nvPr/>
        </p:nvSpPr>
        <p:spPr bwMode="auto">
          <a:xfrm>
            <a:off x="5613400"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42</a:t>
            </a:r>
          </a:p>
        </p:txBody>
      </p:sp>
      <p:sp>
        <p:nvSpPr>
          <p:cNvPr id="46092" name="Text Box 11"/>
          <p:cNvSpPr txBox="1">
            <a:spLocks noChangeArrowheads="1"/>
          </p:cNvSpPr>
          <p:nvPr/>
        </p:nvSpPr>
        <p:spPr bwMode="auto">
          <a:xfrm>
            <a:off x="6097588" y="1343025"/>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6093" name="Text Box 12"/>
          <p:cNvSpPr txBox="1">
            <a:spLocks noChangeArrowheads="1"/>
          </p:cNvSpPr>
          <p:nvPr/>
        </p:nvSpPr>
        <p:spPr bwMode="auto">
          <a:xfrm>
            <a:off x="2292350" y="13985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94" name="Text Box 13"/>
          <p:cNvSpPr txBox="1">
            <a:spLocks noChangeArrowheads="1"/>
          </p:cNvSpPr>
          <p:nvPr/>
        </p:nvSpPr>
        <p:spPr bwMode="auto">
          <a:xfrm>
            <a:off x="1393825" y="1343025"/>
            <a:ext cx="1100138"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   …</a:t>
            </a:r>
          </a:p>
        </p:txBody>
      </p:sp>
      <p:sp>
        <p:nvSpPr>
          <p:cNvPr id="46095" name="Text Box 14"/>
          <p:cNvSpPr txBox="1">
            <a:spLocks noChangeArrowheads="1"/>
          </p:cNvSpPr>
          <p:nvPr/>
        </p:nvSpPr>
        <p:spPr bwMode="auto">
          <a:xfrm>
            <a:off x="6688138" y="1344613"/>
            <a:ext cx="1100137"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   …</a:t>
            </a:r>
          </a:p>
        </p:txBody>
      </p:sp>
      <p:sp>
        <p:nvSpPr>
          <p:cNvPr id="46096" name="Text Box 15"/>
          <p:cNvSpPr txBox="1">
            <a:spLocks noChangeArrowheads="1"/>
          </p:cNvSpPr>
          <p:nvPr/>
        </p:nvSpPr>
        <p:spPr bwMode="auto">
          <a:xfrm>
            <a:off x="461963" y="1285875"/>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3200"/>
              <a:t>A</a:t>
            </a:r>
          </a:p>
        </p:txBody>
      </p:sp>
      <p:sp>
        <p:nvSpPr>
          <p:cNvPr id="46097" name="Text Box 16"/>
          <p:cNvSpPr txBox="1">
            <a:spLocks noChangeArrowheads="1"/>
          </p:cNvSpPr>
          <p:nvPr/>
        </p:nvSpPr>
        <p:spPr bwMode="auto">
          <a:xfrm>
            <a:off x="2516188" y="1952625"/>
            <a:ext cx="42227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k                                                   </a:t>
            </a:r>
          </a:p>
        </p:txBody>
      </p:sp>
      <p:sp>
        <p:nvSpPr>
          <p:cNvPr id="46098" name="Text Box 17"/>
          <p:cNvSpPr txBox="1">
            <a:spLocks noChangeArrowheads="1"/>
          </p:cNvSpPr>
          <p:nvPr/>
        </p:nvSpPr>
        <p:spPr bwMode="auto">
          <a:xfrm>
            <a:off x="1498600" y="326548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6099" name="Text Box 18"/>
          <p:cNvSpPr txBox="1">
            <a:spLocks noChangeArrowheads="1"/>
          </p:cNvSpPr>
          <p:nvPr/>
        </p:nvSpPr>
        <p:spPr bwMode="auto">
          <a:xfrm>
            <a:off x="2006600" y="326548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8 </a:t>
            </a:r>
          </a:p>
        </p:txBody>
      </p:sp>
      <p:sp>
        <p:nvSpPr>
          <p:cNvPr id="46100" name="Text Box 19"/>
          <p:cNvSpPr txBox="1">
            <a:spLocks noChangeArrowheads="1"/>
          </p:cNvSpPr>
          <p:nvPr/>
        </p:nvSpPr>
        <p:spPr bwMode="auto">
          <a:xfrm>
            <a:off x="2519363" y="326548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6101" name="Text Box 20"/>
          <p:cNvSpPr txBox="1">
            <a:spLocks noChangeArrowheads="1"/>
          </p:cNvSpPr>
          <p:nvPr/>
        </p:nvSpPr>
        <p:spPr bwMode="auto">
          <a:xfrm>
            <a:off x="3036888" y="3265488"/>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6102" name="Text Box 21"/>
          <p:cNvSpPr txBox="1">
            <a:spLocks noChangeArrowheads="1"/>
          </p:cNvSpPr>
          <p:nvPr/>
        </p:nvSpPr>
        <p:spPr bwMode="auto">
          <a:xfrm>
            <a:off x="4878388" y="327818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6103" name="Text Box 22"/>
          <p:cNvSpPr txBox="1">
            <a:spLocks noChangeArrowheads="1"/>
          </p:cNvSpPr>
          <p:nvPr/>
        </p:nvSpPr>
        <p:spPr bwMode="auto">
          <a:xfrm>
            <a:off x="5378450" y="327818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6104" name="Text Box 23"/>
          <p:cNvSpPr txBox="1">
            <a:spLocks noChangeArrowheads="1"/>
          </p:cNvSpPr>
          <p:nvPr/>
        </p:nvSpPr>
        <p:spPr bwMode="auto">
          <a:xfrm>
            <a:off x="5886450" y="327818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42</a:t>
            </a:r>
          </a:p>
        </p:txBody>
      </p:sp>
      <p:sp>
        <p:nvSpPr>
          <p:cNvPr id="46105" name="Text Box 24"/>
          <p:cNvSpPr txBox="1">
            <a:spLocks noChangeArrowheads="1"/>
          </p:cNvSpPr>
          <p:nvPr/>
        </p:nvSpPr>
        <p:spPr bwMode="auto">
          <a:xfrm>
            <a:off x="6370638" y="3278188"/>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132" name="Text Box 28"/>
          <p:cNvSpPr txBox="1">
            <a:spLocks noChangeArrowheads="1"/>
          </p:cNvSpPr>
          <p:nvPr/>
        </p:nvSpPr>
        <p:spPr bwMode="auto">
          <a:xfrm>
            <a:off x="2593975" y="1952625"/>
            <a:ext cx="42227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31133" name="Text Box 29"/>
          <p:cNvSpPr txBox="1">
            <a:spLocks noChangeArrowheads="1"/>
          </p:cNvSpPr>
          <p:nvPr/>
        </p:nvSpPr>
        <p:spPr bwMode="auto">
          <a:xfrm>
            <a:off x="2416175" y="1952625"/>
            <a:ext cx="42989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31134" name="Text Box 30"/>
          <p:cNvSpPr txBox="1">
            <a:spLocks noChangeArrowheads="1"/>
          </p:cNvSpPr>
          <p:nvPr/>
        </p:nvSpPr>
        <p:spPr bwMode="auto">
          <a:xfrm>
            <a:off x="2568575" y="1952625"/>
            <a:ext cx="40703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31135" name="Text Box 31"/>
          <p:cNvSpPr txBox="1">
            <a:spLocks noChangeArrowheads="1"/>
          </p:cNvSpPr>
          <p:nvPr/>
        </p:nvSpPr>
        <p:spPr bwMode="auto">
          <a:xfrm>
            <a:off x="2416175" y="1952625"/>
            <a:ext cx="47561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31136" name="Text Box 32"/>
          <p:cNvSpPr txBox="1">
            <a:spLocks noChangeArrowheads="1"/>
          </p:cNvSpPr>
          <p:nvPr/>
        </p:nvSpPr>
        <p:spPr bwMode="auto">
          <a:xfrm>
            <a:off x="2416175" y="1952625"/>
            <a:ext cx="47561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31137" name="Text Box 33"/>
          <p:cNvSpPr txBox="1">
            <a:spLocks noChangeArrowheads="1"/>
          </p:cNvSpPr>
          <p:nvPr/>
        </p:nvSpPr>
        <p:spPr bwMode="auto">
          <a:xfrm>
            <a:off x="2416175" y="1952625"/>
            <a:ext cx="49085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31138" name="Text Box 34"/>
          <p:cNvSpPr txBox="1">
            <a:spLocks noChangeArrowheads="1"/>
          </p:cNvSpPr>
          <p:nvPr/>
        </p:nvSpPr>
        <p:spPr bwMode="auto">
          <a:xfrm>
            <a:off x="2416175" y="1952625"/>
            <a:ext cx="51371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6113" name="Text Box 35"/>
          <p:cNvSpPr txBox="1">
            <a:spLocks noChangeArrowheads="1"/>
          </p:cNvSpPr>
          <p:nvPr/>
        </p:nvSpPr>
        <p:spPr bwMode="auto">
          <a:xfrm>
            <a:off x="1497013" y="3827463"/>
            <a:ext cx="2249487"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i                          </a:t>
            </a:r>
          </a:p>
        </p:txBody>
      </p:sp>
      <p:sp>
        <p:nvSpPr>
          <p:cNvPr id="431140" name="Text Box 36"/>
          <p:cNvSpPr txBox="1">
            <a:spLocks noChangeArrowheads="1"/>
          </p:cNvSpPr>
          <p:nvPr/>
        </p:nvSpPr>
        <p:spPr bwMode="auto">
          <a:xfrm>
            <a:off x="1497013" y="3827463"/>
            <a:ext cx="2859087"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i                          </a:t>
            </a:r>
          </a:p>
        </p:txBody>
      </p:sp>
      <p:sp>
        <p:nvSpPr>
          <p:cNvPr id="431141" name="Text Box 37"/>
          <p:cNvSpPr txBox="1">
            <a:spLocks noChangeArrowheads="1"/>
          </p:cNvSpPr>
          <p:nvPr/>
        </p:nvSpPr>
        <p:spPr bwMode="auto">
          <a:xfrm>
            <a:off x="1497013" y="3827463"/>
            <a:ext cx="2249487"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i           </a:t>
            </a:r>
          </a:p>
        </p:txBody>
      </p:sp>
      <p:sp>
        <p:nvSpPr>
          <p:cNvPr id="431142" name="Text Box 38"/>
          <p:cNvSpPr txBox="1">
            <a:spLocks noChangeArrowheads="1"/>
          </p:cNvSpPr>
          <p:nvPr/>
        </p:nvSpPr>
        <p:spPr bwMode="auto">
          <a:xfrm>
            <a:off x="1497013" y="3827463"/>
            <a:ext cx="2173287"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i   </a:t>
            </a:r>
          </a:p>
        </p:txBody>
      </p:sp>
      <p:sp>
        <p:nvSpPr>
          <p:cNvPr id="46117" name="Text Box 46"/>
          <p:cNvSpPr txBox="1">
            <a:spLocks noChangeArrowheads="1"/>
          </p:cNvSpPr>
          <p:nvPr/>
        </p:nvSpPr>
        <p:spPr bwMode="auto">
          <a:xfrm>
            <a:off x="3614738" y="326548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b="1"/>
              <a:t> </a:t>
            </a:r>
            <a:r>
              <a:rPr lang="en-US" altLang="en-US" b="1">
                <a:sym typeface="Symbol" pitchFamily="18" charset="2"/>
              </a:rPr>
              <a:t></a:t>
            </a:r>
            <a:r>
              <a:rPr lang="en-US" altLang="en-US" b="1"/>
              <a:t> </a:t>
            </a:r>
          </a:p>
        </p:txBody>
      </p:sp>
      <p:sp>
        <p:nvSpPr>
          <p:cNvPr id="46118" name="Text Box 47"/>
          <p:cNvSpPr txBox="1">
            <a:spLocks noChangeArrowheads="1"/>
          </p:cNvSpPr>
          <p:nvPr/>
        </p:nvSpPr>
        <p:spPr bwMode="auto">
          <a:xfrm>
            <a:off x="6977063" y="327818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b="1"/>
              <a:t> </a:t>
            </a:r>
            <a:r>
              <a:rPr lang="en-US" altLang="en-US" b="1">
                <a:sym typeface="Symbol" pitchFamily="18" charset="2"/>
              </a:rPr>
              <a:t></a:t>
            </a:r>
            <a:r>
              <a:rPr lang="en-US" altLang="en-US" b="1"/>
              <a:t> </a:t>
            </a:r>
          </a:p>
        </p:txBody>
      </p:sp>
      <p:sp>
        <p:nvSpPr>
          <p:cNvPr id="431152" name="Text Box 48"/>
          <p:cNvSpPr txBox="1">
            <a:spLocks noChangeArrowheads="1"/>
          </p:cNvSpPr>
          <p:nvPr/>
        </p:nvSpPr>
        <p:spPr bwMode="auto">
          <a:xfrm>
            <a:off x="1649413" y="3827463"/>
            <a:ext cx="2554287"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i   </a:t>
            </a:r>
          </a:p>
        </p:txBody>
      </p:sp>
      <p:sp>
        <p:nvSpPr>
          <p:cNvPr id="431147" name="Text Box 43"/>
          <p:cNvSpPr txBox="1">
            <a:spLocks noChangeArrowheads="1"/>
          </p:cNvSpPr>
          <p:nvPr/>
        </p:nvSpPr>
        <p:spPr bwMode="auto">
          <a:xfrm>
            <a:off x="4841875" y="3827463"/>
            <a:ext cx="2554288"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j                      </a:t>
            </a:r>
          </a:p>
        </p:txBody>
      </p:sp>
      <p:sp>
        <p:nvSpPr>
          <p:cNvPr id="431148" name="Text Box 44"/>
          <p:cNvSpPr txBox="1">
            <a:spLocks noChangeArrowheads="1"/>
          </p:cNvSpPr>
          <p:nvPr/>
        </p:nvSpPr>
        <p:spPr bwMode="auto">
          <a:xfrm>
            <a:off x="4841875" y="3827463"/>
            <a:ext cx="2249488"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j           </a:t>
            </a:r>
          </a:p>
        </p:txBody>
      </p:sp>
      <p:sp>
        <p:nvSpPr>
          <p:cNvPr id="431149" name="Text Box 45"/>
          <p:cNvSpPr txBox="1">
            <a:spLocks noChangeArrowheads="1"/>
          </p:cNvSpPr>
          <p:nvPr/>
        </p:nvSpPr>
        <p:spPr bwMode="auto">
          <a:xfrm>
            <a:off x="4841875" y="3827463"/>
            <a:ext cx="2173288"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j   </a:t>
            </a:r>
          </a:p>
        </p:txBody>
      </p:sp>
      <p:sp>
        <p:nvSpPr>
          <p:cNvPr id="431153" name="Text Box 49"/>
          <p:cNvSpPr txBox="1">
            <a:spLocks noChangeArrowheads="1"/>
          </p:cNvSpPr>
          <p:nvPr/>
        </p:nvSpPr>
        <p:spPr bwMode="auto">
          <a:xfrm>
            <a:off x="4724400" y="3827463"/>
            <a:ext cx="2747963"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j </a:t>
            </a:r>
          </a:p>
        </p:txBody>
      </p:sp>
      <p:sp>
        <p:nvSpPr>
          <p:cNvPr id="431157" name="Text Box 53"/>
          <p:cNvSpPr txBox="1">
            <a:spLocks noChangeArrowheads="1"/>
          </p:cNvSpPr>
          <p:nvPr/>
        </p:nvSpPr>
        <p:spPr bwMode="auto">
          <a:xfrm>
            <a:off x="1500188" y="326707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1158" name="Text Box 54"/>
          <p:cNvSpPr txBox="1">
            <a:spLocks noChangeArrowheads="1"/>
          </p:cNvSpPr>
          <p:nvPr/>
        </p:nvSpPr>
        <p:spPr bwMode="auto">
          <a:xfrm>
            <a:off x="2008188" y="326707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8 </a:t>
            </a:r>
          </a:p>
        </p:txBody>
      </p:sp>
      <p:sp>
        <p:nvSpPr>
          <p:cNvPr id="431159" name="Text Box 55"/>
          <p:cNvSpPr txBox="1">
            <a:spLocks noChangeArrowheads="1"/>
          </p:cNvSpPr>
          <p:nvPr/>
        </p:nvSpPr>
        <p:spPr bwMode="auto">
          <a:xfrm>
            <a:off x="2520950" y="326707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1160" name="Text Box 56"/>
          <p:cNvSpPr txBox="1">
            <a:spLocks noChangeArrowheads="1"/>
          </p:cNvSpPr>
          <p:nvPr/>
        </p:nvSpPr>
        <p:spPr bwMode="auto">
          <a:xfrm>
            <a:off x="3038475" y="3267075"/>
            <a:ext cx="582613" cy="47625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164" name="Text Box 60"/>
          <p:cNvSpPr txBox="1">
            <a:spLocks noChangeArrowheads="1"/>
          </p:cNvSpPr>
          <p:nvPr/>
        </p:nvSpPr>
        <p:spPr bwMode="auto">
          <a:xfrm>
            <a:off x="4865688" y="3281363"/>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1165" name="Text Box 61"/>
          <p:cNvSpPr txBox="1">
            <a:spLocks noChangeArrowheads="1"/>
          </p:cNvSpPr>
          <p:nvPr/>
        </p:nvSpPr>
        <p:spPr bwMode="auto">
          <a:xfrm>
            <a:off x="5365750" y="3281363"/>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166" name="Text Box 62"/>
          <p:cNvSpPr txBox="1">
            <a:spLocks noChangeArrowheads="1"/>
          </p:cNvSpPr>
          <p:nvPr/>
        </p:nvSpPr>
        <p:spPr bwMode="auto">
          <a:xfrm>
            <a:off x="5873750" y="3281363"/>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42</a:t>
            </a:r>
          </a:p>
        </p:txBody>
      </p:sp>
      <p:sp>
        <p:nvSpPr>
          <p:cNvPr id="431167" name="Text Box 63"/>
          <p:cNvSpPr txBox="1">
            <a:spLocks noChangeArrowheads="1"/>
          </p:cNvSpPr>
          <p:nvPr/>
        </p:nvSpPr>
        <p:spPr bwMode="auto">
          <a:xfrm>
            <a:off x="6357938" y="3281363"/>
            <a:ext cx="582612" cy="47625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170" name="Text Box 66"/>
          <p:cNvSpPr txBox="1">
            <a:spLocks noChangeArrowheads="1"/>
          </p:cNvSpPr>
          <p:nvPr/>
        </p:nvSpPr>
        <p:spPr bwMode="auto">
          <a:xfrm>
            <a:off x="2489200" y="1346200"/>
            <a:ext cx="508000" cy="476250"/>
          </a:xfrm>
          <a:prstGeom prst="rect">
            <a:avLst/>
          </a:prstGeom>
          <a:solidFill>
            <a:schemeClr val="folHlink"/>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1171" name="Text Box 67"/>
          <p:cNvSpPr txBox="1">
            <a:spLocks noChangeArrowheads="1"/>
          </p:cNvSpPr>
          <p:nvPr/>
        </p:nvSpPr>
        <p:spPr bwMode="auto">
          <a:xfrm>
            <a:off x="2997200" y="1346200"/>
            <a:ext cx="508000" cy="476250"/>
          </a:xfrm>
          <a:prstGeom prst="rect">
            <a:avLst/>
          </a:prstGeom>
          <a:solidFill>
            <a:schemeClr val="folHlink"/>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1172" name="Text Box 68"/>
          <p:cNvSpPr txBox="1">
            <a:spLocks noChangeArrowheads="1"/>
          </p:cNvSpPr>
          <p:nvPr/>
        </p:nvSpPr>
        <p:spPr bwMode="auto">
          <a:xfrm>
            <a:off x="3509963" y="1346200"/>
            <a:ext cx="508000" cy="476250"/>
          </a:xfrm>
          <a:prstGeom prst="rect">
            <a:avLst/>
          </a:prstGeom>
          <a:solidFill>
            <a:schemeClr val="folHlink"/>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8 </a:t>
            </a:r>
          </a:p>
        </p:txBody>
      </p:sp>
      <p:sp>
        <p:nvSpPr>
          <p:cNvPr id="431173" name="Text Box 69"/>
          <p:cNvSpPr txBox="1">
            <a:spLocks noChangeArrowheads="1"/>
          </p:cNvSpPr>
          <p:nvPr/>
        </p:nvSpPr>
        <p:spPr bwMode="auto">
          <a:xfrm>
            <a:off x="4027488" y="1346200"/>
            <a:ext cx="582612" cy="476250"/>
          </a:xfrm>
          <a:prstGeom prst="rect">
            <a:avLst/>
          </a:prstGeom>
          <a:solidFill>
            <a:schemeClr val="folHlink"/>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174" name="Text Box 70"/>
          <p:cNvSpPr txBox="1">
            <a:spLocks noChangeArrowheads="1"/>
          </p:cNvSpPr>
          <p:nvPr/>
        </p:nvSpPr>
        <p:spPr bwMode="auto">
          <a:xfrm>
            <a:off x="4608513" y="1346200"/>
            <a:ext cx="508000" cy="476250"/>
          </a:xfrm>
          <a:prstGeom prst="rect">
            <a:avLst/>
          </a:prstGeom>
          <a:solidFill>
            <a:schemeClr val="folHlink"/>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1175" name="Text Box 71"/>
          <p:cNvSpPr txBox="1">
            <a:spLocks noChangeArrowheads="1"/>
          </p:cNvSpPr>
          <p:nvPr/>
        </p:nvSpPr>
        <p:spPr bwMode="auto">
          <a:xfrm>
            <a:off x="5108575" y="1346200"/>
            <a:ext cx="508000" cy="476250"/>
          </a:xfrm>
          <a:prstGeom prst="rect">
            <a:avLst/>
          </a:prstGeom>
          <a:solidFill>
            <a:schemeClr val="folHlink"/>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176" name="Text Box 72"/>
          <p:cNvSpPr txBox="1">
            <a:spLocks noChangeArrowheads="1"/>
          </p:cNvSpPr>
          <p:nvPr/>
        </p:nvSpPr>
        <p:spPr bwMode="auto">
          <a:xfrm>
            <a:off x="5616575" y="1346200"/>
            <a:ext cx="508000" cy="476250"/>
          </a:xfrm>
          <a:prstGeom prst="rect">
            <a:avLst/>
          </a:prstGeom>
          <a:solidFill>
            <a:schemeClr val="folHlink"/>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42</a:t>
            </a:r>
          </a:p>
        </p:txBody>
      </p:sp>
      <p:sp>
        <p:nvSpPr>
          <p:cNvPr id="431177" name="Text Box 73"/>
          <p:cNvSpPr txBox="1">
            <a:spLocks noChangeArrowheads="1"/>
          </p:cNvSpPr>
          <p:nvPr/>
        </p:nvSpPr>
        <p:spPr bwMode="auto">
          <a:xfrm>
            <a:off x="6100763" y="1346200"/>
            <a:ext cx="582612" cy="476250"/>
          </a:xfrm>
          <a:prstGeom prst="rect">
            <a:avLst/>
          </a:prstGeom>
          <a:solidFill>
            <a:schemeClr val="folHlink"/>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180" name="Text Box 76"/>
          <p:cNvSpPr txBox="1">
            <a:spLocks noChangeArrowheads="1"/>
          </p:cNvSpPr>
          <p:nvPr/>
        </p:nvSpPr>
        <p:spPr bwMode="auto">
          <a:xfrm>
            <a:off x="2344738" y="1952625"/>
            <a:ext cx="5360987"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6141" name="Text Box 78"/>
          <p:cNvSpPr txBox="1">
            <a:spLocks noChangeArrowheads="1"/>
          </p:cNvSpPr>
          <p:nvPr/>
        </p:nvSpPr>
        <p:spPr bwMode="auto">
          <a:xfrm>
            <a:off x="1062038" y="319087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3200" i="1"/>
              <a:t>L</a:t>
            </a:r>
          </a:p>
        </p:txBody>
      </p:sp>
      <p:sp>
        <p:nvSpPr>
          <p:cNvPr id="46142" name="Text Box 79"/>
          <p:cNvSpPr txBox="1">
            <a:spLocks noChangeArrowheads="1"/>
          </p:cNvSpPr>
          <p:nvPr/>
        </p:nvSpPr>
        <p:spPr bwMode="auto">
          <a:xfrm>
            <a:off x="4454525" y="323850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3200" i="1"/>
              <a: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117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3116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31147"/>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3113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31171"/>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431157"/>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431140"/>
                                        </p:tgtEl>
                                        <p:attrNameLst>
                                          <p:attrName>style.visibility</p:attrName>
                                        </p:attrNameLst>
                                      </p:cBhvr>
                                      <p:to>
                                        <p:strVal val="visible"/>
                                      </p:to>
                                    </p:se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499"/>
                                          </p:stCondLst>
                                        </p:cTn>
                                        <p:tgtEl>
                                          <p:spTgt spid="43113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31172"/>
                                        </p:tgtEl>
                                        <p:attrNameLst>
                                          <p:attrName>style.visibility</p:attrName>
                                        </p:attrNameLst>
                                      </p:cBhvr>
                                      <p:to>
                                        <p:strVal val="visible"/>
                                      </p:to>
                                    </p:se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431158"/>
                                        </p:tgtEl>
                                        <p:attrNameLst>
                                          <p:attrName>style.visibility</p:attrName>
                                        </p:attrNameLst>
                                      </p:cBhvr>
                                      <p:to>
                                        <p:strVal val="visible"/>
                                      </p:to>
                                    </p:set>
                                  </p:childTnLst>
                                </p:cTn>
                              </p:par>
                            </p:childTnLst>
                          </p:cTn>
                        </p:par>
                        <p:par>
                          <p:cTn id="36" fill="hold" nodeType="afterGroup">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431141"/>
                                        </p:tgtEl>
                                        <p:attrNameLst>
                                          <p:attrName>style.visibility</p:attrName>
                                        </p:attrNameLst>
                                      </p:cBhvr>
                                      <p:to>
                                        <p:strVal val="visible"/>
                                      </p:to>
                                    </p:set>
                                  </p:childTnLst>
                                </p:cTn>
                              </p:par>
                            </p:childTnLst>
                          </p:cTn>
                        </p:par>
                        <p:par>
                          <p:cTn id="39" fill="hold" nodeType="afterGroup">
                            <p:stCondLst>
                              <p:cond delay="1500"/>
                            </p:stCondLst>
                            <p:childTnLst>
                              <p:par>
                                <p:cTn id="40" presetID="1" presetClass="entr" presetSubtype="0" fill="hold" grpId="0" nodeType="afterEffect">
                                  <p:stCondLst>
                                    <p:cond delay="0"/>
                                  </p:stCondLst>
                                  <p:childTnLst>
                                    <p:set>
                                      <p:cBhvr>
                                        <p:cTn id="41" dur="1" fill="hold">
                                          <p:stCondLst>
                                            <p:cond delay="499"/>
                                          </p:stCondLst>
                                        </p:cTn>
                                        <p:tgtEl>
                                          <p:spTgt spid="43113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31173"/>
                                        </p:tgtEl>
                                        <p:attrNameLst>
                                          <p:attrName>style.visibility</p:attrName>
                                        </p:attrNameLst>
                                      </p:cBhvr>
                                      <p:to>
                                        <p:strVal val="visible"/>
                                      </p:to>
                                    </p:se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431165"/>
                                        </p:tgtEl>
                                        <p:attrNameLst>
                                          <p:attrName>style.visibility</p:attrName>
                                        </p:attrNameLst>
                                      </p:cBhvr>
                                      <p:to>
                                        <p:strVal val="visible"/>
                                      </p:to>
                                    </p:set>
                                  </p:childTnLst>
                                </p:cTn>
                              </p:par>
                            </p:childTnLst>
                          </p:cTn>
                        </p:par>
                        <p:par>
                          <p:cTn id="49" fill="hold" nodeType="afterGroup">
                            <p:stCondLst>
                              <p:cond delay="1000"/>
                            </p:stCondLst>
                            <p:childTnLst>
                              <p:par>
                                <p:cTn id="50" presetID="1" presetClass="entr" presetSubtype="0" fill="hold" grpId="0" nodeType="afterEffect">
                                  <p:stCondLst>
                                    <p:cond delay="0"/>
                                  </p:stCondLst>
                                  <p:childTnLst>
                                    <p:set>
                                      <p:cBhvr>
                                        <p:cTn id="51" dur="1" fill="hold">
                                          <p:stCondLst>
                                            <p:cond delay="499"/>
                                          </p:stCondLst>
                                        </p:cTn>
                                        <p:tgtEl>
                                          <p:spTgt spid="431148"/>
                                        </p:tgtEl>
                                        <p:attrNameLst>
                                          <p:attrName>style.visibility</p:attrName>
                                        </p:attrNameLst>
                                      </p:cBhvr>
                                      <p:to>
                                        <p:strVal val="visible"/>
                                      </p:to>
                                    </p:set>
                                  </p:childTnLst>
                                </p:cTn>
                              </p:par>
                            </p:childTnLst>
                          </p:cTn>
                        </p:par>
                        <p:par>
                          <p:cTn id="52" fill="hold" nodeType="afterGroup">
                            <p:stCondLst>
                              <p:cond delay="1500"/>
                            </p:stCondLst>
                            <p:childTnLst>
                              <p:par>
                                <p:cTn id="53" presetID="1" presetClass="entr" presetSubtype="0" fill="hold" grpId="0" nodeType="afterEffect">
                                  <p:stCondLst>
                                    <p:cond delay="0"/>
                                  </p:stCondLst>
                                  <p:childTnLst>
                                    <p:set>
                                      <p:cBhvr>
                                        <p:cTn id="54" dur="1" fill="hold">
                                          <p:stCondLst>
                                            <p:cond delay="499"/>
                                          </p:stCondLst>
                                        </p:cTn>
                                        <p:tgtEl>
                                          <p:spTgt spid="43113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31174"/>
                                        </p:tgtEl>
                                        <p:attrNameLst>
                                          <p:attrName>style.visibility</p:attrName>
                                        </p:attrNameLst>
                                      </p:cBhvr>
                                      <p:to>
                                        <p:strVal val="visible"/>
                                      </p:to>
                                    </p:set>
                                  </p:childTnLst>
                                </p:cTn>
                              </p:par>
                            </p:childTnLst>
                          </p:cTn>
                        </p:par>
                        <p:par>
                          <p:cTn id="59" fill="hold" nodeType="afterGroup">
                            <p:stCondLst>
                              <p:cond delay="500"/>
                            </p:stCondLst>
                            <p:childTnLst>
                              <p:par>
                                <p:cTn id="60" presetID="1" presetClass="entr" presetSubtype="0" fill="hold" grpId="0" nodeType="afterEffect">
                                  <p:stCondLst>
                                    <p:cond delay="0"/>
                                  </p:stCondLst>
                                  <p:childTnLst>
                                    <p:set>
                                      <p:cBhvr>
                                        <p:cTn id="61" dur="1" fill="hold">
                                          <p:stCondLst>
                                            <p:cond delay="499"/>
                                          </p:stCondLst>
                                        </p:cTn>
                                        <p:tgtEl>
                                          <p:spTgt spid="431159"/>
                                        </p:tgtEl>
                                        <p:attrNameLst>
                                          <p:attrName>style.visibility</p:attrName>
                                        </p:attrNameLst>
                                      </p:cBhvr>
                                      <p:to>
                                        <p:strVal val="visible"/>
                                      </p:to>
                                    </p:set>
                                  </p:childTnLst>
                                </p:cTn>
                              </p:par>
                            </p:childTnLst>
                          </p:cTn>
                        </p:par>
                        <p:par>
                          <p:cTn id="62" fill="hold" nodeType="afterGroup">
                            <p:stCondLst>
                              <p:cond delay="1000"/>
                            </p:stCondLst>
                            <p:childTnLst>
                              <p:par>
                                <p:cTn id="63" presetID="1" presetClass="entr" presetSubtype="0" fill="hold" grpId="0" nodeType="afterEffect">
                                  <p:stCondLst>
                                    <p:cond delay="0"/>
                                  </p:stCondLst>
                                  <p:childTnLst>
                                    <p:set>
                                      <p:cBhvr>
                                        <p:cTn id="64" dur="1" fill="hold">
                                          <p:stCondLst>
                                            <p:cond delay="499"/>
                                          </p:stCondLst>
                                        </p:cTn>
                                        <p:tgtEl>
                                          <p:spTgt spid="431142"/>
                                        </p:tgtEl>
                                        <p:attrNameLst>
                                          <p:attrName>style.visibility</p:attrName>
                                        </p:attrNameLst>
                                      </p:cBhvr>
                                      <p:to>
                                        <p:strVal val="visible"/>
                                      </p:to>
                                    </p:set>
                                  </p:childTnLst>
                                </p:cTn>
                              </p:par>
                            </p:childTnLst>
                          </p:cTn>
                        </p:par>
                        <p:par>
                          <p:cTn id="65" fill="hold" nodeType="afterGroup">
                            <p:stCondLst>
                              <p:cond delay="1500"/>
                            </p:stCondLst>
                            <p:childTnLst>
                              <p:par>
                                <p:cTn id="66" presetID="1" presetClass="entr" presetSubtype="0" fill="hold" grpId="0" nodeType="afterEffect">
                                  <p:stCondLst>
                                    <p:cond delay="0"/>
                                  </p:stCondLst>
                                  <p:childTnLst>
                                    <p:set>
                                      <p:cBhvr>
                                        <p:cTn id="67" dur="1" fill="hold">
                                          <p:stCondLst>
                                            <p:cond delay="499"/>
                                          </p:stCondLst>
                                        </p:cTn>
                                        <p:tgtEl>
                                          <p:spTgt spid="431136"/>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431175"/>
                                        </p:tgtEl>
                                        <p:attrNameLst>
                                          <p:attrName>style.visibility</p:attrName>
                                        </p:attrNameLst>
                                      </p:cBhvr>
                                      <p:to>
                                        <p:strVal val="visible"/>
                                      </p:to>
                                    </p:set>
                                  </p:childTnLst>
                                </p:cTn>
                              </p:par>
                            </p:childTnLst>
                          </p:cTn>
                        </p:par>
                        <p:par>
                          <p:cTn id="72" fill="hold" nodeType="afterGroup">
                            <p:stCondLst>
                              <p:cond delay="500"/>
                            </p:stCondLst>
                            <p:childTnLst>
                              <p:par>
                                <p:cTn id="73" presetID="1" presetClass="entr" presetSubtype="0" fill="hold" grpId="0" nodeType="afterEffect">
                                  <p:stCondLst>
                                    <p:cond delay="0"/>
                                  </p:stCondLst>
                                  <p:childTnLst>
                                    <p:set>
                                      <p:cBhvr>
                                        <p:cTn id="74" dur="1" fill="hold">
                                          <p:stCondLst>
                                            <p:cond delay="499"/>
                                          </p:stCondLst>
                                        </p:cTn>
                                        <p:tgtEl>
                                          <p:spTgt spid="431160"/>
                                        </p:tgtEl>
                                        <p:attrNameLst>
                                          <p:attrName>style.visibility</p:attrName>
                                        </p:attrNameLst>
                                      </p:cBhvr>
                                      <p:to>
                                        <p:strVal val="visible"/>
                                      </p:to>
                                    </p:set>
                                  </p:childTnLst>
                                </p:cTn>
                              </p:par>
                            </p:childTnLst>
                          </p:cTn>
                        </p:par>
                        <p:par>
                          <p:cTn id="75" fill="hold" nodeType="afterGroup">
                            <p:stCondLst>
                              <p:cond delay="1000"/>
                            </p:stCondLst>
                            <p:childTnLst>
                              <p:par>
                                <p:cTn id="76" presetID="1" presetClass="entr" presetSubtype="0" fill="hold" grpId="0" nodeType="afterEffect">
                                  <p:stCondLst>
                                    <p:cond delay="0"/>
                                  </p:stCondLst>
                                  <p:childTnLst>
                                    <p:set>
                                      <p:cBhvr>
                                        <p:cTn id="77" dur="1" fill="hold">
                                          <p:stCondLst>
                                            <p:cond delay="499"/>
                                          </p:stCondLst>
                                        </p:cTn>
                                        <p:tgtEl>
                                          <p:spTgt spid="431152"/>
                                        </p:tgtEl>
                                        <p:attrNameLst>
                                          <p:attrName>style.visibility</p:attrName>
                                        </p:attrNameLst>
                                      </p:cBhvr>
                                      <p:to>
                                        <p:strVal val="visible"/>
                                      </p:to>
                                    </p:set>
                                  </p:childTnLst>
                                </p:cTn>
                              </p:par>
                            </p:childTnLst>
                          </p:cTn>
                        </p:par>
                        <p:par>
                          <p:cTn id="78" fill="hold" nodeType="afterGroup">
                            <p:stCondLst>
                              <p:cond delay="1500"/>
                            </p:stCondLst>
                            <p:childTnLst>
                              <p:par>
                                <p:cTn id="79" presetID="1" presetClass="entr" presetSubtype="0" fill="hold" grpId="0" nodeType="afterEffect">
                                  <p:stCondLst>
                                    <p:cond delay="0"/>
                                  </p:stCondLst>
                                  <p:childTnLst>
                                    <p:set>
                                      <p:cBhvr>
                                        <p:cTn id="80" dur="1" fill="hold">
                                          <p:stCondLst>
                                            <p:cond delay="499"/>
                                          </p:stCondLst>
                                        </p:cTn>
                                        <p:tgtEl>
                                          <p:spTgt spid="431137"/>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431176"/>
                                        </p:tgtEl>
                                        <p:attrNameLst>
                                          <p:attrName>style.visibility</p:attrName>
                                        </p:attrNameLst>
                                      </p:cBhvr>
                                      <p:to>
                                        <p:strVal val="visible"/>
                                      </p:to>
                                    </p:set>
                                  </p:childTnLst>
                                </p:cTn>
                              </p:par>
                            </p:childTnLst>
                          </p:cTn>
                        </p:par>
                        <p:par>
                          <p:cTn id="85" fill="hold" nodeType="afterGroup">
                            <p:stCondLst>
                              <p:cond delay="500"/>
                            </p:stCondLst>
                            <p:childTnLst>
                              <p:par>
                                <p:cTn id="86" presetID="1" presetClass="entr" presetSubtype="0" fill="hold" grpId="0" nodeType="afterEffect">
                                  <p:stCondLst>
                                    <p:cond delay="0"/>
                                  </p:stCondLst>
                                  <p:childTnLst>
                                    <p:set>
                                      <p:cBhvr>
                                        <p:cTn id="87" dur="1" fill="hold">
                                          <p:stCondLst>
                                            <p:cond delay="499"/>
                                          </p:stCondLst>
                                        </p:cTn>
                                        <p:tgtEl>
                                          <p:spTgt spid="431166"/>
                                        </p:tgtEl>
                                        <p:attrNameLst>
                                          <p:attrName>style.visibility</p:attrName>
                                        </p:attrNameLst>
                                      </p:cBhvr>
                                      <p:to>
                                        <p:strVal val="visible"/>
                                      </p:to>
                                    </p:set>
                                  </p:childTnLst>
                                </p:cTn>
                              </p:par>
                            </p:childTnLst>
                          </p:cTn>
                        </p:par>
                        <p:par>
                          <p:cTn id="88" fill="hold" nodeType="afterGroup">
                            <p:stCondLst>
                              <p:cond delay="1000"/>
                            </p:stCondLst>
                            <p:childTnLst>
                              <p:par>
                                <p:cTn id="89" presetID="1" presetClass="entr" presetSubtype="0" fill="hold" grpId="0" nodeType="afterEffect">
                                  <p:stCondLst>
                                    <p:cond delay="0"/>
                                  </p:stCondLst>
                                  <p:childTnLst>
                                    <p:set>
                                      <p:cBhvr>
                                        <p:cTn id="90" dur="1" fill="hold">
                                          <p:stCondLst>
                                            <p:cond delay="499"/>
                                          </p:stCondLst>
                                        </p:cTn>
                                        <p:tgtEl>
                                          <p:spTgt spid="431149"/>
                                        </p:tgtEl>
                                        <p:attrNameLst>
                                          <p:attrName>style.visibility</p:attrName>
                                        </p:attrNameLst>
                                      </p:cBhvr>
                                      <p:to>
                                        <p:strVal val="visible"/>
                                      </p:to>
                                    </p:set>
                                  </p:childTnLst>
                                </p:cTn>
                              </p:par>
                            </p:childTnLst>
                          </p:cTn>
                        </p:par>
                        <p:par>
                          <p:cTn id="91" fill="hold" nodeType="afterGroup">
                            <p:stCondLst>
                              <p:cond delay="1500"/>
                            </p:stCondLst>
                            <p:childTnLst>
                              <p:par>
                                <p:cTn id="92" presetID="1" presetClass="entr" presetSubtype="0" fill="hold" grpId="0" nodeType="afterEffect">
                                  <p:stCondLst>
                                    <p:cond delay="0"/>
                                  </p:stCondLst>
                                  <p:childTnLst>
                                    <p:set>
                                      <p:cBhvr>
                                        <p:cTn id="93" dur="1" fill="hold">
                                          <p:stCondLst>
                                            <p:cond delay="499"/>
                                          </p:stCondLst>
                                        </p:cTn>
                                        <p:tgtEl>
                                          <p:spTgt spid="431138"/>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431177"/>
                                        </p:tgtEl>
                                        <p:attrNameLst>
                                          <p:attrName>style.visibility</p:attrName>
                                        </p:attrNameLst>
                                      </p:cBhvr>
                                      <p:to>
                                        <p:strVal val="visible"/>
                                      </p:to>
                                    </p:set>
                                  </p:childTnLst>
                                </p:cTn>
                              </p:par>
                            </p:childTnLst>
                          </p:cTn>
                        </p:par>
                        <p:par>
                          <p:cTn id="98" fill="hold" nodeType="afterGroup">
                            <p:stCondLst>
                              <p:cond delay="500"/>
                            </p:stCondLst>
                            <p:childTnLst>
                              <p:par>
                                <p:cTn id="99" presetID="1" presetClass="entr" presetSubtype="0" fill="hold" grpId="0" nodeType="afterEffect">
                                  <p:stCondLst>
                                    <p:cond delay="0"/>
                                  </p:stCondLst>
                                  <p:childTnLst>
                                    <p:set>
                                      <p:cBhvr>
                                        <p:cTn id="100" dur="1" fill="hold">
                                          <p:stCondLst>
                                            <p:cond delay="499"/>
                                          </p:stCondLst>
                                        </p:cTn>
                                        <p:tgtEl>
                                          <p:spTgt spid="431167"/>
                                        </p:tgtEl>
                                        <p:attrNameLst>
                                          <p:attrName>style.visibility</p:attrName>
                                        </p:attrNameLst>
                                      </p:cBhvr>
                                      <p:to>
                                        <p:strVal val="visible"/>
                                      </p:to>
                                    </p:set>
                                  </p:childTnLst>
                                </p:cTn>
                              </p:par>
                            </p:childTnLst>
                          </p:cTn>
                        </p:par>
                        <p:par>
                          <p:cTn id="101" fill="hold" nodeType="afterGroup">
                            <p:stCondLst>
                              <p:cond delay="1000"/>
                            </p:stCondLst>
                            <p:childTnLst>
                              <p:par>
                                <p:cTn id="102" presetID="1" presetClass="entr" presetSubtype="0" fill="hold" grpId="0" nodeType="afterEffect">
                                  <p:stCondLst>
                                    <p:cond delay="0"/>
                                  </p:stCondLst>
                                  <p:childTnLst>
                                    <p:set>
                                      <p:cBhvr>
                                        <p:cTn id="103" dur="1" fill="hold">
                                          <p:stCondLst>
                                            <p:cond delay="499"/>
                                          </p:stCondLst>
                                        </p:cTn>
                                        <p:tgtEl>
                                          <p:spTgt spid="431153"/>
                                        </p:tgtEl>
                                        <p:attrNameLst>
                                          <p:attrName>style.visibility</p:attrName>
                                        </p:attrNameLst>
                                      </p:cBhvr>
                                      <p:to>
                                        <p:strVal val="visible"/>
                                      </p:to>
                                    </p:set>
                                  </p:childTnLst>
                                </p:cTn>
                              </p:par>
                            </p:childTnLst>
                          </p:cTn>
                        </p:par>
                        <p:par>
                          <p:cTn id="104" fill="hold" nodeType="afterGroup">
                            <p:stCondLst>
                              <p:cond delay="1500"/>
                            </p:stCondLst>
                            <p:childTnLst>
                              <p:par>
                                <p:cTn id="105" presetID="1" presetClass="entr" presetSubtype="0" fill="hold" grpId="0" nodeType="afterEffect">
                                  <p:stCondLst>
                                    <p:cond delay="0"/>
                                  </p:stCondLst>
                                  <p:childTnLst>
                                    <p:set>
                                      <p:cBhvr>
                                        <p:cTn id="106" dur="1" fill="hold">
                                          <p:stCondLst>
                                            <p:cond delay="499"/>
                                          </p:stCondLst>
                                        </p:cTn>
                                        <p:tgtEl>
                                          <p:spTgt spid="431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32" grpId="0" animBg="1" autoUpdateAnimBg="0"/>
      <p:bldP spid="431133" grpId="0" animBg="1" autoUpdateAnimBg="0"/>
      <p:bldP spid="431134" grpId="0" animBg="1" autoUpdateAnimBg="0"/>
      <p:bldP spid="431135" grpId="0" animBg="1" autoUpdateAnimBg="0"/>
      <p:bldP spid="431136" grpId="0" animBg="1" autoUpdateAnimBg="0"/>
      <p:bldP spid="431137" grpId="0" animBg="1" autoUpdateAnimBg="0"/>
      <p:bldP spid="431138" grpId="0" animBg="1" autoUpdateAnimBg="0"/>
      <p:bldP spid="431140" grpId="0" animBg="1" autoUpdateAnimBg="0"/>
      <p:bldP spid="431141" grpId="0" animBg="1" autoUpdateAnimBg="0"/>
      <p:bldP spid="431142" grpId="0" animBg="1" autoUpdateAnimBg="0"/>
      <p:bldP spid="431152" grpId="0" animBg="1" autoUpdateAnimBg="0"/>
      <p:bldP spid="431147" grpId="0" animBg="1" autoUpdateAnimBg="0"/>
      <p:bldP spid="431148" grpId="0" animBg="1" autoUpdateAnimBg="0"/>
      <p:bldP spid="431149" grpId="0" animBg="1" autoUpdateAnimBg="0"/>
      <p:bldP spid="431153" grpId="0" animBg="1" autoUpdateAnimBg="0"/>
      <p:bldP spid="431157" grpId="0" animBg="1" autoUpdateAnimBg="0"/>
      <p:bldP spid="431158" grpId="0" animBg="1" autoUpdateAnimBg="0"/>
      <p:bldP spid="431159" grpId="0" animBg="1" autoUpdateAnimBg="0"/>
      <p:bldP spid="431160" grpId="0" animBg="1" autoUpdateAnimBg="0"/>
      <p:bldP spid="431164" grpId="0" animBg="1" autoUpdateAnimBg="0"/>
      <p:bldP spid="431165" grpId="0" animBg="1" autoUpdateAnimBg="0"/>
      <p:bldP spid="431166" grpId="0" animBg="1" autoUpdateAnimBg="0"/>
      <p:bldP spid="431167" grpId="0" animBg="1" autoUpdateAnimBg="0"/>
      <p:bldP spid="431170" grpId="0" animBg="1" autoUpdateAnimBg="0"/>
      <p:bldP spid="431171" grpId="0" animBg="1" autoUpdateAnimBg="0"/>
      <p:bldP spid="431172" grpId="0" animBg="1" autoUpdateAnimBg="0"/>
      <p:bldP spid="431173" grpId="0" animBg="1" autoUpdateAnimBg="0"/>
      <p:bldP spid="431174" grpId="0" animBg="1" autoUpdateAnimBg="0"/>
      <p:bldP spid="431175" grpId="0" animBg="1" autoUpdateAnimBg="0"/>
      <p:bldP spid="431176" grpId="0" animBg="1" autoUpdateAnimBg="0"/>
      <p:bldP spid="431177" grpId="0" animBg="1" autoUpdateAnimBg="0"/>
      <p:bldP spid="43118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7107" name="Rectangle 2"/>
          <p:cNvSpPr>
            <a:spLocks noGrp="1" noChangeArrowheads="1"/>
          </p:cNvSpPr>
          <p:nvPr>
            <p:ph type="title"/>
          </p:nvPr>
        </p:nvSpPr>
        <p:spPr>
          <a:xfrm>
            <a:off x="0" y="-179388"/>
            <a:ext cx="9142413" cy="914401"/>
          </a:xfrm>
        </p:spPr>
        <p:txBody>
          <a:bodyPr/>
          <a:lstStyle/>
          <a:p>
            <a:r>
              <a:rPr lang="en-US" altLang="en-US" smtClean="0"/>
              <a:t>Correctness of Merge</a:t>
            </a:r>
          </a:p>
        </p:txBody>
      </p:sp>
      <p:sp>
        <p:nvSpPr>
          <p:cNvPr id="47108" name="Rectangle 3"/>
          <p:cNvSpPr>
            <a:spLocks noGrp="1" noChangeArrowheads="1"/>
          </p:cNvSpPr>
          <p:nvPr>
            <p:ph type="body" idx="1"/>
          </p:nvPr>
        </p:nvSpPr>
        <p:spPr>
          <a:xfrm>
            <a:off x="288925" y="663575"/>
            <a:ext cx="3854450" cy="5732463"/>
          </a:xfrm>
          <a:solidFill>
            <a:srgbClr val="CCECFF"/>
          </a:solidFill>
          <a:ln w="19050">
            <a:solidFill>
              <a:schemeClr val="tx1"/>
            </a:solidFill>
            <a:miter lim="800000"/>
            <a:headEnd/>
            <a:tailEnd/>
          </a:ln>
        </p:spPr>
        <p:txBody>
          <a:bodyPr/>
          <a:lstStyle/>
          <a:p>
            <a:pPr marL="609600" indent="-609600">
              <a:lnSpc>
                <a:spcPct val="90000"/>
              </a:lnSpc>
              <a:buFont typeface="Wingdings" pitchFamily="2" charset="2"/>
              <a:buNone/>
            </a:pPr>
            <a:r>
              <a:rPr lang="en-US" altLang="en-US" sz="2000" b="1" smtClean="0">
                <a:solidFill>
                  <a:srgbClr val="FF3300"/>
                </a:solidFill>
              </a:rPr>
              <a:t>Merge(</a:t>
            </a:r>
            <a:r>
              <a:rPr lang="en-US" altLang="en-US" sz="2000" b="1" i="1" smtClean="0">
                <a:solidFill>
                  <a:srgbClr val="FF3300"/>
                </a:solidFill>
              </a:rPr>
              <a:t>A</a:t>
            </a:r>
            <a:r>
              <a:rPr lang="en-US" altLang="en-US" sz="2000" b="1" smtClean="0">
                <a:solidFill>
                  <a:srgbClr val="FF3300"/>
                </a:solidFill>
              </a:rPr>
              <a:t>, </a:t>
            </a:r>
            <a:r>
              <a:rPr lang="en-US" altLang="en-US" sz="2000" b="1" i="1" smtClean="0">
                <a:solidFill>
                  <a:srgbClr val="FF3300"/>
                </a:solidFill>
              </a:rPr>
              <a:t>p</a:t>
            </a:r>
            <a:r>
              <a:rPr lang="en-US" altLang="en-US" sz="2000" b="1" smtClean="0">
                <a:solidFill>
                  <a:srgbClr val="FF3300"/>
                </a:solidFill>
              </a:rPr>
              <a:t>, </a:t>
            </a:r>
            <a:r>
              <a:rPr lang="en-US" altLang="en-US" sz="2000" b="1" i="1" smtClean="0">
                <a:solidFill>
                  <a:srgbClr val="FF3300"/>
                </a:solidFill>
              </a:rPr>
              <a:t>q</a:t>
            </a:r>
            <a:r>
              <a:rPr lang="en-US" altLang="en-US" sz="2000" b="1" smtClean="0">
                <a:solidFill>
                  <a:srgbClr val="FF3300"/>
                </a:solidFill>
              </a:rPr>
              <a:t>, </a:t>
            </a:r>
            <a:r>
              <a:rPr lang="en-US" altLang="en-US" sz="2000" b="1" i="1" smtClean="0">
                <a:solidFill>
                  <a:srgbClr val="FF3300"/>
                </a:solidFill>
              </a:rPr>
              <a:t>r</a:t>
            </a:r>
            <a:r>
              <a:rPr lang="en-US" altLang="en-US" sz="2000" b="1" smtClean="0">
                <a:solidFill>
                  <a:srgbClr val="FF3300"/>
                </a:solidFill>
              </a:rPr>
              <a:t>)</a:t>
            </a:r>
          </a:p>
          <a:p>
            <a:pPr marL="609600" indent="-609600">
              <a:lnSpc>
                <a:spcPct val="90000"/>
              </a:lnSpc>
              <a:buFont typeface="Wingdings" pitchFamily="2" charset="2"/>
              <a:buNone/>
            </a:pPr>
            <a:r>
              <a:rPr lang="en-US" altLang="en-US" sz="2000" smtClean="0"/>
              <a:t>1  </a:t>
            </a:r>
            <a:r>
              <a:rPr lang="en-US" altLang="en-US" sz="2000" i="1" smtClean="0"/>
              <a:t>n</a:t>
            </a:r>
            <a:r>
              <a:rPr lang="en-US" altLang="en-US" sz="2000" baseline="-25000" smtClean="0"/>
              <a:t>1</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q </a:t>
            </a:r>
            <a:r>
              <a:rPr lang="en-US" altLang="en-US" sz="2000" smtClean="0">
                <a:solidFill>
                  <a:schemeClr val="tx1"/>
                </a:solidFill>
                <a:cs typeface="Times New Roman" pitchFamily="18" charset="0"/>
                <a:sym typeface="Symbol" pitchFamily="18" charset="2"/>
              </a:rPr>
              <a:t>– </a:t>
            </a:r>
            <a:r>
              <a:rPr lang="en-US" altLang="en-US" sz="2000" i="1" smtClean="0">
                <a:solidFill>
                  <a:schemeClr val="tx1"/>
                </a:solidFill>
                <a:sym typeface="Symbol" pitchFamily="18" charset="2"/>
              </a:rPr>
              <a:t>p </a:t>
            </a:r>
            <a:r>
              <a:rPr lang="en-US" altLang="en-US" sz="2000" smtClean="0">
                <a:solidFill>
                  <a:schemeClr val="tx1"/>
                </a:solidFill>
                <a:sym typeface="Symbol" pitchFamily="18" charset="2"/>
              </a:rPr>
              <a:t>+ 1</a:t>
            </a:r>
            <a:endParaRPr lang="en-US" altLang="en-US" sz="2000" smtClean="0"/>
          </a:p>
          <a:p>
            <a:pPr marL="609600" indent="-609600">
              <a:lnSpc>
                <a:spcPct val="90000"/>
              </a:lnSpc>
              <a:buFont typeface="Wingdings" pitchFamily="2" charset="2"/>
              <a:buNone/>
            </a:pPr>
            <a:r>
              <a:rPr lang="en-US" altLang="en-US" sz="2000" smtClean="0"/>
              <a:t>2  </a:t>
            </a:r>
            <a:r>
              <a:rPr lang="en-US" altLang="en-US" sz="2000" i="1" smtClean="0"/>
              <a:t>n</a:t>
            </a:r>
            <a:r>
              <a:rPr lang="en-US" altLang="en-US" sz="2000" baseline="-25000" smtClean="0"/>
              <a:t>2</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r </a:t>
            </a:r>
            <a:r>
              <a:rPr lang="en-US" altLang="en-US" sz="2000" smtClean="0">
                <a:solidFill>
                  <a:schemeClr val="tx1"/>
                </a:solidFill>
                <a:cs typeface="Times New Roman" pitchFamily="18" charset="0"/>
                <a:sym typeface="Symbol" pitchFamily="18" charset="2"/>
              </a:rPr>
              <a:t>–</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q</a:t>
            </a:r>
            <a:endParaRPr lang="en-US" altLang="en-US" sz="2000" b="1" i="1"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b="1" smtClean="0">
                <a:solidFill>
                  <a:schemeClr val="hlink"/>
                </a:solidFill>
              </a:rPr>
              <a:t>for</a:t>
            </a:r>
            <a:r>
              <a:rPr lang="en-US" altLang="en-US" sz="2000" smtClean="0"/>
              <a:t> </a:t>
            </a:r>
            <a:r>
              <a:rPr lang="en-US" altLang="en-US" sz="2000" i="1" smtClean="0"/>
              <a:t>i </a:t>
            </a:r>
            <a:r>
              <a:rPr lang="en-US" altLang="en-US" sz="2000" smtClean="0">
                <a:solidFill>
                  <a:schemeClr val="tx1"/>
                </a:solidFill>
                <a:sym typeface="Symbol" pitchFamily="18" charset="2"/>
              </a:rPr>
              <a:t></a:t>
            </a:r>
            <a:r>
              <a:rPr lang="en-US" altLang="en-US" sz="2000" smtClean="0"/>
              <a:t> 1 </a:t>
            </a:r>
            <a:r>
              <a:rPr lang="en-US" altLang="en-US" sz="2000" b="1" smtClean="0">
                <a:solidFill>
                  <a:schemeClr val="hlink"/>
                </a:solidFill>
              </a:rPr>
              <a:t>to</a:t>
            </a:r>
            <a:r>
              <a:rPr lang="en-US" altLang="en-US" sz="2000" smtClean="0"/>
              <a:t> </a:t>
            </a:r>
            <a:r>
              <a:rPr lang="en-US" altLang="en-US" sz="2000" i="1" smtClean="0"/>
              <a:t>n</a:t>
            </a:r>
            <a:r>
              <a:rPr lang="en-US" altLang="en-US" sz="2000" baseline="-25000" smtClean="0"/>
              <a:t>1</a:t>
            </a:r>
            <a:r>
              <a:rPr lang="en-US" altLang="en-US" sz="2000" smtClean="0"/>
              <a:t> </a:t>
            </a:r>
          </a:p>
          <a:p>
            <a:pPr marL="609600" indent="-609600">
              <a:lnSpc>
                <a:spcPct val="90000"/>
              </a:lnSpc>
              <a:buFont typeface="Wingdings" pitchFamily="2" charset="2"/>
              <a:buAutoNum type="arabicPlain" startAt="3"/>
            </a:pPr>
            <a:r>
              <a:rPr lang="en-US" altLang="en-US" sz="2000" smtClean="0"/>
              <a:t>    </a:t>
            </a:r>
            <a:r>
              <a:rPr lang="en-US" altLang="en-US" sz="2000" b="1" smtClean="0">
                <a:solidFill>
                  <a:schemeClr val="hlink"/>
                </a:solidFill>
              </a:rPr>
              <a:t>do</a:t>
            </a:r>
            <a:r>
              <a:rPr lang="en-US" altLang="en-US" sz="2000" smtClean="0"/>
              <a:t> </a:t>
            </a:r>
            <a:r>
              <a:rPr lang="en-US" altLang="en-US" sz="2000" i="1" smtClean="0"/>
              <a:t>L</a:t>
            </a:r>
            <a:r>
              <a:rPr lang="en-US" altLang="en-US" sz="2000" smtClean="0"/>
              <a:t>[</a:t>
            </a:r>
            <a:r>
              <a:rPr lang="en-US" altLang="en-US" sz="2000" i="1" smtClean="0"/>
              <a:t>i</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p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 </a:t>
            </a:r>
            <a:r>
              <a:rPr lang="en-US" altLang="en-US" sz="2000" smtClean="0">
                <a:solidFill>
                  <a:schemeClr val="tx1"/>
                </a:solidFill>
                <a:cs typeface="Times New Roman" pitchFamily="18" charset="0"/>
                <a:sym typeface="Symbol" pitchFamily="18" charset="2"/>
              </a:rPr>
              <a:t>–</a:t>
            </a:r>
            <a:r>
              <a:rPr lang="en-US" altLang="en-US" sz="2000" smtClean="0">
                <a:solidFill>
                  <a:schemeClr val="tx1"/>
                </a:solidFill>
                <a:sym typeface="Symbol" pitchFamily="18" charset="2"/>
              </a:rPr>
              <a:t> 1]</a:t>
            </a:r>
          </a:p>
          <a:p>
            <a:pPr marL="609600" indent="-609600">
              <a:lnSpc>
                <a:spcPct val="90000"/>
              </a:lnSpc>
              <a:buFont typeface="Wingdings" pitchFamily="2" charset="2"/>
              <a:buAutoNum type="arabicPlain" startAt="3"/>
            </a:pPr>
            <a:r>
              <a:rPr lang="en-US" altLang="en-US" sz="2000" b="1" smtClean="0">
                <a:solidFill>
                  <a:schemeClr val="hlink"/>
                </a:solidFill>
              </a:rPr>
              <a:t>for</a:t>
            </a:r>
            <a:r>
              <a:rPr lang="en-US" altLang="en-US" sz="2000" smtClean="0"/>
              <a:t> </a:t>
            </a:r>
            <a:r>
              <a:rPr lang="en-US" altLang="en-US" sz="2000" i="1" smtClean="0"/>
              <a:t>j </a:t>
            </a:r>
            <a:r>
              <a:rPr lang="en-US" altLang="en-US" sz="2000" smtClean="0">
                <a:solidFill>
                  <a:schemeClr val="tx1"/>
                </a:solidFill>
                <a:sym typeface="Symbol" pitchFamily="18" charset="2"/>
              </a:rPr>
              <a:t></a:t>
            </a:r>
            <a:r>
              <a:rPr lang="en-US" altLang="en-US" sz="2000" smtClean="0"/>
              <a:t> 1 </a:t>
            </a:r>
            <a:r>
              <a:rPr lang="en-US" altLang="en-US" sz="2000" b="1" smtClean="0">
                <a:solidFill>
                  <a:schemeClr val="hlink"/>
                </a:solidFill>
              </a:rPr>
              <a:t>to</a:t>
            </a:r>
            <a:r>
              <a:rPr lang="en-US" altLang="en-US" sz="2000" smtClean="0"/>
              <a:t> </a:t>
            </a:r>
            <a:r>
              <a:rPr lang="en-US" altLang="en-US" sz="2000" i="1" smtClean="0"/>
              <a:t>n</a:t>
            </a:r>
            <a:r>
              <a:rPr lang="en-US" altLang="en-US" sz="2000" baseline="-25000" smtClean="0"/>
              <a:t>2</a:t>
            </a:r>
            <a:r>
              <a:rPr lang="en-US" altLang="en-US" sz="2000" smtClean="0"/>
              <a:t> </a:t>
            </a:r>
          </a:p>
          <a:p>
            <a:pPr marL="609600" indent="-609600">
              <a:lnSpc>
                <a:spcPct val="90000"/>
              </a:lnSpc>
              <a:buFont typeface="Wingdings" pitchFamily="2" charset="2"/>
              <a:buAutoNum type="arabicPlain" startAt="3"/>
            </a:pPr>
            <a:r>
              <a:rPr lang="en-US" altLang="en-US" sz="2000" smtClean="0"/>
              <a:t>    </a:t>
            </a:r>
            <a:r>
              <a:rPr lang="en-US" altLang="en-US" sz="2000" b="1" smtClean="0">
                <a:solidFill>
                  <a:schemeClr val="hlink"/>
                </a:solidFill>
              </a:rPr>
              <a:t>do</a:t>
            </a:r>
            <a:r>
              <a:rPr lang="en-US" altLang="en-US" sz="2000" smtClean="0"/>
              <a:t> </a:t>
            </a:r>
            <a:r>
              <a:rPr lang="en-US" altLang="en-US" sz="2000" i="1" smtClean="0"/>
              <a:t>R</a:t>
            </a:r>
            <a:r>
              <a:rPr lang="en-US" altLang="en-US" sz="2000" smtClean="0"/>
              <a:t>[</a:t>
            </a:r>
            <a:r>
              <a:rPr lang="en-US" altLang="en-US" sz="2000" i="1" smtClean="0"/>
              <a:t>j</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q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endParaRPr lang="en-US" altLang="en-US" sz="2000" i="1"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t>n</a:t>
            </a:r>
            <a:r>
              <a:rPr lang="en-US" altLang="en-US" sz="2000" i="1" baseline="-25000" smtClean="0"/>
              <a:t>1</a:t>
            </a:r>
            <a:r>
              <a:rPr lang="en-US" altLang="en-US" sz="2000" smtClean="0"/>
              <a:t>+1] </a:t>
            </a:r>
            <a:r>
              <a:rPr lang="en-US" altLang="en-US" sz="2000" smtClean="0">
                <a:solidFill>
                  <a:schemeClr val="tx1"/>
                </a:solidFill>
                <a:sym typeface="Symbol" pitchFamily="18" charset="2"/>
              </a:rPr>
              <a:t> </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t>n</a:t>
            </a:r>
            <a:r>
              <a:rPr lang="en-US" altLang="en-US" sz="2000" i="1" baseline="-25000" smtClean="0"/>
              <a:t>2</a:t>
            </a:r>
            <a:r>
              <a:rPr lang="en-US" altLang="en-US" sz="2000" smtClean="0"/>
              <a:t>+1] </a:t>
            </a:r>
            <a:r>
              <a:rPr lang="en-US" altLang="en-US" sz="2000" smtClean="0">
                <a:solidFill>
                  <a:schemeClr val="tx1"/>
                </a:solidFill>
                <a:sym typeface="Symbol" pitchFamily="18" charset="2"/>
              </a:rPr>
              <a:t> </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b="1" smtClean="0">
                <a:solidFill>
                  <a:schemeClr val="hlink"/>
                </a:solidFill>
                <a:sym typeface="Symbol" pitchFamily="18" charset="2"/>
              </a:rPr>
              <a:t>for</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k </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p </a:t>
            </a:r>
            <a:r>
              <a:rPr lang="en-US" altLang="en-US" sz="2000" b="1" smtClean="0">
                <a:solidFill>
                  <a:schemeClr val="hlink"/>
                </a:solidFill>
                <a:sym typeface="Symbol" pitchFamily="18" charset="2"/>
              </a:rPr>
              <a:t>to</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r</a:t>
            </a:r>
            <a:endParaRPr lang="en-US" altLang="en-US" sz="2000"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do</a:t>
            </a:r>
            <a:r>
              <a:rPr lang="en-US" altLang="en-US" sz="2000" b="1" smtClean="0">
                <a:solidFill>
                  <a:schemeClr val="tx1"/>
                </a:solidFill>
                <a:sym typeface="Symbol" pitchFamily="18" charset="2"/>
              </a:rPr>
              <a:t> </a:t>
            </a:r>
            <a:r>
              <a:rPr lang="en-US" altLang="en-US" sz="2000" b="1" smtClean="0">
                <a:solidFill>
                  <a:schemeClr val="hlink"/>
                </a:solidFill>
                <a:sym typeface="Symbol" pitchFamily="18" charset="2"/>
              </a:rPr>
              <a:t>if</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a:t>
            </a: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then</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k</a:t>
            </a:r>
            <a:r>
              <a:rPr lang="en-US" altLang="en-US" sz="2000" smtClean="0">
                <a:solidFill>
                  <a:schemeClr val="tx1"/>
                </a:solidFill>
                <a:sym typeface="Symbol" pitchFamily="18" charset="2"/>
              </a:rPr>
              <a:t>]  </a:t>
            </a: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else</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1800" smtClean="0">
                <a:solidFill>
                  <a:schemeClr val="tx1"/>
                </a:solidFill>
                <a:sym typeface="Symbol" pitchFamily="18" charset="2"/>
              </a:rPr>
              <a:t>[</a:t>
            </a:r>
            <a:r>
              <a:rPr lang="en-US" altLang="en-US" sz="1800" i="1" smtClean="0">
                <a:solidFill>
                  <a:schemeClr val="tx1"/>
                </a:solidFill>
                <a:sym typeface="Symbol" pitchFamily="18" charset="2"/>
              </a:rPr>
              <a:t>k</a:t>
            </a:r>
            <a:r>
              <a:rPr lang="en-US" altLang="en-US" sz="1800" smtClean="0">
                <a:solidFill>
                  <a:schemeClr val="tx1"/>
                </a:solidFill>
                <a:sym typeface="Symbol" pitchFamily="18" charset="2"/>
              </a:rPr>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endParaRPr lang="en-US" altLang="en-US" sz="2000" smtClean="0">
              <a:solidFill>
                <a:schemeClr val="tx1"/>
              </a:solidFill>
              <a:sym typeface="Symbol" pitchFamily="18" charset="2"/>
            </a:endParaRPr>
          </a:p>
          <a:p>
            <a:pPr marL="609600" indent="-609600">
              <a:lnSpc>
                <a:spcPct val="90000"/>
              </a:lnSpc>
              <a:buFont typeface="Wingdings" pitchFamily="2" charset="2"/>
              <a:buAutoNum type="arabicPlain" startAt="3"/>
            </a:pPr>
            <a:endParaRPr lang="en-US" altLang="en-US" sz="2000" i="1" smtClean="0">
              <a:solidFill>
                <a:schemeClr val="tx1"/>
              </a:solidFill>
              <a:sym typeface="Symbol" pitchFamily="18" charset="2"/>
            </a:endParaRPr>
          </a:p>
          <a:p>
            <a:pPr marL="609600" indent="-609600">
              <a:lnSpc>
                <a:spcPct val="90000"/>
              </a:lnSpc>
              <a:buFont typeface="Wingdings" pitchFamily="2" charset="2"/>
              <a:buAutoNum type="arabicPlain" startAt="3"/>
            </a:pPr>
            <a:endParaRPr lang="en-US" altLang="en-US" sz="2000" b="1" i="1" smtClean="0"/>
          </a:p>
          <a:p>
            <a:pPr marL="609600" indent="-609600">
              <a:lnSpc>
                <a:spcPct val="90000"/>
              </a:lnSpc>
              <a:buFont typeface="Wingdings" pitchFamily="2" charset="2"/>
              <a:buNone/>
            </a:pPr>
            <a:r>
              <a:rPr lang="en-US" altLang="en-US" sz="2000" smtClean="0"/>
              <a:t>  </a:t>
            </a:r>
          </a:p>
        </p:txBody>
      </p:sp>
      <p:sp>
        <p:nvSpPr>
          <p:cNvPr id="47109" name="Text Box 8"/>
          <p:cNvSpPr txBox="1">
            <a:spLocks noChangeArrowheads="1"/>
          </p:cNvSpPr>
          <p:nvPr/>
        </p:nvSpPr>
        <p:spPr bwMode="auto">
          <a:xfrm>
            <a:off x="4300538" y="7397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7110" name="Text Box 9"/>
          <p:cNvSpPr txBox="1">
            <a:spLocks noChangeArrowheads="1"/>
          </p:cNvSpPr>
          <p:nvPr/>
        </p:nvSpPr>
        <p:spPr bwMode="auto">
          <a:xfrm>
            <a:off x="4314825" y="712788"/>
            <a:ext cx="4706938" cy="28479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u="sng">
                <a:solidFill>
                  <a:schemeClr val="hlink"/>
                </a:solidFill>
              </a:rPr>
              <a:t>Loop Invariant for the </a:t>
            </a:r>
            <a:r>
              <a:rPr lang="en-US" altLang="en-US" sz="2000" b="1" i="1" u="sng">
                <a:solidFill>
                  <a:schemeClr val="hlink"/>
                </a:solidFill>
              </a:rPr>
              <a:t>for</a:t>
            </a:r>
            <a:r>
              <a:rPr lang="en-US" altLang="en-US" sz="2000" b="1" u="sng">
                <a:solidFill>
                  <a:schemeClr val="hlink"/>
                </a:solidFill>
              </a:rPr>
              <a:t> loop</a:t>
            </a:r>
          </a:p>
          <a:p>
            <a:r>
              <a:rPr lang="en-US" altLang="en-US" sz="2000">
                <a:solidFill>
                  <a:srgbClr val="CC3300"/>
                </a:solidFill>
              </a:rPr>
              <a:t>At the start of each iteration of the   </a:t>
            </a:r>
          </a:p>
          <a:p>
            <a:r>
              <a:rPr lang="en-US" altLang="en-US" sz="2000">
                <a:solidFill>
                  <a:srgbClr val="CC3300"/>
                </a:solidFill>
              </a:rPr>
              <a:t>for loop: </a:t>
            </a:r>
          </a:p>
          <a:p>
            <a:r>
              <a:rPr lang="en-US" altLang="en-US" sz="2000"/>
              <a:t>                      Subarray </a:t>
            </a:r>
            <a:r>
              <a:rPr lang="en-US" altLang="en-US" sz="2000" i="1"/>
              <a:t>A</a:t>
            </a:r>
            <a:r>
              <a:rPr lang="en-US" altLang="en-US" sz="2000"/>
              <a:t>[</a:t>
            </a:r>
            <a:r>
              <a:rPr lang="en-US" altLang="en-US" sz="2000" i="1"/>
              <a:t>p</a:t>
            </a:r>
            <a:r>
              <a:rPr lang="en-US" altLang="en-US" sz="2000"/>
              <a:t>..</a:t>
            </a:r>
            <a:r>
              <a:rPr lang="en-US" altLang="en-US" sz="2000" i="1"/>
              <a:t>k </a:t>
            </a:r>
            <a:r>
              <a:rPr lang="en-US" altLang="en-US" sz="2000">
                <a:cs typeface="Times New Roman" pitchFamily="18" charset="0"/>
                <a:sym typeface="Symbol" pitchFamily="18" charset="2"/>
              </a:rPr>
              <a:t>–</a:t>
            </a:r>
            <a:r>
              <a:rPr lang="en-US" altLang="en-US" sz="2000">
                <a:sym typeface="Symbol" pitchFamily="18" charset="2"/>
              </a:rPr>
              <a:t> 1] </a:t>
            </a:r>
          </a:p>
          <a:p>
            <a:r>
              <a:rPr lang="en-US" altLang="en-US" sz="2000">
                <a:sym typeface="Symbol" pitchFamily="18" charset="2"/>
              </a:rPr>
              <a:t>contains the </a:t>
            </a:r>
            <a:r>
              <a:rPr lang="en-US" altLang="en-US" sz="2000" i="1">
                <a:sym typeface="Symbol" pitchFamily="18" charset="2"/>
              </a:rPr>
              <a:t>k </a:t>
            </a:r>
            <a:r>
              <a:rPr lang="en-US" altLang="en-US" sz="2000">
                <a:cs typeface="Times New Roman" pitchFamily="18" charset="0"/>
                <a:sym typeface="Symbol" pitchFamily="18" charset="2"/>
              </a:rPr>
              <a:t>–</a:t>
            </a:r>
            <a:r>
              <a:rPr lang="en-US" altLang="en-US" sz="2000">
                <a:sym typeface="Symbol" pitchFamily="18" charset="2"/>
              </a:rPr>
              <a:t> </a:t>
            </a:r>
            <a:r>
              <a:rPr lang="en-US" altLang="en-US" sz="2000" i="1">
                <a:sym typeface="Symbol" pitchFamily="18" charset="2"/>
              </a:rPr>
              <a:t>p</a:t>
            </a:r>
            <a:r>
              <a:rPr lang="en-US" altLang="en-US" sz="2000">
                <a:sym typeface="Symbol" pitchFamily="18" charset="2"/>
              </a:rPr>
              <a:t> smallest elements</a:t>
            </a:r>
          </a:p>
          <a:p>
            <a:r>
              <a:rPr lang="en-US" altLang="en-US" sz="2000">
                <a:sym typeface="Symbol" pitchFamily="18" charset="2"/>
              </a:rPr>
              <a:t>of </a:t>
            </a:r>
            <a:r>
              <a:rPr lang="en-US" altLang="en-US" sz="2000" i="1">
                <a:sym typeface="Symbol" pitchFamily="18" charset="2"/>
              </a:rPr>
              <a:t>L</a:t>
            </a:r>
            <a:r>
              <a:rPr lang="en-US" altLang="en-US" sz="2000">
                <a:sym typeface="Symbol" pitchFamily="18" charset="2"/>
              </a:rPr>
              <a:t> and </a:t>
            </a:r>
            <a:r>
              <a:rPr lang="en-US" altLang="en-US" sz="2000" i="1">
                <a:sym typeface="Symbol" pitchFamily="18" charset="2"/>
              </a:rPr>
              <a:t>R </a:t>
            </a:r>
            <a:r>
              <a:rPr lang="en-US" altLang="en-US" sz="2000">
                <a:sym typeface="Symbol" pitchFamily="18" charset="2"/>
              </a:rPr>
              <a:t>in sorted order. </a:t>
            </a:r>
          </a:p>
          <a:p>
            <a:r>
              <a:rPr lang="en-US" altLang="en-US" sz="2000" i="1">
                <a:sym typeface="Symbol" pitchFamily="18" charset="2"/>
              </a:rPr>
              <a:t>L</a:t>
            </a:r>
            <a:r>
              <a:rPr lang="en-US" altLang="en-US" sz="2000">
                <a:sym typeface="Symbol" pitchFamily="18" charset="2"/>
              </a:rPr>
              <a:t>[</a:t>
            </a:r>
            <a:r>
              <a:rPr lang="en-US" altLang="en-US" sz="2000" i="1">
                <a:sym typeface="Symbol" pitchFamily="18" charset="2"/>
              </a:rPr>
              <a:t>i</a:t>
            </a:r>
            <a:r>
              <a:rPr lang="en-US" altLang="en-US" sz="2000">
                <a:sym typeface="Symbol" pitchFamily="18" charset="2"/>
              </a:rPr>
              <a:t>] and </a:t>
            </a:r>
            <a:r>
              <a:rPr lang="en-US" altLang="en-US" sz="2000" i="1">
                <a:sym typeface="Symbol" pitchFamily="18" charset="2"/>
              </a:rPr>
              <a:t>R</a:t>
            </a:r>
            <a:r>
              <a:rPr lang="en-US" altLang="en-US" sz="2000">
                <a:sym typeface="Symbol" pitchFamily="18" charset="2"/>
              </a:rPr>
              <a:t>[</a:t>
            </a:r>
            <a:r>
              <a:rPr lang="en-US" altLang="en-US" sz="2000" i="1">
                <a:sym typeface="Symbol" pitchFamily="18" charset="2"/>
              </a:rPr>
              <a:t>j</a:t>
            </a:r>
            <a:r>
              <a:rPr lang="en-US" altLang="en-US" sz="2000">
                <a:sym typeface="Symbol" pitchFamily="18" charset="2"/>
              </a:rPr>
              <a:t>] are the smallest elements of </a:t>
            </a:r>
          </a:p>
          <a:p>
            <a:r>
              <a:rPr lang="en-US" altLang="en-US" sz="2000" i="1">
                <a:sym typeface="Symbol" pitchFamily="18" charset="2"/>
              </a:rPr>
              <a:t>L</a:t>
            </a:r>
            <a:r>
              <a:rPr lang="en-US" altLang="en-US" sz="2000">
                <a:sym typeface="Symbol" pitchFamily="18" charset="2"/>
              </a:rPr>
              <a:t> and </a:t>
            </a:r>
            <a:r>
              <a:rPr lang="en-US" altLang="en-US" sz="2000" i="1">
                <a:sym typeface="Symbol" pitchFamily="18" charset="2"/>
              </a:rPr>
              <a:t>R</a:t>
            </a:r>
            <a:r>
              <a:rPr lang="en-US" altLang="en-US" sz="2000">
                <a:sym typeface="Symbol" pitchFamily="18" charset="2"/>
              </a:rPr>
              <a:t> that have not been copied back into </a:t>
            </a:r>
          </a:p>
          <a:p>
            <a:r>
              <a:rPr lang="en-US" altLang="en-US" sz="2000" i="1">
                <a:sym typeface="Symbol" pitchFamily="18" charset="2"/>
              </a:rPr>
              <a:t>A</a:t>
            </a:r>
            <a:r>
              <a:rPr lang="en-US" altLang="en-US" sz="2000">
                <a:sym typeface="Symbol" pitchFamily="18" charset="2"/>
              </a:rPr>
              <a:t>.</a:t>
            </a:r>
          </a:p>
        </p:txBody>
      </p:sp>
      <p:sp>
        <p:nvSpPr>
          <p:cNvPr id="47111" name="Text Box 10"/>
          <p:cNvSpPr txBox="1">
            <a:spLocks noChangeArrowheads="1"/>
          </p:cNvSpPr>
          <p:nvPr/>
        </p:nvSpPr>
        <p:spPr bwMode="auto">
          <a:xfrm>
            <a:off x="4332288" y="4041775"/>
            <a:ext cx="4022725" cy="19335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u="sng">
                <a:solidFill>
                  <a:schemeClr val="hlink"/>
                </a:solidFill>
              </a:rPr>
              <a:t>Initialization:</a:t>
            </a:r>
          </a:p>
          <a:p>
            <a:r>
              <a:rPr lang="en-US" altLang="en-US" sz="2000">
                <a:solidFill>
                  <a:srgbClr val="CC3300"/>
                </a:solidFill>
              </a:rPr>
              <a:t>Before the first iteration: </a:t>
            </a:r>
          </a:p>
          <a:p>
            <a:pPr>
              <a:buFontTx/>
              <a:buChar char="•"/>
            </a:pPr>
            <a:r>
              <a:rPr lang="en-US" altLang="en-US" sz="2000" i="1"/>
              <a:t>A</a:t>
            </a:r>
            <a:r>
              <a:rPr lang="en-US" altLang="en-US" sz="2000"/>
              <a:t>[</a:t>
            </a:r>
            <a:r>
              <a:rPr lang="en-US" altLang="en-US" sz="2000" i="1"/>
              <a:t>p</a:t>
            </a:r>
            <a:r>
              <a:rPr lang="en-US" altLang="en-US" sz="2000"/>
              <a:t>..</a:t>
            </a:r>
            <a:r>
              <a:rPr lang="en-US" altLang="en-US" sz="2000" i="1"/>
              <a:t>k </a:t>
            </a:r>
            <a:r>
              <a:rPr lang="en-US" altLang="en-US" sz="2000">
                <a:cs typeface="Times New Roman" pitchFamily="18" charset="0"/>
                <a:sym typeface="Symbol" pitchFamily="18" charset="2"/>
              </a:rPr>
              <a:t>–</a:t>
            </a:r>
            <a:r>
              <a:rPr lang="en-US" altLang="en-US" sz="2000">
                <a:sym typeface="Symbol" pitchFamily="18" charset="2"/>
              </a:rPr>
              <a:t> 1] is empty.</a:t>
            </a:r>
          </a:p>
          <a:p>
            <a:pPr>
              <a:buFontTx/>
              <a:buChar char="•"/>
            </a:pPr>
            <a:r>
              <a:rPr lang="en-US" altLang="en-US" sz="2000" i="1">
                <a:sym typeface="Symbol" pitchFamily="18" charset="2"/>
              </a:rPr>
              <a:t>i </a:t>
            </a:r>
            <a:r>
              <a:rPr lang="en-US" altLang="en-US" sz="2000">
                <a:sym typeface="Symbol" pitchFamily="18" charset="2"/>
              </a:rPr>
              <a:t>= </a:t>
            </a:r>
            <a:r>
              <a:rPr lang="en-US" altLang="en-US" sz="2000" i="1">
                <a:sym typeface="Symbol" pitchFamily="18" charset="2"/>
              </a:rPr>
              <a:t>j </a:t>
            </a:r>
            <a:r>
              <a:rPr lang="en-US" altLang="en-US" sz="2000">
                <a:sym typeface="Symbol" pitchFamily="18" charset="2"/>
              </a:rPr>
              <a:t>= 1.</a:t>
            </a:r>
          </a:p>
          <a:p>
            <a:pPr>
              <a:buFontTx/>
              <a:buChar char="•"/>
            </a:pPr>
            <a:r>
              <a:rPr lang="en-US" altLang="en-US" sz="2000" i="1">
                <a:sym typeface="Symbol" pitchFamily="18" charset="2"/>
              </a:rPr>
              <a:t>L</a:t>
            </a:r>
            <a:r>
              <a:rPr lang="en-US" altLang="en-US" sz="2000">
                <a:sym typeface="Symbol" pitchFamily="18" charset="2"/>
              </a:rPr>
              <a:t>[1] and </a:t>
            </a:r>
            <a:r>
              <a:rPr lang="en-US" altLang="en-US" sz="2000" i="1">
                <a:sym typeface="Symbol" pitchFamily="18" charset="2"/>
              </a:rPr>
              <a:t>R</a:t>
            </a:r>
            <a:r>
              <a:rPr lang="en-US" altLang="en-US" sz="2000">
                <a:sym typeface="Symbol" pitchFamily="18" charset="2"/>
              </a:rPr>
              <a:t>[1] are the smallest </a:t>
            </a:r>
          </a:p>
          <a:p>
            <a:r>
              <a:rPr lang="en-US" altLang="en-US" sz="2000">
                <a:sym typeface="Symbol" pitchFamily="18" charset="2"/>
              </a:rPr>
              <a:t> elements of </a:t>
            </a:r>
            <a:r>
              <a:rPr lang="en-US" altLang="en-US" sz="2000" i="1">
                <a:sym typeface="Symbol" pitchFamily="18" charset="2"/>
              </a:rPr>
              <a:t>L</a:t>
            </a:r>
            <a:r>
              <a:rPr lang="en-US" altLang="en-US" sz="2000">
                <a:sym typeface="Symbol" pitchFamily="18" charset="2"/>
              </a:rPr>
              <a:t> and </a:t>
            </a:r>
            <a:r>
              <a:rPr lang="en-US" altLang="en-US" sz="2000" i="1">
                <a:sym typeface="Symbol" pitchFamily="18" charset="2"/>
              </a:rPr>
              <a:t>R</a:t>
            </a:r>
            <a:r>
              <a:rPr lang="en-US" altLang="en-US" sz="2000">
                <a:sym typeface="Symbol" pitchFamily="18" charset="2"/>
              </a:rPr>
              <a:t> not copied to </a:t>
            </a:r>
            <a:r>
              <a:rPr lang="en-US" altLang="en-US" sz="2000" i="1">
                <a:sym typeface="Symbol" pitchFamily="18" charset="2"/>
              </a:rPr>
              <a:t>A.</a:t>
            </a:r>
            <a:r>
              <a:rPr lang="en-US" altLang="en-US" sz="200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8131" name="Rectangle 2"/>
          <p:cNvSpPr>
            <a:spLocks noGrp="1" noChangeArrowheads="1"/>
          </p:cNvSpPr>
          <p:nvPr>
            <p:ph type="title"/>
          </p:nvPr>
        </p:nvSpPr>
        <p:spPr>
          <a:xfrm>
            <a:off x="0" y="-179388"/>
            <a:ext cx="9142413" cy="914401"/>
          </a:xfrm>
        </p:spPr>
        <p:txBody>
          <a:bodyPr/>
          <a:lstStyle/>
          <a:p>
            <a:r>
              <a:rPr lang="en-US" altLang="en-US" smtClean="0"/>
              <a:t>Correctness of Merge</a:t>
            </a:r>
          </a:p>
        </p:txBody>
      </p:sp>
      <p:sp>
        <p:nvSpPr>
          <p:cNvPr id="48132" name="Rectangle 3"/>
          <p:cNvSpPr>
            <a:spLocks noGrp="1" noChangeArrowheads="1"/>
          </p:cNvSpPr>
          <p:nvPr>
            <p:ph type="body" idx="1"/>
          </p:nvPr>
        </p:nvSpPr>
        <p:spPr>
          <a:xfrm>
            <a:off x="288925" y="663575"/>
            <a:ext cx="3854450" cy="5732463"/>
          </a:xfrm>
          <a:solidFill>
            <a:srgbClr val="CCECFF"/>
          </a:solidFill>
          <a:ln w="19050">
            <a:solidFill>
              <a:schemeClr val="tx1"/>
            </a:solidFill>
            <a:miter lim="800000"/>
            <a:headEnd/>
            <a:tailEnd/>
          </a:ln>
        </p:spPr>
        <p:txBody>
          <a:bodyPr/>
          <a:lstStyle/>
          <a:p>
            <a:pPr marL="609600" indent="-609600">
              <a:lnSpc>
                <a:spcPct val="90000"/>
              </a:lnSpc>
              <a:buFont typeface="Wingdings" pitchFamily="2" charset="2"/>
              <a:buNone/>
            </a:pPr>
            <a:r>
              <a:rPr lang="en-US" altLang="en-US" sz="2000" b="1" smtClean="0">
                <a:solidFill>
                  <a:srgbClr val="FF3300"/>
                </a:solidFill>
              </a:rPr>
              <a:t>Merge(</a:t>
            </a:r>
            <a:r>
              <a:rPr lang="en-US" altLang="en-US" sz="2000" b="1" i="1" smtClean="0">
                <a:solidFill>
                  <a:srgbClr val="FF3300"/>
                </a:solidFill>
              </a:rPr>
              <a:t>A</a:t>
            </a:r>
            <a:r>
              <a:rPr lang="en-US" altLang="en-US" sz="2000" b="1" smtClean="0">
                <a:solidFill>
                  <a:srgbClr val="FF3300"/>
                </a:solidFill>
              </a:rPr>
              <a:t>, </a:t>
            </a:r>
            <a:r>
              <a:rPr lang="en-US" altLang="en-US" sz="2000" b="1" i="1" smtClean="0">
                <a:solidFill>
                  <a:srgbClr val="FF3300"/>
                </a:solidFill>
              </a:rPr>
              <a:t>p</a:t>
            </a:r>
            <a:r>
              <a:rPr lang="en-US" altLang="en-US" sz="2000" b="1" smtClean="0">
                <a:solidFill>
                  <a:srgbClr val="FF3300"/>
                </a:solidFill>
              </a:rPr>
              <a:t>, </a:t>
            </a:r>
            <a:r>
              <a:rPr lang="en-US" altLang="en-US" sz="2000" b="1" i="1" smtClean="0">
                <a:solidFill>
                  <a:srgbClr val="FF3300"/>
                </a:solidFill>
              </a:rPr>
              <a:t>q</a:t>
            </a:r>
            <a:r>
              <a:rPr lang="en-US" altLang="en-US" sz="2000" b="1" smtClean="0">
                <a:solidFill>
                  <a:srgbClr val="FF3300"/>
                </a:solidFill>
              </a:rPr>
              <a:t>, </a:t>
            </a:r>
            <a:r>
              <a:rPr lang="en-US" altLang="en-US" sz="2000" b="1" i="1" smtClean="0">
                <a:solidFill>
                  <a:srgbClr val="FF3300"/>
                </a:solidFill>
              </a:rPr>
              <a:t>r</a:t>
            </a:r>
            <a:r>
              <a:rPr lang="en-US" altLang="en-US" sz="2000" b="1" smtClean="0">
                <a:solidFill>
                  <a:srgbClr val="FF3300"/>
                </a:solidFill>
              </a:rPr>
              <a:t>)</a:t>
            </a:r>
          </a:p>
          <a:p>
            <a:pPr marL="609600" indent="-609600">
              <a:lnSpc>
                <a:spcPct val="90000"/>
              </a:lnSpc>
              <a:buFont typeface="Wingdings" pitchFamily="2" charset="2"/>
              <a:buNone/>
            </a:pPr>
            <a:r>
              <a:rPr lang="en-US" altLang="en-US" sz="2000" smtClean="0"/>
              <a:t>1  </a:t>
            </a:r>
            <a:r>
              <a:rPr lang="en-US" altLang="en-US" sz="2000" i="1" smtClean="0"/>
              <a:t>n</a:t>
            </a:r>
            <a:r>
              <a:rPr lang="en-US" altLang="en-US" sz="2000" baseline="-25000" smtClean="0"/>
              <a:t>1</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q </a:t>
            </a:r>
            <a:r>
              <a:rPr lang="en-US" altLang="en-US" sz="2000" smtClean="0">
                <a:solidFill>
                  <a:schemeClr val="tx1"/>
                </a:solidFill>
                <a:cs typeface="Times New Roman" pitchFamily="18" charset="0"/>
                <a:sym typeface="Symbol" pitchFamily="18" charset="2"/>
              </a:rPr>
              <a:t>– </a:t>
            </a:r>
            <a:r>
              <a:rPr lang="en-US" altLang="en-US" sz="2000" i="1" smtClean="0">
                <a:solidFill>
                  <a:schemeClr val="tx1"/>
                </a:solidFill>
                <a:sym typeface="Symbol" pitchFamily="18" charset="2"/>
              </a:rPr>
              <a:t>p </a:t>
            </a:r>
            <a:r>
              <a:rPr lang="en-US" altLang="en-US" sz="2000" smtClean="0">
                <a:solidFill>
                  <a:schemeClr val="tx1"/>
                </a:solidFill>
                <a:sym typeface="Symbol" pitchFamily="18" charset="2"/>
              </a:rPr>
              <a:t>+ 1</a:t>
            </a:r>
            <a:endParaRPr lang="en-US" altLang="en-US" sz="2000" smtClean="0"/>
          </a:p>
          <a:p>
            <a:pPr marL="609600" indent="-609600">
              <a:lnSpc>
                <a:spcPct val="90000"/>
              </a:lnSpc>
              <a:buFont typeface="Wingdings" pitchFamily="2" charset="2"/>
              <a:buNone/>
            </a:pPr>
            <a:r>
              <a:rPr lang="en-US" altLang="en-US" sz="2000" smtClean="0"/>
              <a:t>2  </a:t>
            </a:r>
            <a:r>
              <a:rPr lang="en-US" altLang="en-US" sz="2000" i="1" smtClean="0"/>
              <a:t>n</a:t>
            </a:r>
            <a:r>
              <a:rPr lang="en-US" altLang="en-US" sz="2000" baseline="-25000" smtClean="0"/>
              <a:t>2</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r </a:t>
            </a:r>
            <a:r>
              <a:rPr lang="en-US" altLang="en-US" sz="2000" smtClean="0">
                <a:solidFill>
                  <a:schemeClr val="tx1"/>
                </a:solidFill>
                <a:cs typeface="Times New Roman" pitchFamily="18" charset="0"/>
                <a:sym typeface="Symbol" pitchFamily="18" charset="2"/>
              </a:rPr>
              <a:t>–</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q</a:t>
            </a:r>
            <a:endParaRPr lang="en-US" altLang="en-US" sz="2000" b="1" i="1"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b="1" smtClean="0">
                <a:solidFill>
                  <a:schemeClr val="hlink"/>
                </a:solidFill>
              </a:rPr>
              <a:t>for</a:t>
            </a:r>
            <a:r>
              <a:rPr lang="en-US" altLang="en-US" sz="2000" smtClean="0"/>
              <a:t> </a:t>
            </a:r>
            <a:r>
              <a:rPr lang="en-US" altLang="en-US" sz="2000" i="1" smtClean="0"/>
              <a:t>i </a:t>
            </a:r>
            <a:r>
              <a:rPr lang="en-US" altLang="en-US" sz="2000" smtClean="0">
                <a:solidFill>
                  <a:schemeClr val="tx1"/>
                </a:solidFill>
                <a:sym typeface="Symbol" pitchFamily="18" charset="2"/>
              </a:rPr>
              <a:t></a:t>
            </a:r>
            <a:r>
              <a:rPr lang="en-US" altLang="en-US" sz="2000" smtClean="0"/>
              <a:t> 1 </a:t>
            </a:r>
            <a:r>
              <a:rPr lang="en-US" altLang="en-US" sz="2000" b="1" smtClean="0">
                <a:solidFill>
                  <a:schemeClr val="hlink"/>
                </a:solidFill>
              </a:rPr>
              <a:t>to</a:t>
            </a:r>
            <a:r>
              <a:rPr lang="en-US" altLang="en-US" sz="2000" smtClean="0"/>
              <a:t> </a:t>
            </a:r>
            <a:r>
              <a:rPr lang="en-US" altLang="en-US" sz="2000" i="1" smtClean="0"/>
              <a:t>n</a:t>
            </a:r>
            <a:r>
              <a:rPr lang="en-US" altLang="en-US" sz="2000" baseline="-25000" smtClean="0"/>
              <a:t>1</a:t>
            </a:r>
            <a:r>
              <a:rPr lang="en-US" altLang="en-US" sz="2000" smtClean="0"/>
              <a:t> </a:t>
            </a:r>
          </a:p>
          <a:p>
            <a:pPr marL="609600" indent="-609600">
              <a:lnSpc>
                <a:spcPct val="90000"/>
              </a:lnSpc>
              <a:buFont typeface="Wingdings" pitchFamily="2" charset="2"/>
              <a:buAutoNum type="arabicPlain" startAt="3"/>
            </a:pPr>
            <a:r>
              <a:rPr lang="en-US" altLang="en-US" sz="2000" smtClean="0"/>
              <a:t>    </a:t>
            </a:r>
            <a:r>
              <a:rPr lang="en-US" altLang="en-US" sz="2000" b="1" smtClean="0">
                <a:solidFill>
                  <a:schemeClr val="hlink"/>
                </a:solidFill>
              </a:rPr>
              <a:t>do</a:t>
            </a:r>
            <a:r>
              <a:rPr lang="en-US" altLang="en-US" sz="2000" smtClean="0"/>
              <a:t> </a:t>
            </a:r>
            <a:r>
              <a:rPr lang="en-US" altLang="en-US" sz="2000" i="1" smtClean="0"/>
              <a:t>L</a:t>
            </a:r>
            <a:r>
              <a:rPr lang="en-US" altLang="en-US" sz="2000" smtClean="0"/>
              <a:t>[</a:t>
            </a:r>
            <a:r>
              <a:rPr lang="en-US" altLang="en-US" sz="2000" i="1" smtClean="0"/>
              <a:t>i</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p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 </a:t>
            </a:r>
            <a:r>
              <a:rPr lang="en-US" altLang="en-US" sz="2000" smtClean="0">
                <a:solidFill>
                  <a:schemeClr val="tx1"/>
                </a:solidFill>
                <a:cs typeface="Times New Roman" pitchFamily="18" charset="0"/>
                <a:sym typeface="Symbol" pitchFamily="18" charset="2"/>
              </a:rPr>
              <a:t>–</a:t>
            </a:r>
            <a:r>
              <a:rPr lang="en-US" altLang="en-US" sz="2000" smtClean="0">
                <a:solidFill>
                  <a:schemeClr val="tx1"/>
                </a:solidFill>
                <a:sym typeface="Symbol" pitchFamily="18" charset="2"/>
              </a:rPr>
              <a:t> 1]</a:t>
            </a:r>
          </a:p>
          <a:p>
            <a:pPr marL="609600" indent="-609600">
              <a:lnSpc>
                <a:spcPct val="90000"/>
              </a:lnSpc>
              <a:buFont typeface="Wingdings" pitchFamily="2" charset="2"/>
              <a:buAutoNum type="arabicPlain" startAt="3"/>
            </a:pPr>
            <a:r>
              <a:rPr lang="en-US" altLang="en-US" sz="2000" b="1" smtClean="0">
                <a:solidFill>
                  <a:schemeClr val="hlink"/>
                </a:solidFill>
              </a:rPr>
              <a:t>for</a:t>
            </a:r>
            <a:r>
              <a:rPr lang="en-US" altLang="en-US" sz="2000" smtClean="0"/>
              <a:t> </a:t>
            </a:r>
            <a:r>
              <a:rPr lang="en-US" altLang="en-US" sz="2000" i="1" smtClean="0"/>
              <a:t>j </a:t>
            </a:r>
            <a:r>
              <a:rPr lang="en-US" altLang="en-US" sz="2000" smtClean="0">
                <a:solidFill>
                  <a:schemeClr val="tx1"/>
                </a:solidFill>
                <a:sym typeface="Symbol" pitchFamily="18" charset="2"/>
              </a:rPr>
              <a:t></a:t>
            </a:r>
            <a:r>
              <a:rPr lang="en-US" altLang="en-US" sz="2000" smtClean="0"/>
              <a:t> 1 </a:t>
            </a:r>
            <a:r>
              <a:rPr lang="en-US" altLang="en-US" sz="2000" b="1" smtClean="0">
                <a:solidFill>
                  <a:schemeClr val="hlink"/>
                </a:solidFill>
              </a:rPr>
              <a:t>to</a:t>
            </a:r>
            <a:r>
              <a:rPr lang="en-US" altLang="en-US" sz="2000" smtClean="0"/>
              <a:t> </a:t>
            </a:r>
            <a:r>
              <a:rPr lang="en-US" altLang="en-US" sz="2000" i="1" smtClean="0"/>
              <a:t>n</a:t>
            </a:r>
            <a:r>
              <a:rPr lang="en-US" altLang="en-US" sz="2000" baseline="-25000" smtClean="0"/>
              <a:t>2</a:t>
            </a:r>
            <a:r>
              <a:rPr lang="en-US" altLang="en-US" sz="2000" smtClean="0"/>
              <a:t> </a:t>
            </a:r>
          </a:p>
          <a:p>
            <a:pPr marL="609600" indent="-609600">
              <a:lnSpc>
                <a:spcPct val="90000"/>
              </a:lnSpc>
              <a:buFont typeface="Wingdings" pitchFamily="2" charset="2"/>
              <a:buAutoNum type="arabicPlain" startAt="3"/>
            </a:pPr>
            <a:r>
              <a:rPr lang="en-US" altLang="en-US" sz="2000" smtClean="0"/>
              <a:t>    </a:t>
            </a:r>
            <a:r>
              <a:rPr lang="en-US" altLang="en-US" sz="2000" b="1" smtClean="0">
                <a:solidFill>
                  <a:schemeClr val="hlink"/>
                </a:solidFill>
              </a:rPr>
              <a:t>do</a:t>
            </a:r>
            <a:r>
              <a:rPr lang="en-US" altLang="en-US" sz="2000" smtClean="0"/>
              <a:t> </a:t>
            </a:r>
            <a:r>
              <a:rPr lang="en-US" altLang="en-US" sz="2000" i="1" smtClean="0"/>
              <a:t>R</a:t>
            </a:r>
            <a:r>
              <a:rPr lang="en-US" altLang="en-US" sz="2000" smtClean="0"/>
              <a:t>[</a:t>
            </a:r>
            <a:r>
              <a:rPr lang="en-US" altLang="en-US" sz="2000" i="1" smtClean="0"/>
              <a:t>j</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q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endParaRPr lang="en-US" altLang="en-US" sz="2000" i="1"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t>n</a:t>
            </a:r>
            <a:r>
              <a:rPr lang="en-US" altLang="en-US" sz="2000" i="1" baseline="-25000" smtClean="0"/>
              <a:t>1</a:t>
            </a:r>
            <a:r>
              <a:rPr lang="en-US" altLang="en-US" sz="2000" smtClean="0"/>
              <a:t>+1] </a:t>
            </a:r>
            <a:r>
              <a:rPr lang="en-US" altLang="en-US" sz="2000" smtClean="0">
                <a:solidFill>
                  <a:schemeClr val="tx1"/>
                </a:solidFill>
                <a:sym typeface="Symbol" pitchFamily="18" charset="2"/>
              </a:rPr>
              <a:t> </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t>n</a:t>
            </a:r>
            <a:r>
              <a:rPr lang="en-US" altLang="en-US" sz="2000" i="1" baseline="-25000" smtClean="0"/>
              <a:t>2</a:t>
            </a:r>
            <a:r>
              <a:rPr lang="en-US" altLang="en-US" sz="2000" smtClean="0"/>
              <a:t>+1] </a:t>
            </a:r>
            <a:r>
              <a:rPr lang="en-US" altLang="en-US" sz="2000" smtClean="0">
                <a:solidFill>
                  <a:schemeClr val="tx1"/>
                </a:solidFill>
                <a:sym typeface="Symbol" pitchFamily="18" charset="2"/>
              </a:rPr>
              <a:t> </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b="1" smtClean="0">
                <a:solidFill>
                  <a:schemeClr val="hlink"/>
                </a:solidFill>
                <a:sym typeface="Symbol" pitchFamily="18" charset="2"/>
              </a:rPr>
              <a:t>for</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k </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p </a:t>
            </a:r>
            <a:r>
              <a:rPr lang="en-US" altLang="en-US" sz="2000" b="1" smtClean="0">
                <a:solidFill>
                  <a:schemeClr val="hlink"/>
                </a:solidFill>
                <a:sym typeface="Symbol" pitchFamily="18" charset="2"/>
              </a:rPr>
              <a:t>to</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r</a:t>
            </a:r>
            <a:endParaRPr lang="en-US" altLang="en-US" sz="2000"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do</a:t>
            </a:r>
            <a:r>
              <a:rPr lang="en-US" altLang="en-US" sz="2000" b="1" smtClean="0">
                <a:solidFill>
                  <a:schemeClr val="tx1"/>
                </a:solidFill>
                <a:sym typeface="Symbol" pitchFamily="18" charset="2"/>
              </a:rPr>
              <a:t> </a:t>
            </a:r>
            <a:r>
              <a:rPr lang="en-US" altLang="en-US" sz="2000" b="1" smtClean="0">
                <a:solidFill>
                  <a:schemeClr val="hlink"/>
                </a:solidFill>
                <a:sym typeface="Symbol" pitchFamily="18" charset="2"/>
              </a:rPr>
              <a:t>if</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a:t>
            </a: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then</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k</a:t>
            </a:r>
            <a:r>
              <a:rPr lang="en-US" altLang="en-US" sz="2000" smtClean="0">
                <a:solidFill>
                  <a:schemeClr val="tx1"/>
                </a:solidFill>
                <a:sym typeface="Symbol" pitchFamily="18" charset="2"/>
              </a:rPr>
              <a:t>]  </a:t>
            </a: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else</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1800" smtClean="0">
                <a:solidFill>
                  <a:schemeClr val="tx1"/>
                </a:solidFill>
                <a:sym typeface="Symbol" pitchFamily="18" charset="2"/>
              </a:rPr>
              <a:t>[</a:t>
            </a:r>
            <a:r>
              <a:rPr lang="en-US" altLang="en-US" sz="1800" i="1" smtClean="0">
                <a:solidFill>
                  <a:schemeClr val="tx1"/>
                </a:solidFill>
                <a:sym typeface="Symbol" pitchFamily="18" charset="2"/>
              </a:rPr>
              <a:t>k</a:t>
            </a:r>
            <a:r>
              <a:rPr lang="en-US" altLang="en-US" sz="1800" smtClean="0">
                <a:solidFill>
                  <a:schemeClr val="tx1"/>
                </a:solidFill>
                <a:sym typeface="Symbol" pitchFamily="18" charset="2"/>
              </a:rPr>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endParaRPr lang="en-US" altLang="en-US" sz="2000" smtClean="0">
              <a:solidFill>
                <a:schemeClr val="tx1"/>
              </a:solidFill>
              <a:sym typeface="Symbol" pitchFamily="18" charset="2"/>
            </a:endParaRPr>
          </a:p>
          <a:p>
            <a:pPr marL="609600" indent="-609600">
              <a:lnSpc>
                <a:spcPct val="90000"/>
              </a:lnSpc>
              <a:buFont typeface="Wingdings" pitchFamily="2" charset="2"/>
              <a:buAutoNum type="arabicPlain" startAt="3"/>
            </a:pPr>
            <a:endParaRPr lang="en-US" altLang="en-US" sz="2000" i="1" smtClean="0">
              <a:solidFill>
                <a:schemeClr val="tx1"/>
              </a:solidFill>
              <a:sym typeface="Symbol" pitchFamily="18" charset="2"/>
            </a:endParaRPr>
          </a:p>
          <a:p>
            <a:pPr marL="609600" indent="-609600">
              <a:lnSpc>
                <a:spcPct val="90000"/>
              </a:lnSpc>
              <a:buFont typeface="Wingdings" pitchFamily="2" charset="2"/>
              <a:buAutoNum type="arabicPlain" startAt="3"/>
            </a:pPr>
            <a:endParaRPr lang="en-US" altLang="en-US" sz="2000" b="1" i="1" smtClean="0"/>
          </a:p>
          <a:p>
            <a:pPr marL="609600" indent="-609600">
              <a:lnSpc>
                <a:spcPct val="90000"/>
              </a:lnSpc>
              <a:buFont typeface="Wingdings" pitchFamily="2" charset="2"/>
              <a:buNone/>
            </a:pPr>
            <a:r>
              <a:rPr lang="en-US" altLang="en-US" sz="2000" smtClean="0"/>
              <a:t>  </a:t>
            </a:r>
          </a:p>
        </p:txBody>
      </p:sp>
      <p:sp>
        <p:nvSpPr>
          <p:cNvPr id="48133" name="Text Box 4"/>
          <p:cNvSpPr txBox="1">
            <a:spLocks noChangeArrowheads="1"/>
          </p:cNvSpPr>
          <p:nvPr/>
        </p:nvSpPr>
        <p:spPr bwMode="auto">
          <a:xfrm>
            <a:off x="4300538" y="7397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8134" name="Text Box 6"/>
          <p:cNvSpPr txBox="1">
            <a:spLocks noChangeArrowheads="1"/>
          </p:cNvSpPr>
          <p:nvPr/>
        </p:nvSpPr>
        <p:spPr bwMode="auto">
          <a:xfrm>
            <a:off x="4241800" y="681038"/>
            <a:ext cx="4659313" cy="3517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u="sng">
                <a:solidFill>
                  <a:schemeClr val="hlink"/>
                </a:solidFill>
              </a:rPr>
              <a:t>Maintenance:</a:t>
            </a:r>
          </a:p>
          <a:p>
            <a:r>
              <a:rPr lang="en-US" altLang="en-US" sz="2000" b="1">
                <a:solidFill>
                  <a:srgbClr val="CC3300"/>
                </a:solidFill>
              </a:rPr>
              <a:t>Case 1</a:t>
            </a:r>
            <a:r>
              <a:rPr lang="en-US" altLang="en-US" b="1">
                <a:solidFill>
                  <a:srgbClr val="CC3300"/>
                </a:solidFill>
              </a:rPr>
              <a:t>:</a:t>
            </a:r>
            <a:r>
              <a:rPr lang="en-US" altLang="en-US"/>
              <a:t> </a:t>
            </a:r>
            <a:r>
              <a:rPr lang="en-US" altLang="en-US" sz="2000" i="1">
                <a:sym typeface="Symbol" pitchFamily="18" charset="2"/>
              </a:rPr>
              <a:t>L</a:t>
            </a:r>
            <a:r>
              <a:rPr lang="en-US" altLang="en-US" sz="2000">
                <a:sym typeface="Symbol" pitchFamily="18" charset="2"/>
              </a:rPr>
              <a:t>[</a:t>
            </a:r>
            <a:r>
              <a:rPr lang="en-US" altLang="en-US" sz="2000" i="1">
                <a:sym typeface="Symbol" pitchFamily="18" charset="2"/>
              </a:rPr>
              <a:t>i</a:t>
            </a:r>
            <a:r>
              <a:rPr lang="en-US" altLang="en-US" sz="2000">
                <a:sym typeface="Symbol" pitchFamily="18" charset="2"/>
              </a:rPr>
              <a:t>]  </a:t>
            </a:r>
            <a:r>
              <a:rPr lang="en-US" altLang="en-US" sz="2000" i="1">
                <a:sym typeface="Symbol" pitchFamily="18" charset="2"/>
              </a:rPr>
              <a:t>R</a:t>
            </a:r>
            <a:r>
              <a:rPr lang="en-US" altLang="en-US" sz="2000">
                <a:sym typeface="Symbol" pitchFamily="18" charset="2"/>
              </a:rPr>
              <a:t>[</a:t>
            </a:r>
            <a:r>
              <a:rPr lang="en-US" altLang="en-US" sz="2000" i="1">
                <a:sym typeface="Symbol" pitchFamily="18" charset="2"/>
              </a:rPr>
              <a:t>j</a:t>
            </a:r>
            <a:r>
              <a:rPr lang="en-US" altLang="en-US" sz="2000">
                <a:sym typeface="Symbol" pitchFamily="18" charset="2"/>
              </a:rPr>
              <a:t>]</a:t>
            </a:r>
          </a:p>
          <a:p>
            <a:pPr>
              <a:buFontTx/>
              <a:buChar char="•"/>
            </a:pPr>
            <a:r>
              <a:rPr lang="en-US" altLang="en-US" sz="2000">
                <a:sym typeface="Symbol" pitchFamily="18" charset="2"/>
              </a:rPr>
              <a:t>By LI, </a:t>
            </a:r>
            <a:r>
              <a:rPr lang="en-US" altLang="en-US" sz="2000" i="1">
                <a:sym typeface="Symbol" pitchFamily="18" charset="2"/>
              </a:rPr>
              <a:t>A</a:t>
            </a:r>
            <a:r>
              <a:rPr lang="en-US" altLang="en-US" sz="2000">
                <a:sym typeface="Symbol" pitchFamily="18" charset="2"/>
              </a:rPr>
              <a:t> contains </a:t>
            </a:r>
            <a:r>
              <a:rPr lang="en-US" altLang="en-US" sz="2000" i="1">
                <a:sym typeface="Symbol" pitchFamily="18" charset="2"/>
              </a:rPr>
              <a:t>p </a:t>
            </a:r>
            <a:r>
              <a:rPr lang="en-US" altLang="en-US" sz="2000">
                <a:cs typeface="Times New Roman" pitchFamily="18" charset="0"/>
                <a:sym typeface="Symbol" pitchFamily="18" charset="2"/>
              </a:rPr>
              <a:t>– </a:t>
            </a:r>
            <a:r>
              <a:rPr lang="en-US" altLang="en-US" sz="2000" i="1">
                <a:cs typeface="Times New Roman" pitchFamily="18" charset="0"/>
                <a:sym typeface="Symbol" pitchFamily="18" charset="2"/>
              </a:rPr>
              <a:t>k</a:t>
            </a:r>
            <a:r>
              <a:rPr lang="en-US" altLang="en-US" sz="2000">
                <a:cs typeface="Times New Roman" pitchFamily="18" charset="0"/>
                <a:sym typeface="Symbol" pitchFamily="18" charset="2"/>
              </a:rPr>
              <a:t> smallest elements    of </a:t>
            </a:r>
            <a:r>
              <a:rPr lang="en-US" altLang="en-US" sz="2000" i="1">
                <a:cs typeface="Times New Roman" pitchFamily="18" charset="0"/>
                <a:sym typeface="Symbol" pitchFamily="18" charset="2"/>
              </a:rPr>
              <a:t>L</a:t>
            </a:r>
            <a:r>
              <a:rPr lang="en-US" altLang="en-US" sz="2000">
                <a:cs typeface="Times New Roman" pitchFamily="18" charset="0"/>
                <a:sym typeface="Symbol" pitchFamily="18" charset="2"/>
              </a:rPr>
              <a:t> and </a:t>
            </a:r>
            <a:r>
              <a:rPr lang="en-US" altLang="en-US" sz="2000" i="1">
                <a:cs typeface="Times New Roman" pitchFamily="18" charset="0"/>
                <a:sym typeface="Symbol" pitchFamily="18" charset="2"/>
              </a:rPr>
              <a:t>R </a:t>
            </a:r>
            <a:r>
              <a:rPr lang="en-US" altLang="en-US" sz="2000">
                <a:cs typeface="Times New Roman" pitchFamily="18" charset="0"/>
                <a:sym typeface="Symbol" pitchFamily="18" charset="2"/>
              </a:rPr>
              <a:t>in sorted order</a:t>
            </a:r>
            <a:r>
              <a:rPr lang="en-US" altLang="en-US" sz="2000" i="1">
                <a:cs typeface="Times New Roman" pitchFamily="18" charset="0"/>
                <a:sym typeface="Symbol" pitchFamily="18" charset="2"/>
              </a:rPr>
              <a:t>.</a:t>
            </a:r>
          </a:p>
          <a:p>
            <a:pPr>
              <a:buFontTx/>
              <a:buChar char="•"/>
            </a:pPr>
            <a:r>
              <a:rPr lang="en-US" altLang="en-US" sz="2000">
                <a:cs typeface="Times New Roman" pitchFamily="18" charset="0"/>
                <a:sym typeface="Symbol" pitchFamily="18" charset="2"/>
              </a:rPr>
              <a:t>By LI, </a:t>
            </a:r>
            <a:r>
              <a:rPr lang="en-US" altLang="en-US" sz="2000" i="1">
                <a:sym typeface="Symbol" pitchFamily="18" charset="2"/>
              </a:rPr>
              <a:t>L</a:t>
            </a:r>
            <a:r>
              <a:rPr lang="en-US" altLang="en-US" sz="2000">
                <a:sym typeface="Symbol" pitchFamily="18" charset="2"/>
              </a:rPr>
              <a:t>[</a:t>
            </a:r>
            <a:r>
              <a:rPr lang="en-US" altLang="en-US" sz="2000" i="1">
                <a:sym typeface="Symbol" pitchFamily="18" charset="2"/>
              </a:rPr>
              <a:t>i</a:t>
            </a:r>
            <a:r>
              <a:rPr lang="en-US" altLang="en-US" sz="2000">
                <a:sym typeface="Symbol" pitchFamily="18" charset="2"/>
              </a:rPr>
              <a:t>] and </a:t>
            </a:r>
            <a:r>
              <a:rPr lang="en-US" altLang="en-US" sz="2000" i="1">
                <a:sym typeface="Symbol" pitchFamily="18" charset="2"/>
              </a:rPr>
              <a:t>R</a:t>
            </a:r>
            <a:r>
              <a:rPr lang="en-US" altLang="en-US" sz="2000">
                <a:sym typeface="Symbol" pitchFamily="18" charset="2"/>
              </a:rPr>
              <a:t>[</a:t>
            </a:r>
            <a:r>
              <a:rPr lang="en-US" altLang="en-US" sz="2000" i="1">
                <a:sym typeface="Symbol" pitchFamily="18" charset="2"/>
              </a:rPr>
              <a:t>j</a:t>
            </a:r>
            <a:r>
              <a:rPr lang="en-US" altLang="en-US" sz="2000">
                <a:sym typeface="Symbol" pitchFamily="18" charset="2"/>
              </a:rPr>
              <a:t>] are the smallest elements of </a:t>
            </a:r>
            <a:r>
              <a:rPr lang="en-US" altLang="en-US" sz="2000" i="1">
                <a:sym typeface="Symbol" pitchFamily="18" charset="2"/>
              </a:rPr>
              <a:t>L</a:t>
            </a:r>
            <a:r>
              <a:rPr lang="en-US" altLang="en-US" sz="2000">
                <a:sym typeface="Symbol" pitchFamily="18" charset="2"/>
              </a:rPr>
              <a:t> and </a:t>
            </a:r>
            <a:r>
              <a:rPr lang="en-US" altLang="en-US" sz="2000" i="1">
                <a:sym typeface="Symbol" pitchFamily="18" charset="2"/>
              </a:rPr>
              <a:t>R</a:t>
            </a:r>
            <a:r>
              <a:rPr lang="en-US" altLang="en-US" sz="2000">
                <a:sym typeface="Symbol" pitchFamily="18" charset="2"/>
              </a:rPr>
              <a:t> not yet copied into </a:t>
            </a:r>
            <a:r>
              <a:rPr lang="en-US" altLang="en-US" sz="2000" i="1">
                <a:sym typeface="Symbol" pitchFamily="18" charset="2"/>
              </a:rPr>
              <a:t>A</a:t>
            </a:r>
            <a:r>
              <a:rPr lang="en-US" altLang="en-US" sz="2000">
                <a:sym typeface="Symbol" pitchFamily="18" charset="2"/>
              </a:rPr>
              <a:t>.</a:t>
            </a:r>
          </a:p>
          <a:p>
            <a:pPr>
              <a:buFontTx/>
              <a:buChar char="•"/>
            </a:pPr>
            <a:r>
              <a:rPr lang="en-US" altLang="en-US" sz="2000">
                <a:sym typeface="Symbol" pitchFamily="18" charset="2"/>
              </a:rPr>
              <a:t>Line 13 results in </a:t>
            </a:r>
            <a:r>
              <a:rPr lang="en-US" altLang="en-US" sz="2000" i="1">
                <a:sym typeface="Symbol" pitchFamily="18" charset="2"/>
              </a:rPr>
              <a:t>A</a:t>
            </a:r>
            <a:r>
              <a:rPr lang="en-US" altLang="en-US" sz="2000">
                <a:sym typeface="Symbol" pitchFamily="18" charset="2"/>
              </a:rPr>
              <a:t> containing </a:t>
            </a:r>
            <a:r>
              <a:rPr lang="en-US" altLang="en-US" sz="2000" i="1">
                <a:sym typeface="Symbol" pitchFamily="18" charset="2"/>
              </a:rPr>
              <a:t>p </a:t>
            </a:r>
            <a:r>
              <a:rPr lang="en-US" altLang="en-US" sz="2000">
                <a:cs typeface="Times New Roman" pitchFamily="18" charset="0"/>
                <a:sym typeface="Symbol" pitchFamily="18" charset="2"/>
              </a:rPr>
              <a:t>– </a:t>
            </a:r>
            <a:r>
              <a:rPr lang="en-US" altLang="en-US" sz="2000" i="1">
                <a:cs typeface="Times New Roman" pitchFamily="18" charset="0"/>
                <a:sym typeface="Symbol" pitchFamily="18" charset="2"/>
              </a:rPr>
              <a:t>k</a:t>
            </a:r>
            <a:r>
              <a:rPr lang="en-US" altLang="en-US" sz="2000">
                <a:cs typeface="Times New Roman" pitchFamily="18" charset="0"/>
                <a:sym typeface="Symbol" pitchFamily="18" charset="2"/>
              </a:rPr>
              <a:t> + 1 smallest elements (again in sorted order).</a:t>
            </a:r>
          </a:p>
          <a:p>
            <a:r>
              <a:rPr lang="en-US" altLang="en-US" sz="2000">
                <a:cs typeface="Times New Roman" pitchFamily="18" charset="0"/>
                <a:sym typeface="Symbol" pitchFamily="18" charset="2"/>
              </a:rPr>
              <a:t>Incrementing </a:t>
            </a:r>
            <a:r>
              <a:rPr lang="en-US" altLang="en-US" sz="2000" i="1">
                <a:cs typeface="Times New Roman" pitchFamily="18" charset="0"/>
                <a:sym typeface="Symbol" pitchFamily="18" charset="2"/>
              </a:rPr>
              <a:t>i </a:t>
            </a:r>
            <a:r>
              <a:rPr lang="en-US" altLang="en-US" sz="2000">
                <a:cs typeface="Times New Roman" pitchFamily="18" charset="0"/>
                <a:sym typeface="Symbol" pitchFamily="18" charset="2"/>
              </a:rPr>
              <a:t>and </a:t>
            </a:r>
            <a:r>
              <a:rPr lang="en-US" altLang="en-US" sz="2000" i="1">
                <a:cs typeface="Times New Roman" pitchFamily="18" charset="0"/>
                <a:sym typeface="Symbol" pitchFamily="18" charset="2"/>
              </a:rPr>
              <a:t>k</a:t>
            </a:r>
            <a:r>
              <a:rPr lang="en-US" altLang="en-US" sz="2000">
                <a:cs typeface="Times New Roman" pitchFamily="18" charset="0"/>
                <a:sym typeface="Symbol" pitchFamily="18" charset="2"/>
              </a:rPr>
              <a:t> reestablishes the LI for the next iteration.</a:t>
            </a:r>
          </a:p>
          <a:p>
            <a:r>
              <a:rPr lang="en-US" altLang="en-US" sz="2000" b="1">
                <a:solidFill>
                  <a:srgbClr val="CC3300"/>
                </a:solidFill>
                <a:cs typeface="Times New Roman" pitchFamily="18" charset="0"/>
                <a:sym typeface="Symbol" pitchFamily="18" charset="2"/>
              </a:rPr>
              <a:t>Similarly for </a:t>
            </a:r>
            <a:r>
              <a:rPr lang="en-US" altLang="en-US" sz="2000" b="1" i="1">
                <a:solidFill>
                  <a:srgbClr val="CC3300"/>
                </a:solidFill>
                <a:sym typeface="Symbol" pitchFamily="18" charset="2"/>
              </a:rPr>
              <a:t>L</a:t>
            </a:r>
            <a:r>
              <a:rPr lang="en-US" altLang="en-US" sz="2000" b="1">
                <a:solidFill>
                  <a:srgbClr val="CC3300"/>
                </a:solidFill>
                <a:sym typeface="Symbol" pitchFamily="18" charset="2"/>
              </a:rPr>
              <a:t>[</a:t>
            </a:r>
            <a:r>
              <a:rPr lang="en-US" altLang="en-US" sz="2000" b="1" i="1">
                <a:solidFill>
                  <a:srgbClr val="CC3300"/>
                </a:solidFill>
                <a:sym typeface="Symbol" pitchFamily="18" charset="2"/>
              </a:rPr>
              <a:t>i</a:t>
            </a:r>
            <a:r>
              <a:rPr lang="en-US" altLang="en-US" sz="2000" b="1">
                <a:solidFill>
                  <a:srgbClr val="CC3300"/>
                </a:solidFill>
                <a:sym typeface="Symbol" pitchFamily="18" charset="2"/>
              </a:rPr>
              <a:t>] &gt; </a:t>
            </a:r>
            <a:r>
              <a:rPr lang="en-US" altLang="en-US" sz="2000" b="1" i="1">
                <a:solidFill>
                  <a:srgbClr val="CC3300"/>
                </a:solidFill>
                <a:sym typeface="Symbol" pitchFamily="18" charset="2"/>
              </a:rPr>
              <a:t>R</a:t>
            </a:r>
            <a:r>
              <a:rPr lang="en-US" altLang="en-US" sz="2000" b="1">
                <a:solidFill>
                  <a:srgbClr val="CC3300"/>
                </a:solidFill>
                <a:sym typeface="Symbol" pitchFamily="18" charset="2"/>
              </a:rPr>
              <a:t>[</a:t>
            </a:r>
            <a:r>
              <a:rPr lang="en-US" altLang="en-US" sz="2000" b="1" i="1">
                <a:solidFill>
                  <a:srgbClr val="CC3300"/>
                </a:solidFill>
                <a:sym typeface="Symbol" pitchFamily="18" charset="2"/>
              </a:rPr>
              <a:t>j</a:t>
            </a:r>
            <a:r>
              <a:rPr lang="en-US" altLang="en-US" sz="2000" b="1">
                <a:solidFill>
                  <a:srgbClr val="CC3300"/>
                </a:solidFill>
                <a:sym typeface="Symbol" pitchFamily="18" charset="2"/>
              </a:rPr>
              <a:t>].</a:t>
            </a:r>
          </a:p>
        </p:txBody>
      </p:sp>
      <p:sp>
        <p:nvSpPr>
          <p:cNvPr id="48135" name="Text Box 7"/>
          <p:cNvSpPr txBox="1">
            <a:spLocks noChangeArrowheads="1"/>
          </p:cNvSpPr>
          <p:nvPr/>
        </p:nvSpPr>
        <p:spPr bwMode="auto">
          <a:xfrm>
            <a:off x="4289425" y="4178300"/>
            <a:ext cx="4746625" cy="22383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u="sng">
                <a:solidFill>
                  <a:schemeClr val="hlink"/>
                </a:solidFill>
              </a:rPr>
              <a:t>Termination:</a:t>
            </a:r>
            <a:endParaRPr lang="en-US" altLang="en-US" sz="2000" b="1">
              <a:solidFill>
                <a:schemeClr val="hlink"/>
              </a:solidFill>
            </a:endParaRPr>
          </a:p>
          <a:p>
            <a:pPr>
              <a:buFontTx/>
              <a:buChar char="•"/>
            </a:pPr>
            <a:r>
              <a:rPr lang="en-US" altLang="en-US" sz="2000"/>
              <a:t>On termination, </a:t>
            </a:r>
            <a:r>
              <a:rPr lang="en-US" altLang="en-US" sz="2000" i="1"/>
              <a:t>k </a:t>
            </a:r>
            <a:r>
              <a:rPr lang="en-US" altLang="en-US" sz="2000"/>
              <a:t>= </a:t>
            </a:r>
            <a:r>
              <a:rPr lang="en-US" altLang="en-US" sz="2000" i="1"/>
              <a:t>r </a:t>
            </a:r>
            <a:r>
              <a:rPr lang="en-US" altLang="en-US" sz="2000"/>
              <a:t>+ 1.</a:t>
            </a:r>
          </a:p>
          <a:p>
            <a:pPr>
              <a:buFontTx/>
              <a:buChar char="•"/>
            </a:pPr>
            <a:r>
              <a:rPr lang="en-US" altLang="en-US" sz="2000"/>
              <a:t>By LI, </a:t>
            </a:r>
            <a:r>
              <a:rPr lang="en-US" altLang="en-US" sz="2000" i="1"/>
              <a:t>A</a:t>
            </a:r>
            <a:r>
              <a:rPr lang="en-US" altLang="en-US" sz="2000"/>
              <a:t> contains </a:t>
            </a:r>
            <a:r>
              <a:rPr lang="en-US" altLang="en-US" sz="2000" i="1"/>
              <a:t>r – p + </a:t>
            </a:r>
            <a:r>
              <a:rPr lang="en-US" altLang="en-US" sz="2000"/>
              <a:t>1 smallest</a:t>
            </a:r>
          </a:p>
          <a:p>
            <a:r>
              <a:rPr lang="en-US" altLang="en-US" sz="2000"/>
              <a:t>  elements of </a:t>
            </a:r>
            <a:r>
              <a:rPr lang="en-US" altLang="en-US" sz="2000" i="1"/>
              <a:t>L</a:t>
            </a:r>
            <a:r>
              <a:rPr lang="en-US" altLang="en-US" sz="2000"/>
              <a:t> and </a:t>
            </a:r>
            <a:r>
              <a:rPr lang="en-US" altLang="en-US" sz="2000" i="1"/>
              <a:t>R</a:t>
            </a:r>
            <a:r>
              <a:rPr lang="en-US" altLang="en-US" sz="2000"/>
              <a:t> in sorted order.</a:t>
            </a:r>
          </a:p>
          <a:p>
            <a:pPr>
              <a:buFontTx/>
              <a:buChar char="•"/>
            </a:pPr>
            <a:r>
              <a:rPr lang="en-US" altLang="en-US" sz="2000" i="1"/>
              <a:t>L</a:t>
            </a:r>
            <a:r>
              <a:rPr lang="en-US" altLang="en-US" sz="2000"/>
              <a:t> and </a:t>
            </a:r>
            <a:r>
              <a:rPr lang="en-US" altLang="en-US" sz="2000" i="1"/>
              <a:t>R </a:t>
            </a:r>
            <a:r>
              <a:rPr lang="en-US" altLang="en-US" sz="2000"/>
              <a:t>together contain </a:t>
            </a:r>
            <a:r>
              <a:rPr lang="en-US" altLang="en-US" sz="2000" i="1"/>
              <a:t>r</a:t>
            </a:r>
            <a:r>
              <a:rPr lang="en-US" altLang="en-US" sz="2000"/>
              <a:t> – </a:t>
            </a:r>
            <a:r>
              <a:rPr lang="en-US" altLang="en-US" sz="2000" i="1"/>
              <a:t>p </a:t>
            </a:r>
            <a:r>
              <a:rPr lang="en-US" altLang="en-US" sz="2000"/>
              <a:t>+ 3 elements.</a:t>
            </a:r>
          </a:p>
          <a:p>
            <a:r>
              <a:rPr lang="en-US" altLang="en-US" sz="2000"/>
              <a:t> All but the two sentinels have been copied </a:t>
            </a:r>
          </a:p>
          <a:p>
            <a:r>
              <a:rPr lang="en-US" altLang="en-US" sz="2000"/>
              <a:t> back into </a:t>
            </a:r>
            <a:r>
              <a:rPr lang="en-US" altLang="en-US" sz="2000" i="1"/>
              <a:t>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1203" name="Rectangle 2"/>
          <p:cNvSpPr>
            <a:spLocks noGrp="1" noChangeArrowheads="1"/>
          </p:cNvSpPr>
          <p:nvPr>
            <p:ph type="title"/>
          </p:nvPr>
        </p:nvSpPr>
        <p:spPr/>
        <p:txBody>
          <a:bodyPr/>
          <a:lstStyle/>
          <a:p>
            <a:r>
              <a:rPr lang="en-US" altLang="en-US" smtClean="0"/>
              <a:t>Recurrence Relations</a:t>
            </a:r>
          </a:p>
        </p:txBody>
      </p:sp>
      <p:sp>
        <p:nvSpPr>
          <p:cNvPr id="51204" name="Rectangle 3"/>
          <p:cNvSpPr>
            <a:spLocks noGrp="1" noChangeArrowheads="1"/>
          </p:cNvSpPr>
          <p:nvPr>
            <p:ph type="body" idx="1"/>
          </p:nvPr>
        </p:nvSpPr>
        <p:spPr>
          <a:xfrm>
            <a:off x="617538" y="1120775"/>
            <a:ext cx="8037512" cy="4968875"/>
          </a:xfrm>
        </p:spPr>
        <p:txBody>
          <a:bodyPr/>
          <a:lstStyle/>
          <a:p>
            <a:pPr>
              <a:lnSpc>
                <a:spcPct val="90000"/>
              </a:lnSpc>
            </a:pPr>
            <a:r>
              <a:rPr lang="en-US" altLang="en-US" sz="2800" dirty="0" smtClean="0">
                <a:solidFill>
                  <a:schemeClr val="tx1"/>
                </a:solidFill>
              </a:rPr>
              <a:t>Equation or an inequality that characterizes a function by its values on smaller inputs.</a:t>
            </a:r>
          </a:p>
          <a:p>
            <a:pPr>
              <a:lnSpc>
                <a:spcPct val="90000"/>
              </a:lnSpc>
            </a:pPr>
            <a:r>
              <a:rPr lang="en-US" altLang="en-US" sz="2800" b="1" dirty="0" smtClean="0">
                <a:solidFill>
                  <a:srgbClr val="CC3300"/>
                </a:solidFill>
              </a:rPr>
              <a:t>Solution Methods</a:t>
            </a:r>
            <a:r>
              <a:rPr lang="en-US" altLang="en-US" sz="2800" dirty="0" smtClean="0"/>
              <a:t> (Chapter 4)</a:t>
            </a:r>
          </a:p>
          <a:p>
            <a:pPr lvl="1">
              <a:lnSpc>
                <a:spcPct val="90000"/>
              </a:lnSpc>
            </a:pPr>
            <a:r>
              <a:rPr lang="en-US" altLang="en-US" sz="2400" dirty="0" smtClean="0"/>
              <a:t>Substitution Method aka Guess &amp; Test.</a:t>
            </a:r>
          </a:p>
          <a:p>
            <a:pPr lvl="1">
              <a:lnSpc>
                <a:spcPct val="90000"/>
              </a:lnSpc>
            </a:pPr>
            <a:r>
              <a:rPr lang="en-US" altLang="en-US" sz="2400" dirty="0" smtClean="0"/>
              <a:t>Recursion-tree Method.</a:t>
            </a:r>
          </a:p>
          <a:p>
            <a:pPr lvl="1">
              <a:lnSpc>
                <a:spcPct val="90000"/>
              </a:lnSpc>
            </a:pPr>
            <a:r>
              <a:rPr lang="en-US" altLang="en-US" sz="2400" dirty="0" smtClean="0"/>
              <a:t>Master Method or </a:t>
            </a:r>
            <a:r>
              <a:rPr lang="en-US" altLang="en-US" sz="2400" dirty="0" err="1" smtClean="0"/>
              <a:t>Akra-Bazzi</a:t>
            </a:r>
            <a:r>
              <a:rPr lang="en-US" altLang="en-US" sz="2400" dirty="0" smtClean="0"/>
              <a:t> (p. 112).</a:t>
            </a:r>
            <a:endParaRPr lang="en-US" altLang="en-US" sz="1800" dirty="0" smtClean="0"/>
          </a:p>
          <a:p>
            <a:pPr>
              <a:lnSpc>
                <a:spcPct val="90000"/>
              </a:lnSpc>
            </a:pPr>
            <a:r>
              <a:rPr lang="en-US" altLang="en-US" sz="2800" dirty="0" smtClean="0"/>
              <a:t>Recurrence relations </a:t>
            </a:r>
            <a:r>
              <a:rPr lang="en-US" altLang="en-US" sz="2800" b="1" dirty="0" smtClean="0">
                <a:solidFill>
                  <a:srgbClr val="CC3300"/>
                </a:solidFill>
              </a:rPr>
              <a:t>arise when we analyze the running time of iterative or recursive algorithms</a:t>
            </a:r>
            <a:r>
              <a:rPr lang="en-US" altLang="en-US" sz="2800" dirty="0" smtClean="0"/>
              <a:t>.</a:t>
            </a:r>
          </a:p>
          <a:p>
            <a:pPr lvl="1">
              <a:lnSpc>
                <a:spcPct val="90000"/>
              </a:lnSpc>
            </a:pPr>
            <a:r>
              <a:rPr lang="en-US" altLang="en-US" sz="2400" b="1" u="sng" dirty="0" smtClean="0">
                <a:solidFill>
                  <a:schemeClr val="hlink"/>
                </a:solidFill>
              </a:rPr>
              <a:t>Ex:</a:t>
            </a:r>
            <a:r>
              <a:rPr lang="en-US" altLang="en-US" sz="2400" dirty="0" smtClean="0"/>
              <a:t> Divide and Conquer.</a:t>
            </a:r>
          </a:p>
          <a:p>
            <a:pPr lvl="2">
              <a:lnSpc>
                <a:spcPct val="90000"/>
              </a:lnSpc>
              <a:buFontTx/>
              <a:buNone/>
            </a:pPr>
            <a:r>
              <a:rPr lang="en-US" altLang="en-US" i="1" dirty="0" smtClean="0">
                <a:solidFill>
                  <a:srgbClr val="CC3300"/>
                </a:solidFill>
              </a:rPr>
              <a:t>T</a:t>
            </a:r>
            <a:r>
              <a:rPr lang="en-US" altLang="en-US" dirty="0" smtClean="0">
                <a:solidFill>
                  <a:srgbClr val="CC3300"/>
                </a:solidFill>
              </a:rPr>
              <a:t>(</a:t>
            </a:r>
            <a:r>
              <a:rPr lang="en-US" altLang="en-US" i="1" dirty="0" smtClean="0">
                <a:solidFill>
                  <a:srgbClr val="CC3300"/>
                </a:solidFill>
              </a:rPr>
              <a:t>n</a:t>
            </a:r>
            <a:r>
              <a:rPr lang="en-US" altLang="en-US" dirty="0" smtClean="0">
                <a:solidFill>
                  <a:srgbClr val="CC3300"/>
                </a:solidFill>
              </a:rPr>
              <a:t>)</a:t>
            </a:r>
            <a:r>
              <a:rPr lang="en-US" altLang="en-US" i="1" dirty="0" smtClean="0">
                <a:solidFill>
                  <a:srgbClr val="CC3300"/>
                </a:solidFill>
              </a:rPr>
              <a:t> = </a:t>
            </a:r>
            <a:r>
              <a:rPr lang="en-US" altLang="en-US" dirty="0" smtClean="0">
                <a:solidFill>
                  <a:srgbClr val="CC3300"/>
                </a:solidFill>
                <a:sym typeface="Symbol" pitchFamily="18" charset="2"/>
              </a:rPr>
              <a:t></a:t>
            </a:r>
            <a:r>
              <a:rPr lang="en-US" altLang="en-US" dirty="0" smtClean="0">
                <a:solidFill>
                  <a:srgbClr val="CC3300"/>
                </a:solidFill>
              </a:rPr>
              <a:t>(1)</a:t>
            </a:r>
            <a:r>
              <a:rPr lang="en-US" altLang="en-US" i="1" dirty="0" smtClean="0">
                <a:solidFill>
                  <a:srgbClr val="CC3300"/>
                </a:solidFill>
              </a:rPr>
              <a:t>				</a:t>
            </a:r>
            <a:r>
              <a:rPr lang="en-US" altLang="en-US" dirty="0" smtClean="0">
                <a:solidFill>
                  <a:srgbClr val="CC3300"/>
                </a:solidFill>
              </a:rPr>
              <a:t>if</a:t>
            </a:r>
            <a:r>
              <a:rPr lang="en-US" altLang="en-US" i="1" dirty="0" smtClean="0">
                <a:solidFill>
                  <a:srgbClr val="CC3300"/>
                </a:solidFill>
              </a:rPr>
              <a:t> n </a:t>
            </a:r>
            <a:r>
              <a:rPr lang="en-US" altLang="en-US" dirty="0" smtClean="0">
                <a:solidFill>
                  <a:srgbClr val="CC3300"/>
                </a:solidFill>
                <a:sym typeface="Symbol" pitchFamily="18" charset="2"/>
              </a:rPr>
              <a:t> </a:t>
            </a:r>
            <a:r>
              <a:rPr lang="en-US" altLang="en-US" i="1" dirty="0" smtClean="0">
                <a:solidFill>
                  <a:srgbClr val="CC3300"/>
                </a:solidFill>
                <a:sym typeface="Symbol" pitchFamily="18" charset="2"/>
              </a:rPr>
              <a:t> c</a:t>
            </a:r>
            <a:endParaRPr lang="en-US" altLang="en-US" i="1" dirty="0" smtClean="0">
              <a:solidFill>
                <a:srgbClr val="CC3300"/>
              </a:solidFill>
            </a:endParaRPr>
          </a:p>
          <a:p>
            <a:pPr lvl="2">
              <a:lnSpc>
                <a:spcPct val="90000"/>
              </a:lnSpc>
              <a:buFontTx/>
              <a:buNone/>
            </a:pPr>
            <a:r>
              <a:rPr lang="en-US" altLang="en-US" i="1" dirty="0" smtClean="0">
                <a:solidFill>
                  <a:srgbClr val="CC3300"/>
                </a:solidFill>
              </a:rPr>
              <a:t>T</a:t>
            </a:r>
            <a:r>
              <a:rPr lang="en-US" altLang="en-US" dirty="0" smtClean="0">
                <a:solidFill>
                  <a:srgbClr val="CC3300"/>
                </a:solidFill>
              </a:rPr>
              <a:t>(</a:t>
            </a:r>
            <a:r>
              <a:rPr lang="en-US" altLang="en-US" i="1" dirty="0" smtClean="0">
                <a:solidFill>
                  <a:srgbClr val="CC3300"/>
                </a:solidFill>
              </a:rPr>
              <a:t>n</a:t>
            </a:r>
            <a:r>
              <a:rPr lang="en-US" altLang="en-US" dirty="0" smtClean="0">
                <a:solidFill>
                  <a:srgbClr val="CC3300"/>
                </a:solidFill>
              </a:rPr>
              <a:t>)</a:t>
            </a:r>
            <a:r>
              <a:rPr lang="en-US" altLang="en-US" i="1" dirty="0" smtClean="0">
                <a:solidFill>
                  <a:srgbClr val="CC3300"/>
                </a:solidFill>
              </a:rPr>
              <a:t> = a T</a:t>
            </a:r>
            <a:r>
              <a:rPr lang="en-US" altLang="en-US" dirty="0" smtClean="0">
                <a:solidFill>
                  <a:srgbClr val="CC3300"/>
                </a:solidFill>
              </a:rPr>
              <a:t>(</a:t>
            </a:r>
            <a:r>
              <a:rPr lang="en-US" altLang="en-US" i="1" dirty="0" smtClean="0">
                <a:solidFill>
                  <a:srgbClr val="CC3300"/>
                </a:solidFill>
              </a:rPr>
              <a:t>n</a:t>
            </a:r>
            <a:r>
              <a:rPr lang="en-US" altLang="en-US" dirty="0" smtClean="0">
                <a:solidFill>
                  <a:srgbClr val="CC3300"/>
                </a:solidFill>
              </a:rPr>
              <a:t>/</a:t>
            </a:r>
            <a:r>
              <a:rPr lang="en-US" altLang="en-US" i="1" dirty="0" smtClean="0">
                <a:solidFill>
                  <a:srgbClr val="CC3300"/>
                </a:solidFill>
              </a:rPr>
              <a:t>b</a:t>
            </a:r>
            <a:r>
              <a:rPr lang="en-US" altLang="en-US" dirty="0" smtClean="0">
                <a:solidFill>
                  <a:srgbClr val="CC3300"/>
                </a:solidFill>
              </a:rPr>
              <a:t>)</a:t>
            </a:r>
            <a:r>
              <a:rPr lang="en-US" altLang="en-US" i="1" dirty="0" smtClean="0">
                <a:solidFill>
                  <a:srgbClr val="CC3300"/>
                </a:solidFill>
              </a:rPr>
              <a:t> + D</a:t>
            </a:r>
            <a:r>
              <a:rPr lang="en-US" altLang="en-US" dirty="0" smtClean="0">
                <a:solidFill>
                  <a:srgbClr val="CC3300"/>
                </a:solidFill>
              </a:rPr>
              <a:t>(</a:t>
            </a:r>
            <a:r>
              <a:rPr lang="en-US" altLang="en-US" i="1" dirty="0" smtClean="0">
                <a:solidFill>
                  <a:srgbClr val="CC3300"/>
                </a:solidFill>
              </a:rPr>
              <a:t>n</a:t>
            </a:r>
            <a:r>
              <a:rPr lang="en-US" altLang="en-US" dirty="0" smtClean="0">
                <a:solidFill>
                  <a:srgbClr val="CC3300"/>
                </a:solidFill>
              </a:rPr>
              <a:t>)</a:t>
            </a:r>
            <a:r>
              <a:rPr lang="en-US" altLang="en-US" i="1" dirty="0" smtClean="0">
                <a:solidFill>
                  <a:srgbClr val="CC3300"/>
                </a:solidFill>
              </a:rPr>
              <a:t> + C</a:t>
            </a:r>
            <a:r>
              <a:rPr lang="en-US" altLang="en-US" dirty="0" smtClean="0">
                <a:solidFill>
                  <a:srgbClr val="CC3300"/>
                </a:solidFill>
              </a:rPr>
              <a:t>(</a:t>
            </a:r>
            <a:r>
              <a:rPr lang="en-US" altLang="en-US" i="1" dirty="0" smtClean="0">
                <a:solidFill>
                  <a:srgbClr val="CC3300"/>
                </a:solidFill>
              </a:rPr>
              <a:t>n</a:t>
            </a:r>
            <a:r>
              <a:rPr lang="en-US" altLang="en-US" dirty="0" smtClean="0">
                <a:solidFill>
                  <a:srgbClr val="CC3300"/>
                </a:solidFill>
              </a:rPr>
              <a:t>)</a:t>
            </a:r>
            <a:r>
              <a:rPr lang="en-US" altLang="en-US" i="1" dirty="0" smtClean="0">
                <a:solidFill>
                  <a:srgbClr val="CC3300"/>
                </a:solidFill>
              </a:rPr>
              <a:t> 	</a:t>
            </a:r>
            <a:r>
              <a:rPr lang="en-US" altLang="en-US" dirty="0" smtClean="0">
                <a:solidFill>
                  <a:srgbClr val="CC3300"/>
                </a:solidFill>
              </a:rPr>
              <a:t>otherwise</a:t>
            </a:r>
          </a:p>
        </p:txBody>
      </p:sp>
    </p:spTree>
    <p:extLst>
      <p:ext uri="{BB962C8B-B14F-4D97-AF65-F5344CB8AC3E}">
        <p14:creationId xmlns:p14="http://schemas.microsoft.com/office/powerpoint/2010/main" val="2172969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buNone/>
            </a:pPr>
            <a:r>
              <a:rPr lang="en-US" dirty="0" smtClean="0"/>
              <a:t>Through the lecture and readings (CLRS 2.3.1, 4.3, 4.4, 7.1-7.3, 9.3) you will be able to</a:t>
            </a:r>
          </a:p>
          <a:p>
            <a:r>
              <a:rPr lang="en-US" sz="2800" dirty="0" smtClean="0"/>
              <a:t>Perform (</a:t>
            </a:r>
            <a:r>
              <a:rPr lang="en-US" sz="2800" dirty="0" err="1"/>
              <a:t>ch.</a:t>
            </a:r>
            <a:r>
              <a:rPr lang="en-US" sz="2800" dirty="0"/>
              <a:t> 2) </a:t>
            </a:r>
            <a:r>
              <a:rPr lang="en-US" sz="2800" dirty="0" smtClean="0"/>
              <a:t>insertion sort, selection sort, merge sort, or </a:t>
            </a:r>
            <a:r>
              <a:rPr lang="en-US" sz="2800" dirty="0"/>
              <a:t>(</a:t>
            </a:r>
            <a:r>
              <a:rPr lang="en-US" sz="2800" dirty="0" err="1"/>
              <a:t>ch</a:t>
            </a:r>
            <a:r>
              <a:rPr lang="en-US" sz="2800" dirty="0"/>
              <a:t> 7) </a:t>
            </a:r>
            <a:r>
              <a:rPr lang="en-US" sz="2800" dirty="0" smtClean="0"/>
              <a:t>quicksort </a:t>
            </a:r>
            <a:r>
              <a:rPr lang="en-US" sz="2800" dirty="0"/>
              <a:t>on a set of example </a:t>
            </a:r>
            <a:r>
              <a:rPr lang="en-US" sz="2800" dirty="0" smtClean="0"/>
              <a:t>numbers</a:t>
            </a:r>
            <a:r>
              <a:rPr lang="en-US" sz="2800" dirty="0"/>
              <a:t>.</a:t>
            </a:r>
            <a:endParaRPr lang="en-US" sz="2800" dirty="0" smtClean="0"/>
          </a:p>
          <a:p>
            <a:r>
              <a:rPr lang="en-US" sz="2800" dirty="0" smtClean="0"/>
              <a:t>Determine which sorts </a:t>
            </a:r>
            <a:r>
              <a:rPr lang="en-US" sz="2800" dirty="0"/>
              <a:t>are </a:t>
            </a:r>
            <a:r>
              <a:rPr lang="en-US" sz="2800" dirty="0" smtClean="0"/>
              <a:t>stable, in-place, </a:t>
            </a:r>
            <a:r>
              <a:rPr lang="en-US" sz="2800" dirty="0"/>
              <a:t>and optimal</a:t>
            </a:r>
            <a:r>
              <a:rPr lang="en-US" sz="2800" dirty="0" smtClean="0"/>
              <a:t>.</a:t>
            </a:r>
          </a:p>
          <a:p>
            <a:r>
              <a:rPr lang="en-US" sz="2800" dirty="0" smtClean="0"/>
              <a:t>Write and solve a recurrence to analyze the running time of a divide &amp; conquer algorithm.</a:t>
            </a:r>
          </a:p>
          <a:p>
            <a:r>
              <a:rPr lang="en-US" sz="2800" dirty="0" smtClean="0"/>
              <a:t>Draw a recursion tree to determine a good guess for solving a recurrence.</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smtClean="0"/>
              <a:t>Comp 550, </a:t>
            </a:r>
            <a:endParaRPr lang="en-US"/>
          </a:p>
        </p:txBody>
      </p:sp>
    </p:spTree>
    <p:extLst>
      <p:ext uri="{BB962C8B-B14F-4D97-AF65-F5344CB8AC3E}">
        <p14:creationId xmlns:p14="http://schemas.microsoft.com/office/powerpoint/2010/main" val="238338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9155" name="Rectangle 2"/>
          <p:cNvSpPr>
            <a:spLocks noGrp="1" noChangeArrowheads="1"/>
          </p:cNvSpPr>
          <p:nvPr>
            <p:ph type="title"/>
          </p:nvPr>
        </p:nvSpPr>
        <p:spPr/>
        <p:txBody>
          <a:bodyPr/>
          <a:lstStyle/>
          <a:p>
            <a:r>
              <a:rPr lang="en-US" altLang="en-US" dirty="0" smtClean="0"/>
              <a:t>Analysis of Merge Sort</a:t>
            </a:r>
          </a:p>
        </p:txBody>
      </p:sp>
      <mc:AlternateContent xmlns:mc="http://schemas.openxmlformats.org/markup-compatibility/2006" xmlns:a14="http://schemas.microsoft.com/office/drawing/2010/main">
        <mc:Choice Requires="a14">
          <p:sp>
            <p:nvSpPr>
              <p:cNvPr id="49156" name="Rectangle 3"/>
              <p:cNvSpPr>
                <a:spLocks noGrp="1" noChangeArrowheads="1"/>
              </p:cNvSpPr>
              <p:nvPr>
                <p:ph type="body" idx="1"/>
              </p:nvPr>
            </p:nvSpPr>
            <p:spPr>
              <a:xfrm>
                <a:off x="454025" y="1081088"/>
                <a:ext cx="8343900" cy="4114800"/>
              </a:xfrm>
            </p:spPr>
            <p:txBody>
              <a:bodyPr/>
              <a:lstStyle/>
              <a:p>
                <a:pPr>
                  <a:lnSpc>
                    <a:spcPct val="90000"/>
                  </a:lnSpc>
                </a:pPr>
                <a:r>
                  <a:rPr lang="en-US" altLang="en-US" sz="2800" dirty="0" smtClean="0">
                    <a:solidFill>
                      <a:srgbClr val="CC3300"/>
                    </a:solidFill>
                  </a:rPr>
                  <a:t>Running time </a:t>
                </a:r>
                <a:r>
                  <a:rPr lang="en-US" altLang="en-US" sz="2800" b="1" i="1" dirty="0" smtClean="0">
                    <a:solidFill>
                      <a:schemeClr val="hlink"/>
                    </a:solidFill>
                  </a:rPr>
                  <a:t>T</a:t>
                </a:r>
                <a:r>
                  <a:rPr lang="en-US" altLang="en-US" sz="2800" b="1" dirty="0" smtClean="0">
                    <a:solidFill>
                      <a:schemeClr val="hlink"/>
                    </a:solidFill>
                  </a:rPr>
                  <a:t>(</a:t>
                </a:r>
                <a:r>
                  <a:rPr lang="en-US" altLang="en-US" sz="2800" b="1" i="1" dirty="0" smtClean="0">
                    <a:solidFill>
                      <a:schemeClr val="hlink"/>
                    </a:solidFill>
                  </a:rPr>
                  <a:t>n</a:t>
                </a:r>
                <a:r>
                  <a:rPr lang="en-US" altLang="en-US" sz="2800" b="1" dirty="0" smtClean="0">
                    <a:solidFill>
                      <a:schemeClr val="hlink"/>
                    </a:solidFill>
                  </a:rPr>
                  <a:t>)</a:t>
                </a:r>
                <a:r>
                  <a:rPr lang="en-US" altLang="en-US" sz="2800" dirty="0" smtClean="0">
                    <a:solidFill>
                      <a:srgbClr val="CC3300"/>
                    </a:solidFill>
                  </a:rPr>
                  <a:t> of Merge Sort:</a:t>
                </a:r>
              </a:p>
              <a:p>
                <a:pPr>
                  <a:lnSpc>
                    <a:spcPct val="90000"/>
                  </a:lnSpc>
                </a:pPr>
                <a:r>
                  <a:rPr lang="en-US" altLang="en-US" sz="2800" dirty="0" smtClean="0"/>
                  <a:t>Divide: computing the middle takes </a:t>
                </a:r>
                <a:r>
                  <a:rPr lang="en-US" altLang="en-US" sz="2800" dirty="0" smtClean="0">
                    <a:solidFill>
                      <a:srgbClr val="CC3300"/>
                    </a:solidFill>
                    <a:sym typeface="Symbol" pitchFamily="18" charset="2"/>
                  </a:rPr>
                  <a:t></a:t>
                </a:r>
                <a:r>
                  <a:rPr lang="en-US" altLang="en-US" sz="2800" dirty="0" smtClean="0">
                    <a:solidFill>
                      <a:srgbClr val="CC3300"/>
                    </a:solidFill>
                  </a:rPr>
                  <a:t>(1)</a:t>
                </a:r>
                <a:r>
                  <a:rPr lang="en-US" altLang="en-US" sz="2800" i="1" dirty="0" smtClean="0">
                    <a:solidFill>
                      <a:srgbClr val="3DDE2C"/>
                    </a:solidFill>
                  </a:rPr>
                  <a:t> </a:t>
                </a:r>
              </a:p>
              <a:p>
                <a:pPr>
                  <a:lnSpc>
                    <a:spcPct val="90000"/>
                  </a:lnSpc>
                </a:pPr>
                <a:r>
                  <a:rPr lang="en-US" altLang="en-US" sz="2800" dirty="0" smtClean="0"/>
                  <a:t>Conquer: solving 2 </a:t>
                </a:r>
                <a:r>
                  <a:rPr lang="en-US" altLang="en-US" sz="2800" dirty="0" err="1" smtClean="0"/>
                  <a:t>subproblems</a:t>
                </a:r>
                <a:r>
                  <a:rPr lang="en-US" altLang="en-US" sz="2800" dirty="0" smtClean="0"/>
                  <a:t> takes </a:t>
                </a:r>
                <a:r>
                  <a:rPr lang="en-US" altLang="en-US" sz="2800" dirty="0" smtClean="0">
                    <a:solidFill>
                      <a:srgbClr val="CC3300"/>
                    </a:solidFill>
                  </a:rPr>
                  <a:t>2</a:t>
                </a:r>
                <a:r>
                  <a:rPr lang="en-US" altLang="en-US" sz="2800" i="1" dirty="0" smtClean="0">
                    <a:solidFill>
                      <a:srgbClr val="CC3300"/>
                    </a:solidFill>
                  </a:rPr>
                  <a:t>T</a:t>
                </a:r>
                <a:r>
                  <a:rPr lang="en-US" altLang="en-US" sz="2800" dirty="0" smtClean="0">
                    <a:solidFill>
                      <a:srgbClr val="CC3300"/>
                    </a:solidFill>
                  </a:rPr>
                  <a:t>(</a:t>
                </a:r>
                <a:r>
                  <a:rPr lang="en-US" altLang="en-US" sz="2800" i="1" dirty="0" smtClean="0">
                    <a:solidFill>
                      <a:srgbClr val="CC3300"/>
                    </a:solidFill>
                  </a:rPr>
                  <a:t>n</a:t>
                </a:r>
                <a:r>
                  <a:rPr lang="en-US" altLang="en-US" sz="2800" dirty="0" smtClean="0">
                    <a:solidFill>
                      <a:srgbClr val="CC3300"/>
                    </a:solidFill>
                  </a:rPr>
                  <a:t>/2)</a:t>
                </a:r>
                <a:r>
                  <a:rPr lang="en-US" altLang="en-US" sz="2800" i="1" dirty="0" smtClean="0">
                    <a:solidFill>
                      <a:srgbClr val="3DDE2C"/>
                    </a:solidFill>
                  </a:rPr>
                  <a:t> </a:t>
                </a:r>
                <a:endParaRPr lang="en-US" altLang="en-US" sz="2800" dirty="0" smtClean="0"/>
              </a:p>
              <a:p>
                <a:pPr>
                  <a:lnSpc>
                    <a:spcPct val="90000"/>
                  </a:lnSpc>
                </a:pPr>
                <a:r>
                  <a:rPr lang="en-US" altLang="en-US" sz="2800" dirty="0" smtClean="0"/>
                  <a:t>Combine: merging </a:t>
                </a:r>
                <a:r>
                  <a:rPr lang="en-US" altLang="en-US" sz="2800" i="1" dirty="0" smtClean="0"/>
                  <a:t>n</a:t>
                </a:r>
                <a:r>
                  <a:rPr lang="en-US" altLang="en-US" sz="2800" dirty="0" smtClean="0"/>
                  <a:t> elements takes </a:t>
                </a:r>
                <a:r>
                  <a:rPr lang="en-US" altLang="en-US" sz="2800" dirty="0" smtClean="0">
                    <a:solidFill>
                      <a:srgbClr val="CC3300"/>
                    </a:solidFill>
                    <a:sym typeface="Symbol" pitchFamily="18" charset="2"/>
                  </a:rPr>
                  <a:t></a:t>
                </a:r>
                <a:r>
                  <a:rPr lang="en-US" altLang="en-US" sz="2800" dirty="0" smtClean="0">
                    <a:solidFill>
                      <a:srgbClr val="CC3300"/>
                    </a:solidFill>
                  </a:rPr>
                  <a:t>(</a:t>
                </a:r>
                <a:r>
                  <a:rPr lang="en-US" altLang="en-US" sz="2800" i="1" dirty="0" smtClean="0">
                    <a:solidFill>
                      <a:srgbClr val="CC3300"/>
                    </a:solidFill>
                  </a:rPr>
                  <a:t>n</a:t>
                </a:r>
                <a:r>
                  <a:rPr lang="en-US" altLang="en-US" sz="2800" dirty="0" smtClean="0">
                    <a:solidFill>
                      <a:srgbClr val="CC3300"/>
                    </a:solidFill>
                  </a:rPr>
                  <a:t>)</a:t>
                </a:r>
                <a:r>
                  <a:rPr lang="en-US" altLang="en-US" sz="2800" i="1" dirty="0" smtClean="0">
                    <a:solidFill>
                      <a:srgbClr val="3DDE2C"/>
                    </a:solidFill>
                  </a:rPr>
                  <a:t> </a:t>
                </a:r>
                <a:endParaRPr lang="en-US" altLang="en-US" dirty="0" smtClean="0"/>
              </a:p>
              <a:p>
                <a:pPr>
                  <a:lnSpc>
                    <a:spcPct val="90000"/>
                  </a:lnSpc>
                </a:pPr>
                <a:r>
                  <a:rPr lang="en-US" altLang="en-US" sz="2800" dirty="0" smtClean="0"/>
                  <a:t>Total</a:t>
                </a:r>
                <a:r>
                  <a:rPr lang="en-US" altLang="en-US" dirty="0" smtClean="0"/>
                  <a:t>:</a:t>
                </a:r>
              </a:p>
              <a:p>
                <a:pPr lvl="2">
                  <a:lnSpc>
                    <a:spcPct val="90000"/>
                  </a:lnSpc>
                  <a:buFontTx/>
                  <a:buNone/>
                </a:pPr>
                <a:r>
                  <a:rPr lang="en-US" altLang="en-US" sz="2800" i="1" dirty="0" smtClean="0">
                    <a:solidFill>
                      <a:srgbClr val="CC3300"/>
                    </a:solidFill>
                  </a:rPr>
                  <a:t>		      T</a:t>
                </a:r>
                <a:r>
                  <a:rPr lang="en-US" altLang="en-US" sz="2800" dirty="0" smtClean="0">
                    <a:solidFill>
                      <a:srgbClr val="CC3300"/>
                    </a:solidFill>
                  </a:rPr>
                  <a:t>(</a:t>
                </a:r>
                <a:r>
                  <a:rPr lang="en-US" altLang="en-US" sz="2800" i="1" dirty="0" smtClean="0">
                    <a:solidFill>
                      <a:srgbClr val="CC3300"/>
                    </a:solidFill>
                  </a:rPr>
                  <a:t>1</a:t>
                </a:r>
                <a:r>
                  <a:rPr lang="en-US" altLang="en-US" sz="2800" dirty="0" smtClean="0">
                    <a:solidFill>
                      <a:srgbClr val="CC3300"/>
                    </a:solidFill>
                  </a:rPr>
                  <a:t>)</a:t>
                </a:r>
                <a:r>
                  <a:rPr lang="en-US" altLang="en-US" sz="2800" i="1" dirty="0" smtClean="0">
                    <a:solidFill>
                      <a:srgbClr val="CC3300"/>
                    </a:solidFill>
                  </a:rPr>
                  <a:t> = </a:t>
                </a:r>
                <a:r>
                  <a:rPr lang="en-US" altLang="en-US" sz="2800" dirty="0" smtClean="0">
                    <a:solidFill>
                      <a:srgbClr val="CC3300"/>
                    </a:solidFill>
                    <a:sym typeface="Symbol" pitchFamily="18" charset="2"/>
                  </a:rPr>
                  <a:t>c  </a:t>
                </a:r>
                <a:r>
                  <a:rPr lang="en-US" altLang="en-US" sz="2800" i="1" dirty="0" smtClean="0">
                    <a:solidFill>
                      <a:srgbClr val="CC3300"/>
                    </a:solidFill>
                  </a:rPr>
                  <a:t>		  		    </a:t>
                </a:r>
              </a:p>
              <a:p>
                <a:pPr lvl="2">
                  <a:lnSpc>
                    <a:spcPct val="90000"/>
                  </a:lnSpc>
                  <a:buFontTx/>
                  <a:buNone/>
                </a:pPr>
                <a:r>
                  <a:rPr lang="en-US" altLang="en-US" sz="2800" dirty="0" smtClean="0">
                    <a:solidFill>
                      <a:srgbClr val="CC3300"/>
                    </a:solidFill>
                  </a:rPr>
                  <a:t>for</a:t>
                </a:r>
                <a:r>
                  <a:rPr lang="en-US" altLang="en-US" sz="2800" i="1" dirty="0" smtClean="0">
                    <a:solidFill>
                      <a:srgbClr val="CC3300"/>
                    </a:solidFill>
                  </a:rPr>
                  <a:t> n &gt; </a:t>
                </a:r>
                <a:r>
                  <a:rPr lang="en-US" altLang="en-US" sz="2800" dirty="0" smtClean="0">
                    <a:solidFill>
                      <a:srgbClr val="CC3300"/>
                    </a:solidFill>
                  </a:rPr>
                  <a:t>1, </a:t>
                </a:r>
                <a14:m>
                  <m:oMath xmlns:m="http://schemas.openxmlformats.org/officeDocument/2006/math">
                    <m:r>
                      <a:rPr lang="en-US" altLang="en-US" sz="2800" b="0" i="1" smtClean="0">
                        <a:solidFill>
                          <a:srgbClr val="CC3300"/>
                        </a:solidFill>
                        <a:latin typeface="Cambria Math" panose="02040503050406030204" pitchFamily="18" charset="0"/>
                      </a:rPr>
                      <m:t>𝑇</m:t>
                    </m:r>
                    <m:d>
                      <m:dPr>
                        <m:ctrlPr>
                          <a:rPr lang="en-US" altLang="en-US" sz="2800" b="0" i="1" smtClean="0">
                            <a:solidFill>
                              <a:srgbClr val="CC3300"/>
                            </a:solidFill>
                            <a:latin typeface="Cambria Math" panose="02040503050406030204" pitchFamily="18" charset="0"/>
                          </a:rPr>
                        </m:ctrlPr>
                      </m:dPr>
                      <m:e>
                        <m:r>
                          <a:rPr lang="en-US" altLang="en-US" sz="2800" b="0" i="1" smtClean="0">
                            <a:solidFill>
                              <a:srgbClr val="CC3300"/>
                            </a:solidFill>
                            <a:latin typeface="Cambria Math" panose="02040503050406030204" pitchFamily="18" charset="0"/>
                          </a:rPr>
                          <m:t>𝑛</m:t>
                        </m:r>
                      </m:e>
                    </m:d>
                    <m:r>
                      <a:rPr lang="en-US" altLang="en-US" sz="2800" b="0" i="1" smtClean="0">
                        <a:solidFill>
                          <a:srgbClr val="CC3300"/>
                        </a:solidFill>
                        <a:latin typeface="Cambria Math" panose="02040503050406030204" pitchFamily="18" charset="0"/>
                      </a:rPr>
                      <m:t>=</m:t>
                    </m:r>
                    <m:r>
                      <a:rPr lang="en-US" altLang="en-US" sz="2800" b="0" i="1" smtClean="0">
                        <a:solidFill>
                          <a:srgbClr val="CC3300"/>
                        </a:solidFill>
                        <a:latin typeface="Cambria Math" panose="02040503050406030204" pitchFamily="18" charset="0"/>
                      </a:rPr>
                      <m:t>𝑐𝑛</m:t>
                    </m:r>
                    <m:r>
                      <a:rPr lang="en-US" altLang="en-US" sz="2800" b="0" i="1" smtClean="0">
                        <a:solidFill>
                          <a:srgbClr val="CC3300"/>
                        </a:solidFill>
                        <a:latin typeface="Cambria Math" panose="02040503050406030204" pitchFamily="18" charset="0"/>
                      </a:rPr>
                      <m:t>+</m:t>
                    </m:r>
                    <m:r>
                      <a:rPr lang="en-US" altLang="en-US" sz="2800" b="0" i="1" smtClean="0">
                        <a:solidFill>
                          <a:srgbClr val="CC3300"/>
                        </a:solidFill>
                        <a:latin typeface="Cambria Math" panose="02040503050406030204" pitchFamily="18" charset="0"/>
                      </a:rPr>
                      <m:t>𝑇</m:t>
                    </m:r>
                    <m:d>
                      <m:dPr>
                        <m:ctrlPr>
                          <a:rPr lang="en-US" altLang="en-US" sz="2800" b="0" i="1" smtClean="0">
                            <a:solidFill>
                              <a:srgbClr val="CC3300"/>
                            </a:solidFill>
                            <a:latin typeface="Cambria Math" panose="02040503050406030204" pitchFamily="18" charset="0"/>
                          </a:rPr>
                        </m:ctrlPr>
                      </m:dPr>
                      <m:e>
                        <m:d>
                          <m:dPr>
                            <m:begChr m:val="⌊"/>
                            <m:endChr m:val="⌋"/>
                            <m:ctrlPr>
                              <a:rPr lang="en-US" altLang="en-US" sz="2800" b="0" i="1" smtClean="0">
                                <a:solidFill>
                                  <a:srgbClr val="CC3300"/>
                                </a:solidFill>
                                <a:latin typeface="Cambria Math" panose="02040503050406030204" pitchFamily="18" charset="0"/>
                              </a:rPr>
                            </m:ctrlPr>
                          </m:dPr>
                          <m:e>
                            <m:r>
                              <a:rPr lang="en-US" altLang="en-US" sz="2800" b="0" i="1" smtClean="0">
                                <a:solidFill>
                                  <a:srgbClr val="CC3300"/>
                                </a:solidFill>
                                <a:latin typeface="Cambria Math" panose="02040503050406030204" pitchFamily="18" charset="0"/>
                              </a:rPr>
                              <m:t>𝑛</m:t>
                            </m:r>
                            <m:r>
                              <a:rPr lang="en-US" altLang="en-US" sz="2800" b="0" i="1" smtClean="0">
                                <a:solidFill>
                                  <a:srgbClr val="CC3300"/>
                                </a:solidFill>
                                <a:latin typeface="Cambria Math" panose="02040503050406030204" pitchFamily="18" charset="0"/>
                              </a:rPr>
                              <m:t>/2</m:t>
                            </m:r>
                          </m:e>
                        </m:d>
                      </m:e>
                    </m:d>
                    <m:r>
                      <a:rPr lang="en-US" altLang="en-US" sz="2800" b="0" i="1" smtClean="0">
                        <a:solidFill>
                          <a:srgbClr val="CC3300"/>
                        </a:solidFill>
                        <a:latin typeface="Cambria Math" panose="02040503050406030204" pitchFamily="18" charset="0"/>
                      </a:rPr>
                      <m:t>+</m:t>
                    </m:r>
                    <m:r>
                      <a:rPr lang="en-US" altLang="en-US" sz="2800" b="0" i="1" smtClean="0">
                        <a:solidFill>
                          <a:srgbClr val="CC3300"/>
                        </a:solidFill>
                        <a:latin typeface="Cambria Math" panose="02040503050406030204" pitchFamily="18" charset="0"/>
                      </a:rPr>
                      <m:t>𝑇</m:t>
                    </m:r>
                    <m:r>
                      <a:rPr lang="en-US" altLang="en-US" sz="2800" b="0" i="1" smtClean="0">
                        <a:solidFill>
                          <a:srgbClr val="CC3300"/>
                        </a:solidFill>
                        <a:latin typeface="Cambria Math" panose="02040503050406030204" pitchFamily="18" charset="0"/>
                      </a:rPr>
                      <m:t>(</m:t>
                    </m:r>
                    <m:d>
                      <m:dPr>
                        <m:begChr m:val="⌈"/>
                        <m:endChr m:val="⌉"/>
                        <m:ctrlPr>
                          <a:rPr lang="en-US" altLang="en-US" sz="2800" b="0" i="1" smtClean="0">
                            <a:solidFill>
                              <a:srgbClr val="CC3300"/>
                            </a:solidFill>
                            <a:latin typeface="Cambria Math" panose="02040503050406030204" pitchFamily="18" charset="0"/>
                          </a:rPr>
                        </m:ctrlPr>
                      </m:dPr>
                      <m:e>
                        <m:r>
                          <a:rPr lang="en-US" altLang="en-US" sz="2800" b="0" i="1" smtClean="0">
                            <a:solidFill>
                              <a:srgbClr val="CC3300"/>
                            </a:solidFill>
                            <a:latin typeface="Cambria Math" panose="02040503050406030204" pitchFamily="18" charset="0"/>
                          </a:rPr>
                          <m:t>𝑛</m:t>
                        </m:r>
                        <m:r>
                          <a:rPr lang="en-US" altLang="en-US" sz="2800" b="0" i="1" smtClean="0">
                            <a:solidFill>
                              <a:srgbClr val="CC3300"/>
                            </a:solidFill>
                            <a:latin typeface="Cambria Math" panose="02040503050406030204" pitchFamily="18" charset="0"/>
                          </a:rPr>
                          <m:t>/2</m:t>
                        </m:r>
                      </m:e>
                    </m:d>
                    <m:r>
                      <a:rPr lang="en-US" altLang="en-US" sz="2800" b="0" i="1" smtClean="0">
                        <a:solidFill>
                          <a:srgbClr val="CC3300"/>
                        </a:solidFill>
                        <a:latin typeface="Cambria Math" panose="02040503050406030204" pitchFamily="18" charset="0"/>
                      </a:rPr>
                      <m:t>)</m:t>
                    </m:r>
                  </m:oMath>
                </a14:m>
                <a:endParaRPr lang="en-US" altLang="en-US" sz="2800" i="1" dirty="0" smtClean="0">
                  <a:solidFill>
                    <a:srgbClr val="CC3300"/>
                  </a:solidFill>
                </a:endParaRPr>
              </a:p>
              <a:p>
                <a:pPr lvl="2" algn="ctr">
                  <a:lnSpc>
                    <a:spcPct val="90000"/>
                  </a:lnSpc>
                  <a:buFontTx/>
                  <a:buNone/>
                </a:pPr>
                <a:endParaRPr lang="en-US" altLang="en-US" sz="1000" i="1" dirty="0" smtClean="0">
                  <a:solidFill>
                    <a:srgbClr val="CC3300"/>
                  </a:solidFill>
                </a:endParaRPr>
              </a:p>
              <a:p>
                <a:pPr lvl="1">
                  <a:lnSpc>
                    <a:spcPct val="90000"/>
                  </a:lnSpc>
                  <a:buFont typeface="Wingdings" pitchFamily="2" charset="2"/>
                  <a:buNone/>
                </a:pPr>
                <a:r>
                  <a:rPr lang="en-US" altLang="en-US" dirty="0" smtClean="0">
                    <a:solidFill>
                      <a:schemeClr val="hlink"/>
                    </a:solidFill>
                    <a:sym typeface="Symbol" pitchFamily="18" charset="2"/>
                  </a:rPr>
                  <a:t> </a:t>
                </a:r>
                <a:r>
                  <a:rPr lang="en-US" altLang="en-US" i="1" dirty="0" smtClean="0">
                    <a:solidFill>
                      <a:schemeClr val="hlink"/>
                    </a:solidFill>
                  </a:rPr>
                  <a:t>T</a:t>
                </a:r>
                <a:r>
                  <a:rPr lang="en-US" altLang="en-US" dirty="0" smtClean="0">
                    <a:solidFill>
                      <a:schemeClr val="hlink"/>
                    </a:solidFill>
                  </a:rPr>
                  <a:t>(</a:t>
                </a:r>
                <a:r>
                  <a:rPr lang="en-US" altLang="en-US" i="1" dirty="0" smtClean="0">
                    <a:solidFill>
                      <a:schemeClr val="hlink"/>
                    </a:solidFill>
                  </a:rPr>
                  <a:t>n</a:t>
                </a:r>
                <a:r>
                  <a:rPr lang="en-US" altLang="en-US" dirty="0" smtClean="0">
                    <a:solidFill>
                      <a:schemeClr val="hlink"/>
                    </a:solidFill>
                  </a:rPr>
                  <a:t>)</a:t>
                </a:r>
                <a:r>
                  <a:rPr lang="en-US" altLang="en-US" i="1" dirty="0" smtClean="0">
                    <a:solidFill>
                      <a:schemeClr val="hlink"/>
                    </a:solidFill>
                  </a:rPr>
                  <a:t> = </a:t>
                </a:r>
                <a:r>
                  <a:rPr lang="en-US" altLang="en-US" dirty="0" smtClean="0">
                    <a:solidFill>
                      <a:schemeClr val="hlink"/>
                    </a:solidFill>
                    <a:sym typeface="Symbol" pitchFamily="18" charset="2"/>
                  </a:rPr>
                  <a:t></a:t>
                </a:r>
                <a:r>
                  <a:rPr lang="en-US" altLang="en-US" dirty="0" smtClean="0">
                    <a:solidFill>
                      <a:schemeClr val="hlink"/>
                    </a:solidFill>
                  </a:rPr>
                  <a:t>(</a:t>
                </a:r>
                <a:r>
                  <a:rPr lang="en-US" altLang="en-US" i="1" dirty="0" smtClean="0">
                    <a:solidFill>
                      <a:schemeClr val="hlink"/>
                    </a:solidFill>
                  </a:rPr>
                  <a:t>n </a:t>
                </a:r>
                <a:r>
                  <a:rPr lang="en-US" altLang="en-US" dirty="0" err="1" smtClean="0">
                    <a:solidFill>
                      <a:schemeClr val="hlink"/>
                    </a:solidFill>
                  </a:rPr>
                  <a:t>lg</a:t>
                </a:r>
                <a:r>
                  <a:rPr lang="en-US" altLang="en-US" i="1" dirty="0" smtClean="0">
                    <a:solidFill>
                      <a:schemeClr val="hlink"/>
                    </a:solidFill>
                  </a:rPr>
                  <a:t> n</a:t>
                </a:r>
                <a:r>
                  <a:rPr lang="en-US" altLang="en-US" dirty="0" smtClean="0">
                    <a:solidFill>
                      <a:schemeClr val="hlink"/>
                    </a:solidFill>
                  </a:rPr>
                  <a:t>) </a:t>
                </a:r>
                <a:r>
                  <a:rPr lang="en-US" altLang="en-US" i="1" dirty="0" smtClean="0">
                    <a:solidFill>
                      <a:schemeClr val="hlink"/>
                    </a:solidFill>
                  </a:rPr>
                  <a:t> </a:t>
                </a:r>
                <a:r>
                  <a:rPr lang="en-US" altLang="en-US" dirty="0" smtClean="0">
                    <a:solidFill>
                      <a:schemeClr val="hlink"/>
                    </a:solidFill>
                  </a:rPr>
                  <a:t>(CLRS </a:t>
                </a:r>
                <a:r>
                  <a:rPr lang="en-US" altLang="en-US" dirty="0" err="1" smtClean="0">
                    <a:solidFill>
                      <a:schemeClr val="hlink"/>
                    </a:solidFill>
                  </a:rPr>
                  <a:t>ch.</a:t>
                </a:r>
                <a:r>
                  <a:rPr lang="en-US" altLang="en-US" dirty="0" smtClean="0">
                    <a:solidFill>
                      <a:schemeClr val="hlink"/>
                    </a:solidFill>
                  </a:rPr>
                  <a:t> 4; worksheet)</a:t>
                </a:r>
              </a:p>
            </p:txBody>
          </p:sp>
        </mc:Choice>
        <mc:Fallback xmlns="">
          <p:sp>
            <p:nvSpPr>
              <p:cNvPr id="49156" name="Rectangle 3"/>
              <p:cNvSpPr>
                <a:spLocks noGrp="1" noRot="1" noChangeAspect="1" noMove="1" noResize="1" noEditPoints="1" noAdjustHandles="1" noChangeArrowheads="1" noChangeShapeType="1" noTextEdit="1"/>
              </p:cNvSpPr>
              <p:nvPr>
                <p:ph type="body" idx="1"/>
              </p:nvPr>
            </p:nvSpPr>
            <p:spPr>
              <a:xfrm>
                <a:off x="454025" y="1081088"/>
                <a:ext cx="8343900" cy="4114800"/>
              </a:xfrm>
              <a:blipFill rotWithShape="0">
                <a:blip r:embed="rId3"/>
                <a:stretch>
                  <a:fillRect l="-1242" t="-2519" b="-1333"/>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2227" name="Rectangle 2"/>
          <p:cNvSpPr>
            <a:spLocks noGrp="1" noChangeArrowheads="1"/>
          </p:cNvSpPr>
          <p:nvPr>
            <p:ph type="title"/>
          </p:nvPr>
        </p:nvSpPr>
        <p:spPr/>
        <p:txBody>
          <a:bodyPr/>
          <a:lstStyle/>
          <a:p>
            <a:r>
              <a:rPr lang="en-US" altLang="en-US" dirty="0" smtClean="0"/>
              <a:t>Substitution Method</a:t>
            </a:r>
          </a:p>
        </p:txBody>
      </p:sp>
      <p:sp>
        <p:nvSpPr>
          <p:cNvPr id="52228" name="Rectangle 3"/>
          <p:cNvSpPr>
            <a:spLocks noGrp="1" noChangeArrowheads="1"/>
          </p:cNvSpPr>
          <p:nvPr>
            <p:ph type="body" idx="1"/>
          </p:nvPr>
        </p:nvSpPr>
        <p:spPr>
          <a:xfrm>
            <a:off x="657225" y="1046163"/>
            <a:ext cx="7772400" cy="5178425"/>
          </a:xfrm>
        </p:spPr>
        <p:txBody>
          <a:bodyPr/>
          <a:lstStyle/>
          <a:p>
            <a:pPr>
              <a:spcBef>
                <a:spcPct val="40000"/>
              </a:spcBef>
            </a:pPr>
            <a:r>
              <a:rPr lang="en-US" altLang="en-US" sz="2800" b="1" u="sng" smtClean="0">
                <a:solidFill>
                  <a:srgbClr val="CC3300"/>
                </a:solidFill>
              </a:rPr>
              <a:t>Guess</a:t>
            </a:r>
            <a:r>
              <a:rPr lang="en-US" altLang="en-US" sz="2800" smtClean="0"/>
              <a:t> the form of the solution, then </a:t>
            </a:r>
            <a:br>
              <a:rPr lang="en-US" altLang="en-US" sz="2800" smtClean="0"/>
            </a:br>
            <a:r>
              <a:rPr lang="en-US" altLang="en-US" sz="2800" b="1" u="sng" smtClean="0">
                <a:solidFill>
                  <a:srgbClr val="CC3300"/>
                </a:solidFill>
              </a:rPr>
              <a:t>use mathematical induction</a:t>
            </a:r>
            <a:r>
              <a:rPr lang="en-US" altLang="en-US" sz="2800" smtClean="0"/>
              <a:t> to show it correct.</a:t>
            </a:r>
          </a:p>
          <a:p>
            <a:pPr lvl="1">
              <a:spcBef>
                <a:spcPct val="40000"/>
              </a:spcBef>
            </a:pPr>
            <a:r>
              <a:rPr lang="en-US" altLang="en-US" sz="2400" smtClean="0">
                <a:solidFill>
                  <a:schemeClr val="hlink"/>
                </a:solidFill>
              </a:rPr>
              <a:t>Substitute guessed answer</a:t>
            </a:r>
            <a:r>
              <a:rPr lang="en-US" altLang="en-US" sz="2400" smtClean="0"/>
              <a:t> for the function when the inductive hypothesis is applied to smaller values – hence, the name.</a:t>
            </a:r>
          </a:p>
          <a:p>
            <a:pPr>
              <a:spcBef>
                <a:spcPct val="40000"/>
              </a:spcBef>
            </a:pPr>
            <a:r>
              <a:rPr lang="en-US" altLang="en-US" sz="2800" smtClean="0"/>
              <a:t>Works well when the solution is easy to guess.</a:t>
            </a:r>
          </a:p>
          <a:p>
            <a:pPr>
              <a:spcBef>
                <a:spcPct val="40000"/>
              </a:spcBef>
            </a:pPr>
            <a:r>
              <a:rPr lang="en-US" altLang="en-US" sz="2800" smtClean="0"/>
              <a:t>No general way to guess the correct solution.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3251" name="Rectangle 2"/>
          <p:cNvSpPr>
            <a:spLocks noGrp="1" noChangeArrowheads="1"/>
          </p:cNvSpPr>
          <p:nvPr>
            <p:ph type="title"/>
          </p:nvPr>
        </p:nvSpPr>
        <p:spPr/>
        <p:txBody>
          <a:bodyPr/>
          <a:lstStyle/>
          <a:p>
            <a:r>
              <a:rPr lang="en-US" altLang="en-US" dirty="0" smtClean="0"/>
              <a:t>Example – Exact Function</a:t>
            </a:r>
          </a:p>
        </p:txBody>
      </p:sp>
      <p:sp>
        <p:nvSpPr>
          <p:cNvPr id="53252" name="Rectangle 3"/>
          <p:cNvSpPr>
            <a:spLocks noGrp="1" noChangeArrowheads="1"/>
          </p:cNvSpPr>
          <p:nvPr>
            <p:ph type="body" idx="1"/>
          </p:nvPr>
        </p:nvSpPr>
        <p:spPr>
          <a:xfrm>
            <a:off x="288925" y="1008063"/>
            <a:ext cx="8458200" cy="1039812"/>
          </a:xfrm>
        </p:spPr>
        <p:txBody>
          <a:bodyPr/>
          <a:lstStyle/>
          <a:p>
            <a:pPr lvl="1">
              <a:buFont typeface="Wingdings" pitchFamily="2" charset="2"/>
              <a:buNone/>
            </a:pPr>
            <a:r>
              <a:rPr lang="en-US" altLang="en-US" dirty="0" smtClean="0">
                <a:solidFill>
                  <a:srgbClr val="CC3300"/>
                </a:solidFill>
              </a:rPr>
              <a:t>Recurrence:  </a:t>
            </a:r>
            <a:r>
              <a:rPr lang="en-US" altLang="en-US" i="1" dirty="0" smtClean="0"/>
              <a:t>T</a:t>
            </a:r>
            <a:r>
              <a:rPr lang="en-US" altLang="en-US" dirty="0" smtClean="0"/>
              <a:t>(</a:t>
            </a:r>
            <a:r>
              <a:rPr lang="en-US" altLang="en-US" i="1" dirty="0" smtClean="0"/>
              <a:t>n</a:t>
            </a:r>
            <a:r>
              <a:rPr lang="en-US" altLang="en-US" dirty="0" smtClean="0"/>
              <a:t>) = 1                         if   </a:t>
            </a:r>
            <a:r>
              <a:rPr lang="en-US" altLang="en-US" i="1" dirty="0" smtClean="0"/>
              <a:t>n</a:t>
            </a:r>
            <a:r>
              <a:rPr lang="en-US" altLang="en-US" dirty="0" smtClean="0"/>
              <a:t> = 1</a:t>
            </a:r>
          </a:p>
          <a:p>
            <a:pPr lvl="1">
              <a:buFont typeface="Wingdings" pitchFamily="2" charset="2"/>
              <a:buNone/>
            </a:pPr>
            <a:r>
              <a:rPr lang="en-US" altLang="en-US" i="1" dirty="0" smtClean="0"/>
              <a:t>                     T</a:t>
            </a:r>
            <a:r>
              <a:rPr lang="en-US" altLang="en-US" dirty="0" smtClean="0"/>
              <a:t>(</a:t>
            </a:r>
            <a:r>
              <a:rPr lang="en-US" altLang="en-US" i="1" dirty="0" smtClean="0"/>
              <a:t>n</a:t>
            </a:r>
            <a:r>
              <a:rPr lang="en-US" altLang="en-US" dirty="0" smtClean="0"/>
              <a:t>) = 2</a:t>
            </a:r>
            <a:r>
              <a:rPr lang="en-US" altLang="en-US" i="1" dirty="0" smtClean="0"/>
              <a:t>T</a:t>
            </a:r>
            <a:r>
              <a:rPr lang="en-US" altLang="en-US" dirty="0" smtClean="0"/>
              <a:t>(</a:t>
            </a:r>
            <a:r>
              <a:rPr lang="en-US" altLang="en-US" i="1" dirty="0" smtClean="0"/>
              <a:t>n</a:t>
            </a:r>
            <a:r>
              <a:rPr lang="en-US" altLang="en-US" dirty="0" smtClean="0"/>
              <a:t>/2) + </a:t>
            </a:r>
            <a:r>
              <a:rPr lang="en-US" altLang="en-US" i="1" dirty="0" smtClean="0"/>
              <a:t>n   </a:t>
            </a:r>
            <a:r>
              <a:rPr lang="en-US" altLang="en-US" dirty="0" smtClean="0"/>
              <a:t>      if   </a:t>
            </a:r>
            <a:r>
              <a:rPr lang="en-US" altLang="en-US" i="1" dirty="0" smtClean="0"/>
              <a:t>n</a:t>
            </a:r>
            <a:r>
              <a:rPr lang="en-US" altLang="en-US" dirty="0" smtClean="0"/>
              <a:t> &gt; 1</a:t>
            </a:r>
          </a:p>
        </p:txBody>
      </p:sp>
      <p:sp>
        <p:nvSpPr>
          <p:cNvPr id="447492" name="Text Box 4"/>
          <p:cNvSpPr txBox="1">
            <a:spLocks noChangeArrowheads="1"/>
          </p:cNvSpPr>
          <p:nvPr/>
        </p:nvSpPr>
        <p:spPr bwMode="auto">
          <a:xfrm>
            <a:off x="657225" y="2008188"/>
            <a:ext cx="7637027" cy="414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spcBef>
                <a:spcPct val="20000"/>
              </a:spcBef>
              <a:buFont typeface="Wingdings" pitchFamily="2" charset="2"/>
              <a:buChar char="s"/>
            </a:pPr>
            <a:r>
              <a:rPr lang="en-US" altLang="en-US" sz="2800" u="sng" dirty="0">
                <a:solidFill>
                  <a:srgbClr val="CC3300"/>
                </a:solidFill>
              </a:rPr>
              <a:t>Guess:</a:t>
            </a:r>
            <a:r>
              <a:rPr lang="en-US" altLang="en-US" sz="2800" dirty="0"/>
              <a:t>  </a:t>
            </a:r>
            <a:r>
              <a:rPr lang="en-US" altLang="en-US" sz="2800" i="1" dirty="0"/>
              <a:t>T</a:t>
            </a:r>
            <a:r>
              <a:rPr lang="en-US" altLang="en-US" sz="2800" dirty="0"/>
              <a:t>(</a:t>
            </a:r>
            <a:r>
              <a:rPr lang="en-US" altLang="en-US" sz="2800" i="1" dirty="0"/>
              <a:t>n</a:t>
            </a:r>
            <a:r>
              <a:rPr lang="en-US" altLang="en-US" sz="2800" dirty="0"/>
              <a:t>) = </a:t>
            </a:r>
            <a:r>
              <a:rPr lang="en-US" altLang="en-US" sz="2800" i="1" dirty="0"/>
              <a:t>n </a:t>
            </a:r>
            <a:r>
              <a:rPr lang="en-US" altLang="en-US" sz="2800" dirty="0" err="1"/>
              <a:t>lg</a:t>
            </a:r>
            <a:r>
              <a:rPr lang="en-US" altLang="en-US" sz="2800" dirty="0"/>
              <a:t> </a:t>
            </a:r>
            <a:r>
              <a:rPr lang="en-US" altLang="en-US" sz="2800" i="1" dirty="0"/>
              <a:t>n</a:t>
            </a:r>
            <a:r>
              <a:rPr lang="en-US" altLang="en-US" sz="2800" dirty="0"/>
              <a:t> + </a:t>
            </a:r>
            <a:r>
              <a:rPr lang="en-US" altLang="en-US" sz="2800" i="1" dirty="0"/>
              <a:t>n</a:t>
            </a:r>
            <a:r>
              <a:rPr lang="en-US" altLang="en-US" sz="2800" dirty="0"/>
              <a:t>.</a:t>
            </a:r>
          </a:p>
          <a:p>
            <a:pPr lvl="1">
              <a:spcBef>
                <a:spcPct val="20000"/>
              </a:spcBef>
              <a:buFont typeface="Wingdings" pitchFamily="2" charset="2"/>
              <a:buChar char="s"/>
            </a:pPr>
            <a:r>
              <a:rPr lang="en-US" altLang="en-US" sz="2800" u="sng" dirty="0">
                <a:solidFill>
                  <a:srgbClr val="CC3300"/>
                </a:solidFill>
              </a:rPr>
              <a:t>Induction:</a:t>
            </a:r>
            <a:r>
              <a:rPr lang="en-US" altLang="en-US" sz="2800" dirty="0">
                <a:solidFill>
                  <a:srgbClr val="CC3300"/>
                </a:solidFill>
              </a:rPr>
              <a:t> </a:t>
            </a:r>
          </a:p>
          <a:p>
            <a:pPr lvl="2">
              <a:spcBef>
                <a:spcPct val="20000"/>
              </a:spcBef>
              <a:buFontTx/>
              <a:buChar char="•"/>
            </a:pPr>
            <a:r>
              <a:rPr lang="en-US" altLang="en-US" b="1" dirty="0">
                <a:solidFill>
                  <a:schemeClr val="hlink"/>
                </a:solidFill>
              </a:rPr>
              <a:t>Basis: </a:t>
            </a:r>
            <a:r>
              <a:rPr lang="en-US" altLang="en-US" i="1" dirty="0"/>
              <a:t>n = </a:t>
            </a:r>
            <a:r>
              <a:rPr lang="en-US" altLang="en-US" dirty="0"/>
              <a:t>1 </a:t>
            </a:r>
            <a:r>
              <a:rPr lang="en-US" altLang="en-US" dirty="0">
                <a:sym typeface="Symbol" pitchFamily="18" charset="2"/>
              </a:rPr>
              <a:t> </a:t>
            </a:r>
            <a:r>
              <a:rPr lang="en-US" altLang="en-US" i="1" dirty="0"/>
              <a:t>n </a:t>
            </a:r>
            <a:r>
              <a:rPr lang="en-US" altLang="en-US" dirty="0" err="1"/>
              <a:t>lg</a:t>
            </a:r>
            <a:r>
              <a:rPr lang="en-US" altLang="en-US" i="1" dirty="0" err="1"/>
              <a:t>n</a:t>
            </a:r>
            <a:r>
              <a:rPr lang="en-US" altLang="en-US" dirty="0"/>
              <a:t> + </a:t>
            </a:r>
            <a:r>
              <a:rPr lang="en-US" altLang="en-US" i="1" dirty="0"/>
              <a:t>n</a:t>
            </a:r>
            <a:r>
              <a:rPr lang="en-US" altLang="en-US" dirty="0"/>
              <a:t> = 1 = </a:t>
            </a:r>
            <a:r>
              <a:rPr lang="en-US" altLang="en-US" i="1" dirty="0"/>
              <a:t>T</a:t>
            </a:r>
            <a:r>
              <a:rPr lang="en-US" altLang="en-US" dirty="0"/>
              <a:t>(</a:t>
            </a:r>
            <a:r>
              <a:rPr lang="en-US" altLang="en-US" i="1" dirty="0"/>
              <a:t>n</a:t>
            </a:r>
            <a:r>
              <a:rPr lang="en-US" altLang="en-US" dirty="0"/>
              <a:t>).</a:t>
            </a:r>
          </a:p>
          <a:p>
            <a:pPr lvl="2">
              <a:spcBef>
                <a:spcPct val="20000"/>
              </a:spcBef>
              <a:buFontTx/>
              <a:buChar char="•"/>
            </a:pPr>
            <a:r>
              <a:rPr lang="en-US" altLang="en-US" b="1" dirty="0">
                <a:solidFill>
                  <a:schemeClr val="hlink"/>
                </a:solidFill>
              </a:rPr>
              <a:t>Hypothesis:</a:t>
            </a:r>
            <a:r>
              <a:rPr lang="en-US" altLang="en-US" dirty="0"/>
              <a:t> </a:t>
            </a:r>
            <a:r>
              <a:rPr lang="en-US" altLang="en-US" dirty="0" smtClean="0"/>
              <a:t>Assume </a:t>
            </a:r>
            <a:r>
              <a:rPr lang="en-US" altLang="en-US" i="1" dirty="0" smtClean="0"/>
              <a:t>T</a:t>
            </a:r>
            <a:r>
              <a:rPr lang="en-US" altLang="en-US" dirty="0" smtClean="0"/>
              <a:t>(</a:t>
            </a:r>
            <a:r>
              <a:rPr lang="en-US" altLang="en-US" i="1" dirty="0" smtClean="0"/>
              <a:t>k</a:t>
            </a:r>
            <a:r>
              <a:rPr lang="en-US" altLang="en-US" dirty="0"/>
              <a:t>) = </a:t>
            </a:r>
            <a:r>
              <a:rPr lang="en-US" altLang="en-US" i="1" dirty="0"/>
              <a:t>k </a:t>
            </a:r>
            <a:r>
              <a:rPr lang="en-US" altLang="en-US" dirty="0" err="1"/>
              <a:t>lg</a:t>
            </a:r>
            <a:r>
              <a:rPr lang="en-US" altLang="en-US" dirty="0"/>
              <a:t> </a:t>
            </a:r>
            <a:r>
              <a:rPr lang="en-US" altLang="en-US" i="1" dirty="0"/>
              <a:t>k</a:t>
            </a:r>
            <a:r>
              <a:rPr lang="en-US" altLang="en-US" dirty="0"/>
              <a:t> + </a:t>
            </a:r>
            <a:r>
              <a:rPr lang="en-US" altLang="en-US" i="1" dirty="0"/>
              <a:t>k</a:t>
            </a:r>
            <a:r>
              <a:rPr lang="en-US" altLang="en-US" dirty="0"/>
              <a:t> for all </a:t>
            </a:r>
            <a:r>
              <a:rPr lang="en-US" altLang="en-US" i="1" dirty="0"/>
              <a:t>k</a:t>
            </a:r>
            <a:r>
              <a:rPr lang="en-US" altLang="en-US" dirty="0"/>
              <a:t> &lt; </a:t>
            </a:r>
            <a:r>
              <a:rPr lang="en-US" altLang="en-US" i="1" dirty="0"/>
              <a:t>n</a:t>
            </a:r>
            <a:r>
              <a:rPr lang="en-US" altLang="en-US" dirty="0"/>
              <a:t>.</a:t>
            </a:r>
            <a:endParaRPr lang="en-US" altLang="en-US" b="1" dirty="0">
              <a:solidFill>
                <a:schemeClr val="hlink"/>
              </a:solidFill>
            </a:endParaRPr>
          </a:p>
          <a:p>
            <a:pPr lvl="2">
              <a:spcBef>
                <a:spcPct val="20000"/>
              </a:spcBef>
              <a:buFontTx/>
              <a:buChar char="•"/>
            </a:pPr>
            <a:r>
              <a:rPr lang="en-US" altLang="en-US" b="1" dirty="0">
                <a:solidFill>
                  <a:schemeClr val="hlink"/>
                </a:solidFill>
              </a:rPr>
              <a:t>Inductive Step: </a:t>
            </a:r>
            <a:r>
              <a:rPr lang="en-US" altLang="en-US" i="1" dirty="0"/>
              <a:t>T</a:t>
            </a:r>
            <a:r>
              <a:rPr lang="en-US" altLang="en-US" dirty="0"/>
              <a:t>(</a:t>
            </a:r>
            <a:r>
              <a:rPr lang="en-US" altLang="en-US" i="1" dirty="0"/>
              <a:t>n</a:t>
            </a:r>
            <a:r>
              <a:rPr lang="en-US" altLang="en-US" dirty="0"/>
              <a:t>)  = 2 </a:t>
            </a:r>
            <a:r>
              <a:rPr lang="en-US" altLang="en-US" i="1" dirty="0"/>
              <a:t>T</a:t>
            </a:r>
            <a:r>
              <a:rPr lang="en-US" altLang="en-US" dirty="0"/>
              <a:t>(</a:t>
            </a:r>
            <a:r>
              <a:rPr lang="en-US" altLang="en-US" i="1" dirty="0"/>
              <a:t>n</a:t>
            </a:r>
            <a:r>
              <a:rPr lang="en-US" altLang="en-US" dirty="0"/>
              <a:t>/2) + </a:t>
            </a:r>
            <a:r>
              <a:rPr lang="en-US" altLang="en-US" i="1" dirty="0"/>
              <a:t>n</a:t>
            </a:r>
          </a:p>
          <a:p>
            <a:pPr lvl="2">
              <a:spcBef>
                <a:spcPct val="20000"/>
              </a:spcBef>
            </a:pPr>
            <a:r>
              <a:rPr lang="en-US" altLang="en-US" b="1" dirty="0">
                <a:solidFill>
                  <a:schemeClr val="hlink"/>
                </a:solidFill>
              </a:rPr>
              <a:t>                                       </a:t>
            </a:r>
            <a:r>
              <a:rPr lang="en-US" altLang="en-US" b="1" dirty="0"/>
              <a:t>= </a:t>
            </a:r>
            <a:r>
              <a:rPr lang="en-US" altLang="en-US" dirty="0"/>
              <a:t>2 ((</a:t>
            </a:r>
            <a:r>
              <a:rPr lang="en-US" altLang="en-US" i="1" dirty="0"/>
              <a:t>n</a:t>
            </a:r>
            <a:r>
              <a:rPr lang="en-US" altLang="en-US" dirty="0"/>
              <a:t>/2)</a:t>
            </a:r>
            <a:r>
              <a:rPr lang="en-US" altLang="en-US" dirty="0" err="1"/>
              <a:t>lg</a:t>
            </a:r>
            <a:r>
              <a:rPr lang="en-US" altLang="en-US" dirty="0"/>
              <a:t>(</a:t>
            </a:r>
            <a:r>
              <a:rPr lang="en-US" altLang="en-US" i="1" dirty="0"/>
              <a:t>n</a:t>
            </a:r>
            <a:r>
              <a:rPr lang="en-US" altLang="en-US" dirty="0"/>
              <a:t>/2) + (</a:t>
            </a:r>
            <a:r>
              <a:rPr lang="en-US" altLang="en-US" i="1" dirty="0"/>
              <a:t>n</a:t>
            </a:r>
            <a:r>
              <a:rPr lang="en-US" altLang="en-US" dirty="0"/>
              <a:t>/2)) + </a:t>
            </a:r>
            <a:r>
              <a:rPr lang="en-US" altLang="en-US" i="1" dirty="0"/>
              <a:t>n</a:t>
            </a:r>
          </a:p>
          <a:p>
            <a:pPr lvl="2">
              <a:spcBef>
                <a:spcPct val="20000"/>
              </a:spcBef>
            </a:pPr>
            <a:r>
              <a:rPr lang="en-US" altLang="en-US" i="1" dirty="0"/>
              <a:t>                                       = n</a:t>
            </a:r>
            <a:r>
              <a:rPr lang="en-US" altLang="en-US" dirty="0"/>
              <a:t> (</a:t>
            </a:r>
            <a:r>
              <a:rPr lang="en-US" altLang="en-US" dirty="0" err="1"/>
              <a:t>lg</a:t>
            </a:r>
            <a:r>
              <a:rPr lang="en-US" altLang="en-US" dirty="0"/>
              <a:t>(</a:t>
            </a:r>
            <a:r>
              <a:rPr lang="en-US" altLang="en-US" i="1" dirty="0"/>
              <a:t>n</a:t>
            </a:r>
            <a:r>
              <a:rPr lang="en-US" altLang="en-US" dirty="0"/>
              <a:t>/2)) + 2</a:t>
            </a:r>
            <a:r>
              <a:rPr lang="en-US" altLang="en-US" i="1" dirty="0"/>
              <a:t>n</a:t>
            </a:r>
            <a:endParaRPr lang="en-US" altLang="en-US" dirty="0"/>
          </a:p>
          <a:p>
            <a:pPr lvl="2">
              <a:spcBef>
                <a:spcPct val="20000"/>
              </a:spcBef>
            </a:pPr>
            <a:r>
              <a:rPr lang="en-US" altLang="en-US" dirty="0"/>
              <a:t>                                       = </a:t>
            </a:r>
            <a:r>
              <a:rPr lang="en-US" altLang="en-US" i="1" dirty="0"/>
              <a:t>n </a:t>
            </a:r>
            <a:r>
              <a:rPr lang="en-US" altLang="en-US" dirty="0" err="1"/>
              <a:t>lg</a:t>
            </a:r>
            <a:r>
              <a:rPr lang="en-US" altLang="en-US" dirty="0"/>
              <a:t> </a:t>
            </a:r>
            <a:r>
              <a:rPr lang="en-US" altLang="en-US" i="1" dirty="0"/>
              <a:t>n</a:t>
            </a:r>
            <a:r>
              <a:rPr lang="en-US" altLang="en-US" dirty="0"/>
              <a:t> – </a:t>
            </a:r>
            <a:r>
              <a:rPr lang="en-US" altLang="en-US" i="1" dirty="0"/>
              <a:t>n </a:t>
            </a:r>
            <a:r>
              <a:rPr lang="en-US" altLang="en-US" dirty="0"/>
              <a:t>+ 2</a:t>
            </a:r>
            <a:r>
              <a:rPr lang="en-US" altLang="en-US" i="1" dirty="0"/>
              <a:t>n</a:t>
            </a:r>
            <a:endParaRPr lang="en-US" altLang="en-US" dirty="0"/>
          </a:p>
          <a:p>
            <a:pPr lvl="2">
              <a:spcBef>
                <a:spcPct val="20000"/>
              </a:spcBef>
            </a:pPr>
            <a:r>
              <a:rPr lang="en-US" altLang="en-US" dirty="0"/>
              <a:t>                                       = </a:t>
            </a:r>
            <a:r>
              <a:rPr lang="en-US" altLang="en-US" i="1" dirty="0"/>
              <a:t>n</a:t>
            </a:r>
            <a:r>
              <a:rPr lang="en-US" altLang="en-US" dirty="0"/>
              <a:t> </a:t>
            </a:r>
            <a:r>
              <a:rPr lang="en-US" altLang="en-US" dirty="0" err="1"/>
              <a:t>lg</a:t>
            </a:r>
            <a:r>
              <a:rPr lang="en-US" altLang="en-US" dirty="0"/>
              <a:t> </a:t>
            </a:r>
            <a:r>
              <a:rPr lang="en-US" altLang="en-US" i="1" dirty="0"/>
              <a:t>n</a:t>
            </a:r>
            <a:r>
              <a:rPr lang="en-US" altLang="en-US" dirty="0"/>
              <a:t> + </a:t>
            </a:r>
            <a:r>
              <a:rPr lang="en-US" altLang="en-US" i="1" dirty="0"/>
              <a:t>n</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74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74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749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749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749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749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749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74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6323" name="Rectangle 2"/>
          <p:cNvSpPr>
            <a:spLocks noGrp="1" noChangeArrowheads="1"/>
          </p:cNvSpPr>
          <p:nvPr>
            <p:ph type="title"/>
          </p:nvPr>
        </p:nvSpPr>
        <p:spPr/>
        <p:txBody>
          <a:bodyPr/>
          <a:lstStyle/>
          <a:p>
            <a:r>
              <a:rPr lang="en-US" altLang="en-US" dirty="0" smtClean="0"/>
              <a:t>Recursion Tree for Merge Sort</a:t>
            </a:r>
          </a:p>
        </p:txBody>
      </p:sp>
      <p:sp>
        <p:nvSpPr>
          <p:cNvPr id="450563" name="Text Box 3"/>
          <p:cNvSpPr txBox="1">
            <a:spLocks noChangeArrowheads="1"/>
          </p:cNvSpPr>
          <p:nvPr/>
        </p:nvSpPr>
        <p:spPr bwMode="auto">
          <a:xfrm>
            <a:off x="311150" y="1174750"/>
            <a:ext cx="33194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For the original problem, we have a cost of </a:t>
            </a:r>
            <a:r>
              <a:rPr lang="en-US" altLang="en-US" i="1">
                <a:solidFill>
                  <a:srgbClr val="CC3300"/>
                </a:solidFill>
              </a:rPr>
              <a:t>cn</a:t>
            </a:r>
            <a:r>
              <a:rPr lang="en-US" altLang="en-US"/>
              <a:t>, plus two subproblems each of size (</a:t>
            </a:r>
            <a:r>
              <a:rPr lang="en-US" altLang="en-US" i="1"/>
              <a:t>n</a:t>
            </a:r>
            <a:r>
              <a:rPr lang="en-US" altLang="en-US"/>
              <a:t>/2) and running time </a:t>
            </a:r>
            <a:r>
              <a:rPr lang="en-US" altLang="en-US" i="1"/>
              <a:t>T</a:t>
            </a:r>
            <a:r>
              <a:rPr lang="en-US" altLang="en-US"/>
              <a:t>(</a:t>
            </a:r>
            <a:r>
              <a:rPr lang="en-US" altLang="en-US" i="1"/>
              <a:t>n</a:t>
            </a:r>
            <a:r>
              <a:rPr lang="en-US" altLang="en-US"/>
              <a:t>/2).</a:t>
            </a:r>
          </a:p>
        </p:txBody>
      </p:sp>
      <p:grpSp>
        <p:nvGrpSpPr>
          <p:cNvPr id="2" name="Group 4"/>
          <p:cNvGrpSpPr>
            <a:grpSpLocks/>
          </p:cNvGrpSpPr>
          <p:nvPr/>
        </p:nvGrpSpPr>
        <p:grpSpPr bwMode="auto">
          <a:xfrm>
            <a:off x="358775" y="3224213"/>
            <a:ext cx="3109913" cy="2106612"/>
            <a:chOff x="226" y="2223"/>
            <a:chExt cx="1959" cy="1327"/>
          </a:xfrm>
        </p:grpSpPr>
        <p:sp>
          <p:nvSpPr>
            <p:cNvPr id="56350" name="Text Box 5"/>
            <p:cNvSpPr txBox="1">
              <a:spLocks noChangeArrowheads="1"/>
            </p:cNvSpPr>
            <p:nvPr/>
          </p:nvSpPr>
          <p:spPr bwMode="auto">
            <a:xfrm>
              <a:off x="1066" y="222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p>
          </p:txBody>
        </p:sp>
        <p:sp>
          <p:nvSpPr>
            <p:cNvPr id="56351" name="Line 6"/>
            <p:cNvSpPr>
              <a:spLocks noChangeShapeType="1"/>
            </p:cNvSpPr>
            <p:nvPr/>
          </p:nvSpPr>
          <p:spPr bwMode="auto">
            <a:xfrm flipH="1">
              <a:off x="596" y="2503"/>
              <a:ext cx="585" cy="74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52" name="Line 7"/>
            <p:cNvSpPr>
              <a:spLocks noChangeShapeType="1"/>
            </p:cNvSpPr>
            <p:nvPr/>
          </p:nvSpPr>
          <p:spPr bwMode="auto">
            <a:xfrm>
              <a:off x="1256" y="2493"/>
              <a:ext cx="557" cy="7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53" name="Text Box 8"/>
            <p:cNvSpPr txBox="1">
              <a:spLocks noChangeArrowheads="1"/>
            </p:cNvSpPr>
            <p:nvPr/>
          </p:nvSpPr>
          <p:spPr bwMode="auto">
            <a:xfrm>
              <a:off x="226" y="3261"/>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T</a:t>
              </a:r>
              <a:r>
                <a:rPr lang="en-US" altLang="en-US" b="1">
                  <a:solidFill>
                    <a:schemeClr val="hlink"/>
                  </a:solidFill>
                </a:rPr>
                <a:t>(</a:t>
              </a:r>
              <a:r>
                <a:rPr lang="en-US" altLang="en-US" b="1" i="1">
                  <a:solidFill>
                    <a:schemeClr val="hlink"/>
                  </a:solidFill>
                </a:rPr>
                <a:t>n</a:t>
              </a:r>
              <a:r>
                <a:rPr lang="en-US" altLang="en-US" b="1">
                  <a:solidFill>
                    <a:schemeClr val="hlink"/>
                  </a:solidFill>
                </a:rPr>
                <a:t>/2)</a:t>
              </a:r>
            </a:p>
          </p:txBody>
        </p:sp>
        <p:sp>
          <p:nvSpPr>
            <p:cNvPr id="56354" name="Text Box 9"/>
            <p:cNvSpPr txBox="1">
              <a:spLocks noChangeArrowheads="1"/>
            </p:cNvSpPr>
            <p:nvPr/>
          </p:nvSpPr>
          <p:spPr bwMode="auto">
            <a:xfrm>
              <a:off x="1568" y="3262"/>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T</a:t>
              </a:r>
              <a:r>
                <a:rPr lang="en-US" altLang="en-US" b="1">
                  <a:solidFill>
                    <a:schemeClr val="hlink"/>
                  </a:solidFill>
                </a:rPr>
                <a:t>(</a:t>
              </a:r>
              <a:r>
                <a:rPr lang="en-US" altLang="en-US" b="1" i="1">
                  <a:solidFill>
                    <a:schemeClr val="hlink"/>
                  </a:solidFill>
                </a:rPr>
                <a:t>n</a:t>
              </a:r>
              <a:r>
                <a:rPr lang="en-US" altLang="en-US" b="1">
                  <a:solidFill>
                    <a:schemeClr val="hlink"/>
                  </a:solidFill>
                </a:rPr>
                <a:t>/2)</a:t>
              </a:r>
            </a:p>
          </p:txBody>
        </p:sp>
      </p:grpSp>
      <p:sp>
        <p:nvSpPr>
          <p:cNvPr id="450570" name="Text Box 10"/>
          <p:cNvSpPr txBox="1">
            <a:spLocks noChangeArrowheads="1"/>
          </p:cNvSpPr>
          <p:nvPr/>
        </p:nvSpPr>
        <p:spPr bwMode="auto">
          <a:xfrm>
            <a:off x="4510088" y="1233488"/>
            <a:ext cx="40703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Each of the size </a:t>
            </a:r>
            <a:r>
              <a:rPr lang="en-US" altLang="en-US" i="1"/>
              <a:t>n</a:t>
            </a:r>
            <a:r>
              <a:rPr lang="en-US" altLang="en-US"/>
              <a:t>/2 problems has a cost of </a:t>
            </a:r>
            <a:r>
              <a:rPr lang="en-US" altLang="en-US" i="1"/>
              <a:t>cn</a:t>
            </a:r>
            <a:r>
              <a:rPr lang="en-US" altLang="en-US"/>
              <a:t>/2 plus two subproblems, each costing </a:t>
            </a:r>
            <a:r>
              <a:rPr lang="en-US" altLang="en-US" i="1"/>
              <a:t>T</a:t>
            </a:r>
            <a:r>
              <a:rPr lang="en-US" altLang="en-US"/>
              <a:t>(</a:t>
            </a:r>
            <a:r>
              <a:rPr lang="en-US" altLang="en-US" i="1"/>
              <a:t>n</a:t>
            </a:r>
            <a:r>
              <a:rPr lang="en-US" altLang="en-US"/>
              <a:t>/4).</a:t>
            </a:r>
          </a:p>
        </p:txBody>
      </p:sp>
      <p:grpSp>
        <p:nvGrpSpPr>
          <p:cNvPr id="3" name="Group 11"/>
          <p:cNvGrpSpPr>
            <a:grpSpLocks/>
          </p:cNvGrpSpPr>
          <p:nvPr/>
        </p:nvGrpSpPr>
        <p:grpSpPr bwMode="auto">
          <a:xfrm>
            <a:off x="4722813" y="2535238"/>
            <a:ext cx="3352800" cy="3148012"/>
            <a:chOff x="2975" y="1733"/>
            <a:chExt cx="2112" cy="1983"/>
          </a:xfrm>
        </p:grpSpPr>
        <p:sp>
          <p:nvSpPr>
            <p:cNvPr id="56337" name="Text Box 12"/>
            <p:cNvSpPr txBox="1">
              <a:spLocks noChangeArrowheads="1"/>
            </p:cNvSpPr>
            <p:nvPr/>
          </p:nvSpPr>
          <p:spPr bwMode="auto">
            <a:xfrm>
              <a:off x="3825" y="173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p>
          </p:txBody>
        </p:sp>
        <p:sp>
          <p:nvSpPr>
            <p:cNvPr id="56338" name="Line 13"/>
            <p:cNvSpPr>
              <a:spLocks noChangeShapeType="1"/>
            </p:cNvSpPr>
            <p:nvPr/>
          </p:nvSpPr>
          <p:spPr bwMode="auto">
            <a:xfrm flipH="1">
              <a:off x="3620" y="2013"/>
              <a:ext cx="320" cy="68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39" name="Line 14"/>
            <p:cNvSpPr>
              <a:spLocks noChangeShapeType="1"/>
            </p:cNvSpPr>
            <p:nvPr/>
          </p:nvSpPr>
          <p:spPr bwMode="auto">
            <a:xfrm>
              <a:off x="4015" y="2003"/>
              <a:ext cx="340" cy="67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40" name="Text Box 15"/>
            <p:cNvSpPr txBox="1">
              <a:spLocks noChangeArrowheads="1"/>
            </p:cNvSpPr>
            <p:nvPr/>
          </p:nvSpPr>
          <p:spPr bwMode="auto">
            <a:xfrm>
              <a:off x="3411" y="2668"/>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r>
                <a:rPr lang="en-US" altLang="en-US" b="1">
                  <a:solidFill>
                    <a:schemeClr val="hlink"/>
                  </a:solidFill>
                </a:rPr>
                <a:t>/2</a:t>
              </a:r>
            </a:p>
          </p:txBody>
        </p:sp>
        <p:sp>
          <p:nvSpPr>
            <p:cNvPr id="56341" name="Text Box 16"/>
            <p:cNvSpPr txBox="1">
              <a:spLocks noChangeArrowheads="1"/>
            </p:cNvSpPr>
            <p:nvPr/>
          </p:nvSpPr>
          <p:spPr bwMode="auto">
            <a:xfrm>
              <a:off x="4176" y="2649"/>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r>
                <a:rPr lang="en-US" altLang="en-US" b="1">
                  <a:solidFill>
                    <a:schemeClr val="hlink"/>
                  </a:solidFill>
                </a:rPr>
                <a:t>/2</a:t>
              </a:r>
            </a:p>
          </p:txBody>
        </p:sp>
        <p:sp>
          <p:nvSpPr>
            <p:cNvPr id="56342" name="Line 17"/>
            <p:cNvSpPr>
              <a:spLocks noChangeShapeType="1"/>
            </p:cNvSpPr>
            <p:nvPr/>
          </p:nvSpPr>
          <p:spPr bwMode="auto">
            <a:xfrm flipH="1">
              <a:off x="3305" y="2946"/>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43" name="Line 18"/>
            <p:cNvSpPr>
              <a:spLocks noChangeShapeType="1"/>
            </p:cNvSpPr>
            <p:nvPr/>
          </p:nvSpPr>
          <p:spPr bwMode="auto">
            <a:xfrm>
              <a:off x="3626" y="2946"/>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44" name="Line 19"/>
            <p:cNvSpPr>
              <a:spLocks noChangeShapeType="1"/>
            </p:cNvSpPr>
            <p:nvPr/>
          </p:nvSpPr>
          <p:spPr bwMode="auto">
            <a:xfrm flipH="1">
              <a:off x="4147" y="2957"/>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45" name="Line 20"/>
            <p:cNvSpPr>
              <a:spLocks noChangeShapeType="1"/>
            </p:cNvSpPr>
            <p:nvPr/>
          </p:nvSpPr>
          <p:spPr bwMode="auto">
            <a:xfrm>
              <a:off x="4468" y="2957"/>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46" name="Text Box 21"/>
            <p:cNvSpPr txBox="1">
              <a:spLocks noChangeArrowheads="1"/>
            </p:cNvSpPr>
            <p:nvPr/>
          </p:nvSpPr>
          <p:spPr bwMode="auto">
            <a:xfrm>
              <a:off x="2975" y="3455"/>
              <a:ext cx="5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T</a:t>
              </a:r>
              <a:r>
                <a:rPr lang="en-US" altLang="en-US" sz="2000" b="1">
                  <a:solidFill>
                    <a:schemeClr val="hlink"/>
                  </a:solidFill>
                </a:rPr>
                <a:t>(</a:t>
              </a:r>
              <a:r>
                <a:rPr lang="en-US" altLang="en-US" sz="2000" b="1" i="1">
                  <a:solidFill>
                    <a:schemeClr val="hlink"/>
                  </a:solidFill>
                </a:rPr>
                <a:t>n</a:t>
              </a:r>
              <a:r>
                <a:rPr lang="en-US" altLang="en-US" sz="2000" b="1">
                  <a:solidFill>
                    <a:schemeClr val="hlink"/>
                  </a:solidFill>
                </a:rPr>
                <a:t>/4)</a:t>
              </a:r>
            </a:p>
          </p:txBody>
        </p:sp>
        <p:sp>
          <p:nvSpPr>
            <p:cNvPr id="56347" name="Text Box 22"/>
            <p:cNvSpPr txBox="1">
              <a:spLocks noChangeArrowheads="1"/>
            </p:cNvSpPr>
            <p:nvPr/>
          </p:nvSpPr>
          <p:spPr bwMode="auto">
            <a:xfrm>
              <a:off x="3534" y="3466"/>
              <a:ext cx="5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T</a:t>
              </a:r>
              <a:r>
                <a:rPr lang="en-US" altLang="en-US" sz="2000" b="1">
                  <a:solidFill>
                    <a:schemeClr val="hlink"/>
                  </a:solidFill>
                </a:rPr>
                <a:t>(</a:t>
              </a:r>
              <a:r>
                <a:rPr lang="en-US" altLang="en-US" sz="2000" b="1" i="1">
                  <a:solidFill>
                    <a:schemeClr val="hlink"/>
                  </a:solidFill>
                </a:rPr>
                <a:t>n</a:t>
              </a:r>
              <a:r>
                <a:rPr lang="en-US" altLang="en-US" sz="2000" b="1">
                  <a:solidFill>
                    <a:schemeClr val="hlink"/>
                  </a:solidFill>
                </a:rPr>
                <a:t>/4)</a:t>
              </a:r>
            </a:p>
          </p:txBody>
        </p:sp>
        <p:sp>
          <p:nvSpPr>
            <p:cNvPr id="56348" name="Text Box 23"/>
            <p:cNvSpPr txBox="1">
              <a:spLocks noChangeArrowheads="1"/>
            </p:cNvSpPr>
            <p:nvPr/>
          </p:nvSpPr>
          <p:spPr bwMode="auto">
            <a:xfrm>
              <a:off x="4015" y="3466"/>
              <a:ext cx="5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T</a:t>
              </a:r>
              <a:r>
                <a:rPr lang="en-US" altLang="en-US" sz="2000" b="1">
                  <a:solidFill>
                    <a:schemeClr val="hlink"/>
                  </a:solidFill>
                </a:rPr>
                <a:t>(</a:t>
              </a:r>
              <a:r>
                <a:rPr lang="en-US" altLang="en-US" sz="2000" b="1" i="1">
                  <a:solidFill>
                    <a:schemeClr val="hlink"/>
                  </a:solidFill>
                </a:rPr>
                <a:t>n</a:t>
              </a:r>
              <a:r>
                <a:rPr lang="en-US" altLang="en-US" sz="2000" b="1">
                  <a:solidFill>
                    <a:schemeClr val="hlink"/>
                  </a:solidFill>
                </a:rPr>
                <a:t>/4)</a:t>
              </a:r>
            </a:p>
          </p:txBody>
        </p:sp>
        <p:sp>
          <p:nvSpPr>
            <p:cNvPr id="56349" name="Text Box 24"/>
            <p:cNvSpPr txBox="1">
              <a:spLocks noChangeArrowheads="1"/>
            </p:cNvSpPr>
            <p:nvPr/>
          </p:nvSpPr>
          <p:spPr bwMode="auto">
            <a:xfrm>
              <a:off x="4554" y="3466"/>
              <a:ext cx="5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T</a:t>
              </a:r>
              <a:r>
                <a:rPr lang="en-US" altLang="en-US" sz="2000" b="1">
                  <a:solidFill>
                    <a:schemeClr val="hlink"/>
                  </a:solidFill>
                </a:rPr>
                <a:t>(</a:t>
              </a:r>
              <a:r>
                <a:rPr lang="en-US" altLang="en-US" sz="2000" b="1" i="1">
                  <a:solidFill>
                    <a:schemeClr val="hlink"/>
                  </a:solidFill>
                </a:rPr>
                <a:t>n</a:t>
              </a:r>
              <a:r>
                <a:rPr lang="en-US" altLang="en-US" sz="2000" b="1">
                  <a:solidFill>
                    <a:schemeClr val="hlink"/>
                  </a:solidFill>
                </a:rPr>
                <a:t>/4)</a:t>
              </a:r>
            </a:p>
          </p:txBody>
        </p:sp>
      </p:grpSp>
      <p:grpSp>
        <p:nvGrpSpPr>
          <p:cNvPr id="4" name="Group 25"/>
          <p:cNvGrpSpPr>
            <a:grpSpLocks/>
          </p:cNvGrpSpPr>
          <p:nvPr/>
        </p:nvGrpSpPr>
        <p:grpSpPr bwMode="auto">
          <a:xfrm>
            <a:off x="1993900" y="2763838"/>
            <a:ext cx="4078288" cy="1484312"/>
            <a:chOff x="1256" y="1741"/>
            <a:chExt cx="2569" cy="935"/>
          </a:xfrm>
        </p:grpSpPr>
        <p:sp>
          <p:nvSpPr>
            <p:cNvPr id="56333" name="Text Box 26"/>
            <p:cNvSpPr txBox="1">
              <a:spLocks noChangeArrowheads="1"/>
            </p:cNvSpPr>
            <p:nvPr/>
          </p:nvSpPr>
          <p:spPr bwMode="auto">
            <a:xfrm>
              <a:off x="2006" y="2183"/>
              <a:ext cx="1141" cy="37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CC3300"/>
                  </a:solidFill>
                </a:rPr>
                <a:t>Cost of divide and merge. </a:t>
              </a:r>
            </a:p>
          </p:txBody>
        </p:sp>
        <p:cxnSp>
          <p:nvCxnSpPr>
            <p:cNvPr id="56334" name="AutoShape 27"/>
            <p:cNvCxnSpPr>
              <a:cxnSpLocks noChangeShapeType="1"/>
              <a:stCxn id="56333" idx="2"/>
              <a:endCxn id="56352" idx="0"/>
            </p:cNvCxnSpPr>
            <p:nvPr/>
          </p:nvCxnSpPr>
          <p:spPr bwMode="auto">
            <a:xfrm rot="16200000" flipV="1">
              <a:off x="1784" y="1764"/>
              <a:ext cx="265" cy="1321"/>
            </a:xfrm>
            <a:prstGeom prst="curvedConnector5">
              <a:avLst>
                <a:gd name="adj1" fmla="val -54338"/>
                <a:gd name="adj2" fmla="val 50491"/>
                <a:gd name="adj3" fmla="val 150944"/>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6335" name="AutoShape 28"/>
            <p:cNvCxnSpPr>
              <a:cxnSpLocks noChangeShapeType="1"/>
              <a:stCxn id="56333" idx="3"/>
              <a:endCxn id="56337" idx="1"/>
            </p:cNvCxnSpPr>
            <p:nvPr/>
          </p:nvCxnSpPr>
          <p:spPr bwMode="auto">
            <a:xfrm flipV="1">
              <a:off x="3147" y="1741"/>
              <a:ext cx="678" cy="629"/>
            </a:xfrm>
            <a:prstGeom prst="curvedConnector3">
              <a:avLst>
                <a:gd name="adj1" fmla="val 50000"/>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6336" name="AutoShape 29"/>
            <p:cNvCxnSpPr>
              <a:cxnSpLocks noChangeShapeType="1"/>
              <a:stCxn id="56333" idx="2"/>
              <a:endCxn id="56340" idx="1"/>
            </p:cNvCxnSpPr>
            <p:nvPr/>
          </p:nvCxnSpPr>
          <p:spPr bwMode="auto">
            <a:xfrm rot="16200000" flipH="1">
              <a:off x="2934" y="2200"/>
              <a:ext cx="119" cy="834"/>
            </a:xfrm>
            <a:prstGeom prst="curvedConnector2">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grpSp>
        <p:nvGrpSpPr>
          <p:cNvPr id="5" name="Group 30"/>
          <p:cNvGrpSpPr>
            <a:grpSpLocks/>
          </p:cNvGrpSpPr>
          <p:nvPr/>
        </p:nvGrpSpPr>
        <p:grpSpPr bwMode="auto">
          <a:xfrm>
            <a:off x="2765425" y="5330825"/>
            <a:ext cx="2381250" cy="836613"/>
            <a:chOff x="1742" y="3358"/>
            <a:chExt cx="1500" cy="527"/>
          </a:xfrm>
        </p:grpSpPr>
        <p:sp>
          <p:nvSpPr>
            <p:cNvPr id="56330" name="Text Box 31"/>
            <p:cNvSpPr txBox="1">
              <a:spLocks noChangeArrowheads="1"/>
            </p:cNvSpPr>
            <p:nvPr/>
          </p:nvSpPr>
          <p:spPr bwMode="auto">
            <a:xfrm>
              <a:off x="1742" y="3511"/>
              <a:ext cx="1141" cy="37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CC3300"/>
                  </a:solidFill>
                </a:rPr>
                <a:t>Cost of sorting subproblems.</a:t>
              </a:r>
              <a:r>
                <a:rPr lang="en-US" altLang="en-US" sz="1600" b="1"/>
                <a:t> </a:t>
              </a:r>
            </a:p>
          </p:txBody>
        </p:sp>
        <p:cxnSp>
          <p:nvCxnSpPr>
            <p:cNvPr id="56331" name="AutoShape 32"/>
            <p:cNvCxnSpPr>
              <a:cxnSpLocks noChangeShapeType="1"/>
              <a:stCxn id="56330" idx="0"/>
              <a:endCxn id="56354" idx="2"/>
            </p:cNvCxnSpPr>
            <p:nvPr/>
          </p:nvCxnSpPr>
          <p:spPr bwMode="auto">
            <a:xfrm rot="5400000" flipH="1">
              <a:off x="2018" y="3217"/>
              <a:ext cx="153" cy="436"/>
            </a:xfrm>
            <a:prstGeom prst="curvedConnector3">
              <a:avLst>
                <a:gd name="adj1" fmla="val 4967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6332" name="AutoShape 33"/>
            <p:cNvCxnSpPr>
              <a:cxnSpLocks noChangeShapeType="1"/>
              <a:stCxn id="56330" idx="3"/>
              <a:endCxn id="56346" idx="2"/>
            </p:cNvCxnSpPr>
            <p:nvPr/>
          </p:nvCxnSpPr>
          <p:spPr bwMode="auto">
            <a:xfrm flipV="1">
              <a:off x="2883" y="3569"/>
              <a:ext cx="359" cy="129"/>
            </a:xfrm>
            <a:prstGeom prst="curvedConnector2">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autoUpdateAnimBg="0"/>
      <p:bldP spid="45057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7347" name="Rectangle 2"/>
          <p:cNvSpPr>
            <a:spLocks noGrp="1" noChangeArrowheads="1"/>
          </p:cNvSpPr>
          <p:nvPr>
            <p:ph type="title"/>
          </p:nvPr>
        </p:nvSpPr>
        <p:spPr/>
        <p:txBody>
          <a:bodyPr/>
          <a:lstStyle/>
          <a:p>
            <a:r>
              <a:rPr lang="en-US" altLang="en-US" dirty="0" smtClean="0"/>
              <a:t>Recursion Tree for Merge Sort</a:t>
            </a:r>
          </a:p>
        </p:txBody>
      </p:sp>
      <p:sp>
        <p:nvSpPr>
          <p:cNvPr id="57348" name="Text Box 3"/>
          <p:cNvSpPr txBox="1">
            <a:spLocks noChangeArrowheads="1"/>
          </p:cNvSpPr>
          <p:nvPr/>
        </p:nvSpPr>
        <p:spPr bwMode="auto">
          <a:xfrm>
            <a:off x="238125" y="828675"/>
            <a:ext cx="698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Continue expanding until the problem size reduces to 1.</a:t>
            </a:r>
          </a:p>
        </p:txBody>
      </p:sp>
      <p:grpSp>
        <p:nvGrpSpPr>
          <p:cNvPr id="57349" name="Group 4"/>
          <p:cNvGrpSpPr>
            <a:grpSpLocks/>
          </p:cNvGrpSpPr>
          <p:nvPr/>
        </p:nvGrpSpPr>
        <p:grpSpPr bwMode="auto">
          <a:xfrm>
            <a:off x="1001713" y="1268413"/>
            <a:ext cx="3432175" cy="4830762"/>
            <a:chOff x="659" y="978"/>
            <a:chExt cx="2162" cy="3043"/>
          </a:xfrm>
        </p:grpSpPr>
        <p:sp>
          <p:nvSpPr>
            <p:cNvPr id="57363" name="Text Box 5"/>
            <p:cNvSpPr txBox="1">
              <a:spLocks noChangeArrowheads="1"/>
            </p:cNvSpPr>
            <p:nvPr/>
          </p:nvSpPr>
          <p:spPr bwMode="auto">
            <a:xfrm>
              <a:off x="1596" y="97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p>
          </p:txBody>
        </p:sp>
        <p:sp>
          <p:nvSpPr>
            <p:cNvPr id="57364" name="Line 6"/>
            <p:cNvSpPr>
              <a:spLocks noChangeShapeType="1"/>
            </p:cNvSpPr>
            <p:nvPr/>
          </p:nvSpPr>
          <p:spPr bwMode="auto">
            <a:xfrm flipH="1">
              <a:off x="1448" y="1258"/>
              <a:ext cx="263"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65" name="Line 7"/>
            <p:cNvSpPr>
              <a:spLocks noChangeShapeType="1"/>
            </p:cNvSpPr>
            <p:nvPr/>
          </p:nvSpPr>
          <p:spPr bwMode="auto">
            <a:xfrm>
              <a:off x="1786" y="1248"/>
              <a:ext cx="293" cy="5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66" name="Text Box 8"/>
            <p:cNvSpPr txBox="1">
              <a:spLocks noChangeArrowheads="1"/>
            </p:cNvSpPr>
            <p:nvPr/>
          </p:nvSpPr>
          <p:spPr bwMode="auto">
            <a:xfrm>
              <a:off x="1182" y="1913"/>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r>
                <a:rPr lang="en-US" altLang="en-US" b="1">
                  <a:solidFill>
                    <a:schemeClr val="hlink"/>
                  </a:solidFill>
                </a:rPr>
                <a:t>/2</a:t>
              </a:r>
            </a:p>
          </p:txBody>
        </p:sp>
        <p:sp>
          <p:nvSpPr>
            <p:cNvPr id="57367" name="Text Box 9"/>
            <p:cNvSpPr txBox="1">
              <a:spLocks noChangeArrowheads="1"/>
            </p:cNvSpPr>
            <p:nvPr/>
          </p:nvSpPr>
          <p:spPr bwMode="auto">
            <a:xfrm>
              <a:off x="1947" y="1894"/>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r>
                <a:rPr lang="en-US" altLang="en-US" b="1">
                  <a:solidFill>
                    <a:schemeClr val="hlink"/>
                  </a:solidFill>
                </a:rPr>
                <a:t>/2</a:t>
              </a:r>
            </a:p>
          </p:txBody>
        </p:sp>
        <p:sp>
          <p:nvSpPr>
            <p:cNvPr id="57368" name="Line 10"/>
            <p:cNvSpPr>
              <a:spLocks noChangeShapeType="1"/>
            </p:cNvSpPr>
            <p:nvPr/>
          </p:nvSpPr>
          <p:spPr bwMode="auto">
            <a:xfrm flipH="1">
              <a:off x="1076" y="2191"/>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69" name="Line 11"/>
            <p:cNvSpPr>
              <a:spLocks noChangeShapeType="1"/>
            </p:cNvSpPr>
            <p:nvPr/>
          </p:nvSpPr>
          <p:spPr bwMode="auto">
            <a:xfrm>
              <a:off x="1397" y="2191"/>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70" name="Line 12"/>
            <p:cNvSpPr>
              <a:spLocks noChangeShapeType="1"/>
            </p:cNvSpPr>
            <p:nvPr/>
          </p:nvSpPr>
          <p:spPr bwMode="auto">
            <a:xfrm flipH="1">
              <a:off x="1918" y="2202"/>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71" name="Line 13"/>
            <p:cNvSpPr>
              <a:spLocks noChangeShapeType="1"/>
            </p:cNvSpPr>
            <p:nvPr/>
          </p:nvSpPr>
          <p:spPr bwMode="auto">
            <a:xfrm>
              <a:off x="2239" y="2202"/>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72" name="Text Box 14"/>
            <p:cNvSpPr txBox="1">
              <a:spLocks noChangeArrowheads="1"/>
            </p:cNvSpPr>
            <p:nvPr/>
          </p:nvSpPr>
          <p:spPr bwMode="auto">
            <a:xfrm>
              <a:off x="746" y="2700"/>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7373" name="Text Box 15"/>
            <p:cNvSpPr txBox="1">
              <a:spLocks noChangeArrowheads="1"/>
            </p:cNvSpPr>
            <p:nvPr/>
          </p:nvSpPr>
          <p:spPr bwMode="auto">
            <a:xfrm>
              <a:off x="1399"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7374" name="Text Box 16"/>
            <p:cNvSpPr txBox="1">
              <a:spLocks noChangeArrowheads="1"/>
            </p:cNvSpPr>
            <p:nvPr/>
          </p:nvSpPr>
          <p:spPr bwMode="auto">
            <a:xfrm>
              <a:off x="1786"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7375" name="Text Box 17"/>
            <p:cNvSpPr txBox="1">
              <a:spLocks noChangeArrowheads="1"/>
            </p:cNvSpPr>
            <p:nvPr/>
          </p:nvSpPr>
          <p:spPr bwMode="auto">
            <a:xfrm>
              <a:off x="2325"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7376" name="Line 18"/>
            <p:cNvSpPr>
              <a:spLocks noChangeShapeType="1"/>
            </p:cNvSpPr>
            <p:nvPr/>
          </p:nvSpPr>
          <p:spPr bwMode="auto">
            <a:xfrm flipH="1">
              <a:off x="746" y="2927"/>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77" name="Line 19"/>
            <p:cNvSpPr>
              <a:spLocks noChangeShapeType="1"/>
            </p:cNvSpPr>
            <p:nvPr/>
          </p:nvSpPr>
          <p:spPr bwMode="auto">
            <a:xfrm>
              <a:off x="973" y="2928"/>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78" name="Line 20"/>
            <p:cNvSpPr>
              <a:spLocks noChangeShapeType="1"/>
            </p:cNvSpPr>
            <p:nvPr/>
          </p:nvSpPr>
          <p:spPr bwMode="auto">
            <a:xfrm flipH="1">
              <a:off x="1408" y="2939"/>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79" name="Line 21"/>
            <p:cNvSpPr>
              <a:spLocks noChangeShapeType="1"/>
            </p:cNvSpPr>
            <p:nvPr/>
          </p:nvSpPr>
          <p:spPr bwMode="auto">
            <a:xfrm>
              <a:off x="1635" y="2940"/>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0" name="Line 22"/>
            <p:cNvSpPr>
              <a:spLocks noChangeShapeType="1"/>
            </p:cNvSpPr>
            <p:nvPr/>
          </p:nvSpPr>
          <p:spPr bwMode="auto">
            <a:xfrm flipH="1">
              <a:off x="1853" y="2948"/>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1" name="Line 23"/>
            <p:cNvSpPr>
              <a:spLocks noChangeShapeType="1"/>
            </p:cNvSpPr>
            <p:nvPr/>
          </p:nvSpPr>
          <p:spPr bwMode="auto">
            <a:xfrm>
              <a:off x="2080" y="2949"/>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2" name="Line 24"/>
            <p:cNvSpPr>
              <a:spLocks noChangeShapeType="1"/>
            </p:cNvSpPr>
            <p:nvPr/>
          </p:nvSpPr>
          <p:spPr bwMode="auto">
            <a:xfrm flipH="1">
              <a:off x="2371" y="2938"/>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3" name="Line 25"/>
            <p:cNvSpPr>
              <a:spLocks noChangeShapeType="1"/>
            </p:cNvSpPr>
            <p:nvPr/>
          </p:nvSpPr>
          <p:spPr bwMode="auto">
            <a:xfrm>
              <a:off x="2598" y="2939"/>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4" name="Line 26"/>
            <p:cNvSpPr>
              <a:spLocks noChangeShapeType="1"/>
            </p:cNvSpPr>
            <p:nvPr/>
          </p:nvSpPr>
          <p:spPr bwMode="auto">
            <a:xfrm>
              <a:off x="765"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5" name="Line 27"/>
            <p:cNvSpPr>
              <a:spLocks noChangeShapeType="1"/>
            </p:cNvSpPr>
            <p:nvPr/>
          </p:nvSpPr>
          <p:spPr bwMode="auto">
            <a:xfrm>
              <a:off x="110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6" name="Line 28"/>
            <p:cNvSpPr>
              <a:spLocks noChangeShapeType="1"/>
            </p:cNvSpPr>
            <p:nvPr/>
          </p:nvSpPr>
          <p:spPr bwMode="auto">
            <a:xfrm>
              <a:off x="1410"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7" name="Line 29"/>
            <p:cNvSpPr>
              <a:spLocks noChangeShapeType="1"/>
            </p:cNvSpPr>
            <p:nvPr/>
          </p:nvSpPr>
          <p:spPr bwMode="auto">
            <a:xfrm>
              <a:off x="223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8" name="Line 30"/>
            <p:cNvSpPr>
              <a:spLocks noChangeShapeType="1"/>
            </p:cNvSpPr>
            <p:nvPr/>
          </p:nvSpPr>
          <p:spPr bwMode="auto">
            <a:xfrm>
              <a:off x="244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9" name="Line 31"/>
            <p:cNvSpPr>
              <a:spLocks noChangeShapeType="1"/>
            </p:cNvSpPr>
            <p:nvPr/>
          </p:nvSpPr>
          <p:spPr bwMode="auto">
            <a:xfrm>
              <a:off x="2738"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0" name="Line 32"/>
            <p:cNvSpPr>
              <a:spLocks noChangeShapeType="1"/>
            </p:cNvSpPr>
            <p:nvPr/>
          </p:nvSpPr>
          <p:spPr bwMode="auto">
            <a:xfrm>
              <a:off x="1700" y="3654"/>
              <a:ext cx="396"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1" name="Text Box 33"/>
            <p:cNvSpPr txBox="1">
              <a:spLocks noChangeArrowheads="1"/>
            </p:cNvSpPr>
            <p:nvPr/>
          </p:nvSpPr>
          <p:spPr bwMode="auto">
            <a:xfrm>
              <a:off x="659"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7392" name="Text Box 34"/>
            <p:cNvSpPr txBox="1">
              <a:spLocks noChangeArrowheads="1"/>
            </p:cNvSpPr>
            <p:nvPr/>
          </p:nvSpPr>
          <p:spPr bwMode="auto">
            <a:xfrm>
              <a:off x="982"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7393" name="Text Box 35"/>
            <p:cNvSpPr txBox="1">
              <a:spLocks noChangeArrowheads="1"/>
            </p:cNvSpPr>
            <p:nvPr/>
          </p:nvSpPr>
          <p:spPr bwMode="auto">
            <a:xfrm>
              <a:off x="1305"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7394" name="Text Box 36"/>
            <p:cNvSpPr txBox="1">
              <a:spLocks noChangeArrowheads="1"/>
            </p:cNvSpPr>
            <p:nvPr/>
          </p:nvSpPr>
          <p:spPr bwMode="auto">
            <a:xfrm>
              <a:off x="2345"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7395" name="Text Box 37"/>
            <p:cNvSpPr txBox="1">
              <a:spLocks noChangeArrowheads="1"/>
            </p:cNvSpPr>
            <p:nvPr/>
          </p:nvSpPr>
          <p:spPr bwMode="auto">
            <a:xfrm>
              <a:off x="2138"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7396" name="Text Box 38"/>
            <p:cNvSpPr txBox="1">
              <a:spLocks noChangeArrowheads="1"/>
            </p:cNvSpPr>
            <p:nvPr/>
          </p:nvSpPr>
          <p:spPr bwMode="auto">
            <a:xfrm>
              <a:off x="2620"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grpSp>
      <p:sp>
        <p:nvSpPr>
          <p:cNvPr id="57350" name="Text Box 39"/>
          <p:cNvSpPr txBox="1">
            <a:spLocks noChangeArrowheads="1"/>
          </p:cNvSpPr>
          <p:nvPr/>
        </p:nvSpPr>
        <p:spPr bwMode="auto">
          <a:xfrm>
            <a:off x="4075113" y="1579563"/>
            <a:ext cx="4725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7351" name="Line 40"/>
          <p:cNvSpPr>
            <a:spLocks noChangeShapeType="1"/>
          </p:cNvSpPr>
          <p:nvPr/>
        </p:nvSpPr>
        <p:spPr bwMode="auto">
          <a:xfrm>
            <a:off x="3222625" y="1576388"/>
            <a:ext cx="4076700" cy="0"/>
          </a:xfrm>
          <a:prstGeom prst="line">
            <a:avLst/>
          </a:prstGeom>
          <a:noFill/>
          <a:ln w="1905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2" name="Line 41"/>
          <p:cNvSpPr>
            <a:spLocks noChangeShapeType="1"/>
          </p:cNvSpPr>
          <p:nvPr/>
        </p:nvSpPr>
        <p:spPr bwMode="auto">
          <a:xfrm>
            <a:off x="3989388" y="2959100"/>
            <a:ext cx="3313112" cy="0"/>
          </a:xfrm>
          <a:prstGeom prst="line">
            <a:avLst/>
          </a:prstGeom>
          <a:noFill/>
          <a:ln w="1905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3" name="Line 42"/>
          <p:cNvSpPr>
            <a:spLocks noChangeShapeType="1"/>
          </p:cNvSpPr>
          <p:nvPr/>
        </p:nvSpPr>
        <p:spPr bwMode="auto">
          <a:xfrm>
            <a:off x="4395788" y="4192588"/>
            <a:ext cx="2908300" cy="14287"/>
          </a:xfrm>
          <a:prstGeom prst="line">
            <a:avLst/>
          </a:prstGeom>
          <a:noFill/>
          <a:ln w="1905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4" name="Line 43"/>
          <p:cNvSpPr>
            <a:spLocks noChangeShapeType="1"/>
          </p:cNvSpPr>
          <p:nvPr/>
        </p:nvSpPr>
        <p:spPr bwMode="auto">
          <a:xfrm flipV="1">
            <a:off x="4699000" y="5856288"/>
            <a:ext cx="2638425" cy="1587"/>
          </a:xfrm>
          <a:prstGeom prst="line">
            <a:avLst/>
          </a:prstGeom>
          <a:noFill/>
          <a:ln w="1905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5" name="Text Box 44"/>
          <p:cNvSpPr txBox="1">
            <a:spLocks noChangeArrowheads="1"/>
          </p:cNvSpPr>
          <p:nvPr/>
        </p:nvSpPr>
        <p:spPr bwMode="auto">
          <a:xfrm>
            <a:off x="192088" y="3482975"/>
            <a:ext cx="66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a:solidFill>
                  <a:srgbClr val="CC3300"/>
                </a:solidFill>
              </a:rPr>
              <a:t>lg </a:t>
            </a:r>
            <a:r>
              <a:rPr lang="en-US" altLang="en-US" b="1" i="1">
                <a:solidFill>
                  <a:srgbClr val="CC3300"/>
                </a:solidFill>
              </a:rPr>
              <a:t>n</a:t>
            </a:r>
            <a:endParaRPr lang="en-US" altLang="en-US" b="1">
              <a:solidFill>
                <a:srgbClr val="CC3300"/>
              </a:solidFill>
            </a:endParaRPr>
          </a:p>
        </p:txBody>
      </p:sp>
      <p:sp>
        <p:nvSpPr>
          <p:cNvPr id="57356" name="Line 45"/>
          <p:cNvSpPr>
            <a:spLocks noChangeShapeType="1"/>
          </p:cNvSpPr>
          <p:nvPr/>
        </p:nvSpPr>
        <p:spPr bwMode="auto">
          <a:xfrm flipV="1">
            <a:off x="508000" y="1438275"/>
            <a:ext cx="0" cy="1858963"/>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7" name="Line 46"/>
          <p:cNvSpPr>
            <a:spLocks noChangeShapeType="1"/>
          </p:cNvSpPr>
          <p:nvPr/>
        </p:nvSpPr>
        <p:spPr bwMode="auto">
          <a:xfrm flipH="1">
            <a:off x="523875" y="4137025"/>
            <a:ext cx="0" cy="18446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8" name="Text Box 47"/>
          <p:cNvSpPr txBox="1">
            <a:spLocks noChangeArrowheads="1"/>
          </p:cNvSpPr>
          <p:nvPr/>
        </p:nvSpPr>
        <p:spPr bwMode="auto">
          <a:xfrm>
            <a:off x="7567613" y="13096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CC3300"/>
                </a:solidFill>
              </a:rPr>
              <a:t>cn</a:t>
            </a:r>
          </a:p>
        </p:txBody>
      </p:sp>
      <p:sp>
        <p:nvSpPr>
          <p:cNvPr id="57359" name="Text Box 48"/>
          <p:cNvSpPr txBox="1">
            <a:spLocks noChangeArrowheads="1"/>
          </p:cNvSpPr>
          <p:nvPr/>
        </p:nvSpPr>
        <p:spPr bwMode="auto">
          <a:xfrm>
            <a:off x="7567613" y="27352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CC3300"/>
                </a:solidFill>
              </a:rPr>
              <a:t>cn</a:t>
            </a:r>
          </a:p>
        </p:txBody>
      </p:sp>
      <p:sp>
        <p:nvSpPr>
          <p:cNvPr id="57360" name="Text Box 49"/>
          <p:cNvSpPr txBox="1">
            <a:spLocks noChangeArrowheads="1"/>
          </p:cNvSpPr>
          <p:nvPr/>
        </p:nvSpPr>
        <p:spPr bwMode="auto">
          <a:xfrm>
            <a:off x="7567613" y="39957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CC3300"/>
                </a:solidFill>
              </a:rPr>
              <a:t>cn</a:t>
            </a:r>
          </a:p>
        </p:txBody>
      </p:sp>
      <p:sp>
        <p:nvSpPr>
          <p:cNvPr id="57361" name="Text Box 50"/>
          <p:cNvSpPr txBox="1">
            <a:spLocks noChangeArrowheads="1"/>
          </p:cNvSpPr>
          <p:nvPr/>
        </p:nvSpPr>
        <p:spPr bwMode="auto">
          <a:xfrm>
            <a:off x="7567613" y="56165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CC3300"/>
                </a:solidFill>
              </a:rPr>
              <a:t>cn</a:t>
            </a:r>
          </a:p>
        </p:txBody>
      </p:sp>
      <p:sp>
        <p:nvSpPr>
          <p:cNvPr id="57362" name="Text Box 51"/>
          <p:cNvSpPr txBox="1">
            <a:spLocks noChangeArrowheads="1"/>
          </p:cNvSpPr>
          <p:nvPr/>
        </p:nvSpPr>
        <p:spPr bwMode="auto">
          <a:xfrm>
            <a:off x="5634038" y="6046788"/>
            <a:ext cx="295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solidFill>
                  <a:srgbClr val="FF3300"/>
                </a:solidFill>
              </a:rPr>
              <a:t>Total           : </a:t>
            </a:r>
            <a:r>
              <a:rPr lang="en-US" altLang="en-US" i="1">
                <a:solidFill>
                  <a:srgbClr val="FF3300"/>
                </a:solidFill>
              </a:rPr>
              <a:t>cn</a:t>
            </a:r>
            <a:r>
              <a:rPr lang="en-US" altLang="en-US">
                <a:solidFill>
                  <a:srgbClr val="FF3300"/>
                </a:solidFill>
              </a:rPr>
              <a:t>lg</a:t>
            </a:r>
            <a:r>
              <a:rPr lang="en-US" altLang="en-US" i="1">
                <a:solidFill>
                  <a:srgbClr val="FF3300"/>
                </a:solidFill>
              </a:rPr>
              <a:t>n</a:t>
            </a:r>
            <a:r>
              <a:rPr lang="en-US" altLang="en-US">
                <a:solidFill>
                  <a:srgbClr val="FF3300"/>
                </a:solidFill>
              </a:rPr>
              <a:t>+</a:t>
            </a:r>
            <a:r>
              <a:rPr lang="en-US" altLang="en-US" i="1">
                <a:solidFill>
                  <a:srgbClr val="FF3300"/>
                </a:solidFill>
              </a:rPr>
              <a:t>cn</a:t>
            </a:r>
            <a:endParaRPr lang="en-US" altLang="en-US">
              <a:solidFill>
                <a:srgbClr val="FF33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8371" name="Rectangle 2"/>
          <p:cNvSpPr>
            <a:spLocks noGrp="1" noChangeArrowheads="1"/>
          </p:cNvSpPr>
          <p:nvPr>
            <p:ph type="title"/>
          </p:nvPr>
        </p:nvSpPr>
        <p:spPr/>
        <p:txBody>
          <a:bodyPr/>
          <a:lstStyle/>
          <a:p>
            <a:r>
              <a:rPr lang="en-US" altLang="en-US" dirty="0" smtClean="0"/>
              <a:t>Recursion Tree for Merge Sort</a:t>
            </a:r>
          </a:p>
        </p:txBody>
      </p:sp>
      <p:sp>
        <p:nvSpPr>
          <p:cNvPr id="58372" name="Text Box 3"/>
          <p:cNvSpPr txBox="1">
            <a:spLocks noChangeArrowheads="1"/>
          </p:cNvSpPr>
          <p:nvPr/>
        </p:nvSpPr>
        <p:spPr bwMode="auto">
          <a:xfrm>
            <a:off x="268288" y="1069975"/>
            <a:ext cx="6989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Continue expanding until the problem size reduces to 1.</a:t>
            </a:r>
          </a:p>
        </p:txBody>
      </p:sp>
      <p:grpSp>
        <p:nvGrpSpPr>
          <p:cNvPr id="58373" name="Group 4"/>
          <p:cNvGrpSpPr>
            <a:grpSpLocks/>
          </p:cNvGrpSpPr>
          <p:nvPr/>
        </p:nvGrpSpPr>
        <p:grpSpPr bwMode="auto">
          <a:xfrm>
            <a:off x="266700" y="1403350"/>
            <a:ext cx="3432175" cy="4830763"/>
            <a:chOff x="659" y="978"/>
            <a:chExt cx="2162" cy="3043"/>
          </a:xfrm>
        </p:grpSpPr>
        <p:sp>
          <p:nvSpPr>
            <p:cNvPr id="58376" name="Text Box 5"/>
            <p:cNvSpPr txBox="1">
              <a:spLocks noChangeArrowheads="1"/>
            </p:cNvSpPr>
            <p:nvPr/>
          </p:nvSpPr>
          <p:spPr bwMode="auto">
            <a:xfrm>
              <a:off x="1596" y="97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p>
          </p:txBody>
        </p:sp>
        <p:sp>
          <p:nvSpPr>
            <p:cNvPr id="58377" name="Line 6"/>
            <p:cNvSpPr>
              <a:spLocks noChangeShapeType="1"/>
            </p:cNvSpPr>
            <p:nvPr/>
          </p:nvSpPr>
          <p:spPr bwMode="auto">
            <a:xfrm flipH="1">
              <a:off x="1448" y="1258"/>
              <a:ext cx="263"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78" name="Line 7"/>
            <p:cNvSpPr>
              <a:spLocks noChangeShapeType="1"/>
            </p:cNvSpPr>
            <p:nvPr/>
          </p:nvSpPr>
          <p:spPr bwMode="auto">
            <a:xfrm>
              <a:off x="1786" y="1248"/>
              <a:ext cx="293" cy="5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79" name="Text Box 8"/>
            <p:cNvSpPr txBox="1">
              <a:spLocks noChangeArrowheads="1"/>
            </p:cNvSpPr>
            <p:nvPr/>
          </p:nvSpPr>
          <p:spPr bwMode="auto">
            <a:xfrm>
              <a:off x="1182" y="1913"/>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r>
                <a:rPr lang="en-US" altLang="en-US" b="1">
                  <a:solidFill>
                    <a:schemeClr val="hlink"/>
                  </a:solidFill>
                </a:rPr>
                <a:t>/2</a:t>
              </a:r>
            </a:p>
          </p:txBody>
        </p:sp>
        <p:sp>
          <p:nvSpPr>
            <p:cNvPr id="58380" name="Text Box 9"/>
            <p:cNvSpPr txBox="1">
              <a:spLocks noChangeArrowheads="1"/>
            </p:cNvSpPr>
            <p:nvPr/>
          </p:nvSpPr>
          <p:spPr bwMode="auto">
            <a:xfrm>
              <a:off x="1947" y="1894"/>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r>
                <a:rPr lang="en-US" altLang="en-US" b="1">
                  <a:solidFill>
                    <a:schemeClr val="hlink"/>
                  </a:solidFill>
                </a:rPr>
                <a:t>/2</a:t>
              </a:r>
            </a:p>
          </p:txBody>
        </p:sp>
        <p:sp>
          <p:nvSpPr>
            <p:cNvPr id="58381" name="Line 10"/>
            <p:cNvSpPr>
              <a:spLocks noChangeShapeType="1"/>
            </p:cNvSpPr>
            <p:nvPr/>
          </p:nvSpPr>
          <p:spPr bwMode="auto">
            <a:xfrm flipH="1">
              <a:off x="1076" y="2191"/>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2" name="Line 11"/>
            <p:cNvSpPr>
              <a:spLocks noChangeShapeType="1"/>
            </p:cNvSpPr>
            <p:nvPr/>
          </p:nvSpPr>
          <p:spPr bwMode="auto">
            <a:xfrm>
              <a:off x="1397" y="2191"/>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3" name="Line 12"/>
            <p:cNvSpPr>
              <a:spLocks noChangeShapeType="1"/>
            </p:cNvSpPr>
            <p:nvPr/>
          </p:nvSpPr>
          <p:spPr bwMode="auto">
            <a:xfrm flipH="1">
              <a:off x="1918" y="2202"/>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4" name="Line 13"/>
            <p:cNvSpPr>
              <a:spLocks noChangeShapeType="1"/>
            </p:cNvSpPr>
            <p:nvPr/>
          </p:nvSpPr>
          <p:spPr bwMode="auto">
            <a:xfrm>
              <a:off x="2239" y="2202"/>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5" name="Text Box 14"/>
            <p:cNvSpPr txBox="1">
              <a:spLocks noChangeArrowheads="1"/>
            </p:cNvSpPr>
            <p:nvPr/>
          </p:nvSpPr>
          <p:spPr bwMode="auto">
            <a:xfrm>
              <a:off x="746" y="2700"/>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8386" name="Text Box 15"/>
            <p:cNvSpPr txBox="1">
              <a:spLocks noChangeArrowheads="1"/>
            </p:cNvSpPr>
            <p:nvPr/>
          </p:nvSpPr>
          <p:spPr bwMode="auto">
            <a:xfrm>
              <a:off x="1399"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8387" name="Text Box 16"/>
            <p:cNvSpPr txBox="1">
              <a:spLocks noChangeArrowheads="1"/>
            </p:cNvSpPr>
            <p:nvPr/>
          </p:nvSpPr>
          <p:spPr bwMode="auto">
            <a:xfrm>
              <a:off x="1786"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8388" name="Text Box 17"/>
            <p:cNvSpPr txBox="1">
              <a:spLocks noChangeArrowheads="1"/>
            </p:cNvSpPr>
            <p:nvPr/>
          </p:nvSpPr>
          <p:spPr bwMode="auto">
            <a:xfrm>
              <a:off x="2325"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8389" name="Line 18"/>
            <p:cNvSpPr>
              <a:spLocks noChangeShapeType="1"/>
            </p:cNvSpPr>
            <p:nvPr/>
          </p:nvSpPr>
          <p:spPr bwMode="auto">
            <a:xfrm flipH="1">
              <a:off x="746" y="2927"/>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19"/>
            <p:cNvSpPr>
              <a:spLocks noChangeShapeType="1"/>
            </p:cNvSpPr>
            <p:nvPr/>
          </p:nvSpPr>
          <p:spPr bwMode="auto">
            <a:xfrm>
              <a:off x="973" y="2928"/>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0"/>
            <p:cNvSpPr>
              <a:spLocks noChangeShapeType="1"/>
            </p:cNvSpPr>
            <p:nvPr/>
          </p:nvSpPr>
          <p:spPr bwMode="auto">
            <a:xfrm flipH="1">
              <a:off x="1408" y="2939"/>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1"/>
            <p:cNvSpPr>
              <a:spLocks noChangeShapeType="1"/>
            </p:cNvSpPr>
            <p:nvPr/>
          </p:nvSpPr>
          <p:spPr bwMode="auto">
            <a:xfrm>
              <a:off x="1635" y="2940"/>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2"/>
            <p:cNvSpPr>
              <a:spLocks noChangeShapeType="1"/>
            </p:cNvSpPr>
            <p:nvPr/>
          </p:nvSpPr>
          <p:spPr bwMode="auto">
            <a:xfrm flipH="1">
              <a:off x="1853" y="2948"/>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3"/>
            <p:cNvSpPr>
              <a:spLocks noChangeShapeType="1"/>
            </p:cNvSpPr>
            <p:nvPr/>
          </p:nvSpPr>
          <p:spPr bwMode="auto">
            <a:xfrm>
              <a:off x="2080" y="2949"/>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4"/>
            <p:cNvSpPr>
              <a:spLocks noChangeShapeType="1"/>
            </p:cNvSpPr>
            <p:nvPr/>
          </p:nvSpPr>
          <p:spPr bwMode="auto">
            <a:xfrm flipH="1">
              <a:off x="2371" y="2938"/>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5"/>
            <p:cNvSpPr>
              <a:spLocks noChangeShapeType="1"/>
            </p:cNvSpPr>
            <p:nvPr/>
          </p:nvSpPr>
          <p:spPr bwMode="auto">
            <a:xfrm>
              <a:off x="2598" y="2939"/>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7" name="Line 26"/>
            <p:cNvSpPr>
              <a:spLocks noChangeShapeType="1"/>
            </p:cNvSpPr>
            <p:nvPr/>
          </p:nvSpPr>
          <p:spPr bwMode="auto">
            <a:xfrm>
              <a:off x="765"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8" name="Line 27"/>
            <p:cNvSpPr>
              <a:spLocks noChangeShapeType="1"/>
            </p:cNvSpPr>
            <p:nvPr/>
          </p:nvSpPr>
          <p:spPr bwMode="auto">
            <a:xfrm>
              <a:off x="110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9" name="Line 28"/>
            <p:cNvSpPr>
              <a:spLocks noChangeShapeType="1"/>
            </p:cNvSpPr>
            <p:nvPr/>
          </p:nvSpPr>
          <p:spPr bwMode="auto">
            <a:xfrm>
              <a:off x="1410"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400" name="Line 29"/>
            <p:cNvSpPr>
              <a:spLocks noChangeShapeType="1"/>
            </p:cNvSpPr>
            <p:nvPr/>
          </p:nvSpPr>
          <p:spPr bwMode="auto">
            <a:xfrm>
              <a:off x="223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401" name="Line 30"/>
            <p:cNvSpPr>
              <a:spLocks noChangeShapeType="1"/>
            </p:cNvSpPr>
            <p:nvPr/>
          </p:nvSpPr>
          <p:spPr bwMode="auto">
            <a:xfrm>
              <a:off x="244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402" name="Line 31"/>
            <p:cNvSpPr>
              <a:spLocks noChangeShapeType="1"/>
            </p:cNvSpPr>
            <p:nvPr/>
          </p:nvSpPr>
          <p:spPr bwMode="auto">
            <a:xfrm>
              <a:off x="2738"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403" name="Line 32"/>
            <p:cNvSpPr>
              <a:spLocks noChangeShapeType="1"/>
            </p:cNvSpPr>
            <p:nvPr/>
          </p:nvSpPr>
          <p:spPr bwMode="auto">
            <a:xfrm>
              <a:off x="1700" y="3654"/>
              <a:ext cx="396"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404" name="Text Box 33"/>
            <p:cNvSpPr txBox="1">
              <a:spLocks noChangeArrowheads="1"/>
            </p:cNvSpPr>
            <p:nvPr/>
          </p:nvSpPr>
          <p:spPr bwMode="auto">
            <a:xfrm>
              <a:off x="659"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8405" name="Text Box 34"/>
            <p:cNvSpPr txBox="1">
              <a:spLocks noChangeArrowheads="1"/>
            </p:cNvSpPr>
            <p:nvPr/>
          </p:nvSpPr>
          <p:spPr bwMode="auto">
            <a:xfrm>
              <a:off x="982"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8406" name="Text Box 35"/>
            <p:cNvSpPr txBox="1">
              <a:spLocks noChangeArrowheads="1"/>
            </p:cNvSpPr>
            <p:nvPr/>
          </p:nvSpPr>
          <p:spPr bwMode="auto">
            <a:xfrm>
              <a:off x="1305"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8407" name="Text Box 36"/>
            <p:cNvSpPr txBox="1">
              <a:spLocks noChangeArrowheads="1"/>
            </p:cNvSpPr>
            <p:nvPr/>
          </p:nvSpPr>
          <p:spPr bwMode="auto">
            <a:xfrm>
              <a:off x="2345"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8408" name="Text Box 37"/>
            <p:cNvSpPr txBox="1">
              <a:spLocks noChangeArrowheads="1"/>
            </p:cNvSpPr>
            <p:nvPr/>
          </p:nvSpPr>
          <p:spPr bwMode="auto">
            <a:xfrm>
              <a:off x="2138"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8409" name="Text Box 38"/>
            <p:cNvSpPr txBox="1">
              <a:spLocks noChangeArrowheads="1"/>
            </p:cNvSpPr>
            <p:nvPr/>
          </p:nvSpPr>
          <p:spPr bwMode="auto">
            <a:xfrm>
              <a:off x="2620"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grpSp>
      <p:sp>
        <p:nvSpPr>
          <p:cNvPr id="58374" name="Text Box 39"/>
          <p:cNvSpPr txBox="1">
            <a:spLocks noChangeArrowheads="1"/>
          </p:cNvSpPr>
          <p:nvPr/>
        </p:nvSpPr>
        <p:spPr bwMode="auto">
          <a:xfrm>
            <a:off x="4075113" y="1579563"/>
            <a:ext cx="4725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5" name="Text Box 40"/>
          <p:cNvSpPr txBox="1">
            <a:spLocks noChangeArrowheads="1"/>
          </p:cNvSpPr>
          <p:nvPr/>
        </p:nvSpPr>
        <p:spPr bwMode="auto">
          <a:xfrm>
            <a:off x="4149725" y="1595438"/>
            <a:ext cx="462597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US" altLang="en-US"/>
              <a:t>Each level has total cost </a:t>
            </a:r>
            <a:r>
              <a:rPr lang="en-US" altLang="en-US" b="1" i="1">
                <a:solidFill>
                  <a:srgbClr val="CC3300"/>
                </a:solidFill>
              </a:rPr>
              <a:t>cn</a:t>
            </a:r>
            <a:r>
              <a:rPr lang="en-US" altLang="en-US"/>
              <a:t>.</a:t>
            </a:r>
          </a:p>
          <a:p>
            <a:pPr>
              <a:buFontTx/>
              <a:buChar char="•"/>
            </a:pPr>
            <a:r>
              <a:rPr lang="en-US" altLang="en-US"/>
              <a:t>Each time we go down one level, the number of subproblems doubles, but the cost per subproblem halves  </a:t>
            </a:r>
            <a:r>
              <a:rPr lang="en-US" altLang="en-US">
                <a:sym typeface="Symbol" pitchFamily="18" charset="2"/>
              </a:rPr>
              <a:t> </a:t>
            </a:r>
            <a:r>
              <a:rPr lang="en-US" altLang="en-US" i="1">
                <a:solidFill>
                  <a:srgbClr val="CC3300"/>
                </a:solidFill>
                <a:sym typeface="Symbol" pitchFamily="18" charset="2"/>
              </a:rPr>
              <a:t>cost per level remains the same</a:t>
            </a:r>
            <a:r>
              <a:rPr lang="en-US" altLang="en-US">
                <a:sym typeface="Symbol" pitchFamily="18" charset="2"/>
              </a:rPr>
              <a:t>.</a:t>
            </a:r>
          </a:p>
          <a:p>
            <a:pPr>
              <a:buFontTx/>
              <a:buChar char="•"/>
            </a:pPr>
            <a:r>
              <a:rPr lang="en-US" altLang="en-US">
                <a:sym typeface="Symbol" pitchFamily="18" charset="2"/>
              </a:rPr>
              <a:t>There are lg </a:t>
            </a:r>
            <a:r>
              <a:rPr lang="en-US" altLang="en-US" i="1">
                <a:sym typeface="Symbol" pitchFamily="18" charset="2"/>
              </a:rPr>
              <a:t>n</a:t>
            </a:r>
            <a:r>
              <a:rPr lang="en-US" altLang="en-US">
                <a:sym typeface="Symbol" pitchFamily="18" charset="2"/>
              </a:rPr>
              <a:t> + 1 levels, height is lg </a:t>
            </a:r>
            <a:r>
              <a:rPr lang="en-US" altLang="en-US" i="1">
                <a:sym typeface="Symbol" pitchFamily="18" charset="2"/>
              </a:rPr>
              <a:t>n</a:t>
            </a:r>
            <a:r>
              <a:rPr lang="en-US" altLang="en-US">
                <a:sym typeface="Symbol" pitchFamily="18" charset="2"/>
              </a:rPr>
              <a:t>. (Assuming </a:t>
            </a:r>
            <a:r>
              <a:rPr lang="en-US" altLang="en-US" i="1">
                <a:sym typeface="Symbol" pitchFamily="18" charset="2"/>
              </a:rPr>
              <a:t>n</a:t>
            </a:r>
            <a:r>
              <a:rPr lang="en-US" altLang="en-US">
                <a:sym typeface="Symbol" pitchFamily="18" charset="2"/>
              </a:rPr>
              <a:t> is a power of 2.)</a:t>
            </a:r>
          </a:p>
          <a:p>
            <a:pPr lvl="1">
              <a:buFontTx/>
              <a:buChar char="•"/>
            </a:pPr>
            <a:r>
              <a:rPr lang="en-US" altLang="en-US"/>
              <a:t>Can be proved by induction.</a:t>
            </a:r>
          </a:p>
          <a:p>
            <a:pPr>
              <a:buFontTx/>
              <a:buChar char="•"/>
            </a:pPr>
            <a:r>
              <a:rPr lang="en-US" altLang="en-US"/>
              <a:t>Total cost = sum of costs at each level = (lg </a:t>
            </a:r>
            <a:r>
              <a:rPr lang="en-US" altLang="en-US" i="1"/>
              <a:t>n</a:t>
            </a:r>
            <a:r>
              <a:rPr lang="en-US" altLang="en-US"/>
              <a:t> + 1)</a:t>
            </a:r>
            <a:r>
              <a:rPr lang="en-US" altLang="en-US" i="1"/>
              <a:t>cn</a:t>
            </a:r>
            <a:r>
              <a:rPr lang="en-US" altLang="en-US"/>
              <a:t> = </a:t>
            </a:r>
            <a:r>
              <a:rPr lang="en-US" altLang="en-US" i="1"/>
              <a:t>cn</a:t>
            </a:r>
            <a:r>
              <a:rPr lang="en-US" altLang="en-US"/>
              <a:t>lg</a:t>
            </a:r>
            <a:r>
              <a:rPr lang="en-US" altLang="en-US" i="1"/>
              <a:t>n</a:t>
            </a:r>
            <a:r>
              <a:rPr lang="en-US" altLang="en-US"/>
              <a:t> + </a:t>
            </a:r>
            <a:r>
              <a:rPr lang="en-US" altLang="en-US" i="1"/>
              <a:t>cn</a:t>
            </a:r>
            <a:r>
              <a:rPr lang="en-US" altLang="en-US"/>
              <a:t> = </a:t>
            </a:r>
            <a:r>
              <a:rPr lang="en-US" altLang="en-US">
                <a:sym typeface="Symbol" pitchFamily="18" charset="2"/>
              </a:rPr>
              <a:t></a:t>
            </a:r>
            <a:r>
              <a:rPr lang="en-US" altLang="en-US"/>
              <a:t>(</a:t>
            </a:r>
            <a:r>
              <a:rPr lang="en-US" altLang="en-US" i="1"/>
              <a:t>n </a:t>
            </a:r>
            <a:r>
              <a:rPr lang="en-US" altLang="en-US"/>
              <a:t>lg</a:t>
            </a:r>
            <a:r>
              <a:rPr lang="en-US" altLang="en-US" i="1"/>
              <a:t>n</a:t>
            </a:r>
            <a:r>
              <a:rPr lang="en-US" altLang="en-US"/>
              <a:t>).</a:t>
            </a:r>
          </a:p>
          <a:p>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9395" name="Rectangle 2"/>
          <p:cNvSpPr>
            <a:spLocks noGrp="1" noChangeArrowheads="1"/>
          </p:cNvSpPr>
          <p:nvPr>
            <p:ph type="title"/>
          </p:nvPr>
        </p:nvSpPr>
        <p:spPr/>
        <p:txBody>
          <a:bodyPr/>
          <a:lstStyle/>
          <a:p>
            <a:r>
              <a:rPr lang="en-US" altLang="en-US" dirty="0" smtClean="0"/>
              <a:t>Other Examples</a:t>
            </a:r>
          </a:p>
        </p:txBody>
      </p:sp>
      <p:sp>
        <p:nvSpPr>
          <p:cNvPr id="59396" name="Rectangle 3"/>
          <p:cNvSpPr>
            <a:spLocks noGrp="1" noChangeArrowheads="1"/>
          </p:cNvSpPr>
          <p:nvPr>
            <p:ph type="body" idx="1"/>
          </p:nvPr>
        </p:nvSpPr>
        <p:spPr/>
        <p:txBody>
          <a:bodyPr/>
          <a:lstStyle/>
          <a:p>
            <a:r>
              <a:rPr lang="en-US" altLang="en-US" smtClean="0"/>
              <a:t>Use the recursion-tree method to determine a guess for the recurrences</a:t>
            </a:r>
          </a:p>
          <a:p>
            <a:pPr lvl="1"/>
            <a:r>
              <a:rPr lang="en-US" altLang="en-US" i="1" smtClean="0">
                <a:solidFill>
                  <a:srgbClr val="CC3300"/>
                </a:solidFill>
              </a:rPr>
              <a:t>T</a:t>
            </a:r>
            <a:r>
              <a:rPr lang="en-US" altLang="en-US" smtClean="0">
                <a:solidFill>
                  <a:srgbClr val="CC3300"/>
                </a:solidFill>
              </a:rPr>
              <a:t>(</a:t>
            </a:r>
            <a:r>
              <a:rPr lang="en-US" altLang="en-US" i="1" smtClean="0">
                <a:solidFill>
                  <a:srgbClr val="CC3300"/>
                </a:solidFill>
              </a:rPr>
              <a:t>n</a:t>
            </a:r>
            <a:r>
              <a:rPr lang="en-US" altLang="en-US" smtClean="0">
                <a:solidFill>
                  <a:srgbClr val="CC3300"/>
                </a:solidFill>
              </a:rPr>
              <a:t>) = 3</a:t>
            </a:r>
            <a:r>
              <a:rPr lang="en-US" altLang="en-US" i="1" smtClean="0">
                <a:solidFill>
                  <a:srgbClr val="CC3300"/>
                </a:solidFill>
              </a:rPr>
              <a:t>T</a:t>
            </a:r>
            <a:r>
              <a:rPr lang="en-US" altLang="en-US" smtClean="0">
                <a:solidFill>
                  <a:srgbClr val="CC3300"/>
                </a:solidFill>
              </a:rPr>
              <a:t>(</a:t>
            </a:r>
            <a:r>
              <a:rPr lang="en-US" altLang="en-US" smtClean="0">
                <a:solidFill>
                  <a:srgbClr val="CC3300"/>
                </a:solidFill>
                <a:sym typeface="Symbol" pitchFamily="18" charset="2"/>
              </a:rPr>
              <a:t></a:t>
            </a:r>
            <a:r>
              <a:rPr lang="en-US" altLang="en-US" i="1" smtClean="0">
                <a:solidFill>
                  <a:srgbClr val="CC3300"/>
                </a:solidFill>
              </a:rPr>
              <a:t>n</a:t>
            </a:r>
            <a:r>
              <a:rPr lang="en-US" altLang="en-US" smtClean="0">
                <a:solidFill>
                  <a:srgbClr val="CC3300"/>
                </a:solidFill>
              </a:rPr>
              <a:t>/4</a:t>
            </a:r>
            <a:r>
              <a:rPr lang="en-US" altLang="en-US" smtClean="0">
                <a:solidFill>
                  <a:srgbClr val="CC3300"/>
                </a:solidFill>
                <a:sym typeface="Symbol" pitchFamily="18" charset="2"/>
              </a:rPr>
              <a:t></a:t>
            </a:r>
            <a:r>
              <a:rPr lang="en-US" altLang="en-US" smtClean="0">
                <a:solidFill>
                  <a:srgbClr val="CC3300"/>
                </a:solidFill>
              </a:rPr>
              <a:t>) + </a:t>
            </a:r>
            <a:r>
              <a:rPr lang="en-US" altLang="en-US" smtClean="0">
                <a:solidFill>
                  <a:srgbClr val="CC3300"/>
                </a:solidFill>
                <a:sym typeface="Symbol" pitchFamily="18" charset="2"/>
              </a:rPr>
              <a:t>(</a:t>
            </a:r>
            <a:r>
              <a:rPr lang="en-US" altLang="en-US" i="1" smtClean="0">
                <a:solidFill>
                  <a:srgbClr val="CC3300"/>
                </a:solidFill>
                <a:sym typeface="Symbol" pitchFamily="18" charset="2"/>
              </a:rPr>
              <a:t>n</a:t>
            </a:r>
            <a:r>
              <a:rPr lang="en-US" altLang="en-US" baseline="30000" smtClean="0">
                <a:solidFill>
                  <a:srgbClr val="CC3300"/>
                </a:solidFill>
                <a:sym typeface="Symbol" pitchFamily="18" charset="2"/>
              </a:rPr>
              <a:t>2</a:t>
            </a:r>
            <a:r>
              <a:rPr lang="en-US" altLang="en-US" smtClean="0">
                <a:solidFill>
                  <a:srgbClr val="CC3300"/>
                </a:solidFill>
                <a:sym typeface="Symbol" pitchFamily="18" charset="2"/>
              </a:rPr>
              <a:t>).</a:t>
            </a:r>
          </a:p>
          <a:p>
            <a:pPr lvl="1"/>
            <a:r>
              <a:rPr lang="en-US" altLang="en-US" i="1" smtClean="0">
                <a:solidFill>
                  <a:srgbClr val="CC3300"/>
                </a:solidFill>
              </a:rPr>
              <a:t>T</a:t>
            </a:r>
            <a:r>
              <a:rPr lang="en-US" altLang="en-US" smtClean="0">
                <a:solidFill>
                  <a:srgbClr val="CC3300"/>
                </a:solidFill>
              </a:rPr>
              <a:t>(</a:t>
            </a:r>
            <a:r>
              <a:rPr lang="en-US" altLang="en-US" i="1" smtClean="0">
                <a:solidFill>
                  <a:srgbClr val="CC3300"/>
                </a:solidFill>
              </a:rPr>
              <a:t>n</a:t>
            </a:r>
            <a:r>
              <a:rPr lang="en-US" altLang="en-US" smtClean="0">
                <a:solidFill>
                  <a:srgbClr val="CC3300"/>
                </a:solidFill>
              </a:rPr>
              <a:t>) = </a:t>
            </a:r>
            <a:r>
              <a:rPr lang="en-US" altLang="en-US" i="1" smtClean="0">
                <a:solidFill>
                  <a:srgbClr val="CC3300"/>
                </a:solidFill>
              </a:rPr>
              <a:t>T</a:t>
            </a:r>
            <a:r>
              <a:rPr lang="en-US" altLang="en-US" smtClean="0">
                <a:solidFill>
                  <a:srgbClr val="CC3300"/>
                </a:solidFill>
              </a:rPr>
              <a:t>(</a:t>
            </a:r>
            <a:r>
              <a:rPr lang="en-US" altLang="en-US" i="1" smtClean="0">
                <a:solidFill>
                  <a:srgbClr val="CC3300"/>
                </a:solidFill>
              </a:rPr>
              <a:t>n</a:t>
            </a:r>
            <a:r>
              <a:rPr lang="en-US" altLang="en-US" smtClean="0">
                <a:solidFill>
                  <a:srgbClr val="CC3300"/>
                </a:solidFill>
              </a:rPr>
              <a:t>/3) + </a:t>
            </a:r>
            <a:r>
              <a:rPr lang="en-US" altLang="en-US" i="1" smtClean="0">
                <a:solidFill>
                  <a:srgbClr val="CC3300"/>
                </a:solidFill>
              </a:rPr>
              <a:t>T</a:t>
            </a:r>
            <a:r>
              <a:rPr lang="en-US" altLang="en-US" smtClean="0">
                <a:solidFill>
                  <a:srgbClr val="CC3300"/>
                </a:solidFill>
              </a:rPr>
              <a:t>(2</a:t>
            </a:r>
            <a:r>
              <a:rPr lang="en-US" altLang="en-US" i="1" smtClean="0">
                <a:solidFill>
                  <a:srgbClr val="CC3300"/>
                </a:solidFill>
              </a:rPr>
              <a:t>n</a:t>
            </a:r>
            <a:r>
              <a:rPr lang="en-US" altLang="en-US" smtClean="0">
                <a:solidFill>
                  <a:srgbClr val="CC3300"/>
                </a:solidFill>
              </a:rPr>
              <a:t>/3) + </a:t>
            </a:r>
            <a:r>
              <a:rPr lang="en-US" altLang="en-US" i="1" smtClean="0">
                <a:solidFill>
                  <a:srgbClr val="CC3300"/>
                </a:solidFill>
              </a:rPr>
              <a:t>O</a:t>
            </a:r>
            <a:r>
              <a:rPr lang="en-US" altLang="en-US" smtClean="0">
                <a:solidFill>
                  <a:srgbClr val="CC3300"/>
                </a:solidFill>
              </a:rPr>
              <a:t>(</a:t>
            </a:r>
            <a:r>
              <a:rPr lang="en-US" altLang="en-US" i="1" smtClean="0">
                <a:solidFill>
                  <a:srgbClr val="CC3300"/>
                </a:solidFill>
              </a:rPr>
              <a:t>n</a:t>
            </a:r>
            <a:r>
              <a:rPr lang="en-US" altLang="en-US" smtClean="0">
                <a:solidFill>
                  <a:srgbClr val="CC3300"/>
                </a:solidFill>
              </a:rPr>
              <a:t>).</a:t>
            </a:r>
            <a:endParaRPr lang="en-US" altLang="en-US" i="1" smtClean="0">
              <a:solidFill>
                <a:srgbClr val="CC33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61443" name="Rectangle 2"/>
          <p:cNvSpPr>
            <a:spLocks noGrp="1" noChangeArrowheads="1"/>
          </p:cNvSpPr>
          <p:nvPr>
            <p:ph type="title"/>
          </p:nvPr>
        </p:nvSpPr>
        <p:spPr/>
        <p:txBody>
          <a:bodyPr/>
          <a:lstStyle/>
          <a:p>
            <a:r>
              <a:rPr lang="en-US" altLang="en-US" dirty="0" smtClean="0"/>
              <a:t>The Master Method</a:t>
            </a:r>
          </a:p>
        </p:txBody>
      </p:sp>
      <p:sp>
        <p:nvSpPr>
          <p:cNvPr id="61444" name="Rectangle 3"/>
          <p:cNvSpPr>
            <a:spLocks noGrp="1" noChangeArrowheads="1"/>
          </p:cNvSpPr>
          <p:nvPr>
            <p:ph type="body" idx="1"/>
          </p:nvPr>
        </p:nvSpPr>
        <p:spPr>
          <a:xfrm>
            <a:off x="304800" y="976313"/>
            <a:ext cx="8458200" cy="5119687"/>
          </a:xfrm>
        </p:spPr>
        <p:txBody>
          <a:bodyPr/>
          <a:lstStyle/>
          <a:p>
            <a:pPr marL="0" indent="0">
              <a:buNone/>
            </a:pPr>
            <a:r>
              <a:rPr lang="en-US" altLang="en-US" dirty="0" smtClean="0"/>
              <a:t>Based on the </a:t>
            </a:r>
            <a:r>
              <a:rPr lang="en-US" altLang="en-US" dirty="0" smtClean="0">
                <a:solidFill>
                  <a:srgbClr val="CC3300"/>
                </a:solidFill>
              </a:rPr>
              <a:t>Master theorem</a:t>
            </a:r>
            <a:r>
              <a:rPr lang="en-US" altLang="en-US" dirty="0" smtClean="0"/>
              <a:t>, a </a:t>
            </a:r>
            <a:r>
              <a:rPr lang="en-US" altLang="en-US" dirty="0" smtClean="0">
                <a:solidFill>
                  <a:srgbClr val="CC3300"/>
                </a:solidFill>
              </a:rPr>
              <a:t>“Cookbook”</a:t>
            </a:r>
            <a:r>
              <a:rPr lang="en-US" altLang="en-US" dirty="0" smtClean="0"/>
              <a:t> approach for solving recurrences of the form</a:t>
            </a:r>
          </a:p>
          <a:p>
            <a:pPr lvl="1">
              <a:buFont typeface="Wingdings" pitchFamily="2" charset="2"/>
              <a:buNone/>
            </a:pPr>
            <a:r>
              <a:rPr lang="en-US" altLang="en-US" dirty="0" smtClean="0"/>
              <a:t>    </a:t>
            </a:r>
            <a:r>
              <a:rPr lang="en-US" altLang="en-US" i="1" dirty="0" smtClean="0">
                <a:solidFill>
                  <a:schemeClr val="hlink"/>
                </a:solidFill>
              </a:rPr>
              <a:t>T</a:t>
            </a:r>
            <a:r>
              <a:rPr lang="en-US" altLang="en-US" dirty="0" smtClean="0">
                <a:solidFill>
                  <a:schemeClr val="hlink"/>
                </a:solidFill>
              </a:rPr>
              <a:t>(</a:t>
            </a:r>
            <a:r>
              <a:rPr lang="en-US" altLang="en-US" i="1" dirty="0" smtClean="0">
                <a:solidFill>
                  <a:schemeClr val="hlink"/>
                </a:solidFill>
              </a:rPr>
              <a:t>n</a:t>
            </a:r>
            <a:r>
              <a:rPr lang="en-US" altLang="en-US" dirty="0" smtClean="0">
                <a:solidFill>
                  <a:schemeClr val="hlink"/>
                </a:solidFill>
              </a:rPr>
              <a:t>) = </a:t>
            </a:r>
            <a:r>
              <a:rPr lang="en-US" altLang="en-US" i="1" dirty="0" err="1" smtClean="0">
                <a:solidFill>
                  <a:schemeClr val="hlink"/>
                </a:solidFill>
              </a:rPr>
              <a:t>aT</a:t>
            </a:r>
            <a:r>
              <a:rPr lang="en-US" altLang="en-US" dirty="0" smtClean="0">
                <a:solidFill>
                  <a:schemeClr val="hlink"/>
                </a:solidFill>
              </a:rPr>
              <a:t>(</a:t>
            </a:r>
            <a:r>
              <a:rPr lang="en-US" altLang="en-US" i="1" dirty="0" smtClean="0">
                <a:solidFill>
                  <a:schemeClr val="hlink"/>
                </a:solidFill>
              </a:rPr>
              <a:t>n</a:t>
            </a:r>
            <a:r>
              <a:rPr lang="en-US" altLang="en-US" dirty="0" smtClean="0">
                <a:solidFill>
                  <a:schemeClr val="hlink"/>
                </a:solidFill>
              </a:rPr>
              <a:t>/</a:t>
            </a:r>
            <a:r>
              <a:rPr lang="en-US" altLang="en-US" i="1" dirty="0" smtClean="0">
                <a:solidFill>
                  <a:schemeClr val="hlink"/>
                </a:solidFill>
              </a:rPr>
              <a:t>b</a:t>
            </a:r>
            <a:r>
              <a:rPr lang="en-US" altLang="en-US" dirty="0" smtClean="0">
                <a:solidFill>
                  <a:schemeClr val="hlink"/>
                </a:solidFill>
              </a:rPr>
              <a:t>) + </a:t>
            </a:r>
            <a:r>
              <a:rPr lang="en-US" altLang="en-US" i="1" dirty="0" smtClean="0">
                <a:solidFill>
                  <a:schemeClr val="hlink"/>
                </a:solidFill>
              </a:rPr>
              <a:t>f</a:t>
            </a:r>
            <a:r>
              <a:rPr lang="en-US" altLang="en-US" dirty="0" smtClean="0">
                <a:solidFill>
                  <a:schemeClr val="hlink"/>
                </a:solidFill>
              </a:rPr>
              <a:t>(</a:t>
            </a:r>
            <a:r>
              <a:rPr lang="en-US" altLang="en-US" i="1" dirty="0" smtClean="0">
                <a:solidFill>
                  <a:schemeClr val="hlink"/>
                </a:solidFill>
              </a:rPr>
              <a:t>n</a:t>
            </a:r>
            <a:r>
              <a:rPr lang="en-US" altLang="en-US" dirty="0" smtClean="0">
                <a:solidFill>
                  <a:schemeClr val="hlink"/>
                </a:solidFill>
              </a:rPr>
              <a:t>)</a:t>
            </a:r>
          </a:p>
          <a:p>
            <a:pPr lvl="2"/>
            <a:r>
              <a:rPr lang="en-US" altLang="en-US" i="1" dirty="0" smtClean="0"/>
              <a:t>a </a:t>
            </a:r>
            <a:r>
              <a:rPr lang="en-US" altLang="en-US" dirty="0" smtClean="0">
                <a:sym typeface="Symbol" pitchFamily="18" charset="2"/>
              </a:rPr>
              <a:t> 1, </a:t>
            </a:r>
            <a:r>
              <a:rPr lang="en-US" altLang="en-US" i="1" dirty="0" smtClean="0">
                <a:sym typeface="Symbol" pitchFamily="18" charset="2"/>
              </a:rPr>
              <a:t>b</a:t>
            </a:r>
            <a:r>
              <a:rPr lang="en-US" altLang="en-US" dirty="0" smtClean="0">
                <a:sym typeface="Symbol" pitchFamily="18" charset="2"/>
              </a:rPr>
              <a:t> &gt; 1 are constants.</a:t>
            </a:r>
          </a:p>
          <a:p>
            <a:pPr lvl="2"/>
            <a:r>
              <a:rPr lang="en-US" altLang="en-US" i="1" dirty="0" smtClean="0">
                <a:sym typeface="Symbol" pitchFamily="18" charset="2"/>
              </a:rPr>
              <a:t>f</a:t>
            </a:r>
            <a:r>
              <a:rPr lang="en-US" altLang="en-US" dirty="0" smtClean="0">
                <a:sym typeface="Symbol" pitchFamily="18" charset="2"/>
              </a:rPr>
              <a:t>(</a:t>
            </a:r>
            <a:r>
              <a:rPr lang="en-US" altLang="en-US" i="1" dirty="0" smtClean="0">
                <a:sym typeface="Symbol" pitchFamily="18" charset="2"/>
              </a:rPr>
              <a:t>n</a:t>
            </a:r>
            <a:r>
              <a:rPr lang="en-US" altLang="en-US" dirty="0" smtClean="0">
                <a:sym typeface="Symbol" pitchFamily="18" charset="2"/>
              </a:rPr>
              <a:t>) is asymptotically positive.</a:t>
            </a:r>
          </a:p>
          <a:p>
            <a:pPr lvl="2"/>
            <a:r>
              <a:rPr lang="en-US" altLang="en-US" i="1" dirty="0" smtClean="0">
                <a:sym typeface="Symbol" pitchFamily="18" charset="2"/>
              </a:rPr>
              <a:t>n</a:t>
            </a:r>
            <a:r>
              <a:rPr lang="en-US" altLang="en-US" dirty="0" smtClean="0">
                <a:sym typeface="Symbol" pitchFamily="18" charset="2"/>
              </a:rPr>
              <a:t>/</a:t>
            </a:r>
            <a:r>
              <a:rPr lang="en-US" altLang="en-US" i="1" dirty="0" smtClean="0">
                <a:sym typeface="Symbol" pitchFamily="18" charset="2"/>
              </a:rPr>
              <a:t>b</a:t>
            </a:r>
            <a:r>
              <a:rPr lang="en-US" altLang="en-US" dirty="0" smtClean="0">
                <a:sym typeface="Symbol" pitchFamily="18" charset="2"/>
              </a:rPr>
              <a:t> may not be an integer, but floors and ceilings are swept into the asymptotic notation by the Master theorem. </a:t>
            </a:r>
          </a:p>
          <a:p>
            <a:pPr lvl="1"/>
            <a:r>
              <a:rPr lang="en-US" altLang="en-US" dirty="0" smtClean="0">
                <a:solidFill>
                  <a:schemeClr val="tx1"/>
                </a:solidFill>
                <a:sym typeface="Symbol" pitchFamily="18" charset="2"/>
              </a:rPr>
              <a:t>Cases depend on growth of </a:t>
            </a:r>
            <a:r>
              <a:rPr lang="en-US" altLang="en-US" i="1" dirty="0" smtClean="0">
                <a:solidFill>
                  <a:schemeClr val="hlink"/>
                </a:solidFill>
              </a:rPr>
              <a:t>f</a:t>
            </a:r>
            <a:r>
              <a:rPr lang="en-US" altLang="en-US" dirty="0" smtClean="0">
                <a:solidFill>
                  <a:schemeClr val="hlink"/>
                </a:solidFill>
              </a:rPr>
              <a:t>(</a:t>
            </a:r>
            <a:r>
              <a:rPr lang="en-US" altLang="en-US" i="1" dirty="0" smtClean="0">
                <a:solidFill>
                  <a:schemeClr val="hlink"/>
                </a:solidFill>
              </a:rPr>
              <a:t>n</a:t>
            </a:r>
            <a:r>
              <a:rPr lang="en-US" altLang="en-US" dirty="0" smtClean="0">
                <a:solidFill>
                  <a:schemeClr val="hlink"/>
                </a:solidFill>
              </a:rPr>
              <a:t>) </a:t>
            </a:r>
            <a:r>
              <a:rPr lang="en-US" altLang="en-US" dirty="0" smtClean="0">
                <a:solidFill>
                  <a:schemeClr val="tx1"/>
                </a:solidFill>
                <a:sym typeface="Symbol" pitchFamily="18" charset="2"/>
              </a:rPr>
              <a:t>relative to </a:t>
            </a:r>
            <a:r>
              <a:rPr lang="en-US" b="1" i="1" dirty="0" err="1" smtClean="0">
                <a:solidFill>
                  <a:srgbClr val="339933"/>
                </a:solidFill>
              </a:rPr>
              <a:t>n</a:t>
            </a:r>
            <a:r>
              <a:rPr lang="en-US" b="1" baseline="30000" dirty="0" err="1" smtClean="0">
                <a:solidFill>
                  <a:srgbClr val="339933"/>
                </a:solidFill>
              </a:rPr>
              <a:t>log</a:t>
            </a:r>
            <a:r>
              <a:rPr lang="en-US" sz="1600" b="1" i="1" baseline="20000" dirty="0" err="1" smtClean="0">
                <a:solidFill>
                  <a:srgbClr val="339933"/>
                </a:solidFill>
              </a:rPr>
              <a:t>b</a:t>
            </a:r>
            <a:r>
              <a:rPr lang="en-US" b="1" i="1" baseline="30000" dirty="0" err="1" smtClean="0">
                <a:solidFill>
                  <a:srgbClr val="339933"/>
                </a:solidFill>
              </a:rPr>
              <a:t>a</a:t>
            </a:r>
            <a:r>
              <a:rPr lang="en-US" altLang="en-US" dirty="0">
                <a:sym typeface="Symbol" pitchFamily="18" charset="2"/>
              </a:rPr>
              <a:t> </a:t>
            </a:r>
            <a:endParaRPr lang="en-US" altLang="en-US" dirty="0" smtClean="0">
              <a:sym typeface="Symbol" pitchFamily="18" charset="2"/>
            </a:endParaRPr>
          </a:p>
          <a:p>
            <a:pPr marL="1314450" lvl="2" indent="-514350">
              <a:buFont typeface="+mj-lt"/>
              <a:buAutoNum type="arabicPeriod"/>
            </a:pPr>
            <a:r>
              <a:rPr lang="en-US" altLang="en-US" dirty="0" smtClean="0">
                <a:sym typeface="Symbol" pitchFamily="18" charset="2"/>
              </a:rPr>
              <a:t>cost dominated by leaf level of the tree.</a:t>
            </a:r>
          </a:p>
          <a:p>
            <a:pPr marL="1314450" lvl="2" indent="-514350">
              <a:buFont typeface="+mj-lt"/>
              <a:buAutoNum type="arabicPeriod"/>
            </a:pPr>
            <a:r>
              <a:rPr lang="en-US" altLang="en-US" dirty="0" smtClean="0">
                <a:sym typeface="Symbol" pitchFamily="18" charset="2"/>
              </a:rPr>
              <a:t>cost distributed evenly, so get a logarithmic factor,</a:t>
            </a:r>
          </a:p>
          <a:p>
            <a:pPr marL="1314450" lvl="2" indent="-514350">
              <a:buFont typeface="+mj-lt"/>
              <a:buAutoNum type="arabicPeriod"/>
            </a:pPr>
            <a:r>
              <a:rPr lang="en-US" altLang="en-US" dirty="0" smtClean="0">
                <a:sym typeface="Symbol" pitchFamily="18" charset="2"/>
              </a:rPr>
              <a:t>cost dominated by the work done at the root.</a:t>
            </a:r>
            <a:endParaRPr lang="en-US" b="1" i="1" baseline="30000" dirty="0" smtClean="0">
              <a:solidFill>
                <a:srgbClr val="339933"/>
              </a:solidFill>
            </a:endParaRPr>
          </a:p>
          <a:p>
            <a:pPr marL="857250" lvl="2" indent="0">
              <a:buNone/>
            </a:pPr>
            <a:endParaRPr lang="en-US" altLang="en-US" i="1" dirty="0" smtClean="0">
              <a:solidFill>
                <a:schemeClr val="tx1"/>
              </a:solidFill>
              <a:sym typeface="Symbol" pitchFamily="18" charset="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62467" name="Rectangle 2"/>
          <p:cNvSpPr>
            <a:spLocks noGrp="1" noChangeArrowheads="1"/>
          </p:cNvSpPr>
          <p:nvPr>
            <p:ph type="title"/>
          </p:nvPr>
        </p:nvSpPr>
        <p:spPr/>
        <p:txBody>
          <a:bodyPr/>
          <a:lstStyle/>
          <a:p>
            <a:r>
              <a:rPr lang="en-US" altLang="en-US" dirty="0" smtClean="0"/>
              <a:t>The Master Theorem</a:t>
            </a:r>
          </a:p>
        </p:txBody>
      </p:sp>
      <p:sp>
        <p:nvSpPr>
          <p:cNvPr id="62468" name="Text Box 3"/>
          <p:cNvSpPr txBox="1">
            <a:spLocks noChangeArrowheads="1"/>
          </p:cNvSpPr>
          <p:nvPr/>
        </p:nvSpPr>
        <p:spPr bwMode="auto">
          <a:xfrm>
            <a:off x="612775" y="1084263"/>
            <a:ext cx="821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56708" name="Text Box 4"/>
          <p:cNvSpPr txBox="1">
            <a:spLocks noChangeArrowheads="1"/>
          </p:cNvSpPr>
          <p:nvPr/>
        </p:nvSpPr>
        <p:spPr bwMode="auto">
          <a:xfrm>
            <a:off x="76200" y="1044575"/>
            <a:ext cx="8950325" cy="4003675"/>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marL="457200" indent="-457200">
              <a:defRPr/>
            </a:pPr>
            <a:r>
              <a:rPr lang="en-US" b="1" dirty="0">
                <a:solidFill>
                  <a:schemeClr val="hlink"/>
                </a:solidFill>
              </a:rPr>
              <a:t>Theorem 4.1</a:t>
            </a:r>
            <a:endParaRPr lang="en-US" dirty="0"/>
          </a:p>
          <a:p>
            <a:pPr marL="457200" indent="-457200">
              <a:defRPr/>
            </a:pPr>
            <a:r>
              <a:rPr lang="en-US" dirty="0"/>
              <a:t>Let </a:t>
            </a:r>
            <a:r>
              <a:rPr lang="en-US" sz="2800" i="1" dirty="0">
                <a:solidFill>
                  <a:srgbClr val="CC3300"/>
                </a:solidFill>
              </a:rPr>
              <a:t>a </a:t>
            </a:r>
            <a:r>
              <a:rPr lang="en-US" sz="2800" dirty="0">
                <a:solidFill>
                  <a:srgbClr val="CC3300"/>
                </a:solidFill>
                <a:sym typeface="Symbol" pitchFamily="18" charset="2"/>
              </a:rPr>
              <a:t> 1</a:t>
            </a:r>
            <a:r>
              <a:rPr lang="en-US" sz="2800" dirty="0">
                <a:solidFill>
                  <a:srgbClr val="010000"/>
                </a:solidFill>
                <a:sym typeface="Symbol" pitchFamily="18" charset="2"/>
              </a:rPr>
              <a:t> and </a:t>
            </a:r>
            <a:r>
              <a:rPr lang="en-US" sz="2800" i="1" dirty="0">
                <a:solidFill>
                  <a:srgbClr val="CC3300"/>
                </a:solidFill>
                <a:sym typeface="Symbol" pitchFamily="18" charset="2"/>
              </a:rPr>
              <a:t>b</a:t>
            </a:r>
            <a:r>
              <a:rPr lang="en-US" sz="2800" dirty="0">
                <a:solidFill>
                  <a:srgbClr val="CC3300"/>
                </a:solidFill>
                <a:sym typeface="Symbol" pitchFamily="18" charset="2"/>
              </a:rPr>
              <a:t> &gt; 1</a:t>
            </a:r>
            <a:r>
              <a:rPr lang="en-US" i="1" dirty="0"/>
              <a:t> </a:t>
            </a:r>
            <a:r>
              <a:rPr lang="en-US" dirty="0"/>
              <a:t>be constants, let </a:t>
            </a:r>
            <a:r>
              <a:rPr lang="en-US" i="1" dirty="0">
                <a:solidFill>
                  <a:srgbClr val="CC3300"/>
                </a:solidFill>
              </a:rPr>
              <a:t>f</a:t>
            </a:r>
            <a:r>
              <a:rPr lang="en-US" dirty="0">
                <a:solidFill>
                  <a:srgbClr val="CC3300"/>
                </a:solidFill>
              </a:rPr>
              <a:t>(</a:t>
            </a:r>
            <a:r>
              <a:rPr lang="en-US" i="1" dirty="0">
                <a:solidFill>
                  <a:srgbClr val="CC3300"/>
                </a:solidFill>
              </a:rPr>
              <a:t>n</a:t>
            </a:r>
            <a:r>
              <a:rPr lang="en-US" dirty="0">
                <a:solidFill>
                  <a:srgbClr val="CC3300"/>
                </a:solidFill>
              </a:rPr>
              <a:t>) be a function</a:t>
            </a:r>
            <a:r>
              <a:rPr lang="en-US" dirty="0"/>
              <a:t>, and </a:t>
            </a:r>
            <a:br>
              <a:rPr lang="en-US" dirty="0"/>
            </a:br>
            <a:r>
              <a:rPr lang="en-US" dirty="0"/>
              <a:t>Let </a:t>
            </a:r>
            <a:r>
              <a:rPr lang="en-US" i="1" dirty="0"/>
              <a:t>T</a:t>
            </a:r>
            <a:r>
              <a:rPr lang="en-US" dirty="0"/>
              <a:t>(</a:t>
            </a:r>
            <a:r>
              <a:rPr lang="en-US" i="1" dirty="0"/>
              <a:t>n</a:t>
            </a:r>
            <a:r>
              <a:rPr lang="en-US" dirty="0"/>
              <a:t>) be defined on nonnegative integers by the recurrence </a:t>
            </a:r>
            <a:br>
              <a:rPr lang="en-US" dirty="0"/>
            </a:br>
            <a:r>
              <a:rPr lang="en-US" i="1" dirty="0">
                <a:solidFill>
                  <a:srgbClr val="CC3300"/>
                </a:solidFill>
              </a:rPr>
              <a:t>T</a:t>
            </a:r>
            <a:r>
              <a:rPr lang="en-US" dirty="0">
                <a:solidFill>
                  <a:srgbClr val="CC3300"/>
                </a:solidFill>
              </a:rPr>
              <a:t>(</a:t>
            </a:r>
            <a:r>
              <a:rPr lang="en-US" i="1" dirty="0">
                <a:solidFill>
                  <a:srgbClr val="CC3300"/>
                </a:solidFill>
              </a:rPr>
              <a:t>n</a:t>
            </a:r>
            <a:r>
              <a:rPr lang="en-US" dirty="0">
                <a:solidFill>
                  <a:srgbClr val="CC3300"/>
                </a:solidFill>
              </a:rPr>
              <a:t>) = </a:t>
            </a:r>
            <a:r>
              <a:rPr lang="en-US" i="1" dirty="0" err="1">
                <a:solidFill>
                  <a:srgbClr val="CC3300"/>
                </a:solidFill>
              </a:rPr>
              <a:t>aT</a:t>
            </a:r>
            <a:r>
              <a:rPr lang="en-US" dirty="0">
                <a:solidFill>
                  <a:srgbClr val="CC3300"/>
                </a:solidFill>
              </a:rPr>
              <a:t>(</a:t>
            </a:r>
            <a:r>
              <a:rPr lang="en-US" i="1" dirty="0">
                <a:solidFill>
                  <a:srgbClr val="CC3300"/>
                </a:solidFill>
              </a:rPr>
              <a:t>n</a:t>
            </a:r>
            <a:r>
              <a:rPr lang="en-US" dirty="0">
                <a:solidFill>
                  <a:srgbClr val="CC3300"/>
                </a:solidFill>
              </a:rPr>
              <a:t>/</a:t>
            </a:r>
            <a:r>
              <a:rPr lang="en-US" i="1" dirty="0">
                <a:solidFill>
                  <a:srgbClr val="CC3300"/>
                </a:solidFill>
              </a:rPr>
              <a:t>b</a:t>
            </a:r>
            <a:r>
              <a:rPr lang="en-US" dirty="0">
                <a:solidFill>
                  <a:srgbClr val="CC3300"/>
                </a:solidFill>
              </a:rPr>
              <a:t>) + </a:t>
            </a:r>
            <a:r>
              <a:rPr lang="en-US" i="1" dirty="0">
                <a:solidFill>
                  <a:srgbClr val="CC3300"/>
                </a:solidFill>
              </a:rPr>
              <a:t>f</a:t>
            </a:r>
            <a:r>
              <a:rPr lang="en-US" dirty="0">
                <a:solidFill>
                  <a:srgbClr val="CC3300"/>
                </a:solidFill>
              </a:rPr>
              <a:t>(</a:t>
            </a:r>
            <a:r>
              <a:rPr lang="en-US" i="1" dirty="0">
                <a:solidFill>
                  <a:srgbClr val="CC3300"/>
                </a:solidFill>
              </a:rPr>
              <a:t>n</a:t>
            </a:r>
            <a:r>
              <a:rPr lang="en-US" dirty="0">
                <a:solidFill>
                  <a:srgbClr val="CC3300"/>
                </a:solidFill>
              </a:rPr>
              <a:t>)</a:t>
            </a:r>
            <a:r>
              <a:rPr lang="en-US" dirty="0"/>
              <a:t>, where we can replace </a:t>
            </a:r>
            <a:r>
              <a:rPr lang="en-US" i="1" dirty="0"/>
              <a:t>n</a:t>
            </a:r>
            <a:r>
              <a:rPr lang="en-US" dirty="0"/>
              <a:t>/</a:t>
            </a:r>
            <a:r>
              <a:rPr lang="en-US" i="1" dirty="0"/>
              <a:t>b</a:t>
            </a:r>
            <a:r>
              <a:rPr lang="en-US" dirty="0"/>
              <a:t> by </a:t>
            </a:r>
            <a:r>
              <a:rPr lang="en-US" dirty="0">
                <a:sym typeface="Symbol" pitchFamily="18" charset="2"/>
              </a:rPr>
              <a:t></a:t>
            </a:r>
            <a:r>
              <a:rPr lang="en-US" i="1" dirty="0"/>
              <a:t>n</a:t>
            </a:r>
            <a:r>
              <a:rPr lang="en-US" dirty="0"/>
              <a:t>/</a:t>
            </a:r>
            <a:r>
              <a:rPr lang="en-US" i="1" dirty="0"/>
              <a:t>b</a:t>
            </a:r>
            <a:r>
              <a:rPr lang="en-US" dirty="0">
                <a:sym typeface="Symbol" pitchFamily="18" charset="2"/>
              </a:rPr>
              <a:t> or </a:t>
            </a:r>
            <a:r>
              <a:rPr lang="en-US" i="1" dirty="0"/>
              <a:t>n</a:t>
            </a:r>
            <a:r>
              <a:rPr lang="en-US" dirty="0"/>
              <a:t>/</a:t>
            </a:r>
            <a:r>
              <a:rPr lang="en-US" i="1" dirty="0"/>
              <a:t>b</a:t>
            </a:r>
            <a:r>
              <a:rPr lang="en-US" dirty="0">
                <a:sym typeface="Symbol" pitchFamily="18" charset="2"/>
              </a:rPr>
              <a:t></a:t>
            </a:r>
            <a:r>
              <a:rPr lang="en-US" dirty="0"/>
              <a:t>. </a:t>
            </a:r>
            <a:br>
              <a:rPr lang="en-US" dirty="0"/>
            </a:br>
            <a:r>
              <a:rPr lang="en-US" i="1" dirty="0"/>
              <a:t>T</a:t>
            </a:r>
            <a:r>
              <a:rPr lang="en-US" dirty="0"/>
              <a:t>(</a:t>
            </a:r>
            <a:r>
              <a:rPr lang="en-US" i="1" dirty="0"/>
              <a:t>n</a:t>
            </a:r>
            <a:r>
              <a:rPr lang="en-US" dirty="0"/>
              <a:t>) can be bounded asymptotically in three cases:</a:t>
            </a:r>
          </a:p>
          <a:p>
            <a:pPr marL="457200" indent="-457200">
              <a:buFontTx/>
              <a:buAutoNum type="arabicPeriod"/>
              <a:defRPr/>
            </a:pPr>
            <a:r>
              <a:rPr lang="en-US" dirty="0"/>
              <a:t>If  </a:t>
            </a:r>
            <a:r>
              <a:rPr lang="en-US" b="1" i="1" dirty="0">
                <a:solidFill>
                  <a:srgbClr val="339933"/>
                </a:solidFill>
              </a:rPr>
              <a:t>f</a:t>
            </a:r>
            <a:r>
              <a:rPr lang="en-US" b="1" dirty="0">
                <a:solidFill>
                  <a:srgbClr val="339933"/>
                </a:solidFill>
              </a:rPr>
              <a:t>(</a:t>
            </a:r>
            <a:r>
              <a:rPr lang="en-US" b="1" i="1" dirty="0">
                <a:solidFill>
                  <a:srgbClr val="339933"/>
                </a:solidFill>
              </a:rPr>
              <a:t>n</a:t>
            </a:r>
            <a:r>
              <a:rPr lang="en-US" b="1" dirty="0">
                <a:solidFill>
                  <a:srgbClr val="339933"/>
                </a:solidFill>
              </a:rPr>
              <a:t>) = </a:t>
            </a:r>
            <a:r>
              <a:rPr lang="en-US" b="1" i="1" dirty="0">
                <a:solidFill>
                  <a:srgbClr val="339933"/>
                </a:solidFill>
              </a:rPr>
              <a:t>O</a:t>
            </a:r>
            <a:r>
              <a:rPr lang="en-US" b="1" dirty="0">
                <a:solidFill>
                  <a:srgbClr val="339933"/>
                </a:solidFill>
              </a:rPr>
              <a:t>(</a:t>
            </a:r>
            <a:r>
              <a:rPr lang="en-US" b="1" i="1" dirty="0" err="1">
                <a:solidFill>
                  <a:srgbClr val="339933"/>
                </a:solidFill>
              </a:rPr>
              <a:t>n</a:t>
            </a:r>
            <a:r>
              <a:rPr lang="en-US" b="1" baseline="30000" dirty="0" err="1">
                <a:solidFill>
                  <a:srgbClr val="339933"/>
                </a:solidFill>
              </a:rPr>
              <a:t>log</a:t>
            </a:r>
            <a:r>
              <a:rPr lang="en-US" sz="1600" b="1" i="1" baseline="20000" dirty="0" err="1">
                <a:solidFill>
                  <a:srgbClr val="339933"/>
                </a:solidFill>
              </a:rPr>
              <a:t>b</a:t>
            </a:r>
            <a:r>
              <a:rPr lang="en-US" b="1" i="1" baseline="30000" dirty="0" err="1">
                <a:solidFill>
                  <a:srgbClr val="339933"/>
                </a:solidFill>
              </a:rPr>
              <a:t>a</a:t>
            </a:r>
            <a:r>
              <a:rPr lang="en-US" b="1" baseline="30000" dirty="0">
                <a:solidFill>
                  <a:srgbClr val="339933"/>
                </a:solidFill>
              </a:rPr>
              <a:t>–</a:t>
            </a:r>
            <a:r>
              <a:rPr lang="en-US" b="1" baseline="30000" dirty="0">
                <a:solidFill>
                  <a:srgbClr val="339933"/>
                </a:solidFill>
                <a:sym typeface="Symbol" pitchFamily="18" charset="2"/>
              </a:rPr>
              <a:t></a:t>
            </a:r>
            <a:r>
              <a:rPr lang="en-US" b="1" dirty="0">
                <a:solidFill>
                  <a:srgbClr val="339933"/>
                </a:solidFill>
                <a:sym typeface="Symbol" pitchFamily="18" charset="2"/>
              </a:rPr>
              <a:t>)</a:t>
            </a:r>
            <a:r>
              <a:rPr lang="en-US" dirty="0">
                <a:sym typeface="Symbol" pitchFamily="18" charset="2"/>
              </a:rPr>
              <a:t> </a:t>
            </a:r>
            <a:r>
              <a:rPr lang="en-US" dirty="0"/>
              <a:t> for some constant </a:t>
            </a:r>
            <a:r>
              <a:rPr lang="en-US" dirty="0">
                <a:sym typeface="Symbol" pitchFamily="18" charset="2"/>
              </a:rPr>
              <a:t> &gt; 0, then </a:t>
            </a:r>
            <a:r>
              <a:rPr lang="en-US" b="1" i="1" dirty="0">
                <a:solidFill>
                  <a:srgbClr val="339933"/>
                </a:solidFill>
                <a:sym typeface="Symbol" pitchFamily="18" charset="2"/>
              </a:rPr>
              <a:t>T</a:t>
            </a:r>
            <a:r>
              <a:rPr lang="en-US" b="1" dirty="0">
                <a:solidFill>
                  <a:srgbClr val="339933"/>
                </a:solidFill>
                <a:sym typeface="Symbol" pitchFamily="18" charset="2"/>
              </a:rPr>
              <a:t>(</a:t>
            </a:r>
            <a:r>
              <a:rPr lang="en-US" b="1" i="1" dirty="0">
                <a:solidFill>
                  <a:srgbClr val="339933"/>
                </a:solidFill>
                <a:sym typeface="Symbol" pitchFamily="18" charset="2"/>
              </a:rPr>
              <a:t>n</a:t>
            </a:r>
            <a:r>
              <a:rPr lang="en-US" b="1" dirty="0">
                <a:solidFill>
                  <a:srgbClr val="339933"/>
                </a:solidFill>
                <a:sym typeface="Symbol" pitchFamily="18" charset="2"/>
              </a:rPr>
              <a:t>) = </a:t>
            </a:r>
            <a:r>
              <a:rPr lang="en-US" sz="2800" b="1" dirty="0">
                <a:solidFill>
                  <a:srgbClr val="339933"/>
                </a:solidFill>
                <a:sym typeface="Symbol" pitchFamily="18" charset="2"/>
              </a:rPr>
              <a:t>(</a:t>
            </a:r>
            <a:r>
              <a:rPr lang="en-US" b="1" i="1" dirty="0" err="1">
                <a:solidFill>
                  <a:srgbClr val="339933"/>
                </a:solidFill>
              </a:rPr>
              <a:t>n</a:t>
            </a:r>
            <a:r>
              <a:rPr lang="en-US" b="1" baseline="30000" dirty="0" err="1">
                <a:solidFill>
                  <a:srgbClr val="339933"/>
                </a:solidFill>
              </a:rPr>
              <a:t>log</a:t>
            </a:r>
            <a:r>
              <a:rPr lang="en-US" sz="1600" b="1" i="1" baseline="20000" dirty="0" err="1">
                <a:solidFill>
                  <a:srgbClr val="339933"/>
                </a:solidFill>
              </a:rPr>
              <a:t>b</a:t>
            </a:r>
            <a:r>
              <a:rPr lang="en-US" b="1" i="1" baseline="30000" dirty="0" err="1">
                <a:solidFill>
                  <a:srgbClr val="339933"/>
                </a:solidFill>
              </a:rPr>
              <a:t>a</a:t>
            </a:r>
            <a:r>
              <a:rPr lang="en-US" b="1" dirty="0">
                <a:solidFill>
                  <a:srgbClr val="339933"/>
                </a:solidFill>
              </a:rPr>
              <a:t>)</a:t>
            </a:r>
            <a:r>
              <a:rPr lang="en-US" dirty="0"/>
              <a:t>.</a:t>
            </a:r>
          </a:p>
          <a:p>
            <a:pPr marL="457200" indent="-457200">
              <a:buFontTx/>
              <a:buAutoNum type="arabicPeriod"/>
              <a:defRPr/>
            </a:pPr>
            <a:r>
              <a:rPr lang="en-US" dirty="0"/>
              <a:t>If  </a:t>
            </a:r>
            <a:r>
              <a:rPr lang="en-US" b="1" i="1" dirty="0">
                <a:solidFill>
                  <a:srgbClr val="339933"/>
                </a:solidFill>
              </a:rPr>
              <a:t>f</a:t>
            </a:r>
            <a:r>
              <a:rPr lang="en-US" b="1" dirty="0">
                <a:solidFill>
                  <a:srgbClr val="339933"/>
                </a:solidFill>
              </a:rPr>
              <a:t>(</a:t>
            </a:r>
            <a:r>
              <a:rPr lang="en-US" b="1" i="1" dirty="0">
                <a:solidFill>
                  <a:srgbClr val="339933"/>
                </a:solidFill>
              </a:rPr>
              <a:t>n</a:t>
            </a:r>
            <a:r>
              <a:rPr lang="en-US" b="1" dirty="0">
                <a:solidFill>
                  <a:srgbClr val="339933"/>
                </a:solidFill>
              </a:rPr>
              <a:t>) = </a:t>
            </a:r>
            <a:r>
              <a:rPr lang="en-US" sz="2800" b="1" dirty="0">
                <a:solidFill>
                  <a:srgbClr val="339933"/>
                </a:solidFill>
                <a:sym typeface="Symbol" pitchFamily="18" charset="2"/>
              </a:rPr>
              <a:t></a:t>
            </a:r>
            <a:r>
              <a:rPr lang="en-US" b="1" dirty="0">
                <a:solidFill>
                  <a:srgbClr val="339933"/>
                </a:solidFill>
              </a:rPr>
              <a:t>(</a:t>
            </a:r>
            <a:r>
              <a:rPr lang="en-US" b="1" i="1" dirty="0" err="1">
                <a:solidFill>
                  <a:srgbClr val="339933"/>
                </a:solidFill>
              </a:rPr>
              <a:t>n</a:t>
            </a:r>
            <a:r>
              <a:rPr lang="en-US" b="1" baseline="30000" dirty="0" err="1">
                <a:solidFill>
                  <a:srgbClr val="339933"/>
                </a:solidFill>
              </a:rPr>
              <a:t>log</a:t>
            </a:r>
            <a:r>
              <a:rPr lang="en-US" sz="1600" b="1" i="1" baseline="20000" dirty="0" err="1">
                <a:solidFill>
                  <a:srgbClr val="339933"/>
                </a:solidFill>
              </a:rPr>
              <a:t>b</a:t>
            </a:r>
            <a:r>
              <a:rPr lang="en-US" b="1" i="1" baseline="30000" dirty="0" err="1">
                <a:solidFill>
                  <a:srgbClr val="339933"/>
                </a:solidFill>
              </a:rPr>
              <a:t>a</a:t>
            </a:r>
            <a:r>
              <a:rPr lang="en-US" b="1" dirty="0">
                <a:solidFill>
                  <a:srgbClr val="339933"/>
                </a:solidFill>
                <a:sym typeface="Symbol" pitchFamily="18" charset="2"/>
              </a:rPr>
              <a:t>)</a:t>
            </a:r>
            <a:r>
              <a:rPr lang="en-US" dirty="0">
                <a:sym typeface="Symbol" pitchFamily="18" charset="2"/>
              </a:rPr>
              <a:t>, then </a:t>
            </a:r>
            <a:r>
              <a:rPr lang="en-US" b="1" i="1" dirty="0">
                <a:solidFill>
                  <a:srgbClr val="339933"/>
                </a:solidFill>
                <a:sym typeface="Symbol" pitchFamily="18" charset="2"/>
              </a:rPr>
              <a:t>T</a:t>
            </a:r>
            <a:r>
              <a:rPr lang="en-US" b="1" dirty="0">
                <a:solidFill>
                  <a:srgbClr val="339933"/>
                </a:solidFill>
                <a:sym typeface="Symbol" pitchFamily="18" charset="2"/>
              </a:rPr>
              <a:t>(</a:t>
            </a:r>
            <a:r>
              <a:rPr lang="en-US" b="1" i="1" dirty="0">
                <a:solidFill>
                  <a:srgbClr val="339933"/>
                </a:solidFill>
                <a:sym typeface="Symbol" pitchFamily="18" charset="2"/>
              </a:rPr>
              <a:t>n</a:t>
            </a:r>
            <a:r>
              <a:rPr lang="en-US" b="1" dirty="0">
                <a:solidFill>
                  <a:srgbClr val="339933"/>
                </a:solidFill>
                <a:sym typeface="Symbol" pitchFamily="18" charset="2"/>
              </a:rPr>
              <a:t>) = </a:t>
            </a:r>
            <a:r>
              <a:rPr lang="en-US" sz="2800" b="1" dirty="0">
                <a:solidFill>
                  <a:srgbClr val="339933"/>
                </a:solidFill>
                <a:sym typeface="Symbol" pitchFamily="18" charset="2"/>
              </a:rPr>
              <a:t>(</a:t>
            </a:r>
            <a:r>
              <a:rPr lang="en-US" b="1" i="1" dirty="0" err="1">
                <a:solidFill>
                  <a:srgbClr val="339933"/>
                </a:solidFill>
              </a:rPr>
              <a:t>n</a:t>
            </a:r>
            <a:r>
              <a:rPr lang="en-US" b="1" baseline="30000" dirty="0" err="1">
                <a:solidFill>
                  <a:srgbClr val="339933"/>
                </a:solidFill>
              </a:rPr>
              <a:t>log</a:t>
            </a:r>
            <a:r>
              <a:rPr lang="en-US" sz="1600" b="1" i="1" baseline="20000" dirty="0" err="1">
                <a:solidFill>
                  <a:srgbClr val="339933"/>
                </a:solidFill>
              </a:rPr>
              <a:t>b</a:t>
            </a:r>
            <a:r>
              <a:rPr lang="en-US" b="1" i="1" baseline="30000" dirty="0" err="1">
                <a:solidFill>
                  <a:srgbClr val="339933"/>
                </a:solidFill>
              </a:rPr>
              <a:t>a</a:t>
            </a:r>
            <a:r>
              <a:rPr lang="en-US" b="1" dirty="0" err="1">
                <a:solidFill>
                  <a:srgbClr val="339933"/>
                </a:solidFill>
              </a:rPr>
              <a:t>lg</a:t>
            </a:r>
            <a:r>
              <a:rPr lang="en-US" b="1" dirty="0">
                <a:solidFill>
                  <a:srgbClr val="339933"/>
                </a:solidFill>
              </a:rPr>
              <a:t> </a:t>
            </a:r>
            <a:r>
              <a:rPr lang="en-US" b="1" i="1" dirty="0">
                <a:solidFill>
                  <a:srgbClr val="339933"/>
                </a:solidFill>
              </a:rPr>
              <a:t>n</a:t>
            </a:r>
            <a:r>
              <a:rPr lang="en-US" b="1" dirty="0">
                <a:solidFill>
                  <a:srgbClr val="339933"/>
                </a:solidFill>
              </a:rPr>
              <a:t>)</a:t>
            </a:r>
            <a:r>
              <a:rPr lang="en-US" dirty="0"/>
              <a:t>.</a:t>
            </a:r>
          </a:p>
          <a:p>
            <a:pPr marL="457200" indent="-457200">
              <a:buFontTx/>
              <a:buAutoNum type="arabicPeriod"/>
              <a:defRPr/>
            </a:pPr>
            <a:r>
              <a:rPr lang="en-US" dirty="0"/>
              <a:t>If  </a:t>
            </a:r>
            <a:r>
              <a:rPr lang="en-US" b="1" i="1" dirty="0">
                <a:solidFill>
                  <a:srgbClr val="339933"/>
                </a:solidFill>
              </a:rPr>
              <a:t>f</a:t>
            </a:r>
            <a:r>
              <a:rPr lang="en-US" b="1" dirty="0">
                <a:solidFill>
                  <a:srgbClr val="339933"/>
                </a:solidFill>
              </a:rPr>
              <a:t>(</a:t>
            </a:r>
            <a:r>
              <a:rPr lang="en-US" b="1" i="1" dirty="0">
                <a:solidFill>
                  <a:srgbClr val="339933"/>
                </a:solidFill>
              </a:rPr>
              <a:t>n</a:t>
            </a:r>
            <a:r>
              <a:rPr lang="en-US" b="1" dirty="0">
                <a:solidFill>
                  <a:srgbClr val="339933"/>
                </a:solidFill>
              </a:rPr>
              <a:t>) = </a:t>
            </a:r>
            <a:r>
              <a:rPr lang="en-US" b="1" dirty="0">
                <a:solidFill>
                  <a:srgbClr val="339933"/>
                </a:solidFill>
                <a:sym typeface="Symbol" pitchFamily="18" charset="2"/>
              </a:rPr>
              <a:t></a:t>
            </a:r>
            <a:r>
              <a:rPr lang="en-US" b="1" dirty="0">
                <a:solidFill>
                  <a:srgbClr val="339933"/>
                </a:solidFill>
              </a:rPr>
              <a:t>(</a:t>
            </a:r>
            <a:r>
              <a:rPr lang="en-US" b="1" i="1" dirty="0" err="1">
                <a:solidFill>
                  <a:srgbClr val="339933"/>
                </a:solidFill>
              </a:rPr>
              <a:t>n</a:t>
            </a:r>
            <a:r>
              <a:rPr lang="en-US" b="1" baseline="30000" dirty="0" err="1">
                <a:solidFill>
                  <a:srgbClr val="339933"/>
                </a:solidFill>
              </a:rPr>
              <a:t>log</a:t>
            </a:r>
            <a:r>
              <a:rPr lang="en-US" sz="1600" b="1" i="1" baseline="20000" dirty="0" err="1">
                <a:solidFill>
                  <a:srgbClr val="339933"/>
                </a:solidFill>
              </a:rPr>
              <a:t>b</a:t>
            </a:r>
            <a:r>
              <a:rPr lang="en-US" b="1" i="1" baseline="30000" dirty="0" err="1">
                <a:solidFill>
                  <a:srgbClr val="339933"/>
                </a:solidFill>
              </a:rPr>
              <a:t>a</a:t>
            </a:r>
            <a:r>
              <a:rPr lang="en-US" b="1" baseline="30000" dirty="0">
                <a:solidFill>
                  <a:srgbClr val="339933"/>
                </a:solidFill>
              </a:rPr>
              <a:t>+</a:t>
            </a:r>
            <a:r>
              <a:rPr lang="en-US" b="1" baseline="30000" dirty="0">
                <a:solidFill>
                  <a:srgbClr val="339933"/>
                </a:solidFill>
                <a:sym typeface="Symbol" pitchFamily="18" charset="2"/>
              </a:rPr>
              <a:t></a:t>
            </a:r>
            <a:r>
              <a:rPr lang="en-US" b="1" dirty="0">
                <a:solidFill>
                  <a:srgbClr val="339933"/>
                </a:solidFill>
                <a:sym typeface="Symbol" pitchFamily="18" charset="2"/>
              </a:rPr>
              <a:t>)</a:t>
            </a:r>
            <a:r>
              <a:rPr lang="en-US" dirty="0">
                <a:sym typeface="Symbol" pitchFamily="18" charset="2"/>
              </a:rPr>
              <a:t> </a:t>
            </a:r>
            <a:r>
              <a:rPr lang="en-US" dirty="0"/>
              <a:t> for some constant </a:t>
            </a:r>
            <a:r>
              <a:rPr lang="en-US" dirty="0">
                <a:sym typeface="Symbol" pitchFamily="18" charset="2"/>
              </a:rPr>
              <a:t> &gt; 0, </a:t>
            </a:r>
            <a:br>
              <a:rPr lang="en-US" dirty="0">
                <a:sym typeface="Symbol" pitchFamily="18" charset="2"/>
              </a:rPr>
            </a:br>
            <a:r>
              <a:rPr lang="en-US" dirty="0">
                <a:sym typeface="Symbol" pitchFamily="18" charset="2"/>
              </a:rPr>
              <a:t>	and if, for some constant </a:t>
            </a:r>
            <a:r>
              <a:rPr lang="en-US" i="1" dirty="0">
                <a:sym typeface="Symbol" pitchFamily="18" charset="2"/>
              </a:rPr>
              <a:t>c </a:t>
            </a:r>
            <a:r>
              <a:rPr lang="en-US" dirty="0">
                <a:sym typeface="Symbol" pitchFamily="18" charset="2"/>
              </a:rPr>
              <a:t>&lt; 1 and all sufficiently large </a:t>
            </a:r>
            <a:r>
              <a:rPr lang="en-US" i="1" dirty="0">
                <a:sym typeface="Symbol" pitchFamily="18" charset="2"/>
              </a:rPr>
              <a:t>n</a:t>
            </a:r>
            <a:r>
              <a:rPr lang="en-US" dirty="0">
                <a:sym typeface="Symbol" pitchFamily="18" charset="2"/>
              </a:rPr>
              <a:t>, </a:t>
            </a:r>
            <a:br>
              <a:rPr lang="en-US" dirty="0">
                <a:sym typeface="Symbol" pitchFamily="18" charset="2"/>
              </a:rPr>
            </a:br>
            <a:r>
              <a:rPr lang="en-US" dirty="0">
                <a:sym typeface="Symbol" pitchFamily="18" charset="2"/>
              </a:rPr>
              <a:t>	we have </a:t>
            </a:r>
            <a:r>
              <a:rPr lang="en-US" i="1" dirty="0" err="1">
                <a:solidFill>
                  <a:srgbClr val="339933"/>
                </a:solidFill>
                <a:sym typeface="Symbol" pitchFamily="18" charset="2"/>
              </a:rPr>
              <a:t>a</a:t>
            </a:r>
            <a:r>
              <a:rPr lang="en-US" dirty="0" err="1">
                <a:solidFill>
                  <a:srgbClr val="339933"/>
                </a:solidFill>
                <a:sym typeface="Symbol" pitchFamily="18" charset="2"/>
              </a:rPr>
              <a:t>·</a:t>
            </a:r>
            <a:r>
              <a:rPr lang="en-US" i="1" dirty="0" err="1">
                <a:solidFill>
                  <a:srgbClr val="339933"/>
                </a:solidFill>
                <a:sym typeface="Symbol" pitchFamily="18" charset="2"/>
              </a:rPr>
              <a:t>f</a:t>
            </a:r>
            <a:r>
              <a:rPr lang="en-US" dirty="0">
                <a:solidFill>
                  <a:srgbClr val="339933"/>
                </a:solidFill>
                <a:sym typeface="Symbol" pitchFamily="18" charset="2"/>
              </a:rPr>
              <a:t>(</a:t>
            </a:r>
            <a:r>
              <a:rPr lang="en-US" i="1" dirty="0">
                <a:solidFill>
                  <a:srgbClr val="339933"/>
                </a:solidFill>
                <a:sym typeface="Symbol" pitchFamily="18" charset="2"/>
              </a:rPr>
              <a:t>n</a:t>
            </a:r>
            <a:r>
              <a:rPr lang="en-US" dirty="0">
                <a:solidFill>
                  <a:srgbClr val="339933"/>
                </a:solidFill>
                <a:sym typeface="Symbol" pitchFamily="18" charset="2"/>
              </a:rPr>
              <a:t>/</a:t>
            </a:r>
            <a:r>
              <a:rPr lang="en-US" i="1" dirty="0">
                <a:solidFill>
                  <a:srgbClr val="339933"/>
                </a:solidFill>
                <a:sym typeface="Symbol" pitchFamily="18" charset="2"/>
              </a:rPr>
              <a:t>b</a:t>
            </a:r>
            <a:r>
              <a:rPr lang="en-US" dirty="0">
                <a:solidFill>
                  <a:srgbClr val="339933"/>
                </a:solidFill>
                <a:sym typeface="Symbol" pitchFamily="18" charset="2"/>
              </a:rPr>
              <a:t>)  </a:t>
            </a:r>
            <a:r>
              <a:rPr lang="en-US" i="1" dirty="0">
                <a:solidFill>
                  <a:srgbClr val="339933"/>
                </a:solidFill>
                <a:sym typeface="Symbol" pitchFamily="18" charset="2"/>
              </a:rPr>
              <a:t>c f</a:t>
            </a:r>
            <a:r>
              <a:rPr lang="en-US" dirty="0">
                <a:solidFill>
                  <a:srgbClr val="339933"/>
                </a:solidFill>
                <a:sym typeface="Symbol" pitchFamily="18" charset="2"/>
              </a:rPr>
              <a:t>(</a:t>
            </a:r>
            <a:r>
              <a:rPr lang="en-US" i="1" dirty="0">
                <a:solidFill>
                  <a:srgbClr val="339933"/>
                </a:solidFill>
                <a:sym typeface="Symbol" pitchFamily="18" charset="2"/>
              </a:rPr>
              <a:t>n</a:t>
            </a:r>
            <a:r>
              <a:rPr lang="en-US" dirty="0">
                <a:solidFill>
                  <a:srgbClr val="339933"/>
                </a:solidFill>
                <a:sym typeface="Symbol" pitchFamily="18" charset="2"/>
              </a:rPr>
              <a:t>)</a:t>
            </a:r>
            <a:r>
              <a:rPr lang="en-US" dirty="0">
                <a:sym typeface="Symbol" pitchFamily="18" charset="2"/>
              </a:rPr>
              <a:t>, then </a:t>
            </a:r>
            <a:r>
              <a:rPr lang="en-US" b="1" i="1" dirty="0">
                <a:solidFill>
                  <a:srgbClr val="339933"/>
                </a:solidFill>
                <a:sym typeface="Symbol" pitchFamily="18" charset="2"/>
              </a:rPr>
              <a:t>T</a:t>
            </a:r>
            <a:r>
              <a:rPr lang="en-US" b="1" dirty="0">
                <a:solidFill>
                  <a:srgbClr val="339933"/>
                </a:solidFill>
                <a:sym typeface="Symbol" pitchFamily="18" charset="2"/>
              </a:rPr>
              <a:t>(</a:t>
            </a:r>
            <a:r>
              <a:rPr lang="en-US" b="1" i="1" dirty="0">
                <a:solidFill>
                  <a:srgbClr val="339933"/>
                </a:solidFill>
                <a:sym typeface="Symbol" pitchFamily="18" charset="2"/>
              </a:rPr>
              <a:t>n</a:t>
            </a:r>
            <a:r>
              <a:rPr lang="en-US" b="1" dirty="0">
                <a:solidFill>
                  <a:srgbClr val="339933"/>
                </a:solidFill>
                <a:sym typeface="Symbol" pitchFamily="18" charset="2"/>
              </a:rPr>
              <a:t>) = </a:t>
            </a:r>
            <a:r>
              <a:rPr lang="en-US" sz="2800" b="1" dirty="0">
                <a:solidFill>
                  <a:srgbClr val="339933"/>
                </a:solidFill>
                <a:sym typeface="Symbol" pitchFamily="18" charset="2"/>
              </a:rPr>
              <a:t></a:t>
            </a:r>
            <a:r>
              <a:rPr lang="en-US" b="1" dirty="0">
                <a:solidFill>
                  <a:srgbClr val="339933"/>
                </a:solidFill>
                <a:sym typeface="Symbol" pitchFamily="18" charset="2"/>
              </a:rPr>
              <a:t>(</a:t>
            </a:r>
            <a:r>
              <a:rPr lang="en-US" b="1" i="1" dirty="0">
                <a:solidFill>
                  <a:srgbClr val="339933"/>
                </a:solidFill>
                <a:sym typeface="Symbol" pitchFamily="18" charset="2"/>
              </a:rPr>
              <a:t>f</a:t>
            </a:r>
            <a:r>
              <a:rPr lang="en-US" b="1" dirty="0">
                <a:solidFill>
                  <a:srgbClr val="339933"/>
                </a:solidFill>
                <a:sym typeface="Symbol" pitchFamily="18" charset="2"/>
              </a:rPr>
              <a:t>(</a:t>
            </a:r>
            <a:r>
              <a:rPr lang="en-US" b="1" i="1" dirty="0">
                <a:solidFill>
                  <a:srgbClr val="339933"/>
                </a:solidFill>
                <a:sym typeface="Symbol" pitchFamily="18" charset="2"/>
              </a:rPr>
              <a:t>n</a:t>
            </a:r>
            <a:r>
              <a:rPr lang="en-US" b="1" dirty="0">
                <a:solidFill>
                  <a:srgbClr val="339933"/>
                </a:solidFill>
                <a:sym typeface="Symbol" pitchFamily="18" charset="2"/>
              </a:rPr>
              <a:t>))</a:t>
            </a:r>
            <a:r>
              <a:rPr lang="en-US" dirty="0">
                <a:sym typeface="Symbol" pitchFamily="18" charset="2"/>
              </a:rPr>
              <a:t>.</a:t>
            </a:r>
          </a:p>
        </p:txBody>
      </p:sp>
      <p:sp>
        <p:nvSpPr>
          <p:cNvPr id="62470" name="Text Box 5"/>
          <p:cNvSpPr txBox="1">
            <a:spLocks noChangeArrowheads="1"/>
          </p:cNvSpPr>
          <p:nvPr/>
        </p:nvSpPr>
        <p:spPr bwMode="auto">
          <a:xfrm>
            <a:off x="855663" y="5675313"/>
            <a:ext cx="7199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We’ll return to recurrences as we need them…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050"/>
          <p:cNvSpPr>
            <a:spLocks noGrp="1" noChangeArrowheads="1"/>
          </p:cNvSpPr>
          <p:nvPr>
            <p:ph type="ctrTitle"/>
          </p:nvPr>
        </p:nvSpPr>
        <p:spPr>
          <a:xfrm>
            <a:off x="739775" y="2286000"/>
            <a:ext cx="7772400" cy="1143000"/>
          </a:xfrm>
        </p:spPr>
        <p:txBody>
          <a:bodyPr/>
          <a:lstStyle/>
          <a:p>
            <a:pPr>
              <a:defRPr/>
            </a:pPr>
            <a:r>
              <a:rPr lang="en-US" dirty="0" smtClean="0"/>
              <a:t>Quicksort</a:t>
            </a:r>
          </a:p>
        </p:txBody>
      </p:sp>
      <p:sp>
        <p:nvSpPr>
          <p:cNvPr id="3076" name="Rectangle 2051"/>
          <p:cNvSpPr>
            <a:spLocks noGrp="1" noChangeArrowheads="1"/>
          </p:cNvSpPr>
          <p:nvPr>
            <p:ph type="subTitle" idx="1"/>
          </p:nvPr>
        </p:nvSpPr>
        <p:spPr/>
        <p:txBody>
          <a:bodyPr/>
          <a:lstStyle/>
          <a:p>
            <a:pPr>
              <a:lnSpc>
                <a:spcPct val="90000"/>
              </a:lnSpc>
            </a:pPr>
            <a:endParaRPr lang="en-US" altLang="en-US" sz="1600" smtClean="0"/>
          </a:p>
          <a:p>
            <a:pPr>
              <a:lnSpc>
                <a:spcPct val="90000"/>
              </a:lnSpc>
            </a:pPr>
            <a:endParaRPr lang="en-US" altLang="en-US" sz="1600" smtClean="0"/>
          </a:p>
          <a:p>
            <a:pPr>
              <a:lnSpc>
                <a:spcPct val="90000"/>
              </a:lnSpc>
            </a:pPr>
            <a:endParaRPr lang="en-US" altLang="en-US" sz="1600" smtClean="0"/>
          </a:p>
          <a:p>
            <a:pPr>
              <a:lnSpc>
                <a:spcPct val="90000"/>
              </a:lnSpc>
            </a:pPr>
            <a:endParaRPr lang="en-US" altLang="en-US" sz="1600" smtClean="0"/>
          </a:p>
          <a:p>
            <a:pPr>
              <a:lnSpc>
                <a:spcPct val="90000"/>
              </a:lnSpc>
            </a:pPr>
            <a:endParaRPr lang="en-US" altLang="en-US" sz="1600" smtClean="0"/>
          </a:p>
          <a:p>
            <a:pPr>
              <a:lnSpc>
                <a:spcPct val="90000"/>
              </a:lnSpc>
            </a:pPr>
            <a:r>
              <a:rPr lang="en-US" altLang="en-US" sz="1600" smtClean="0"/>
              <a:t>Ack: Several slides from Prof. Jim Anderson’s COMP 202 notes.</a:t>
            </a:r>
          </a:p>
          <a:p>
            <a:pPr>
              <a:lnSpc>
                <a:spcPct val="90000"/>
              </a:lnSpc>
            </a:pPr>
            <a:endParaRPr lang="en-US" altLang="en-US" sz="1600" smtClean="0"/>
          </a:p>
        </p:txBody>
      </p:sp>
    </p:spTree>
    <p:extLst>
      <p:ext uri="{BB962C8B-B14F-4D97-AF65-F5344CB8AC3E}">
        <p14:creationId xmlns:p14="http://schemas.microsoft.com/office/powerpoint/2010/main" val="1650043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106" name="Rectangle 2050"/>
          <p:cNvSpPr>
            <a:spLocks noGrp="1" noChangeArrowheads="1"/>
          </p:cNvSpPr>
          <p:nvPr>
            <p:ph type="title"/>
          </p:nvPr>
        </p:nvSpPr>
        <p:spPr/>
        <p:txBody>
          <a:bodyPr/>
          <a:lstStyle/>
          <a:p>
            <a:r>
              <a:rPr lang="en-US" altLang="en-US" smtClean="0"/>
              <a:t>Sorting – Definitions</a:t>
            </a:r>
          </a:p>
        </p:txBody>
      </p:sp>
      <p:sp>
        <p:nvSpPr>
          <p:cNvPr id="4107" name="Rectangle 2051"/>
          <p:cNvSpPr>
            <a:spLocks noGrp="1" noChangeArrowheads="1"/>
          </p:cNvSpPr>
          <p:nvPr>
            <p:ph type="body" idx="1"/>
          </p:nvPr>
        </p:nvSpPr>
        <p:spPr>
          <a:xfrm>
            <a:off x="153988" y="950913"/>
            <a:ext cx="8796337" cy="5346700"/>
          </a:xfrm>
        </p:spPr>
        <p:txBody>
          <a:bodyPr/>
          <a:lstStyle/>
          <a:p>
            <a:r>
              <a:rPr lang="en-US" altLang="en-US" sz="2800" smtClean="0"/>
              <a:t>Input: </a:t>
            </a:r>
            <a:r>
              <a:rPr lang="en-US" altLang="en-US" sz="2800" i="1" smtClean="0"/>
              <a:t>n</a:t>
            </a:r>
            <a:r>
              <a:rPr lang="en-US" altLang="en-US" sz="2800" smtClean="0"/>
              <a:t> </a:t>
            </a:r>
            <a:r>
              <a:rPr lang="en-US" altLang="en-US" sz="2800" i="1" smtClean="0">
                <a:solidFill>
                  <a:srgbClr val="CC0000"/>
                </a:solidFill>
              </a:rPr>
              <a:t>records</a:t>
            </a:r>
            <a:r>
              <a:rPr lang="en-US" altLang="en-US" sz="2800" smtClean="0"/>
              <a:t>, </a:t>
            </a:r>
            <a:r>
              <a:rPr lang="en-US" altLang="en-US" sz="2800" i="1" smtClean="0"/>
              <a:t>R</a:t>
            </a:r>
            <a:r>
              <a:rPr lang="en-US" altLang="en-US" sz="2800" baseline="-25000" smtClean="0"/>
              <a:t>1</a:t>
            </a:r>
            <a:r>
              <a:rPr lang="en-US" altLang="en-US" sz="2800" smtClean="0"/>
              <a:t> … </a:t>
            </a:r>
            <a:r>
              <a:rPr lang="en-US" altLang="en-US" sz="2800" i="1" smtClean="0"/>
              <a:t>R</a:t>
            </a:r>
            <a:r>
              <a:rPr lang="en-US" altLang="en-US" sz="2800" i="1" baseline="-25000" smtClean="0"/>
              <a:t>n</a:t>
            </a:r>
            <a:r>
              <a:rPr lang="en-US" altLang="en-US" sz="2800" smtClean="0"/>
              <a:t> , from a </a:t>
            </a:r>
            <a:r>
              <a:rPr lang="en-US" altLang="en-US" sz="2800" i="1" smtClean="0">
                <a:solidFill>
                  <a:srgbClr val="CC0000"/>
                </a:solidFill>
              </a:rPr>
              <a:t>file</a:t>
            </a:r>
            <a:r>
              <a:rPr lang="en-US" altLang="en-US" sz="2800" smtClean="0">
                <a:solidFill>
                  <a:srgbClr val="CC0000"/>
                </a:solidFill>
              </a:rPr>
              <a:t>.</a:t>
            </a:r>
          </a:p>
          <a:p>
            <a:r>
              <a:rPr lang="en-US" altLang="en-US" sz="2800" smtClean="0"/>
              <a:t>Each record </a:t>
            </a:r>
            <a:r>
              <a:rPr lang="en-US" altLang="en-US" sz="2800" i="1" smtClean="0"/>
              <a:t>R</a:t>
            </a:r>
            <a:r>
              <a:rPr lang="en-US" altLang="en-US" sz="2800" i="1" baseline="-25000" smtClean="0"/>
              <a:t>i</a:t>
            </a:r>
            <a:r>
              <a:rPr lang="en-US" altLang="en-US" sz="2800" smtClean="0"/>
              <a:t> has </a:t>
            </a:r>
          </a:p>
          <a:p>
            <a:pPr lvl="1"/>
            <a:r>
              <a:rPr lang="en-US" altLang="en-US" sz="2400" smtClean="0">
                <a:solidFill>
                  <a:srgbClr val="CC0000"/>
                </a:solidFill>
              </a:rPr>
              <a:t>a key </a:t>
            </a:r>
            <a:r>
              <a:rPr lang="en-US" altLang="en-US" sz="2400" i="1" smtClean="0">
                <a:solidFill>
                  <a:srgbClr val="CC0000"/>
                </a:solidFill>
              </a:rPr>
              <a:t>K</a:t>
            </a:r>
            <a:r>
              <a:rPr lang="en-US" altLang="en-US" sz="2400" i="1" baseline="-25000" smtClean="0">
                <a:solidFill>
                  <a:srgbClr val="CC0000"/>
                </a:solidFill>
              </a:rPr>
              <a:t>i</a:t>
            </a:r>
            <a:r>
              <a:rPr lang="en-US" altLang="en-US" sz="2400" smtClean="0"/>
              <a:t> </a:t>
            </a:r>
          </a:p>
          <a:p>
            <a:pPr lvl="1"/>
            <a:r>
              <a:rPr lang="en-US" altLang="en-US" sz="2400" smtClean="0"/>
              <a:t>possibly other (satellite) information </a:t>
            </a:r>
          </a:p>
          <a:p>
            <a:r>
              <a:rPr lang="en-US" altLang="en-US" sz="2800" smtClean="0"/>
              <a:t>The keys must have an ordering relation    that satisfies the following properties: </a:t>
            </a:r>
          </a:p>
          <a:p>
            <a:pPr>
              <a:buFont typeface="Wingdings" pitchFamily="2" charset="2"/>
              <a:buNone/>
            </a:pPr>
            <a:endParaRPr lang="en-US" altLang="en-US" sz="400" smtClean="0"/>
          </a:p>
          <a:p>
            <a:pPr lvl="1"/>
            <a:r>
              <a:rPr lang="en-US" altLang="en-US" sz="2400" i="1" smtClean="0">
                <a:solidFill>
                  <a:schemeClr val="hlink"/>
                </a:solidFill>
              </a:rPr>
              <a:t>Trichotomy</a:t>
            </a:r>
            <a:r>
              <a:rPr lang="en-US" altLang="en-US" sz="2400" smtClean="0">
                <a:solidFill>
                  <a:schemeClr val="hlink"/>
                </a:solidFill>
              </a:rPr>
              <a:t>:</a:t>
            </a:r>
            <a:r>
              <a:rPr lang="en-US" altLang="en-US" sz="2400" smtClean="0"/>
              <a:t>  For any two keys </a:t>
            </a:r>
            <a:r>
              <a:rPr lang="en-US" altLang="en-US" sz="2400" i="1" smtClean="0"/>
              <a:t>a</a:t>
            </a:r>
            <a:r>
              <a:rPr lang="en-US" altLang="en-US" sz="2400" smtClean="0"/>
              <a:t> and </a:t>
            </a:r>
            <a:r>
              <a:rPr lang="en-US" altLang="en-US" sz="2400" i="1" smtClean="0"/>
              <a:t>b</a:t>
            </a:r>
            <a:r>
              <a:rPr lang="en-US" altLang="en-US" sz="2400" smtClean="0"/>
              <a:t>, exactly one of </a:t>
            </a:r>
            <a:r>
              <a:rPr lang="en-US" altLang="en-US" sz="2400" i="1" smtClean="0"/>
              <a:t>a</a:t>
            </a:r>
            <a:r>
              <a:rPr lang="en-US" altLang="en-US" sz="2400" smtClean="0"/>
              <a:t> </a:t>
            </a:r>
            <a:r>
              <a:rPr lang="en-US" altLang="en-US" sz="2400" smtClean="0">
                <a:sym typeface="MT Extra" pitchFamily="18" charset="2"/>
              </a:rPr>
              <a:t>   </a:t>
            </a:r>
            <a:r>
              <a:rPr lang="en-US" altLang="en-US" sz="2400" i="1" smtClean="0"/>
              <a:t>b</a:t>
            </a:r>
            <a:r>
              <a:rPr lang="en-US" altLang="en-US" sz="2400" smtClean="0"/>
              <a:t>, </a:t>
            </a:r>
            <a:r>
              <a:rPr lang="en-US" altLang="en-US" sz="2400" i="1" smtClean="0"/>
              <a:t>a</a:t>
            </a:r>
            <a:r>
              <a:rPr lang="en-US" altLang="en-US" sz="2400" smtClean="0"/>
              <a:t> = </a:t>
            </a:r>
            <a:r>
              <a:rPr lang="en-US" altLang="en-US" sz="2400" i="1" smtClean="0"/>
              <a:t>b</a:t>
            </a:r>
            <a:r>
              <a:rPr lang="en-US" altLang="en-US" sz="2400" smtClean="0"/>
              <a:t>, or </a:t>
            </a:r>
            <a:r>
              <a:rPr lang="en-US" altLang="en-US" sz="2400" i="1" smtClean="0"/>
              <a:t>a</a:t>
            </a:r>
            <a:r>
              <a:rPr lang="en-US" altLang="en-US" sz="2400" smtClean="0"/>
              <a:t>   </a:t>
            </a:r>
            <a:r>
              <a:rPr lang="en-US" altLang="en-US" sz="2400" smtClean="0">
                <a:sym typeface="MT Extra" pitchFamily="18" charset="2"/>
              </a:rPr>
              <a:t> </a:t>
            </a:r>
            <a:r>
              <a:rPr lang="en-US" altLang="en-US" sz="2400" i="1" smtClean="0"/>
              <a:t>b</a:t>
            </a:r>
            <a:r>
              <a:rPr lang="en-US" altLang="en-US" sz="2400" smtClean="0"/>
              <a:t> is true.</a:t>
            </a:r>
          </a:p>
          <a:p>
            <a:pPr lvl="1"/>
            <a:r>
              <a:rPr lang="en-US" altLang="en-US" sz="2400" i="1" smtClean="0">
                <a:solidFill>
                  <a:schemeClr val="hlink"/>
                </a:solidFill>
              </a:rPr>
              <a:t>Transitivity</a:t>
            </a:r>
            <a:r>
              <a:rPr lang="en-US" altLang="en-US" sz="2400" smtClean="0">
                <a:solidFill>
                  <a:schemeClr val="hlink"/>
                </a:solidFill>
              </a:rPr>
              <a:t>:</a:t>
            </a:r>
            <a:r>
              <a:rPr lang="en-US" altLang="en-US" sz="2400" smtClean="0"/>
              <a:t>  For any three keys </a:t>
            </a:r>
            <a:r>
              <a:rPr lang="en-US" altLang="en-US" sz="2400" i="1" smtClean="0"/>
              <a:t>a</a:t>
            </a:r>
            <a:r>
              <a:rPr lang="en-US" altLang="en-US" sz="2400" smtClean="0"/>
              <a:t>, </a:t>
            </a:r>
            <a:r>
              <a:rPr lang="en-US" altLang="en-US" sz="2400" i="1" smtClean="0"/>
              <a:t>b</a:t>
            </a:r>
            <a:r>
              <a:rPr lang="en-US" altLang="en-US" sz="2400" smtClean="0"/>
              <a:t>, and </a:t>
            </a:r>
            <a:r>
              <a:rPr lang="en-US" altLang="en-US" sz="2400" i="1" smtClean="0"/>
              <a:t>c</a:t>
            </a:r>
            <a:r>
              <a:rPr lang="en-US" altLang="en-US" sz="2400" smtClean="0"/>
              <a:t>, if </a:t>
            </a:r>
            <a:r>
              <a:rPr lang="en-US" altLang="en-US" sz="2400" i="1" smtClean="0"/>
              <a:t>a </a:t>
            </a:r>
            <a:r>
              <a:rPr lang="en-US" altLang="en-US" sz="2400" smtClean="0"/>
              <a:t> </a:t>
            </a:r>
            <a:r>
              <a:rPr lang="en-US" altLang="en-US" sz="2400" smtClean="0">
                <a:sym typeface="MT Extra" pitchFamily="18" charset="2"/>
              </a:rPr>
              <a:t> </a:t>
            </a:r>
            <a:r>
              <a:rPr lang="en-US" altLang="en-US" sz="2400" smtClean="0"/>
              <a:t> </a:t>
            </a:r>
            <a:r>
              <a:rPr lang="en-US" altLang="en-US" sz="2400" i="1" smtClean="0"/>
              <a:t>b</a:t>
            </a:r>
            <a:r>
              <a:rPr lang="en-US" altLang="en-US" sz="2400" smtClean="0"/>
              <a:t> and  </a:t>
            </a:r>
            <a:r>
              <a:rPr lang="en-US" altLang="en-US" sz="2400" i="1" smtClean="0"/>
              <a:t>b</a:t>
            </a:r>
            <a:r>
              <a:rPr lang="en-US" altLang="en-US" sz="2400" smtClean="0"/>
              <a:t> </a:t>
            </a:r>
            <a:r>
              <a:rPr lang="en-US" altLang="en-US" sz="2400" smtClean="0">
                <a:sym typeface="MT Extra" pitchFamily="18" charset="2"/>
              </a:rPr>
              <a:t> </a:t>
            </a:r>
            <a:r>
              <a:rPr lang="en-US" altLang="en-US" sz="2400" smtClean="0"/>
              <a:t>  </a:t>
            </a:r>
            <a:r>
              <a:rPr lang="en-US" altLang="en-US" sz="2400" i="1" smtClean="0"/>
              <a:t>c</a:t>
            </a:r>
            <a:r>
              <a:rPr lang="en-US" altLang="en-US" sz="2400" smtClean="0"/>
              <a:t>, then </a:t>
            </a:r>
            <a:r>
              <a:rPr lang="en-US" altLang="en-US" sz="2400" i="1" smtClean="0"/>
              <a:t>a</a:t>
            </a:r>
            <a:r>
              <a:rPr lang="en-US" altLang="en-US" sz="2400" smtClean="0"/>
              <a:t>    </a:t>
            </a:r>
            <a:r>
              <a:rPr lang="en-US" altLang="en-US" sz="2400" i="1" smtClean="0"/>
              <a:t>c.</a:t>
            </a:r>
          </a:p>
          <a:p>
            <a:pPr lvl="1">
              <a:buFont typeface="Wingdings" pitchFamily="2" charset="2"/>
              <a:buNone/>
            </a:pPr>
            <a:endParaRPr lang="en-US" altLang="en-US" sz="300" smtClean="0">
              <a:sym typeface="MT Extra" pitchFamily="18" charset="2"/>
            </a:endParaRPr>
          </a:p>
          <a:p>
            <a:pPr lvl="1">
              <a:buFont typeface="Wingdings" pitchFamily="2" charset="2"/>
              <a:buNone/>
            </a:pPr>
            <a:r>
              <a:rPr lang="en-US" altLang="en-US" sz="2400" smtClean="0">
                <a:sym typeface="MT Extra" pitchFamily="18" charset="2"/>
              </a:rPr>
              <a:t>The relation   =  is a </a:t>
            </a:r>
            <a:r>
              <a:rPr lang="en-US" altLang="en-US" sz="2400" i="1" smtClean="0">
                <a:solidFill>
                  <a:srgbClr val="CC0000"/>
                </a:solidFill>
                <a:sym typeface="MT Extra" pitchFamily="18" charset="2"/>
              </a:rPr>
              <a:t>total ordering</a:t>
            </a:r>
            <a:r>
              <a:rPr lang="en-US" altLang="en-US" sz="2400" smtClean="0">
                <a:sym typeface="MT Extra" pitchFamily="18" charset="2"/>
              </a:rPr>
              <a:t> (</a:t>
            </a:r>
            <a:r>
              <a:rPr lang="en-US" altLang="en-US" sz="2400" i="1" smtClean="0">
                <a:solidFill>
                  <a:srgbClr val="CC0000"/>
                </a:solidFill>
                <a:sym typeface="MT Extra" pitchFamily="18" charset="2"/>
              </a:rPr>
              <a:t>linear ordering</a:t>
            </a:r>
            <a:r>
              <a:rPr lang="en-US" altLang="en-US" sz="2400" smtClean="0">
                <a:sym typeface="MT Extra" pitchFamily="18" charset="2"/>
              </a:rPr>
              <a:t>) on keys.</a:t>
            </a:r>
          </a:p>
        </p:txBody>
      </p:sp>
      <p:graphicFrame>
        <p:nvGraphicFramePr>
          <p:cNvPr id="4098" name="Object 4096"/>
          <p:cNvGraphicFramePr>
            <a:graphicFrameLocks noChangeAspect="1"/>
          </p:cNvGraphicFramePr>
          <p:nvPr/>
        </p:nvGraphicFramePr>
        <p:xfrm>
          <a:off x="6354763" y="3009900"/>
          <a:ext cx="219075" cy="219075"/>
        </p:xfrm>
        <a:graphic>
          <a:graphicData uri="http://schemas.openxmlformats.org/presentationml/2006/ole">
            <mc:AlternateContent xmlns:mc="http://schemas.openxmlformats.org/markup-compatibility/2006">
              <mc:Choice xmlns:v="urn:schemas-microsoft-com:vml" Requires="v">
                <p:oleObj spid="_x0000_s4234" name="Equation" r:id="rId4" imgW="177480" imgH="177480" progId="Equation.3">
                  <p:embed/>
                </p:oleObj>
              </mc:Choice>
              <mc:Fallback>
                <p:oleObj name="Equation" r:id="rId4" imgW="177480" imgH="17748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4763" y="3009900"/>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4097"/>
          <p:cNvGraphicFramePr>
            <a:graphicFrameLocks noChangeAspect="1"/>
          </p:cNvGraphicFramePr>
          <p:nvPr/>
        </p:nvGraphicFramePr>
        <p:xfrm>
          <a:off x="7866063" y="3979863"/>
          <a:ext cx="219075" cy="219075"/>
        </p:xfrm>
        <a:graphic>
          <a:graphicData uri="http://schemas.openxmlformats.org/presentationml/2006/ole">
            <mc:AlternateContent xmlns:mc="http://schemas.openxmlformats.org/markup-compatibility/2006">
              <mc:Choice xmlns:v="urn:schemas-microsoft-com:vml" Requires="v">
                <p:oleObj spid="_x0000_s4235" name="Microsoft Equation 3.0" r:id="rId6" imgW="177480" imgH="177480" progId="Equation.3">
                  <p:embed/>
                </p:oleObj>
              </mc:Choice>
              <mc:Fallback>
                <p:oleObj name="Microsoft Equation 3.0" r:id="rId6" imgW="177480" imgH="17748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6063" y="3979863"/>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4098"/>
          <p:cNvGraphicFramePr>
            <a:graphicFrameLocks noChangeAspect="1"/>
          </p:cNvGraphicFramePr>
          <p:nvPr/>
        </p:nvGraphicFramePr>
        <p:xfrm>
          <a:off x="1809750" y="4351338"/>
          <a:ext cx="217488" cy="217487"/>
        </p:xfrm>
        <a:graphic>
          <a:graphicData uri="http://schemas.openxmlformats.org/presentationml/2006/ole">
            <mc:AlternateContent xmlns:mc="http://schemas.openxmlformats.org/markup-compatibility/2006">
              <mc:Choice xmlns:v="urn:schemas-microsoft-com:vml" Requires="v">
                <p:oleObj spid="_x0000_s4236" name="Equation" r:id="rId7" imgW="177480" imgH="177480" progId="Equation.3">
                  <p:embed/>
                </p:oleObj>
              </mc:Choice>
              <mc:Fallback>
                <p:oleObj name="Equation" r:id="rId7" imgW="177480" imgH="177480" progId="Equation.3">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9750" y="4351338"/>
                        <a:ext cx="217488"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4099"/>
          <p:cNvGraphicFramePr>
            <a:graphicFrameLocks noChangeAspect="1"/>
          </p:cNvGraphicFramePr>
          <p:nvPr/>
        </p:nvGraphicFramePr>
        <p:xfrm>
          <a:off x="6853238" y="4797425"/>
          <a:ext cx="219075" cy="219075"/>
        </p:xfrm>
        <a:graphic>
          <a:graphicData uri="http://schemas.openxmlformats.org/presentationml/2006/ole">
            <mc:AlternateContent xmlns:mc="http://schemas.openxmlformats.org/markup-compatibility/2006">
              <mc:Choice xmlns:v="urn:schemas-microsoft-com:vml" Requires="v">
                <p:oleObj spid="_x0000_s4237" name="Equation" r:id="rId9" imgW="177480" imgH="177480" progId="Equation.3">
                  <p:embed/>
                </p:oleObj>
              </mc:Choice>
              <mc:Fallback>
                <p:oleObj name="Equation" r:id="rId9" imgW="177480" imgH="177480"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3238" y="4797425"/>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4100"/>
          <p:cNvGraphicFramePr>
            <a:graphicFrameLocks noChangeAspect="1"/>
          </p:cNvGraphicFramePr>
          <p:nvPr/>
        </p:nvGraphicFramePr>
        <p:xfrm>
          <a:off x="8113713" y="4768850"/>
          <a:ext cx="219075" cy="219075"/>
        </p:xfrm>
        <a:graphic>
          <a:graphicData uri="http://schemas.openxmlformats.org/presentationml/2006/ole">
            <mc:AlternateContent xmlns:mc="http://schemas.openxmlformats.org/markup-compatibility/2006">
              <mc:Choice xmlns:v="urn:schemas-microsoft-com:vml" Requires="v">
                <p:oleObj spid="_x0000_s4238" name="Equation" r:id="rId10" imgW="177480" imgH="177480" progId="Equation.3">
                  <p:embed/>
                </p:oleObj>
              </mc:Choice>
              <mc:Fallback>
                <p:oleObj name="Equation" r:id="rId10" imgW="177480" imgH="177480" progId="Equation.3">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3713" y="4768850"/>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3" name="Object 4101"/>
          <p:cNvGraphicFramePr>
            <a:graphicFrameLocks noChangeAspect="1"/>
          </p:cNvGraphicFramePr>
          <p:nvPr/>
        </p:nvGraphicFramePr>
        <p:xfrm>
          <a:off x="1782763" y="5172075"/>
          <a:ext cx="219075" cy="219075"/>
        </p:xfrm>
        <a:graphic>
          <a:graphicData uri="http://schemas.openxmlformats.org/presentationml/2006/ole">
            <mc:AlternateContent xmlns:mc="http://schemas.openxmlformats.org/markup-compatibility/2006">
              <mc:Choice xmlns:v="urn:schemas-microsoft-com:vml" Requires="v">
                <p:oleObj spid="_x0000_s4239" name="Equation" r:id="rId11" imgW="177480" imgH="177480" progId="Equation.3">
                  <p:embed/>
                </p:oleObj>
              </mc:Choice>
              <mc:Fallback>
                <p:oleObj name="Equation" r:id="rId11" imgW="177480" imgH="177480" progId="Equation.3">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2763" y="5172075"/>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4" name="Object 4102"/>
          <p:cNvGraphicFramePr>
            <a:graphicFrameLocks noChangeAspect="1"/>
          </p:cNvGraphicFramePr>
          <p:nvPr/>
        </p:nvGraphicFramePr>
        <p:xfrm>
          <a:off x="2211388" y="5670550"/>
          <a:ext cx="219075" cy="219075"/>
        </p:xfrm>
        <a:graphic>
          <a:graphicData uri="http://schemas.openxmlformats.org/presentationml/2006/ole">
            <mc:AlternateContent xmlns:mc="http://schemas.openxmlformats.org/markup-compatibility/2006">
              <mc:Choice xmlns:v="urn:schemas-microsoft-com:vml" Requires="v">
                <p:oleObj spid="_x0000_s4240" name="Equation" r:id="rId12" imgW="177480" imgH="177480" progId="Equation.3">
                  <p:embed/>
                </p:oleObj>
              </mc:Choice>
              <mc:Fallback>
                <p:oleObj name="Equation" r:id="rId12" imgW="177480" imgH="17748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388" y="5670550"/>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4099" name="Rectangle 2"/>
          <p:cNvSpPr>
            <a:spLocks noGrp="1" noChangeArrowheads="1"/>
          </p:cNvSpPr>
          <p:nvPr>
            <p:ph type="title"/>
          </p:nvPr>
        </p:nvSpPr>
        <p:spPr/>
        <p:txBody>
          <a:bodyPr/>
          <a:lstStyle/>
          <a:p>
            <a:r>
              <a:rPr lang="en-US" altLang="en-US" dirty="0" smtClean="0"/>
              <a:t>Performance</a:t>
            </a:r>
          </a:p>
        </p:txBody>
      </p:sp>
      <p:sp>
        <p:nvSpPr>
          <p:cNvPr id="4100" name="Rectangle 3"/>
          <p:cNvSpPr>
            <a:spLocks noGrp="1" noChangeArrowheads="1"/>
          </p:cNvSpPr>
          <p:nvPr>
            <p:ph type="body" idx="1"/>
          </p:nvPr>
        </p:nvSpPr>
        <p:spPr>
          <a:xfrm>
            <a:off x="265113" y="1033463"/>
            <a:ext cx="8458200" cy="5287962"/>
          </a:xfrm>
        </p:spPr>
        <p:txBody>
          <a:bodyPr/>
          <a:lstStyle/>
          <a:p>
            <a:pPr>
              <a:lnSpc>
                <a:spcPct val="90000"/>
              </a:lnSpc>
            </a:pPr>
            <a:r>
              <a:rPr lang="en-US" altLang="en-US" smtClean="0"/>
              <a:t>A triumph of analysis by C.A.R. Hoare</a:t>
            </a:r>
          </a:p>
          <a:p>
            <a:pPr>
              <a:lnSpc>
                <a:spcPct val="90000"/>
              </a:lnSpc>
            </a:pPr>
            <a:endParaRPr lang="en-US" altLang="en-US" smtClean="0"/>
          </a:p>
          <a:p>
            <a:pPr>
              <a:lnSpc>
                <a:spcPct val="90000"/>
              </a:lnSpc>
            </a:pPr>
            <a:r>
              <a:rPr lang="en-US" altLang="en-US" smtClean="0"/>
              <a:t>Worst-case execution time – </a:t>
            </a:r>
            <a:r>
              <a:rPr lang="en-US" altLang="en-US" b="1" smtClean="0">
                <a:solidFill>
                  <a:srgbClr val="CC3300"/>
                </a:solidFill>
                <a:sym typeface="Symbol" panose="05050102010706020507" pitchFamily="18" charset="2"/>
              </a:rPr>
              <a:t></a:t>
            </a:r>
            <a:r>
              <a:rPr lang="en-US" altLang="en-US" b="1" smtClean="0">
                <a:solidFill>
                  <a:srgbClr val="CC3300"/>
                </a:solidFill>
              </a:rPr>
              <a:t>(</a:t>
            </a:r>
            <a:r>
              <a:rPr lang="en-US" altLang="en-US" b="1" i="1" smtClean="0">
                <a:solidFill>
                  <a:srgbClr val="CC3300"/>
                </a:solidFill>
              </a:rPr>
              <a:t>n</a:t>
            </a:r>
            <a:r>
              <a:rPr lang="en-US" altLang="en-US" b="1" baseline="30000" smtClean="0">
                <a:solidFill>
                  <a:srgbClr val="CC3300"/>
                </a:solidFill>
              </a:rPr>
              <a:t>2</a:t>
            </a:r>
            <a:r>
              <a:rPr lang="en-US" altLang="en-US" b="1" smtClean="0">
                <a:solidFill>
                  <a:srgbClr val="CC3300"/>
                </a:solidFill>
              </a:rPr>
              <a:t>)</a:t>
            </a:r>
            <a:r>
              <a:rPr lang="en-US" altLang="en-US" smtClean="0">
                <a:solidFill>
                  <a:srgbClr val="CC3300"/>
                </a:solidFill>
              </a:rPr>
              <a:t>.</a:t>
            </a:r>
          </a:p>
          <a:p>
            <a:pPr>
              <a:lnSpc>
                <a:spcPct val="90000"/>
              </a:lnSpc>
            </a:pPr>
            <a:r>
              <a:rPr lang="en-US" altLang="en-US" smtClean="0"/>
              <a:t>Average-case execution time – </a:t>
            </a:r>
            <a:r>
              <a:rPr lang="en-US" altLang="en-US" b="1" smtClean="0">
                <a:solidFill>
                  <a:srgbClr val="CC3300"/>
                </a:solidFill>
                <a:sym typeface="Symbol" panose="05050102010706020507" pitchFamily="18" charset="2"/>
              </a:rPr>
              <a:t></a:t>
            </a:r>
            <a:r>
              <a:rPr lang="en-US" altLang="en-US" b="1" smtClean="0">
                <a:solidFill>
                  <a:srgbClr val="CC3300"/>
                </a:solidFill>
              </a:rPr>
              <a:t>(</a:t>
            </a:r>
            <a:r>
              <a:rPr lang="en-US" altLang="en-US" b="1" i="1" smtClean="0">
                <a:solidFill>
                  <a:srgbClr val="CC3300"/>
                </a:solidFill>
              </a:rPr>
              <a:t>n</a:t>
            </a:r>
            <a:r>
              <a:rPr lang="en-US" altLang="en-US" b="1" smtClean="0">
                <a:solidFill>
                  <a:srgbClr val="CC3300"/>
                </a:solidFill>
              </a:rPr>
              <a:t> lg </a:t>
            </a:r>
            <a:r>
              <a:rPr lang="en-US" altLang="en-US" b="1" i="1" smtClean="0">
                <a:solidFill>
                  <a:srgbClr val="CC3300"/>
                </a:solidFill>
              </a:rPr>
              <a:t>n</a:t>
            </a:r>
            <a:r>
              <a:rPr lang="en-US" altLang="en-US" b="1" smtClean="0">
                <a:solidFill>
                  <a:srgbClr val="CC3300"/>
                </a:solidFill>
              </a:rPr>
              <a:t>)</a:t>
            </a:r>
            <a:r>
              <a:rPr lang="en-US" altLang="en-US" smtClean="0">
                <a:solidFill>
                  <a:srgbClr val="CC3300"/>
                </a:solidFill>
              </a:rPr>
              <a:t>.</a:t>
            </a:r>
          </a:p>
          <a:p>
            <a:pPr lvl="1">
              <a:lnSpc>
                <a:spcPct val="90000"/>
              </a:lnSpc>
            </a:pPr>
            <a:r>
              <a:rPr lang="en-US" altLang="en-US" smtClean="0"/>
              <a:t>How do the above compare with the complexities of  other sorting algorithms?</a:t>
            </a:r>
          </a:p>
          <a:p>
            <a:pPr lvl="1">
              <a:lnSpc>
                <a:spcPct val="90000"/>
              </a:lnSpc>
            </a:pPr>
            <a:endParaRPr lang="en-US" altLang="en-US" smtClean="0"/>
          </a:p>
          <a:p>
            <a:pPr>
              <a:lnSpc>
                <a:spcPct val="90000"/>
              </a:lnSpc>
            </a:pPr>
            <a:r>
              <a:rPr lang="en-US" altLang="en-US" smtClean="0"/>
              <a:t>Empirical and analytical studies show that quicksort can be </a:t>
            </a:r>
            <a:r>
              <a:rPr lang="en-US" altLang="en-US" b="1" i="1" smtClean="0">
                <a:solidFill>
                  <a:srgbClr val="CC3300"/>
                </a:solidFill>
              </a:rPr>
              <a:t>expected</a:t>
            </a:r>
            <a:r>
              <a:rPr lang="en-US" altLang="en-US" smtClean="0"/>
              <a:t> to be </a:t>
            </a:r>
            <a:r>
              <a:rPr lang="en-US" altLang="en-US" smtClean="0">
                <a:solidFill>
                  <a:schemeClr val="hlink"/>
                </a:solidFill>
              </a:rPr>
              <a:t>twice as fast as its competitors</a:t>
            </a:r>
            <a:r>
              <a:rPr lang="en-US" altLang="en-US" smtClean="0"/>
              <a:t>. </a:t>
            </a:r>
          </a:p>
        </p:txBody>
      </p:sp>
    </p:spTree>
    <p:extLst>
      <p:ext uri="{BB962C8B-B14F-4D97-AF65-F5344CB8AC3E}">
        <p14:creationId xmlns:p14="http://schemas.microsoft.com/office/powerpoint/2010/main" val="3637210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5123" name="Rectangle 1026"/>
          <p:cNvSpPr>
            <a:spLocks noGrp="1" noChangeArrowheads="1"/>
          </p:cNvSpPr>
          <p:nvPr>
            <p:ph type="title"/>
          </p:nvPr>
        </p:nvSpPr>
        <p:spPr/>
        <p:txBody>
          <a:bodyPr/>
          <a:lstStyle/>
          <a:p>
            <a:r>
              <a:rPr lang="en-US" altLang="en-US" dirty="0" smtClean="0"/>
              <a:t>Design</a:t>
            </a:r>
          </a:p>
        </p:txBody>
      </p:sp>
      <p:sp>
        <p:nvSpPr>
          <p:cNvPr id="5124" name="Rectangle 1027"/>
          <p:cNvSpPr>
            <a:spLocks noGrp="1" noChangeArrowheads="1"/>
          </p:cNvSpPr>
          <p:nvPr>
            <p:ph type="body" idx="1"/>
          </p:nvPr>
        </p:nvSpPr>
        <p:spPr>
          <a:xfrm>
            <a:off x="438150" y="995363"/>
            <a:ext cx="8302625" cy="5375275"/>
          </a:xfrm>
        </p:spPr>
        <p:txBody>
          <a:bodyPr/>
          <a:lstStyle/>
          <a:p>
            <a:pPr>
              <a:lnSpc>
                <a:spcPct val="90000"/>
              </a:lnSpc>
            </a:pPr>
            <a:r>
              <a:rPr lang="en-US" altLang="en-US" sz="2800" smtClean="0">
                <a:solidFill>
                  <a:schemeClr val="tx1"/>
                </a:solidFill>
              </a:rPr>
              <a:t>Follows the </a:t>
            </a:r>
            <a:r>
              <a:rPr lang="en-US" altLang="en-US" sz="2800" b="1" smtClean="0">
                <a:solidFill>
                  <a:srgbClr val="CC3300"/>
                </a:solidFill>
              </a:rPr>
              <a:t>divide-and-conquer</a:t>
            </a:r>
            <a:r>
              <a:rPr lang="en-US" altLang="en-US" sz="2800" smtClean="0">
                <a:solidFill>
                  <a:schemeClr val="tx1"/>
                </a:solidFill>
              </a:rPr>
              <a:t> paradigm.</a:t>
            </a:r>
          </a:p>
          <a:p>
            <a:pPr>
              <a:lnSpc>
                <a:spcPct val="90000"/>
              </a:lnSpc>
            </a:pPr>
            <a:r>
              <a:rPr lang="en-US" altLang="en-US" sz="2800" b="1" i="1" smtClean="0">
                <a:solidFill>
                  <a:srgbClr val="CC3300"/>
                </a:solidFill>
              </a:rPr>
              <a:t>Divide</a:t>
            </a:r>
            <a:r>
              <a:rPr lang="en-US" altLang="en-US" sz="2800" b="1" smtClean="0">
                <a:solidFill>
                  <a:srgbClr val="CC3300"/>
                </a:solidFill>
              </a:rPr>
              <a:t>:</a:t>
            </a:r>
            <a:r>
              <a:rPr lang="en-US" altLang="en-US" sz="2800" smtClean="0">
                <a:solidFill>
                  <a:srgbClr val="CC3300"/>
                </a:solidFill>
              </a:rPr>
              <a:t> </a:t>
            </a:r>
            <a:r>
              <a:rPr lang="en-US" altLang="en-US" sz="2800" smtClean="0">
                <a:solidFill>
                  <a:schemeClr val="hlink"/>
                </a:solidFill>
              </a:rPr>
              <a:t>Partition</a:t>
            </a:r>
            <a:r>
              <a:rPr lang="en-US" altLang="en-US" sz="2800" smtClean="0">
                <a:solidFill>
                  <a:schemeClr val="tx1"/>
                </a:solidFill>
              </a:rPr>
              <a:t> (separate) the array </a:t>
            </a:r>
            <a:r>
              <a:rPr lang="en-US" altLang="en-US" sz="2800" i="1" smtClean="0">
                <a:solidFill>
                  <a:schemeClr val="tx1"/>
                </a:solidFill>
              </a:rPr>
              <a:t>A</a:t>
            </a:r>
            <a:r>
              <a:rPr lang="en-US" altLang="en-US" sz="2800" smtClean="0">
                <a:solidFill>
                  <a:schemeClr val="tx1"/>
                </a:solidFill>
              </a:rPr>
              <a:t>[</a:t>
            </a:r>
            <a:r>
              <a:rPr lang="en-US" altLang="en-US" sz="2800" i="1" smtClean="0">
                <a:solidFill>
                  <a:schemeClr val="tx1"/>
                </a:solidFill>
              </a:rPr>
              <a:t>p</a:t>
            </a:r>
            <a:r>
              <a:rPr lang="en-US" altLang="en-US" sz="2800" smtClean="0">
                <a:solidFill>
                  <a:schemeClr val="tx1"/>
                </a:solidFill>
              </a:rPr>
              <a:t>..</a:t>
            </a:r>
            <a:r>
              <a:rPr lang="en-US" altLang="en-US" sz="2800" i="1" smtClean="0">
                <a:solidFill>
                  <a:schemeClr val="tx1"/>
                </a:solidFill>
              </a:rPr>
              <a:t>r</a:t>
            </a:r>
            <a:r>
              <a:rPr lang="en-US" altLang="en-US" sz="2800" smtClean="0">
                <a:solidFill>
                  <a:schemeClr val="tx1"/>
                </a:solidFill>
              </a:rPr>
              <a:t>] into two (possibly empty) subarrays </a:t>
            </a:r>
            <a:r>
              <a:rPr lang="en-US" altLang="en-US" sz="2800" i="1" smtClean="0">
                <a:solidFill>
                  <a:schemeClr val="tx1"/>
                </a:solidFill>
              </a:rPr>
              <a:t>A</a:t>
            </a:r>
            <a:r>
              <a:rPr lang="en-US" altLang="en-US" sz="2800" smtClean="0">
                <a:solidFill>
                  <a:schemeClr val="tx1"/>
                </a:solidFill>
              </a:rPr>
              <a:t>[</a:t>
            </a:r>
            <a:r>
              <a:rPr lang="en-US" altLang="en-US" sz="2800" i="1" smtClean="0">
                <a:solidFill>
                  <a:schemeClr val="tx1"/>
                </a:solidFill>
              </a:rPr>
              <a:t>p</a:t>
            </a:r>
            <a:r>
              <a:rPr lang="en-US" altLang="en-US" sz="2800" smtClean="0">
                <a:solidFill>
                  <a:schemeClr val="tx1"/>
                </a:solidFill>
              </a:rPr>
              <a:t>..</a:t>
            </a:r>
            <a:r>
              <a:rPr lang="en-US" altLang="en-US" sz="2800" i="1" smtClean="0">
                <a:solidFill>
                  <a:schemeClr val="tx1"/>
                </a:solidFill>
              </a:rPr>
              <a:t>q–</a:t>
            </a:r>
            <a:r>
              <a:rPr lang="en-US" altLang="en-US" sz="2800" smtClean="0">
                <a:solidFill>
                  <a:schemeClr val="tx1"/>
                </a:solidFill>
              </a:rPr>
              <a:t>1] and </a:t>
            </a:r>
            <a:r>
              <a:rPr lang="en-US" altLang="en-US" sz="2800" i="1" smtClean="0">
                <a:solidFill>
                  <a:schemeClr val="tx1"/>
                </a:solidFill>
              </a:rPr>
              <a:t>A</a:t>
            </a:r>
            <a:r>
              <a:rPr lang="en-US" altLang="en-US" sz="2800" smtClean="0">
                <a:solidFill>
                  <a:schemeClr val="tx1"/>
                </a:solidFill>
              </a:rPr>
              <a:t>[</a:t>
            </a:r>
            <a:r>
              <a:rPr lang="en-US" altLang="en-US" sz="2800" i="1" smtClean="0">
                <a:solidFill>
                  <a:schemeClr val="tx1"/>
                </a:solidFill>
              </a:rPr>
              <a:t>q+</a:t>
            </a:r>
            <a:r>
              <a:rPr lang="en-US" altLang="en-US" sz="2800" smtClean="0">
                <a:solidFill>
                  <a:schemeClr val="tx1"/>
                </a:solidFill>
              </a:rPr>
              <a:t>1</a:t>
            </a:r>
            <a:r>
              <a:rPr lang="en-US" altLang="en-US" sz="2800" i="1" smtClean="0">
                <a:solidFill>
                  <a:schemeClr val="tx1"/>
                </a:solidFill>
              </a:rPr>
              <a:t>..r</a:t>
            </a:r>
            <a:r>
              <a:rPr lang="en-US" altLang="en-US" sz="2800" smtClean="0">
                <a:solidFill>
                  <a:schemeClr val="tx1"/>
                </a:solidFill>
              </a:rPr>
              <a:t>].</a:t>
            </a:r>
          </a:p>
          <a:p>
            <a:pPr lvl="1">
              <a:lnSpc>
                <a:spcPct val="90000"/>
              </a:lnSpc>
            </a:pPr>
            <a:r>
              <a:rPr lang="en-US" altLang="en-US" sz="2400" smtClean="0"/>
              <a:t>Each element in </a:t>
            </a:r>
            <a:r>
              <a:rPr lang="en-US" altLang="en-US" sz="2400" i="1" smtClean="0">
                <a:solidFill>
                  <a:schemeClr val="hlink"/>
                </a:solidFill>
              </a:rPr>
              <a:t>A</a:t>
            </a:r>
            <a:r>
              <a:rPr lang="en-US" altLang="en-US" sz="2400" smtClean="0">
                <a:solidFill>
                  <a:schemeClr val="hlink"/>
                </a:solidFill>
              </a:rPr>
              <a:t>[</a:t>
            </a:r>
            <a:r>
              <a:rPr lang="en-US" altLang="en-US" sz="2400" i="1" smtClean="0">
                <a:solidFill>
                  <a:schemeClr val="hlink"/>
                </a:solidFill>
              </a:rPr>
              <a:t>p</a:t>
            </a:r>
            <a:r>
              <a:rPr lang="en-US" altLang="en-US" sz="2400" smtClean="0">
                <a:solidFill>
                  <a:schemeClr val="hlink"/>
                </a:solidFill>
              </a:rPr>
              <a:t>..</a:t>
            </a:r>
            <a:r>
              <a:rPr lang="en-US" altLang="en-US" sz="2400" i="1" smtClean="0">
                <a:solidFill>
                  <a:schemeClr val="hlink"/>
                </a:solidFill>
              </a:rPr>
              <a:t>q–</a:t>
            </a:r>
            <a:r>
              <a:rPr lang="en-US" altLang="en-US" sz="2400" smtClean="0">
                <a:solidFill>
                  <a:schemeClr val="hlink"/>
                </a:solidFill>
              </a:rPr>
              <a:t>1] </a:t>
            </a:r>
            <a:r>
              <a:rPr lang="en-US" altLang="en-US" sz="2400" smtClean="0">
                <a:solidFill>
                  <a:schemeClr val="hlink"/>
                </a:solidFill>
                <a:sym typeface="Symbol" panose="05050102010706020507" pitchFamily="18" charset="2"/>
              </a:rPr>
              <a:t> </a:t>
            </a:r>
            <a:r>
              <a:rPr lang="en-US" altLang="en-US" sz="2400" i="1" smtClean="0">
                <a:solidFill>
                  <a:schemeClr val="hlink"/>
                </a:solidFill>
                <a:sym typeface="Symbol" panose="05050102010706020507" pitchFamily="18" charset="2"/>
              </a:rPr>
              <a:t>A</a:t>
            </a:r>
            <a:r>
              <a:rPr lang="en-US" altLang="en-US" sz="2400" smtClean="0">
                <a:solidFill>
                  <a:schemeClr val="hlink"/>
                </a:solidFill>
                <a:sym typeface="Symbol" panose="05050102010706020507" pitchFamily="18" charset="2"/>
              </a:rPr>
              <a:t>[</a:t>
            </a:r>
            <a:r>
              <a:rPr lang="en-US" altLang="en-US" sz="2400" i="1" smtClean="0">
                <a:solidFill>
                  <a:schemeClr val="hlink"/>
                </a:solidFill>
                <a:sym typeface="Symbol" panose="05050102010706020507" pitchFamily="18" charset="2"/>
              </a:rPr>
              <a:t>q</a:t>
            </a:r>
            <a:r>
              <a:rPr lang="en-US" altLang="en-US" sz="2400" smtClean="0">
                <a:solidFill>
                  <a:schemeClr val="hlink"/>
                </a:solidFill>
                <a:sym typeface="Symbol" panose="05050102010706020507" pitchFamily="18" charset="2"/>
              </a:rPr>
              <a:t>]</a:t>
            </a:r>
            <a:r>
              <a:rPr lang="en-US" altLang="en-US" sz="2400" smtClean="0">
                <a:sym typeface="Symbol" panose="05050102010706020507" pitchFamily="18" charset="2"/>
              </a:rPr>
              <a:t>.</a:t>
            </a:r>
          </a:p>
          <a:p>
            <a:pPr lvl="1">
              <a:lnSpc>
                <a:spcPct val="90000"/>
              </a:lnSpc>
            </a:pPr>
            <a:r>
              <a:rPr lang="en-US" altLang="en-US" sz="2400" i="1" smtClean="0">
                <a:solidFill>
                  <a:schemeClr val="hlink"/>
                </a:solidFill>
                <a:sym typeface="Symbol" panose="05050102010706020507" pitchFamily="18" charset="2"/>
              </a:rPr>
              <a:t>A</a:t>
            </a:r>
            <a:r>
              <a:rPr lang="en-US" altLang="en-US" sz="2400" smtClean="0">
                <a:solidFill>
                  <a:schemeClr val="hlink"/>
                </a:solidFill>
                <a:sym typeface="Symbol" panose="05050102010706020507" pitchFamily="18" charset="2"/>
              </a:rPr>
              <a:t>[</a:t>
            </a:r>
            <a:r>
              <a:rPr lang="en-US" altLang="en-US" sz="2400" i="1" smtClean="0">
                <a:solidFill>
                  <a:schemeClr val="hlink"/>
                </a:solidFill>
                <a:sym typeface="Symbol" panose="05050102010706020507" pitchFamily="18" charset="2"/>
              </a:rPr>
              <a:t>q</a:t>
            </a:r>
            <a:r>
              <a:rPr lang="en-US" altLang="en-US" sz="2400" smtClean="0">
                <a:solidFill>
                  <a:schemeClr val="hlink"/>
                </a:solidFill>
                <a:sym typeface="Symbol" panose="05050102010706020507" pitchFamily="18" charset="2"/>
              </a:rPr>
              <a:t>] </a:t>
            </a:r>
            <a:r>
              <a:rPr lang="en-US" altLang="en-US" sz="2400" smtClean="0">
                <a:sym typeface="Symbol" panose="05050102010706020507" pitchFamily="18" charset="2"/>
              </a:rPr>
              <a:t> each element in </a:t>
            </a:r>
            <a:r>
              <a:rPr lang="en-US" altLang="en-US" sz="2400" i="1" smtClean="0">
                <a:solidFill>
                  <a:schemeClr val="hlink"/>
                </a:solidFill>
              </a:rPr>
              <a:t>A</a:t>
            </a:r>
            <a:r>
              <a:rPr lang="en-US" altLang="en-US" sz="2400" smtClean="0">
                <a:solidFill>
                  <a:schemeClr val="hlink"/>
                </a:solidFill>
              </a:rPr>
              <a:t>[</a:t>
            </a:r>
            <a:r>
              <a:rPr lang="en-US" altLang="en-US" sz="2400" i="1" smtClean="0">
                <a:solidFill>
                  <a:schemeClr val="hlink"/>
                </a:solidFill>
              </a:rPr>
              <a:t>q+</a:t>
            </a:r>
            <a:r>
              <a:rPr lang="en-US" altLang="en-US" sz="2400" smtClean="0">
                <a:solidFill>
                  <a:schemeClr val="hlink"/>
                </a:solidFill>
              </a:rPr>
              <a:t>1</a:t>
            </a:r>
            <a:r>
              <a:rPr lang="en-US" altLang="en-US" sz="2400" i="1" smtClean="0">
                <a:solidFill>
                  <a:schemeClr val="hlink"/>
                </a:solidFill>
              </a:rPr>
              <a:t>..r</a:t>
            </a:r>
            <a:r>
              <a:rPr lang="en-US" altLang="en-US" sz="2400" smtClean="0">
                <a:solidFill>
                  <a:schemeClr val="hlink"/>
                </a:solidFill>
              </a:rPr>
              <a:t>]</a:t>
            </a:r>
            <a:r>
              <a:rPr lang="en-US" altLang="en-US" sz="2400" smtClean="0"/>
              <a:t>.</a:t>
            </a:r>
          </a:p>
          <a:p>
            <a:pPr lvl="1">
              <a:lnSpc>
                <a:spcPct val="90000"/>
              </a:lnSpc>
            </a:pPr>
            <a:r>
              <a:rPr lang="en-US" altLang="en-US" sz="2400" smtClean="0">
                <a:sym typeface="Symbol" panose="05050102010706020507" pitchFamily="18" charset="2"/>
              </a:rPr>
              <a:t>Index </a:t>
            </a:r>
            <a:r>
              <a:rPr lang="en-US" altLang="en-US" sz="2400" i="1" smtClean="0">
                <a:sym typeface="Symbol" panose="05050102010706020507" pitchFamily="18" charset="2"/>
              </a:rPr>
              <a:t>q</a:t>
            </a:r>
            <a:r>
              <a:rPr lang="en-US" altLang="en-US" sz="2400" smtClean="0">
                <a:sym typeface="Symbol" panose="05050102010706020507" pitchFamily="18" charset="2"/>
              </a:rPr>
              <a:t> is computed as part of the partitioning procedure.</a:t>
            </a:r>
            <a:endParaRPr lang="en-US" altLang="en-US" sz="900" smtClean="0"/>
          </a:p>
          <a:p>
            <a:pPr>
              <a:lnSpc>
                <a:spcPct val="90000"/>
              </a:lnSpc>
            </a:pPr>
            <a:r>
              <a:rPr lang="en-US" altLang="en-US" sz="2800" b="1" i="1" smtClean="0">
                <a:solidFill>
                  <a:srgbClr val="CC3300"/>
                </a:solidFill>
              </a:rPr>
              <a:t>Conquer</a:t>
            </a:r>
            <a:r>
              <a:rPr lang="en-US" altLang="en-US" sz="2800" b="1" smtClean="0">
                <a:solidFill>
                  <a:srgbClr val="CC3300"/>
                </a:solidFill>
              </a:rPr>
              <a:t>:</a:t>
            </a:r>
            <a:r>
              <a:rPr lang="en-US" altLang="en-US" sz="2800" smtClean="0"/>
              <a:t>  Sort the two subarrays by recursive calls to quicksort. </a:t>
            </a:r>
          </a:p>
          <a:p>
            <a:pPr>
              <a:lnSpc>
                <a:spcPct val="90000"/>
              </a:lnSpc>
              <a:buFont typeface="Wingdings" panose="05000000000000000000" pitchFamily="2" charset="2"/>
              <a:buNone/>
            </a:pPr>
            <a:endParaRPr lang="en-US" altLang="en-US" sz="1000" smtClean="0"/>
          </a:p>
          <a:p>
            <a:pPr>
              <a:lnSpc>
                <a:spcPct val="90000"/>
              </a:lnSpc>
            </a:pPr>
            <a:r>
              <a:rPr lang="en-US" altLang="en-US" sz="2800" b="1" i="1" smtClean="0">
                <a:solidFill>
                  <a:srgbClr val="CC3300"/>
                </a:solidFill>
              </a:rPr>
              <a:t>Combine</a:t>
            </a:r>
            <a:r>
              <a:rPr lang="en-US" altLang="en-US" sz="2800" b="1" smtClean="0">
                <a:solidFill>
                  <a:srgbClr val="CC3300"/>
                </a:solidFill>
              </a:rPr>
              <a:t>:</a:t>
            </a:r>
            <a:r>
              <a:rPr lang="en-US" altLang="en-US" sz="2800" smtClean="0"/>
              <a:t> The subarrays are sorted in place –  no work is needed to combine them.</a:t>
            </a:r>
          </a:p>
          <a:p>
            <a:pPr>
              <a:lnSpc>
                <a:spcPct val="90000"/>
              </a:lnSpc>
            </a:pPr>
            <a:r>
              <a:rPr lang="en-US" altLang="en-US" sz="2800" smtClean="0">
                <a:solidFill>
                  <a:srgbClr val="CC3300"/>
                </a:solidFill>
              </a:rPr>
              <a:t>How do the divide and combine steps of quicksort compare with those of merge sort?</a:t>
            </a:r>
          </a:p>
        </p:txBody>
      </p:sp>
    </p:spTree>
    <p:extLst>
      <p:ext uri="{BB962C8B-B14F-4D97-AF65-F5344CB8AC3E}">
        <p14:creationId xmlns:p14="http://schemas.microsoft.com/office/powerpoint/2010/main" val="466075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6147" name="Rectangle 2"/>
          <p:cNvSpPr>
            <a:spLocks noGrp="1" noChangeArrowheads="1"/>
          </p:cNvSpPr>
          <p:nvPr>
            <p:ph type="title"/>
          </p:nvPr>
        </p:nvSpPr>
        <p:spPr/>
        <p:txBody>
          <a:bodyPr/>
          <a:lstStyle/>
          <a:p>
            <a:r>
              <a:rPr lang="en-US" altLang="en-US" dirty="0" smtClean="0"/>
              <a:t>Pseudocode</a:t>
            </a:r>
          </a:p>
        </p:txBody>
      </p:sp>
      <p:sp>
        <p:nvSpPr>
          <p:cNvPr id="443395" name="Text Box 3"/>
          <p:cNvSpPr txBox="1">
            <a:spLocks noChangeArrowheads="1"/>
          </p:cNvSpPr>
          <p:nvPr/>
        </p:nvSpPr>
        <p:spPr bwMode="auto">
          <a:xfrm>
            <a:off x="984250" y="1195388"/>
            <a:ext cx="3414713" cy="1930400"/>
          </a:xfrm>
          <a:prstGeom prst="rect">
            <a:avLst/>
          </a:prstGeom>
          <a:solidFill>
            <a:srgbClr val="CCECFF"/>
          </a:solidFill>
          <a:ln w="9525">
            <a:solidFill>
              <a:schemeClr val="tx2"/>
            </a:solidFill>
            <a:miter lim="800000"/>
            <a:headEnd/>
            <a:tailEnd/>
          </a:ln>
          <a:effectLst>
            <a:outerShdw dist="107763" dir="2700000" algn="ctr" rotWithShape="0">
              <a:schemeClr val="bg2"/>
            </a:outerShdw>
          </a:effectLst>
        </p:spPr>
        <p:txBody>
          <a:bodyPr wrap="none">
            <a:spAutoFit/>
          </a:bodyPr>
          <a:lstStyle/>
          <a:p>
            <a:pPr>
              <a:tabLst>
                <a:tab pos="461963" algn="l"/>
                <a:tab pos="909638" algn="l"/>
                <a:tab pos="1371600" algn="l"/>
              </a:tabLst>
              <a:defRPr/>
            </a:pPr>
            <a:r>
              <a:rPr lang="en-US" sz="2000" u="sng">
                <a:solidFill>
                  <a:srgbClr val="000000"/>
                </a:solidFill>
              </a:rPr>
              <a:t>Quicksort(A, p, r)</a:t>
            </a:r>
          </a:p>
          <a:p>
            <a:pPr>
              <a:tabLst>
                <a:tab pos="461963" algn="l"/>
                <a:tab pos="909638" algn="l"/>
                <a:tab pos="1371600" algn="l"/>
              </a:tabLst>
              <a:defRPr/>
            </a:pPr>
            <a:r>
              <a:rPr lang="en-US" sz="2000">
                <a:solidFill>
                  <a:srgbClr val="000000"/>
                </a:solidFill>
              </a:rPr>
              <a:t>	</a:t>
            </a:r>
            <a:r>
              <a:rPr lang="en-US" sz="2000" b="1">
                <a:solidFill>
                  <a:srgbClr val="000000"/>
                </a:solidFill>
              </a:rPr>
              <a:t>if</a:t>
            </a:r>
            <a:r>
              <a:rPr lang="en-US" sz="2000">
                <a:solidFill>
                  <a:srgbClr val="000000"/>
                </a:solidFill>
              </a:rPr>
              <a:t> p &lt; r </a:t>
            </a:r>
            <a:r>
              <a:rPr lang="en-US" sz="2000" b="1">
                <a:solidFill>
                  <a:srgbClr val="000000"/>
                </a:solidFill>
              </a:rPr>
              <a:t>then</a:t>
            </a:r>
            <a:endParaRPr lang="en-US" sz="2000">
              <a:solidFill>
                <a:srgbClr val="000000"/>
              </a:solidFill>
            </a:endParaRPr>
          </a:p>
          <a:p>
            <a:pPr>
              <a:tabLst>
                <a:tab pos="461963" algn="l"/>
                <a:tab pos="909638" algn="l"/>
                <a:tab pos="1371600" algn="l"/>
              </a:tabLst>
              <a:defRPr/>
            </a:pPr>
            <a:r>
              <a:rPr lang="en-US" sz="2000">
                <a:solidFill>
                  <a:srgbClr val="000000"/>
                </a:solidFill>
              </a:rPr>
              <a:t>		q := Partition(A, p, r);</a:t>
            </a:r>
          </a:p>
          <a:p>
            <a:pPr>
              <a:tabLst>
                <a:tab pos="461963" algn="l"/>
                <a:tab pos="909638" algn="l"/>
                <a:tab pos="1371600" algn="l"/>
              </a:tabLst>
              <a:defRPr/>
            </a:pPr>
            <a:r>
              <a:rPr lang="en-US" sz="2000">
                <a:solidFill>
                  <a:srgbClr val="000000"/>
                </a:solidFill>
              </a:rPr>
              <a:t>		Quicksort(A, p, q – 1);</a:t>
            </a:r>
          </a:p>
          <a:p>
            <a:pPr>
              <a:tabLst>
                <a:tab pos="461963" algn="l"/>
                <a:tab pos="909638" algn="l"/>
                <a:tab pos="1371600" algn="l"/>
              </a:tabLst>
              <a:defRPr/>
            </a:pPr>
            <a:r>
              <a:rPr lang="en-US" sz="2000">
                <a:solidFill>
                  <a:srgbClr val="000000"/>
                </a:solidFill>
              </a:rPr>
              <a:t>		Quicksort(A, q + 1, r)</a:t>
            </a:r>
          </a:p>
          <a:p>
            <a:pPr>
              <a:tabLst>
                <a:tab pos="461963" algn="l"/>
                <a:tab pos="909638" algn="l"/>
                <a:tab pos="1371600" algn="l"/>
              </a:tabLst>
              <a:defRPr/>
            </a:pPr>
            <a:r>
              <a:rPr lang="en-US" sz="2000">
                <a:solidFill>
                  <a:srgbClr val="000000"/>
                </a:solidFill>
              </a:rPr>
              <a:t>	</a:t>
            </a:r>
            <a:r>
              <a:rPr lang="en-US" sz="2000" b="1">
                <a:solidFill>
                  <a:srgbClr val="000000"/>
                </a:solidFill>
              </a:rPr>
              <a:t>fi</a:t>
            </a:r>
            <a:endParaRPr lang="en-US" sz="2000">
              <a:solidFill>
                <a:srgbClr val="000000"/>
              </a:solidFill>
            </a:endParaRPr>
          </a:p>
        </p:txBody>
      </p:sp>
      <p:sp>
        <p:nvSpPr>
          <p:cNvPr id="443396" name="Text Box 4"/>
          <p:cNvSpPr txBox="1">
            <a:spLocks noChangeArrowheads="1"/>
          </p:cNvSpPr>
          <p:nvPr/>
        </p:nvSpPr>
        <p:spPr bwMode="auto">
          <a:xfrm>
            <a:off x="5513388" y="1166813"/>
            <a:ext cx="2806700" cy="3149600"/>
          </a:xfrm>
          <a:prstGeom prst="rect">
            <a:avLst/>
          </a:prstGeom>
          <a:solidFill>
            <a:srgbClr val="CCECFF"/>
          </a:solidFill>
          <a:ln w="9525">
            <a:solidFill>
              <a:schemeClr val="tx2"/>
            </a:solidFill>
            <a:miter lim="800000"/>
            <a:headEnd/>
            <a:tailEnd/>
          </a:ln>
          <a:effectLst>
            <a:outerShdw dist="107763" dir="2700000" algn="ctr" rotWithShape="0">
              <a:schemeClr val="bg2"/>
            </a:outerShdw>
          </a:effectLst>
        </p:spPr>
        <p:txBody>
          <a:bodyPr wrap="none">
            <a:spAutoFit/>
          </a:bodyPr>
          <a:lstStyle/>
          <a:p>
            <a:pPr>
              <a:tabLst>
                <a:tab pos="461963" algn="l"/>
                <a:tab pos="909638" algn="l"/>
                <a:tab pos="1371600" algn="l"/>
                <a:tab pos="1774825" algn="l"/>
              </a:tabLst>
              <a:defRPr/>
            </a:pPr>
            <a:r>
              <a:rPr lang="en-US" sz="2000" u="sng">
                <a:solidFill>
                  <a:srgbClr val="000000"/>
                </a:solidFill>
              </a:rPr>
              <a:t>Partition(A, p, r)</a:t>
            </a:r>
          </a:p>
          <a:p>
            <a:pPr>
              <a:tabLst>
                <a:tab pos="461963" algn="l"/>
                <a:tab pos="909638" algn="l"/>
                <a:tab pos="1371600" algn="l"/>
                <a:tab pos="1774825" algn="l"/>
              </a:tabLst>
              <a:defRPr/>
            </a:pPr>
            <a:r>
              <a:rPr lang="en-US" sz="2000">
                <a:solidFill>
                  <a:srgbClr val="000000"/>
                </a:solidFill>
              </a:rPr>
              <a:t>	x, i  := A[r], p – 1;</a:t>
            </a:r>
          </a:p>
          <a:p>
            <a:pPr>
              <a:tabLst>
                <a:tab pos="461963" algn="l"/>
                <a:tab pos="909638" algn="l"/>
                <a:tab pos="1371600" algn="l"/>
                <a:tab pos="1774825" algn="l"/>
              </a:tabLst>
              <a:defRPr/>
            </a:pPr>
            <a:r>
              <a:rPr lang="en-US" sz="2000">
                <a:solidFill>
                  <a:srgbClr val="000000"/>
                </a:solidFill>
              </a:rPr>
              <a:t>	</a:t>
            </a:r>
            <a:r>
              <a:rPr lang="en-US" sz="2000" b="1">
                <a:solidFill>
                  <a:srgbClr val="000000"/>
                </a:solidFill>
              </a:rPr>
              <a:t>for</a:t>
            </a:r>
            <a:r>
              <a:rPr lang="en-US" sz="2000">
                <a:solidFill>
                  <a:srgbClr val="000000"/>
                </a:solidFill>
              </a:rPr>
              <a:t> j := p </a:t>
            </a:r>
            <a:r>
              <a:rPr lang="en-US" sz="2000" b="1">
                <a:solidFill>
                  <a:srgbClr val="000000"/>
                </a:solidFill>
              </a:rPr>
              <a:t>to </a:t>
            </a:r>
            <a:r>
              <a:rPr lang="en-US" sz="2000">
                <a:solidFill>
                  <a:srgbClr val="000000"/>
                </a:solidFill>
              </a:rPr>
              <a:t>r – 1 </a:t>
            </a:r>
            <a:r>
              <a:rPr lang="en-US" sz="2000" b="1">
                <a:solidFill>
                  <a:srgbClr val="000000"/>
                </a:solidFill>
              </a:rPr>
              <a:t>do</a:t>
            </a:r>
            <a:endParaRPr lang="en-US" sz="2000">
              <a:solidFill>
                <a:srgbClr val="000000"/>
              </a:solidFill>
            </a:endParaRPr>
          </a:p>
          <a:p>
            <a:pPr>
              <a:tabLst>
                <a:tab pos="461963" algn="l"/>
                <a:tab pos="909638" algn="l"/>
                <a:tab pos="1371600" algn="l"/>
                <a:tab pos="1774825" algn="l"/>
              </a:tabLst>
              <a:defRPr/>
            </a:pPr>
            <a:r>
              <a:rPr lang="en-US" sz="2000">
                <a:solidFill>
                  <a:srgbClr val="000000"/>
                </a:solidFill>
              </a:rPr>
              <a:t>		</a:t>
            </a:r>
            <a:r>
              <a:rPr lang="en-US" sz="2000" b="1">
                <a:solidFill>
                  <a:srgbClr val="000000"/>
                </a:solidFill>
                <a:sym typeface="Symbol" pitchFamily="18" charset="2"/>
              </a:rPr>
              <a:t>if</a:t>
            </a:r>
            <a:r>
              <a:rPr lang="en-US" sz="2000">
                <a:solidFill>
                  <a:srgbClr val="000000"/>
                </a:solidFill>
                <a:sym typeface="Symbol" pitchFamily="18" charset="2"/>
              </a:rPr>
              <a:t> A[j]    x </a:t>
            </a:r>
            <a:r>
              <a:rPr lang="en-US" sz="2000" b="1">
                <a:solidFill>
                  <a:srgbClr val="000000"/>
                </a:solidFill>
                <a:sym typeface="Symbol" pitchFamily="18" charset="2"/>
              </a:rPr>
              <a:t>then</a:t>
            </a:r>
            <a:endParaRPr lang="en-US" sz="2000">
              <a:solidFill>
                <a:srgbClr val="000000"/>
              </a:solidFill>
              <a:sym typeface="Symbol" pitchFamily="18" charset="2"/>
            </a:endParaRPr>
          </a:p>
          <a:p>
            <a:pPr>
              <a:tabLst>
                <a:tab pos="461963" algn="l"/>
                <a:tab pos="909638" algn="l"/>
                <a:tab pos="1371600" algn="l"/>
                <a:tab pos="1774825" algn="l"/>
              </a:tabLst>
              <a:defRPr/>
            </a:pPr>
            <a:r>
              <a:rPr lang="en-US" sz="2000">
                <a:solidFill>
                  <a:srgbClr val="000000"/>
                </a:solidFill>
                <a:sym typeface="Symbol" pitchFamily="18" charset="2"/>
              </a:rPr>
              <a:t>			i := i + 1;</a:t>
            </a:r>
          </a:p>
          <a:p>
            <a:pPr>
              <a:tabLst>
                <a:tab pos="461963" algn="l"/>
                <a:tab pos="909638" algn="l"/>
                <a:tab pos="1371600" algn="l"/>
                <a:tab pos="1774825" algn="l"/>
              </a:tabLst>
              <a:defRPr/>
            </a:pPr>
            <a:r>
              <a:rPr lang="en-US" sz="2000">
                <a:solidFill>
                  <a:srgbClr val="000000"/>
                </a:solidFill>
                <a:sym typeface="Symbol" pitchFamily="18" charset="2"/>
              </a:rPr>
              <a:t>               	A[i]  A[j]</a:t>
            </a: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fi</a:t>
            </a:r>
            <a:endParaRPr lang="en-US" sz="2000">
              <a:solidFill>
                <a:srgbClr val="000000"/>
              </a:solidFill>
              <a:sym typeface="Symbol" pitchFamily="18" charset="2"/>
            </a:endParaRP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od</a:t>
            </a:r>
            <a:r>
              <a:rPr lang="en-US" sz="2000">
                <a:solidFill>
                  <a:srgbClr val="000000"/>
                </a:solidFill>
                <a:sym typeface="Symbol" pitchFamily="18" charset="2"/>
              </a:rPr>
              <a:t>;</a:t>
            </a:r>
          </a:p>
          <a:p>
            <a:pPr>
              <a:tabLst>
                <a:tab pos="461963" algn="l"/>
                <a:tab pos="909638" algn="l"/>
                <a:tab pos="1371600" algn="l"/>
                <a:tab pos="1774825" algn="l"/>
              </a:tabLst>
              <a:defRPr/>
            </a:pPr>
            <a:r>
              <a:rPr lang="en-US" sz="2000">
                <a:solidFill>
                  <a:srgbClr val="000000"/>
                </a:solidFill>
                <a:sym typeface="Symbol" pitchFamily="18" charset="2"/>
              </a:rPr>
              <a:t>	A[i + 1]  A[r];</a:t>
            </a: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return</a:t>
            </a:r>
            <a:r>
              <a:rPr lang="en-US" sz="2000">
                <a:solidFill>
                  <a:srgbClr val="000000"/>
                </a:solidFill>
                <a:sym typeface="Symbol" pitchFamily="18" charset="2"/>
              </a:rPr>
              <a:t> i + 1</a:t>
            </a:r>
          </a:p>
        </p:txBody>
      </p:sp>
      <p:sp>
        <p:nvSpPr>
          <p:cNvPr id="6150" name="Line 5"/>
          <p:cNvSpPr>
            <a:spLocks noChangeShapeType="1"/>
          </p:cNvSpPr>
          <p:nvPr/>
        </p:nvSpPr>
        <p:spPr bwMode="auto">
          <a:xfrm>
            <a:off x="287338" y="3983038"/>
            <a:ext cx="1760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51" name="Line 6"/>
          <p:cNvSpPr>
            <a:spLocks noChangeShapeType="1"/>
          </p:cNvSpPr>
          <p:nvPr/>
        </p:nvSpPr>
        <p:spPr bwMode="auto">
          <a:xfrm>
            <a:off x="287338" y="3983038"/>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52" name="Line 7"/>
          <p:cNvSpPr>
            <a:spLocks noChangeShapeType="1"/>
          </p:cNvSpPr>
          <p:nvPr/>
        </p:nvSpPr>
        <p:spPr bwMode="auto">
          <a:xfrm>
            <a:off x="639763" y="3978275"/>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53" name="Line 8"/>
          <p:cNvSpPr>
            <a:spLocks noChangeShapeType="1"/>
          </p:cNvSpPr>
          <p:nvPr/>
        </p:nvSpPr>
        <p:spPr bwMode="auto">
          <a:xfrm>
            <a:off x="992188" y="4002088"/>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54" name="Line 9"/>
          <p:cNvSpPr>
            <a:spLocks noChangeShapeType="1"/>
          </p:cNvSpPr>
          <p:nvPr/>
        </p:nvSpPr>
        <p:spPr bwMode="auto">
          <a:xfrm>
            <a:off x="1344613" y="3983038"/>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55" name="Line 10"/>
          <p:cNvSpPr>
            <a:spLocks noChangeShapeType="1"/>
          </p:cNvSpPr>
          <p:nvPr/>
        </p:nvSpPr>
        <p:spPr bwMode="auto">
          <a:xfrm>
            <a:off x="1697038" y="3992563"/>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56" name="Line 11"/>
          <p:cNvSpPr>
            <a:spLocks noChangeShapeType="1"/>
          </p:cNvSpPr>
          <p:nvPr/>
        </p:nvSpPr>
        <p:spPr bwMode="auto">
          <a:xfrm>
            <a:off x="2049463" y="3987800"/>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57" name="Line 12"/>
          <p:cNvSpPr>
            <a:spLocks noChangeShapeType="1"/>
          </p:cNvSpPr>
          <p:nvPr/>
        </p:nvSpPr>
        <p:spPr bwMode="auto">
          <a:xfrm flipV="1">
            <a:off x="282575" y="4278313"/>
            <a:ext cx="1760538" cy="14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58" name="Text Box 13"/>
          <p:cNvSpPr txBox="1">
            <a:spLocks noChangeArrowheads="1"/>
          </p:cNvSpPr>
          <p:nvPr/>
        </p:nvSpPr>
        <p:spPr bwMode="auto">
          <a:xfrm>
            <a:off x="1709738" y="39370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smtClean="0">
                <a:solidFill>
                  <a:srgbClr val="000000"/>
                </a:solidFill>
              </a:rPr>
              <a:t>5</a:t>
            </a:r>
          </a:p>
        </p:txBody>
      </p:sp>
      <p:sp>
        <p:nvSpPr>
          <p:cNvPr id="6159" name="AutoShape 14"/>
          <p:cNvSpPr>
            <a:spLocks/>
          </p:cNvSpPr>
          <p:nvPr/>
        </p:nvSpPr>
        <p:spPr bwMode="auto">
          <a:xfrm rot="5400000">
            <a:off x="1065212" y="2959101"/>
            <a:ext cx="201613" cy="1789112"/>
          </a:xfrm>
          <a:prstGeom prst="leftBrace">
            <a:avLst>
              <a:gd name="adj1" fmla="val 739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6160" name="Text Box 15"/>
          <p:cNvSpPr txBox="1">
            <a:spLocks noChangeArrowheads="1"/>
          </p:cNvSpPr>
          <p:nvPr/>
        </p:nvSpPr>
        <p:spPr bwMode="auto">
          <a:xfrm>
            <a:off x="685800" y="3360738"/>
            <a:ext cx="874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rPr>
              <a:t>A[p..r]</a:t>
            </a:r>
          </a:p>
        </p:txBody>
      </p:sp>
      <p:sp>
        <p:nvSpPr>
          <p:cNvPr id="6161" name="Line 16"/>
          <p:cNvSpPr>
            <a:spLocks noChangeShapeType="1"/>
          </p:cNvSpPr>
          <p:nvPr/>
        </p:nvSpPr>
        <p:spPr bwMode="auto">
          <a:xfrm>
            <a:off x="2665413" y="5113338"/>
            <a:ext cx="1760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62" name="Line 17"/>
          <p:cNvSpPr>
            <a:spLocks noChangeShapeType="1"/>
          </p:cNvSpPr>
          <p:nvPr/>
        </p:nvSpPr>
        <p:spPr bwMode="auto">
          <a:xfrm>
            <a:off x="2665413" y="5127625"/>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63" name="Line 18"/>
          <p:cNvSpPr>
            <a:spLocks noChangeShapeType="1"/>
          </p:cNvSpPr>
          <p:nvPr/>
        </p:nvSpPr>
        <p:spPr bwMode="auto">
          <a:xfrm>
            <a:off x="3017838" y="5122863"/>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64" name="Line 19"/>
          <p:cNvSpPr>
            <a:spLocks noChangeShapeType="1"/>
          </p:cNvSpPr>
          <p:nvPr/>
        </p:nvSpPr>
        <p:spPr bwMode="auto">
          <a:xfrm>
            <a:off x="3370263" y="5118100"/>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65" name="Line 20"/>
          <p:cNvSpPr>
            <a:spLocks noChangeShapeType="1"/>
          </p:cNvSpPr>
          <p:nvPr/>
        </p:nvSpPr>
        <p:spPr bwMode="auto">
          <a:xfrm>
            <a:off x="3722688" y="5113338"/>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66" name="Line 21"/>
          <p:cNvSpPr>
            <a:spLocks noChangeShapeType="1"/>
          </p:cNvSpPr>
          <p:nvPr/>
        </p:nvSpPr>
        <p:spPr bwMode="auto">
          <a:xfrm>
            <a:off x="4075113" y="5122863"/>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67" name="Line 22"/>
          <p:cNvSpPr>
            <a:spLocks noChangeShapeType="1"/>
          </p:cNvSpPr>
          <p:nvPr/>
        </p:nvSpPr>
        <p:spPr bwMode="auto">
          <a:xfrm>
            <a:off x="4427538" y="5118100"/>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68" name="Line 23"/>
          <p:cNvSpPr>
            <a:spLocks noChangeShapeType="1"/>
          </p:cNvSpPr>
          <p:nvPr/>
        </p:nvSpPr>
        <p:spPr bwMode="auto">
          <a:xfrm>
            <a:off x="2674938" y="5422900"/>
            <a:ext cx="1760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6169" name="AutoShape 24"/>
          <p:cNvSpPr>
            <a:spLocks/>
          </p:cNvSpPr>
          <p:nvPr/>
        </p:nvSpPr>
        <p:spPr bwMode="auto">
          <a:xfrm rot="5400000">
            <a:off x="2894807" y="4637881"/>
            <a:ext cx="215900" cy="706437"/>
          </a:xfrm>
          <a:prstGeom prst="leftBrace">
            <a:avLst>
              <a:gd name="adj1" fmla="val 272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6170" name="Text Box 25"/>
          <p:cNvSpPr txBox="1">
            <a:spLocks noChangeArrowheads="1"/>
          </p:cNvSpPr>
          <p:nvPr/>
        </p:nvSpPr>
        <p:spPr bwMode="auto">
          <a:xfrm>
            <a:off x="2263775" y="4491038"/>
            <a:ext cx="1298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rPr>
              <a:t>A[p..q – 1]</a:t>
            </a:r>
          </a:p>
        </p:txBody>
      </p:sp>
      <p:sp>
        <p:nvSpPr>
          <p:cNvPr id="6171" name="AutoShape 26"/>
          <p:cNvSpPr>
            <a:spLocks/>
          </p:cNvSpPr>
          <p:nvPr/>
        </p:nvSpPr>
        <p:spPr bwMode="auto">
          <a:xfrm rot="5400000">
            <a:off x="3936206" y="4633119"/>
            <a:ext cx="244475" cy="706438"/>
          </a:xfrm>
          <a:prstGeom prst="leftBrace">
            <a:avLst>
              <a:gd name="adj1" fmla="val 240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6172" name="Text Box 27"/>
          <p:cNvSpPr txBox="1">
            <a:spLocks noChangeArrowheads="1"/>
          </p:cNvSpPr>
          <p:nvPr/>
        </p:nvSpPr>
        <p:spPr bwMode="auto">
          <a:xfrm>
            <a:off x="3602038" y="4500563"/>
            <a:ext cx="1144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rPr>
              <a:t>A[q+1..r]</a:t>
            </a:r>
          </a:p>
        </p:txBody>
      </p:sp>
      <p:sp>
        <p:nvSpPr>
          <p:cNvPr id="6173" name="AutoShape 28"/>
          <p:cNvSpPr>
            <a:spLocks/>
          </p:cNvSpPr>
          <p:nvPr/>
        </p:nvSpPr>
        <p:spPr bwMode="auto">
          <a:xfrm rot="16200000" flipV="1">
            <a:off x="2918619" y="5218906"/>
            <a:ext cx="215900" cy="706438"/>
          </a:xfrm>
          <a:prstGeom prst="leftBrace">
            <a:avLst>
              <a:gd name="adj1" fmla="val 272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6174" name="AutoShape 29"/>
          <p:cNvSpPr>
            <a:spLocks/>
          </p:cNvSpPr>
          <p:nvPr/>
        </p:nvSpPr>
        <p:spPr bwMode="auto">
          <a:xfrm rot="16200000" flipV="1">
            <a:off x="3981450" y="5192713"/>
            <a:ext cx="187325" cy="720725"/>
          </a:xfrm>
          <a:prstGeom prst="leftBrace">
            <a:avLst>
              <a:gd name="adj1" fmla="val 3206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6175" name="Text Box 30"/>
          <p:cNvSpPr txBox="1">
            <a:spLocks noChangeArrowheads="1"/>
          </p:cNvSpPr>
          <p:nvPr/>
        </p:nvSpPr>
        <p:spPr bwMode="auto">
          <a:xfrm>
            <a:off x="2765425" y="5646738"/>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sym typeface="Symbol" panose="05050102010706020507" pitchFamily="18" charset="2"/>
              </a:rPr>
              <a:t> 5</a:t>
            </a:r>
            <a:endParaRPr lang="en-US" altLang="en-US" sz="2000" smtClean="0">
              <a:solidFill>
                <a:srgbClr val="000000"/>
              </a:solidFill>
            </a:endParaRPr>
          </a:p>
        </p:txBody>
      </p:sp>
      <p:sp>
        <p:nvSpPr>
          <p:cNvPr id="6176" name="Text Box 31"/>
          <p:cNvSpPr txBox="1">
            <a:spLocks noChangeArrowheads="1"/>
          </p:cNvSpPr>
          <p:nvPr/>
        </p:nvSpPr>
        <p:spPr bwMode="auto">
          <a:xfrm>
            <a:off x="3816350" y="5648325"/>
            <a:ext cx="521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rgbClr val="000000"/>
                </a:solidFill>
                <a:sym typeface="Symbol" panose="05050102010706020507" pitchFamily="18" charset="2"/>
              </a:rPr>
              <a:t>&gt;</a:t>
            </a:r>
            <a:r>
              <a:rPr lang="en-US" altLang="en-US" sz="2000" dirty="0" smtClean="0">
                <a:solidFill>
                  <a:srgbClr val="000000"/>
                </a:solidFill>
                <a:sym typeface="Symbol" panose="05050102010706020507" pitchFamily="18" charset="2"/>
              </a:rPr>
              <a:t> 5</a:t>
            </a:r>
          </a:p>
        </p:txBody>
      </p:sp>
      <p:sp>
        <p:nvSpPr>
          <p:cNvPr id="6177" name="Text Box 32"/>
          <p:cNvSpPr txBox="1">
            <a:spLocks noChangeArrowheads="1"/>
          </p:cNvSpPr>
          <p:nvPr/>
        </p:nvSpPr>
        <p:spPr bwMode="auto">
          <a:xfrm>
            <a:off x="544513" y="4957763"/>
            <a:ext cx="1260475" cy="485775"/>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mtClean="0">
                <a:solidFill>
                  <a:srgbClr val="000000"/>
                </a:solidFill>
              </a:rPr>
              <a:t>Partition</a:t>
            </a:r>
          </a:p>
        </p:txBody>
      </p:sp>
      <p:sp>
        <p:nvSpPr>
          <p:cNvPr id="6178" name="AutoShape 33"/>
          <p:cNvSpPr>
            <a:spLocks noChangeArrowheads="1"/>
          </p:cNvSpPr>
          <p:nvPr/>
        </p:nvSpPr>
        <p:spPr bwMode="auto">
          <a:xfrm rot="41457">
            <a:off x="1919288" y="4991100"/>
            <a:ext cx="514350" cy="485775"/>
          </a:xfrm>
          <a:prstGeom prst="notchedRightArrow">
            <a:avLst>
              <a:gd name="adj1" fmla="val 50000"/>
              <a:gd name="adj2" fmla="val 26471"/>
            </a:avLst>
          </a:prstGeom>
          <a:solidFill>
            <a:srgbClr val="CC0000"/>
          </a:solidFill>
          <a:ln w="9525">
            <a:solidFill>
              <a:srgbClr val="CC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6179" name="AutoShape 34"/>
          <p:cNvSpPr>
            <a:spLocks noChangeArrowheads="1"/>
          </p:cNvSpPr>
          <p:nvPr/>
        </p:nvSpPr>
        <p:spPr bwMode="auto">
          <a:xfrm rot="5415885">
            <a:off x="901701" y="4349750"/>
            <a:ext cx="514350" cy="485775"/>
          </a:xfrm>
          <a:prstGeom prst="notchedRightArrow">
            <a:avLst>
              <a:gd name="adj1" fmla="val 50000"/>
              <a:gd name="adj2" fmla="val 26471"/>
            </a:avLst>
          </a:prstGeom>
          <a:solidFill>
            <a:srgbClr val="CC0000"/>
          </a:solidFill>
          <a:ln w="9525">
            <a:solidFill>
              <a:srgbClr val="CC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6180" name="Text Box 35"/>
          <p:cNvSpPr txBox="1">
            <a:spLocks noChangeArrowheads="1"/>
          </p:cNvSpPr>
          <p:nvPr/>
        </p:nvSpPr>
        <p:spPr bwMode="auto">
          <a:xfrm>
            <a:off x="3405188" y="50704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smtClean="0">
                <a:solidFill>
                  <a:srgbClr val="000000"/>
                </a:solidFill>
              </a:rPr>
              <a:t>5</a:t>
            </a:r>
          </a:p>
        </p:txBody>
      </p:sp>
    </p:spTree>
    <p:extLst>
      <p:ext uri="{BB962C8B-B14F-4D97-AF65-F5344CB8AC3E}">
        <p14:creationId xmlns:p14="http://schemas.microsoft.com/office/powerpoint/2010/main" val="10823947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7171" name="Rectangle 2"/>
          <p:cNvSpPr>
            <a:spLocks noGrp="1" noChangeArrowheads="1"/>
          </p:cNvSpPr>
          <p:nvPr>
            <p:ph type="title"/>
          </p:nvPr>
        </p:nvSpPr>
        <p:spPr/>
        <p:txBody>
          <a:bodyPr/>
          <a:lstStyle/>
          <a:p>
            <a:r>
              <a:rPr lang="en-US" altLang="en-US" smtClean="0"/>
              <a:t>Partitioning</a:t>
            </a:r>
          </a:p>
        </p:txBody>
      </p:sp>
      <p:sp>
        <p:nvSpPr>
          <p:cNvPr id="7172" name="Rectangle 3"/>
          <p:cNvSpPr>
            <a:spLocks noGrp="1" noChangeArrowheads="1"/>
          </p:cNvSpPr>
          <p:nvPr>
            <p:ph type="body" idx="1"/>
          </p:nvPr>
        </p:nvSpPr>
        <p:spPr>
          <a:xfrm>
            <a:off x="292100" y="954088"/>
            <a:ext cx="8458200" cy="5367337"/>
          </a:xfrm>
        </p:spPr>
        <p:txBody>
          <a:bodyPr/>
          <a:lstStyle/>
          <a:p>
            <a:pPr marL="609600" indent="-609600"/>
            <a:r>
              <a:rPr lang="en-US" altLang="en-US" sz="2800" smtClean="0"/>
              <a:t>Select the </a:t>
            </a:r>
            <a:r>
              <a:rPr lang="en-US" altLang="en-US" sz="2800" smtClean="0">
                <a:solidFill>
                  <a:srgbClr val="CC3300"/>
                </a:solidFill>
              </a:rPr>
              <a:t>last element</a:t>
            </a:r>
            <a:r>
              <a:rPr lang="en-US" altLang="en-US" sz="2800" smtClean="0"/>
              <a:t> A[</a:t>
            </a:r>
            <a:r>
              <a:rPr lang="en-US" altLang="en-US" sz="2800" i="1" smtClean="0"/>
              <a:t>r</a:t>
            </a:r>
            <a:r>
              <a:rPr lang="en-US" altLang="en-US" sz="2800" smtClean="0"/>
              <a:t>] in the subarray </a:t>
            </a:r>
            <a:r>
              <a:rPr lang="en-US" altLang="en-US" sz="2800" i="1" smtClean="0"/>
              <a:t>A</a:t>
            </a:r>
            <a:r>
              <a:rPr lang="en-US" altLang="en-US" sz="2800" smtClean="0"/>
              <a:t>[</a:t>
            </a:r>
            <a:r>
              <a:rPr lang="en-US" altLang="en-US" sz="2800" i="1" smtClean="0"/>
              <a:t>p</a:t>
            </a:r>
            <a:r>
              <a:rPr lang="en-US" altLang="en-US" sz="2800" smtClean="0"/>
              <a:t>..</a:t>
            </a:r>
            <a:r>
              <a:rPr lang="en-US" altLang="en-US" sz="2800" i="1" smtClean="0"/>
              <a:t>r</a:t>
            </a:r>
            <a:r>
              <a:rPr lang="en-US" altLang="en-US" sz="2800" smtClean="0"/>
              <a:t>] as the </a:t>
            </a:r>
            <a:r>
              <a:rPr lang="en-US" altLang="en-US" sz="2800" i="1" smtClean="0">
                <a:solidFill>
                  <a:schemeClr val="hlink"/>
                </a:solidFill>
              </a:rPr>
              <a:t>pivot</a:t>
            </a:r>
            <a:r>
              <a:rPr lang="en-US" altLang="en-US" sz="2800" smtClean="0">
                <a:solidFill>
                  <a:schemeClr val="hlink"/>
                </a:solidFill>
              </a:rPr>
              <a:t> </a:t>
            </a:r>
            <a:r>
              <a:rPr lang="en-US" altLang="en-US" sz="2800" smtClean="0">
                <a:solidFill>
                  <a:schemeClr val="tx1"/>
                </a:solidFill>
              </a:rPr>
              <a:t>– the element around which to partition.</a:t>
            </a:r>
          </a:p>
          <a:p>
            <a:pPr marL="609600" indent="-609600"/>
            <a:r>
              <a:rPr lang="en-US" altLang="en-US" sz="2800" smtClean="0">
                <a:solidFill>
                  <a:schemeClr val="tx1"/>
                </a:solidFill>
              </a:rPr>
              <a:t>As the procedure executes, the array is partitioned into four (possibly empty) regions.</a:t>
            </a:r>
          </a:p>
          <a:p>
            <a:pPr marL="990600" lvl="1" indent="-533400">
              <a:buFontTx/>
              <a:buAutoNum type="arabicPeriod"/>
            </a:pPr>
            <a:r>
              <a:rPr lang="en-US" altLang="en-US" sz="2400" i="1" smtClean="0">
                <a:solidFill>
                  <a:srgbClr val="CC3300"/>
                </a:solidFill>
              </a:rPr>
              <a:t>A</a:t>
            </a:r>
            <a:r>
              <a:rPr lang="en-US" altLang="en-US" sz="2400" smtClean="0">
                <a:solidFill>
                  <a:srgbClr val="CC3300"/>
                </a:solidFill>
              </a:rPr>
              <a:t>[</a:t>
            </a:r>
            <a:r>
              <a:rPr lang="en-US" altLang="en-US" sz="2400" i="1" smtClean="0">
                <a:solidFill>
                  <a:srgbClr val="CC3300"/>
                </a:solidFill>
              </a:rPr>
              <a:t>p</a:t>
            </a:r>
            <a:r>
              <a:rPr lang="en-US" altLang="en-US" sz="2400" smtClean="0">
                <a:solidFill>
                  <a:srgbClr val="CC3300"/>
                </a:solidFill>
              </a:rPr>
              <a:t>..</a:t>
            </a:r>
            <a:r>
              <a:rPr lang="en-US" altLang="en-US" sz="2400" i="1" smtClean="0">
                <a:solidFill>
                  <a:srgbClr val="CC3300"/>
                </a:solidFill>
              </a:rPr>
              <a:t>i</a:t>
            </a:r>
            <a:r>
              <a:rPr lang="en-US" altLang="en-US" sz="2400" smtClean="0">
                <a:solidFill>
                  <a:srgbClr val="CC3300"/>
                </a:solidFill>
              </a:rPr>
              <a:t>]</a:t>
            </a:r>
            <a:r>
              <a:rPr lang="en-US" altLang="en-US" sz="2400" smtClean="0"/>
              <a:t> — All entries in this region are </a:t>
            </a:r>
            <a:r>
              <a:rPr lang="en-US" altLang="en-US" sz="2000" b="1" smtClean="0">
                <a:solidFill>
                  <a:srgbClr val="CC3300"/>
                </a:solidFill>
                <a:sym typeface="Symbol" panose="05050102010706020507" pitchFamily="18" charset="2"/>
              </a:rPr>
              <a:t> </a:t>
            </a:r>
            <a:r>
              <a:rPr lang="en-US" altLang="en-US" sz="2000" b="1" i="1" smtClean="0">
                <a:solidFill>
                  <a:srgbClr val="CC3300"/>
                </a:solidFill>
                <a:sym typeface="Symbol" panose="05050102010706020507" pitchFamily="18" charset="2"/>
              </a:rPr>
              <a:t>pivot</a:t>
            </a:r>
            <a:r>
              <a:rPr lang="en-US" altLang="en-US" sz="2000" smtClean="0">
                <a:sym typeface="Symbol" panose="05050102010706020507" pitchFamily="18" charset="2"/>
              </a:rPr>
              <a:t>.</a:t>
            </a:r>
            <a:r>
              <a:rPr lang="en-US" altLang="en-US" sz="2400" smtClean="0"/>
              <a:t> </a:t>
            </a:r>
          </a:p>
          <a:p>
            <a:pPr marL="990600" lvl="1" indent="-533400">
              <a:buFontTx/>
              <a:buAutoNum type="arabicPeriod"/>
            </a:pPr>
            <a:r>
              <a:rPr lang="en-US" altLang="en-US" sz="2400" i="1" smtClean="0">
                <a:solidFill>
                  <a:srgbClr val="CC3300"/>
                </a:solidFill>
              </a:rPr>
              <a:t>A</a:t>
            </a:r>
            <a:r>
              <a:rPr lang="en-US" altLang="en-US" sz="2400" smtClean="0">
                <a:solidFill>
                  <a:srgbClr val="CC3300"/>
                </a:solidFill>
              </a:rPr>
              <a:t>[</a:t>
            </a:r>
            <a:r>
              <a:rPr lang="en-US" altLang="en-US" sz="2400" i="1" smtClean="0">
                <a:solidFill>
                  <a:srgbClr val="CC3300"/>
                </a:solidFill>
              </a:rPr>
              <a:t>i</a:t>
            </a:r>
            <a:r>
              <a:rPr lang="en-US" altLang="en-US" sz="2400" smtClean="0">
                <a:solidFill>
                  <a:srgbClr val="CC3300"/>
                </a:solidFill>
              </a:rPr>
              <a:t>+1..</a:t>
            </a:r>
            <a:r>
              <a:rPr lang="en-US" altLang="en-US" sz="2400" i="1" smtClean="0">
                <a:solidFill>
                  <a:srgbClr val="CC3300"/>
                </a:solidFill>
              </a:rPr>
              <a:t>j – </a:t>
            </a:r>
            <a:r>
              <a:rPr lang="en-US" altLang="en-US" sz="2400" smtClean="0">
                <a:solidFill>
                  <a:srgbClr val="CC3300"/>
                </a:solidFill>
              </a:rPr>
              <a:t>1]</a:t>
            </a:r>
            <a:r>
              <a:rPr lang="en-US" altLang="en-US" sz="2400" smtClean="0"/>
              <a:t> — All entries in this region are </a:t>
            </a:r>
            <a:r>
              <a:rPr lang="en-US" altLang="en-US" sz="2000" b="1" smtClean="0">
                <a:solidFill>
                  <a:srgbClr val="CC3300"/>
                </a:solidFill>
                <a:sym typeface="Symbol" panose="05050102010706020507" pitchFamily="18" charset="2"/>
              </a:rPr>
              <a:t>&gt;  </a:t>
            </a:r>
            <a:r>
              <a:rPr lang="en-US" altLang="en-US" sz="2000" b="1" i="1" smtClean="0">
                <a:solidFill>
                  <a:srgbClr val="CC3300"/>
                </a:solidFill>
                <a:sym typeface="Symbol" panose="05050102010706020507" pitchFamily="18" charset="2"/>
              </a:rPr>
              <a:t>pivot</a:t>
            </a:r>
            <a:r>
              <a:rPr lang="en-US" altLang="en-US" sz="2000" smtClean="0">
                <a:sym typeface="Symbol" panose="05050102010706020507" pitchFamily="18" charset="2"/>
              </a:rPr>
              <a:t>.</a:t>
            </a:r>
            <a:endParaRPr lang="en-US" altLang="en-US" sz="2400" smtClean="0"/>
          </a:p>
          <a:p>
            <a:pPr marL="990600" lvl="1" indent="-533400">
              <a:buFontTx/>
              <a:buAutoNum type="arabicPeriod"/>
            </a:pPr>
            <a:r>
              <a:rPr lang="en-US" altLang="en-US" sz="2400" i="1" smtClean="0">
                <a:solidFill>
                  <a:srgbClr val="CC3300"/>
                </a:solidFill>
              </a:rPr>
              <a:t>A</a:t>
            </a:r>
            <a:r>
              <a:rPr lang="en-US" altLang="en-US" sz="2400" smtClean="0">
                <a:solidFill>
                  <a:srgbClr val="CC3300"/>
                </a:solidFill>
              </a:rPr>
              <a:t>[</a:t>
            </a:r>
            <a:r>
              <a:rPr lang="en-US" altLang="en-US" sz="2400" i="1" smtClean="0">
                <a:solidFill>
                  <a:srgbClr val="CC3300"/>
                </a:solidFill>
              </a:rPr>
              <a:t>r</a:t>
            </a:r>
            <a:r>
              <a:rPr lang="en-US" altLang="en-US" sz="2400" smtClean="0">
                <a:solidFill>
                  <a:srgbClr val="CC3300"/>
                </a:solidFill>
              </a:rPr>
              <a:t>] = </a:t>
            </a:r>
            <a:r>
              <a:rPr lang="en-US" altLang="en-US" sz="2400" i="1" smtClean="0">
                <a:solidFill>
                  <a:srgbClr val="CC3300"/>
                </a:solidFill>
              </a:rPr>
              <a:t>pivot</a:t>
            </a:r>
            <a:r>
              <a:rPr lang="en-US" altLang="en-US" sz="2400" smtClean="0"/>
              <a:t>.</a:t>
            </a:r>
          </a:p>
          <a:p>
            <a:pPr marL="990600" lvl="1" indent="-533400">
              <a:buFontTx/>
              <a:buAutoNum type="arabicPeriod"/>
            </a:pPr>
            <a:r>
              <a:rPr lang="en-US" altLang="en-US" sz="2400" i="1" smtClean="0"/>
              <a:t>A</a:t>
            </a:r>
            <a:r>
              <a:rPr lang="en-US" altLang="en-US" sz="2400" smtClean="0"/>
              <a:t>[</a:t>
            </a:r>
            <a:r>
              <a:rPr lang="en-US" altLang="en-US" sz="2400" i="1" smtClean="0"/>
              <a:t>j</a:t>
            </a:r>
            <a:r>
              <a:rPr lang="en-US" altLang="en-US" sz="2400" smtClean="0"/>
              <a:t>..</a:t>
            </a:r>
            <a:r>
              <a:rPr lang="en-US" altLang="en-US" sz="2400" i="1" smtClean="0"/>
              <a:t>r – </a:t>
            </a:r>
            <a:r>
              <a:rPr lang="en-US" altLang="en-US" sz="2400" smtClean="0"/>
              <a:t>1] — Not known how they compare to </a:t>
            </a:r>
            <a:r>
              <a:rPr lang="en-US" altLang="en-US" sz="2400" i="1" smtClean="0"/>
              <a:t>pivot</a:t>
            </a:r>
            <a:r>
              <a:rPr lang="en-US" altLang="en-US" sz="2400" smtClean="0"/>
              <a:t>.</a:t>
            </a:r>
          </a:p>
          <a:p>
            <a:pPr marL="609600" indent="-609600"/>
            <a:r>
              <a:rPr lang="en-US" altLang="en-US" sz="2800" smtClean="0">
                <a:solidFill>
                  <a:srgbClr val="CC3300"/>
                </a:solidFill>
              </a:rPr>
              <a:t>The above</a:t>
            </a:r>
            <a:r>
              <a:rPr lang="en-US" altLang="en-US" sz="2800" smtClean="0"/>
              <a:t> hold before each iteration of the </a:t>
            </a:r>
            <a:r>
              <a:rPr lang="en-US" altLang="en-US" sz="2800" i="1" smtClean="0"/>
              <a:t>for</a:t>
            </a:r>
            <a:r>
              <a:rPr lang="en-US" altLang="en-US" sz="2800" smtClean="0"/>
              <a:t> loop, and </a:t>
            </a:r>
            <a:r>
              <a:rPr lang="en-US" altLang="en-US" sz="2800" smtClean="0">
                <a:solidFill>
                  <a:srgbClr val="CC3300"/>
                </a:solidFill>
              </a:rPr>
              <a:t>constitute</a:t>
            </a:r>
            <a:r>
              <a:rPr lang="en-US" altLang="en-US" sz="2800" smtClean="0"/>
              <a:t> a </a:t>
            </a:r>
            <a:r>
              <a:rPr lang="en-US" altLang="en-US" sz="2800" i="1" smtClean="0">
                <a:solidFill>
                  <a:schemeClr val="hlink"/>
                </a:solidFill>
              </a:rPr>
              <a:t>loop invariant</a:t>
            </a:r>
            <a:r>
              <a:rPr lang="en-US" altLang="en-US" sz="2800" i="1" smtClean="0"/>
              <a:t>. </a:t>
            </a:r>
            <a:r>
              <a:rPr lang="en-US" altLang="en-US" sz="2400" smtClean="0"/>
              <a:t>(4 is not part of the LI.)</a:t>
            </a:r>
            <a:endParaRPr lang="en-US" altLang="en-US" sz="2400" i="1" smtClean="0"/>
          </a:p>
        </p:txBody>
      </p:sp>
    </p:spTree>
    <p:extLst>
      <p:ext uri="{BB962C8B-B14F-4D97-AF65-F5344CB8AC3E}">
        <p14:creationId xmlns:p14="http://schemas.microsoft.com/office/powerpoint/2010/main" val="2299825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8195" name="Rectangle 2"/>
          <p:cNvSpPr>
            <a:spLocks noGrp="1" noChangeArrowheads="1"/>
          </p:cNvSpPr>
          <p:nvPr>
            <p:ph type="title"/>
          </p:nvPr>
        </p:nvSpPr>
        <p:spPr/>
        <p:txBody>
          <a:bodyPr/>
          <a:lstStyle/>
          <a:p>
            <a:r>
              <a:rPr lang="en-US" altLang="en-US" smtClean="0"/>
              <a:t>Example</a:t>
            </a:r>
          </a:p>
        </p:txBody>
      </p:sp>
      <p:sp>
        <p:nvSpPr>
          <p:cNvPr id="488451" name="Text Box 3"/>
          <p:cNvSpPr txBox="1">
            <a:spLocks noChangeArrowheads="1"/>
          </p:cNvSpPr>
          <p:nvPr/>
        </p:nvSpPr>
        <p:spPr bwMode="auto">
          <a:xfrm>
            <a:off x="547688" y="1292225"/>
            <a:ext cx="7527925" cy="533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2279650" algn="l"/>
              </a:tabLst>
              <a:defRPr sz="2400">
                <a:solidFill>
                  <a:schemeClr val="tx1"/>
                </a:solidFill>
                <a:latin typeface="Times New Roman" panose="02020603050405020304" pitchFamily="18" charset="0"/>
              </a:defRPr>
            </a:lvl1pPr>
            <a:lvl2pPr marL="742950" indent="-285750">
              <a:tabLst>
                <a:tab pos="2279650" algn="l"/>
              </a:tabLst>
              <a:defRPr sz="2400">
                <a:solidFill>
                  <a:schemeClr val="tx1"/>
                </a:solidFill>
                <a:latin typeface="Times New Roman" panose="02020603050405020304" pitchFamily="18" charset="0"/>
              </a:defRPr>
            </a:lvl2pPr>
            <a:lvl3pPr marL="1143000" indent="-228600">
              <a:tabLst>
                <a:tab pos="2279650" algn="l"/>
              </a:tabLst>
              <a:defRPr sz="2400">
                <a:solidFill>
                  <a:schemeClr val="tx1"/>
                </a:solidFill>
                <a:latin typeface="Times New Roman" panose="02020603050405020304" pitchFamily="18" charset="0"/>
              </a:defRPr>
            </a:lvl3pPr>
            <a:lvl4pPr marL="1600200" indent="-228600">
              <a:tabLst>
                <a:tab pos="2279650" algn="l"/>
              </a:tabLst>
              <a:defRPr sz="2400">
                <a:solidFill>
                  <a:schemeClr val="tx1"/>
                </a:solidFill>
                <a:latin typeface="Times New Roman" panose="02020603050405020304" pitchFamily="18" charset="0"/>
              </a:defRPr>
            </a:lvl4pPr>
            <a:lvl5pPr marL="2057400" indent="-228600">
              <a:tabLst>
                <a:tab pos="227965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7965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7965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7965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79650" algn="l"/>
              </a:tabLst>
              <a:defRPr sz="2400">
                <a:solidFill>
                  <a:schemeClr val="tx1"/>
                </a:solidFill>
                <a:latin typeface="Times New Roman" panose="02020603050405020304" pitchFamily="18" charset="0"/>
              </a:defRPr>
            </a:lvl9pPr>
          </a:lstStyle>
          <a:p>
            <a:r>
              <a:rPr lang="en-US" altLang="en-US" sz="2000" smtClean="0">
                <a:solidFill>
                  <a:srgbClr val="000000"/>
                </a:solidFill>
              </a:rPr>
              <a:t>                                 	p                                    r</a:t>
            </a:r>
            <a:endParaRPr lang="en-US" altLang="en-US" sz="2000" b="1" u="sng" smtClean="0">
              <a:solidFill>
                <a:srgbClr val="CC0000"/>
              </a:solidFill>
            </a:endParaRPr>
          </a:p>
          <a:p>
            <a:r>
              <a:rPr lang="en-US" altLang="en-US" sz="2000" b="1" u="sng" smtClean="0">
                <a:solidFill>
                  <a:srgbClr val="CC0000"/>
                </a:solidFill>
              </a:rPr>
              <a:t>initially:</a:t>
            </a:r>
            <a:r>
              <a:rPr lang="en-US" altLang="en-US" sz="2000" smtClean="0">
                <a:solidFill>
                  <a:srgbClr val="000000"/>
                </a:solidFill>
              </a:rPr>
              <a:t>                    	2  5  8  3  9  4  1  7  10  </a:t>
            </a:r>
            <a:r>
              <a:rPr lang="en-US" altLang="en-US" sz="2000" b="1" smtClean="0">
                <a:solidFill>
                  <a:srgbClr val="000000"/>
                </a:solidFill>
              </a:rPr>
              <a:t>6</a:t>
            </a:r>
            <a:r>
              <a:rPr lang="en-US" altLang="en-US" sz="2000" smtClean="0">
                <a:solidFill>
                  <a:srgbClr val="000000"/>
                </a:solidFill>
              </a:rPr>
              <a:t>          </a:t>
            </a:r>
            <a:r>
              <a:rPr lang="en-US" altLang="en-US" sz="2000" b="1" u="sng" smtClean="0">
                <a:solidFill>
                  <a:srgbClr val="0000FF"/>
                </a:solidFill>
              </a:rPr>
              <a:t>note:</a:t>
            </a:r>
            <a:r>
              <a:rPr lang="en-US" altLang="en-US" sz="2000" smtClean="0">
                <a:solidFill>
                  <a:srgbClr val="0000FF"/>
                </a:solidFill>
              </a:rPr>
              <a:t> pivot (x) = 6</a:t>
            </a:r>
          </a:p>
          <a:p>
            <a:r>
              <a:rPr lang="en-US" altLang="en-US" sz="2000" smtClean="0">
                <a:solidFill>
                  <a:srgbClr val="000000"/>
                </a:solidFill>
              </a:rPr>
              <a:t>                                 i  j</a:t>
            </a:r>
          </a:p>
          <a:p>
            <a:endParaRPr lang="en-US" altLang="en-US" sz="1600" smtClean="0">
              <a:solidFill>
                <a:srgbClr val="000000"/>
              </a:solidFill>
            </a:endParaRPr>
          </a:p>
          <a:p>
            <a:r>
              <a:rPr lang="en-US" altLang="en-US" sz="2000" b="1" u="sng" smtClean="0">
                <a:solidFill>
                  <a:srgbClr val="CC0000"/>
                </a:solidFill>
              </a:rPr>
              <a:t>next iteration:</a:t>
            </a:r>
            <a:r>
              <a:rPr lang="en-US" altLang="en-US" sz="2000" smtClean="0">
                <a:solidFill>
                  <a:srgbClr val="000000"/>
                </a:solidFill>
              </a:rPr>
              <a:t>        	</a:t>
            </a:r>
            <a:r>
              <a:rPr lang="en-US" altLang="en-US" sz="2000" smtClean="0">
                <a:solidFill>
                  <a:srgbClr val="CC0000"/>
                </a:solidFill>
              </a:rPr>
              <a:t>2</a:t>
            </a:r>
            <a:r>
              <a:rPr lang="en-US" altLang="en-US" sz="2000" smtClean="0">
                <a:solidFill>
                  <a:srgbClr val="000000"/>
                </a:solidFill>
              </a:rPr>
              <a:t>  5  8  3  9  4  1  7  10  </a:t>
            </a:r>
            <a:r>
              <a:rPr lang="en-US" altLang="en-US" sz="2000" b="1" smtClean="0">
                <a:solidFill>
                  <a:srgbClr val="000000"/>
                </a:solidFill>
              </a:rPr>
              <a:t>6</a:t>
            </a:r>
            <a:endParaRPr lang="en-US" altLang="en-US" sz="2000" smtClean="0">
              <a:solidFill>
                <a:srgbClr val="000000"/>
              </a:solidFill>
            </a:endParaRPr>
          </a:p>
          <a:p>
            <a:r>
              <a:rPr lang="en-US" altLang="en-US" sz="2000" smtClean="0">
                <a:solidFill>
                  <a:srgbClr val="000000"/>
                </a:solidFill>
              </a:rPr>
              <a:t>                                  	i   j</a:t>
            </a:r>
          </a:p>
          <a:p>
            <a:endParaRPr lang="en-US" altLang="en-US" sz="1600" smtClean="0">
              <a:solidFill>
                <a:srgbClr val="000000"/>
              </a:solidFill>
            </a:endParaRPr>
          </a:p>
          <a:p>
            <a:r>
              <a:rPr lang="en-US" altLang="en-US" sz="2000" b="1" u="sng" smtClean="0">
                <a:solidFill>
                  <a:srgbClr val="CC0000"/>
                </a:solidFill>
              </a:rPr>
              <a:t>next iteration:</a:t>
            </a:r>
            <a:r>
              <a:rPr lang="en-US" altLang="en-US" sz="2000" smtClean="0">
                <a:solidFill>
                  <a:srgbClr val="000000"/>
                </a:solidFill>
              </a:rPr>
              <a:t>        	</a:t>
            </a:r>
            <a:r>
              <a:rPr lang="en-US" altLang="en-US" sz="2000" smtClean="0">
                <a:solidFill>
                  <a:srgbClr val="CC0000"/>
                </a:solidFill>
              </a:rPr>
              <a:t>2</a:t>
            </a:r>
            <a:r>
              <a:rPr lang="en-US" altLang="en-US" sz="2000" smtClean="0">
                <a:solidFill>
                  <a:srgbClr val="000000"/>
                </a:solidFill>
              </a:rPr>
              <a:t>  </a:t>
            </a:r>
            <a:r>
              <a:rPr lang="en-US" altLang="en-US" sz="2000" smtClean="0">
                <a:solidFill>
                  <a:srgbClr val="CC0000"/>
                </a:solidFill>
              </a:rPr>
              <a:t>5</a:t>
            </a:r>
            <a:r>
              <a:rPr lang="en-US" altLang="en-US" sz="2000" smtClean="0">
                <a:solidFill>
                  <a:srgbClr val="000000"/>
                </a:solidFill>
              </a:rPr>
              <a:t>  8  3  9  4  1  7  10  </a:t>
            </a:r>
            <a:r>
              <a:rPr lang="en-US" altLang="en-US" sz="2000" b="1" smtClean="0">
                <a:solidFill>
                  <a:srgbClr val="000000"/>
                </a:solidFill>
              </a:rPr>
              <a:t>6</a:t>
            </a:r>
            <a:endParaRPr lang="en-US" altLang="en-US" sz="2000" smtClean="0">
              <a:solidFill>
                <a:srgbClr val="000000"/>
              </a:solidFill>
            </a:endParaRPr>
          </a:p>
          <a:p>
            <a:r>
              <a:rPr lang="en-US" altLang="en-US" sz="2000" smtClean="0">
                <a:solidFill>
                  <a:srgbClr val="000000"/>
                </a:solidFill>
              </a:rPr>
              <a:t>                                        i   j</a:t>
            </a:r>
          </a:p>
          <a:p>
            <a:endParaRPr lang="en-US" altLang="en-US" sz="1600" smtClean="0">
              <a:solidFill>
                <a:srgbClr val="000000"/>
              </a:solidFill>
            </a:endParaRPr>
          </a:p>
          <a:p>
            <a:r>
              <a:rPr lang="en-US" altLang="en-US" sz="2000" b="1" u="sng" smtClean="0">
                <a:solidFill>
                  <a:srgbClr val="CC0000"/>
                </a:solidFill>
              </a:rPr>
              <a:t>next iteration:</a:t>
            </a:r>
            <a:r>
              <a:rPr lang="en-US" altLang="en-US" sz="2000" smtClean="0">
                <a:solidFill>
                  <a:srgbClr val="000000"/>
                </a:solidFill>
              </a:rPr>
              <a:t>        	</a:t>
            </a:r>
            <a:r>
              <a:rPr lang="en-US" altLang="en-US" sz="2000" smtClean="0">
                <a:solidFill>
                  <a:srgbClr val="CC0000"/>
                </a:solidFill>
              </a:rPr>
              <a:t>2  5</a:t>
            </a:r>
            <a:r>
              <a:rPr lang="en-US" altLang="en-US" sz="2000" smtClean="0">
                <a:solidFill>
                  <a:srgbClr val="000000"/>
                </a:solidFill>
              </a:rPr>
              <a:t>  </a:t>
            </a:r>
            <a:r>
              <a:rPr lang="en-US" altLang="en-US" sz="2000" smtClean="0">
                <a:solidFill>
                  <a:srgbClr val="0000FF"/>
                </a:solidFill>
              </a:rPr>
              <a:t>8</a:t>
            </a:r>
            <a:r>
              <a:rPr lang="en-US" altLang="en-US" sz="2000" smtClean="0">
                <a:solidFill>
                  <a:srgbClr val="000000"/>
                </a:solidFill>
              </a:rPr>
              <a:t>  3  9  4  1  7  10  </a:t>
            </a:r>
            <a:r>
              <a:rPr lang="en-US" altLang="en-US" sz="2000" b="1" smtClean="0">
                <a:solidFill>
                  <a:srgbClr val="000000"/>
                </a:solidFill>
              </a:rPr>
              <a:t>6</a:t>
            </a:r>
            <a:endParaRPr lang="en-US" altLang="en-US" sz="2000" smtClean="0">
              <a:solidFill>
                <a:srgbClr val="000000"/>
              </a:solidFill>
            </a:endParaRPr>
          </a:p>
          <a:p>
            <a:r>
              <a:rPr lang="en-US" altLang="en-US" sz="2000" smtClean="0">
                <a:solidFill>
                  <a:srgbClr val="000000"/>
                </a:solidFill>
              </a:rPr>
              <a:t>                                        i       j</a:t>
            </a:r>
          </a:p>
          <a:p>
            <a:endParaRPr lang="en-US" altLang="en-US" sz="1600" smtClean="0">
              <a:solidFill>
                <a:srgbClr val="000000"/>
              </a:solidFill>
            </a:endParaRPr>
          </a:p>
          <a:p>
            <a:r>
              <a:rPr lang="en-US" altLang="en-US" sz="2000" b="1" u="sng" smtClean="0">
                <a:solidFill>
                  <a:srgbClr val="CC0000"/>
                </a:solidFill>
              </a:rPr>
              <a:t>next iteration:</a:t>
            </a:r>
            <a:r>
              <a:rPr lang="en-US" altLang="en-US" sz="2000" smtClean="0">
                <a:solidFill>
                  <a:srgbClr val="000000"/>
                </a:solidFill>
              </a:rPr>
              <a:t>        	</a:t>
            </a:r>
            <a:r>
              <a:rPr lang="en-US" altLang="en-US" sz="2000" smtClean="0">
                <a:solidFill>
                  <a:srgbClr val="CC0000"/>
                </a:solidFill>
              </a:rPr>
              <a:t>2  5</a:t>
            </a:r>
            <a:r>
              <a:rPr lang="en-US" altLang="en-US" sz="2000" smtClean="0">
                <a:solidFill>
                  <a:srgbClr val="000000"/>
                </a:solidFill>
              </a:rPr>
              <a:t>  </a:t>
            </a:r>
            <a:r>
              <a:rPr lang="en-US" altLang="en-US" sz="2000" smtClean="0">
                <a:solidFill>
                  <a:srgbClr val="CC0000"/>
                </a:solidFill>
              </a:rPr>
              <a:t>3</a:t>
            </a:r>
            <a:r>
              <a:rPr lang="en-US" altLang="en-US" sz="2000" smtClean="0">
                <a:solidFill>
                  <a:srgbClr val="000000"/>
                </a:solidFill>
              </a:rPr>
              <a:t>  </a:t>
            </a:r>
            <a:r>
              <a:rPr lang="en-US" altLang="en-US" sz="2000" smtClean="0">
                <a:solidFill>
                  <a:srgbClr val="0000FF"/>
                </a:solidFill>
              </a:rPr>
              <a:t>8</a:t>
            </a:r>
            <a:r>
              <a:rPr lang="en-US" altLang="en-US" sz="2000" smtClean="0">
                <a:solidFill>
                  <a:srgbClr val="000000"/>
                </a:solidFill>
              </a:rPr>
              <a:t>  9  4  1  7  10  </a:t>
            </a:r>
            <a:r>
              <a:rPr lang="en-US" altLang="en-US" sz="2000" b="1" smtClean="0">
                <a:solidFill>
                  <a:srgbClr val="000000"/>
                </a:solidFill>
              </a:rPr>
              <a:t>6</a:t>
            </a:r>
            <a:endParaRPr lang="en-US" altLang="en-US" sz="2000" smtClean="0">
              <a:solidFill>
                <a:srgbClr val="000000"/>
              </a:solidFill>
            </a:endParaRPr>
          </a:p>
          <a:p>
            <a:r>
              <a:rPr lang="en-US" altLang="en-US" sz="2000" smtClean="0">
                <a:solidFill>
                  <a:srgbClr val="000000"/>
                </a:solidFill>
              </a:rPr>
              <a:t>                                            i       j</a:t>
            </a:r>
          </a:p>
          <a:p>
            <a:endParaRPr lang="en-US" altLang="en-US" sz="2000" smtClean="0">
              <a:solidFill>
                <a:srgbClr val="000000"/>
              </a:solidFill>
            </a:endParaRPr>
          </a:p>
          <a:p>
            <a:endParaRPr lang="en-US" altLang="en-US" sz="2000" smtClean="0">
              <a:solidFill>
                <a:srgbClr val="000000"/>
              </a:solidFill>
            </a:endParaRPr>
          </a:p>
          <a:p>
            <a:endParaRPr lang="en-US" altLang="en-US" sz="2000" smtClean="0">
              <a:solidFill>
                <a:srgbClr val="000000"/>
              </a:solidFill>
            </a:endParaRPr>
          </a:p>
        </p:txBody>
      </p:sp>
      <p:sp>
        <p:nvSpPr>
          <p:cNvPr id="488453" name="Text Box 5"/>
          <p:cNvSpPr txBox="1">
            <a:spLocks noChangeArrowheads="1"/>
          </p:cNvSpPr>
          <p:nvPr/>
        </p:nvSpPr>
        <p:spPr bwMode="auto">
          <a:xfrm>
            <a:off x="6251575" y="2733675"/>
            <a:ext cx="2806700" cy="3149600"/>
          </a:xfrm>
          <a:prstGeom prst="rect">
            <a:avLst/>
          </a:prstGeom>
          <a:solidFill>
            <a:srgbClr val="CCECFF"/>
          </a:solidFill>
          <a:ln w="9525">
            <a:solidFill>
              <a:schemeClr val="tx2"/>
            </a:solidFill>
            <a:miter lim="800000"/>
            <a:headEnd/>
            <a:tailEnd/>
          </a:ln>
          <a:effectLst>
            <a:outerShdw dist="107763" dir="2700000" algn="ctr" rotWithShape="0">
              <a:schemeClr val="bg2"/>
            </a:outerShdw>
          </a:effectLst>
        </p:spPr>
        <p:txBody>
          <a:bodyPr wrap="none">
            <a:spAutoFit/>
          </a:bodyPr>
          <a:lstStyle/>
          <a:p>
            <a:pPr>
              <a:tabLst>
                <a:tab pos="461963" algn="l"/>
                <a:tab pos="909638" algn="l"/>
                <a:tab pos="1371600" algn="l"/>
                <a:tab pos="1774825" algn="l"/>
              </a:tabLst>
              <a:defRPr/>
            </a:pPr>
            <a:r>
              <a:rPr lang="en-US" sz="2000" u="sng">
                <a:solidFill>
                  <a:srgbClr val="000000"/>
                </a:solidFill>
              </a:rPr>
              <a:t>Partition(A, p, r)</a:t>
            </a:r>
          </a:p>
          <a:p>
            <a:pPr>
              <a:tabLst>
                <a:tab pos="461963" algn="l"/>
                <a:tab pos="909638" algn="l"/>
                <a:tab pos="1371600" algn="l"/>
                <a:tab pos="1774825" algn="l"/>
              </a:tabLst>
              <a:defRPr/>
            </a:pPr>
            <a:r>
              <a:rPr lang="en-US" sz="2000">
                <a:solidFill>
                  <a:srgbClr val="000000"/>
                </a:solidFill>
              </a:rPr>
              <a:t>	x, i  := A[r], p – 1;</a:t>
            </a:r>
          </a:p>
          <a:p>
            <a:pPr>
              <a:tabLst>
                <a:tab pos="461963" algn="l"/>
                <a:tab pos="909638" algn="l"/>
                <a:tab pos="1371600" algn="l"/>
                <a:tab pos="1774825" algn="l"/>
              </a:tabLst>
              <a:defRPr/>
            </a:pPr>
            <a:r>
              <a:rPr lang="en-US" sz="2000">
                <a:solidFill>
                  <a:srgbClr val="000000"/>
                </a:solidFill>
              </a:rPr>
              <a:t>	</a:t>
            </a:r>
            <a:r>
              <a:rPr lang="en-US" sz="2000" b="1">
                <a:solidFill>
                  <a:srgbClr val="000000"/>
                </a:solidFill>
              </a:rPr>
              <a:t>for</a:t>
            </a:r>
            <a:r>
              <a:rPr lang="en-US" sz="2000">
                <a:solidFill>
                  <a:srgbClr val="000000"/>
                </a:solidFill>
              </a:rPr>
              <a:t> j := p </a:t>
            </a:r>
            <a:r>
              <a:rPr lang="en-US" sz="2000" b="1">
                <a:solidFill>
                  <a:srgbClr val="000000"/>
                </a:solidFill>
              </a:rPr>
              <a:t>to </a:t>
            </a:r>
            <a:r>
              <a:rPr lang="en-US" sz="2000">
                <a:solidFill>
                  <a:srgbClr val="000000"/>
                </a:solidFill>
              </a:rPr>
              <a:t>r – 1 </a:t>
            </a:r>
            <a:r>
              <a:rPr lang="en-US" sz="2000" b="1">
                <a:solidFill>
                  <a:srgbClr val="000000"/>
                </a:solidFill>
              </a:rPr>
              <a:t>do</a:t>
            </a:r>
            <a:endParaRPr lang="en-US" sz="2000">
              <a:solidFill>
                <a:srgbClr val="000000"/>
              </a:solidFill>
            </a:endParaRPr>
          </a:p>
          <a:p>
            <a:pPr>
              <a:tabLst>
                <a:tab pos="461963" algn="l"/>
                <a:tab pos="909638" algn="l"/>
                <a:tab pos="1371600" algn="l"/>
                <a:tab pos="1774825" algn="l"/>
              </a:tabLst>
              <a:defRPr/>
            </a:pPr>
            <a:r>
              <a:rPr lang="en-US" sz="2000">
                <a:solidFill>
                  <a:srgbClr val="000000"/>
                </a:solidFill>
              </a:rPr>
              <a:t>		</a:t>
            </a:r>
            <a:r>
              <a:rPr lang="en-US" sz="2000" b="1">
                <a:solidFill>
                  <a:srgbClr val="000000"/>
                </a:solidFill>
                <a:sym typeface="Symbol" pitchFamily="18" charset="2"/>
              </a:rPr>
              <a:t>if</a:t>
            </a:r>
            <a:r>
              <a:rPr lang="en-US" sz="2000">
                <a:solidFill>
                  <a:srgbClr val="000000"/>
                </a:solidFill>
                <a:sym typeface="Symbol" pitchFamily="18" charset="2"/>
              </a:rPr>
              <a:t> A[j]    x </a:t>
            </a:r>
            <a:r>
              <a:rPr lang="en-US" sz="2000" b="1">
                <a:solidFill>
                  <a:srgbClr val="000000"/>
                </a:solidFill>
                <a:sym typeface="Symbol" pitchFamily="18" charset="2"/>
              </a:rPr>
              <a:t>then</a:t>
            </a:r>
            <a:endParaRPr lang="en-US" sz="2000">
              <a:solidFill>
                <a:srgbClr val="000000"/>
              </a:solidFill>
              <a:sym typeface="Symbol" pitchFamily="18" charset="2"/>
            </a:endParaRPr>
          </a:p>
          <a:p>
            <a:pPr>
              <a:tabLst>
                <a:tab pos="461963" algn="l"/>
                <a:tab pos="909638" algn="l"/>
                <a:tab pos="1371600" algn="l"/>
                <a:tab pos="1774825" algn="l"/>
              </a:tabLst>
              <a:defRPr/>
            </a:pPr>
            <a:r>
              <a:rPr lang="en-US" sz="2000">
                <a:solidFill>
                  <a:srgbClr val="000000"/>
                </a:solidFill>
                <a:sym typeface="Symbol" pitchFamily="18" charset="2"/>
              </a:rPr>
              <a:t>			i := i + 1;</a:t>
            </a:r>
          </a:p>
          <a:p>
            <a:pPr>
              <a:tabLst>
                <a:tab pos="461963" algn="l"/>
                <a:tab pos="909638" algn="l"/>
                <a:tab pos="1371600" algn="l"/>
                <a:tab pos="1774825" algn="l"/>
              </a:tabLst>
              <a:defRPr/>
            </a:pPr>
            <a:r>
              <a:rPr lang="en-US" sz="2000">
                <a:solidFill>
                  <a:srgbClr val="000000"/>
                </a:solidFill>
                <a:sym typeface="Symbol" pitchFamily="18" charset="2"/>
              </a:rPr>
              <a:t>               	A[i]  A[j]</a:t>
            </a: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fi</a:t>
            </a:r>
            <a:endParaRPr lang="en-US" sz="2000">
              <a:solidFill>
                <a:srgbClr val="000000"/>
              </a:solidFill>
              <a:sym typeface="Symbol" pitchFamily="18" charset="2"/>
            </a:endParaRP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od</a:t>
            </a:r>
            <a:r>
              <a:rPr lang="en-US" sz="2000">
                <a:solidFill>
                  <a:srgbClr val="000000"/>
                </a:solidFill>
                <a:sym typeface="Symbol" pitchFamily="18" charset="2"/>
              </a:rPr>
              <a:t>;</a:t>
            </a:r>
          </a:p>
          <a:p>
            <a:pPr>
              <a:tabLst>
                <a:tab pos="461963" algn="l"/>
                <a:tab pos="909638" algn="l"/>
                <a:tab pos="1371600" algn="l"/>
                <a:tab pos="1774825" algn="l"/>
              </a:tabLst>
              <a:defRPr/>
            </a:pPr>
            <a:r>
              <a:rPr lang="en-US" sz="2000">
                <a:solidFill>
                  <a:srgbClr val="000000"/>
                </a:solidFill>
                <a:sym typeface="Symbol" pitchFamily="18" charset="2"/>
              </a:rPr>
              <a:t>	A[i + 1]  A[r];</a:t>
            </a: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return</a:t>
            </a:r>
            <a:r>
              <a:rPr lang="en-US" sz="2000">
                <a:solidFill>
                  <a:srgbClr val="000000"/>
                </a:solidFill>
                <a:sym typeface="Symbol" pitchFamily="18" charset="2"/>
              </a:rPr>
              <a:t> i + 1</a:t>
            </a:r>
          </a:p>
        </p:txBody>
      </p:sp>
    </p:spTree>
    <p:extLst>
      <p:ext uri="{BB962C8B-B14F-4D97-AF65-F5344CB8AC3E}">
        <p14:creationId xmlns:p14="http://schemas.microsoft.com/office/powerpoint/2010/main" val="1386858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84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8451">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8845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8451">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8451">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8451">
                                            <p:txEl>
                                              <p:pRg st="11" end="1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88451">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84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9219" name="Rectangle 2"/>
          <p:cNvSpPr>
            <a:spLocks noGrp="1" noChangeArrowheads="1"/>
          </p:cNvSpPr>
          <p:nvPr>
            <p:ph type="title"/>
          </p:nvPr>
        </p:nvSpPr>
        <p:spPr/>
        <p:txBody>
          <a:bodyPr/>
          <a:lstStyle/>
          <a:p>
            <a:r>
              <a:rPr lang="en-US" altLang="en-US" smtClean="0"/>
              <a:t>Example (Continued)</a:t>
            </a:r>
          </a:p>
        </p:txBody>
      </p:sp>
      <p:sp>
        <p:nvSpPr>
          <p:cNvPr id="489475" name="Text Box 3"/>
          <p:cNvSpPr txBox="1">
            <a:spLocks noChangeArrowheads="1"/>
          </p:cNvSpPr>
          <p:nvPr/>
        </p:nvSpPr>
        <p:spPr bwMode="auto">
          <a:xfrm>
            <a:off x="261938" y="920750"/>
            <a:ext cx="50038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2279650" algn="l"/>
              </a:tabLst>
              <a:defRPr sz="2400">
                <a:solidFill>
                  <a:schemeClr val="tx1"/>
                </a:solidFill>
                <a:latin typeface="Times New Roman" panose="02020603050405020304" pitchFamily="18" charset="0"/>
              </a:defRPr>
            </a:lvl1pPr>
            <a:lvl2pPr marL="742950" indent="-285750">
              <a:tabLst>
                <a:tab pos="2279650" algn="l"/>
              </a:tabLst>
              <a:defRPr sz="2400">
                <a:solidFill>
                  <a:schemeClr val="tx1"/>
                </a:solidFill>
                <a:latin typeface="Times New Roman" panose="02020603050405020304" pitchFamily="18" charset="0"/>
              </a:defRPr>
            </a:lvl2pPr>
            <a:lvl3pPr marL="1143000" indent="-228600">
              <a:tabLst>
                <a:tab pos="2279650" algn="l"/>
              </a:tabLst>
              <a:defRPr sz="2400">
                <a:solidFill>
                  <a:schemeClr val="tx1"/>
                </a:solidFill>
                <a:latin typeface="Times New Roman" panose="02020603050405020304" pitchFamily="18" charset="0"/>
              </a:defRPr>
            </a:lvl3pPr>
            <a:lvl4pPr marL="1600200" indent="-228600">
              <a:tabLst>
                <a:tab pos="2279650" algn="l"/>
              </a:tabLst>
              <a:defRPr sz="2400">
                <a:solidFill>
                  <a:schemeClr val="tx1"/>
                </a:solidFill>
                <a:latin typeface="Times New Roman" panose="02020603050405020304" pitchFamily="18" charset="0"/>
              </a:defRPr>
            </a:lvl4pPr>
            <a:lvl5pPr marL="2057400" indent="-228600">
              <a:tabLst>
                <a:tab pos="227965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7965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7965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7965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79650" algn="l"/>
              </a:tabLst>
              <a:defRPr sz="2400">
                <a:solidFill>
                  <a:schemeClr val="tx1"/>
                </a:solidFill>
                <a:latin typeface="Times New Roman" panose="02020603050405020304" pitchFamily="18" charset="0"/>
              </a:defRPr>
            </a:lvl9pPr>
          </a:lstStyle>
          <a:p>
            <a:r>
              <a:rPr lang="en-US" altLang="en-US" sz="2000" b="1" u="sng" smtClean="0">
                <a:solidFill>
                  <a:srgbClr val="CC0000"/>
                </a:solidFill>
              </a:rPr>
              <a:t>next iteration:</a:t>
            </a:r>
            <a:r>
              <a:rPr lang="en-US" altLang="en-US" sz="2000" smtClean="0">
                <a:solidFill>
                  <a:srgbClr val="000000"/>
                </a:solidFill>
              </a:rPr>
              <a:t>        	</a:t>
            </a:r>
            <a:r>
              <a:rPr lang="en-US" altLang="en-US" sz="2000" smtClean="0">
                <a:solidFill>
                  <a:srgbClr val="CC0000"/>
                </a:solidFill>
              </a:rPr>
              <a:t>2  5</a:t>
            </a:r>
            <a:r>
              <a:rPr lang="en-US" altLang="en-US" sz="2000" smtClean="0">
                <a:solidFill>
                  <a:srgbClr val="000000"/>
                </a:solidFill>
              </a:rPr>
              <a:t>  </a:t>
            </a:r>
            <a:r>
              <a:rPr lang="en-US" altLang="en-US" sz="2000" smtClean="0">
                <a:solidFill>
                  <a:srgbClr val="CC0000"/>
                </a:solidFill>
              </a:rPr>
              <a:t>3</a:t>
            </a:r>
            <a:r>
              <a:rPr lang="en-US" altLang="en-US" sz="2000" smtClean="0">
                <a:solidFill>
                  <a:srgbClr val="000000"/>
                </a:solidFill>
              </a:rPr>
              <a:t>  </a:t>
            </a:r>
            <a:r>
              <a:rPr lang="en-US" altLang="en-US" sz="2000" smtClean="0">
                <a:solidFill>
                  <a:srgbClr val="0000FF"/>
                </a:solidFill>
              </a:rPr>
              <a:t>8</a:t>
            </a:r>
            <a:r>
              <a:rPr lang="en-US" altLang="en-US" sz="2000" smtClean="0">
                <a:solidFill>
                  <a:srgbClr val="000000"/>
                </a:solidFill>
              </a:rPr>
              <a:t>  9  4  1  7  10  </a:t>
            </a:r>
            <a:r>
              <a:rPr lang="en-US" altLang="en-US" sz="2000" b="1" smtClean="0">
                <a:solidFill>
                  <a:srgbClr val="000000"/>
                </a:solidFill>
              </a:rPr>
              <a:t>6</a:t>
            </a:r>
            <a:endParaRPr lang="en-US" altLang="en-US" sz="2000" smtClean="0">
              <a:solidFill>
                <a:srgbClr val="000000"/>
              </a:solidFill>
            </a:endParaRPr>
          </a:p>
          <a:p>
            <a:r>
              <a:rPr lang="en-US" altLang="en-US" sz="2000" smtClean="0">
                <a:solidFill>
                  <a:srgbClr val="000000"/>
                </a:solidFill>
              </a:rPr>
              <a:t>                                            i       j</a:t>
            </a:r>
          </a:p>
          <a:p>
            <a:endParaRPr lang="en-US" altLang="en-US" sz="1400" smtClean="0">
              <a:solidFill>
                <a:srgbClr val="000000"/>
              </a:solidFill>
            </a:endParaRPr>
          </a:p>
          <a:p>
            <a:r>
              <a:rPr lang="en-US" altLang="en-US" sz="2000" b="1" u="sng" smtClean="0">
                <a:solidFill>
                  <a:srgbClr val="CC0000"/>
                </a:solidFill>
              </a:rPr>
              <a:t>next iteration:</a:t>
            </a:r>
            <a:r>
              <a:rPr lang="en-US" altLang="en-US" sz="2000" smtClean="0">
                <a:solidFill>
                  <a:srgbClr val="000000"/>
                </a:solidFill>
              </a:rPr>
              <a:t>        	</a:t>
            </a:r>
            <a:r>
              <a:rPr lang="en-US" altLang="en-US" sz="2000" smtClean="0">
                <a:solidFill>
                  <a:srgbClr val="CC0000"/>
                </a:solidFill>
              </a:rPr>
              <a:t>2  5</a:t>
            </a:r>
            <a:r>
              <a:rPr lang="en-US" altLang="en-US" sz="2000" smtClean="0">
                <a:solidFill>
                  <a:srgbClr val="000000"/>
                </a:solidFill>
              </a:rPr>
              <a:t>  </a:t>
            </a:r>
            <a:r>
              <a:rPr lang="en-US" altLang="en-US" sz="2000" smtClean="0">
                <a:solidFill>
                  <a:srgbClr val="CC0000"/>
                </a:solidFill>
              </a:rPr>
              <a:t>3</a:t>
            </a:r>
            <a:r>
              <a:rPr lang="en-US" altLang="en-US" sz="2000" smtClean="0">
                <a:solidFill>
                  <a:srgbClr val="000000"/>
                </a:solidFill>
              </a:rPr>
              <a:t>  </a:t>
            </a:r>
            <a:r>
              <a:rPr lang="en-US" altLang="en-US" sz="2000" smtClean="0">
                <a:solidFill>
                  <a:srgbClr val="0000FF"/>
                </a:solidFill>
              </a:rPr>
              <a:t>8</a:t>
            </a:r>
            <a:r>
              <a:rPr lang="en-US" altLang="en-US" sz="2000" smtClean="0">
                <a:solidFill>
                  <a:srgbClr val="000000"/>
                </a:solidFill>
              </a:rPr>
              <a:t>  </a:t>
            </a:r>
            <a:r>
              <a:rPr lang="en-US" altLang="en-US" sz="2000" smtClean="0">
                <a:solidFill>
                  <a:srgbClr val="0000FF"/>
                </a:solidFill>
              </a:rPr>
              <a:t>9</a:t>
            </a:r>
            <a:r>
              <a:rPr lang="en-US" altLang="en-US" sz="2000" smtClean="0">
                <a:solidFill>
                  <a:srgbClr val="000000"/>
                </a:solidFill>
              </a:rPr>
              <a:t>  4  1  7  10  </a:t>
            </a:r>
            <a:r>
              <a:rPr lang="en-US" altLang="en-US" sz="2000" b="1" smtClean="0">
                <a:solidFill>
                  <a:srgbClr val="000000"/>
                </a:solidFill>
              </a:rPr>
              <a:t>6</a:t>
            </a:r>
            <a:endParaRPr lang="en-US" altLang="en-US" sz="2000" smtClean="0">
              <a:solidFill>
                <a:srgbClr val="000000"/>
              </a:solidFill>
            </a:endParaRPr>
          </a:p>
          <a:p>
            <a:r>
              <a:rPr lang="en-US" altLang="en-US" sz="2000" smtClean="0">
                <a:solidFill>
                  <a:srgbClr val="000000"/>
                </a:solidFill>
              </a:rPr>
              <a:t>                                            i           j</a:t>
            </a:r>
          </a:p>
          <a:p>
            <a:endParaRPr lang="en-US" altLang="en-US" sz="1400" smtClean="0">
              <a:solidFill>
                <a:srgbClr val="000000"/>
              </a:solidFill>
            </a:endParaRPr>
          </a:p>
          <a:p>
            <a:r>
              <a:rPr lang="en-US" altLang="en-US" sz="2000" b="1" u="sng" smtClean="0">
                <a:solidFill>
                  <a:srgbClr val="CC0000"/>
                </a:solidFill>
              </a:rPr>
              <a:t>next iteration:</a:t>
            </a:r>
            <a:r>
              <a:rPr lang="en-US" altLang="en-US" sz="2000" smtClean="0">
                <a:solidFill>
                  <a:srgbClr val="000000"/>
                </a:solidFill>
              </a:rPr>
              <a:t>        	</a:t>
            </a:r>
            <a:r>
              <a:rPr lang="en-US" altLang="en-US" sz="2000" smtClean="0">
                <a:solidFill>
                  <a:srgbClr val="CC0000"/>
                </a:solidFill>
              </a:rPr>
              <a:t>2  5</a:t>
            </a:r>
            <a:r>
              <a:rPr lang="en-US" altLang="en-US" sz="2000" smtClean="0">
                <a:solidFill>
                  <a:srgbClr val="000000"/>
                </a:solidFill>
              </a:rPr>
              <a:t>  </a:t>
            </a:r>
            <a:r>
              <a:rPr lang="en-US" altLang="en-US" sz="2000" smtClean="0">
                <a:solidFill>
                  <a:srgbClr val="CC0000"/>
                </a:solidFill>
              </a:rPr>
              <a:t>3</a:t>
            </a:r>
            <a:r>
              <a:rPr lang="en-US" altLang="en-US" sz="2000" smtClean="0">
                <a:solidFill>
                  <a:srgbClr val="000000"/>
                </a:solidFill>
              </a:rPr>
              <a:t>  </a:t>
            </a:r>
            <a:r>
              <a:rPr lang="en-US" altLang="en-US" sz="2000" smtClean="0">
                <a:solidFill>
                  <a:srgbClr val="CC0000"/>
                </a:solidFill>
              </a:rPr>
              <a:t>4</a:t>
            </a:r>
            <a:r>
              <a:rPr lang="en-US" altLang="en-US" sz="2000" smtClean="0">
                <a:solidFill>
                  <a:srgbClr val="000000"/>
                </a:solidFill>
              </a:rPr>
              <a:t> </a:t>
            </a:r>
            <a:r>
              <a:rPr lang="en-US" altLang="en-US" sz="2000" smtClean="0">
                <a:solidFill>
                  <a:srgbClr val="0000FF"/>
                </a:solidFill>
              </a:rPr>
              <a:t> 9</a:t>
            </a:r>
            <a:r>
              <a:rPr lang="en-US" altLang="en-US" sz="2000" smtClean="0">
                <a:solidFill>
                  <a:srgbClr val="000000"/>
                </a:solidFill>
              </a:rPr>
              <a:t>  </a:t>
            </a:r>
            <a:r>
              <a:rPr lang="en-US" altLang="en-US" sz="2000" smtClean="0">
                <a:solidFill>
                  <a:srgbClr val="0000FF"/>
                </a:solidFill>
              </a:rPr>
              <a:t>8</a:t>
            </a:r>
            <a:r>
              <a:rPr lang="en-US" altLang="en-US" sz="2000" smtClean="0">
                <a:solidFill>
                  <a:srgbClr val="000000"/>
                </a:solidFill>
              </a:rPr>
              <a:t>  1  7  10  </a:t>
            </a:r>
            <a:r>
              <a:rPr lang="en-US" altLang="en-US" sz="2000" b="1" smtClean="0">
                <a:solidFill>
                  <a:srgbClr val="000000"/>
                </a:solidFill>
              </a:rPr>
              <a:t>6</a:t>
            </a:r>
            <a:endParaRPr lang="en-US" altLang="en-US" sz="2000" smtClean="0">
              <a:solidFill>
                <a:srgbClr val="000000"/>
              </a:solidFill>
            </a:endParaRPr>
          </a:p>
          <a:p>
            <a:r>
              <a:rPr lang="en-US" altLang="en-US" sz="2000" smtClean="0">
                <a:solidFill>
                  <a:srgbClr val="000000"/>
                </a:solidFill>
              </a:rPr>
              <a:t>                                                i           j</a:t>
            </a:r>
          </a:p>
          <a:p>
            <a:endParaRPr lang="en-US" altLang="en-US" sz="1400" smtClean="0">
              <a:solidFill>
                <a:srgbClr val="000000"/>
              </a:solidFill>
            </a:endParaRPr>
          </a:p>
          <a:p>
            <a:r>
              <a:rPr lang="en-US" altLang="en-US" sz="2000" b="1" u="sng" smtClean="0">
                <a:solidFill>
                  <a:srgbClr val="CC0000"/>
                </a:solidFill>
              </a:rPr>
              <a:t>next iteration:</a:t>
            </a:r>
            <a:r>
              <a:rPr lang="en-US" altLang="en-US" sz="2000" smtClean="0">
                <a:solidFill>
                  <a:srgbClr val="000000"/>
                </a:solidFill>
              </a:rPr>
              <a:t>        	</a:t>
            </a:r>
            <a:r>
              <a:rPr lang="en-US" altLang="en-US" sz="2000" smtClean="0">
                <a:solidFill>
                  <a:srgbClr val="CC0000"/>
                </a:solidFill>
              </a:rPr>
              <a:t>2  5</a:t>
            </a:r>
            <a:r>
              <a:rPr lang="en-US" altLang="en-US" sz="2000" smtClean="0">
                <a:solidFill>
                  <a:srgbClr val="000000"/>
                </a:solidFill>
              </a:rPr>
              <a:t>  </a:t>
            </a:r>
            <a:r>
              <a:rPr lang="en-US" altLang="en-US" sz="2000" smtClean="0">
                <a:solidFill>
                  <a:srgbClr val="CC0000"/>
                </a:solidFill>
              </a:rPr>
              <a:t>3</a:t>
            </a:r>
            <a:r>
              <a:rPr lang="en-US" altLang="en-US" sz="2000" smtClean="0">
                <a:solidFill>
                  <a:srgbClr val="000000"/>
                </a:solidFill>
              </a:rPr>
              <a:t>  </a:t>
            </a:r>
            <a:r>
              <a:rPr lang="en-US" altLang="en-US" sz="2000" smtClean="0">
                <a:solidFill>
                  <a:srgbClr val="CC0000"/>
                </a:solidFill>
              </a:rPr>
              <a:t>4</a:t>
            </a:r>
            <a:r>
              <a:rPr lang="en-US" altLang="en-US" sz="2000" smtClean="0">
                <a:solidFill>
                  <a:srgbClr val="000000"/>
                </a:solidFill>
              </a:rPr>
              <a:t> </a:t>
            </a:r>
            <a:r>
              <a:rPr lang="en-US" altLang="en-US" sz="2000" smtClean="0">
                <a:solidFill>
                  <a:srgbClr val="0000FF"/>
                </a:solidFill>
              </a:rPr>
              <a:t> </a:t>
            </a:r>
            <a:r>
              <a:rPr lang="en-US" altLang="en-US" sz="2000" smtClean="0">
                <a:solidFill>
                  <a:srgbClr val="CC0000"/>
                </a:solidFill>
              </a:rPr>
              <a:t>1</a:t>
            </a:r>
            <a:r>
              <a:rPr lang="en-US" altLang="en-US" sz="2000" smtClean="0">
                <a:solidFill>
                  <a:srgbClr val="000000"/>
                </a:solidFill>
              </a:rPr>
              <a:t>  </a:t>
            </a:r>
            <a:r>
              <a:rPr lang="en-US" altLang="en-US" sz="2000" smtClean="0">
                <a:solidFill>
                  <a:srgbClr val="0000FF"/>
                </a:solidFill>
              </a:rPr>
              <a:t>8</a:t>
            </a:r>
            <a:r>
              <a:rPr lang="en-US" altLang="en-US" sz="2000" smtClean="0">
                <a:solidFill>
                  <a:srgbClr val="000000"/>
                </a:solidFill>
              </a:rPr>
              <a:t>  </a:t>
            </a:r>
            <a:r>
              <a:rPr lang="en-US" altLang="en-US" sz="2000" smtClean="0">
                <a:solidFill>
                  <a:srgbClr val="0000FF"/>
                </a:solidFill>
              </a:rPr>
              <a:t>9</a:t>
            </a:r>
            <a:r>
              <a:rPr lang="en-US" altLang="en-US" sz="2000" smtClean="0">
                <a:solidFill>
                  <a:srgbClr val="000000"/>
                </a:solidFill>
              </a:rPr>
              <a:t>  7  10  </a:t>
            </a:r>
            <a:r>
              <a:rPr lang="en-US" altLang="en-US" sz="2000" b="1" smtClean="0">
                <a:solidFill>
                  <a:srgbClr val="000000"/>
                </a:solidFill>
              </a:rPr>
              <a:t>6</a:t>
            </a:r>
            <a:endParaRPr lang="en-US" altLang="en-US" sz="2000" smtClean="0">
              <a:solidFill>
                <a:srgbClr val="000000"/>
              </a:solidFill>
            </a:endParaRPr>
          </a:p>
          <a:p>
            <a:r>
              <a:rPr lang="en-US" altLang="en-US" sz="2000" smtClean="0">
                <a:solidFill>
                  <a:srgbClr val="000000"/>
                </a:solidFill>
              </a:rPr>
              <a:t>                                                    i           j</a:t>
            </a:r>
          </a:p>
          <a:p>
            <a:endParaRPr lang="en-US" altLang="en-US" sz="1400" smtClean="0">
              <a:solidFill>
                <a:srgbClr val="000000"/>
              </a:solidFill>
            </a:endParaRPr>
          </a:p>
          <a:p>
            <a:r>
              <a:rPr lang="en-US" altLang="en-US" sz="2000" b="1" u="sng" smtClean="0">
                <a:solidFill>
                  <a:srgbClr val="CC0000"/>
                </a:solidFill>
              </a:rPr>
              <a:t>next iteration:</a:t>
            </a:r>
            <a:r>
              <a:rPr lang="en-US" altLang="en-US" sz="2000" smtClean="0">
                <a:solidFill>
                  <a:srgbClr val="000000"/>
                </a:solidFill>
              </a:rPr>
              <a:t>        	</a:t>
            </a:r>
            <a:r>
              <a:rPr lang="en-US" altLang="en-US" sz="2000" smtClean="0">
                <a:solidFill>
                  <a:srgbClr val="CC0000"/>
                </a:solidFill>
              </a:rPr>
              <a:t>2  5</a:t>
            </a:r>
            <a:r>
              <a:rPr lang="en-US" altLang="en-US" sz="2000" smtClean="0">
                <a:solidFill>
                  <a:srgbClr val="000000"/>
                </a:solidFill>
              </a:rPr>
              <a:t>  </a:t>
            </a:r>
            <a:r>
              <a:rPr lang="en-US" altLang="en-US" sz="2000" smtClean="0">
                <a:solidFill>
                  <a:srgbClr val="CC0000"/>
                </a:solidFill>
              </a:rPr>
              <a:t>3</a:t>
            </a:r>
            <a:r>
              <a:rPr lang="en-US" altLang="en-US" sz="2000" smtClean="0">
                <a:solidFill>
                  <a:srgbClr val="000000"/>
                </a:solidFill>
              </a:rPr>
              <a:t>  </a:t>
            </a:r>
            <a:r>
              <a:rPr lang="en-US" altLang="en-US" sz="2000" smtClean="0">
                <a:solidFill>
                  <a:srgbClr val="CC0000"/>
                </a:solidFill>
              </a:rPr>
              <a:t>4</a:t>
            </a:r>
            <a:r>
              <a:rPr lang="en-US" altLang="en-US" sz="2000" smtClean="0">
                <a:solidFill>
                  <a:srgbClr val="000000"/>
                </a:solidFill>
              </a:rPr>
              <a:t> </a:t>
            </a:r>
            <a:r>
              <a:rPr lang="en-US" altLang="en-US" sz="2000" smtClean="0">
                <a:solidFill>
                  <a:srgbClr val="0000FF"/>
                </a:solidFill>
              </a:rPr>
              <a:t> </a:t>
            </a:r>
            <a:r>
              <a:rPr lang="en-US" altLang="en-US" sz="2000" smtClean="0">
                <a:solidFill>
                  <a:srgbClr val="CC0000"/>
                </a:solidFill>
              </a:rPr>
              <a:t>1</a:t>
            </a:r>
            <a:r>
              <a:rPr lang="en-US" altLang="en-US" sz="2000" smtClean="0">
                <a:solidFill>
                  <a:srgbClr val="000000"/>
                </a:solidFill>
              </a:rPr>
              <a:t>  </a:t>
            </a:r>
            <a:r>
              <a:rPr lang="en-US" altLang="en-US" sz="2000" smtClean="0">
                <a:solidFill>
                  <a:srgbClr val="0000FF"/>
                </a:solidFill>
              </a:rPr>
              <a:t>8</a:t>
            </a:r>
            <a:r>
              <a:rPr lang="en-US" altLang="en-US" sz="2000" smtClean="0">
                <a:solidFill>
                  <a:srgbClr val="000000"/>
                </a:solidFill>
              </a:rPr>
              <a:t>  </a:t>
            </a:r>
            <a:r>
              <a:rPr lang="en-US" altLang="en-US" sz="2000" smtClean="0">
                <a:solidFill>
                  <a:srgbClr val="0000FF"/>
                </a:solidFill>
              </a:rPr>
              <a:t>9</a:t>
            </a:r>
            <a:r>
              <a:rPr lang="en-US" altLang="en-US" sz="2000" smtClean="0">
                <a:solidFill>
                  <a:srgbClr val="000000"/>
                </a:solidFill>
              </a:rPr>
              <a:t>  </a:t>
            </a:r>
            <a:r>
              <a:rPr lang="en-US" altLang="en-US" sz="2000" smtClean="0">
                <a:solidFill>
                  <a:srgbClr val="0000FF"/>
                </a:solidFill>
              </a:rPr>
              <a:t>7</a:t>
            </a:r>
            <a:r>
              <a:rPr lang="en-US" altLang="en-US" sz="2000" smtClean="0">
                <a:solidFill>
                  <a:srgbClr val="000000"/>
                </a:solidFill>
              </a:rPr>
              <a:t>  10  </a:t>
            </a:r>
            <a:r>
              <a:rPr lang="en-US" altLang="en-US" sz="2000" b="1" smtClean="0">
                <a:solidFill>
                  <a:srgbClr val="000000"/>
                </a:solidFill>
              </a:rPr>
              <a:t>6</a:t>
            </a:r>
            <a:endParaRPr lang="en-US" altLang="en-US" sz="2000" smtClean="0">
              <a:solidFill>
                <a:srgbClr val="000000"/>
              </a:solidFill>
            </a:endParaRPr>
          </a:p>
          <a:p>
            <a:r>
              <a:rPr lang="en-US" altLang="en-US" sz="2000" smtClean="0">
                <a:solidFill>
                  <a:srgbClr val="000000"/>
                </a:solidFill>
              </a:rPr>
              <a:t>                                                    i                j</a:t>
            </a:r>
          </a:p>
          <a:p>
            <a:endParaRPr lang="en-US" altLang="en-US" sz="1400" smtClean="0">
              <a:solidFill>
                <a:srgbClr val="000000"/>
              </a:solidFill>
            </a:endParaRPr>
          </a:p>
          <a:p>
            <a:r>
              <a:rPr lang="en-US" altLang="en-US" sz="2000" b="1" u="sng" smtClean="0">
                <a:solidFill>
                  <a:srgbClr val="CC0000"/>
                </a:solidFill>
              </a:rPr>
              <a:t>next iteration:</a:t>
            </a:r>
            <a:r>
              <a:rPr lang="en-US" altLang="en-US" sz="2000" smtClean="0">
                <a:solidFill>
                  <a:srgbClr val="000000"/>
                </a:solidFill>
              </a:rPr>
              <a:t>        	</a:t>
            </a:r>
            <a:r>
              <a:rPr lang="en-US" altLang="en-US" sz="2000" smtClean="0">
                <a:solidFill>
                  <a:srgbClr val="CC0000"/>
                </a:solidFill>
              </a:rPr>
              <a:t>2  5</a:t>
            </a:r>
            <a:r>
              <a:rPr lang="en-US" altLang="en-US" sz="2000" smtClean="0">
                <a:solidFill>
                  <a:srgbClr val="000000"/>
                </a:solidFill>
              </a:rPr>
              <a:t>  </a:t>
            </a:r>
            <a:r>
              <a:rPr lang="en-US" altLang="en-US" sz="2000" smtClean="0">
                <a:solidFill>
                  <a:srgbClr val="CC0000"/>
                </a:solidFill>
              </a:rPr>
              <a:t>3</a:t>
            </a:r>
            <a:r>
              <a:rPr lang="en-US" altLang="en-US" sz="2000" smtClean="0">
                <a:solidFill>
                  <a:srgbClr val="000000"/>
                </a:solidFill>
              </a:rPr>
              <a:t>  </a:t>
            </a:r>
            <a:r>
              <a:rPr lang="en-US" altLang="en-US" sz="2000" smtClean="0">
                <a:solidFill>
                  <a:srgbClr val="CC0000"/>
                </a:solidFill>
              </a:rPr>
              <a:t>4</a:t>
            </a:r>
            <a:r>
              <a:rPr lang="en-US" altLang="en-US" sz="2000" smtClean="0">
                <a:solidFill>
                  <a:srgbClr val="000000"/>
                </a:solidFill>
              </a:rPr>
              <a:t> </a:t>
            </a:r>
            <a:r>
              <a:rPr lang="en-US" altLang="en-US" sz="2000" smtClean="0">
                <a:solidFill>
                  <a:srgbClr val="0000FF"/>
                </a:solidFill>
              </a:rPr>
              <a:t> </a:t>
            </a:r>
            <a:r>
              <a:rPr lang="en-US" altLang="en-US" sz="2000" smtClean="0">
                <a:solidFill>
                  <a:srgbClr val="CC0000"/>
                </a:solidFill>
              </a:rPr>
              <a:t>1</a:t>
            </a:r>
            <a:r>
              <a:rPr lang="en-US" altLang="en-US" sz="2000" smtClean="0">
                <a:solidFill>
                  <a:srgbClr val="000000"/>
                </a:solidFill>
              </a:rPr>
              <a:t>  </a:t>
            </a:r>
            <a:r>
              <a:rPr lang="en-US" altLang="en-US" sz="2000" smtClean="0">
                <a:solidFill>
                  <a:srgbClr val="0000FF"/>
                </a:solidFill>
              </a:rPr>
              <a:t>8</a:t>
            </a:r>
            <a:r>
              <a:rPr lang="en-US" altLang="en-US" sz="2000" smtClean="0">
                <a:solidFill>
                  <a:srgbClr val="000000"/>
                </a:solidFill>
              </a:rPr>
              <a:t>  </a:t>
            </a:r>
            <a:r>
              <a:rPr lang="en-US" altLang="en-US" sz="2000" smtClean="0">
                <a:solidFill>
                  <a:srgbClr val="0000FF"/>
                </a:solidFill>
              </a:rPr>
              <a:t>9</a:t>
            </a:r>
            <a:r>
              <a:rPr lang="en-US" altLang="en-US" sz="2000" smtClean="0">
                <a:solidFill>
                  <a:srgbClr val="000000"/>
                </a:solidFill>
              </a:rPr>
              <a:t>  </a:t>
            </a:r>
            <a:r>
              <a:rPr lang="en-US" altLang="en-US" sz="2000" smtClean="0">
                <a:solidFill>
                  <a:srgbClr val="0000FF"/>
                </a:solidFill>
              </a:rPr>
              <a:t>7</a:t>
            </a:r>
            <a:r>
              <a:rPr lang="en-US" altLang="en-US" sz="2000" smtClean="0">
                <a:solidFill>
                  <a:srgbClr val="000000"/>
                </a:solidFill>
              </a:rPr>
              <a:t>  </a:t>
            </a:r>
            <a:r>
              <a:rPr lang="en-US" altLang="en-US" sz="2000" smtClean="0">
                <a:solidFill>
                  <a:srgbClr val="0000FF"/>
                </a:solidFill>
              </a:rPr>
              <a:t>10</a:t>
            </a:r>
            <a:r>
              <a:rPr lang="en-US" altLang="en-US" sz="2000" smtClean="0">
                <a:solidFill>
                  <a:srgbClr val="000000"/>
                </a:solidFill>
              </a:rPr>
              <a:t>  </a:t>
            </a:r>
            <a:r>
              <a:rPr lang="en-US" altLang="en-US" sz="2000" b="1" smtClean="0">
                <a:solidFill>
                  <a:srgbClr val="000000"/>
                </a:solidFill>
              </a:rPr>
              <a:t>6</a:t>
            </a:r>
            <a:endParaRPr lang="en-US" altLang="en-US" sz="2000" smtClean="0">
              <a:solidFill>
                <a:srgbClr val="000000"/>
              </a:solidFill>
            </a:endParaRPr>
          </a:p>
          <a:p>
            <a:r>
              <a:rPr lang="en-US" altLang="en-US" sz="2000" smtClean="0">
                <a:solidFill>
                  <a:srgbClr val="000000"/>
                </a:solidFill>
              </a:rPr>
              <a:t>                                                    i                     j</a:t>
            </a:r>
          </a:p>
          <a:p>
            <a:endParaRPr lang="en-US" altLang="en-US" sz="1400" smtClean="0">
              <a:solidFill>
                <a:srgbClr val="000000"/>
              </a:solidFill>
            </a:endParaRPr>
          </a:p>
          <a:p>
            <a:r>
              <a:rPr lang="en-US" altLang="en-US" sz="2000" b="1" u="sng" smtClean="0">
                <a:solidFill>
                  <a:srgbClr val="CC0000"/>
                </a:solidFill>
              </a:rPr>
              <a:t>after final swap:</a:t>
            </a:r>
            <a:r>
              <a:rPr lang="en-US" altLang="en-US" sz="2000" smtClean="0">
                <a:solidFill>
                  <a:srgbClr val="000000"/>
                </a:solidFill>
              </a:rPr>
              <a:t>       	</a:t>
            </a:r>
            <a:r>
              <a:rPr lang="en-US" altLang="en-US" sz="2000" smtClean="0">
                <a:solidFill>
                  <a:srgbClr val="CC0000"/>
                </a:solidFill>
              </a:rPr>
              <a:t>2  5</a:t>
            </a:r>
            <a:r>
              <a:rPr lang="en-US" altLang="en-US" sz="2000" smtClean="0">
                <a:solidFill>
                  <a:srgbClr val="000000"/>
                </a:solidFill>
              </a:rPr>
              <a:t>  </a:t>
            </a:r>
            <a:r>
              <a:rPr lang="en-US" altLang="en-US" sz="2000" smtClean="0">
                <a:solidFill>
                  <a:srgbClr val="CC0000"/>
                </a:solidFill>
              </a:rPr>
              <a:t>3</a:t>
            </a:r>
            <a:r>
              <a:rPr lang="en-US" altLang="en-US" sz="2000" smtClean="0">
                <a:solidFill>
                  <a:srgbClr val="000000"/>
                </a:solidFill>
              </a:rPr>
              <a:t>  </a:t>
            </a:r>
            <a:r>
              <a:rPr lang="en-US" altLang="en-US" sz="2000" smtClean="0">
                <a:solidFill>
                  <a:srgbClr val="CC0000"/>
                </a:solidFill>
              </a:rPr>
              <a:t>4</a:t>
            </a:r>
            <a:r>
              <a:rPr lang="en-US" altLang="en-US" sz="2000" smtClean="0">
                <a:solidFill>
                  <a:srgbClr val="000000"/>
                </a:solidFill>
              </a:rPr>
              <a:t> </a:t>
            </a:r>
            <a:r>
              <a:rPr lang="en-US" altLang="en-US" sz="2000" smtClean="0">
                <a:solidFill>
                  <a:srgbClr val="0000FF"/>
                </a:solidFill>
              </a:rPr>
              <a:t> </a:t>
            </a:r>
            <a:r>
              <a:rPr lang="en-US" altLang="en-US" sz="2000" smtClean="0">
                <a:solidFill>
                  <a:srgbClr val="CC0000"/>
                </a:solidFill>
              </a:rPr>
              <a:t>1</a:t>
            </a:r>
            <a:r>
              <a:rPr lang="en-US" altLang="en-US" sz="2000" smtClean="0">
                <a:solidFill>
                  <a:srgbClr val="000000"/>
                </a:solidFill>
              </a:rPr>
              <a:t>  </a:t>
            </a:r>
            <a:r>
              <a:rPr lang="en-US" altLang="en-US" sz="2000" b="1" smtClean="0">
                <a:solidFill>
                  <a:srgbClr val="000000"/>
                </a:solidFill>
              </a:rPr>
              <a:t>6</a:t>
            </a:r>
            <a:r>
              <a:rPr lang="en-US" altLang="en-US" sz="2000" smtClean="0">
                <a:solidFill>
                  <a:srgbClr val="000000"/>
                </a:solidFill>
              </a:rPr>
              <a:t>  </a:t>
            </a:r>
            <a:r>
              <a:rPr lang="en-US" altLang="en-US" sz="2000" smtClean="0">
                <a:solidFill>
                  <a:srgbClr val="0000FF"/>
                </a:solidFill>
              </a:rPr>
              <a:t>9</a:t>
            </a:r>
            <a:r>
              <a:rPr lang="en-US" altLang="en-US" sz="2000" smtClean="0">
                <a:solidFill>
                  <a:srgbClr val="000000"/>
                </a:solidFill>
              </a:rPr>
              <a:t>  </a:t>
            </a:r>
            <a:r>
              <a:rPr lang="en-US" altLang="en-US" sz="2000" smtClean="0">
                <a:solidFill>
                  <a:srgbClr val="0000FF"/>
                </a:solidFill>
              </a:rPr>
              <a:t>7</a:t>
            </a:r>
            <a:r>
              <a:rPr lang="en-US" altLang="en-US" sz="2000" smtClean="0">
                <a:solidFill>
                  <a:srgbClr val="000000"/>
                </a:solidFill>
              </a:rPr>
              <a:t>  </a:t>
            </a:r>
            <a:r>
              <a:rPr lang="en-US" altLang="en-US" sz="2000" smtClean="0">
                <a:solidFill>
                  <a:srgbClr val="0000FF"/>
                </a:solidFill>
              </a:rPr>
              <a:t>10</a:t>
            </a:r>
            <a:r>
              <a:rPr lang="en-US" altLang="en-US" sz="2000" smtClean="0">
                <a:solidFill>
                  <a:srgbClr val="000000"/>
                </a:solidFill>
              </a:rPr>
              <a:t>  </a:t>
            </a:r>
            <a:r>
              <a:rPr lang="en-US" altLang="en-US" sz="2000" smtClean="0">
                <a:solidFill>
                  <a:srgbClr val="0000FF"/>
                </a:solidFill>
              </a:rPr>
              <a:t>8</a:t>
            </a:r>
            <a:endParaRPr lang="en-US" altLang="en-US" sz="2000" smtClean="0">
              <a:solidFill>
                <a:srgbClr val="000000"/>
              </a:solidFill>
            </a:endParaRPr>
          </a:p>
          <a:p>
            <a:r>
              <a:rPr lang="en-US" altLang="en-US" sz="2000" smtClean="0">
                <a:solidFill>
                  <a:srgbClr val="000000"/>
                </a:solidFill>
              </a:rPr>
              <a:t>                                                    i                     j</a:t>
            </a:r>
          </a:p>
        </p:txBody>
      </p:sp>
      <p:sp>
        <p:nvSpPr>
          <p:cNvPr id="489476" name="Text Box 4"/>
          <p:cNvSpPr txBox="1">
            <a:spLocks noChangeArrowheads="1"/>
          </p:cNvSpPr>
          <p:nvPr/>
        </p:nvSpPr>
        <p:spPr bwMode="auto">
          <a:xfrm>
            <a:off x="6251575" y="2733675"/>
            <a:ext cx="2806700" cy="3149600"/>
          </a:xfrm>
          <a:prstGeom prst="rect">
            <a:avLst/>
          </a:prstGeom>
          <a:solidFill>
            <a:srgbClr val="CCECFF"/>
          </a:solidFill>
          <a:ln w="9525">
            <a:solidFill>
              <a:schemeClr val="tx2"/>
            </a:solidFill>
            <a:miter lim="800000"/>
            <a:headEnd/>
            <a:tailEnd/>
          </a:ln>
          <a:effectLst>
            <a:outerShdw dist="107763" dir="2700000" algn="ctr" rotWithShape="0">
              <a:schemeClr val="bg2"/>
            </a:outerShdw>
          </a:effectLst>
        </p:spPr>
        <p:txBody>
          <a:bodyPr wrap="none">
            <a:spAutoFit/>
          </a:bodyPr>
          <a:lstStyle/>
          <a:p>
            <a:pPr>
              <a:tabLst>
                <a:tab pos="461963" algn="l"/>
                <a:tab pos="909638" algn="l"/>
                <a:tab pos="1371600" algn="l"/>
                <a:tab pos="1774825" algn="l"/>
              </a:tabLst>
              <a:defRPr/>
            </a:pPr>
            <a:r>
              <a:rPr lang="en-US" sz="2000" u="sng">
                <a:solidFill>
                  <a:srgbClr val="000000"/>
                </a:solidFill>
              </a:rPr>
              <a:t>Partition(A, p, r)</a:t>
            </a:r>
          </a:p>
          <a:p>
            <a:pPr>
              <a:tabLst>
                <a:tab pos="461963" algn="l"/>
                <a:tab pos="909638" algn="l"/>
                <a:tab pos="1371600" algn="l"/>
                <a:tab pos="1774825" algn="l"/>
              </a:tabLst>
              <a:defRPr/>
            </a:pPr>
            <a:r>
              <a:rPr lang="en-US" sz="2000">
                <a:solidFill>
                  <a:srgbClr val="000000"/>
                </a:solidFill>
              </a:rPr>
              <a:t>	x, i  := A[r], p – 1;</a:t>
            </a:r>
          </a:p>
          <a:p>
            <a:pPr>
              <a:tabLst>
                <a:tab pos="461963" algn="l"/>
                <a:tab pos="909638" algn="l"/>
                <a:tab pos="1371600" algn="l"/>
                <a:tab pos="1774825" algn="l"/>
              </a:tabLst>
              <a:defRPr/>
            </a:pPr>
            <a:r>
              <a:rPr lang="en-US" sz="2000">
                <a:solidFill>
                  <a:srgbClr val="000000"/>
                </a:solidFill>
              </a:rPr>
              <a:t>	</a:t>
            </a:r>
            <a:r>
              <a:rPr lang="en-US" sz="2000" b="1">
                <a:solidFill>
                  <a:srgbClr val="000000"/>
                </a:solidFill>
              </a:rPr>
              <a:t>for</a:t>
            </a:r>
            <a:r>
              <a:rPr lang="en-US" sz="2000">
                <a:solidFill>
                  <a:srgbClr val="000000"/>
                </a:solidFill>
              </a:rPr>
              <a:t> j := p </a:t>
            </a:r>
            <a:r>
              <a:rPr lang="en-US" sz="2000" b="1">
                <a:solidFill>
                  <a:srgbClr val="000000"/>
                </a:solidFill>
              </a:rPr>
              <a:t>to </a:t>
            </a:r>
            <a:r>
              <a:rPr lang="en-US" sz="2000">
                <a:solidFill>
                  <a:srgbClr val="000000"/>
                </a:solidFill>
              </a:rPr>
              <a:t>r – 1 </a:t>
            </a:r>
            <a:r>
              <a:rPr lang="en-US" sz="2000" b="1">
                <a:solidFill>
                  <a:srgbClr val="000000"/>
                </a:solidFill>
              </a:rPr>
              <a:t>do</a:t>
            </a:r>
            <a:endParaRPr lang="en-US" sz="2000">
              <a:solidFill>
                <a:srgbClr val="000000"/>
              </a:solidFill>
            </a:endParaRPr>
          </a:p>
          <a:p>
            <a:pPr>
              <a:tabLst>
                <a:tab pos="461963" algn="l"/>
                <a:tab pos="909638" algn="l"/>
                <a:tab pos="1371600" algn="l"/>
                <a:tab pos="1774825" algn="l"/>
              </a:tabLst>
              <a:defRPr/>
            </a:pPr>
            <a:r>
              <a:rPr lang="en-US" sz="2000">
                <a:solidFill>
                  <a:srgbClr val="000000"/>
                </a:solidFill>
              </a:rPr>
              <a:t>		</a:t>
            </a:r>
            <a:r>
              <a:rPr lang="en-US" sz="2000" b="1">
                <a:solidFill>
                  <a:srgbClr val="000000"/>
                </a:solidFill>
                <a:sym typeface="Symbol" pitchFamily="18" charset="2"/>
              </a:rPr>
              <a:t>if</a:t>
            </a:r>
            <a:r>
              <a:rPr lang="en-US" sz="2000">
                <a:solidFill>
                  <a:srgbClr val="000000"/>
                </a:solidFill>
                <a:sym typeface="Symbol" pitchFamily="18" charset="2"/>
              </a:rPr>
              <a:t> A[j]    x </a:t>
            </a:r>
            <a:r>
              <a:rPr lang="en-US" sz="2000" b="1">
                <a:solidFill>
                  <a:srgbClr val="000000"/>
                </a:solidFill>
                <a:sym typeface="Symbol" pitchFamily="18" charset="2"/>
              </a:rPr>
              <a:t>then</a:t>
            </a:r>
            <a:endParaRPr lang="en-US" sz="2000">
              <a:solidFill>
                <a:srgbClr val="000000"/>
              </a:solidFill>
              <a:sym typeface="Symbol" pitchFamily="18" charset="2"/>
            </a:endParaRPr>
          </a:p>
          <a:p>
            <a:pPr>
              <a:tabLst>
                <a:tab pos="461963" algn="l"/>
                <a:tab pos="909638" algn="l"/>
                <a:tab pos="1371600" algn="l"/>
                <a:tab pos="1774825" algn="l"/>
              </a:tabLst>
              <a:defRPr/>
            </a:pPr>
            <a:r>
              <a:rPr lang="en-US" sz="2000">
                <a:solidFill>
                  <a:srgbClr val="000000"/>
                </a:solidFill>
                <a:sym typeface="Symbol" pitchFamily="18" charset="2"/>
              </a:rPr>
              <a:t>			i := i + 1;</a:t>
            </a:r>
          </a:p>
          <a:p>
            <a:pPr>
              <a:tabLst>
                <a:tab pos="461963" algn="l"/>
                <a:tab pos="909638" algn="l"/>
                <a:tab pos="1371600" algn="l"/>
                <a:tab pos="1774825" algn="l"/>
              </a:tabLst>
              <a:defRPr/>
            </a:pPr>
            <a:r>
              <a:rPr lang="en-US" sz="2000">
                <a:solidFill>
                  <a:srgbClr val="000000"/>
                </a:solidFill>
                <a:sym typeface="Symbol" pitchFamily="18" charset="2"/>
              </a:rPr>
              <a:t>               	A[i]  A[j]</a:t>
            </a: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fi</a:t>
            </a:r>
            <a:endParaRPr lang="en-US" sz="2000">
              <a:solidFill>
                <a:srgbClr val="000000"/>
              </a:solidFill>
              <a:sym typeface="Symbol" pitchFamily="18" charset="2"/>
            </a:endParaRP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od</a:t>
            </a:r>
            <a:r>
              <a:rPr lang="en-US" sz="2000">
                <a:solidFill>
                  <a:srgbClr val="000000"/>
                </a:solidFill>
                <a:sym typeface="Symbol" pitchFamily="18" charset="2"/>
              </a:rPr>
              <a:t>;</a:t>
            </a:r>
          </a:p>
          <a:p>
            <a:pPr>
              <a:tabLst>
                <a:tab pos="461963" algn="l"/>
                <a:tab pos="909638" algn="l"/>
                <a:tab pos="1371600" algn="l"/>
                <a:tab pos="1774825" algn="l"/>
              </a:tabLst>
              <a:defRPr/>
            </a:pPr>
            <a:r>
              <a:rPr lang="en-US" sz="2000">
                <a:solidFill>
                  <a:srgbClr val="000000"/>
                </a:solidFill>
                <a:sym typeface="Symbol" pitchFamily="18" charset="2"/>
              </a:rPr>
              <a:t>	A[i + 1]  A[r];</a:t>
            </a: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return</a:t>
            </a:r>
            <a:r>
              <a:rPr lang="en-US" sz="2000">
                <a:solidFill>
                  <a:srgbClr val="000000"/>
                </a:solidFill>
                <a:sym typeface="Symbol" pitchFamily="18" charset="2"/>
              </a:rPr>
              <a:t> i + 1</a:t>
            </a:r>
          </a:p>
        </p:txBody>
      </p:sp>
    </p:spTree>
    <p:extLst>
      <p:ext uri="{BB962C8B-B14F-4D97-AF65-F5344CB8AC3E}">
        <p14:creationId xmlns:p14="http://schemas.microsoft.com/office/powerpoint/2010/main" val="2897505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94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9475">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8947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9475">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947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9475">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89475">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9475">
                                            <p:txEl>
                                              <p:pRg st="13" end="1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89475">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9475">
                                            <p:txEl>
                                              <p:pRg st="16" end="1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8947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947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10243" name="Rectangle 2"/>
          <p:cNvSpPr>
            <a:spLocks noGrp="1" noChangeArrowheads="1"/>
          </p:cNvSpPr>
          <p:nvPr>
            <p:ph type="title"/>
          </p:nvPr>
        </p:nvSpPr>
        <p:spPr/>
        <p:txBody>
          <a:bodyPr/>
          <a:lstStyle/>
          <a:p>
            <a:r>
              <a:rPr lang="en-US" altLang="en-US" smtClean="0"/>
              <a:t>Partitioning</a:t>
            </a:r>
          </a:p>
        </p:txBody>
      </p:sp>
      <p:sp>
        <p:nvSpPr>
          <p:cNvPr id="10244" name="Rectangle 3"/>
          <p:cNvSpPr>
            <a:spLocks noGrp="1" noChangeArrowheads="1"/>
          </p:cNvSpPr>
          <p:nvPr>
            <p:ph type="body" idx="1"/>
          </p:nvPr>
        </p:nvSpPr>
        <p:spPr>
          <a:xfrm>
            <a:off x="292100" y="954088"/>
            <a:ext cx="8458200" cy="5367337"/>
          </a:xfrm>
        </p:spPr>
        <p:txBody>
          <a:bodyPr/>
          <a:lstStyle/>
          <a:p>
            <a:pPr marL="609600" indent="-609600"/>
            <a:r>
              <a:rPr lang="en-US" altLang="en-US" sz="2800" smtClean="0"/>
              <a:t>Select the </a:t>
            </a:r>
            <a:r>
              <a:rPr lang="en-US" altLang="en-US" sz="2800" smtClean="0">
                <a:solidFill>
                  <a:srgbClr val="CC3300"/>
                </a:solidFill>
              </a:rPr>
              <a:t>last element</a:t>
            </a:r>
            <a:r>
              <a:rPr lang="en-US" altLang="en-US" sz="2800" smtClean="0"/>
              <a:t> A[</a:t>
            </a:r>
            <a:r>
              <a:rPr lang="en-US" altLang="en-US" sz="2800" i="1" smtClean="0"/>
              <a:t>r</a:t>
            </a:r>
            <a:r>
              <a:rPr lang="en-US" altLang="en-US" sz="2800" smtClean="0"/>
              <a:t>] in the subarray </a:t>
            </a:r>
            <a:r>
              <a:rPr lang="en-US" altLang="en-US" sz="2800" i="1" smtClean="0"/>
              <a:t>A</a:t>
            </a:r>
            <a:r>
              <a:rPr lang="en-US" altLang="en-US" sz="2800" smtClean="0"/>
              <a:t>[</a:t>
            </a:r>
            <a:r>
              <a:rPr lang="en-US" altLang="en-US" sz="2800" i="1" smtClean="0"/>
              <a:t>p</a:t>
            </a:r>
            <a:r>
              <a:rPr lang="en-US" altLang="en-US" sz="2800" smtClean="0"/>
              <a:t>..</a:t>
            </a:r>
            <a:r>
              <a:rPr lang="en-US" altLang="en-US" sz="2800" i="1" smtClean="0"/>
              <a:t>r</a:t>
            </a:r>
            <a:r>
              <a:rPr lang="en-US" altLang="en-US" sz="2800" smtClean="0"/>
              <a:t>] as the </a:t>
            </a:r>
            <a:r>
              <a:rPr lang="en-US" altLang="en-US" sz="2800" i="1" smtClean="0">
                <a:solidFill>
                  <a:schemeClr val="hlink"/>
                </a:solidFill>
              </a:rPr>
              <a:t>pivot</a:t>
            </a:r>
            <a:r>
              <a:rPr lang="en-US" altLang="en-US" sz="2800" smtClean="0">
                <a:solidFill>
                  <a:schemeClr val="hlink"/>
                </a:solidFill>
              </a:rPr>
              <a:t> </a:t>
            </a:r>
            <a:r>
              <a:rPr lang="en-US" altLang="en-US" sz="2800" smtClean="0">
                <a:solidFill>
                  <a:schemeClr val="tx1"/>
                </a:solidFill>
              </a:rPr>
              <a:t>– the element around which to partition.</a:t>
            </a:r>
          </a:p>
          <a:p>
            <a:pPr marL="609600" indent="-609600"/>
            <a:r>
              <a:rPr lang="en-US" altLang="en-US" sz="2800" smtClean="0">
                <a:solidFill>
                  <a:schemeClr val="tx1"/>
                </a:solidFill>
              </a:rPr>
              <a:t>As the procedure executes, the array is partitioned into four (possibly empty) regions.</a:t>
            </a:r>
          </a:p>
          <a:p>
            <a:pPr marL="990600" lvl="1" indent="-533400">
              <a:buFontTx/>
              <a:buAutoNum type="arabicPeriod"/>
            </a:pPr>
            <a:r>
              <a:rPr lang="en-US" altLang="en-US" sz="2400" i="1" smtClean="0">
                <a:solidFill>
                  <a:srgbClr val="CC3300"/>
                </a:solidFill>
              </a:rPr>
              <a:t>A</a:t>
            </a:r>
            <a:r>
              <a:rPr lang="en-US" altLang="en-US" sz="2400" smtClean="0">
                <a:solidFill>
                  <a:srgbClr val="CC3300"/>
                </a:solidFill>
              </a:rPr>
              <a:t>[</a:t>
            </a:r>
            <a:r>
              <a:rPr lang="en-US" altLang="en-US" sz="2400" i="1" smtClean="0">
                <a:solidFill>
                  <a:srgbClr val="CC3300"/>
                </a:solidFill>
              </a:rPr>
              <a:t>p</a:t>
            </a:r>
            <a:r>
              <a:rPr lang="en-US" altLang="en-US" sz="2400" smtClean="0">
                <a:solidFill>
                  <a:srgbClr val="CC3300"/>
                </a:solidFill>
              </a:rPr>
              <a:t>..</a:t>
            </a:r>
            <a:r>
              <a:rPr lang="en-US" altLang="en-US" sz="2400" i="1" smtClean="0">
                <a:solidFill>
                  <a:srgbClr val="CC3300"/>
                </a:solidFill>
              </a:rPr>
              <a:t>i</a:t>
            </a:r>
            <a:r>
              <a:rPr lang="en-US" altLang="en-US" sz="2400" smtClean="0">
                <a:solidFill>
                  <a:srgbClr val="CC3300"/>
                </a:solidFill>
              </a:rPr>
              <a:t>]</a:t>
            </a:r>
            <a:r>
              <a:rPr lang="en-US" altLang="en-US" sz="2400" smtClean="0"/>
              <a:t> — All entries in this region are </a:t>
            </a:r>
            <a:r>
              <a:rPr lang="en-US" altLang="en-US" sz="2000" b="1" smtClean="0">
                <a:solidFill>
                  <a:srgbClr val="CC3300"/>
                </a:solidFill>
                <a:sym typeface="Symbol" panose="05050102010706020507" pitchFamily="18" charset="2"/>
              </a:rPr>
              <a:t> </a:t>
            </a:r>
            <a:r>
              <a:rPr lang="en-US" altLang="en-US" sz="2000" b="1" i="1" smtClean="0">
                <a:solidFill>
                  <a:srgbClr val="CC3300"/>
                </a:solidFill>
                <a:sym typeface="Symbol" panose="05050102010706020507" pitchFamily="18" charset="2"/>
              </a:rPr>
              <a:t>pivot</a:t>
            </a:r>
            <a:r>
              <a:rPr lang="en-US" altLang="en-US" sz="2000" smtClean="0">
                <a:sym typeface="Symbol" panose="05050102010706020507" pitchFamily="18" charset="2"/>
              </a:rPr>
              <a:t>.</a:t>
            </a:r>
            <a:r>
              <a:rPr lang="en-US" altLang="en-US" sz="2400" smtClean="0"/>
              <a:t> </a:t>
            </a:r>
          </a:p>
          <a:p>
            <a:pPr marL="990600" lvl="1" indent="-533400">
              <a:buFontTx/>
              <a:buAutoNum type="arabicPeriod"/>
            </a:pPr>
            <a:r>
              <a:rPr lang="en-US" altLang="en-US" sz="2400" i="1" smtClean="0">
                <a:solidFill>
                  <a:srgbClr val="CC3300"/>
                </a:solidFill>
              </a:rPr>
              <a:t>A</a:t>
            </a:r>
            <a:r>
              <a:rPr lang="en-US" altLang="en-US" sz="2400" smtClean="0">
                <a:solidFill>
                  <a:srgbClr val="CC3300"/>
                </a:solidFill>
              </a:rPr>
              <a:t>[</a:t>
            </a:r>
            <a:r>
              <a:rPr lang="en-US" altLang="en-US" sz="2400" i="1" smtClean="0">
                <a:solidFill>
                  <a:srgbClr val="CC3300"/>
                </a:solidFill>
              </a:rPr>
              <a:t>i</a:t>
            </a:r>
            <a:r>
              <a:rPr lang="en-US" altLang="en-US" sz="2400" smtClean="0">
                <a:solidFill>
                  <a:srgbClr val="CC3300"/>
                </a:solidFill>
              </a:rPr>
              <a:t>+1..</a:t>
            </a:r>
            <a:r>
              <a:rPr lang="en-US" altLang="en-US" sz="2400" i="1" smtClean="0">
                <a:solidFill>
                  <a:srgbClr val="CC3300"/>
                </a:solidFill>
              </a:rPr>
              <a:t>j – </a:t>
            </a:r>
            <a:r>
              <a:rPr lang="en-US" altLang="en-US" sz="2400" smtClean="0">
                <a:solidFill>
                  <a:srgbClr val="CC3300"/>
                </a:solidFill>
              </a:rPr>
              <a:t>1]</a:t>
            </a:r>
            <a:r>
              <a:rPr lang="en-US" altLang="en-US" sz="2400" smtClean="0"/>
              <a:t> — All entries in this region are </a:t>
            </a:r>
            <a:r>
              <a:rPr lang="en-US" altLang="en-US" sz="2000" b="1" smtClean="0">
                <a:solidFill>
                  <a:srgbClr val="CC3300"/>
                </a:solidFill>
                <a:sym typeface="Symbol" panose="05050102010706020507" pitchFamily="18" charset="2"/>
              </a:rPr>
              <a:t>&gt;  </a:t>
            </a:r>
            <a:r>
              <a:rPr lang="en-US" altLang="en-US" sz="2000" b="1" i="1" smtClean="0">
                <a:solidFill>
                  <a:srgbClr val="CC3300"/>
                </a:solidFill>
                <a:sym typeface="Symbol" panose="05050102010706020507" pitchFamily="18" charset="2"/>
              </a:rPr>
              <a:t>pivot</a:t>
            </a:r>
            <a:r>
              <a:rPr lang="en-US" altLang="en-US" sz="2000" smtClean="0">
                <a:sym typeface="Symbol" panose="05050102010706020507" pitchFamily="18" charset="2"/>
              </a:rPr>
              <a:t>.</a:t>
            </a:r>
            <a:endParaRPr lang="en-US" altLang="en-US" sz="2400" smtClean="0"/>
          </a:p>
          <a:p>
            <a:pPr marL="990600" lvl="1" indent="-533400">
              <a:buFontTx/>
              <a:buAutoNum type="arabicPeriod"/>
            </a:pPr>
            <a:r>
              <a:rPr lang="en-US" altLang="en-US" sz="2400" i="1" smtClean="0">
                <a:solidFill>
                  <a:srgbClr val="CC3300"/>
                </a:solidFill>
              </a:rPr>
              <a:t>A</a:t>
            </a:r>
            <a:r>
              <a:rPr lang="en-US" altLang="en-US" sz="2400" smtClean="0">
                <a:solidFill>
                  <a:srgbClr val="CC3300"/>
                </a:solidFill>
              </a:rPr>
              <a:t>[</a:t>
            </a:r>
            <a:r>
              <a:rPr lang="en-US" altLang="en-US" sz="2400" i="1" smtClean="0">
                <a:solidFill>
                  <a:srgbClr val="CC3300"/>
                </a:solidFill>
              </a:rPr>
              <a:t>r</a:t>
            </a:r>
            <a:r>
              <a:rPr lang="en-US" altLang="en-US" sz="2400" smtClean="0">
                <a:solidFill>
                  <a:srgbClr val="CC3300"/>
                </a:solidFill>
              </a:rPr>
              <a:t>] = </a:t>
            </a:r>
            <a:r>
              <a:rPr lang="en-US" altLang="en-US" sz="2400" i="1" smtClean="0">
                <a:solidFill>
                  <a:srgbClr val="CC3300"/>
                </a:solidFill>
              </a:rPr>
              <a:t>pivot</a:t>
            </a:r>
            <a:r>
              <a:rPr lang="en-US" altLang="en-US" sz="2400" smtClean="0"/>
              <a:t>.</a:t>
            </a:r>
          </a:p>
          <a:p>
            <a:pPr marL="990600" lvl="1" indent="-533400">
              <a:buFontTx/>
              <a:buAutoNum type="arabicPeriod"/>
            </a:pPr>
            <a:r>
              <a:rPr lang="en-US" altLang="en-US" sz="2400" i="1" smtClean="0"/>
              <a:t>A</a:t>
            </a:r>
            <a:r>
              <a:rPr lang="en-US" altLang="en-US" sz="2400" smtClean="0"/>
              <a:t>[</a:t>
            </a:r>
            <a:r>
              <a:rPr lang="en-US" altLang="en-US" sz="2400" i="1" smtClean="0"/>
              <a:t>j</a:t>
            </a:r>
            <a:r>
              <a:rPr lang="en-US" altLang="en-US" sz="2400" smtClean="0"/>
              <a:t>..</a:t>
            </a:r>
            <a:r>
              <a:rPr lang="en-US" altLang="en-US" sz="2400" i="1" smtClean="0"/>
              <a:t>r – </a:t>
            </a:r>
            <a:r>
              <a:rPr lang="en-US" altLang="en-US" sz="2400" smtClean="0"/>
              <a:t>1] — Not known how they compare to </a:t>
            </a:r>
            <a:r>
              <a:rPr lang="en-US" altLang="en-US" sz="2400" i="1" smtClean="0"/>
              <a:t>pivot</a:t>
            </a:r>
            <a:r>
              <a:rPr lang="en-US" altLang="en-US" sz="2400" smtClean="0"/>
              <a:t>.</a:t>
            </a:r>
          </a:p>
          <a:p>
            <a:pPr marL="609600" indent="-609600"/>
            <a:r>
              <a:rPr lang="en-US" altLang="en-US" sz="2800" smtClean="0">
                <a:solidFill>
                  <a:srgbClr val="CC3300"/>
                </a:solidFill>
              </a:rPr>
              <a:t>The above</a:t>
            </a:r>
            <a:r>
              <a:rPr lang="en-US" altLang="en-US" sz="2800" smtClean="0"/>
              <a:t> hold before each iteration of the </a:t>
            </a:r>
            <a:r>
              <a:rPr lang="en-US" altLang="en-US" sz="2800" i="1" smtClean="0"/>
              <a:t>for</a:t>
            </a:r>
            <a:r>
              <a:rPr lang="en-US" altLang="en-US" sz="2800" smtClean="0"/>
              <a:t> loop, and </a:t>
            </a:r>
            <a:r>
              <a:rPr lang="en-US" altLang="en-US" sz="2800" smtClean="0">
                <a:solidFill>
                  <a:srgbClr val="CC3300"/>
                </a:solidFill>
              </a:rPr>
              <a:t>constitute</a:t>
            </a:r>
            <a:r>
              <a:rPr lang="en-US" altLang="en-US" sz="2800" smtClean="0"/>
              <a:t> a </a:t>
            </a:r>
            <a:r>
              <a:rPr lang="en-US" altLang="en-US" sz="2800" i="1" smtClean="0">
                <a:solidFill>
                  <a:schemeClr val="hlink"/>
                </a:solidFill>
              </a:rPr>
              <a:t>loop invariant</a:t>
            </a:r>
            <a:r>
              <a:rPr lang="en-US" altLang="en-US" sz="2800" i="1" smtClean="0"/>
              <a:t>. </a:t>
            </a:r>
            <a:r>
              <a:rPr lang="en-US" altLang="en-US" sz="2400" smtClean="0"/>
              <a:t>(4 is not part of the LI.)</a:t>
            </a:r>
            <a:endParaRPr lang="en-US" altLang="en-US" sz="2400" i="1" smtClean="0"/>
          </a:p>
        </p:txBody>
      </p:sp>
    </p:spTree>
    <p:extLst>
      <p:ext uri="{BB962C8B-B14F-4D97-AF65-F5344CB8AC3E}">
        <p14:creationId xmlns:p14="http://schemas.microsoft.com/office/powerpoint/2010/main" val="8152308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11267" name="Rectangle 2"/>
          <p:cNvSpPr>
            <a:spLocks noGrp="1" noChangeArrowheads="1"/>
          </p:cNvSpPr>
          <p:nvPr>
            <p:ph type="title"/>
          </p:nvPr>
        </p:nvSpPr>
        <p:spPr/>
        <p:txBody>
          <a:bodyPr/>
          <a:lstStyle/>
          <a:p>
            <a:r>
              <a:rPr lang="en-US" altLang="en-US" smtClean="0"/>
              <a:t>Correctness of Partition</a:t>
            </a:r>
          </a:p>
        </p:txBody>
      </p:sp>
      <p:sp>
        <p:nvSpPr>
          <p:cNvPr id="11268" name="Rectangle 3"/>
          <p:cNvSpPr>
            <a:spLocks noGrp="1" noChangeArrowheads="1"/>
          </p:cNvSpPr>
          <p:nvPr>
            <p:ph type="body" idx="1"/>
          </p:nvPr>
        </p:nvSpPr>
        <p:spPr>
          <a:xfrm>
            <a:off x="344488" y="1285875"/>
            <a:ext cx="8458200" cy="4279900"/>
          </a:xfrm>
          <a:noFill/>
        </p:spPr>
        <p:txBody>
          <a:bodyPr/>
          <a:lstStyle/>
          <a:p>
            <a:r>
              <a:rPr lang="en-US" altLang="en-US" sz="2800" smtClean="0"/>
              <a:t>Use loop invariant.</a:t>
            </a:r>
          </a:p>
          <a:p>
            <a:r>
              <a:rPr lang="en-US" altLang="en-US" sz="2800" b="1" u="sng" smtClean="0">
                <a:solidFill>
                  <a:srgbClr val="CC3300"/>
                </a:solidFill>
              </a:rPr>
              <a:t>Initialization:</a:t>
            </a:r>
          </a:p>
          <a:p>
            <a:pPr lvl="1"/>
            <a:r>
              <a:rPr lang="en-US" altLang="en-US" sz="2400" smtClean="0"/>
              <a:t>Before first iteration</a:t>
            </a:r>
          </a:p>
          <a:p>
            <a:pPr lvl="2"/>
            <a:r>
              <a:rPr lang="en-US" altLang="en-US" sz="2000" i="1" smtClean="0"/>
              <a:t>A</a:t>
            </a:r>
            <a:r>
              <a:rPr lang="en-US" altLang="en-US" sz="2000" smtClean="0"/>
              <a:t>[</a:t>
            </a:r>
            <a:r>
              <a:rPr lang="en-US" altLang="en-US" sz="2000" i="1" smtClean="0"/>
              <a:t>p</a:t>
            </a:r>
            <a:r>
              <a:rPr lang="en-US" altLang="en-US" sz="2000" smtClean="0"/>
              <a:t>..</a:t>
            </a:r>
            <a:r>
              <a:rPr lang="en-US" altLang="en-US" sz="2000" i="1" smtClean="0"/>
              <a:t>i</a:t>
            </a:r>
            <a:r>
              <a:rPr lang="en-US" altLang="en-US" sz="2000" smtClean="0"/>
              <a:t>] and </a:t>
            </a:r>
            <a:r>
              <a:rPr lang="en-US" altLang="en-US" sz="2000" i="1" smtClean="0"/>
              <a:t>A</a:t>
            </a:r>
            <a:r>
              <a:rPr lang="en-US" altLang="en-US" sz="2000" smtClean="0"/>
              <a:t>[</a:t>
            </a:r>
            <a:r>
              <a:rPr lang="en-US" altLang="en-US" sz="2000" i="1" smtClean="0"/>
              <a:t>i</a:t>
            </a:r>
            <a:r>
              <a:rPr lang="en-US" altLang="en-US" sz="2000" smtClean="0"/>
              <a:t>+1..</a:t>
            </a:r>
            <a:r>
              <a:rPr lang="en-US" altLang="en-US" sz="2000" i="1" smtClean="0"/>
              <a:t>j – </a:t>
            </a:r>
            <a:r>
              <a:rPr lang="en-US" altLang="en-US" sz="2000" smtClean="0"/>
              <a:t>1] are empty – Conds. 1 and 2 are satisfied (trivially).</a:t>
            </a:r>
          </a:p>
          <a:p>
            <a:pPr lvl="2"/>
            <a:r>
              <a:rPr lang="en-US" altLang="en-US" sz="2000" i="1" smtClean="0"/>
              <a:t>r </a:t>
            </a:r>
            <a:r>
              <a:rPr lang="en-US" altLang="en-US" sz="2000" smtClean="0"/>
              <a:t>is the index of the </a:t>
            </a:r>
            <a:r>
              <a:rPr lang="en-US" altLang="en-US" sz="2000" i="1" smtClean="0"/>
              <a:t>pivot – </a:t>
            </a:r>
            <a:r>
              <a:rPr lang="en-US" altLang="en-US" sz="2000" smtClean="0"/>
              <a:t>Cond. 3 is satisfied.</a:t>
            </a:r>
          </a:p>
          <a:p>
            <a:r>
              <a:rPr lang="en-US" altLang="en-US" sz="2800" b="1" u="sng" smtClean="0">
                <a:solidFill>
                  <a:srgbClr val="CC3300"/>
                </a:solidFill>
              </a:rPr>
              <a:t>Maintenance:</a:t>
            </a:r>
          </a:p>
          <a:p>
            <a:pPr lvl="1"/>
            <a:r>
              <a:rPr lang="en-US" altLang="en-US" sz="2400" b="1" u="sng" smtClean="0">
                <a:solidFill>
                  <a:schemeClr val="hlink"/>
                </a:solidFill>
              </a:rPr>
              <a:t>Case 1:</a:t>
            </a:r>
            <a:r>
              <a:rPr lang="en-US" altLang="en-US" sz="2400" b="1" smtClean="0"/>
              <a:t> </a:t>
            </a:r>
            <a:r>
              <a:rPr lang="en-US" altLang="en-US" sz="2400" smtClean="0"/>
              <a:t> </a:t>
            </a:r>
            <a:r>
              <a:rPr lang="en-US" altLang="en-US" sz="2400" i="1" smtClean="0">
                <a:solidFill>
                  <a:schemeClr val="hlink"/>
                </a:solidFill>
              </a:rPr>
              <a:t>A</a:t>
            </a:r>
            <a:r>
              <a:rPr lang="en-US" altLang="en-US" sz="2400" smtClean="0">
                <a:solidFill>
                  <a:schemeClr val="hlink"/>
                </a:solidFill>
              </a:rPr>
              <a:t>[</a:t>
            </a:r>
            <a:r>
              <a:rPr lang="en-US" altLang="en-US" sz="2400" i="1" smtClean="0">
                <a:solidFill>
                  <a:schemeClr val="hlink"/>
                </a:solidFill>
              </a:rPr>
              <a:t>j</a:t>
            </a:r>
            <a:r>
              <a:rPr lang="en-US" altLang="en-US" sz="2400" smtClean="0">
                <a:solidFill>
                  <a:schemeClr val="hlink"/>
                </a:solidFill>
              </a:rPr>
              <a:t>] &gt; </a:t>
            </a:r>
            <a:r>
              <a:rPr lang="en-US" altLang="en-US" sz="2400" i="1" smtClean="0">
                <a:solidFill>
                  <a:schemeClr val="hlink"/>
                </a:solidFill>
              </a:rPr>
              <a:t>x</a:t>
            </a:r>
            <a:endParaRPr lang="en-US" altLang="en-US" sz="2400" smtClean="0">
              <a:solidFill>
                <a:schemeClr val="hlink"/>
              </a:solidFill>
            </a:endParaRPr>
          </a:p>
          <a:p>
            <a:pPr lvl="2"/>
            <a:r>
              <a:rPr lang="en-US" altLang="en-US" sz="2000" smtClean="0"/>
              <a:t>Increment </a:t>
            </a:r>
            <a:r>
              <a:rPr lang="en-US" altLang="en-US" sz="2000" i="1" smtClean="0"/>
              <a:t>j</a:t>
            </a:r>
            <a:r>
              <a:rPr lang="en-US" altLang="en-US" sz="2000" smtClean="0"/>
              <a:t> only.</a:t>
            </a:r>
          </a:p>
          <a:p>
            <a:pPr lvl="2"/>
            <a:r>
              <a:rPr lang="en-US" altLang="en-US" sz="2000" smtClean="0"/>
              <a:t>LI is maintained.</a:t>
            </a:r>
          </a:p>
          <a:p>
            <a:pPr lvl="2">
              <a:buFontTx/>
              <a:buNone/>
            </a:pPr>
            <a:endParaRPr lang="en-US" altLang="en-US" sz="2000" smtClean="0"/>
          </a:p>
          <a:p>
            <a:pPr lvl="1"/>
            <a:endParaRPr lang="en-US" altLang="en-US" sz="2400" i="1" smtClean="0"/>
          </a:p>
          <a:p>
            <a:pPr lvl="2"/>
            <a:endParaRPr lang="en-US" altLang="en-US" sz="2000" i="1" smtClean="0"/>
          </a:p>
          <a:p>
            <a:pPr lvl="2"/>
            <a:endParaRPr lang="en-US" altLang="en-US" sz="2000" smtClean="0"/>
          </a:p>
          <a:p>
            <a:endParaRPr lang="en-US" altLang="en-US" sz="2800" smtClean="0">
              <a:solidFill>
                <a:schemeClr val="tx1"/>
              </a:solidFill>
            </a:endParaRPr>
          </a:p>
        </p:txBody>
      </p:sp>
      <p:sp>
        <p:nvSpPr>
          <p:cNvPr id="430141" name="Text Box 61"/>
          <p:cNvSpPr txBox="1">
            <a:spLocks noChangeArrowheads="1"/>
          </p:cNvSpPr>
          <p:nvPr/>
        </p:nvSpPr>
        <p:spPr bwMode="auto">
          <a:xfrm>
            <a:off x="5786438" y="3708400"/>
            <a:ext cx="2806700" cy="3149600"/>
          </a:xfrm>
          <a:prstGeom prst="rect">
            <a:avLst/>
          </a:prstGeom>
          <a:solidFill>
            <a:srgbClr val="CCECFF"/>
          </a:solidFill>
          <a:ln w="9525">
            <a:solidFill>
              <a:schemeClr val="tx2"/>
            </a:solidFill>
            <a:miter lim="800000"/>
            <a:headEnd/>
            <a:tailEnd/>
          </a:ln>
          <a:effectLst>
            <a:outerShdw dist="107763" dir="2700000" algn="ctr" rotWithShape="0">
              <a:schemeClr val="bg2"/>
            </a:outerShdw>
          </a:effectLst>
        </p:spPr>
        <p:txBody>
          <a:bodyPr wrap="none">
            <a:spAutoFit/>
          </a:bodyPr>
          <a:lstStyle/>
          <a:p>
            <a:pPr>
              <a:tabLst>
                <a:tab pos="461963" algn="l"/>
                <a:tab pos="909638" algn="l"/>
                <a:tab pos="1371600" algn="l"/>
                <a:tab pos="1774825" algn="l"/>
              </a:tabLst>
              <a:defRPr/>
            </a:pPr>
            <a:r>
              <a:rPr lang="en-US" sz="2000" u="sng">
                <a:solidFill>
                  <a:srgbClr val="000000"/>
                </a:solidFill>
              </a:rPr>
              <a:t>Partition(A, p, r)</a:t>
            </a:r>
          </a:p>
          <a:p>
            <a:pPr>
              <a:tabLst>
                <a:tab pos="461963" algn="l"/>
                <a:tab pos="909638" algn="l"/>
                <a:tab pos="1371600" algn="l"/>
                <a:tab pos="1774825" algn="l"/>
              </a:tabLst>
              <a:defRPr/>
            </a:pPr>
            <a:r>
              <a:rPr lang="en-US" sz="2000">
                <a:solidFill>
                  <a:srgbClr val="000000"/>
                </a:solidFill>
              </a:rPr>
              <a:t>	x, i  := A[r], p – 1;</a:t>
            </a:r>
          </a:p>
          <a:p>
            <a:pPr>
              <a:tabLst>
                <a:tab pos="461963" algn="l"/>
                <a:tab pos="909638" algn="l"/>
                <a:tab pos="1371600" algn="l"/>
                <a:tab pos="1774825" algn="l"/>
              </a:tabLst>
              <a:defRPr/>
            </a:pPr>
            <a:r>
              <a:rPr lang="en-US" sz="2000">
                <a:solidFill>
                  <a:srgbClr val="000000"/>
                </a:solidFill>
              </a:rPr>
              <a:t>	</a:t>
            </a:r>
            <a:r>
              <a:rPr lang="en-US" sz="2000" b="1">
                <a:solidFill>
                  <a:srgbClr val="000000"/>
                </a:solidFill>
              </a:rPr>
              <a:t>for</a:t>
            </a:r>
            <a:r>
              <a:rPr lang="en-US" sz="2000">
                <a:solidFill>
                  <a:srgbClr val="000000"/>
                </a:solidFill>
              </a:rPr>
              <a:t> j := p </a:t>
            </a:r>
            <a:r>
              <a:rPr lang="en-US" sz="2000" b="1">
                <a:solidFill>
                  <a:srgbClr val="000000"/>
                </a:solidFill>
              </a:rPr>
              <a:t>to </a:t>
            </a:r>
            <a:r>
              <a:rPr lang="en-US" sz="2000">
                <a:solidFill>
                  <a:srgbClr val="000000"/>
                </a:solidFill>
              </a:rPr>
              <a:t>r – 1 </a:t>
            </a:r>
            <a:r>
              <a:rPr lang="en-US" sz="2000" b="1">
                <a:solidFill>
                  <a:srgbClr val="000000"/>
                </a:solidFill>
              </a:rPr>
              <a:t>do</a:t>
            </a:r>
            <a:endParaRPr lang="en-US" sz="2000">
              <a:solidFill>
                <a:srgbClr val="000000"/>
              </a:solidFill>
            </a:endParaRPr>
          </a:p>
          <a:p>
            <a:pPr>
              <a:tabLst>
                <a:tab pos="461963" algn="l"/>
                <a:tab pos="909638" algn="l"/>
                <a:tab pos="1371600" algn="l"/>
                <a:tab pos="1774825" algn="l"/>
              </a:tabLst>
              <a:defRPr/>
            </a:pPr>
            <a:r>
              <a:rPr lang="en-US" sz="2000">
                <a:solidFill>
                  <a:srgbClr val="000000"/>
                </a:solidFill>
              </a:rPr>
              <a:t>		</a:t>
            </a:r>
            <a:r>
              <a:rPr lang="en-US" sz="2000" b="1">
                <a:solidFill>
                  <a:srgbClr val="000000"/>
                </a:solidFill>
                <a:sym typeface="Symbol" pitchFamily="18" charset="2"/>
              </a:rPr>
              <a:t>if</a:t>
            </a:r>
            <a:r>
              <a:rPr lang="en-US" sz="2000">
                <a:solidFill>
                  <a:srgbClr val="000000"/>
                </a:solidFill>
                <a:sym typeface="Symbol" pitchFamily="18" charset="2"/>
              </a:rPr>
              <a:t> A[j]    x </a:t>
            </a:r>
            <a:r>
              <a:rPr lang="en-US" sz="2000" b="1">
                <a:solidFill>
                  <a:srgbClr val="000000"/>
                </a:solidFill>
                <a:sym typeface="Symbol" pitchFamily="18" charset="2"/>
              </a:rPr>
              <a:t>then</a:t>
            </a:r>
            <a:endParaRPr lang="en-US" sz="2000">
              <a:solidFill>
                <a:srgbClr val="000000"/>
              </a:solidFill>
              <a:sym typeface="Symbol" pitchFamily="18" charset="2"/>
            </a:endParaRPr>
          </a:p>
          <a:p>
            <a:pPr>
              <a:tabLst>
                <a:tab pos="461963" algn="l"/>
                <a:tab pos="909638" algn="l"/>
                <a:tab pos="1371600" algn="l"/>
                <a:tab pos="1774825" algn="l"/>
              </a:tabLst>
              <a:defRPr/>
            </a:pPr>
            <a:r>
              <a:rPr lang="en-US" sz="2000">
                <a:solidFill>
                  <a:srgbClr val="000000"/>
                </a:solidFill>
                <a:sym typeface="Symbol" pitchFamily="18" charset="2"/>
              </a:rPr>
              <a:t>			i := i + 1;</a:t>
            </a:r>
          </a:p>
          <a:p>
            <a:pPr>
              <a:tabLst>
                <a:tab pos="461963" algn="l"/>
                <a:tab pos="909638" algn="l"/>
                <a:tab pos="1371600" algn="l"/>
                <a:tab pos="1774825" algn="l"/>
              </a:tabLst>
              <a:defRPr/>
            </a:pPr>
            <a:r>
              <a:rPr lang="en-US" sz="2000">
                <a:solidFill>
                  <a:srgbClr val="000000"/>
                </a:solidFill>
                <a:sym typeface="Symbol" pitchFamily="18" charset="2"/>
              </a:rPr>
              <a:t>               	A[i]  A[j]</a:t>
            </a: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fi</a:t>
            </a:r>
            <a:endParaRPr lang="en-US" sz="2000">
              <a:solidFill>
                <a:srgbClr val="000000"/>
              </a:solidFill>
              <a:sym typeface="Symbol" pitchFamily="18" charset="2"/>
            </a:endParaRP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od</a:t>
            </a:r>
            <a:r>
              <a:rPr lang="en-US" sz="2000">
                <a:solidFill>
                  <a:srgbClr val="000000"/>
                </a:solidFill>
                <a:sym typeface="Symbol" pitchFamily="18" charset="2"/>
              </a:rPr>
              <a:t>;</a:t>
            </a:r>
          </a:p>
          <a:p>
            <a:pPr>
              <a:tabLst>
                <a:tab pos="461963" algn="l"/>
                <a:tab pos="909638" algn="l"/>
                <a:tab pos="1371600" algn="l"/>
                <a:tab pos="1774825" algn="l"/>
              </a:tabLst>
              <a:defRPr/>
            </a:pPr>
            <a:r>
              <a:rPr lang="en-US" sz="2000">
                <a:solidFill>
                  <a:srgbClr val="000000"/>
                </a:solidFill>
                <a:sym typeface="Symbol" pitchFamily="18" charset="2"/>
              </a:rPr>
              <a:t>	A[i + 1]  A[r];</a:t>
            </a: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return</a:t>
            </a:r>
            <a:r>
              <a:rPr lang="en-US" sz="2000">
                <a:solidFill>
                  <a:srgbClr val="000000"/>
                </a:solidFill>
                <a:sym typeface="Symbol" pitchFamily="18" charset="2"/>
              </a:rPr>
              <a:t> i + 1</a:t>
            </a:r>
          </a:p>
        </p:txBody>
      </p:sp>
    </p:spTree>
    <p:extLst>
      <p:ext uri="{BB962C8B-B14F-4D97-AF65-F5344CB8AC3E}">
        <p14:creationId xmlns:p14="http://schemas.microsoft.com/office/powerpoint/2010/main" val="7017815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12291" name="Rectangle 2"/>
          <p:cNvSpPr>
            <a:spLocks noGrp="1" noChangeArrowheads="1"/>
          </p:cNvSpPr>
          <p:nvPr>
            <p:ph type="title"/>
          </p:nvPr>
        </p:nvSpPr>
        <p:spPr/>
        <p:txBody>
          <a:bodyPr/>
          <a:lstStyle/>
          <a:p>
            <a:r>
              <a:rPr lang="en-US" altLang="en-US" smtClean="0"/>
              <a:t>Correctness of Partition</a:t>
            </a:r>
          </a:p>
        </p:txBody>
      </p:sp>
      <p:grpSp>
        <p:nvGrpSpPr>
          <p:cNvPr id="12292" name="Group 28"/>
          <p:cNvGrpSpPr>
            <a:grpSpLocks/>
          </p:cNvGrpSpPr>
          <p:nvPr/>
        </p:nvGrpSpPr>
        <p:grpSpPr bwMode="auto">
          <a:xfrm>
            <a:off x="668338" y="2192338"/>
            <a:ext cx="7875587" cy="1619250"/>
            <a:chOff x="421" y="738"/>
            <a:chExt cx="4961" cy="1020"/>
          </a:xfrm>
        </p:grpSpPr>
        <p:sp>
          <p:nvSpPr>
            <p:cNvPr id="12319" name="Text Box 4"/>
            <p:cNvSpPr txBox="1">
              <a:spLocks noChangeArrowheads="1"/>
            </p:cNvSpPr>
            <p:nvPr/>
          </p:nvSpPr>
          <p:spPr bwMode="auto">
            <a:xfrm>
              <a:off x="421" y="983"/>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20" name="Text Box 5"/>
            <p:cNvSpPr txBox="1">
              <a:spLocks noChangeArrowheads="1"/>
            </p:cNvSpPr>
            <p:nvPr/>
          </p:nvSpPr>
          <p:spPr bwMode="auto">
            <a:xfrm>
              <a:off x="753" y="983"/>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21" name="Text Box 6"/>
            <p:cNvSpPr txBox="1">
              <a:spLocks noChangeArrowheads="1"/>
            </p:cNvSpPr>
            <p:nvPr/>
          </p:nvSpPr>
          <p:spPr bwMode="auto">
            <a:xfrm>
              <a:off x="1085" y="983"/>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22" name="Text Box 7"/>
            <p:cNvSpPr txBox="1">
              <a:spLocks noChangeArrowheads="1"/>
            </p:cNvSpPr>
            <p:nvPr/>
          </p:nvSpPr>
          <p:spPr bwMode="auto">
            <a:xfrm>
              <a:off x="1393" y="983"/>
              <a:ext cx="368"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23" name="Text Box 8"/>
            <p:cNvSpPr txBox="1">
              <a:spLocks noChangeArrowheads="1"/>
            </p:cNvSpPr>
            <p:nvPr/>
          </p:nvSpPr>
          <p:spPr bwMode="auto">
            <a:xfrm>
              <a:off x="1749" y="983"/>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24" name="Text Box 9"/>
            <p:cNvSpPr txBox="1">
              <a:spLocks noChangeArrowheads="1"/>
            </p:cNvSpPr>
            <p:nvPr/>
          </p:nvSpPr>
          <p:spPr bwMode="auto">
            <a:xfrm>
              <a:off x="2081" y="983"/>
              <a:ext cx="320"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25" name="Text Box 10"/>
            <p:cNvSpPr txBox="1">
              <a:spLocks noChangeArrowheads="1"/>
            </p:cNvSpPr>
            <p:nvPr/>
          </p:nvSpPr>
          <p:spPr bwMode="auto">
            <a:xfrm>
              <a:off x="2389" y="983"/>
              <a:ext cx="368"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26" name="Text Box 11"/>
            <p:cNvSpPr txBox="1">
              <a:spLocks noChangeArrowheads="1"/>
            </p:cNvSpPr>
            <p:nvPr/>
          </p:nvSpPr>
          <p:spPr bwMode="auto">
            <a:xfrm>
              <a:off x="2721" y="983"/>
              <a:ext cx="368"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27" name="Text Box 12"/>
            <p:cNvSpPr txBox="1">
              <a:spLocks noChangeArrowheads="1"/>
            </p:cNvSpPr>
            <p:nvPr/>
          </p:nvSpPr>
          <p:spPr bwMode="auto">
            <a:xfrm>
              <a:off x="3077" y="983"/>
              <a:ext cx="320"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28" name="Text Box 13"/>
            <p:cNvSpPr txBox="1">
              <a:spLocks noChangeArrowheads="1"/>
            </p:cNvSpPr>
            <p:nvPr/>
          </p:nvSpPr>
          <p:spPr bwMode="auto">
            <a:xfrm>
              <a:off x="3409" y="983"/>
              <a:ext cx="321"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&gt;</a:t>
              </a:r>
              <a:r>
                <a:rPr lang="en-US" altLang="en-US" i="1" smtClean="0">
                  <a:solidFill>
                    <a:srgbClr val="000000"/>
                  </a:solidFill>
                </a:rPr>
                <a:t>x</a:t>
              </a:r>
              <a:endParaRPr lang="en-US" altLang="en-US" smtClean="0">
                <a:solidFill>
                  <a:srgbClr val="000000"/>
                </a:solidFill>
              </a:endParaRPr>
            </a:p>
          </p:txBody>
        </p:sp>
        <p:sp>
          <p:nvSpPr>
            <p:cNvPr id="12329" name="Text Box 14"/>
            <p:cNvSpPr txBox="1">
              <a:spLocks noChangeArrowheads="1"/>
            </p:cNvSpPr>
            <p:nvPr/>
          </p:nvSpPr>
          <p:spPr bwMode="auto">
            <a:xfrm>
              <a:off x="3749" y="983"/>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30" name="Text Box 15"/>
            <p:cNvSpPr txBox="1">
              <a:spLocks noChangeArrowheads="1"/>
            </p:cNvSpPr>
            <p:nvPr/>
          </p:nvSpPr>
          <p:spPr bwMode="auto">
            <a:xfrm>
              <a:off x="4073" y="983"/>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31" name="Text Box 16"/>
            <p:cNvSpPr txBox="1">
              <a:spLocks noChangeArrowheads="1"/>
            </p:cNvSpPr>
            <p:nvPr/>
          </p:nvSpPr>
          <p:spPr bwMode="auto">
            <a:xfrm>
              <a:off x="4403" y="983"/>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32" name="Text Box 17"/>
            <p:cNvSpPr txBox="1">
              <a:spLocks noChangeArrowheads="1"/>
            </p:cNvSpPr>
            <p:nvPr/>
          </p:nvSpPr>
          <p:spPr bwMode="auto">
            <a:xfrm>
              <a:off x="4735" y="983"/>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33" name="Text Box 18"/>
            <p:cNvSpPr txBox="1">
              <a:spLocks noChangeArrowheads="1"/>
            </p:cNvSpPr>
            <p:nvPr/>
          </p:nvSpPr>
          <p:spPr bwMode="auto">
            <a:xfrm>
              <a:off x="5073" y="983"/>
              <a:ext cx="309" cy="300"/>
            </a:xfrm>
            <a:prstGeom prst="rect">
              <a:avLst/>
            </a:prstGeom>
            <a:solidFill>
              <a:srgbClr val="FF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i="1" smtClean="0">
                  <a:solidFill>
                    <a:srgbClr val="000000"/>
                  </a:solidFill>
                </a:rPr>
                <a:t> x</a:t>
              </a:r>
              <a:r>
                <a:rPr lang="en-US" altLang="en-US" smtClean="0">
                  <a:solidFill>
                    <a:srgbClr val="000000"/>
                  </a:solidFill>
                </a:rPr>
                <a:t> </a:t>
              </a:r>
            </a:p>
          </p:txBody>
        </p:sp>
        <p:sp>
          <p:nvSpPr>
            <p:cNvPr id="12334" name="Text Box 19"/>
            <p:cNvSpPr txBox="1">
              <a:spLocks noChangeArrowheads="1"/>
            </p:cNvSpPr>
            <p:nvPr/>
          </p:nvSpPr>
          <p:spPr bwMode="auto">
            <a:xfrm>
              <a:off x="484" y="75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p</a:t>
              </a:r>
            </a:p>
          </p:txBody>
        </p:sp>
        <p:sp>
          <p:nvSpPr>
            <p:cNvPr id="12335" name="Text Box 20"/>
            <p:cNvSpPr txBox="1">
              <a:spLocks noChangeArrowheads="1"/>
            </p:cNvSpPr>
            <p:nvPr/>
          </p:nvSpPr>
          <p:spPr bwMode="auto">
            <a:xfrm>
              <a:off x="1824" y="738"/>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i</a:t>
              </a:r>
            </a:p>
          </p:txBody>
        </p:sp>
        <p:sp>
          <p:nvSpPr>
            <p:cNvPr id="12336" name="Text Box 21"/>
            <p:cNvSpPr txBox="1">
              <a:spLocks noChangeArrowheads="1"/>
            </p:cNvSpPr>
            <p:nvPr/>
          </p:nvSpPr>
          <p:spPr bwMode="auto">
            <a:xfrm>
              <a:off x="3422" y="750"/>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j</a:t>
              </a:r>
            </a:p>
          </p:txBody>
        </p:sp>
        <p:sp>
          <p:nvSpPr>
            <p:cNvPr id="12337" name="Text Box 22"/>
            <p:cNvSpPr txBox="1">
              <a:spLocks noChangeArrowheads="1"/>
            </p:cNvSpPr>
            <p:nvPr/>
          </p:nvSpPr>
          <p:spPr bwMode="auto">
            <a:xfrm>
              <a:off x="5087" y="746"/>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r</a:t>
              </a:r>
            </a:p>
          </p:txBody>
        </p:sp>
        <p:sp>
          <p:nvSpPr>
            <p:cNvPr id="12338" name="AutoShape 23"/>
            <p:cNvSpPr>
              <a:spLocks/>
            </p:cNvSpPr>
            <p:nvPr/>
          </p:nvSpPr>
          <p:spPr bwMode="auto">
            <a:xfrm rot="-5400000">
              <a:off x="1167" y="668"/>
              <a:ext cx="134" cy="1604"/>
            </a:xfrm>
            <a:prstGeom prst="leftBrace">
              <a:avLst>
                <a:gd name="adj1" fmla="val 9975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12339" name="AutoShape 24"/>
            <p:cNvSpPr>
              <a:spLocks/>
            </p:cNvSpPr>
            <p:nvPr/>
          </p:nvSpPr>
          <p:spPr bwMode="auto">
            <a:xfrm rot="-5400000">
              <a:off x="2691" y="805"/>
              <a:ext cx="126" cy="1329"/>
            </a:xfrm>
            <a:prstGeom prst="leftBrace">
              <a:avLst>
                <a:gd name="adj1" fmla="val 87897"/>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12340" name="Text Box 26"/>
            <p:cNvSpPr txBox="1">
              <a:spLocks noChangeArrowheads="1"/>
            </p:cNvSpPr>
            <p:nvPr/>
          </p:nvSpPr>
          <p:spPr bwMode="auto">
            <a:xfrm>
              <a:off x="1086" y="1508"/>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sym typeface="Symbol" panose="05050102010706020507" pitchFamily="18" charset="2"/>
                </a:rPr>
                <a:t> </a:t>
              </a:r>
              <a:r>
                <a:rPr lang="en-US" altLang="en-US" sz="2000" i="1" smtClean="0">
                  <a:solidFill>
                    <a:srgbClr val="000000"/>
                  </a:solidFill>
                  <a:sym typeface="Symbol" panose="05050102010706020507" pitchFamily="18" charset="2"/>
                </a:rPr>
                <a:t>x</a:t>
              </a:r>
              <a:endParaRPr lang="en-US" altLang="en-US" sz="2000" smtClean="0">
                <a:solidFill>
                  <a:srgbClr val="000000"/>
                </a:solidFill>
              </a:endParaRPr>
            </a:p>
          </p:txBody>
        </p:sp>
        <p:sp>
          <p:nvSpPr>
            <p:cNvPr id="12341" name="Text Box 27"/>
            <p:cNvSpPr txBox="1">
              <a:spLocks noChangeArrowheads="1"/>
            </p:cNvSpPr>
            <p:nvPr/>
          </p:nvSpPr>
          <p:spPr bwMode="auto">
            <a:xfrm>
              <a:off x="2609" y="1492"/>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sym typeface="Symbol" panose="05050102010706020507" pitchFamily="18" charset="2"/>
                </a:rPr>
                <a:t>&gt; </a:t>
              </a:r>
              <a:r>
                <a:rPr lang="en-US" altLang="en-US" sz="2000" i="1" smtClean="0">
                  <a:solidFill>
                    <a:srgbClr val="000000"/>
                  </a:solidFill>
                  <a:sym typeface="Symbol" panose="05050102010706020507" pitchFamily="18" charset="2"/>
                </a:rPr>
                <a:t>x</a:t>
              </a:r>
              <a:endParaRPr lang="en-US" altLang="en-US" sz="2000" smtClean="0">
                <a:solidFill>
                  <a:srgbClr val="000000"/>
                </a:solidFill>
              </a:endParaRPr>
            </a:p>
          </p:txBody>
        </p:sp>
      </p:grpSp>
      <p:grpSp>
        <p:nvGrpSpPr>
          <p:cNvPr id="3" name="Group 54"/>
          <p:cNvGrpSpPr>
            <a:grpSpLocks/>
          </p:cNvGrpSpPr>
          <p:nvPr/>
        </p:nvGrpSpPr>
        <p:grpSpPr bwMode="auto">
          <a:xfrm>
            <a:off x="647700" y="2941638"/>
            <a:ext cx="7875588" cy="2400300"/>
            <a:chOff x="408" y="1219"/>
            <a:chExt cx="4961" cy="1512"/>
          </a:xfrm>
        </p:grpSpPr>
        <p:sp>
          <p:nvSpPr>
            <p:cNvPr id="12295" name="Text Box 30"/>
            <p:cNvSpPr txBox="1">
              <a:spLocks noChangeArrowheads="1"/>
            </p:cNvSpPr>
            <p:nvPr/>
          </p:nvSpPr>
          <p:spPr bwMode="auto">
            <a:xfrm>
              <a:off x="408" y="1956"/>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296" name="Text Box 31"/>
            <p:cNvSpPr txBox="1">
              <a:spLocks noChangeArrowheads="1"/>
            </p:cNvSpPr>
            <p:nvPr/>
          </p:nvSpPr>
          <p:spPr bwMode="auto">
            <a:xfrm>
              <a:off x="740" y="1956"/>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297" name="Text Box 32"/>
            <p:cNvSpPr txBox="1">
              <a:spLocks noChangeArrowheads="1"/>
            </p:cNvSpPr>
            <p:nvPr/>
          </p:nvSpPr>
          <p:spPr bwMode="auto">
            <a:xfrm>
              <a:off x="1072" y="1956"/>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298" name="Text Box 33"/>
            <p:cNvSpPr txBox="1">
              <a:spLocks noChangeArrowheads="1"/>
            </p:cNvSpPr>
            <p:nvPr/>
          </p:nvSpPr>
          <p:spPr bwMode="auto">
            <a:xfrm>
              <a:off x="1380" y="1956"/>
              <a:ext cx="368"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299" name="Text Box 34"/>
            <p:cNvSpPr txBox="1">
              <a:spLocks noChangeArrowheads="1"/>
            </p:cNvSpPr>
            <p:nvPr/>
          </p:nvSpPr>
          <p:spPr bwMode="auto">
            <a:xfrm>
              <a:off x="1736" y="1956"/>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00" name="Text Box 35"/>
            <p:cNvSpPr txBox="1">
              <a:spLocks noChangeArrowheads="1"/>
            </p:cNvSpPr>
            <p:nvPr/>
          </p:nvSpPr>
          <p:spPr bwMode="auto">
            <a:xfrm>
              <a:off x="2068" y="1956"/>
              <a:ext cx="320"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01" name="Text Box 36"/>
            <p:cNvSpPr txBox="1">
              <a:spLocks noChangeArrowheads="1"/>
            </p:cNvSpPr>
            <p:nvPr/>
          </p:nvSpPr>
          <p:spPr bwMode="auto">
            <a:xfrm>
              <a:off x="2376" y="1956"/>
              <a:ext cx="368"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02" name="Text Box 37"/>
            <p:cNvSpPr txBox="1">
              <a:spLocks noChangeArrowheads="1"/>
            </p:cNvSpPr>
            <p:nvPr/>
          </p:nvSpPr>
          <p:spPr bwMode="auto">
            <a:xfrm>
              <a:off x="2708" y="1956"/>
              <a:ext cx="368"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03" name="Text Box 38"/>
            <p:cNvSpPr txBox="1">
              <a:spLocks noChangeArrowheads="1"/>
            </p:cNvSpPr>
            <p:nvPr/>
          </p:nvSpPr>
          <p:spPr bwMode="auto">
            <a:xfrm>
              <a:off x="3064" y="1956"/>
              <a:ext cx="320"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04" name="Text Box 39"/>
            <p:cNvSpPr txBox="1">
              <a:spLocks noChangeArrowheads="1"/>
            </p:cNvSpPr>
            <p:nvPr/>
          </p:nvSpPr>
          <p:spPr bwMode="auto">
            <a:xfrm>
              <a:off x="3372" y="1956"/>
              <a:ext cx="368" cy="300"/>
            </a:xfrm>
            <a:prstGeom prst="rect">
              <a:avLst/>
            </a:prstGeom>
            <a:solidFill>
              <a:schemeClr val="tx2"/>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05" name="Text Box 40"/>
            <p:cNvSpPr txBox="1">
              <a:spLocks noChangeArrowheads="1"/>
            </p:cNvSpPr>
            <p:nvPr/>
          </p:nvSpPr>
          <p:spPr bwMode="auto">
            <a:xfrm>
              <a:off x="3736" y="1956"/>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06" name="Text Box 41"/>
            <p:cNvSpPr txBox="1">
              <a:spLocks noChangeArrowheads="1"/>
            </p:cNvSpPr>
            <p:nvPr/>
          </p:nvSpPr>
          <p:spPr bwMode="auto">
            <a:xfrm>
              <a:off x="4060" y="1956"/>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07" name="Text Box 42"/>
            <p:cNvSpPr txBox="1">
              <a:spLocks noChangeArrowheads="1"/>
            </p:cNvSpPr>
            <p:nvPr/>
          </p:nvSpPr>
          <p:spPr bwMode="auto">
            <a:xfrm>
              <a:off x="4390" y="1956"/>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08" name="Text Box 43"/>
            <p:cNvSpPr txBox="1">
              <a:spLocks noChangeArrowheads="1"/>
            </p:cNvSpPr>
            <p:nvPr/>
          </p:nvSpPr>
          <p:spPr bwMode="auto">
            <a:xfrm>
              <a:off x="4722" y="1956"/>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2309" name="Text Box 44"/>
            <p:cNvSpPr txBox="1">
              <a:spLocks noChangeArrowheads="1"/>
            </p:cNvSpPr>
            <p:nvPr/>
          </p:nvSpPr>
          <p:spPr bwMode="auto">
            <a:xfrm>
              <a:off x="5060" y="1956"/>
              <a:ext cx="309" cy="300"/>
            </a:xfrm>
            <a:prstGeom prst="rect">
              <a:avLst/>
            </a:prstGeom>
            <a:solidFill>
              <a:srgbClr val="FF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r>
                <a:rPr lang="en-US" altLang="en-US" i="1" smtClean="0">
                  <a:solidFill>
                    <a:srgbClr val="000000"/>
                  </a:solidFill>
                </a:rPr>
                <a:t>x</a:t>
              </a:r>
              <a:r>
                <a:rPr lang="en-US" altLang="en-US" smtClean="0">
                  <a:solidFill>
                    <a:srgbClr val="000000"/>
                  </a:solidFill>
                </a:rPr>
                <a:t> </a:t>
              </a:r>
            </a:p>
          </p:txBody>
        </p:sp>
        <p:sp>
          <p:nvSpPr>
            <p:cNvPr id="12310" name="Text Box 45"/>
            <p:cNvSpPr txBox="1">
              <a:spLocks noChangeArrowheads="1"/>
            </p:cNvSpPr>
            <p:nvPr/>
          </p:nvSpPr>
          <p:spPr bwMode="auto">
            <a:xfrm>
              <a:off x="471" y="173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p</a:t>
              </a:r>
            </a:p>
          </p:txBody>
        </p:sp>
        <p:sp>
          <p:nvSpPr>
            <p:cNvPr id="12311" name="Text Box 46"/>
            <p:cNvSpPr txBox="1">
              <a:spLocks noChangeArrowheads="1"/>
            </p:cNvSpPr>
            <p:nvPr/>
          </p:nvSpPr>
          <p:spPr bwMode="auto">
            <a:xfrm>
              <a:off x="1811" y="1711"/>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i</a:t>
              </a:r>
            </a:p>
          </p:txBody>
        </p:sp>
        <p:sp>
          <p:nvSpPr>
            <p:cNvPr id="12312" name="Text Box 47"/>
            <p:cNvSpPr txBox="1">
              <a:spLocks noChangeArrowheads="1"/>
            </p:cNvSpPr>
            <p:nvPr/>
          </p:nvSpPr>
          <p:spPr bwMode="auto">
            <a:xfrm>
              <a:off x="3801" y="1707"/>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j</a:t>
              </a:r>
            </a:p>
          </p:txBody>
        </p:sp>
        <p:sp>
          <p:nvSpPr>
            <p:cNvPr id="12313" name="Text Box 48"/>
            <p:cNvSpPr txBox="1">
              <a:spLocks noChangeArrowheads="1"/>
            </p:cNvSpPr>
            <p:nvPr/>
          </p:nvSpPr>
          <p:spPr bwMode="auto">
            <a:xfrm>
              <a:off x="5074" y="1719"/>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r</a:t>
              </a:r>
            </a:p>
          </p:txBody>
        </p:sp>
        <p:sp>
          <p:nvSpPr>
            <p:cNvPr id="12314" name="AutoShape 49"/>
            <p:cNvSpPr>
              <a:spLocks/>
            </p:cNvSpPr>
            <p:nvPr/>
          </p:nvSpPr>
          <p:spPr bwMode="auto">
            <a:xfrm rot="-5400000">
              <a:off x="1154" y="1641"/>
              <a:ext cx="134" cy="1604"/>
            </a:xfrm>
            <a:prstGeom prst="leftBrace">
              <a:avLst>
                <a:gd name="adj1" fmla="val 9975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12315" name="AutoShape 50"/>
            <p:cNvSpPr>
              <a:spLocks/>
            </p:cNvSpPr>
            <p:nvPr/>
          </p:nvSpPr>
          <p:spPr bwMode="auto">
            <a:xfrm rot="-5400000">
              <a:off x="2828" y="1620"/>
              <a:ext cx="134" cy="1638"/>
            </a:xfrm>
            <a:prstGeom prst="leftBrace">
              <a:avLst>
                <a:gd name="adj1" fmla="val 101866"/>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12316" name="Text Box 51"/>
            <p:cNvSpPr txBox="1">
              <a:spLocks noChangeArrowheads="1"/>
            </p:cNvSpPr>
            <p:nvPr/>
          </p:nvSpPr>
          <p:spPr bwMode="auto">
            <a:xfrm>
              <a:off x="1073" y="2481"/>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sym typeface="Symbol" panose="05050102010706020507" pitchFamily="18" charset="2"/>
                </a:rPr>
                <a:t> </a:t>
              </a:r>
              <a:r>
                <a:rPr lang="en-US" altLang="en-US" sz="2000" i="1" smtClean="0">
                  <a:solidFill>
                    <a:srgbClr val="000000"/>
                  </a:solidFill>
                  <a:sym typeface="Symbol" panose="05050102010706020507" pitchFamily="18" charset="2"/>
                </a:rPr>
                <a:t>x</a:t>
              </a:r>
              <a:endParaRPr lang="en-US" altLang="en-US" sz="2000" smtClean="0">
                <a:solidFill>
                  <a:srgbClr val="000000"/>
                </a:solidFill>
              </a:endParaRPr>
            </a:p>
          </p:txBody>
        </p:sp>
        <p:sp>
          <p:nvSpPr>
            <p:cNvPr id="12317" name="Text Box 52"/>
            <p:cNvSpPr txBox="1">
              <a:spLocks noChangeArrowheads="1"/>
            </p:cNvSpPr>
            <p:nvPr/>
          </p:nvSpPr>
          <p:spPr bwMode="auto">
            <a:xfrm>
              <a:off x="2596" y="2465"/>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sym typeface="Symbol" panose="05050102010706020507" pitchFamily="18" charset="2"/>
                </a:rPr>
                <a:t>&gt; </a:t>
              </a:r>
              <a:r>
                <a:rPr lang="en-US" altLang="en-US" sz="2000" i="1" smtClean="0">
                  <a:solidFill>
                    <a:srgbClr val="000000"/>
                  </a:solidFill>
                  <a:sym typeface="Symbol" panose="05050102010706020507" pitchFamily="18" charset="2"/>
                </a:rPr>
                <a:t>x</a:t>
              </a:r>
              <a:endParaRPr lang="en-US" altLang="en-US" sz="2000" smtClean="0">
                <a:solidFill>
                  <a:srgbClr val="000000"/>
                </a:solidFill>
              </a:endParaRPr>
            </a:p>
          </p:txBody>
        </p:sp>
        <p:sp>
          <p:nvSpPr>
            <p:cNvPr id="12318" name="Line 53"/>
            <p:cNvSpPr>
              <a:spLocks noChangeShapeType="1"/>
            </p:cNvSpPr>
            <p:nvPr/>
          </p:nvSpPr>
          <p:spPr bwMode="auto">
            <a:xfrm>
              <a:off x="3573" y="1219"/>
              <a:ext cx="0" cy="768"/>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grpSp>
      <p:sp>
        <p:nvSpPr>
          <p:cNvPr id="12294" name="Text Box 55"/>
          <p:cNvSpPr txBox="1">
            <a:spLocks noChangeArrowheads="1"/>
          </p:cNvSpPr>
          <p:nvPr/>
        </p:nvSpPr>
        <p:spPr bwMode="auto">
          <a:xfrm>
            <a:off x="649288" y="1306513"/>
            <a:ext cx="2500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u="sng" smtClean="0">
                <a:solidFill>
                  <a:srgbClr val="CC3300"/>
                </a:solidFill>
              </a:rPr>
              <a:t>Case 1: </a:t>
            </a:r>
            <a:r>
              <a:rPr lang="en-US" altLang="en-US" sz="2800" i="1" smtClean="0">
                <a:solidFill>
                  <a:srgbClr val="0033CC"/>
                </a:solidFill>
              </a:rPr>
              <a:t>A</a:t>
            </a:r>
            <a:r>
              <a:rPr lang="en-US" altLang="en-US" sz="2800" smtClean="0">
                <a:solidFill>
                  <a:srgbClr val="0033CC"/>
                </a:solidFill>
              </a:rPr>
              <a:t>[</a:t>
            </a:r>
            <a:r>
              <a:rPr lang="en-US" altLang="en-US" sz="2800" i="1" smtClean="0">
                <a:solidFill>
                  <a:srgbClr val="0033CC"/>
                </a:solidFill>
              </a:rPr>
              <a:t>j</a:t>
            </a:r>
            <a:r>
              <a:rPr lang="en-US" altLang="en-US" sz="2800" smtClean="0">
                <a:solidFill>
                  <a:srgbClr val="0033CC"/>
                </a:solidFill>
              </a:rPr>
              <a:t>] &gt; </a:t>
            </a:r>
            <a:r>
              <a:rPr lang="en-US" altLang="en-US" sz="2800" i="1" smtClean="0">
                <a:solidFill>
                  <a:srgbClr val="0033CC"/>
                </a:solidFill>
              </a:rPr>
              <a:t>x</a:t>
            </a:r>
            <a:endParaRPr lang="en-US" altLang="en-US" sz="2800" b="1" u="sng" smtClean="0">
              <a:solidFill>
                <a:srgbClr val="CC3300"/>
              </a:solidFill>
            </a:endParaRPr>
          </a:p>
        </p:txBody>
      </p:sp>
    </p:spTree>
    <p:extLst>
      <p:ext uri="{BB962C8B-B14F-4D97-AF65-F5344CB8AC3E}">
        <p14:creationId xmlns:p14="http://schemas.microsoft.com/office/powerpoint/2010/main" val="3787140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13315" name="Rectangle 2"/>
          <p:cNvSpPr>
            <a:spLocks noGrp="1" noChangeArrowheads="1"/>
          </p:cNvSpPr>
          <p:nvPr>
            <p:ph type="title"/>
          </p:nvPr>
        </p:nvSpPr>
        <p:spPr/>
        <p:txBody>
          <a:bodyPr/>
          <a:lstStyle/>
          <a:p>
            <a:r>
              <a:rPr lang="en-US" altLang="en-US" smtClean="0"/>
              <a:t>Correctness of Partition</a:t>
            </a:r>
          </a:p>
        </p:txBody>
      </p:sp>
      <p:grpSp>
        <p:nvGrpSpPr>
          <p:cNvPr id="2" name="Group 61"/>
          <p:cNvGrpSpPr>
            <a:grpSpLocks/>
          </p:cNvGrpSpPr>
          <p:nvPr/>
        </p:nvGrpSpPr>
        <p:grpSpPr bwMode="auto">
          <a:xfrm>
            <a:off x="668338" y="3332163"/>
            <a:ext cx="7875587" cy="1619250"/>
            <a:chOff x="421" y="2099"/>
            <a:chExt cx="4961" cy="1020"/>
          </a:xfrm>
        </p:grpSpPr>
        <p:sp>
          <p:nvSpPr>
            <p:cNvPr id="13346" name="Text Box 4"/>
            <p:cNvSpPr txBox="1">
              <a:spLocks noChangeArrowheads="1"/>
            </p:cNvSpPr>
            <p:nvPr/>
          </p:nvSpPr>
          <p:spPr bwMode="auto">
            <a:xfrm>
              <a:off x="421" y="234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47" name="Text Box 5"/>
            <p:cNvSpPr txBox="1">
              <a:spLocks noChangeArrowheads="1"/>
            </p:cNvSpPr>
            <p:nvPr/>
          </p:nvSpPr>
          <p:spPr bwMode="auto">
            <a:xfrm>
              <a:off x="753" y="234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48" name="Text Box 6"/>
            <p:cNvSpPr txBox="1">
              <a:spLocks noChangeArrowheads="1"/>
            </p:cNvSpPr>
            <p:nvPr/>
          </p:nvSpPr>
          <p:spPr bwMode="auto">
            <a:xfrm>
              <a:off x="1085" y="234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49" name="Text Box 7"/>
            <p:cNvSpPr txBox="1">
              <a:spLocks noChangeArrowheads="1"/>
            </p:cNvSpPr>
            <p:nvPr/>
          </p:nvSpPr>
          <p:spPr bwMode="auto">
            <a:xfrm>
              <a:off x="1393" y="2344"/>
              <a:ext cx="368"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50" name="Text Box 8"/>
            <p:cNvSpPr txBox="1">
              <a:spLocks noChangeArrowheads="1"/>
            </p:cNvSpPr>
            <p:nvPr/>
          </p:nvSpPr>
          <p:spPr bwMode="auto">
            <a:xfrm>
              <a:off x="1749" y="234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51" name="Text Box 9"/>
            <p:cNvSpPr txBox="1">
              <a:spLocks noChangeArrowheads="1"/>
            </p:cNvSpPr>
            <p:nvPr/>
          </p:nvSpPr>
          <p:spPr bwMode="auto">
            <a:xfrm>
              <a:off x="2081" y="2344"/>
              <a:ext cx="320"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52" name="Text Box 10"/>
            <p:cNvSpPr txBox="1">
              <a:spLocks noChangeArrowheads="1"/>
            </p:cNvSpPr>
            <p:nvPr/>
          </p:nvSpPr>
          <p:spPr bwMode="auto">
            <a:xfrm>
              <a:off x="2389" y="2344"/>
              <a:ext cx="368"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53" name="Text Box 11"/>
            <p:cNvSpPr txBox="1">
              <a:spLocks noChangeArrowheads="1"/>
            </p:cNvSpPr>
            <p:nvPr/>
          </p:nvSpPr>
          <p:spPr bwMode="auto">
            <a:xfrm>
              <a:off x="2721" y="2344"/>
              <a:ext cx="368"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54" name="Text Box 12"/>
            <p:cNvSpPr txBox="1">
              <a:spLocks noChangeArrowheads="1"/>
            </p:cNvSpPr>
            <p:nvPr/>
          </p:nvSpPr>
          <p:spPr bwMode="auto">
            <a:xfrm>
              <a:off x="3077" y="2344"/>
              <a:ext cx="320"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55" name="Text Box 13"/>
            <p:cNvSpPr txBox="1">
              <a:spLocks noChangeArrowheads="1"/>
            </p:cNvSpPr>
            <p:nvPr/>
          </p:nvSpPr>
          <p:spPr bwMode="auto">
            <a:xfrm>
              <a:off x="3395" y="2344"/>
              <a:ext cx="349"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smtClean="0">
                  <a:solidFill>
                    <a:srgbClr val="000000"/>
                  </a:solidFill>
                  <a:sym typeface="Symbol" panose="05050102010706020507" pitchFamily="18" charset="2"/>
                </a:rPr>
                <a:t></a:t>
              </a:r>
              <a:r>
                <a:rPr lang="en-US" altLang="en-US" smtClean="0">
                  <a:solidFill>
                    <a:srgbClr val="000000"/>
                  </a:solidFill>
                </a:rPr>
                <a:t> </a:t>
              </a:r>
              <a:r>
                <a:rPr lang="en-US" altLang="en-US" i="1" smtClean="0">
                  <a:solidFill>
                    <a:srgbClr val="000000"/>
                  </a:solidFill>
                </a:rPr>
                <a:t>x</a:t>
              </a:r>
            </a:p>
          </p:txBody>
        </p:sp>
        <p:sp>
          <p:nvSpPr>
            <p:cNvPr id="13356" name="Text Box 14"/>
            <p:cNvSpPr txBox="1">
              <a:spLocks noChangeArrowheads="1"/>
            </p:cNvSpPr>
            <p:nvPr/>
          </p:nvSpPr>
          <p:spPr bwMode="auto">
            <a:xfrm>
              <a:off x="3749" y="2344"/>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57" name="Text Box 15"/>
            <p:cNvSpPr txBox="1">
              <a:spLocks noChangeArrowheads="1"/>
            </p:cNvSpPr>
            <p:nvPr/>
          </p:nvSpPr>
          <p:spPr bwMode="auto">
            <a:xfrm>
              <a:off x="4073" y="2344"/>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58" name="Text Box 16"/>
            <p:cNvSpPr txBox="1">
              <a:spLocks noChangeArrowheads="1"/>
            </p:cNvSpPr>
            <p:nvPr/>
          </p:nvSpPr>
          <p:spPr bwMode="auto">
            <a:xfrm>
              <a:off x="4403" y="2344"/>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59" name="Text Box 17"/>
            <p:cNvSpPr txBox="1">
              <a:spLocks noChangeArrowheads="1"/>
            </p:cNvSpPr>
            <p:nvPr/>
          </p:nvSpPr>
          <p:spPr bwMode="auto">
            <a:xfrm>
              <a:off x="4735" y="2344"/>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60" name="Text Box 18"/>
            <p:cNvSpPr txBox="1">
              <a:spLocks noChangeArrowheads="1"/>
            </p:cNvSpPr>
            <p:nvPr/>
          </p:nvSpPr>
          <p:spPr bwMode="auto">
            <a:xfrm>
              <a:off x="5073" y="2344"/>
              <a:ext cx="309" cy="300"/>
            </a:xfrm>
            <a:prstGeom prst="rect">
              <a:avLst/>
            </a:prstGeom>
            <a:solidFill>
              <a:srgbClr val="FF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i="1" smtClean="0">
                  <a:solidFill>
                    <a:srgbClr val="000000"/>
                  </a:solidFill>
                </a:rPr>
                <a:t> x</a:t>
              </a:r>
              <a:r>
                <a:rPr lang="en-US" altLang="en-US" smtClean="0">
                  <a:solidFill>
                    <a:srgbClr val="000000"/>
                  </a:solidFill>
                </a:rPr>
                <a:t> </a:t>
              </a:r>
            </a:p>
          </p:txBody>
        </p:sp>
        <p:sp>
          <p:nvSpPr>
            <p:cNvPr id="13361" name="Text Box 19"/>
            <p:cNvSpPr txBox="1">
              <a:spLocks noChangeArrowheads="1"/>
            </p:cNvSpPr>
            <p:nvPr/>
          </p:nvSpPr>
          <p:spPr bwMode="auto">
            <a:xfrm>
              <a:off x="484" y="212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p</a:t>
              </a:r>
            </a:p>
          </p:txBody>
        </p:sp>
        <p:sp>
          <p:nvSpPr>
            <p:cNvPr id="13362" name="Text Box 20"/>
            <p:cNvSpPr txBox="1">
              <a:spLocks noChangeArrowheads="1"/>
            </p:cNvSpPr>
            <p:nvPr/>
          </p:nvSpPr>
          <p:spPr bwMode="auto">
            <a:xfrm>
              <a:off x="1824" y="2099"/>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i</a:t>
              </a:r>
            </a:p>
          </p:txBody>
        </p:sp>
        <p:sp>
          <p:nvSpPr>
            <p:cNvPr id="13363" name="Text Box 21"/>
            <p:cNvSpPr txBox="1">
              <a:spLocks noChangeArrowheads="1"/>
            </p:cNvSpPr>
            <p:nvPr/>
          </p:nvSpPr>
          <p:spPr bwMode="auto">
            <a:xfrm>
              <a:off x="3422" y="2111"/>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j</a:t>
              </a:r>
            </a:p>
          </p:txBody>
        </p:sp>
        <p:sp>
          <p:nvSpPr>
            <p:cNvPr id="13364" name="Text Box 22"/>
            <p:cNvSpPr txBox="1">
              <a:spLocks noChangeArrowheads="1"/>
            </p:cNvSpPr>
            <p:nvPr/>
          </p:nvSpPr>
          <p:spPr bwMode="auto">
            <a:xfrm>
              <a:off x="5087" y="2107"/>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r</a:t>
              </a:r>
            </a:p>
          </p:txBody>
        </p:sp>
        <p:sp>
          <p:nvSpPr>
            <p:cNvPr id="13365" name="AutoShape 23"/>
            <p:cNvSpPr>
              <a:spLocks/>
            </p:cNvSpPr>
            <p:nvPr/>
          </p:nvSpPr>
          <p:spPr bwMode="auto">
            <a:xfrm rot="-5400000">
              <a:off x="1167" y="2029"/>
              <a:ext cx="134" cy="1604"/>
            </a:xfrm>
            <a:prstGeom prst="leftBrace">
              <a:avLst>
                <a:gd name="adj1" fmla="val 9975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13366" name="AutoShape 24"/>
            <p:cNvSpPr>
              <a:spLocks/>
            </p:cNvSpPr>
            <p:nvPr/>
          </p:nvSpPr>
          <p:spPr bwMode="auto">
            <a:xfrm rot="-5400000">
              <a:off x="2691" y="2166"/>
              <a:ext cx="126" cy="1329"/>
            </a:xfrm>
            <a:prstGeom prst="leftBrace">
              <a:avLst>
                <a:gd name="adj1" fmla="val 87897"/>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13367" name="Text Box 25"/>
            <p:cNvSpPr txBox="1">
              <a:spLocks noChangeArrowheads="1"/>
            </p:cNvSpPr>
            <p:nvPr/>
          </p:nvSpPr>
          <p:spPr bwMode="auto">
            <a:xfrm>
              <a:off x="1086" y="2869"/>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sym typeface="Symbol" panose="05050102010706020507" pitchFamily="18" charset="2"/>
                </a:rPr>
                <a:t> </a:t>
              </a:r>
              <a:r>
                <a:rPr lang="en-US" altLang="en-US" sz="2000" i="1" smtClean="0">
                  <a:solidFill>
                    <a:srgbClr val="000000"/>
                  </a:solidFill>
                  <a:sym typeface="Symbol" panose="05050102010706020507" pitchFamily="18" charset="2"/>
                </a:rPr>
                <a:t>x</a:t>
              </a:r>
              <a:endParaRPr lang="en-US" altLang="en-US" sz="2000" smtClean="0">
                <a:solidFill>
                  <a:srgbClr val="000000"/>
                </a:solidFill>
              </a:endParaRPr>
            </a:p>
          </p:txBody>
        </p:sp>
        <p:sp>
          <p:nvSpPr>
            <p:cNvPr id="13368" name="Text Box 26"/>
            <p:cNvSpPr txBox="1">
              <a:spLocks noChangeArrowheads="1"/>
            </p:cNvSpPr>
            <p:nvPr/>
          </p:nvSpPr>
          <p:spPr bwMode="auto">
            <a:xfrm>
              <a:off x="2609" y="2853"/>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sym typeface="Symbol" panose="05050102010706020507" pitchFamily="18" charset="2"/>
                </a:rPr>
                <a:t>&gt; </a:t>
              </a:r>
              <a:r>
                <a:rPr lang="en-US" altLang="en-US" sz="2000" i="1" smtClean="0">
                  <a:solidFill>
                    <a:srgbClr val="000000"/>
                  </a:solidFill>
                  <a:sym typeface="Symbol" panose="05050102010706020507" pitchFamily="18" charset="2"/>
                </a:rPr>
                <a:t>x</a:t>
              </a:r>
              <a:endParaRPr lang="en-US" altLang="en-US" sz="2000" smtClean="0">
                <a:solidFill>
                  <a:srgbClr val="000000"/>
                </a:solidFill>
              </a:endParaRPr>
            </a:p>
          </p:txBody>
        </p:sp>
      </p:grpSp>
      <p:sp>
        <p:nvSpPr>
          <p:cNvPr id="13317" name="Rectangle 53"/>
          <p:cNvSpPr>
            <a:spLocks noGrp="1" noChangeArrowheads="1"/>
          </p:cNvSpPr>
          <p:nvPr>
            <p:ph type="body" idx="1"/>
          </p:nvPr>
        </p:nvSpPr>
        <p:spPr>
          <a:xfrm>
            <a:off x="265113" y="874713"/>
            <a:ext cx="4378325" cy="2651125"/>
          </a:xfrm>
          <a:noFill/>
        </p:spPr>
        <p:txBody>
          <a:bodyPr/>
          <a:lstStyle/>
          <a:p>
            <a:r>
              <a:rPr lang="en-US" altLang="en-US" sz="2800" b="1" u="sng" smtClean="0">
                <a:solidFill>
                  <a:srgbClr val="CC3300"/>
                </a:solidFill>
              </a:rPr>
              <a:t>Case 2:</a:t>
            </a:r>
            <a:r>
              <a:rPr lang="en-US" altLang="en-US" sz="2800" smtClean="0"/>
              <a:t> </a:t>
            </a:r>
            <a:r>
              <a:rPr lang="en-US" altLang="en-US" sz="2800" i="1" smtClean="0">
                <a:solidFill>
                  <a:schemeClr val="hlink"/>
                </a:solidFill>
              </a:rPr>
              <a:t>A</a:t>
            </a:r>
            <a:r>
              <a:rPr lang="en-US" altLang="en-US" sz="2800" smtClean="0">
                <a:solidFill>
                  <a:schemeClr val="hlink"/>
                </a:solidFill>
              </a:rPr>
              <a:t>[</a:t>
            </a:r>
            <a:r>
              <a:rPr lang="en-US" altLang="en-US" sz="2800" i="1" smtClean="0">
                <a:solidFill>
                  <a:schemeClr val="hlink"/>
                </a:solidFill>
              </a:rPr>
              <a:t>j</a:t>
            </a:r>
            <a:r>
              <a:rPr lang="en-US" altLang="en-US" sz="2800" smtClean="0">
                <a:solidFill>
                  <a:schemeClr val="hlink"/>
                </a:solidFill>
              </a:rPr>
              <a:t>] </a:t>
            </a:r>
            <a:r>
              <a:rPr lang="en-US" altLang="en-US" sz="2800" smtClean="0">
                <a:solidFill>
                  <a:schemeClr val="hlink"/>
                </a:solidFill>
                <a:sym typeface="Symbol" panose="05050102010706020507" pitchFamily="18" charset="2"/>
              </a:rPr>
              <a:t> </a:t>
            </a:r>
            <a:r>
              <a:rPr lang="en-US" altLang="en-US" sz="2800" i="1" smtClean="0">
                <a:solidFill>
                  <a:schemeClr val="hlink"/>
                </a:solidFill>
              </a:rPr>
              <a:t>x</a:t>
            </a:r>
            <a:endParaRPr lang="en-US" altLang="en-US" sz="2800" smtClean="0">
              <a:solidFill>
                <a:schemeClr val="hlink"/>
              </a:solidFill>
            </a:endParaRPr>
          </a:p>
          <a:p>
            <a:pPr lvl="1"/>
            <a:r>
              <a:rPr lang="en-US" altLang="en-US" sz="2400" smtClean="0"/>
              <a:t>Increment </a:t>
            </a:r>
            <a:r>
              <a:rPr lang="en-US" altLang="en-US" sz="2400" i="1" smtClean="0"/>
              <a:t>i</a:t>
            </a:r>
            <a:endParaRPr lang="en-US" altLang="en-US" sz="2400" smtClean="0"/>
          </a:p>
          <a:p>
            <a:pPr lvl="1"/>
            <a:r>
              <a:rPr lang="en-US" altLang="en-US" sz="2400" smtClean="0"/>
              <a:t>Swap </a:t>
            </a:r>
            <a:r>
              <a:rPr lang="en-US" altLang="en-US" sz="2400" i="1" smtClean="0"/>
              <a:t>A</a:t>
            </a:r>
            <a:r>
              <a:rPr lang="en-US" altLang="en-US" sz="2400" smtClean="0"/>
              <a:t>[</a:t>
            </a:r>
            <a:r>
              <a:rPr lang="en-US" altLang="en-US" sz="2400" i="1" smtClean="0"/>
              <a:t>i</a:t>
            </a:r>
            <a:r>
              <a:rPr lang="en-US" altLang="en-US" sz="2400" smtClean="0"/>
              <a:t>] and </a:t>
            </a:r>
            <a:r>
              <a:rPr lang="en-US" altLang="en-US" sz="2400" i="1" smtClean="0"/>
              <a:t>A</a:t>
            </a:r>
            <a:r>
              <a:rPr lang="en-US" altLang="en-US" sz="2400" smtClean="0"/>
              <a:t>[</a:t>
            </a:r>
            <a:r>
              <a:rPr lang="en-US" altLang="en-US" sz="2400" i="1" smtClean="0"/>
              <a:t>j</a:t>
            </a:r>
            <a:r>
              <a:rPr lang="en-US" altLang="en-US" sz="2400" smtClean="0"/>
              <a:t>]</a:t>
            </a:r>
          </a:p>
          <a:p>
            <a:pPr lvl="2"/>
            <a:r>
              <a:rPr lang="en-US" altLang="en-US" sz="2000" smtClean="0"/>
              <a:t>Condition 1 is maintained.</a:t>
            </a:r>
          </a:p>
          <a:p>
            <a:pPr lvl="1"/>
            <a:r>
              <a:rPr lang="en-US" altLang="en-US" sz="2400" smtClean="0"/>
              <a:t>Increment </a:t>
            </a:r>
            <a:r>
              <a:rPr lang="en-US" altLang="en-US" sz="2400" i="1" smtClean="0"/>
              <a:t>j</a:t>
            </a:r>
            <a:endParaRPr lang="en-US" altLang="en-US" sz="2400" smtClean="0"/>
          </a:p>
          <a:p>
            <a:pPr lvl="2"/>
            <a:r>
              <a:rPr lang="en-US" altLang="en-US" sz="2000" smtClean="0"/>
              <a:t>Condition 2 is maintained.</a:t>
            </a:r>
          </a:p>
        </p:txBody>
      </p:sp>
      <p:sp>
        <p:nvSpPr>
          <p:cNvPr id="13318" name="Rectangle 64"/>
          <p:cNvSpPr>
            <a:spLocks noChangeArrowheads="1"/>
          </p:cNvSpPr>
          <p:nvPr/>
        </p:nvSpPr>
        <p:spPr bwMode="auto">
          <a:xfrm>
            <a:off x="4481513" y="866775"/>
            <a:ext cx="437832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buFontTx/>
              <a:buChar char="»"/>
            </a:pPr>
            <a:endParaRPr lang="en-US" altLang="en-US" smtClean="0">
              <a:solidFill>
                <a:srgbClr val="000000"/>
              </a:solidFill>
            </a:endParaRPr>
          </a:p>
          <a:p>
            <a:pPr lvl="1">
              <a:spcBef>
                <a:spcPct val="20000"/>
              </a:spcBef>
              <a:buFontTx/>
              <a:buChar char="»"/>
            </a:pPr>
            <a:r>
              <a:rPr lang="en-US" altLang="en-US" i="1" smtClean="0">
                <a:solidFill>
                  <a:srgbClr val="000000"/>
                </a:solidFill>
              </a:rPr>
              <a:t>A</a:t>
            </a:r>
            <a:r>
              <a:rPr lang="en-US" altLang="en-US" smtClean="0">
                <a:solidFill>
                  <a:srgbClr val="000000"/>
                </a:solidFill>
              </a:rPr>
              <a:t>[</a:t>
            </a:r>
            <a:r>
              <a:rPr lang="en-US" altLang="en-US" i="1" smtClean="0">
                <a:solidFill>
                  <a:srgbClr val="000000"/>
                </a:solidFill>
              </a:rPr>
              <a:t>r</a:t>
            </a:r>
            <a:r>
              <a:rPr lang="en-US" altLang="en-US" smtClean="0">
                <a:solidFill>
                  <a:srgbClr val="000000"/>
                </a:solidFill>
              </a:rPr>
              <a:t>] is unaltered.</a:t>
            </a:r>
          </a:p>
          <a:p>
            <a:pPr lvl="2">
              <a:spcBef>
                <a:spcPct val="20000"/>
              </a:spcBef>
              <a:buFontTx/>
              <a:buChar char="•"/>
            </a:pPr>
            <a:r>
              <a:rPr lang="en-US" altLang="en-US" sz="2000" smtClean="0">
                <a:solidFill>
                  <a:srgbClr val="000000"/>
                </a:solidFill>
              </a:rPr>
              <a:t>Condition 3 is maintained.</a:t>
            </a:r>
          </a:p>
        </p:txBody>
      </p:sp>
      <p:grpSp>
        <p:nvGrpSpPr>
          <p:cNvPr id="3" name="Group 69"/>
          <p:cNvGrpSpPr>
            <a:grpSpLocks/>
          </p:cNvGrpSpPr>
          <p:nvPr/>
        </p:nvGrpSpPr>
        <p:grpSpPr bwMode="auto">
          <a:xfrm>
            <a:off x="661988" y="4206875"/>
            <a:ext cx="7875587" cy="2273300"/>
            <a:chOff x="417" y="2650"/>
            <a:chExt cx="4961" cy="1432"/>
          </a:xfrm>
        </p:grpSpPr>
        <p:sp>
          <p:nvSpPr>
            <p:cNvPr id="13320" name="Text Box 49"/>
            <p:cNvSpPr txBox="1">
              <a:spLocks noChangeArrowheads="1"/>
            </p:cNvSpPr>
            <p:nvPr/>
          </p:nvSpPr>
          <p:spPr bwMode="auto">
            <a:xfrm>
              <a:off x="1082" y="3832"/>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sym typeface="Symbol" panose="05050102010706020507" pitchFamily="18" charset="2"/>
                </a:rPr>
                <a:t> </a:t>
              </a:r>
              <a:r>
                <a:rPr lang="en-US" altLang="en-US" sz="2000" i="1" smtClean="0">
                  <a:solidFill>
                    <a:srgbClr val="000000"/>
                  </a:solidFill>
                  <a:sym typeface="Symbol" panose="05050102010706020507" pitchFamily="18" charset="2"/>
                </a:rPr>
                <a:t>x</a:t>
              </a:r>
              <a:endParaRPr lang="en-US" altLang="en-US" sz="2000" smtClean="0">
                <a:solidFill>
                  <a:srgbClr val="000000"/>
                </a:solidFill>
              </a:endParaRPr>
            </a:p>
          </p:txBody>
        </p:sp>
        <p:sp>
          <p:nvSpPr>
            <p:cNvPr id="13321" name="Text Box 50"/>
            <p:cNvSpPr txBox="1">
              <a:spLocks noChangeArrowheads="1"/>
            </p:cNvSpPr>
            <p:nvPr/>
          </p:nvSpPr>
          <p:spPr bwMode="auto">
            <a:xfrm>
              <a:off x="2605" y="3816"/>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sym typeface="Symbol" panose="05050102010706020507" pitchFamily="18" charset="2"/>
                </a:rPr>
                <a:t>&gt; </a:t>
              </a:r>
              <a:r>
                <a:rPr lang="en-US" altLang="en-US" sz="2000" i="1" smtClean="0">
                  <a:solidFill>
                    <a:srgbClr val="000000"/>
                  </a:solidFill>
                  <a:sym typeface="Symbol" panose="05050102010706020507" pitchFamily="18" charset="2"/>
                </a:rPr>
                <a:t>x</a:t>
              </a:r>
              <a:endParaRPr lang="en-US" altLang="en-US" sz="2000" smtClean="0">
                <a:solidFill>
                  <a:srgbClr val="000000"/>
                </a:solidFill>
              </a:endParaRPr>
            </a:p>
          </p:txBody>
        </p:sp>
        <p:grpSp>
          <p:nvGrpSpPr>
            <p:cNvPr id="13322" name="Group 68"/>
            <p:cNvGrpSpPr>
              <a:grpSpLocks/>
            </p:cNvGrpSpPr>
            <p:nvPr/>
          </p:nvGrpSpPr>
          <p:grpSpPr bwMode="auto">
            <a:xfrm>
              <a:off x="417" y="2650"/>
              <a:ext cx="4961" cy="1211"/>
              <a:chOff x="417" y="2650"/>
              <a:chExt cx="4961" cy="1211"/>
            </a:xfrm>
          </p:grpSpPr>
          <p:sp>
            <p:nvSpPr>
              <p:cNvPr id="13323" name="Text Box 28"/>
              <p:cNvSpPr txBox="1">
                <a:spLocks noChangeArrowheads="1"/>
              </p:cNvSpPr>
              <p:nvPr/>
            </p:nvSpPr>
            <p:spPr bwMode="auto">
              <a:xfrm>
                <a:off x="417" y="3307"/>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24" name="Text Box 29"/>
              <p:cNvSpPr txBox="1">
                <a:spLocks noChangeArrowheads="1"/>
              </p:cNvSpPr>
              <p:nvPr/>
            </p:nvSpPr>
            <p:spPr bwMode="auto">
              <a:xfrm>
                <a:off x="749" y="3307"/>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25" name="Text Box 30"/>
              <p:cNvSpPr txBox="1">
                <a:spLocks noChangeArrowheads="1"/>
              </p:cNvSpPr>
              <p:nvPr/>
            </p:nvSpPr>
            <p:spPr bwMode="auto">
              <a:xfrm>
                <a:off x="1081" y="3307"/>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26" name="Text Box 31"/>
              <p:cNvSpPr txBox="1">
                <a:spLocks noChangeArrowheads="1"/>
              </p:cNvSpPr>
              <p:nvPr/>
            </p:nvSpPr>
            <p:spPr bwMode="auto">
              <a:xfrm>
                <a:off x="1389" y="3307"/>
                <a:ext cx="368"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27" name="Text Box 32"/>
              <p:cNvSpPr txBox="1">
                <a:spLocks noChangeArrowheads="1"/>
              </p:cNvSpPr>
              <p:nvPr/>
            </p:nvSpPr>
            <p:spPr bwMode="auto">
              <a:xfrm>
                <a:off x="1745" y="3307"/>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28" name="Text Box 33"/>
              <p:cNvSpPr txBox="1">
                <a:spLocks noChangeArrowheads="1"/>
              </p:cNvSpPr>
              <p:nvPr/>
            </p:nvSpPr>
            <p:spPr bwMode="auto">
              <a:xfrm>
                <a:off x="2077" y="3307"/>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29" name="Text Box 34"/>
              <p:cNvSpPr txBox="1">
                <a:spLocks noChangeArrowheads="1"/>
              </p:cNvSpPr>
              <p:nvPr/>
            </p:nvSpPr>
            <p:spPr bwMode="auto">
              <a:xfrm>
                <a:off x="2385" y="3307"/>
                <a:ext cx="368"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30" name="Text Box 35"/>
              <p:cNvSpPr txBox="1">
                <a:spLocks noChangeArrowheads="1"/>
              </p:cNvSpPr>
              <p:nvPr/>
            </p:nvSpPr>
            <p:spPr bwMode="auto">
              <a:xfrm>
                <a:off x="2717" y="3307"/>
                <a:ext cx="368"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31" name="Text Box 36"/>
              <p:cNvSpPr txBox="1">
                <a:spLocks noChangeArrowheads="1"/>
              </p:cNvSpPr>
              <p:nvPr/>
            </p:nvSpPr>
            <p:spPr bwMode="auto">
              <a:xfrm>
                <a:off x="3073" y="3307"/>
                <a:ext cx="320" cy="300"/>
              </a:xfrm>
              <a:prstGeom prst="rect">
                <a:avLst/>
              </a:prstGeom>
              <a:solidFill>
                <a:srgbClr val="0000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32" name="Text Box 37"/>
              <p:cNvSpPr txBox="1">
                <a:spLocks noChangeArrowheads="1"/>
              </p:cNvSpPr>
              <p:nvPr/>
            </p:nvSpPr>
            <p:spPr bwMode="auto">
              <a:xfrm>
                <a:off x="3381" y="3307"/>
                <a:ext cx="368" cy="300"/>
              </a:xfrm>
              <a:prstGeom prst="rect">
                <a:avLst/>
              </a:prstGeom>
              <a:solidFill>
                <a:schemeClr val="tx2"/>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33" name="Text Box 38"/>
              <p:cNvSpPr txBox="1">
                <a:spLocks noChangeArrowheads="1"/>
              </p:cNvSpPr>
              <p:nvPr/>
            </p:nvSpPr>
            <p:spPr bwMode="auto">
              <a:xfrm>
                <a:off x="3745" y="3307"/>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34" name="Text Box 39"/>
              <p:cNvSpPr txBox="1">
                <a:spLocks noChangeArrowheads="1"/>
              </p:cNvSpPr>
              <p:nvPr/>
            </p:nvSpPr>
            <p:spPr bwMode="auto">
              <a:xfrm>
                <a:off x="4069" y="3307"/>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35" name="Text Box 40"/>
              <p:cNvSpPr txBox="1">
                <a:spLocks noChangeArrowheads="1"/>
              </p:cNvSpPr>
              <p:nvPr/>
            </p:nvSpPr>
            <p:spPr bwMode="auto">
              <a:xfrm>
                <a:off x="4399" y="3307"/>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36" name="Text Box 41"/>
              <p:cNvSpPr txBox="1">
                <a:spLocks noChangeArrowheads="1"/>
              </p:cNvSpPr>
              <p:nvPr/>
            </p:nvSpPr>
            <p:spPr bwMode="auto">
              <a:xfrm>
                <a:off x="4731" y="3307"/>
                <a:ext cx="320" cy="300"/>
              </a:xfrm>
              <a:prstGeom prst="rect">
                <a:avLst/>
              </a:prstGeom>
              <a:solidFill>
                <a:srgbClr val="FFFF99"/>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p>
            </p:txBody>
          </p:sp>
          <p:sp>
            <p:nvSpPr>
              <p:cNvPr id="13337" name="Text Box 42"/>
              <p:cNvSpPr txBox="1">
                <a:spLocks noChangeArrowheads="1"/>
              </p:cNvSpPr>
              <p:nvPr/>
            </p:nvSpPr>
            <p:spPr bwMode="auto">
              <a:xfrm>
                <a:off x="5069" y="3307"/>
                <a:ext cx="309" cy="300"/>
              </a:xfrm>
              <a:prstGeom prst="rect">
                <a:avLst/>
              </a:prstGeom>
              <a:solidFill>
                <a:srgbClr val="FF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mtClean="0">
                    <a:solidFill>
                      <a:srgbClr val="000000"/>
                    </a:solidFill>
                  </a:rPr>
                  <a:t> </a:t>
                </a:r>
                <a:r>
                  <a:rPr lang="en-US" altLang="en-US" i="1" smtClean="0">
                    <a:solidFill>
                      <a:srgbClr val="000000"/>
                    </a:solidFill>
                  </a:rPr>
                  <a:t>x</a:t>
                </a:r>
                <a:r>
                  <a:rPr lang="en-US" altLang="en-US" smtClean="0">
                    <a:solidFill>
                      <a:srgbClr val="000000"/>
                    </a:solidFill>
                  </a:rPr>
                  <a:t> </a:t>
                </a:r>
              </a:p>
            </p:txBody>
          </p:sp>
          <p:sp>
            <p:nvSpPr>
              <p:cNvPr id="13338" name="Text Box 43"/>
              <p:cNvSpPr txBox="1">
                <a:spLocks noChangeArrowheads="1"/>
              </p:cNvSpPr>
              <p:nvPr/>
            </p:nvSpPr>
            <p:spPr bwMode="auto">
              <a:xfrm>
                <a:off x="480" y="308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p</a:t>
                </a:r>
              </a:p>
            </p:txBody>
          </p:sp>
          <p:sp>
            <p:nvSpPr>
              <p:cNvPr id="13339" name="Text Box 44"/>
              <p:cNvSpPr txBox="1">
                <a:spLocks noChangeArrowheads="1"/>
              </p:cNvSpPr>
              <p:nvPr/>
            </p:nvSpPr>
            <p:spPr bwMode="auto">
              <a:xfrm>
                <a:off x="2120" y="3053"/>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i</a:t>
                </a:r>
              </a:p>
            </p:txBody>
          </p:sp>
          <p:sp>
            <p:nvSpPr>
              <p:cNvPr id="13340" name="Text Box 45"/>
              <p:cNvSpPr txBox="1">
                <a:spLocks noChangeArrowheads="1"/>
              </p:cNvSpPr>
              <p:nvPr/>
            </p:nvSpPr>
            <p:spPr bwMode="auto">
              <a:xfrm>
                <a:off x="3810" y="3058"/>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j</a:t>
                </a:r>
              </a:p>
            </p:txBody>
          </p:sp>
          <p:sp>
            <p:nvSpPr>
              <p:cNvPr id="13341" name="Text Box 46"/>
              <p:cNvSpPr txBox="1">
                <a:spLocks noChangeArrowheads="1"/>
              </p:cNvSpPr>
              <p:nvPr/>
            </p:nvSpPr>
            <p:spPr bwMode="auto">
              <a:xfrm>
                <a:off x="5083" y="3070"/>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smtClean="0">
                    <a:solidFill>
                      <a:srgbClr val="000000"/>
                    </a:solidFill>
                  </a:rPr>
                  <a:t>r</a:t>
                </a:r>
              </a:p>
            </p:txBody>
          </p:sp>
          <p:sp>
            <p:nvSpPr>
              <p:cNvPr id="13342" name="AutoShape 47"/>
              <p:cNvSpPr>
                <a:spLocks/>
              </p:cNvSpPr>
              <p:nvPr/>
            </p:nvSpPr>
            <p:spPr bwMode="auto">
              <a:xfrm rot="-5400000">
                <a:off x="1351" y="2821"/>
                <a:ext cx="117" cy="1963"/>
              </a:xfrm>
              <a:prstGeom prst="leftBrace">
                <a:avLst>
                  <a:gd name="adj1" fmla="val 139815"/>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13343" name="AutoShape 48"/>
              <p:cNvSpPr>
                <a:spLocks/>
              </p:cNvSpPr>
              <p:nvPr/>
            </p:nvSpPr>
            <p:spPr bwMode="auto">
              <a:xfrm rot="-5400000">
                <a:off x="3008" y="3100"/>
                <a:ext cx="92" cy="1338"/>
              </a:xfrm>
              <a:prstGeom prst="leftBrace">
                <a:avLst>
                  <a:gd name="adj1" fmla="val 121196"/>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cxnSp>
            <p:nvCxnSpPr>
              <p:cNvPr id="13344" name="AutoShape 60"/>
              <p:cNvCxnSpPr>
                <a:cxnSpLocks noChangeShapeType="1"/>
                <a:stCxn id="13351" idx="2"/>
                <a:endCxn id="13332" idx="0"/>
              </p:cNvCxnSpPr>
              <p:nvPr/>
            </p:nvCxnSpPr>
            <p:spPr bwMode="auto">
              <a:xfrm rot="16200000" flipH="1">
                <a:off x="2577" y="2314"/>
                <a:ext cx="651" cy="1324"/>
              </a:xfrm>
              <a:prstGeom prst="curvedConnector3">
                <a:avLst>
                  <a:gd name="adj1" fmla="val 49921"/>
                </a:avLst>
              </a:prstGeom>
              <a:noFill/>
              <a:ln w="19050">
                <a:solidFill>
                  <a:srgbClr val="00CC00"/>
                </a:solidFill>
                <a:round/>
                <a:headEnd type="none" w="sm" len="sm"/>
                <a:tailEnd type="triangle" w="med" len="med"/>
              </a:ln>
              <a:extLst>
                <a:ext uri="{909E8E84-426E-40DD-AFC4-6F175D3DCCD1}">
                  <a14:hiddenFill xmlns:a14="http://schemas.microsoft.com/office/drawing/2010/main">
                    <a:noFill/>
                  </a14:hiddenFill>
                </a:ext>
              </a:extLst>
            </p:spPr>
          </p:cxnSp>
          <p:cxnSp>
            <p:nvCxnSpPr>
              <p:cNvPr id="13345" name="AutoShape 67"/>
              <p:cNvCxnSpPr>
                <a:cxnSpLocks noChangeShapeType="1"/>
                <a:stCxn id="13355" idx="2"/>
                <a:endCxn id="13328" idx="0"/>
              </p:cNvCxnSpPr>
              <p:nvPr/>
            </p:nvCxnSpPr>
            <p:spPr bwMode="auto">
              <a:xfrm rot="5400000">
                <a:off x="2578" y="2309"/>
                <a:ext cx="651" cy="1333"/>
              </a:xfrm>
              <a:prstGeom prst="curvedConnector3">
                <a:avLst>
                  <a:gd name="adj1" fmla="val 49921"/>
                </a:avLst>
              </a:prstGeom>
              <a:noFill/>
              <a:ln w="12700">
                <a:solidFill>
                  <a:srgbClr val="00CC00"/>
                </a:solidFill>
                <a:round/>
                <a:headEnd type="none" w="sm" len="sm"/>
                <a:tailEnd type="triangle"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982205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29699" name="Rectangle 2"/>
          <p:cNvSpPr>
            <a:spLocks noGrp="1" noChangeArrowheads="1"/>
          </p:cNvSpPr>
          <p:nvPr>
            <p:ph type="title"/>
          </p:nvPr>
        </p:nvSpPr>
        <p:spPr/>
        <p:txBody>
          <a:bodyPr/>
          <a:lstStyle/>
          <a:p>
            <a:r>
              <a:rPr lang="en-US" altLang="en-US" smtClean="0"/>
              <a:t>Sorting – Definitions </a:t>
            </a:r>
          </a:p>
        </p:txBody>
      </p:sp>
      <p:sp>
        <p:nvSpPr>
          <p:cNvPr id="29700" name="Rectangle 3"/>
          <p:cNvSpPr>
            <a:spLocks noGrp="1" noChangeArrowheads="1"/>
          </p:cNvSpPr>
          <p:nvPr>
            <p:ph type="body" idx="1"/>
          </p:nvPr>
        </p:nvSpPr>
        <p:spPr>
          <a:xfrm>
            <a:off x="250825" y="942975"/>
            <a:ext cx="8561388" cy="5470525"/>
          </a:xfrm>
        </p:spPr>
        <p:txBody>
          <a:bodyPr/>
          <a:lstStyle/>
          <a:p>
            <a:r>
              <a:rPr lang="en-US" altLang="en-US" sz="2800" i="1" dirty="0" smtClean="0">
                <a:solidFill>
                  <a:srgbClr val="CC0000"/>
                </a:solidFill>
              </a:rPr>
              <a:t>Sorting</a:t>
            </a:r>
            <a:r>
              <a:rPr lang="en-US" altLang="en-US" sz="2800" dirty="0" smtClean="0"/>
              <a:t>: determine a permutation </a:t>
            </a:r>
            <a:r>
              <a:rPr lang="en-US" altLang="en-US" sz="2400" dirty="0" err="1" smtClean="0">
                <a:solidFill>
                  <a:schemeClr val="hlink"/>
                </a:solidFill>
                <a:sym typeface="Symbol" pitchFamily="18" charset="2"/>
              </a:rPr>
              <a:t></a:t>
            </a:r>
            <a:r>
              <a:rPr lang="en-US" altLang="en-US" sz="2800" dirty="0" smtClean="0">
                <a:solidFill>
                  <a:schemeClr val="hlink"/>
                </a:solidFill>
              </a:rPr>
              <a:t> = (</a:t>
            </a:r>
            <a:r>
              <a:rPr lang="en-US" altLang="en-US" sz="2800" i="1" dirty="0" smtClean="0">
                <a:solidFill>
                  <a:schemeClr val="hlink"/>
                </a:solidFill>
              </a:rPr>
              <a:t>p</a:t>
            </a:r>
            <a:r>
              <a:rPr lang="en-US" altLang="en-US" sz="2800" baseline="-25000" dirty="0" smtClean="0">
                <a:solidFill>
                  <a:schemeClr val="hlink"/>
                </a:solidFill>
              </a:rPr>
              <a:t>1</a:t>
            </a:r>
            <a:r>
              <a:rPr lang="en-US" altLang="en-US" sz="2800" dirty="0" smtClean="0">
                <a:solidFill>
                  <a:schemeClr val="hlink"/>
                </a:solidFill>
              </a:rPr>
              <a:t>, … , </a:t>
            </a:r>
            <a:r>
              <a:rPr lang="en-US" altLang="en-US" sz="2800" i="1" dirty="0" err="1" smtClean="0">
                <a:solidFill>
                  <a:schemeClr val="hlink"/>
                </a:solidFill>
              </a:rPr>
              <a:t>p</a:t>
            </a:r>
            <a:r>
              <a:rPr lang="en-US" altLang="en-US" sz="2800" i="1" baseline="-25000" dirty="0" err="1" smtClean="0">
                <a:solidFill>
                  <a:schemeClr val="hlink"/>
                </a:solidFill>
              </a:rPr>
              <a:t>n</a:t>
            </a:r>
            <a:r>
              <a:rPr lang="en-US" altLang="en-US" sz="2800" dirty="0" smtClean="0">
                <a:solidFill>
                  <a:schemeClr val="hlink"/>
                </a:solidFill>
              </a:rPr>
              <a:t>)</a:t>
            </a:r>
            <a:r>
              <a:rPr lang="en-US" altLang="en-US" sz="2800" dirty="0" smtClean="0"/>
              <a:t> </a:t>
            </a:r>
            <a:br>
              <a:rPr lang="en-US" altLang="en-US" sz="2800" dirty="0" smtClean="0"/>
            </a:br>
            <a:r>
              <a:rPr lang="en-US" altLang="en-US" sz="2800" dirty="0" smtClean="0"/>
              <a:t>of </a:t>
            </a:r>
            <a:r>
              <a:rPr lang="en-US" altLang="en-US" sz="2800" i="1" dirty="0" err="1" smtClean="0"/>
              <a:t>n</a:t>
            </a:r>
            <a:r>
              <a:rPr lang="en-US" altLang="en-US" sz="2800" dirty="0" smtClean="0"/>
              <a:t> records that puts the keys in non-decreasing order </a:t>
            </a:r>
            <a:br>
              <a:rPr lang="en-US" altLang="en-US" sz="2800" dirty="0" smtClean="0"/>
            </a:br>
            <a:r>
              <a:rPr lang="en-US" altLang="en-US" sz="2800" i="1" dirty="0" smtClean="0"/>
              <a:t>K</a:t>
            </a:r>
            <a:r>
              <a:rPr lang="en-US" altLang="en-US" sz="2000" i="1" dirty="0" smtClean="0"/>
              <a:t>p</a:t>
            </a:r>
            <a:r>
              <a:rPr lang="en-US" altLang="en-US" sz="2800" baseline="-25000" dirty="0" smtClean="0"/>
              <a:t>1</a:t>
            </a:r>
            <a:r>
              <a:rPr lang="en-US" altLang="en-US" sz="2800" i="1" baseline="-25000" dirty="0" smtClean="0"/>
              <a:t> </a:t>
            </a:r>
            <a:r>
              <a:rPr lang="en-US" altLang="en-US" sz="2800" u="sng" dirty="0" smtClean="0">
                <a:sym typeface="MT Extra" pitchFamily="18" charset="2"/>
              </a:rPr>
              <a:t>&lt;</a:t>
            </a:r>
            <a:r>
              <a:rPr lang="en-US" altLang="en-US" sz="2800" dirty="0" smtClean="0">
                <a:sym typeface="MT Extra" pitchFamily="18" charset="2"/>
              </a:rPr>
              <a:t> </a:t>
            </a:r>
            <a:r>
              <a:rPr lang="en-US" altLang="en-US" sz="2800" i="1" dirty="0" smtClean="0">
                <a:sym typeface="MT Extra" pitchFamily="18" charset="2"/>
              </a:rPr>
              <a:t> … </a:t>
            </a:r>
            <a:r>
              <a:rPr lang="en-US" altLang="en-US" sz="2800" u="sng" dirty="0" smtClean="0">
                <a:sym typeface="MT Extra" pitchFamily="18" charset="2"/>
              </a:rPr>
              <a:t>&lt;</a:t>
            </a:r>
            <a:r>
              <a:rPr lang="en-US" altLang="en-US" sz="2800" dirty="0" smtClean="0">
                <a:sym typeface="MT Extra" pitchFamily="18" charset="2"/>
              </a:rPr>
              <a:t> </a:t>
            </a:r>
            <a:r>
              <a:rPr lang="en-US" altLang="en-US" sz="2800" i="1" dirty="0" err="1" smtClean="0"/>
              <a:t>K</a:t>
            </a:r>
            <a:r>
              <a:rPr lang="en-US" altLang="en-US" sz="2000" i="1" dirty="0" err="1" smtClean="0"/>
              <a:t>p</a:t>
            </a:r>
            <a:r>
              <a:rPr lang="en-US" altLang="en-US" sz="2800" i="1" baseline="-25000" dirty="0" err="1" smtClean="0"/>
              <a:t>n</a:t>
            </a:r>
            <a:r>
              <a:rPr lang="en-US" altLang="en-US" sz="2800" dirty="0" smtClean="0"/>
              <a:t>. </a:t>
            </a:r>
          </a:p>
          <a:p>
            <a:pPr>
              <a:buFont typeface="Wingdings" pitchFamily="2" charset="2"/>
              <a:buNone/>
            </a:pPr>
            <a:r>
              <a:rPr lang="en-US" altLang="en-US" sz="400" dirty="0" smtClean="0"/>
              <a:t>          </a:t>
            </a:r>
          </a:p>
          <a:p>
            <a:r>
              <a:rPr lang="en-US" altLang="en-US" sz="2800" i="1" dirty="0" smtClean="0">
                <a:solidFill>
                  <a:srgbClr val="CC0000"/>
                </a:solidFill>
              </a:rPr>
              <a:t>Permutation</a:t>
            </a:r>
            <a:r>
              <a:rPr lang="en-US" altLang="en-US" sz="2800" dirty="0" smtClean="0"/>
              <a:t>:  one-to-one function from {1, …, </a:t>
            </a:r>
            <a:r>
              <a:rPr lang="en-US" altLang="en-US" sz="2800" i="1" dirty="0" err="1" smtClean="0"/>
              <a:t>n</a:t>
            </a:r>
            <a:r>
              <a:rPr lang="en-US" altLang="en-US" sz="2800" dirty="0" smtClean="0"/>
              <a:t>} onto itself.  There are </a:t>
            </a:r>
            <a:r>
              <a:rPr lang="en-US" altLang="en-US" sz="2800" i="1" dirty="0" err="1" smtClean="0"/>
              <a:t>n</a:t>
            </a:r>
            <a:r>
              <a:rPr lang="en-US" altLang="en-US" sz="2800" dirty="0" smtClean="0"/>
              <a:t>! distinct permutations of </a:t>
            </a:r>
            <a:r>
              <a:rPr lang="en-US" altLang="en-US" sz="2800" i="1" dirty="0" err="1" smtClean="0"/>
              <a:t>n</a:t>
            </a:r>
            <a:r>
              <a:rPr lang="en-US" altLang="en-US" sz="2800" dirty="0" smtClean="0"/>
              <a:t> items.</a:t>
            </a:r>
          </a:p>
          <a:p>
            <a:endParaRPr lang="en-US" altLang="en-US" sz="2800" dirty="0" smtClean="0"/>
          </a:p>
          <a:p>
            <a:pPr>
              <a:buFont typeface="Wingdings" pitchFamily="2" charset="2"/>
              <a:buNone/>
            </a:pPr>
            <a:endParaRPr lang="en-US" altLang="en-US" sz="500" dirty="0" smtClean="0"/>
          </a:p>
          <a:p>
            <a:pPr>
              <a:spcBef>
                <a:spcPct val="0"/>
              </a:spcBef>
              <a:spcAft>
                <a:spcPct val="20000"/>
              </a:spcAft>
            </a:pPr>
            <a:r>
              <a:rPr lang="en-US" altLang="en-US" sz="2800" i="1" dirty="0" smtClean="0">
                <a:solidFill>
                  <a:srgbClr val="CC0000"/>
                </a:solidFill>
              </a:rPr>
              <a:t>Rank</a:t>
            </a:r>
            <a:r>
              <a:rPr lang="en-US" altLang="en-US" sz="2800" dirty="0" smtClean="0"/>
              <a:t>:  Given a collection of </a:t>
            </a:r>
            <a:r>
              <a:rPr lang="en-US" altLang="en-US" sz="2800" i="1" dirty="0" err="1" smtClean="0"/>
              <a:t>n</a:t>
            </a:r>
            <a:r>
              <a:rPr lang="en-US" altLang="en-US" sz="2800" dirty="0" smtClean="0"/>
              <a:t> keys, the </a:t>
            </a:r>
            <a:r>
              <a:rPr lang="en-US" altLang="en-US" sz="2800" i="1" dirty="0" smtClean="0">
                <a:solidFill>
                  <a:srgbClr val="CC0000"/>
                </a:solidFill>
              </a:rPr>
              <a:t>rank</a:t>
            </a:r>
            <a:r>
              <a:rPr lang="en-US" altLang="en-US" sz="2800" i="1" dirty="0" smtClean="0"/>
              <a:t> </a:t>
            </a:r>
            <a:r>
              <a:rPr lang="en-US" altLang="en-US" sz="2800" dirty="0" smtClean="0"/>
              <a:t>of a key is the number of keys that precede it: </a:t>
            </a:r>
            <a:br>
              <a:rPr lang="en-US" altLang="en-US" sz="2800" dirty="0" smtClean="0"/>
            </a:br>
            <a:r>
              <a:rPr lang="en-US" altLang="en-US" sz="2800" dirty="0" smtClean="0"/>
              <a:t>    </a:t>
            </a:r>
            <a:r>
              <a:rPr lang="en-US" altLang="en-US" sz="2800" i="1" dirty="0" err="1" smtClean="0">
                <a:solidFill>
                  <a:schemeClr val="hlink"/>
                </a:solidFill>
              </a:rPr>
              <a:t>rank</a:t>
            </a:r>
            <a:r>
              <a:rPr lang="en-US" altLang="en-US" sz="2800" dirty="0" err="1" smtClean="0">
                <a:solidFill>
                  <a:schemeClr val="hlink"/>
                </a:solidFill>
              </a:rPr>
              <a:t>(</a:t>
            </a:r>
            <a:r>
              <a:rPr lang="en-US" altLang="en-US" sz="2800" i="1" dirty="0" err="1" smtClean="0">
                <a:solidFill>
                  <a:schemeClr val="hlink"/>
                </a:solidFill>
              </a:rPr>
              <a:t>K</a:t>
            </a:r>
            <a:r>
              <a:rPr lang="en-US" altLang="en-US" sz="2800" i="1" baseline="-25000" dirty="0" err="1" smtClean="0">
                <a:solidFill>
                  <a:schemeClr val="hlink"/>
                </a:solidFill>
              </a:rPr>
              <a:t>j</a:t>
            </a:r>
            <a:r>
              <a:rPr lang="en-US" altLang="en-US" sz="2800" dirty="0" smtClean="0">
                <a:solidFill>
                  <a:schemeClr val="hlink"/>
                </a:solidFill>
              </a:rPr>
              <a:t>) = |{</a:t>
            </a:r>
            <a:r>
              <a:rPr lang="en-US" altLang="en-US" sz="2800" i="1" dirty="0" err="1" smtClean="0">
                <a:solidFill>
                  <a:schemeClr val="hlink"/>
                </a:solidFill>
              </a:rPr>
              <a:t>K</a:t>
            </a:r>
            <a:r>
              <a:rPr lang="en-US" altLang="en-US" sz="2800" i="1" baseline="-25000" dirty="0" err="1" smtClean="0">
                <a:solidFill>
                  <a:schemeClr val="hlink"/>
                </a:solidFill>
              </a:rPr>
              <a:t>i</a:t>
            </a:r>
            <a:r>
              <a:rPr lang="en-US" altLang="en-US" sz="2800" dirty="0" smtClean="0">
                <a:solidFill>
                  <a:schemeClr val="hlink"/>
                </a:solidFill>
              </a:rPr>
              <a:t>| </a:t>
            </a:r>
            <a:r>
              <a:rPr lang="en-US" altLang="en-US" sz="2800" i="1" dirty="0" err="1" smtClean="0">
                <a:solidFill>
                  <a:schemeClr val="hlink"/>
                </a:solidFill>
              </a:rPr>
              <a:t>K</a:t>
            </a:r>
            <a:r>
              <a:rPr lang="en-US" altLang="en-US" sz="2800" i="1" baseline="-25000" dirty="0" err="1" smtClean="0">
                <a:solidFill>
                  <a:schemeClr val="hlink"/>
                </a:solidFill>
              </a:rPr>
              <a:t>i</a:t>
            </a:r>
            <a:r>
              <a:rPr lang="en-US" altLang="en-US" sz="2800" i="1" baseline="-25000" dirty="0" smtClean="0">
                <a:solidFill>
                  <a:schemeClr val="hlink"/>
                </a:solidFill>
              </a:rPr>
              <a:t> </a:t>
            </a:r>
            <a:r>
              <a:rPr lang="en-US" altLang="en-US" sz="2800" dirty="0" smtClean="0">
                <a:solidFill>
                  <a:schemeClr val="hlink"/>
                </a:solidFill>
                <a:sym typeface="MT Extra" pitchFamily="18" charset="2"/>
              </a:rPr>
              <a:t>&lt;</a:t>
            </a:r>
            <a:r>
              <a:rPr lang="en-US" altLang="en-US" sz="2800" i="1" baseline="-25000" dirty="0" smtClean="0">
                <a:solidFill>
                  <a:schemeClr val="hlink"/>
                </a:solidFill>
              </a:rPr>
              <a:t> </a:t>
            </a:r>
            <a:r>
              <a:rPr lang="en-US" altLang="en-US" sz="2800" i="1" dirty="0" err="1" smtClean="0">
                <a:solidFill>
                  <a:schemeClr val="hlink"/>
                </a:solidFill>
              </a:rPr>
              <a:t>K</a:t>
            </a:r>
            <a:r>
              <a:rPr lang="en-US" altLang="en-US" sz="2800" i="1" baseline="-25000" dirty="0" err="1" smtClean="0">
                <a:solidFill>
                  <a:schemeClr val="hlink"/>
                </a:solidFill>
              </a:rPr>
              <a:t>j</a:t>
            </a:r>
            <a:r>
              <a:rPr lang="en-US" altLang="en-US" sz="2800" dirty="0" smtClean="0">
                <a:solidFill>
                  <a:schemeClr val="hlink"/>
                </a:solidFill>
              </a:rPr>
              <a:t>}|</a:t>
            </a:r>
            <a:r>
              <a:rPr lang="en-US" altLang="en-US" sz="2800" dirty="0" smtClean="0"/>
              <a:t>  </a:t>
            </a:r>
            <a:br>
              <a:rPr lang="en-US" altLang="en-US" sz="2800" dirty="0" smtClean="0"/>
            </a:br>
            <a:r>
              <a:rPr lang="en-US" altLang="en-US" sz="2800" dirty="0" smtClean="0"/>
              <a:t>If keys are distinct, then the rank of a key gives its  position in the output.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14339" name="Rectangle 2"/>
          <p:cNvSpPr>
            <a:spLocks noGrp="1" noChangeArrowheads="1"/>
          </p:cNvSpPr>
          <p:nvPr>
            <p:ph type="title"/>
          </p:nvPr>
        </p:nvSpPr>
        <p:spPr/>
        <p:txBody>
          <a:bodyPr/>
          <a:lstStyle/>
          <a:p>
            <a:r>
              <a:rPr lang="en-US" altLang="en-US" smtClean="0"/>
              <a:t>Correctness of Partition</a:t>
            </a:r>
          </a:p>
        </p:txBody>
      </p:sp>
      <p:sp>
        <p:nvSpPr>
          <p:cNvPr id="14340" name="Rectangle 3"/>
          <p:cNvSpPr>
            <a:spLocks noGrp="1" noChangeArrowheads="1"/>
          </p:cNvSpPr>
          <p:nvPr>
            <p:ph type="body" idx="1"/>
          </p:nvPr>
        </p:nvSpPr>
        <p:spPr>
          <a:xfrm>
            <a:off x="304800" y="1001713"/>
            <a:ext cx="8458200" cy="5341937"/>
          </a:xfrm>
        </p:spPr>
        <p:txBody>
          <a:bodyPr/>
          <a:lstStyle/>
          <a:p>
            <a:r>
              <a:rPr lang="en-US" altLang="en-US" b="1" u="sng" smtClean="0">
                <a:solidFill>
                  <a:srgbClr val="CC3300"/>
                </a:solidFill>
              </a:rPr>
              <a:t>Termination:</a:t>
            </a:r>
          </a:p>
          <a:p>
            <a:pPr lvl="1"/>
            <a:r>
              <a:rPr lang="en-US" altLang="en-US" smtClean="0"/>
              <a:t>When the loop terminates, </a:t>
            </a:r>
            <a:r>
              <a:rPr lang="en-US" altLang="en-US" i="1" smtClean="0"/>
              <a:t>j </a:t>
            </a:r>
            <a:r>
              <a:rPr lang="en-US" altLang="en-US" smtClean="0"/>
              <a:t>= </a:t>
            </a:r>
            <a:r>
              <a:rPr lang="en-US" altLang="en-US" i="1" smtClean="0"/>
              <a:t>r</a:t>
            </a:r>
            <a:r>
              <a:rPr lang="en-US" altLang="en-US" smtClean="0"/>
              <a:t>, so all elements in </a:t>
            </a:r>
            <a:r>
              <a:rPr lang="en-US" altLang="en-US" i="1" smtClean="0"/>
              <a:t>A</a:t>
            </a:r>
            <a:r>
              <a:rPr lang="en-US" altLang="en-US" smtClean="0"/>
              <a:t> are partitioned into one of the three cases: </a:t>
            </a:r>
          </a:p>
          <a:p>
            <a:pPr lvl="2"/>
            <a:r>
              <a:rPr lang="en-US" altLang="en-US" i="1" smtClean="0">
                <a:solidFill>
                  <a:srgbClr val="CC3300"/>
                </a:solidFill>
              </a:rPr>
              <a:t>A</a:t>
            </a:r>
            <a:r>
              <a:rPr lang="en-US" altLang="en-US" smtClean="0">
                <a:solidFill>
                  <a:srgbClr val="CC3300"/>
                </a:solidFill>
              </a:rPr>
              <a:t>[</a:t>
            </a:r>
            <a:r>
              <a:rPr lang="en-US" altLang="en-US" i="1" smtClean="0">
                <a:solidFill>
                  <a:srgbClr val="CC3300"/>
                </a:solidFill>
              </a:rPr>
              <a:t>p</a:t>
            </a:r>
            <a:r>
              <a:rPr lang="en-US" altLang="en-US" smtClean="0">
                <a:solidFill>
                  <a:srgbClr val="CC3300"/>
                </a:solidFill>
              </a:rPr>
              <a:t>..</a:t>
            </a:r>
            <a:r>
              <a:rPr lang="en-US" altLang="en-US" i="1" smtClean="0">
                <a:solidFill>
                  <a:srgbClr val="CC3300"/>
                </a:solidFill>
              </a:rPr>
              <a:t>i</a:t>
            </a:r>
            <a:r>
              <a:rPr lang="en-US" altLang="en-US" smtClean="0">
                <a:solidFill>
                  <a:srgbClr val="CC3300"/>
                </a:solidFill>
              </a:rPr>
              <a:t>]</a:t>
            </a:r>
            <a:r>
              <a:rPr lang="en-US" altLang="en-US" smtClean="0"/>
              <a:t> </a:t>
            </a:r>
            <a:r>
              <a:rPr lang="en-US" altLang="en-US" sz="2000" smtClean="0">
                <a:solidFill>
                  <a:srgbClr val="CC3300"/>
                </a:solidFill>
                <a:sym typeface="Symbol" panose="05050102010706020507" pitchFamily="18" charset="2"/>
              </a:rPr>
              <a:t> </a:t>
            </a:r>
            <a:r>
              <a:rPr lang="en-US" altLang="en-US" b="1" i="1" smtClean="0">
                <a:solidFill>
                  <a:srgbClr val="CC3300"/>
                </a:solidFill>
                <a:sym typeface="Symbol" panose="05050102010706020507" pitchFamily="18" charset="2"/>
              </a:rPr>
              <a:t>pivot</a:t>
            </a:r>
          </a:p>
          <a:p>
            <a:pPr lvl="2"/>
            <a:r>
              <a:rPr lang="en-US" altLang="en-US" i="1" smtClean="0">
                <a:solidFill>
                  <a:srgbClr val="CC3300"/>
                </a:solidFill>
              </a:rPr>
              <a:t>A</a:t>
            </a:r>
            <a:r>
              <a:rPr lang="en-US" altLang="en-US" smtClean="0">
                <a:solidFill>
                  <a:srgbClr val="CC3300"/>
                </a:solidFill>
              </a:rPr>
              <a:t>[</a:t>
            </a:r>
            <a:r>
              <a:rPr lang="en-US" altLang="en-US" i="1" smtClean="0">
                <a:solidFill>
                  <a:srgbClr val="CC3300"/>
                </a:solidFill>
              </a:rPr>
              <a:t>i</a:t>
            </a:r>
            <a:r>
              <a:rPr lang="en-US" altLang="en-US" smtClean="0">
                <a:solidFill>
                  <a:srgbClr val="CC3300"/>
                </a:solidFill>
              </a:rPr>
              <a:t>+1..</a:t>
            </a:r>
            <a:r>
              <a:rPr lang="en-US" altLang="en-US" i="1" smtClean="0">
                <a:solidFill>
                  <a:srgbClr val="CC3300"/>
                </a:solidFill>
              </a:rPr>
              <a:t>j – </a:t>
            </a:r>
            <a:r>
              <a:rPr lang="en-US" altLang="en-US" smtClean="0">
                <a:solidFill>
                  <a:srgbClr val="CC3300"/>
                </a:solidFill>
              </a:rPr>
              <a:t>1] &gt; </a:t>
            </a:r>
            <a:r>
              <a:rPr lang="en-US" altLang="en-US" b="1" i="1" smtClean="0">
                <a:solidFill>
                  <a:srgbClr val="CC3300"/>
                </a:solidFill>
              </a:rPr>
              <a:t>pivot</a:t>
            </a:r>
            <a:endParaRPr lang="en-US" altLang="en-US" b="1" u="sng" smtClean="0">
              <a:solidFill>
                <a:srgbClr val="CC3300"/>
              </a:solidFill>
            </a:endParaRPr>
          </a:p>
          <a:p>
            <a:pPr lvl="2"/>
            <a:r>
              <a:rPr lang="en-US" altLang="en-US" i="1" smtClean="0">
                <a:solidFill>
                  <a:srgbClr val="CC3300"/>
                </a:solidFill>
              </a:rPr>
              <a:t>A</a:t>
            </a:r>
            <a:r>
              <a:rPr lang="en-US" altLang="en-US" smtClean="0">
                <a:solidFill>
                  <a:srgbClr val="CC3300"/>
                </a:solidFill>
              </a:rPr>
              <a:t>[</a:t>
            </a:r>
            <a:r>
              <a:rPr lang="en-US" altLang="en-US" i="1" smtClean="0">
                <a:solidFill>
                  <a:srgbClr val="CC3300"/>
                </a:solidFill>
              </a:rPr>
              <a:t>r</a:t>
            </a:r>
            <a:r>
              <a:rPr lang="en-US" altLang="en-US" smtClean="0">
                <a:solidFill>
                  <a:srgbClr val="CC3300"/>
                </a:solidFill>
              </a:rPr>
              <a:t>] = </a:t>
            </a:r>
            <a:r>
              <a:rPr lang="en-US" altLang="en-US" b="1" i="1" smtClean="0">
                <a:solidFill>
                  <a:srgbClr val="CC3300"/>
                </a:solidFill>
              </a:rPr>
              <a:t>pivot</a:t>
            </a:r>
          </a:p>
          <a:p>
            <a:r>
              <a:rPr lang="en-US" altLang="en-US" smtClean="0">
                <a:solidFill>
                  <a:schemeClr val="tx1"/>
                </a:solidFill>
              </a:rPr>
              <a:t>The last two lines swap </a:t>
            </a:r>
            <a:r>
              <a:rPr lang="en-US" altLang="en-US" i="1" smtClean="0">
                <a:solidFill>
                  <a:schemeClr val="tx1"/>
                </a:solidFill>
              </a:rPr>
              <a:t>A</a:t>
            </a:r>
            <a:r>
              <a:rPr lang="en-US" altLang="en-US" smtClean="0">
                <a:solidFill>
                  <a:schemeClr val="tx1"/>
                </a:solidFill>
              </a:rPr>
              <a:t>[</a:t>
            </a:r>
            <a:r>
              <a:rPr lang="en-US" altLang="en-US" i="1" smtClean="0">
                <a:solidFill>
                  <a:schemeClr val="tx1"/>
                </a:solidFill>
              </a:rPr>
              <a:t>i</a:t>
            </a:r>
            <a:r>
              <a:rPr lang="en-US" altLang="en-US" smtClean="0">
                <a:solidFill>
                  <a:schemeClr val="tx1"/>
                </a:solidFill>
              </a:rPr>
              <a:t>+1] and </a:t>
            </a:r>
            <a:r>
              <a:rPr lang="en-US" altLang="en-US" i="1" smtClean="0">
                <a:solidFill>
                  <a:schemeClr val="tx1"/>
                </a:solidFill>
              </a:rPr>
              <a:t>A</a:t>
            </a:r>
            <a:r>
              <a:rPr lang="en-US" altLang="en-US" smtClean="0">
                <a:solidFill>
                  <a:schemeClr val="tx1"/>
                </a:solidFill>
              </a:rPr>
              <a:t>[</a:t>
            </a:r>
            <a:r>
              <a:rPr lang="en-US" altLang="en-US" i="1" smtClean="0">
                <a:solidFill>
                  <a:schemeClr val="tx1"/>
                </a:solidFill>
              </a:rPr>
              <a:t>r</a:t>
            </a:r>
            <a:r>
              <a:rPr lang="en-US" altLang="en-US" smtClean="0">
                <a:solidFill>
                  <a:schemeClr val="tx1"/>
                </a:solidFill>
              </a:rPr>
              <a:t>].</a:t>
            </a:r>
          </a:p>
          <a:p>
            <a:pPr lvl="1"/>
            <a:r>
              <a:rPr lang="en-US" altLang="en-US" i="1" smtClean="0">
                <a:solidFill>
                  <a:srgbClr val="CC3300"/>
                </a:solidFill>
              </a:rPr>
              <a:t>Pivot</a:t>
            </a:r>
            <a:r>
              <a:rPr lang="en-US" altLang="en-US" smtClean="0"/>
              <a:t> moves from the end of the array to </a:t>
            </a:r>
            <a:r>
              <a:rPr lang="en-US" altLang="en-US" smtClean="0">
                <a:solidFill>
                  <a:srgbClr val="CC3300"/>
                </a:solidFill>
              </a:rPr>
              <a:t>between the two subarrays</a:t>
            </a:r>
            <a:r>
              <a:rPr lang="en-US" altLang="en-US" smtClean="0"/>
              <a:t>.</a:t>
            </a:r>
          </a:p>
          <a:p>
            <a:pPr lvl="1"/>
            <a:r>
              <a:rPr lang="en-US" altLang="en-US" smtClean="0"/>
              <a:t>Thus, procedure </a:t>
            </a:r>
            <a:r>
              <a:rPr lang="en-US" altLang="en-US" i="1" smtClean="0"/>
              <a:t>partition</a:t>
            </a:r>
            <a:r>
              <a:rPr lang="en-US" altLang="en-US" smtClean="0"/>
              <a:t>  correctly performs the divide step.</a:t>
            </a:r>
          </a:p>
          <a:p>
            <a:pPr lvl="2"/>
            <a:endParaRPr lang="en-US" altLang="en-US" sz="2000" i="1" smtClean="0">
              <a:solidFill>
                <a:srgbClr val="CC3300"/>
              </a:solidFill>
              <a:sym typeface="Symbol" panose="05050102010706020507" pitchFamily="18" charset="2"/>
            </a:endParaRPr>
          </a:p>
        </p:txBody>
      </p:sp>
    </p:spTree>
    <p:extLst>
      <p:ext uri="{BB962C8B-B14F-4D97-AF65-F5344CB8AC3E}">
        <p14:creationId xmlns:p14="http://schemas.microsoft.com/office/powerpoint/2010/main" val="2515785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15363" name="Rectangle 2"/>
          <p:cNvSpPr>
            <a:spLocks noGrp="1" noChangeArrowheads="1"/>
          </p:cNvSpPr>
          <p:nvPr>
            <p:ph type="title"/>
          </p:nvPr>
        </p:nvSpPr>
        <p:spPr/>
        <p:txBody>
          <a:bodyPr/>
          <a:lstStyle/>
          <a:p>
            <a:r>
              <a:rPr lang="en-US" altLang="en-US" smtClean="0"/>
              <a:t>Complexity of Partition</a:t>
            </a:r>
          </a:p>
        </p:txBody>
      </p:sp>
      <p:sp>
        <p:nvSpPr>
          <p:cNvPr id="15364" name="Rectangle 3"/>
          <p:cNvSpPr>
            <a:spLocks noGrp="1" noChangeArrowheads="1"/>
          </p:cNvSpPr>
          <p:nvPr>
            <p:ph type="body" idx="1"/>
          </p:nvPr>
        </p:nvSpPr>
        <p:spPr/>
        <p:txBody>
          <a:bodyPr/>
          <a:lstStyle/>
          <a:p>
            <a:r>
              <a:rPr lang="en-US" altLang="en-US" smtClean="0">
                <a:solidFill>
                  <a:schemeClr val="tx2"/>
                </a:solidFill>
                <a:sym typeface="Symbol" panose="05050102010706020507" pitchFamily="18" charset="2"/>
              </a:rPr>
              <a:t>PartitionTime(</a:t>
            </a:r>
            <a:r>
              <a:rPr lang="en-US" altLang="en-US" i="1" smtClean="0">
                <a:solidFill>
                  <a:schemeClr val="tx2"/>
                </a:solidFill>
                <a:sym typeface="Symbol" panose="05050102010706020507" pitchFamily="18" charset="2"/>
              </a:rPr>
              <a:t>n</a:t>
            </a:r>
            <a:r>
              <a:rPr lang="en-US" altLang="en-US" smtClean="0">
                <a:solidFill>
                  <a:schemeClr val="tx2"/>
                </a:solidFill>
                <a:sym typeface="Symbol" panose="05050102010706020507" pitchFamily="18" charset="2"/>
              </a:rPr>
              <a:t>)</a:t>
            </a:r>
            <a:r>
              <a:rPr lang="en-US" altLang="en-US" smtClean="0">
                <a:sym typeface="Symbol" panose="05050102010706020507" pitchFamily="18" charset="2"/>
              </a:rPr>
              <a:t> is given by the number of iterations in the </a:t>
            </a:r>
            <a:r>
              <a:rPr lang="en-US" altLang="en-US" i="1" smtClean="0">
                <a:sym typeface="Symbol" panose="05050102010706020507" pitchFamily="18" charset="2"/>
              </a:rPr>
              <a:t>for</a:t>
            </a:r>
            <a:r>
              <a:rPr lang="en-US" altLang="en-US" smtClean="0">
                <a:sym typeface="Symbol" panose="05050102010706020507" pitchFamily="18" charset="2"/>
              </a:rPr>
              <a:t> loop.</a:t>
            </a:r>
          </a:p>
          <a:p>
            <a:r>
              <a:rPr lang="en-US" altLang="en-US" smtClean="0">
                <a:solidFill>
                  <a:srgbClr val="CC3300"/>
                </a:solidFill>
                <a:sym typeface="Symbol" panose="05050102010706020507" pitchFamily="18" charset="2"/>
              </a:rPr>
              <a:t>(</a:t>
            </a:r>
            <a:r>
              <a:rPr lang="en-US" altLang="en-US" i="1" smtClean="0">
                <a:solidFill>
                  <a:srgbClr val="CC3300"/>
                </a:solidFill>
                <a:sym typeface="Symbol" panose="05050102010706020507" pitchFamily="18" charset="2"/>
              </a:rPr>
              <a:t>n</a:t>
            </a:r>
            <a:r>
              <a:rPr lang="en-US" altLang="en-US" smtClean="0">
                <a:solidFill>
                  <a:srgbClr val="CC3300"/>
                </a:solidFill>
                <a:sym typeface="Symbol" panose="05050102010706020507" pitchFamily="18" charset="2"/>
              </a:rPr>
              <a:t>) </a:t>
            </a:r>
            <a:r>
              <a:rPr lang="en-US" altLang="en-US" smtClean="0">
                <a:sym typeface="Symbol" panose="05050102010706020507" pitchFamily="18" charset="2"/>
              </a:rPr>
              <a:t>:  </a:t>
            </a:r>
            <a:r>
              <a:rPr lang="en-US" altLang="en-US" i="1" smtClean="0">
                <a:sym typeface="Symbol" panose="05050102010706020507" pitchFamily="18" charset="2"/>
              </a:rPr>
              <a:t>n </a:t>
            </a:r>
            <a:r>
              <a:rPr lang="en-US" altLang="en-US" smtClean="0">
                <a:sym typeface="Symbol" panose="05050102010706020507" pitchFamily="18" charset="2"/>
              </a:rPr>
              <a:t>= </a:t>
            </a:r>
            <a:r>
              <a:rPr lang="en-US" altLang="en-US" i="1" smtClean="0">
                <a:sym typeface="Symbol" panose="05050102010706020507" pitchFamily="18" charset="2"/>
              </a:rPr>
              <a:t>r</a:t>
            </a:r>
            <a:r>
              <a:rPr lang="en-US" altLang="en-US" smtClean="0">
                <a:sym typeface="Symbol" panose="05050102010706020507" pitchFamily="18" charset="2"/>
              </a:rPr>
              <a:t> – </a:t>
            </a:r>
            <a:r>
              <a:rPr lang="en-US" altLang="en-US" i="1" smtClean="0">
                <a:sym typeface="Symbol" panose="05050102010706020507" pitchFamily="18" charset="2"/>
              </a:rPr>
              <a:t>p</a:t>
            </a:r>
            <a:r>
              <a:rPr lang="en-US" altLang="en-US" smtClean="0">
                <a:sym typeface="Symbol" panose="05050102010706020507" pitchFamily="18" charset="2"/>
              </a:rPr>
              <a:t> + 1.</a:t>
            </a:r>
            <a:endParaRPr lang="en-US" altLang="en-US" smtClean="0"/>
          </a:p>
        </p:txBody>
      </p:sp>
      <p:sp>
        <p:nvSpPr>
          <p:cNvPr id="435204" name="Text Box 4"/>
          <p:cNvSpPr txBox="1">
            <a:spLocks noChangeArrowheads="1"/>
          </p:cNvSpPr>
          <p:nvPr/>
        </p:nvSpPr>
        <p:spPr bwMode="auto">
          <a:xfrm>
            <a:off x="6251575" y="2733675"/>
            <a:ext cx="2806700" cy="3149600"/>
          </a:xfrm>
          <a:prstGeom prst="rect">
            <a:avLst/>
          </a:prstGeom>
          <a:solidFill>
            <a:srgbClr val="CCECFF"/>
          </a:solidFill>
          <a:ln w="9525">
            <a:solidFill>
              <a:schemeClr val="tx2"/>
            </a:solidFill>
            <a:miter lim="800000"/>
            <a:headEnd/>
            <a:tailEnd/>
          </a:ln>
          <a:effectLst>
            <a:outerShdw dist="107763" dir="2700000" algn="ctr" rotWithShape="0">
              <a:schemeClr val="bg2"/>
            </a:outerShdw>
          </a:effectLst>
        </p:spPr>
        <p:txBody>
          <a:bodyPr wrap="none">
            <a:spAutoFit/>
          </a:bodyPr>
          <a:lstStyle/>
          <a:p>
            <a:pPr>
              <a:tabLst>
                <a:tab pos="461963" algn="l"/>
                <a:tab pos="909638" algn="l"/>
                <a:tab pos="1371600" algn="l"/>
                <a:tab pos="1774825" algn="l"/>
              </a:tabLst>
              <a:defRPr/>
            </a:pPr>
            <a:r>
              <a:rPr lang="en-US" sz="2000" u="sng">
                <a:solidFill>
                  <a:srgbClr val="000000"/>
                </a:solidFill>
              </a:rPr>
              <a:t>Partition(A, p, r)</a:t>
            </a:r>
          </a:p>
          <a:p>
            <a:pPr>
              <a:tabLst>
                <a:tab pos="461963" algn="l"/>
                <a:tab pos="909638" algn="l"/>
                <a:tab pos="1371600" algn="l"/>
                <a:tab pos="1774825" algn="l"/>
              </a:tabLst>
              <a:defRPr/>
            </a:pPr>
            <a:r>
              <a:rPr lang="en-US" sz="2000">
                <a:solidFill>
                  <a:srgbClr val="000000"/>
                </a:solidFill>
              </a:rPr>
              <a:t>	x, i  := A[r], p – 1;</a:t>
            </a:r>
          </a:p>
          <a:p>
            <a:pPr>
              <a:tabLst>
                <a:tab pos="461963" algn="l"/>
                <a:tab pos="909638" algn="l"/>
                <a:tab pos="1371600" algn="l"/>
                <a:tab pos="1774825" algn="l"/>
              </a:tabLst>
              <a:defRPr/>
            </a:pPr>
            <a:r>
              <a:rPr lang="en-US" sz="2000">
                <a:solidFill>
                  <a:srgbClr val="000000"/>
                </a:solidFill>
              </a:rPr>
              <a:t>	</a:t>
            </a:r>
            <a:r>
              <a:rPr lang="en-US" sz="2000" b="1">
                <a:solidFill>
                  <a:srgbClr val="000000"/>
                </a:solidFill>
              </a:rPr>
              <a:t>for</a:t>
            </a:r>
            <a:r>
              <a:rPr lang="en-US" sz="2000">
                <a:solidFill>
                  <a:srgbClr val="000000"/>
                </a:solidFill>
              </a:rPr>
              <a:t> j := p </a:t>
            </a:r>
            <a:r>
              <a:rPr lang="en-US" sz="2000" b="1">
                <a:solidFill>
                  <a:srgbClr val="000000"/>
                </a:solidFill>
              </a:rPr>
              <a:t>to </a:t>
            </a:r>
            <a:r>
              <a:rPr lang="en-US" sz="2000">
                <a:solidFill>
                  <a:srgbClr val="000000"/>
                </a:solidFill>
              </a:rPr>
              <a:t>r – 1 </a:t>
            </a:r>
            <a:r>
              <a:rPr lang="en-US" sz="2000" b="1">
                <a:solidFill>
                  <a:srgbClr val="000000"/>
                </a:solidFill>
              </a:rPr>
              <a:t>do</a:t>
            </a:r>
            <a:endParaRPr lang="en-US" sz="2000">
              <a:solidFill>
                <a:srgbClr val="000000"/>
              </a:solidFill>
            </a:endParaRPr>
          </a:p>
          <a:p>
            <a:pPr>
              <a:tabLst>
                <a:tab pos="461963" algn="l"/>
                <a:tab pos="909638" algn="l"/>
                <a:tab pos="1371600" algn="l"/>
                <a:tab pos="1774825" algn="l"/>
              </a:tabLst>
              <a:defRPr/>
            </a:pPr>
            <a:r>
              <a:rPr lang="en-US" sz="2000">
                <a:solidFill>
                  <a:srgbClr val="000000"/>
                </a:solidFill>
              </a:rPr>
              <a:t>		</a:t>
            </a:r>
            <a:r>
              <a:rPr lang="en-US" sz="2000" b="1">
                <a:solidFill>
                  <a:srgbClr val="000000"/>
                </a:solidFill>
                <a:sym typeface="Symbol" pitchFamily="18" charset="2"/>
              </a:rPr>
              <a:t>if</a:t>
            </a:r>
            <a:r>
              <a:rPr lang="en-US" sz="2000">
                <a:solidFill>
                  <a:srgbClr val="000000"/>
                </a:solidFill>
                <a:sym typeface="Symbol" pitchFamily="18" charset="2"/>
              </a:rPr>
              <a:t> A[j]    x </a:t>
            </a:r>
            <a:r>
              <a:rPr lang="en-US" sz="2000" b="1">
                <a:solidFill>
                  <a:srgbClr val="000000"/>
                </a:solidFill>
                <a:sym typeface="Symbol" pitchFamily="18" charset="2"/>
              </a:rPr>
              <a:t>then</a:t>
            </a:r>
            <a:endParaRPr lang="en-US" sz="2000">
              <a:solidFill>
                <a:srgbClr val="000000"/>
              </a:solidFill>
              <a:sym typeface="Symbol" pitchFamily="18" charset="2"/>
            </a:endParaRPr>
          </a:p>
          <a:p>
            <a:pPr>
              <a:tabLst>
                <a:tab pos="461963" algn="l"/>
                <a:tab pos="909638" algn="l"/>
                <a:tab pos="1371600" algn="l"/>
                <a:tab pos="1774825" algn="l"/>
              </a:tabLst>
              <a:defRPr/>
            </a:pPr>
            <a:r>
              <a:rPr lang="en-US" sz="2000">
                <a:solidFill>
                  <a:srgbClr val="000000"/>
                </a:solidFill>
                <a:sym typeface="Symbol" pitchFamily="18" charset="2"/>
              </a:rPr>
              <a:t>			i := i + 1;</a:t>
            </a:r>
          </a:p>
          <a:p>
            <a:pPr>
              <a:tabLst>
                <a:tab pos="461963" algn="l"/>
                <a:tab pos="909638" algn="l"/>
                <a:tab pos="1371600" algn="l"/>
                <a:tab pos="1774825" algn="l"/>
              </a:tabLst>
              <a:defRPr/>
            </a:pPr>
            <a:r>
              <a:rPr lang="en-US" sz="2000">
                <a:solidFill>
                  <a:srgbClr val="000000"/>
                </a:solidFill>
                <a:sym typeface="Symbol" pitchFamily="18" charset="2"/>
              </a:rPr>
              <a:t>               	A[i]  A[j]</a:t>
            </a: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fi</a:t>
            </a:r>
            <a:endParaRPr lang="en-US" sz="2000">
              <a:solidFill>
                <a:srgbClr val="000000"/>
              </a:solidFill>
              <a:sym typeface="Symbol" pitchFamily="18" charset="2"/>
            </a:endParaRP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od</a:t>
            </a:r>
            <a:r>
              <a:rPr lang="en-US" sz="2000">
                <a:solidFill>
                  <a:srgbClr val="000000"/>
                </a:solidFill>
                <a:sym typeface="Symbol" pitchFamily="18" charset="2"/>
              </a:rPr>
              <a:t>;</a:t>
            </a:r>
          </a:p>
          <a:p>
            <a:pPr>
              <a:tabLst>
                <a:tab pos="461963" algn="l"/>
                <a:tab pos="909638" algn="l"/>
                <a:tab pos="1371600" algn="l"/>
                <a:tab pos="1774825" algn="l"/>
              </a:tabLst>
              <a:defRPr/>
            </a:pPr>
            <a:r>
              <a:rPr lang="en-US" sz="2000">
                <a:solidFill>
                  <a:srgbClr val="000000"/>
                </a:solidFill>
                <a:sym typeface="Symbol" pitchFamily="18" charset="2"/>
              </a:rPr>
              <a:t>	A[i + 1]  A[r];</a:t>
            </a: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return</a:t>
            </a:r>
            <a:r>
              <a:rPr lang="en-US" sz="2000">
                <a:solidFill>
                  <a:srgbClr val="000000"/>
                </a:solidFill>
                <a:sym typeface="Symbol" pitchFamily="18" charset="2"/>
              </a:rPr>
              <a:t> i + 1</a:t>
            </a:r>
          </a:p>
        </p:txBody>
      </p:sp>
    </p:spTree>
    <p:extLst>
      <p:ext uri="{BB962C8B-B14F-4D97-AF65-F5344CB8AC3E}">
        <p14:creationId xmlns:p14="http://schemas.microsoft.com/office/powerpoint/2010/main" val="36125140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16387" name="Rectangle 1026"/>
          <p:cNvSpPr>
            <a:spLocks noGrp="1" noChangeArrowheads="1"/>
          </p:cNvSpPr>
          <p:nvPr>
            <p:ph type="title"/>
          </p:nvPr>
        </p:nvSpPr>
        <p:spPr/>
        <p:txBody>
          <a:bodyPr/>
          <a:lstStyle/>
          <a:p>
            <a:r>
              <a:rPr lang="en-US" altLang="en-US" smtClean="0"/>
              <a:t>Algorithm Performance</a:t>
            </a:r>
          </a:p>
        </p:txBody>
      </p:sp>
      <p:sp>
        <p:nvSpPr>
          <p:cNvPr id="16388" name="Rectangle 1027"/>
          <p:cNvSpPr>
            <a:spLocks noGrp="1" noChangeArrowheads="1"/>
          </p:cNvSpPr>
          <p:nvPr>
            <p:ph type="body" idx="1"/>
          </p:nvPr>
        </p:nvSpPr>
        <p:spPr>
          <a:xfrm>
            <a:off x="184150" y="1109663"/>
            <a:ext cx="8959850" cy="5037137"/>
          </a:xfrm>
        </p:spPr>
        <p:txBody>
          <a:bodyPr/>
          <a:lstStyle/>
          <a:p>
            <a:pPr>
              <a:lnSpc>
                <a:spcPct val="90000"/>
              </a:lnSpc>
              <a:spcAft>
                <a:spcPct val="20000"/>
              </a:spcAft>
              <a:buFont typeface="Wingdings" panose="05000000000000000000" pitchFamily="2" charset="2"/>
              <a:buNone/>
            </a:pPr>
            <a:r>
              <a:rPr lang="en-US" altLang="en-US" sz="2800" smtClean="0">
                <a:solidFill>
                  <a:srgbClr val="3DDE2C"/>
                </a:solidFill>
              </a:rPr>
              <a:t>   </a:t>
            </a:r>
            <a:r>
              <a:rPr lang="en-US" altLang="en-US" sz="2800" smtClean="0">
                <a:solidFill>
                  <a:schemeClr val="tx1"/>
                </a:solidFill>
              </a:rPr>
              <a:t>Running time of quicksort depends on whether the partitioning is balanced or not.</a:t>
            </a:r>
          </a:p>
          <a:p>
            <a:pPr>
              <a:lnSpc>
                <a:spcPct val="90000"/>
              </a:lnSpc>
              <a:spcAft>
                <a:spcPct val="20000"/>
              </a:spcAft>
              <a:buFont typeface="Wingdings" panose="05000000000000000000" pitchFamily="2" charset="2"/>
              <a:buNone/>
            </a:pPr>
            <a:endParaRPr lang="en-US" altLang="en-US" sz="1600" smtClean="0">
              <a:solidFill>
                <a:schemeClr val="tx1"/>
              </a:solidFill>
            </a:endParaRPr>
          </a:p>
          <a:p>
            <a:pPr>
              <a:lnSpc>
                <a:spcPct val="90000"/>
              </a:lnSpc>
              <a:spcAft>
                <a:spcPct val="20000"/>
              </a:spcAft>
            </a:pPr>
            <a:r>
              <a:rPr lang="en-US" altLang="en-US" sz="2800" smtClean="0">
                <a:solidFill>
                  <a:srgbClr val="CC3300"/>
                </a:solidFill>
              </a:rPr>
              <a:t>Worst-Case Partitioning (Unbalanced Partitions):</a:t>
            </a:r>
          </a:p>
          <a:p>
            <a:pPr lvl="1">
              <a:lnSpc>
                <a:spcPct val="90000"/>
              </a:lnSpc>
              <a:spcAft>
                <a:spcPct val="20000"/>
              </a:spcAft>
            </a:pPr>
            <a:r>
              <a:rPr lang="en-US" altLang="en-US" sz="2400" smtClean="0"/>
              <a:t>Occurs when every call to partition results in the most unbalanced partition.</a:t>
            </a:r>
          </a:p>
          <a:p>
            <a:pPr lvl="1">
              <a:lnSpc>
                <a:spcPct val="90000"/>
              </a:lnSpc>
              <a:spcAft>
                <a:spcPct val="20000"/>
              </a:spcAft>
            </a:pPr>
            <a:r>
              <a:rPr lang="en-US" altLang="en-US" sz="2400" smtClean="0">
                <a:solidFill>
                  <a:schemeClr val="hlink"/>
                </a:solidFill>
              </a:rPr>
              <a:t>Partition is most unbalanced when</a:t>
            </a:r>
          </a:p>
          <a:p>
            <a:pPr lvl="2">
              <a:lnSpc>
                <a:spcPct val="90000"/>
              </a:lnSpc>
              <a:spcAft>
                <a:spcPct val="20000"/>
              </a:spcAft>
            </a:pPr>
            <a:r>
              <a:rPr lang="en-US" altLang="en-US" sz="2000" smtClean="0"/>
              <a:t>Subproblem 1 is of size </a:t>
            </a:r>
            <a:r>
              <a:rPr lang="en-US" altLang="en-US" sz="2000" i="1" smtClean="0"/>
              <a:t>n</a:t>
            </a:r>
            <a:r>
              <a:rPr lang="en-US" altLang="en-US" sz="2000" smtClean="0"/>
              <a:t> – 1, and subproblem 2 is of size 0 or vice versa.</a:t>
            </a:r>
          </a:p>
          <a:p>
            <a:pPr lvl="2">
              <a:lnSpc>
                <a:spcPct val="90000"/>
              </a:lnSpc>
              <a:spcAft>
                <a:spcPct val="20000"/>
              </a:spcAft>
            </a:pPr>
            <a:r>
              <a:rPr lang="en-US" altLang="en-US" sz="2000" i="1" smtClean="0"/>
              <a:t>pivot</a:t>
            </a:r>
            <a:r>
              <a:rPr lang="en-US" altLang="en-US" sz="2000" smtClean="0"/>
              <a:t> </a:t>
            </a:r>
            <a:r>
              <a:rPr lang="en-US" altLang="en-US" sz="2000" smtClean="0">
                <a:sym typeface="Symbol" panose="05050102010706020507" pitchFamily="18" charset="2"/>
              </a:rPr>
              <a:t> every element in </a:t>
            </a:r>
            <a:r>
              <a:rPr lang="en-US" altLang="en-US" sz="2000" i="1" smtClean="0">
                <a:sym typeface="Symbol" panose="05050102010706020507" pitchFamily="18" charset="2"/>
              </a:rPr>
              <a:t>A</a:t>
            </a:r>
            <a:r>
              <a:rPr lang="en-US" altLang="en-US" sz="2000" smtClean="0">
                <a:sym typeface="Symbol" panose="05050102010706020507" pitchFamily="18" charset="2"/>
              </a:rPr>
              <a:t>[</a:t>
            </a:r>
            <a:r>
              <a:rPr lang="en-US" altLang="en-US" sz="2000" i="1" smtClean="0">
                <a:sym typeface="Symbol" panose="05050102010706020507" pitchFamily="18" charset="2"/>
              </a:rPr>
              <a:t>p</a:t>
            </a:r>
            <a:r>
              <a:rPr lang="en-US" altLang="en-US" sz="2000" smtClean="0">
                <a:sym typeface="Symbol" panose="05050102010706020507" pitchFamily="18" charset="2"/>
              </a:rPr>
              <a:t>..</a:t>
            </a:r>
            <a:r>
              <a:rPr lang="en-US" altLang="en-US" sz="2000" i="1" smtClean="0">
                <a:sym typeface="Symbol" panose="05050102010706020507" pitchFamily="18" charset="2"/>
              </a:rPr>
              <a:t>r – </a:t>
            </a:r>
            <a:r>
              <a:rPr lang="en-US" altLang="en-US" sz="2000" smtClean="0">
                <a:sym typeface="Symbol" panose="05050102010706020507" pitchFamily="18" charset="2"/>
              </a:rPr>
              <a:t>1] or </a:t>
            </a:r>
            <a:r>
              <a:rPr lang="en-US" altLang="en-US" sz="2000" i="1" smtClean="0"/>
              <a:t>pivot</a:t>
            </a:r>
            <a:r>
              <a:rPr lang="en-US" altLang="en-US" sz="2000" smtClean="0"/>
              <a:t> </a:t>
            </a:r>
            <a:r>
              <a:rPr lang="en-US" altLang="en-US" sz="2000" smtClean="0">
                <a:sym typeface="Symbol" panose="05050102010706020507" pitchFamily="18" charset="2"/>
              </a:rPr>
              <a:t>&lt; every element in </a:t>
            </a:r>
            <a:r>
              <a:rPr lang="en-US" altLang="en-US" sz="2000" i="1" smtClean="0">
                <a:sym typeface="Symbol" panose="05050102010706020507" pitchFamily="18" charset="2"/>
              </a:rPr>
              <a:t>A</a:t>
            </a:r>
            <a:r>
              <a:rPr lang="en-US" altLang="en-US" sz="2000" smtClean="0">
                <a:sym typeface="Symbol" panose="05050102010706020507" pitchFamily="18" charset="2"/>
              </a:rPr>
              <a:t>[</a:t>
            </a:r>
            <a:r>
              <a:rPr lang="en-US" altLang="en-US" sz="2000" i="1" smtClean="0">
                <a:sym typeface="Symbol" panose="05050102010706020507" pitchFamily="18" charset="2"/>
              </a:rPr>
              <a:t>p</a:t>
            </a:r>
            <a:r>
              <a:rPr lang="en-US" altLang="en-US" sz="2000" smtClean="0">
                <a:sym typeface="Symbol" panose="05050102010706020507" pitchFamily="18" charset="2"/>
              </a:rPr>
              <a:t>..</a:t>
            </a:r>
            <a:r>
              <a:rPr lang="en-US" altLang="en-US" sz="2000" i="1" smtClean="0">
                <a:sym typeface="Symbol" panose="05050102010706020507" pitchFamily="18" charset="2"/>
              </a:rPr>
              <a:t>r – </a:t>
            </a:r>
            <a:r>
              <a:rPr lang="en-US" altLang="en-US" sz="2000" smtClean="0">
                <a:sym typeface="Symbol" panose="05050102010706020507" pitchFamily="18" charset="2"/>
              </a:rPr>
              <a:t>1].</a:t>
            </a:r>
          </a:p>
          <a:p>
            <a:pPr lvl="1">
              <a:lnSpc>
                <a:spcPct val="90000"/>
              </a:lnSpc>
              <a:spcAft>
                <a:spcPct val="20000"/>
              </a:spcAft>
            </a:pPr>
            <a:r>
              <a:rPr lang="en-US" altLang="en-US" sz="2400" smtClean="0">
                <a:solidFill>
                  <a:schemeClr val="hlink"/>
                </a:solidFill>
                <a:sym typeface="Symbol" panose="05050102010706020507" pitchFamily="18" charset="2"/>
              </a:rPr>
              <a:t>Every call to partition is most unbalanced when</a:t>
            </a:r>
          </a:p>
          <a:p>
            <a:pPr lvl="2">
              <a:lnSpc>
                <a:spcPct val="90000"/>
              </a:lnSpc>
              <a:spcAft>
                <a:spcPct val="20000"/>
              </a:spcAft>
            </a:pPr>
            <a:r>
              <a:rPr lang="en-US" altLang="en-US" sz="2000" smtClean="0">
                <a:sym typeface="Symbol" panose="05050102010706020507" pitchFamily="18" charset="2"/>
              </a:rPr>
              <a:t>Array </a:t>
            </a:r>
            <a:r>
              <a:rPr lang="en-US" altLang="en-US" sz="2000" i="1" smtClean="0">
                <a:sym typeface="Symbol" panose="05050102010706020507" pitchFamily="18" charset="2"/>
              </a:rPr>
              <a:t>A</a:t>
            </a:r>
            <a:r>
              <a:rPr lang="en-US" altLang="en-US" sz="2000" smtClean="0">
                <a:sym typeface="Symbol" panose="05050102010706020507" pitchFamily="18" charset="2"/>
              </a:rPr>
              <a:t>[1..</a:t>
            </a:r>
            <a:r>
              <a:rPr lang="en-US" altLang="en-US" sz="2000" i="1" smtClean="0">
                <a:sym typeface="Symbol" panose="05050102010706020507" pitchFamily="18" charset="2"/>
              </a:rPr>
              <a:t>n</a:t>
            </a:r>
            <a:r>
              <a:rPr lang="en-US" altLang="en-US" sz="2000" smtClean="0">
                <a:sym typeface="Symbol" panose="05050102010706020507" pitchFamily="18" charset="2"/>
              </a:rPr>
              <a:t>] is sorted or reverse sorted!</a:t>
            </a:r>
          </a:p>
          <a:p>
            <a:pPr lvl="1">
              <a:lnSpc>
                <a:spcPct val="90000"/>
              </a:lnSpc>
              <a:spcAft>
                <a:spcPct val="20000"/>
              </a:spcAft>
            </a:pPr>
            <a:endParaRPr lang="en-US" altLang="en-US" sz="2400" smtClean="0"/>
          </a:p>
          <a:p>
            <a:pPr lvl="1">
              <a:lnSpc>
                <a:spcPct val="90000"/>
              </a:lnSpc>
              <a:spcAft>
                <a:spcPct val="20000"/>
              </a:spcAft>
            </a:pPr>
            <a:endParaRPr lang="en-US" altLang="en-US" sz="2400" i="1" smtClean="0"/>
          </a:p>
          <a:p>
            <a:pPr>
              <a:lnSpc>
                <a:spcPct val="90000"/>
              </a:lnSpc>
              <a:spcBef>
                <a:spcPct val="0"/>
              </a:spcBef>
              <a:spcAft>
                <a:spcPct val="20000"/>
              </a:spcAft>
              <a:buFont typeface="Wingdings" panose="05000000000000000000" pitchFamily="2" charset="2"/>
              <a:buNone/>
            </a:pPr>
            <a:r>
              <a:rPr lang="en-US" altLang="en-US" i="1" smtClean="0"/>
              <a:t>  </a:t>
            </a:r>
          </a:p>
        </p:txBody>
      </p:sp>
    </p:spTree>
    <p:extLst>
      <p:ext uri="{BB962C8B-B14F-4D97-AF65-F5344CB8AC3E}">
        <p14:creationId xmlns:p14="http://schemas.microsoft.com/office/powerpoint/2010/main" val="2849746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17411" name="Rectangle 2"/>
          <p:cNvSpPr>
            <a:spLocks noGrp="1" noChangeArrowheads="1"/>
          </p:cNvSpPr>
          <p:nvPr>
            <p:ph type="title"/>
          </p:nvPr>
        </p:nvSpPr>
        <p:spPr/>
        <p:txBody>
          <a:bodyPr/>
          <a:lstStyle/>
          <a:p>
            <a:r>
              <a:rPr lang="en-US" altLang="en-US" smtClean="0"/>
              <a:t>Worst-case Partition Analysis</a:t>
            </a:r>
          </a:p>
        </p:txBody>
      </p:sp>
      <p:sp>
        <p:nvSpPr>
          <p:cNvPr id="17412" name="Rectangle 3"/>
          <p:cNvSpPr>
            <a:spLocks noGrp="1" noChangeArrowheads="1"/>
          </p:cNvSpPr>
          <p:nvPr>
            <p:ph type="body" idx="1"/>
          </p:nvPr>
        </p:nvSpPr>
        <p:spPr>
          <a:xfrm>
            <a:off x="2687638" y="1933575"/>
            <a:ext cx="5940425" cy="3221038"/>
          </a:xfrm>
        </p:spPr>
        <p:txBody>
          <a:bodyPr/>
          <a:lstStyle/>
          <a:p>
            <a:pPr>
              <a:lnSpc>
                <a:spcPct val="90000"/>
              </a:lnSpc>
              <a:buFont typeface="Wingdings" panose="05000000000000000000" pitchFamily="2" charset="2"/>
              <a:buNone/>
            </a:pPr>
            <a:r>
              <a:rPr lang="en-US" altLang="en-US" sz="2400" smtClean="0">
                <a:solidFill>
                  <a:srgbClr val="CC3300"/>
                </a:solidFill>
              </a:rPr>
              <a:t>    Running time for worst-case partitions at each recursive level:</a:t>
            </a:r>
            <a:r>
              <a:rPr lang="en-US" altLang="en-US" sz="2400" smtClean="0"/>
              <a:t> </a:t>
            </a:r>
          </a:p>
          <a:p>
            <a:pPr>
              <a:lnSpc>
                <a:spcPct val="90000"/>
              </a:lnSpc>
              <a:buFont typeface="Wingdings" panose="05000000000000000000" pitchFamily="2" charset="2"/>
              <a:buNone/>
            </a:pPr>
            <a:r>
              <a:rPr lang="en-US" altLang="en-US" sz="2400" i="1" smtClean="0">
                <a:solidFill>
                  <a:schemeClr val="tx2"/>
                </a:solidFill>
              </a:rPr>
              <a:t>T</a:t>
            </a:r>
            <a:r>
              <a:rPr lang="en-US" altLang="en-US" sz="2400" smtClean="0">
                <a:solidFill>
                  <a:schemeClr val="tx2"/>
                </a:solidFill>
              </a:rPr>
              <a:t>(</a:t>
            </a:r>
            <a:r>
              <a:rPr lang="en-US" altLang="en-US" sz="2400" i="1" smtClean="0">
                <a:solidFill>
                  <a:schemeClr val="tx2"/>
                </a:solidFill>
              </a:rPr>
              <a:t>n</a:t>
            </a:r>
            <a:r>
              <a:rPr lang="en-US" altLang="en-US" sz="2400" smtClean="0">
                <a:solidFill>
                  <a:schemeClr val="tx2"/>
                </a:solidFill>
              </a:rPr>
              <a:t>) = </a:t>
            </a:r>
            <a:r>
              <a:rPr lang="en-US" altLang="en-US" sz="2400" i="1" smtClean="0">
                <a:solidFill>
                  <a:schemeClr val="tx2"/>
                </a:solidFill>
              </a:rPr>
              <a:t>T</a:t>
            </a:r>
            <a:r>
              <a:rPr lang="en-US" altLang="en-US" sz="2400" smtClean="0">
                <a:solidFill>
                  <a:schemeClr val="tx2"/>
                </a:solidFill>
              </a:rPr>
              <a:t>(</a:t>
            </a:r>
            <a:r>
              <a:rPr lang="en-US" altLang="en-US" sz="2400" i="1" smtClean="0">
                <a:solidFill>
                  <a:schemeClr val="tx2"/>
                </a:solidFill>
              </a:rPr>
              <a:t>n</a:t>
            </a:r>
            <a:r>
              <a:rPr lang="en-US" altLang="en-US" sz="2400" smtClean="0">
                <a:solidFill>
                  <a:schemeClr val="tx2"/>
                </a:solidFill>
              </a:rPr>
              <a:t> – 1) + </a:t>
            </a:r>
            <a:r>
              <a:rPr lang="en-US" altLang="en-US" sz="2400" i="1" smtClean="0">
                <a:solidFill>
                  <a:schemeClr val="tx2"/>
                </a:solidFill>
              </a:rPr>
              <a:t>T</a:t>
            </a:r>
            <a:r>
              <a:rPr lang="en-US" altLang="en-US" sz="2400" smtClean="0">
                <a:solidFill>
                  <a:schemeClr val="tx2"/>
                </a:solidFill>
              </a:rPr>
              <a:t>(0) + PartitionTime(</a:t>
            </a:r>
            <a:r>
              <a:rPr lang="en-US" altLang="en-US" sz="2400" i="1" smtClean="0">
                <a:solidFill>
                  <a:schemeClr val="tx2"/>
                </a:solidFill>
              </a:rPr>
              <a:t>n</a:t>
            </a:r>
            <a:r>
              <a:rPr lang="en-US" altLang="en-US" sz="2400" smtClean="0">
                <a:solidFill>
                  <a:schemeClr val="tx2"/>
                </a:solidFill>
              </a:rPr>
              <a:t>)</a:t>
            </a:r>
          </a:p>
          <a:p>
            <a:pPr>
              <a:lnSpc>
                <a:spcPct val="90000"/>
              </a:lnSpc>
              <a:buFont typeface="Wingdings" panose="05000000000000000000" pitchFamily="2" charset="2"/>
              <a:buNone/>
            </a:pPr>
            <a:r>
              <a:rPr lang="en-US" altLang="en-US" sz="2400" smtClean="0">
                <a:solidFill>
                  <a:schemeClr val="tx2"/>
                </a:solidFill>
              </a:rPr>
              <a:t>         = </a:t>
            </a:r>
            <a:r>
              <a:rPr lang="en-US" altLang="en-US" sz="2400" i="1" smtClean="0">
                <a:solidFill>
                  <a:schemeClr val="tx2"/>
                </a:solidFill>
              </a:rPr>
              <a:t>T</a:t>
            </a:r>
            <a:r>
              <a:rPr lang="en-US" altLang="en-US" sz="2400" smtClean="0">
                <a:solidFill>
                  <a:schemeClr val="tx2"/>
                </a:solidFill>
              </a:rPr>
              <a:t>(</a:t>
            </a:r>
            <a:r>
              <a:rPr lang="en-US" altLang="en-US" sz="2400" i="1" smtClean="0">
                <a:solidFill>
                  <a:schemeClr val="tx2"/>
                </a:solidFill>
              </a:rPr>
              <a:t>n </a:t>
            </a:r>
            <a:r>
              <a:rPr lang="en-US" altLang="en-US" sz="2400" smtClean="0">
                <a:solidFill>
                  <a:schemeClr val="tx2"/>
                </a:solidFill>
              </a:rPr>
              <a:t>– 1) + </a:t>
            </a:r>
            <a:r>
              <a:rPr lang="en-US" altLang="en-US" sz="2400" smtClean="0">
                <a:solidFill>
                  <a:schemeClr val="tx2"/>
                </a:solidFill>
                <a:sym typeface="Symbol" panose="05050102010706020507" pitchFamily="18" charset="2"/>
              </a:rPr>
              <a:t>c·</a:t>
            </a:r>
            <a:r>
              <a:rPr lang="en-US" altLang="en-US" sz="2400" i="1" smtClean="0">
                <a:solidFill>
                  <a:schemeClr val="tx2"/>
                </a:solidFill>
                <a:sym typeface="Symbol" panose="05050102010706020507" pitchFamily="18" charset="2"/>
              </a:rPr>
              <a:t>n</a:t>
            </a:r>
            <a:endParaRPr lang="en-US" altLang="en-US" sz="2400" smtClean="0">
              <a:solidFill>
                <a:schemeClr val="tx2"/>
              </a:solidFill>
              <a:sym typeface="Symbol" panose="05050102010706020507" pitchFamily="18" charset="2"/>
            </a:endParaRPr>
          </a:p>
          <a:p>
            <a:pPr>
              <a:lnSpc>
                <a:spcPct val="90000"/>
              </a:lnSpc>
              <a:buFont typeface="Wingdings" panose="05000000000000000000" pitchFamily="2" charset="2"/>
              <a:buNone/>
            </a:pPr>
            <a:r>
              <a:rPr lang="en-US" altLang="en-US" sz="2400" smtClean="0">
                <a:solidFill>
                  <a:schemeClr val="tx2"/>
                </a:solidFill>
                <a:sym typeface="Symbol" panose="05050102010706020507" pitchFamily="18" charset="2"/>
              </a:rPr>
              <a:t>         </a:t>
            </a:r>
            <a:r>
              <a:rPr lang="en-US" altLang="en-US" sz="2400" smtClean="0">
                <a:solidFill>
                  <a:schemeClr val="tx2"/>
                </a:solidFill>
              </a:rPr>
              <a:t>= </a:t>
            </a:r>
            <a:r>
              <a:rPr lang="en-US" altLang="en-US" sz="2400" smtClean="0">
                <a:solidFill>
                  <a:schemeClr val="tx2"/>
                </a:solidFill>
                <a:sym typeface="Symbol" panose="05050102010706020507" pitchFamily="18" charset="2"/>
              </a:rPr>
              <a:t></a:t>
            </a:r>
            <a:r>
              <a:rPr lang="en-US" altLang="en-US" sz="2000" baseline="-25000" smtClean="0">
                <a:solidFill>
                  <a:schemeClr val="tx2"/>
                </a:solidFill>
                <a:sym typeface="Symbol" panose="05050102010706020507" pitchFamily="18" charset="2"/>
              </a:rPr>
              <a:t>1≤k≤ </a:t>
            </a:r>
            <a:r>
              <a:rPr lang="en-US" altLang="en-US" sz="2000" i="1" baseline="-25000" smtClean="0">
                <a:solidFill>
                  <a:schemeClr val="tx2"/>
                </a:solidFill>
                <a:sym typeface="Symbol" panose="05050102010706020507" pitchFamily="18" charset="2"/>
              </a:rPr>
              <a:t>n</a:t>
            </a:r>
            <a:r>
              <a:rPr lang="en-US" altLang="en-US" sz="2400" smtClean="0">
                <a:solidFill>
                  <a:schemeClr val="tx2"/>
                </a:solidFill>
                <a:sym typeface="Symbol" panose="05050102010706020507" pitchFamily="18" charset="2"/>
              </a:rPr>
              <a:t> c·</a:t>
            </a:r>
            <a:r>
              <a:rPr lang="en-US" altLang="en-US" sz="2400" i="1" smtClean="0">
                <a:solidFill>
                  <a:schemeClr val="tx2"/>
                </a:solidFill>
              </a:rPr>
              <a:t>k</a:t>
            </a:r>
            <a:endParaRPr lang="en-US" altLang="en-US" sz="2400" smtClean="0">
              <a:solidFill>
                <a:schemeClr val="tx2"/>
              </a:solidFill>
              <a:sym typeface="Symbol" panose="05050102010706020507" pitchFamily="18" charset="2"/>
            </a:endParaRPr>
          </a:p>
          <a:p>
            <a:pPr>
              <a:lnSpc>
                <a:spcPct val="90000"/>
              </a:lnSpc>
              <a:buFont typeface="Wingdings" panose="05000000000000000000" pitchFamily="2" charset="2"/>
              <a:buNone/>
            </a:pPr>
            <a:r>
              <a:rPr lang="en-US" altLang="en-US" sz="2400" smtClean="0">
                <a:solidFill>
                  <a:schemeClr val="tx2"/>
                </a:solidFill>
                <a:sym typeface="Symbol" panose="05050102010706020507" pitchFamily="18" charset="2"/>
              </a:rPr>
              <a:t>         </a:t>
            </a:r>
            <a:r>
              <a:rPr lang="en-US" altLang="en-US" sz="2400" smtClean="0">
                <a:solidFill>
                  <a:schemeClr val="tx2"/>
                </a:solidFill>
              </a:rPr>
              <a:t>= </a:t>
            </a:r>
            <a:r>
              <a:rPr lang="en-US" altLang="en-US" sz="2400" smtClean="0">
                <a:solidFill>
                  <a:schemeClr val="tx2"/>
                </a:solidFill>
                <a:sym typeface="Symbol" panose="05050102010706020507" pitchFamily="18" charset="2"/>
              </a:rPr>
              <a:t>c(</a:t>
            </a:r>
            <a:r>
              <a:rPr lang="en-US" altLang="en-US" sz="2000" baseline="-25000" smtClean="0">
                <a:solidFill>
                  <a:schemeClr val="tx2"/>
                </a:solidFill>
                <a:sym typeface="Symbol" panose="05050102010706020507" pitchFamily="18" charset="2"/>
              </a:rPr>
              <a:t> 1≤k≤ </a:t>
            </a:r>
            <a:r>
              <a:rPr lang="en-US" altLang="en-US" sz="2000" i="1" baseline="-25000" smtClean="0">
                <a:solidFill>
                  <a:schemeClr val="tx2"/>
                </a:solidFill>
                <a:sym typeface="Symbol" panose="05050102010706020507" pitchFamily="18" charset="2"/>
              </a:rPr>
              <a:t>n</a:t>
            </a:r>
            <a:r>
              <a:rPr lang="en-US" altLang="en-US" sz="2400" smtClean="0">
                <a:solidFill>
                  <a:schemeClr val="tx2"/>
                </a:solidFill>
                <a:sym typeface="Symbol" panose="05050102010706020507" pitchFamily="18" charset="2"/>
              </a:rPr>
              <a:t> </a:t>
            </a:r>
            <a:r>
              <a:rPr lang="en-US" altLang="en-US" sz="2400" i="1" smtClean="0">
                <a:solidFill>
                  <a:schemeClr val="tx2"/>
                </a:solidFill>
              </a:rPr>
              <a:t>k</a:t>
            </a:r>
            <a:r>
              <a:rPr lang="en-US" altLang="en-US" sz="2400" smtClean="0">
                <a:solidFill>
                  <a:schemeClr val="tx2"/>
                </a:solidFill>
              </a:rPr>
              <a:t> )</a:t>
            </a:r>
          </a:p>
          <a:p>
            <a:pPr>
              <a:lnSpc>
                <a:spcPct val="90000"/>
              </a:lnSpc>
              <a:buFont typeface="Wingdings" panose="05000000000000000000" pitchFamily="2" charset="2"/>
              <a:buNone/>
            </a:pPr>
            <a:r>
              <a:rPr lang="en-US" altLang="en-US" sz="2400" smtClean="0">
                <a:solidFill>
                  <a:schemeClr val="tx2"/>
                </a:solidFill>
              </a:rPr>
              <a:t>         = </a:t>
            </a:r>
            <a:r>
              <a:rPr lang="en-US" altLang="en-US" sz="2400" smtClean="0">
                <a:solidFill>
                  <a:srgbClr val="CC3300"/>
                </a:solidFill>
                <a:sym typeface="Symbol" panose="05050102010706020507" pitchFamily="18" charset="2"/>
              </a:rPr>
              <a:t></a:t>
            </a:r>
            <a:r>
              <a:rPr lang="en-US" altLang="en-US" sz="2400" smtClean="0">
                <a:solidFill>
                  <a:srgbClr val="CC3300"/>
                </a:solidFill>
              </a:rPr>
              <a:t>(</a:t>
            </a:r>
            <a:r>
              <a:rPr lang="en-US" altLang="en-US" sz="2400" i="1" smtClean="0">
                <a:solidFill>
                  <a:srgbClr val="CC3300"/>
                </a:solidFill>
              </a:rPr>
              <a:t>n</a:t>
            </a:r>
            <a:r>
              <a:rPr lang="en-US" altLang="en-US" sz="2400" i="1" baseline="30000" smtClean="0">
                <a:solidFill>
                  <a:srgbClr val="CC3300"/>
                </a:solidFill>
              </a:rPr>
              <a:t>2</a:t>
            </a:r>
            <a:r>
              <a:rPr lang="en-US" altLang="en-US" sz="2400" smtClean="0">
                <a:solidFill>
                  <a:srgbClr val="CC3300"/>
                </a:solidFill>
              </a:rPr>
              <a:t>)</a:t>
            </a:r>
            <a:endParaRPr lang="en-US" altLang="en-US" sz="2400" smtClean="0">
              <a:solidFill>
                <a:srgbClr val="CC3300"/>
              </a:solidFill>
              <a:sym typeface="Symbol" panose="05050102010706020507" pitchFamily="18" charset="2"/>
            </a:endParaRPr>
          </a:p>
          <a:p>
            <a:pPr>
              <a:lnSpc>
                <a:spcPct val="90000"/>
              </a:lnSpc>
              <a:buFont typeface="Wingdings" panose="05000000000000000000" pitchFamily="2" charset="2"/>
              <a:buNone/>
            </a:pPr>
            <a:r>
              <a:rPr lang="en-US" altLang="en-US" sz="2400" smtClean="0">
                <a:sym typeface="Symbol" panose="05050102010706020507" pitchFamily="18" charset="2"/>
              </a:rPr>
              <a:t> </a:t>
            </a:r>
          </a:p>
        </p:txBody>
      </p:sp>
      <p:sp>
        <p:nvSpPr>
          <p:cNvPr id="17413" name="Text Box 4"/>
          <p:cNvSpPr txBox="1">
            <a:spLocks noChangeArrowheads="1"/>
          </p:cNvSpPr>
          <p:nvPr/>
        </p:nvSpPr>
        <p:spPr bwMode="auto">
          <a:xfrm>
            <a:off x="1246188" y="14192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i="1" smtClean="0">
                <a:solidFill>
                  <a:srgbClr val="000000"/>
                </a:solidFill>
              </a:rPr>
              <a:t>n</a:t>
            </a:r>
          </a:p>
        </p:txBody>
      </p:sp>
      <p:sp>
        <p:nvSpPr>
          <p:cNvPr id="17414" name="Line 5"/>
          <p:cNvSpPr>
            <a:spLocks noChangeShapeType="1"/>
          </p:cNvSpPr>
          <p:nvPr/>
        </p:nvSpPr>
        <p:spPr bwMode="auto">
          <a:xfrm>
            <a:off x="1417638" y="1841500"/>
            <a:ext cx="0" cy="51752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7415" name="Text Box 8"/>
          <p:cNvSpPr txBox="1">
            <a:spLocks noChangeArrowheads="1"/>
          </p:cNvSpPr>
          <p:nvPr/>
        </p:nvSpPr>
        <p:spPr bwMode="auto">
          <a:xfrm>
            <a:off x="1066800" y="2338388"/>
            <a:ext cx="75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i="1" smtClean="0">
                <a:solidFill>
                  <a:srgbClr val="000000"/>
                </a:solidFill>
              </a:rPr>
              <a:t>n – </a:t>
            </a:r>
            <a:r>
              <a:rPr lang="en-US" altLang="en-US" sz="2000" smtClean="0">
                <a:solidFill>
                  <a:srgbClr val="000000"/>
                </a:solidFill>
              </a:rPr>
              <a:t>1 </a:t>
            </a:r>
            <a:endParaRPr lang="en-US" altLang="en-US" sz="2000" i="1" smtClean="0">
              <a:solidFill>
                <a:srgbClr val="000000"/>
              </a:solidFill>
            </a:endParaRPr>
          </a:p>
        </p:txBody>
      </p:sp>
      <p:sp>
        <p:nvSpPr>
          <p:cNvPr id="17416" name="Line 10"/>
          <p:cNvSpPr>
            <a:spLocks noChangeShapeType="1"/>
          </p:cNvSpPr>
          <p:nvPr/>
        </p:nvSpPr>
        <p:spPr bwMode="auto">
          <a:xfrm>
            <a:off x="1438275" y="2735263"/>
            <a:ext cx="0" cy="51752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7417" name="Text Box 11"/>
          <p:cNvSpPr txBox="1">
            <a:spLocks noChangeArrowheads="1"/>
          </p:cNvSpPr>
          <p:nvPr/>
        </p:nvSpPr>
        <p:spPr bwMode="auto">
          <a:xfrm>
            <a:off x="1087438" y="3232150"/>
            <a:ext cx="75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i="1" smtClean="0">
                <a:solidFill>
                  <a:srgbClr val="000000"/>
                </a:solidFill>
              </a:rPr>
              <a:t>n – </a:t>
            </a:r>
            <a:r>
              <a:rPr lang="en-US" altLang="en-US" sz="2000" smtClean="0">
                <a:solidFill>
                  <a:srgbClr val="000000"/>
                </a:solidFill>
              </a:rPr>
              <a:t>2 </a:t>
            </a:r>
            <a:endParaRPr lang="en-US" altLang="en-US" sz="2000" i="1" smtClean="0">
              <a:solidFill>
                <a:srgbClr val="000000"/>
              </a:solidFill>
            </a:endParaRPr>
          </a:p>
        </p:txBody>
      </p:sp>
      <p:sp>
        <p:nvSpPr>
          <p:cNvPr id="17418" name="Line 12"/>
          <p:cNvSpPr>
            <a:spLocks noChangeShapeType="1"/>
          </p:cNvSpPr>
          <p:nvPr/>
        </p:nvSpPr>
        <p:spPr bwMode="auto">
          <a:xfrm>
            <a:off x="1425575" y="3571875"/>
            <a:ext cx="0" cy="51752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7419" name="Text Box 13"/>
          <p:cNvSpPr txBox="1">
            <a:spLocks noChangeArrowheads="1"/>
          </p:cNvSpPr>
          <p:nvPr/>
        </p:nvSpPr>
        <p:spPr bwMode="auto">
          <a:xfrm>
            <a:off x="1074738" y="4068763"/>
            <a:ext cx="75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i="1" smtClean="0">
                <a:solidFill>
                  <a:srgbClr val="000000"/>
                </a:solidFill>
              </a:rPr>
              <a:t>n – </a:t>
            </a:r>
            <a:r>
              <a:rPr lang="en-US" altLang="en-US" sz="2000" smtClean="0">
                <a:solidFill>
                  <a:srgbClr val="000000"/>
                </a:solidFill>
              </a:rPr>
              <a:t>3 </a:t>
            </a:r>
            <a:endParaRPr lang="en-US" altLang="en-US" sz="2000" i="1" smtClean="0">
              <a:solidFill>
                <a:srgbClr val="000000"/>
              </a:solidFill>
            </a:endParaRPr>
          </a:p>
        </p:txBody>
      </p:sp>
      <p:sp>
        <p:nvSpPr>
          <p:cNvPr id="17420" name="Line 14"/>
          <p:cNvSpPr>
            <a:spLocks noChangeShapeType="1"/>
          </p:cNvSpPr>
          <p:nvPr/>
        </p:nvSpPr>
        <p:spPr bwMode="auto">
          <a:xfrm flipH="1">
            <a:off x="1444625" y="4452938"/>
            <a:ext cx="0" cy="5715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7421" name="Text Box 15"/>
          <p:cNvSpPr txBox="1">
            <a:spLocks noChangeArrowheads="1"/>
          </p:cNvSpPr>
          <p:nvPr/>
        </p:nvSpPr>
        <p:spPr bwMode="auto">
          <a:xfrm>
            <a:off x="1108075" y="5029200"/>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i="1" smtClean="0">
                <a:solidFill>
                  <a:srgbClr val="000000"/>
                </a:solidFill>
              </a:rPr>
              <a:t>   </a:t>
            </a:r>
            <a:r>
              <a:rPr lang="en-US" altLang="en-US" sz="2000" smtClean="0">
                <a:solidFill>
                  <a:srgbClr val="000000"/>
                </a:solidFill>
              </a:rPr>
              <a:t>2 </a:t>
            </a:r>
            <a:endParaRPr lang="en-US" altLang="en-US" sz="2000" i="1" smtClean="0">
              <a:solidFill>
                <a:srgbClr val="000000"/>
              </a:solidFill>
            </a:endParaRPr>
          </a:p>
        </p:txBody>
      </p:sp>
      <p:sp>
        <p:nvSpPr>
          <p:cNvPr id="17422" name="Line 16"/>
          <p:cNvSpPr>
            <a:spLocks noChangeShapeType="1"/>
          </p:cNvSpPr>
          <p:nvPr/>
        </p:nvSpPr>
        <p:spPr bwMode="auto">
          <a:xfrm>
            <a:off x="1450975" y="5427663"/>
            <a:ext cx="0" cy="51752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7423" name="Text Box 17"/>
          <p:cNvSpPr txBox="1">
            <a:spLocks noChangeArrowheads="1"/>
          </p:cNvSpPr>
          <p:nvPr/>
        </p:nvSpPr>
        <p:spPr bwMode="auto">
          <a:xfrm>
            <a:off x="1312863" y="5899150"/>
            <a:ext cx="374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rPr>
              <a:t>1 </a:t>
            </a:r>
            <a:endParaRPr lang="en-US" altLang="en-US" sz="2000" i="1" smtClean="0">
              <a:solidFill>
                <a:srgbClr val="000000"/>
              </a:solidFill>
            </a:endParaRPr>
          </a:p>
        </p:txBody>
      </p:sp>
      <p:sp>
        <p:nvSpPr>
          <p:cNvPr id="17424" name="AutoShape 18"/>
          <p:cNvSpPr>
            <a:spLocks/>
          </p:cNvSpPr>
          <p:nvPr/>
        </p:nvSpPr>
        <p:spPr bwMode="auto">
          <a:xfrm>
            <a:off x="530225" y="1670050"/>
            <a:ext cx="317500" cy="4398963"/>
          </a:xfrm>
          <a:prstGeom prst="leftBrace">
            <a:avLst>
              <a:gd name="adj1" fmla="val 115458"/>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17425" name="Text Box 19"/>
          <p:cNvSpPr txBox="1">
            <a:spLocks noChangeArrowheads="1"/>
          </p:cNvSpPr>
          <p:nvPr/>
        </p:nvSpPr>
        <p:spPr bwMode="auto">
          <a:xfrm>
            <a:off x="93663" y="355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i="1" smtClean="0">
                <a:solidFill>
                  <a:srgbClr val="000000"/>
                </a:solidFill>
              </a:rPr>
              <a:t>n</a:t>
            </a:r>
          </a:p>
        </p:txBody>
      </p:sp>
      <p:sp>
        <p:nvSpPr>
          <p:cNvPr id="17426" name="Text Box 21"/>
          <p:cNvSpPr txBox="1">
            <a:spLocks noChangeArrowheads="1"/>
          </p:cNvSpPr>
          <p:nvPr/>
        </p:nvSpPr>
        <p:spPr bwMode="auto">
          <a:xfrm>
            <a:off x="254000" y="836613"/>
            <a:ext cx="21891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CC3300"/>
                </a:solidFill>
              </a:rPr>
              <a:t>Recursion tree for</a:t>
            </a:r>
          </a:p>
          <a:p>
            <a:r>
              <a:rPr lang="en-US" altLang="en-US" sz="2000" smtClean="0">
                <a:solidFill>
                  <a:srgbClr val="CC3300"/>
                </a:solidFill>
              </a:rPr>
              <a:t>worst-case partition</a:t>
            </a:r>
          </a:p>
        </p:txBody>
      </p:sp>
    </p:spTree>
    <p:extLst>
      <p:ext uri="{BB962C8B-B14F-4D97-AF65-F5344CB8AC3E}">
        <p14:creationId xmlns:p14="http://schemas.microsoft.com/office/powerpoint/2010/main" val="15077209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18435" name="Rectangle 2"/>
          <p:cNvSpPr>
            <a:spLocks noGrp="1" noChangeArrowheads="1"/>
          </p:cNvSpPr>
          <p:nvPr>
            <p:ph type="title"/>
          </p:nvPr>
        </p:nvSpPr>
        <p:spPr/>
        <p:txBody>
          <a:bodyPr/>
          <a:lstStyle/>
          <a:p>
            <a:r>
              <a:rPr lang="en-US" altLang="en-US" smtClean="0"/>
              <a:t>Best-case Partitioning</a:t>
            </a:r>
          </a:p>
        </p:txBody>
      </p:sp>
      <p:sp>
        <p:nvSpPr>
          <p:cNvPr id="18436" name="Rectangle 3"/>
          <p:cNvSpPr>
            <a:spLocks noGrp="1" noChangeArrowheads="1"/>
          </p:cNvSpPr>
          <p:nvPr>
            <p:ph type="body" idx="1"/>
          </p:nvPr>
        </p:nvSpPr>
        <p:spPr>
          <a:xfrm>
            <a:off x="304800" y="1046163"/>
            <a:ext cx="8458200" cy="5049837"/>
          </a:xfrm>
        </p:spPr>
        <p:txBody>
          <a:bodyPr/>
          <a:lstStyle/>
          <a:p>
            <a:r>
              <a:rPr lang="en-US" altLang="en-US" smtClean="0"/>
              <a:t>Size of each subproblem </a:t>
            </a:r>
            <a:r>
              <a:rPr lang="en-US" altLang="en-US" smtClean="0">
                <a:sym typeface="Symbol" panose="05050102010706020507" pitchFamily="18" charset="2"/>
              </a:rPr>
              <a:t> </a:t>
            </a:r>
            <a:r>
              <a:rPr lang="en-US" altLang="en-US" i="1" smtClean="0">
                <a:sym typeface="Symbol" panose="05050102010706020507" pitchFamily="18" charset="2"/>
              </a:rPr>
              <a:t>n</a:t>
            </a:r>
            <a:r>
              <a:rPr lang="en-US" altLang="en-US" smtClean="0">
                <a:sym typeface="Symbol" panose="05050102010706020507" pitchFamily="18" charset="2"/>
              </a:rPr>
              <a:t>/2.</a:t>
            </a:r>
          </a:p>
          <a:p>
            <a:pPr lvl="1"/>
            <a:r>
              <a:rPr lang="en-US" altLang="en-US" smtClean="0"/>
              <a:t>One of the subproblems is of size </a:t>
            </a:r>
            <a:r>
              <a:rPr lang="en-US" altLang="en-US" smtClean="0">
                <a:sym typeface="Symbol" panose="05050102010706020507" pitchFamily="18" charset="2"/>
              </a:rPr>
              <a:t></a:t>
            </a:r>
            <a:r>
              <a:rPr lang="en-US" altLang="en-US" i="1" smtClean="0">
                <a:sym typeface="Symbol" panose="05050102010706020507" pitchFamily="18" charset="2"/>
              </a:rPr>
              <a:t>n</a:t>
            </a:r>
            <a:r>
              <a:rPr lang="en-US" altLang="en-US" smtClean="0">
                <a:sym typeface="Symbol" panose="05050102010706020507" pitchFamily="18" charset="2"/>
              </a:rPr>
              <a:t>/2</a:t>
            </a:r>
          </a:p>
          <a:p>
            <a:pPr lvl="1"/>
            <a:r>
              <a:rPr lang="en-US" altLang="en-US" smtClean="0">
                <a:sym typeface="Symbol" panose="05050102010706020507" pitchFamily="18" charset="2"/>
              </a:rPr>
              <a:t>The other is of size </a:t>
            </a:r>
            <a:r>
              <a:rPr lang="en-US" altLang="en-US" i="1" smtClean="0">
                <a:sym typeface="Symbol" panose="05050102010706020507" pitchFamily="18" charset="2"/>
              </a:rPr>
              <a:t>n</a:t>
            </a:r>
            <a:r>
              <a:rPr lang="en-US" altLang="en-US" smtClean="0">
                <a:sym typeface="Symbol" panose="05050102010706020507" pitchFamily="18" charset="2"/>
              </a:rPr>
              <a:t>/2 1. </a:t>
            </a:r>
          </a:p>
          <a:p>
            <a:r>
              <a:rPr lang="en-US" altLang="en-US" smtClean="0"/>
              <a:t>Recurrence for running time</a:t>
            </a:r>
          </a:p>
          <a:p>
            <a:pPr lvl="1"/>
            <a:r>
              <a:rPr lang="en-US" altLang="en-US" sz="2400" i="1" smtClean="0">
                <a:solidFill>
                  <a:schemeClr val="tx2"/>
                </a:solidFill>
              </a:rPr>
              <a:t>T</a:t>
            </a:r>
            <a:r>
              <a:rPr lang="en-US" altLang="en-US" sz="2400" smtClean="0">
                <a:solidFill>
                  <a:schemeClr val="tx2"/>
                </a:solidFill>
              </a:rPr>
              <a:t>(</a:t>
            </a:r>
            <a:r>
              <a:rPr lang="en-US" altLang="en-US" sz="2400" i="1" smtClean="0">
                <a:solidFill>
                  <a:schemeClr val="tx2"/>
                </a:solidFill>
              </a:rPr>
              <a:t>n</a:t>
            </a:r>
            <a:r>
              <a:rPr lang="en-US" altLang="en-US" sz="2400" smtClean="0">
                <a:solidFill>
                  <a:schemeClr val="tx2"/>
                </a:solidFill>
              </a:rPr>
              <a:t>) </a:t>
            </a:r>
            <a:r>
              <a:rPr lang="en-US" altLang="en-US" sz="2400" smtClean="0">
                <a:solidFill>
                  <a:schemeClr val="tx2"/>
                </a:solidFill>
                <a:sym typeface="Symbol" panose="05050102010706020507" pitchFamily="18" charset="2"/>
              </a:rPr>
              <a:t></a:t>
            </a:r>
            <a:r>
              <a:rPr lang="en-US" altLang="en-US" sz="2400" smtClean="0">
                <a:solidFill>
                  <a:schemeClr val="tx2"/>
                </a:solidFill>
              </a:rPr>
              <a:t> 2</a:t>
            </a:r>
            <a:r>
              <a:rPr lang="en-US" altLang="en-US" sz="2400" i="1" smtClean="0">
                <a:solidFill>
                  <a:schemeClr val="tx2"/>
                </a:solidFill>
              </a:rPr>
              <a:t>T</a:t>
            </a:r>
            <a:r>
              <a:rPr lang="en-US" altLang="en-US" sz="2400" smtClean="0">
                <a:solidFill>
                  <a:schemeClr val="tx2"/>
                </a:solidFill>
              </a:rPr>
              <a:t>(</a:t>
            </a:r>
            <a:r>
              <a:rPr lang="en-US" altLang="en-US" sz="2400" i="1" smtClean="0">
                <a:solidFill>
                  <a:schemeClr val="tx2"/>
                </a:solidFill>
              </a:rPr>
              <a:t>n</a:t>
            </a:r>
            <a:r>
              <a:rPr lang="en-US" altLang="en-US" sz="2400" smtClean="0">
                <a:solidFill>
                  <a:schemeClr val="tx2"/>
                </a:solidFill>
              </a:rPr>
              <a:t>/2) + PartitionTime(</a:t>
            </a:r>
            <a:r>
              <a:rPr lang="en-US" altLang="en-US" sz="2400" i="1" smtClean="0">
                <a:solidFill>
                  <a:schemeClr val="tx2"/>
                </a:solidFill>
              </a:rPr>
              <a:t>n</a:t>
            </a:r>
            <a:r>
              <a:rPr lang="en-US" altLang="en-US" sz="2400" smtClean="0">
                <a:solidFill>
                  <a:schemeClr val="tx2"/>
                </a:solidFill>
              </a:rPr>
              <a:t>)</a:t>
            </a:r>
            <a:endParaRPr lang="en-US" altLang="en-US" sz="2000" smtClean="0">
              <a:solidFill>
                <a:schemeClr val="tx2"/>
              </a:solidFill>
            </a:endParaRPr>
          </a:p>
          <a:p>
            <a:pPr lvl="1">
              <a:buFontTx/>
              <a:buNone/>
            </a:pPr>
            <a:r>
              <a:rPr lang="en-US" altLang="en-US" sz="2400" smtClean="0">
                <a:solidFill>
                  <a:schemeClr val="tx2"/>
                </a:solidFill>
              </a:rPr>
              <a:t>            = 2</a:t>
            </a:r>
            <a:r>
              <a:rPr lang="en-US" altLang="en-US" sz="2400" i="1" smtClean="0">
                <a:solidFill>
                  <a:schemeClr val="tx2"/>
                </a:solidFill>
              </a:rPr>
              <a:t>T</a:t>
            </a:r>
            <a:r>
              <a:rPr lang="en-US" altLang="en-US" sz="2400" smtClean="0">
                <a:solidFill>
                  <a:schemeClr val="tx2"/>
                </a:solidFill>
              </a:rPr>
              <a:t>(</a:t>
            </a:r>
            <a:r>
              <a:rPr lang="en-US" altLang="en-US" sz="2400" i="1" smtClean="0">
                <a:solidFill>
                  <a:schemeClr val="tx2"/>
                </a:solidFill>
              </a:rPr>
              <a:t>n</a:t>
            </a:r>
            <a:r>
              <a:rPr lang="en-US" altLang="en-US" sz="2400" smtClean="0">
                <a:solidFill>
                  <a:schemeClr val="tx2"/>
                </a:solidFill>
              </a:rPr>
              <a:t>/2) + </a:t>
            </a:r>
            <a:r>
              <a:rPr lang="en-US" altLang="en-US" sz="2400" smtClean="0">
                <a:solidFill>
                  <a:schemeClr val="tx2"/>
                </a:solidFill>
                <a:sym typeface="Symbol" panose="05050102010706020507" pitchFamily="18" charset="2"/>
              </a:rPr>
              <a:t>c·</a:t>
            </a:r>
            <a:r>
              <a:rPr lang="en-US" altLang="en-US" sz="2400" i="1" smtClean="0">
                <a:solidFill>
                  <a:schemeClr val="tx2"/>
                </a:solidFill>
                <a:sym typeface="Symbol" panose="05050102010706020507" pitchFamily="18" charset="2"/>
              </a:rPr>
              <a:t>n</a:t>
            </a:r>
            <a:endParaRPr lang="en-US" altLang="en-US" sz="2400" smtClean="0">
              <a:solidFill>
                <a:schemeClr val="tx2"/>
              </a:solidFill>
              <a:sym typeface="Symbol" panose="05050102010706020507" pitchFamily="18" charset="2"/>
            </a:endParaRPr>
          </a:p>
          <a:p>
            <a:r>
              <a:rPr lang="en-US" altLang="en-US" sz="2800" smtClean="0">
                <a:sym typeface="Symbol" panose="05050102010706020507" pitchFamily="18" charset="2"/>
              </a:rPr>
              <a:t> </a:t>
            </a:r>
            <a:r>
              <a:rPr lang="en-US" altLang="en-US" sz="2800" b="1" i="1" smtClean="0">
                <a:solidFill>
                  <a:srgbClr val="CC3300"/>
                </a:solidFill>
                <a:sym typeface="Symbol" panose="05050102010706020507" pitchFamily="18" charset="2"/>
              </a:rPr>
              <a:t>T</a:t>
            </a:r>
            <a:r>
              <a:rPr lang="en-US" altLang="en-US" sz="2800" b="1" smtClean="0">
                <a:solidFill>
                  <a:srgbClr val="CC3300"/>
                </a:solidFill>
                <a:sym typeface="Symbol" panose="05050102010706020507" pitchFamily="18" charset="2"/>
              </a:rPr>
              <a:t>(</a:t>
            </a:r>
            <a:r>
              <a:rPr lang="en-US" altLang="en-US" sz="2800" b="1" i="1" smtClean="0">
                <a:solidFill>
                  <a:srgbClr val="CC3300"/>
                </a:solidFill>
                <a:sym typeface="Symbol" panose="05050102010706020507" pitchFamily="18" charset="2"/>
              </a:rPr>
              <a:t>n</a:t>
            </a:r>
            <a:r>
              <a:rPr lang="en-US" altLang="en-US" sz="2800" b="1" smtClean="0">
                <a:solidFill>
                  <a:srgbClr val="CC3300"/>
                </a:solidFill>
                <a:sym typeface="Symbol" panose="05050102010706020507" pitchFamily="18" charset="2"/>
              </a:rPr>
              <a:t>) = (</a:t>
            </a:r>
            <a:r>
              <a:rPr lang="en-US" altLang="en-US" sz="2800" b="1" i="1" smtClean="0">
                <a:solidFill>
                  <a:srgbClr val="CC3300"/>
                </a:solidFill>
                <a:sym typeface="Symbol" panose="05050102010706020507" pitchFamily="18" charset="2"/>
              </a:rPr>
              <a:t>n </a:t>
            </a:r>
            <a:r>
              <a:rPr lang="en-US" altLang="en-US" sz="2800" b="1" smtClean="0">
                <a:solidFill>
                  <a:srgbClr val="CC3300"/>
                </a:solidFill>
                <a:sym typeface="Symbol" panose="05050102010706020507" pitchFamily="18" charset="2"/>
              </a:rPr>
              <a:t>lg </a:t>
            </a:r>
            <a:r>
              <a:rPr lang="en-US" altLang="en-US" sz="2800" b="1" i="1" smtClean="0">
                <a:solidFill>
                  <a:srgbClr val="CC3300"/>
                </a:solidFill>
                <a:sym typeface="Symbol" panose="05050102010706020507" pitchFamily="18" charset="2"/>
              </a:rPr>
              <a:t>n</a:t>
            </a:r>
            <a:r>
              <a:rPr lang="en-US" altLang="en-US" sz="2800" b="1" smtClean="0">
                <a:solidFill>
                  <a:srgbClr val="CC3300"/>
                </a:solidFill>
                <a:sym typeface="Symbol" panose="05050102010706020507" pitchFamily="18" charset="2"/>
              </a:rPr>
              <a:t>)</a:t>
            </a:r>
          </a:p>
          <a:p>
            <a:pPr lvl="1"/>
            <a:endParaRPr lang="en-US" altLang="en-US" sz="2400" b="1" smtClean="0">
              <a:sym typeface="Symbol" panose="05050102010706020507" pitchFamily="18" charset="2"/>
            </a:endParaRPr>
          </a:p>
        </p:txBody>
      </p:sp>
    </p:spTree>
    <p:extLst>
      <p:ext uri="{BB962C8B-B14F-4D97-AF65-F5344CB8AC3E}">
        <p14:creationId xmlns:p14="http://schemas.microsoft.com/office/powerpoint/2010/main" val="33228577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19459" name="Rectangle 2"/>
          <p:cNvSpPr>
            <a:spLocks noGrp="1" noChangeArrowheads="1"/>
          </p:cNvSpPr>
          <p:nvPr>
            <p:ph type="title"/>
          </p:nvPr>
        </p:nvSpPr>
        <p:spPr/>
        <p:txBody>
          <a:bodyPr/>
          <a:lstStyle/>
          <a:p>
            <a:r>
              <a:rPr lang="en-US" altLang="en-US" smtClean="0"/>
              <a:t>Recursion Tree for Best-case Partition</a:t>
            </a:r>
          </a:p>
        </p:txBody>
      </p:sp>
      <p:grpSp>
        <p:nvGrpSpPr>
          <p:cNvPr id="19460" name="Group 15"/>
          <p:cNvGrpSpPr>
            <a:grpSpLocks/>
          </p:cNvGrpSpPr>
          <p:nvPr/>
        </p:nvGrpSpPr>
        <p:grpSpPr bwMode="auto">
          <a:xfrm>
            <a:off x="1001713" y="1268413"/>
            <a:ext cx="3432175" cy="4830762"/>
            <a:chOff x="659" y="978"/>
            <a:chExt cx="2162" cy="3043"/>
          </a:xfrm>
        </p:grpSpPr>
        <p:sp>
          <p:nvSpPr>
            <p:cNvPr id="19474" name="Text Box 16"/>
            <p:cNvSpPr txBox="1">
              <a:spLocks noChangeArrowheads="1"/>
            </p:cNvSpPr>
            <p:nvPr/>
          </p:nvSpPr>
          <p:spPr bwMode="auto">
            <a:xfrm>
              <a:off x="1596" y="97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i="1" smtClean="0">
                  <a:solidFill>
                    <a:srgbClr val="0033CC"/>
                  </a:solidFill>
                </a:rPr>
                <a:t>cn</a:t>
              </a:r>
            </a:p>
          </p:txBody>
        </p:sp>
        <p:sp>
          <p:nvSpPr>
            <p:cNvPr id="19475" name="Line 17"/>
            <p:cNvSpPr>
              <a:spLocks noChangeShapeType="1"/>
            </p:cNvSpPr>
            <p:nvPr/>
          </p:nvSpPr>
          <p:spPr bwMode="auto">
            <a:xfrm flipH="1">
              <a:off x="1448" y="1258"/>
              <a:ext cx="263"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76" name="Line 18"/>
            <p:cNvSpPr>
              <a:spLocks noChangeShapeType="1"/>
            </p:cNvSpPr>
            <p:nvPr/>
          </p:nvSpPr>
          <p:spPr bwMode="auto">
            <a:xfrm>
              <a:off x="1786" y="1248"/>
              <a:ext cx="293" cy="5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77" name="Text Box 19"/>
            <p:cNvSpPr txBox="1">
              <a:spLocks noChangeArrowheads="1"/>
            </p:cNvSpPr>
            <p:nvPr/>
          </p:nvSpPr>
          <p:spPr bwMode="auto">
            <a:xfrm>
              <a:off x="1182" y="1913"/>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i="1" smtClean="0">
                  <a:solidFill>
                    <a:srgbClr val="0033CC"/>
                  </a:solidFill>
                </a:rPr>
                <a:t>cn</a:t>
              </a:r>
              <a:r>
                <a:rPr lang="en-US" altLang="en-US" b="1" smtClean="0">
                  <a:solidFill>
                    <a:srgbClr val="0033CC"/>
                  </a:solidFill>
                </a:rPr>
                <a:t>/2</a:t>
              </a:r>
            </a:p>
          </p:txBody>
        </p:sp>
        <p:sp>
          <p:nvSpPr>
            <p:cNvPr id="19478" name="Text Box 20"/>
            <p:cNvSpPr txBox="1">
              <a:spLocks noChangeArrowheads="1"/>
            </p:cNvSpPr>
            <p:nvPr/>
          </p:nvSpPr>
          <p:spPr bwMode="auto">
            <a:xfrm>
              <a:off x="1947" y="1894"/>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i="1" smtClean="0">
                  <a:solidFill>
                    <a:srgbClr val="0033CC"/>
                  </a:solidFill>
                </a:rPr>
                <a:t>cn</a:t>
              </a:r>
              <a:r>
                <a:rPr lang="en-US" altLang="en-US" b="1" smtClean="0">
                  <a:solidFill>
                    <a:srgbClr val="0033CC"/>
                  </a:solidFill>
                </a:rPr>
                <a:t>/2</a:t>
              </a:r>
            </a:p>
          </p:txBody>
        </p:sp>
        <p:sp>
          <p:nvSpPr>
            <p:cNvPr id="19479" name="Line 21"/>
            <p:cNvSpPr>
              <a:spLocks noChangeShapeType="1"/>
            </p:cNvSpPr>
            <p:nvPr/>
          </p:nvSpPr>
          <p:spPr bwMode="auto">
            <a:xfrm flipH="1">
              <a:off x="1076" y="2191"/>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80" name="Line 22"/>
            <p:cNvSpPr>
              <a:spLocks noChangeShapeType="1"/>
            </p:cNvSpPr>
            <p:nvPr/>
          </p:nvSpPr>
          <p:spPr bwMode="auto">
            <a:xfrm>
              <a:off x="1397" y="2191"/>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81" name="Line 23"/>
            <p:cNvSpPr>
              <a:spLocks noChangeShapeType="1"/>
            </p:cNvSpPr>
            <p:nvPr/>
          </p:nvSpPr>
          <p:spPr bwMode="auto">
            <a:xfrm flipH="1">
              <a:off x="1918" y="2202"/>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82" name="Line 24"/>
            <p:cNvSpPr>
              <a:spLocks noChangeShapeType="1"/>
            </p:cNvSpPr>
            <p:nvPr/>
          </p:nvSpPr>
          <p:spPr bwMode="auto">
            <a:xfrm>
              <a:off x="2239" y="2202"/>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83" name="Text Box 25"/>
            <p:cNvSpPr txBox="1">
              <a:spLocks noChangeArrowheads="1"/>
            </p:cNvSpPr>
            <p:nvPr/>
          </p:nvSpPr>
          <p:spPr bwMode="auto">
            <a:xfrm>
              <a:off x="746" y="2700"/>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i="1" smtClean="0">
                  <a:solidFill>
                    <a:srgbClr val="0033CC"/>
                  </a:solidFill>
                </a:rPr>
                <a:t>cn</a:t>
              </a:r>
              <a:r>
                <a:rPr lang="en-US" altLang="en-US" sz="2000" b="1" smtClean="0">
                  <a:solidFill>
                    <a:srgbClr val="0033CC"/>
                  </a:solidFill>
                </a:rPr>
                <a:t>/4</a:t>
              </a:r>
            </a:p>
          </p:txBody>
        </p:sp>
        <p:sp>
          <p:nvSpPr>
            <p:cNvPr id="19484" name="Text Box 26"/>
            <p:cNvSpPr txBox="1">
              <a:spLocks noChangeArrowheads="1"/>
            </p:cNvSpPr>
            <p:nvPr/>
          </p:nvSpPr>
          <p:spPr bwMode="auto">
            <a:xfrm>
              <a:off x="1399"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i="1" smtClean="0">
                  <a:solidFill>
                    <a:srgbClr val="0033CC"/>
                  </a:solidFill>
                </a:rPr>
                <a:t>cn</a:t>
              </a:r>
              <a:r>
                <a:rPr lang="en-US" altLang="en-US" sz="2000" b="1" smtClean="0">
                  <a:solidFill>
                    <a:srgbClr val="0033CC"/>
                  </a:solidFill>
                </a:rPr>
                <a:t>/4</a:t>
              </a:r>
            </a:p>
          </p:txBody>
        </p:sp>
        <p:sp>
          <p:nvSpPr>
            <p:cNvPr id="19485" name="Text Box 27"/>
            <p:cNvSpPr txBox="1">
              <a:spLocks noChangeArrowheads="1"/>
            </p:cNvSpPr>
            <p:nvPr/>
          </p:nvSpPr>
          <p:spPr bwMode="auto">
            <a:xfrm>
              <a:off x="1786"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i="1" smtClean="0">
                  <a:solidFill>
                    <a:srgbClr val="0033CC"/>
                  </a:solidFill>
                </a:rPr>
                <a:t>cn</a:t>
              </a:r>
              <a:r>
                <a:rPr lang="en-US" altLang="en-US" sz="2000" b="1" smtClean="0">
                  <a:solidFill>
                    <a:srgbClr val="0033CC"/>
                  </a:solidFill>
                </a:rPr>
                <a:t>/4</a:t>
              </a:r>
            </a:p>
          </p:txBody>
        </p:sp>
        <p:sp>
          <p:nvSpPr>
            <p:cNvPr id="19486" name="Text Box 28"/>
            <p:cNvSpPr txBox="1">
              <a:spLocks noChangeArrowheads="1"/>
            </p:cNvSpPr>
            <p:nvPr/>
          </p:nvSpPr>
          <p:spPr bwMode="auto">
            <a:xfrm>
              <a:off x="2325"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i="1" smtClean="0">
                  <a:solidFill>
                    <a:srgbClr val="0033CC"/>
                  </a:solidFill>
                </a:rPr>
                <a:t>cn</a:t>
              </a:r>
              <a:r>
                <a:rPr lang="en-US" altLang="en-US" sz="2000" b="1" smtClean="0">
                  <a:solidFill>
                    <a:srgbClr val="0033CC"/>
                  </a:solidFill>
                </a:rPr>
                <a:t>/4</a:t>
              </a:r>
            </a:p>
          </p:txBody>
        </p:sp>
        <p:sp>
          <p:nvSpPr>
            <p:cNvPr id="19487" name="Line 29"/>
            <p:cNvSpPr>
              <a:spLocks noChangeShapeType="1"/>
            </p:cNvSpPr>
            <p:nvPr/>
          </p:nvSpPr>
          <p:spPr bwMode="auto">
            <a:xfrm flipH="1">
              <a:off x="746" y="2927"/>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88" name="Line 30"/>
            <p:cNvSpPr>
              <a:spLocks noChangeShapeType="1"/>
            </p:cNvSpPr>
            <p:nvPr/>
          </p:nvSpPr>
          <p:spPr bwMode="auto">
            <a:xfrm>
              <a:off x="973" y="2928"/>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89" name="Line 31"/>
            <p:cNvSpPr>
              <a:spLocks noChangeShapeType="1"/>
            </p:cNvSpPr>
            <p:nvPr/>
          </p:nvSpPr>
          <p:spPr bwMode="auto">
            <a:xfrm flipH="1">
              <a:off x="1408" y="2939"/>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90" name="Line 32"/>
            <p:cNvSpPr>
              <a:spLocks noChangeShapeType="1"/>
            </p:cNvSpPr>
            <p:nvPr/>
          </p:nvSpPr>
          <p:spPr bwMode="auto">
            <a:xfrm>
              <a:off x="1635" y="2940"/>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91" name="Line 33"/>
            <p:cNvSpPr>
              <a:spLocks noChangeShapeType="1"/>
            </p:cNvSpPr>
            <p:nvPr/>
          </p:nvSpPr>
          <p:spPr bwMode="auto">
            <a:xfrm flipH="1">
              <a:off x="1853" y="2948"/>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92" name="Line 34"/>
            <p:cNvSpPr>
              <a:spLocks noChangeShapeType="1"/>
            </p:cNvSpPr>
            <p:nvPr/>
          </p:nvSpPr>
          <p:spPr bwMode="auto">
            <a:xfrm>
              <a:off x="2080" y="2949"/>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93" name="Line 35"/>
            <p:cNvSpPr>
              <a:spLocks noChangeShapeType="1"/>
            </p:cNvSpPr>
            <p:nvPr/>
          </p:nvSpPr>
          <p:spPr bwMode="auto">
            <a:xfrm flipH="1">
              <a:off x="2371" y="2938"/>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94" name="Line 36"/>
            <p:cNvSpPr>
              <a:spLocks noChangeShapeType="1"/>
            </p:cNvSpPr>
            <p:nvPr/>
          </p:nvSpPr>
          <p:spPr bwMode="auto">
            <a:xfrm>
              <a:off x="2598" y="2939"/>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95" name="Line 37"/>
            <p:cNvSpPr>
              <a:spLocks noChangeShapeType="1"/>
            </p:cNvSpPr>
            <p:nvPr/>
          </p:nvSpPr>
          <p:spPr bwMode="auto">
            <a:xfrm>
              <a:off x="765"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96" name="Line 38"/>
            <p:cNvSpPr>
              <a:spLocks noChangeShapeType="1"/>
            </p:cNvSpPr>
            <p:nvPr/>
          </p:nvSpPr>
          <p:spPr bwMode="auto">
            <a:xfrm>
              <a:off x="110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97" name="Line 39"/>
            <p:cNvSpPr>
              <a:spLocks noChangeShapeType="1"/>
            </p:cNvSpPr>
            <p:nvPr/>
          </p:nvSpPr>
          <p:spPr bwMode="auto">
            <a:xfrm>
              <a:off x="1410"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98" name="Line 40"/>
            <p:cNvSpPr>
              <a:spLocks noChangeShapeType="1"/>
            </p:cNvSpPr>
            <p:nvPr/>
          </p:nvSpPr>
          <p:spPr bwMode="auto">
            <a:xfrm>
              <a:off x="223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99" name="Line 41"/>
            <p:cNvSpPr>
              <a:spLocks noChangeShapeType="1"/>
            </p:cNvSpPr>
            <p:nvPr/>
          </p:nvSpPr>
          <p:spPr bwMode="auto">
            <a:xfrm>
              <a:off x="244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500" name="Line 42"/>
            <p:cNvSpPr>
              <a:spLocks noChangeShapeType="1"/>
            </p:cNvSpPr>
            <p:nvPr/>
          </p:nvSpPr>
          <p:spPr bwMode="auto">
            <a:xfrm>
              <a:off x="2738"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501" name="Line 43"/>
            <p:cNvSpPr>
              <a:spLocks noChangeShapeType="1"/>
            </p:cNvSpPr>
            <p:nvPr/>
          </p:nvSpPr>
          <p:spPr bwMode="auto">
            <a:xfrm>
              <a:off x="1700" y="3654"/>
              <a:ext cx="396"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502" name="Text Box 44"/>
            <p:cNvSpPr txBox="1">
              <a:spLocks noChangeArrowheads="1"/>
            </p:cNvSpPr>
            <p:nvPr/>
          </p:nvSpPr>
          <p:spPr bwMode="auto">
            <a:xfrm>
              <a:off x="659"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i="1" smtClean="0">
                  <a:solidFill>
                    <a:srgbClr val="0033CC"/>
                  </a:solidFill>
                </a:rPr>
                <a:t>c</a:t>
              </a:r>
            </a:p>
          </p:txBody>
        </p:sp>
        <p:sp>
          <p:nvSpPr>
            <p:cNvPr id="19503" name="Text Box 45"/>
            <p:cNvSpPr txBox="1">
              <a:spLocks noChangeArrowheads="1"/>
            </p:cNvSpPr>
            <p:nvPr/>
          </p:nvSpPr>
          <p:spPr bwMode="auto">
            <a:xfrm>
              <a:off x="982"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i="1" smtClean="0">
                  <a:solidFill>
                    <a:srgbClr val="0033CC"/>
                  </a:solidFill>
                </a:rPr>
                <a:t>c</a:t>
              </a:r>
            </a:p>
          </p:txBody>
        </p:sp>
        <p:sp>
          <p:nvSpPr>
            <p:cNvPr id="19504" name="Text Box 46"/>
            <p:cNvSpPr txBox="1">
              <a:spLocks noChangeArrowheads="1"/>
            </p:cNvSpPr>
            <p:nvPr/>
          </p:nvSpPr>
          <p:spPr bwMode="auto">
            <a:xfrm>
              <a:off x="1305"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i="1" smtClean="0">
                  <a:solidFill>
                    <a:srgbClr val="0033CC"/>
                  </a:solidFill>
                </a:rPr>
                <a:t>c</a:t>
              </a:r>
            </a:p>
          </p:txBody>
        </p:sp>
        <p:sp>
          <p:nvSpPr>
            <p:cNvPr id="19505" name="Text Box 47"/>
            <p:cNvSpPr txBox="1">
              <a:spLocks noChangeArrowheads="1"/>
            </p:cNvSpPr>
            <p:nvPr/>
          </p:nvSpPr>
          <p:spPr bwMode="auto">
            <a:xfrm>
              <a:off x="2345"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i="1" smtClean="0">
                  <a:solidFill>
                    <a:srgbClr val="0033CC"/>
                  </a:solidFill>
                </a:rPr>
                <a:t>c</a:t>
              </a:r>
            </a:p>
          </p:txBody>
        </p:sp>
        <p:sp>
          <p:nvSpPr>
            <p:cNvPr id="19506" name="Text Box 48"/>
            <p:cNvSpPr txBox="1">
              <a:spLocks noChangeArrowheads="1"/>
            </p:cNvSpPr>
            <p:nvPr/>
          </p:nvSpPr>
          <p:spPr bwMode="auto">
            <a:xfrm>
              <a:off x="2138"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i="1" smtClean="0">
                  <a:solidFill>
                    <a:srgbClr val="0033CC"/>
                  </a:solidFill>
                </a:rPr>
                <a:t>c</a:t>
              </a:r>
            </a:p>
          </p:txBody>
        </p:sp>
        <p:sp>
          <p:nvSpPr>
            <p:cNvPr id="19507" name="Text Box 49"/>
            <p:cNvSpPr txBox="1">
              <a:spLocks noChangeArrowheads="1"/>
            </p:cNvSpPr>
            <p:nvPr/>
          </p:nvSpPr>
          <p:spPr bwMode="auto">
            <a:xfrm>
              <a:off x="2620"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i="1" smtClean="0">
                  <a:solidFill>
                    <a:srgbClr val="0033CC"/>
                  </a:solidFill>
                </a:rPr>
                <a:t>c</a:t>
              </a:r>
            </a:p>
          </p:txBody>
        </p:sp>
      </p:grpSp>
      <p:sp>
        <p:nvSpPr>
          <p:cNvPr id="19461" name="Text Box 50"/>
          <p:cNvSpPr txBox="1">
            <a:spLocks noChangeArrowheads="1"/>
          </p:cNvSpPr>
          <p:nvPr/>
        </p:nvSpPr>
        <p:spPr bwMode="auto">
          <a:xfrm>
            <a:off x="4075113" y="1579563"/>
            <a:ext cx="4725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19462" name="Line 51"/>
          <p:cNvSpPr>
            <a:spLocks noChangeShapeType="1"/>
          </p:cNvSpPr>
          <p:nvPr/>
        </p:nvSpPr>
        <p:spPr bwMode="auto">
          <a:xfrm>
            <a:off x="3222625" y="1576388"/>
            <a:ext cx="4076700" cy="0"/>
          </a:xfrm>
          <a:prstGeom prst="line">
            <a:avLst/>
          </a:prstGeom>
          <a:noFill/>
          <a:ln w="1905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63" name="Line 52"/>
          <p:cNvSpPr>
            <a:spLocks noChangeShapeType="1"/>
          </p:cNvSpPr>
          <p:nvPr/>
        </p:nvSpPr>
        <p:spPr bwMode="auto">
          <a:xfrm>
            <a:off x="3989388" y="2959100"/>
            <a:ext cx="3313112" cy="0"/>
          </a:xfrm>
          <a:prstGeom prst="line">
            <a:avLst/>
          </a:prstGeom>
          <a:noFill/>
          <a:ln w="1905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64" name="Line 53"/>
          <p:cNvSpPr>
            <a:spLocks noChangeShapeType="1"/>
          </p:cNvSpPr>
          <p:nvPr/>
        </p:nvSpPr>
        <p:spPr bwMode="auto">
          <a:xfrm>
            <a:off x="4395788" y="4192588"/>
            <a:ext cx="2908300" cy="14287"/>
          </a:xfrm>
          <a:prstGeom prst="line">
            <a:avLst/>
          </a:prstGeom>
          <a:noFill/>
          <a:ln w="1905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65" name="Line 54"/>
          <p:cNvSpPr>
            <a:spLocks noChangeShapeType="1"/>
          </p:cNvSpPr>
          <p:nvPr/>
        </p:nvSpPr>
        <p:spPr bwMode="auto">
          <a:xfrm flipV="1">
            <a:off x="4699000" y="5856288"/>
            <a:ext cx="2638425" cy="1587"/>
          </a:xfrm>
          <a:prstGeom prst="line">
            <a:avLst/>
          </a:prstGeom>
          <a:noFill/>
          <a:ln w="1905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66" name="Text Box 55"/>
          <p:cNvSpPr txBox="1">
            <a:spLocks noChangeArrowheads="1"/>
          </p:cNvSpPr>
          <p:nvPr/>
        </p:nvSpPr>
        <p:spPr bwMode="auto">
          <a:xfrm>
            <a:off x="192088" y="3482975"/>
            <a:ext cx="66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smtClean="0">
                <a:solidFill>
                  <a:srgbClr val="CC3300"/>
                </a:solidFill>
              </a:rPr>
              <a:t>lg </a:t>
            </a:r>
            <a:r>
              <a:rPr lang="en-US" altLang="en-US" b="1" i="1" smtClean="0">
                <a:solidFill>
                  <a:srgbClr val="CC3300"/>
                </a:solidFill>
              </a:rPr>
              <a:t>n</a:t>
            </a:r>
            <a:endParaRPr lang="en-US" altLang="en-US" b="1" smtClean="0">
              <a:solidFill>
                <a:srgbClr val="CC3300"/>
              </a:solidFill>
            </a:endParaRPr>
          </a:p>
        </p:txBody>
      </p:sp>
      <p:sp>
        <p:nvSpPr>
          <p:cNvPr id="19467" name="Line 56"/>
          <p:cNvSpPr>
            <a:spLocks noChangeShapeType="1"/>
          </p:cNvSpPr>
          <p:nvPr/>
        </p:nvSpPr>
        <p:spPr bwMode="auto">
          <a:xfrm flipV="1">
            <a:off x="508000" y="1438275"/>
            <a:ext cx="0" cy="1858963"/>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68" name="Line 57"/>
          <p:cNvSpPr>
            <a:spLocks noChangeShapeType="1"/>
          </p:cNvSpPr>
          <p:nvPr/>
        </p:nvSpPr>
        <p:spPr bwMode="auto">
          <a:xfrm flipH="1">
            <a:off x="523875" y="4137025"/>
            <a:ext cx="0" cy="18446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9469" name="Text Box 58"/>
          <p:cNvSpPr txBox="1">
            <a:spLocks noChangeArrowheads="1"/>
          </p:cNvSpPr>
          <p:nvPr/>
        </p:nvSpPr>
        <p:spPr bwMode="auto">
          <a:xfrm>
            <a:off x="7567613" y="27352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i="1" smtClean="0">
                <a:solidFill>
                  <a:srgbClr val="CC3300"/>
                </a:solidFill>
              </a:rPr>
              <a:t>cn</a:t>
            </a:r>
          </a:p>
        </p:txBody>
      </p:sp>
      <p:sp>
        <p:nvSpPr>
          <p:cNvPr id="19470" name="Text Box 59"/>
          <p:cNvSpPr txBox="1">
            <a:spLocks noChangeArrowheads="1"/>
          </p:cNvSpPr>
          <p:nvPr/>
        </p:nvSpPr>
        <p:spPr bwMode="auto">
          <a:xfrm>
            <a:off x="7567613" y="39957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i="1" smtClean="0">
                <a:solidFill>
                  <a:srgbClr val="CC3300"/>
                </a:solidFill>
              </a:rPr>
              <a:t>cn</a:t>
            </a:r>
          </a:p>
        </p:txBody>
      </p:sp>
      <p:sp>
        <p:nvSpPr>
          <p:cNvPr id="19471" name="Text Box 60"/>
          <p:cNvSpPr txBox="1">
            <a:spLocks noChangeArrowheads="1"/>
          </p:cNvSpPr>
          <p:nvPr/>
        </p:nvSpPr>
        <p:spPr bwMode="auto">
          <a:xfrm>
            <a:off x="7567613" y="56165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i="1" smtClean="0">
                <a:solidFill>
                  <a:srgbClr val="CC3300"/>
                </a:solidFill>
              </a:rPr>
              <a:t>cn</a:t>
            </a:r>
          </a:p>
        </p:txBody>
      </p:sp>
      <p:sp>
        <p:nvSpPr>
          <p:cNvPr id="19472" name="Text Box 61"/>
          <p:cNvSpPr txBox="1">
            <a:spLocks noChangeArrowheads="1"/>
          </p:cNvSpPr>
          <p:nvPr/>
        </p:nvSpPr>
        <p:spPr bwMode="auto">
          <a:xfrm>
            <a:off x="5634038" y="6046788"/>
            <a:ext cx="294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mtClean="0">
                <a:solidFill>
                  <a:srgbClr val="FF3300"/>
                </a:solidFill>
              </a:rPr>
              <a:t>Total           : </a:t>
            </a:r>
            <a:r>
              <a:rPr lang="en-US" altLang="en-US" i="1" smtClean="0">
                <a:solidFill>
                  <a:srgbClr val="FF3300"/>
                </a:solidFill>
              </a:rPr>
              <a:t>O</a:t>
            </a:r>
            <a:r>
              <a:rPr lang="en-US" altLang="en-US" smtClean="0">
                <a:solidFill>
                  <a:srgbClr val="FF3300"/>
                </a:solidFill>
              </a:rPr>
              <a:t>(</a:t>
            </a:r>
            <a:r>
              <a:rPr lang="en-US" altLang="en-US" i="1" smtClean="0">
                <a:solidFill>
                  <a:srgbClr val="FF3300"/>
                </a:solidFill>
              </a:rPr>
              <a:t>n </a:t>
            </a:r>
            <a:r>
              <a:rPr lang="en-US" altLang="en-US" smtClean="0">
                <a:solidFill>
                  <a:srgbClr val="FF3300"/>
                </a:solidFill>
              </a:rPr>
              <a:t>lg </a:t>
            </a:r>
            <a:r>
              <a:rPr lang="en-US" altLang="en-US" i="1" smtClean="0">
                <a:solidFill>
                  <a:srgbClr val="FF3300"/>
                </a:solidFill>
              </a:rPr>
              <a:t>n</a:t>
            </a:r>
            <a:r>
              <a:rPr lang="en-US" altLang="en-US" smtClean="0">
                <a:solidFill>
                  <a:srgbClr val="FF3300"/>
                </a:solidFill>
              </a:rPr>
              <a:t>)</a:t>
            </a:r>
          </a:p>
        </p:txBody>
      </p:sp>
      <p:sp>
        <p:nvSpPr>
          <p:cNvPr id="19473" name="Text Box 62"/>
          <p:cNvSpPr txBox="1">
            <a:spLocks noChangeArrowheads="1"/>
          </p:cNvSpPr>
          <p:nvPr/>
        </p:nvSpPr>
        <p:spPr bwMode="auto">
          <a:xfrm>
            <a:off x="7567613" y="13096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i="1" smtClean="0">
                <a:solidFill>
                  <a:srgbClr val="CC3300"/>
                </a:solidFill>
              </a:rPr>
              <a:t>cn</a:t>
            </a:r>
          </a:p>
        </p:txBody>
      </p:sp>
    </p:spTree>
    <p:extLst>
      <p:ext uri="{BB962C8B-B14F-4D97-AF65-F5344CB8AC3E}">
        <p14:creationId xmlns:p14="http://schemas.microsoft.com/office/powerpoint/2010/main" val="19026027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33795" name="Rectangle 2"/>
          <p:cNvSpPr>
            <a:spLocks noGrp="1" noChangeArrowheads="1"/>
          </p:cNvSpPr>
          <p:nvPr>
            <p:ph type="title"/>
          </p:nvPr>
        </p:nvSpPr>
        <p:spPr/>
        <p:txBody>
          <a:bodyPr/>
          <a:lstStyle/>
          <a:p>
            <a:r>
              <a:rPr lang="en-US" altLang="en-US" smtClean="0"/>
              <a:t>Back to Quicksort</a:t>
            </a:r>
          </a:p>
        </p:txBody>
      </p:sp>
      <p:sp>
        <p:nvSpPr>
          <p:cNvPr id="443395" name="Text Box 3"/>
          <p:cNvSpPr txBox="1">
            <a:spLocks noChangeArrowheads="1"/>
          </p:cNvSpPr>
          <p:nvPr/>
        </p:nvSpPr>
        <p:spPr bwMode="auto">
          <a:xfrm>
            <a:off x="984250" y="1195388"/>
            <a:ext cx="3414713" cy="1930400"/>
          </a:xfrm>
          <a:prstGeom prst="rect">
            <a:avLst/>
          </a:prstGeom>
          <a:solidFill>
            <a:srgbClr val="CCECFF"/>
          </a:solidFill>
          <a:ln w="9525">
            <a:solidFill>
              <a:schemeClr val="tx2"/>
            </a:solidFill>
            <a:miter lim="800000"/>
            <a:headEnd/>
            <a:tailEnd/>
          </a:ln>
          <a:effectLst>
            <a:outerShdw dist="107763" dir="2700000" algn="ctr" rotWithShape="0">
              <a:schemeClr val="bg2"/>
            </a:outerShdw>
          </a:effectLst>
        </p:spPr>
        <p:txBody>
          <a:bodyPr wrap="none">
            <a:spAutoFit/>
          </a:bodyPr>
          <a:lstStyle/>
          <a:p>
            <a:pPr>
              <a:tabLst>
                <a:tab pos="461963" algn="l"/>
                <a:tab pos="909638" algn="l"/>
                <a:tab pos="1371600" algn="l"/>
              </a:tabLst>
              <a:defRPr/>
            </a:pPr>
            <a:r>
              <a:rPr lang="en-US" sz="2000" u="sng">
                <a:solidFill>
                  <a:srgbClr val="000000"/>
                </a:solidFill>
              </a:rPr>
              <a:t>Quicksort(A, p, r)</a:t>
            </a:r>
          </a:p>
          <a:p>
            <a:pPr>
              <a:tabLst>
                <a:tab pos="461963" algn="l"/>
                <a:tab pos="909638" algn="l"/>
                <a:tab pos="1371600" algn="l"/>
              </a:tabLst>
              <a:defRPr/>
            </a:pPr>
            <a:r>
              <a:rPr lang="en-US" sz="2000">
                <a:solidFill>
                  <a:srgbClr val="000000"/>
                </a:solidFill>
              </a:rPr>
              <a:t>	</a:t>
            </a:r>
            <a:r>
              <a:rPr lang="en-US" sz="2000" b="1">
                <a:solidFill>
                  <a:srgbClr val="000000"/>
                </a:solidFill>
              </a:rPr>
              <a:t>if</a:t>
            </a:r>
            <a:r>
              <a:rPr lang="en-US" sz="2000">
                <a:solidFill>
                  <a:srgbClr val="000000"/>
                </a:solidFill>
              </a:rPr>
              <a:t> p &lt; r </a:t>
            </a:r>
            <a:r>
              <a:rPr lang="en-US" sz="2000" b="1">
                <a:solidFill>
                  <a:srgbClr val="000000"/>
                </a:solidFill>
              </a:rPr>
              <a:t>then</a:t>
            </a:r>
            <a:endParaRPr lang="en-US" sz="2000">
              <a:solidFill>
                <a:srgbClr val="000000"/>
              </a:solidFill>
            </a:endParaRPr>
          </a:p>
          <a:p>
            <a:pPr>
              <a:tabLst>
                <a:tab pos="461963" algn="l"/>
                <a:tab pos="909638" algn="l"/>
                <a:tab pos="1371600" algn="l"/>
              </a:tabLst>
              <a:defRPr/>
            </a:pPr>
            <a:r>
              <a:rPr lang="en-US" sz="2000">
                <a:solidFill>
                  <a:srgbClr val="000000"/>
                </a:solidFill>
              </a:rPr>
              <a:t>		q := Partition(A, p, r);</a:t>
            </a:r>
          </a:p>
          <a:p>
            <a:pPr>
              <a:tabLst>
                <a:tab pos="461963" algn="l"/>
                <a:tab pos="909638" algn="l"/>
                <a:tab pos="1371600" algn="l"/>
              </a:tabLst>
              <a:defRPr/>
            </a:pPr>
            <a:r>
              <a:rPr lang="en-US" sz="2000">
                <a:solidFill>
                  <a:srgbClr val="000000"/>
                </a:solidFill>
              </a:rPr>
              <a:t>		Quicksort(A, p, q – 1);</a:t>
            </a:r>
          </a:p>
          <a:p>
            <a:pPr>
              <a:tabLst>
                <a:tab pos="461963" algn="l"/>
                <a:tab pos="909638" algn="l"/>
                <a:tab pos="1371600" algn="l"/>
              </a:tabLst>
              <a:defRPr/>
            </a:pPr>
            <a:r>
              <a:rPr lang="en-US" sz="2000">
                <a:solidFill>
                  <a:srgbClr val="000000"/>
                </a:solidFill>
              </a:rPr>
              <a:t>		Quicksort(A, q + 1, r)</a:t>
            </a:r>
          </a:p>
          <a:p>
            <a:pPr>
              <a:tabLst>
                <a:tab pos="461963" algn="l"/>
                <a:tab pos="909638" algn="l"/>
                <a:tab pos="1371600" algn="l"/>
              </a:tabLst>
              <a:defRPr/>
            </a:pPr>
            <a:r>
              <a:rPr lang="en-US" sz="2000">
                <a:solidFill>
                  <a:srgbClr val="000000"/>
                </a:solidFill>
              </a:rPr>
              <a:t>	</a:t>
            </a:r>
            <a:r>
              <a:rPr lang="en-US" sz="2000" b="1">
                <a:solidFill>
                  <a:srgbClr val="000000"/>
                </a:solidFill>
              </a:rPr>
              <a:t>fi</a:t>
            </a:r>
            <a:endParaRPr lang="en-US" sz="2000">
              <a:solidFill>
                <a:srgbClr val="000000"/>
              </a:solidFill>
            </a:endParaRPr>
          </a:p>
        </p:txBody>
      </p:sp>
      <p:sp>
        <p:nvSpPr>
          <p:cNvPr id="443396" name="Text Box 4"/>
          <p:cNvSpPr txBox="1">
            <a:spLocks noChangeArrowheads="1"/>
          </p:cNvSpPr>
          <p:nvPr/>
        </p:nvSpPr>
        <p:spPr bwMode="auto">
          <a:xfrm>
            <a:off x="5513388" y="1166813"/>
            <a:ext cx="2806700" cy="3149600"/>
          </a:xfrm>
          <a:prstGeom prst="rect">
            <a:avLst/>
          </a:prstGeom>
          <a:solidFill>
            <a:srgbClr val="CCECFF"/>
          </a:solidFill>
          <a:ln w="9525">
            <a:solidFill>
              <a:schemeClr val="tx2"/>
            </a:solidFill>
            <a:miter lim="800000"/>
            <a:headEnd/>
            <a:tailEnd/>
          </a:ln>
          <a:effectLst>
            <a:outerShdw dist="107763" dir="2700000" algn="ctr" rotWithShape="0">
              <a:schemeClr val="bg2"/>
            </a:outerShdw>
          </a:effectLst>
        </p:spPr>
        <p:txBody>
          <a:bodyPr wrap="none">
            <a:spAutoFit/>
          </a:bodyPr>
          <a:lstStyle/>
          <a:p>
            <a:pPr>
              <a:tabLst>
                <a:tab pos="461963" algn="l"/>
                <a:tab pos="909638" algn="l"/>
                <a:tab pos="1371600" algn="l"/>
                <a:tab pos="1774825" algn="l"/>
              </a:tabLst>
              <a:defRPr/>
            </a:pPr>
            <a:r>
              <a:rPr lang="en-US" sz="2000" u="sng">
                <a:solidFill>
                  <a:srgbClr val="000000"/>
                </a:solidFill>
              </a:rPr>
              <a:t>Partition(A, p, r)</a:t>
            </a:r>
          </a:p>
          <a:p>
            <a:pPr>
              <a:tabLst>
                <a:tab pos="461963" algn="l"/>
                <a:tab pos="909638" algn="l"/>
                <a:tab pos="1371600" algn="l"/>
                <a:tab pos="1774825" algn="l"/>
              </a:tabLst>
              <a:defRPr/>
            </a:pPr>
            <a:r>
              <a:rPr lang="en-US" sz="2000">
                <a:solidFill>
                  <a:srgbClr val="000000"/>
                </a:solidFill>
              </a:rPr>
              <a:t>	x, i  := A[r], p – 1;</a:t>
            </a:r>
          </a:p>
          <a:p>
            <a:pPr>
              <a:tabLst>
                <a:tab pos="461963" algn="l"/>
                <a:tab pos="909638" algn="l"/>
                <a:tab pos="1371600" algn="l"/>
                <a:tab pos="1774825" algn="l"/>
              </a:tabLst>
              <a:defRPr/>
            </a:pPr>
            <a:r>
              <a:rPr lang="en-US" sz="2000">
                <a:solidFill>
                  <a:srgbClr val="000000"/>
                </a:solidFill>
              </a:rPr>
              <a:t>	</a:t>
            </a:r>
            <a:r>
              <a:rPr lang="en-US" sz="2000" b="1">
                <a:solidFill>
                  <a:srgbClr val="000000"/>
                </a:solidFill>
              </a:rPr>
              <a:t>for</a:t>
            </a:r>
            <a:r>
              <a:rPr lang="en-US" sz="2000">
                <a:solidFill>
                  <a:srgbClr val="000000"/>
                </a:solidFill>
              </a:rPr>
              <a:t> j := p </a:t>
            </a:r>
            <a:r>
              <a:rPr lang="en-US" sz="2000" b="1">
                <a:solidFill>
                  <a:srgbClr val="000000"/>
                </a:solidFill>
              </a:rPr>
              <a:t>to </a:t>
            </a:r>
            <a:r>
              <a:rPr lang="en-US" sz="2000">
                <a:solidFill>
                  <a:srgbClr val="000000"/>
                </a:solidFill>
              </a:rPr>
              <a:t>r – 1 </a:t>
            </a:r>
            <a:r>
              <a:rPr lang="en-US" sz="2000" b="1">
                <a:solidFill>
                  <a:srgbClr val="000000"/>
                </a:solidFill>
              </a:rPr>
              <a:t>do</a:t>
            </a:r>
            <a:endParaRPr lang="en-US" sz="2000">
              <a:solidFill>
                <a:srgbClr val="000000"/>
              </a:solidFill>
            </a:endParaRPr>
          </a:p>
          <a:p>
            <a:pPr>
              <a:tabLst>
                <a:tab pos="461963" algn="l"/>
                <a:tab pos="909638" algn="l"/>
                <a:tab pos="1371600" algn="l"/>
                <a:tab pos="1774825" algn="l"/>
              </a:tabLst>
              <a:defRPr/>
            </a:pPr>
            <a:r>
              <a:rPr lang="en-US" sz="2000">
                <a:solidFill>
                  <a:srgbClr val="000000"/>
                </a:solidFill>
              </a:rPr>
              <a:t>		</a:t>
            </a:r>
            <a:r>
              <a:rPr lang="en-US" sz="2000" b="1">
                <a:solidFill>
                  <a:srgbClr val="000000"/>
                </a:solidFill>
                <a:sym typeface="Symbol" pitchFamily="18" charset="2"/>
              </a:rPr>
              <a:t>if</a:t>
            </a:r>
            <a:r>
              <a:rPr lang="en-US" sz="2000">
                <a:solidFill>
                  <a:srgbClr val="000000"/>
                </a:solidFill>
                <a:sym typeface="Symbol" pitchFamily="18" charset="2"/>
              </a:rPr>
              <a:t> A[j]    x </a:t>
            </a:r>
            <a:r>
              <a:rPr lang="en-US" sz="2000" b="1">
                <a:solidFill>
                  <a:srgbClr val="000000"/>
                </a:solidFill>
                <a:sym typeface="Symbol" pitchFamily="18" charset="2"/>
              </a:rPr>
              <a:t>then</a:t>
            </a:r>
            <a:endParaRPr lang="en-US" sz="2000">
              <a:solidFill>
                <a:srgbClr val="000000"/>
              </a:solidFill>
              <a:sym typeface="Symbol" pitchFamily="18" charset="2"/>
            </a:endParaRPr>
          </a:p>
          <a:p>
            <a:pPr>
              <a:tabLst>
                <a:tab pos="461963" algn="l"/>
                <a:tab pos="909638" algn="l"/>
                <a:tab pos="1371600" algn="l"/>
                <a:tab pos="1774825" algn="l"/>
              </a:tabLst>
              <a:defRPr/>
            </a:pPr>
            <a:r>
              <a:rPr lang="en-US" sz="2000">
                <a:solidFill>
                  <a:srgbClr val="000000"/>
                </a:solidFill>
                <a:sym typeface="Symbol" pitchFamily="18" charset="2"/>
              </a:rPr>
              <a:t>			i := i + 1;</a:t>
            </a:r>
          </a:p>
          <a:p>
            <a:pPr>
              <a:tabLst>
                <a:tab pos="461963" algn="l"/>
                <a:tab pos="909638" algn="l"/>
                <a:tab pos="1371600" algn="l"/>
                <a:tab pos="1774825" algn="l"/>
              </a:tabLst>
              <a:defRPr/>
            </a:pPr>
            <a:r>
              <a:rPr lang="en-US" sz="2000">
                <a:solidFill>
                  <a:srgbClr val="000000"/>
                </a:solidFill>
                <a:sym typeface="Symbol" pitchFamily="18" charset="2"/>
              </a:rPr>
              <a:t>               	A[i]  A[j]</a:t>
            </a: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fi</a:t>
            </a:r>
            <a:endParaRPr lang="en-US" sz="2000">
              <a:solidFill>
                <a:srgbClr val="000000"/>
              </a:solidFill>
              <a:sym typeface="Symbol" pitchFamily="18" charset="2"/>
            </a:endParaRP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od</a:t>
            </a:r>
            <a:r>
              <a:rPr lang="en-US" sz="2000">
                <a:solidFill>
                  <a:srgbClr val="000000"/>
                </a:solidFill>
                <a:sym typeface="Symbol" pitchFamily="18" charset="2"/>
              </a:rPr>
              <a:t>;</a:t>
            </a:r>
          </a:p>
          <a:p>
            <a:pPr>
              <a:tabLst>
                <a:tab pos="461963" algn="l"/>
                <a:tab pos="909638" algn="l"/>
                <a:tab pos="1371600" algn="l"/>
                <a:tab pos="1774825" algn="l"/>
              </a:tabLst>
              <a:defRPr/>
            </a:pPr>
            <a:r>
              <a:rPr lang="en-US" sz="2000">
                <a:solidFill>
                  <a:srgbClr val="000000"/>
                </a:solidFill>
                <a:sym typeface="Symbol" pitchFamily="18" charset="2"/>
              </a:rPr>
              <a:t>	A[i + 1]  A[r];</a:t>
            </a:r>
          </a:p>
          <a:p>
            <a:pPr>
              <a:tabLst>
                <a:tab pos="461963" algn="l"/>
                <a:tab pos="909638" algn="l"/>
                <a:tab pos="1371600" algn="l"/>
                <a:tab pos="1774825" algn="l"/>
              </a:tabLst>
              <a:defRPr/>
            </a:pPr>
            <a:r>
              <a:rPr lang="en-US" sz="2000">
                <a:solidFill>
                  <a:srgbClr val="000000"/>
                </a:solidFill>
                <a:sym typeface="Symbol" pitchFamily="18" charset="2"/>
              </a:rPr>
              <a:t>	</a:t>
            </a:r>
            <a:r>
              <a:rPr lang="en-US" sz="2000" b="1">
                <a:solidFill>
                  <a:srgbClr val="000000"/>
                </a:solidFill>
                <a:sym typeface="Symbol" pitchFamily="18" charset="2"/>
              </a:rPr>
              <a:t>return</a:t>
            </a:r>
            <a:r>
              <a:rPr lang="en-US" sz="2000">
                <a:solidFill>
                  <a:srgbClr val="000000"/>
                </a:solidFill>
                <a:sym typeface="Symbol" pitchFamily="18" charset="2"/>
              </a:rPr>
              <a:t> i + 1</a:t>
            </a:r>
          </a:p>
        </p:txBody>
      </p:sp>
      <p:sp>
        <p:nvSpPr>
          <p:cNvPr id="33798" name="Line 5"/>
          <p:cNvSpPr>
            <a:spLocks noChangeShapeType="1"/>
          </p:cNvSpPr>
          <p:nvPr/>
        </p:nvSpPr>
        <p:spPr bwMode="auto">
          <a:xfrm>
            <a:off x="287338" y="3983038"/>
            <a:ext cx="1760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799" name="Line 6"/>
          <p:cNvSpPr>
            <a:spLocks noChangeShapeType="1"/>
          </p:cNvSpPr>
          <p:nvPr/>
        </p:nvSpPr>
        <p:spPr bwMode="auto">
          <a:xfrm>
            <a:off x="287338" y="3983038"/>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00" name="Line 7"/>
          <p:cNvSpPr>
            <a:spLocks noChangeShapeType="1"/>
          </p:cNvSpPr>
          <p:nvPr/>
        </p:nvSpPr>
        <p:spPr bwMode="auto">
          <a:xfrm>
            <a:off x="639763" y="3978275"/>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01" name="Line 8"/>
          <p:cNvSpPr>
            <a:spLocks noChangeShapeType="1"/>
          </p:cNvSpPr>
          <p:nvPr/>
        </p:nvSpPr>
        <p:spPr bwMode="auto">
          <a:xfrm>
            <a:off x="992188" y="4002088"/>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02" name="Line 9"/>
          <p:cNvSpPr>
            <a:spLocks noChangeShapeType="1"/>
          </p:cNvSpPr>
          <p:nvPr/>
        </p:nvSpPr>
        <p:spPr bwMode="auto">
          <a:xfrm>
            <a:off x="1344613" y="3983038"/>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03" name="Line 10"/>
          <p:cNvSpPr>
            <a:spLocks noChangeShapeType="1"/>
          </p:cNvSpPr>
          <p:nvPr/>
        </p:nvSpPr>
        <p:spPr bwMode="auto">
          <a:xfrm>
            <a:off x="1697038" y="3992563"/>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04" name="Line 11"/>
          <p:cNvSpPr>
            <a:spLocks noChangeShapeType="1"/>
          </p:cNvSpPr>
          <p:nvPr/>
        </p:nvSpPr>
        <p:spPr bwMode="auto">
          <a:xfrm>
            <a:off x="2049463" y="3987800"/>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05" name="Line 12"/>
          <p:cNvSpPr>
            <a:spLocks noChangeShapeType="1"/>
          </p:cNvSpPr>
          <p:nvPr/>
        </p:nvSpPr>
        <p:spPr bwMode="auto">
          <a:xfrm flipV="1">
            <a:off x="282575" y="4278313"/>
            <a:ext cx="1760538" cy="14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06" name="Text Box 13"/>
          <p:cNvSpPr txBox="1">
            <a:spLocks noChangeArrowheads="1"/>
          </p:cNvSpPr>
          <p:nvPr/>
        </p:nvSpPr>
        <p:spPr bwMode="auto">
          <a:xfrm>
            <a:off x="1709738" y="39370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smtClean="0">
                <a:solidFill>
                  <a:srgbClr val="000000"/>
                </a:solidFill>
              </a:rPr>
              <a:t>5</a:t>
            </a:r>
          </a:p>
        </p:txBody>
      </p:sp>
      <p:sp>
        <p:nvSpPr>
          <p:cNvPr id="33807" name="AutoShape 14"/>
          <p:cNvSpPr>
            <a:spLocks/>
          </p:cNvSpPr>
          <p:nvPr/>
        </p:nvSpPr>
        <p:spPr bwMode="auto">
          <a:xfrm rot="5400000">
            <a:off x="1065212" y="2959101"/>
            <a:ext cx="201613" cy="1789112"/>
          </a:xfrm>
          <a:prstGeom prst="leftBrace">
            <a:avLst>
              <a:gd name="adj1" fmla="val 739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33808" name="Text Box 15"/>
          <p:cNvSpPr txBox="1">
            <a:spLocks noChangeArrowheads="1"/>
          </p:cNvSpPr>
          <p:nvPr/>
        </p:nvSpPr>
        <p:spPr bwMode="auto">
          <a:xfrm>
            <a:off x="685800" y="3360738"/>
            <a:ext cx="874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rPr>
              <a:t>A[p..r]</a:t>
            </a:r>
          </a:p>
        </p:txBody>
      </p:sp>
      <p:sp>
        <p:nvSpPr>
          <p:cNvPr id="33809" name="Line 16"/>
          <p:cNvSpPr>
            <a:spLocks noChangeShapeType="1"/>
          </p:cNvSpPr>
          <p:nvPr/>
        </p:nvSpPr>
        <p:spPr bwMode="auto">
          <a:xfrm>
            <a:off x="2665413" y="5113338"/>
            <a:ext cx="1760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10" name="Line 17"/>
          <p:cNvSpPr>
            <a:spLocks noChangeShapeType="1"/>
          </p:cNvSpPr>
          <p:nvPr/>
        </p:nvSpPr>
        <p:spPr bwMode="auto">
          <a:xfrm>
            <a:off x="2665413" y="5127625"/>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11" name="Line 18"/>
          <p:cNvSpPr>
            <a:spLocks noChangeShapeType="1"/>
          </p:cNvSpPr>
          <p:nvPr/>
        </p:nvSpPr>
        <p:spPr bwMode="auto">
          <a:xfrm>
            <a:off x="3017838" y="5122863"/>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12" name="Line 19"/>
          <p:cNvSpPr>
            <a:spLocks noChangeShapeType="1"/>
          </p:cNvSpPr>
          <p:nvPr/>
        </p:nvSpPr>
        <p:spPr bwMode="auto">
          <a:xfrm>
            <a:off x="3370263" y="5118100"/>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13" name="Line 20"/>
          <p:cNvSpPr>
            <a:spLocks noChangeShapeType="1"/>
          </p:cNvSpPr>
          <p:nvPr/>
        </p:nvSpPr>
        <p:spPr bwMode="auto">
          <a:xfrm>
            <a:off x="3722688" y="5113338"/>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14" name="Line 21"/>
          <p:cNvSpPr>
            <a:spLocks noChangeShapeType="1"/>
          </p:cNvSpPr>
          <p:nvPr/>
        </p:nvSpPr>
        <p:spPr bwMode="auto">
          <a:xfrm>
            <a:off x="4075113" y="5122863"/>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15" name="Line 22"/>
          <p:cNvSpPr>
            <a:spLocks noChangeShapeType="1"/>
          </p:cNvSpPr>
          <p:nvPr/>
        </p:nvSpPr>
        <p:spPr bwMode="auto">
          <a:xfrm>
            <a:off x="4427538" y="5118100"/>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16" name="Line 23"/>
          <p:cNvSpPr>
            <a:spLocks noChangeShapeType="1"/>
          </p:cNvSpPr>
          <p:nvPr/>
        </p:nvSpPr>
        <p:spPr bwMode="auto">
          <a:xfrm>
            <a:off x="2674938" y="5422900"/>
            <a:ext cx="1760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3817" name="AutoShape 24"/>
          <p:cNvSpPr>
            <a:spLocks/>
          </p:cNvSpPr>
          <p:nvPr/>
        </p:nvSpPr>
        <p:spPr bwMode="auto">
          <a:xfrm rot="5400000">
            <a:off x="2894807" y="4637881"/>
            <a:ext cx="215900" cy="706437"/>
          </a:xfrm>
          <a:prstGeom prst="leftBrace">
            <a:avLst>
              <a:gd name="adj1" fmla="val 272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33818" name="Text Box 25"/>
          <p:cNvSpPr txBox="1">
            <a:spLocks noChangeArrowheads="1"/>
          </p:cNvSpPr>
          <p:nvPr/>
        </p:nvSpPr>
        <p:spPr bwMode="auto">
          <a:xfrm>
            <a:off x="2263775" y="4491038"/>
            <a:ext cx="1298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rPr>
              <a:t>A[p..q – 1]</a:t>
            </a:r>
          </a:p>
        </p:txBody>
      </p:sp>
      <p:sp>
        <p:nvSpPr>
          <p:cNvPr id="33819" name="AutoShape 26"/>
          <p:cNvSpPr>
            <a:spLocks/>
          </p:cNvSpPr>
          <p:nvPr/>
        </p:nvSpPr>
        <p:spPr bwMode="auto">
          <a:xfrm rot="5400000">
            <a:off x="3936206" y="4633119"/>
            <a:ext cx="244475" cy="706438"/>
          </a:xfrm>
          <a:prstGeom prst="leftBrace">
            <a:avLst>
              <a:gd name="adj1" fmla="val 240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33820" name="Text Box 27"/>
          <p:cNvSpPr txBox="1">
            <a:spLocks noChangeArrowheads="1"/>
          </p:cNvSpPr>
          <p:nvPr/>
        </p:nvSpPr>
        <p:spPr bwMode="auto">
          <a:xfrm>
            <a:off x="3602038" y="4500563"/>
            <a:ext cx="1144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rPr>
              <a:t>A[q+1..r]</a:t>
            </a:r>
          </a:p>
        </p:txBody>
      </p:sp>
      <p:sp>
        <p:nvSpPr>
          <p:cNvPr id="33821" name="AutoShape 28"/>
          <p:cNvSpPr>
            <a:spLocks/>
          </p:cNvSpPr>
          <p:nvPr/>
        </p:nvSpPr>
        <p:spPr bwMode="auto">
          <a:xfrm rot="16200000" flipV="1">
            <a:off x="2918619" y="5218906"/>
            <a:ext cx="215900" cy="706438"/>
          </a:xfrm>
          <a:prstGeom prst="leftBrace">
            <a:avLst>
              <a:gd name="adj1" fmla="val 272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33822" name="AutoShape 29"/>
          <p:cNvSpPr>
            <a:spLocks/>
          </p:cNvSpPr>
          <p:nvPr/>
        </p:nvSpPr>
        <p:spPr bwMode="auto">
          <a:xfrm rot="16200000" flipV="1">
            <a:off x="3981450" y="5192713"/>
            <a:ext cx="187325" cy="720725"/>
          </a:xfrm>
          <a:prstGeom prst="leftBrace">
            <a:avLst>
              <a:gd name="adj1" fmla="val 3206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33823" name="Text Box 30"/>
          <p:cNvSpPr txBox="1">
            <a:spLocks noChangeArrowheads="1"/>
          </p:cNvSpPr>
          <p:nvPr/>
        </p:nvSpPr>
        <p:spPr bwMode="auto">
          <a:xfrm>
            <a:off x="2765425" y="5646738"/>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sym typeface="Symbol" panose="05050102010706020507" pitchFamily="18" charset="2"/>
              </a:rPr>
              <a:t> 5</a:t>
            </a:r>
            <a:endParaRPr lang="en-US" altLang="en-US" sz="2000" smtClean="0">
              <a:solidFill>
                <a:srgbClr val="000000"/>
              </a:solidFill>
            </a:endParaRPr>
          </a:p>
        </p:txBody>
      </p:sp>
      <p:sp>
        <p:nvSpPr>
          <p:cNvPr id="33824" name="Text Box 31"/>
          <p:cNvSpPr txBox="1">
            <a:spLocks noChangeArrowheads="1"/>
          </p:cNvSpPr>
          <p:nvPr/>
        </p:nvSpPr>
        <p:spPr bwMode="auto">
          <a:xfrm>
            <a:off x="3816350" y="5648325"/>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0000"/>
                </a:solidFill>
                <a:sym typeface="Symbol" panose="05050102010706020507" pitchFamily="18" charset="2"/>
              </a:rPr>
              <a:t> 5</a:t>
            </a:r>
          </a:p>
        </p:txBody>
      </p:sp>
      <p:sp>
        <p:nvSpPr>
          <p:cNvPr id="33825" name="Text Box 32"/>
          <p:cNvSpPr txBox="1">
            <a:spLocks noChangeArrowheads="1"/>
          </p:cNvSpPr>
          <p:nvPr/>
        </p:nvSpPr>
        <p:spPr bwMode="auto">
          <a:xfrm>
            <a:off x="544513" y="4957763"/>
            <a:ext cx="1260475" cy="485775"/>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mtClean="0">
                <a:solidFill>
                  <a:srgbClr val="000000"/>
                </a:solidFill>
              </a:rPr>
              <a:t>Partition</a:t>
            </a:r>
          </a:p>
        </p:txBody>
      </p:sp>
      <p:sp>
        <p:nvSpPr>
          <p:cNvPr id="33826" name="AutoShape 33"/>
          <p:cNvSpPr>
            <a:spLocks noChangeArrowheads="1"/>
          </p:cNvSpPr>
          <p:nvPr/>
        </p:nvSpPr>
        <p:spPr bwMode="auto">
          <a:xfrm rot="41457">
            <a:off x="1919288" y="4991100"/>
            <a:ext cx="514350" cy="485775"/>
          </a:xfrm>
          <a:prstGeom prst="notchedRightArrow">
            <a:avLst>
              <a:gd name="adj1" fmla="val 50000"/>
              <a:gd name="adj2" fmla="val 26471"/>
            </a:avLst>
          </a:prstGeom>
          <a:solidFill>
            <a:srgbClr val="CC0000"/>
          </a:solidFill>
          <a:ln w="9525">
            <a:solidFill>
              <a:srgbClr val="CC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33827" name="AutoShape 34"/>
          <p:cNvSpPr>
            <a:spLocks noChangeArrowheads="1"/>
          </p:cNvSpPr>
          <p:nvPr/>
        </p:nvSpPr>
        <p:spPr bwMode="auto">
          <a:xfrm rot="5415885">
            <a:off x="901701" y="4349750"/>
            <a:ext cx="514350" cy="485775"/>
          </a:xfrm>
          <a:prstGeom prst="notchedRightArrow">
            <a:avLst>
              <a:gd name="adj1" fmla="val 50000"/>
              <a:gd name="adj2" fmla="val 26471"/>
            </a:avLst>
          </a:prstGeom>
          <a:solidFill>
            <a:srgbClr val="CC0000"/>
          </a:solidFill>
          <a:ln w="9525">
            <a:solidFill>
              <a:srgbClr val="CC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33828" name="Text Box 35"/>
          <p:cNvSpPr txBox="1">
            <a:spLocks noChangeArrowheads="1"/>
          </p:cNvSpPr>
          <p:nvPr/>
        </p:nvSpPr>
        <p:spPr bwMode="auto">
          <a:xfrm>
            <a:off x="3405188" y="50704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smtClean="0">
                <a:solidFill>
                  <a:srgbClr val="000000"/>
                </a:solidFill>
              </a:rPr>
              <a:t>5</a:t>
            </a:r>
          </a:p>
        </p:txBody>
      </p:sp>
    </p:spTree>
    <p:extLst>
      <p:ext uri="{BB962C8B-B14F-4D97-AF65-F5344CB8AC3E}">
        <p14:creationId xmlns:p14="http://schemas.microsoft.com/office/powerpoint/2010/main" val="15898115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34819" name="Rectangle 2"/>
          <p:cNvSpPr>
            <a:spLocks noGrp="1" noChangeArrowheads="1"/>
          </p:cNvSpPr>
          <p:nvPr>
            <p:ph type="title"/>
          </p:nvPr>
        </p:nvSpPr>
        <p:spPr/>
        <p:txBody>
          <a:bodyPr/>
          <a:lstStyle/>
          <a:p>
            <a:r>
              <a:rPr lang="en-US" altLang="en-US" smtClean="0"/>
              <a:t>Unbalanced Partition Analysis</a:t>
            </a:r>
          </a:p>
        </p:txBody>
      </p:sp>
      <p:sp>
        <p:nvSpPr>
          <p:cNvPr id="34820" name="Text Box 3"/>
          <p:cNvSpPr txBox="1">
            <a:spLocks noChangeArrowheads="1"/>
          </p:cNvSpPr>
          <p:nvPr/>
        </p:nvSpPr>
        <p:spPr bwMode="auto">
          <a:xfrm>
            <a:off x="111125" y="1047750"/>
            <a:ext cx="89852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mtClean="0">
                <a:solidFill>
                  <a:srgbClr val="000000"/>
                </a:solidFill>
              </a:rPr>
              <a:t>What happens if we get poorly-balanced partitions, </a:t>
            </a:r>
            <a:br>
              <a:rPr lang="en-US" altLang="en-US" smtClean="0">
                <a:solidFill>
                  <a:srgbClr val="000000"/>
                </a:solidFill>
              </a:rPr>
            </a:br>
            <a:r>
              <a:rPr lang="en-US" altLang="en-US" smtClean="0">
                <a:solidFill>
                  <a:srgbClr val="000000"/>
                </a:solidFill>
              </a:rPr>
              <a:t>	e.g., something like: T(</a:t>
            </a:r>
            <a:r>
              <a:rPr lang="en-US" altLang="en-US" i="1" smtClean="0">
                <a:solidFill>
                  <a:srgbClr val="000000"/>
                </a:solidFill>
              </a:rPr>
              <a:t>n</a:t>
            </a:r>
            <a:r>
              <a:rPr lang="en-US" altLang="en-US" smtClean="0">
                <a:solidFill>
                  <a:srgbClr val="000000"/>
                </a:solidFill>
              </a:rPr>
              <a:t>) </a:t>
            </a:r>
            <a:r>
              <a:rPr lang="en-US" altLang="en-US" smtClean="0">
                <a:solidFill>
                  <a:srgbClr val="000000"/>
                </a:solidFill>
                <a:sym typeface="Symbol" panose="05050102010706020507" pitchFamily="18" charset="2"/>
              </a:rPr>
              <a:t></a:t>
            </a:r>
            <a:r>
              <a:rPr lang="en-US" altLang="en-US" smtClean="0">
                <a:solidFill>
                  <a:srgbClr val="000000"/>
                </a:solidFill>
              </a:rPr>
              <a:t> T(9</a:t>
            </a:r>
            <a:r>
              <a:rPr lang="en-US" altLang="en-US" i="1" smtClean="0">
                <a:solidFill>
                  <a:srgbClr val="000000"/>
                </a:solidFill>
              </a:rPr>
              <a:t>n</a:t>
            </a:r>
            <a:r>
              <a:rPr lang="en-US" altLang="en-US" smtClean="0">
                <a:solidFill>
                  <a:srgbClr val="000000"/>
                </a:solidFill>
              </a:rPr>
              <a:t>/10)  + T(</a:t>
            </a:r>
            <a:r>
              <a:rPr lang="en-US" altLang="en-US" i="1" smtClean="0">
                <a:solidFill>
                  <a:srgbClr val="000000"/>
                </a:solidFill>
              </a:rPr>
              <a:t>n</a:t>
            </a:r>
            <a:r>
              <a:rPr lang="en-US" altLang="en-US" smtClean="0">
                <a:solidFill>
                  <a:srgbClr val="000000"/>
                </a:solidFill>
              </a:rPr>
              <a:t>/10) + </a:t>
            </a:r>
            <a:r>
              <a:rPr lang="en-US" altLang="en-US" smtClean="0">
                <a:solidFill>
                  <a:srgbClr val="000000"/>
                </a:solidFill>
                <a:sym typeface="Symbol" panose="05050102010706020507" pitchFamily="18" charset="2"/>
              </a:rPr>
              <a:t>(</a:t>
            </a:r>
            <a:r>
              <a:rPr lang="en-US" altLang="en-US" i="1" smtClean="0">
                <a:solidFill>
                  <a:srgbClr val="000000"/>
                </a:solidFill>
                <a:sym typeface="Symbol" panose="05050102010706020507" pitchFamily="18" charset="2"/>
              </a:rPr>
              <a:t>n</a:t>
            </a:r>
            <a:r>
              <a:rPr lang="en-US" altLang="en-US" smtClean="0">
                <a:solidFill>
                  <a:srgbClr val="000000"/>
                </a:solidFill>
                <a:sym typeface="Symbol" panose="05050102010706020507" pitchFamily="18" charset="2"/>
              </a:rPr>
              <a:t>)?</a:t>
            </a:r>
          </a:p>
          <a:p>
            <a:r>
              <a:rPr lang="en-US" altLang="en-US" smtClean="0">
                <a:solidFill>
                  <a:srgbClr val="0033CC"/>
                </a:solidFill>
                <a:sym typeface="Symbol" panose="05050102010706020507" pitchFamily="18" charset="2"/>
              </a:rPr>
              <a:t>Still get (</a:t>
            </a:r>
            <a:r>
              <a:rPr lang="en-US" altLang="en-US" i="1" smtClean="0">
                <a:solidFill>
                  <a:srgbClr val="0033CC"/>
                </a:solidFill>
                <a:sym typeface="Symbol" panose="05050102010706020507" pitchFamily="18" charset="2"/>
              </a:rPr>
              <a:t>n</a:t>
            </a:r>
            <a:r>
              <a:rPr lang="en-US" altLang="en-US" smtClean="0">
                <a:solidFill>
                  <a:srgbClr val="0033CC"/>
                </a:solidFill>
                <a:sym typeface="Symbol" panose="05050102010706020507" pitchFamily="18" charset="2"/>
              </a:rPr>
              <a:t> lg </a:t>
            </a:r>
            <a:r>
              <a:rPr lang="en-US" altLang="en-US" i="1" smtClean="0">
                <a:solidFill>
                  <a:srgbClr val="0033CC"/>
                </a:solidFill>
                <a:sym typeface="Symbol" panose="05050102010706020507" pitchFamily="18" charset="2"/>
              </a:rPr>
              <a:t>n</a:t>
            </a:r>
            <a:r>
              <a:rPr lang="en-US" altLang="en-US" smtClean="0">
                <a:solidFill>
                  <a:srgbClr val="0033CC"/>
                </a:solidFill>
                <a:sym typeface="Symbol" panose="05050102010706020507" pitchFamily="18" charset="2"/>
              </a:rPr>
              <a:t>)!!</a:t>
            </a:r>
            <a:r>
              <a:rPr lang="en-US" altLang="en-US" smtClean="0">
                <a:solidFill>
                  <a:srgbClr val="000000"/>
                </a:solidFill>
                <a:sym typeface="Symbol" panose="05050102010706020507" pitchFamily="18" charset="2"/>
              </a:rPr>
              <a:t> </a:t>
            </a:r>
            <a:r>
              <a:rPr lang="en-US" altLang="en-US" smtClean="0">
                <a:solidFill>
                  <a:srgbClr val="CC3300"/>
                </a:solidFill>
                <a:sym typeface="Symbol" panose="05050102010706020507" pitchFamily="18" charset="2"/>
              </a:rPr>
              <a:t>(As long as the split is of constant proportionality.)</a:t>
            </a:r>
          </a:p>
          <a:p>
            <a:endParaRPr lang="en-US" altLang="en-US" smtClean="0">
              <a:solidFill>
                <a:srgbClr val="000000"/>
              </a:solidFill>
            </a:endParaRPr>
          </a:p>
          <a:p>
            <a:r>
              <a:rPr lang="en-US" altLang="en-US" b="1" u="sng" smtClean="0">
                <a:solidFill>
                  <a:srgbClr val="CC0000"/>
                </a:solidFill>
              </a:rPr>
              <a:t>Intuition:</a:t>
            </a:r>
            <a:r>
              <a:rPr lang="en-US" altLang="en-US" smtClean="0">
                <a:solidFill>
                  <a:srgbClr val="000000"/>
                </a:solidFill>
              </a:rPr>
              <a:t> Can divide </a:t>
            </a:r>
            <a:r>
              <a:rPr lang="en-US" altLang="en-US" i="1" smtClean="0">
                <a:solidFill>
                  <a:srgbClr val="000000"/>
                </a:solidFill>
              </a:rPr>
              <a:t>n</a:t>
            </a:r>
            <a:r>
              <a:rPr lang="en-US" altLang="en-US" smtClean="0">
                <a:solidFill>
                  <a:srgbClr val="000000"/>
                </a:solidFill>
              </a:rPr>
              <a:t> by </a:t>
            </a:r>
            <a:r>
              <a:rPr lang="en-US" altLang="en-US" i="1" smtClean="0">
                <a:solidFill>
                  <a:srgbClr val="000000"/>
                </a:solidFill>
              </a:rPr>
              <a:t>c</a:t>
            </a:r>
            <a:r>
              <a:rPr lang="en-US" altLang="en-US" smtClean="0">
                <a:solidFill>
                  <a:srgbClr val="000000"/>
                </a:solidFill>
              </a:rPr>
              <a:t> &gt; 1 only </a:t>
            </a:r>
            <a:r>
              <a:rPr lang="en-US" altLang="en-US" smtClean="0">
                <a:solidFill>
                  <a:srgbClr val="000000"/>
                </a:solidFill>
                <a:sym typeface="Symbol" panose="05050102010706020507" pitchFamily="18" charset="2"/>
              </a:rPr>
              <a:t>(lg </a:t>
            </a:r>
            <a:r>
              <a:rPr lang="en-US" altLang="en-US" i="1" smtClean="0">
                <a:solidFill>
                  <a:srgbClr val="000000"/>
                </a:solidFill>
                <a:sym typeface="Symbol" panose="05050102010706020507" pitchFamily="18" charset="2"/>
              </a:rPr>
              <a:t>n</a:t>
            </a:r>
            <a:r>
              <a:rPr lang="en-US" altLang="en-US" smtClean="0">
                <a:solidFill>
                  <a:srgbClr val="000000"/>
                </a:solidFill>
                <a:sym typeface="Symbol" panose="05050102010706020507" pitchFamily="18" charset="2"/>
              </a:rPr>
              <a:t>) times before getting 1.</a:t>
            </a:r>
          </a:p>
          <a:p>
            <a:pPr lvl="4"/>
            <a:r>
              <a:rPr lang="en-US" altLang="en-US" sz="1800" smtClean="0">
                <a:solidFill>
                  <a:srgbClr val="000000"/>
                </a:solidFill>
                <a:sym typeface="Symbol" panose="05050102010706020507" pitchFamily="18" charset="2"/>
              </a:rPr>
              <a:t>n</a:t>
            </a:r>
          </a:p>
          <a:p>
            <a:pPr lvl="4"/>
            <a:r>
              <a:rPr lang="en-US" altLang="en-US" sz="1800" smtClean="0">
                <a:solidFill>
                  <a:srgbClr val="000000"/>
                </a:solidFill>
                <a:sym typeface="Symbol" panose="05050102010706020507" pitchFamily="18" charset="2"/>
              </a:rPr>
              <a:t></a:t>
            </a:r>
          </a:p>
          <a:p>
            <a:pPr lvl="4"/>
            <a:r>
              <a:rPr lang="en-US" altLang="en-US" sz="1800" smtClean="0">
                <a:solidFill>
                  <a:srgbClr val="000000"/>
                </a:solidFill>
                <a:sym typeface="Symbol" panose="05050102010706020507" pitchFamily="18" charset="2"/>
              </a:rPr>
              <a:t>n/c</a:t>
            </a:r>
          </a:p>
          <a:p>
            <a:pPr lvl="4"/>
            <a:r>
              <a:rPr lang="en-US" altLang="en-US" sz="1800" smtClean="0">
                <a:solidFill>
                  <a:srgbClr val="000000"/>
                </a:solidFill>
                <a:sym typeface="Symbol" panose="05050102010706020507" pitchFamily="18" charset="2"/>
              </a:rPr>
              <a:t></a:t>
            </a:r>
          </a:p>
          <a:p>
            <a:pPr lvl="4"/>
            <a:r>
              <a:rPr lang="en-US" altLang="en-US" sz="1800" smtClean="0">
                <a:solidFill>
                  <a:srgbClr val="000000"/>
                </a:solidFill>
                <a:sym typeface="Symbol" panose="05050102010706020507" pitchFamily="18" charset="2"/>
              </a:rPr>
              <a:t>n/c</a:t>
            </a:r>
            <a:r>
              <a:rPr lang="en-US" altLang="en-US" sz="1800" baseline="30000" smtClean="0">
                <a:solidFill>
                  <a:srgbClr val="000000"/>
                </a:solidFill>
                <a:sym typeface="Symbol" panose="05050102010706020507" pitchFamily="18" charset="2"/>
              </a:rPr>
              <a:t>2</a:t>
            </a:r>
            <a:endParaRPr lang="en-US" altLang="en-US" sz="1800" smtClean="0">
              <a:solidFill>
                <a:srgbClr val="000000"/>
              </a:solidFill>
              <a:sym typeface="Symbol" panose="05050102010706020507" pitchFamily="18" charset="2"/>
            </a:endParaRPr>
          </a:p>
          <a:p>
            <a:pPr lvl="4"/>
            <a:r>
              <a:rPr lang="en-US" altLang="en-US" sz="1800" smtClean="0">
                <a:solidFill>
                  <a:srgbClr val="000000"/>
                </a:solidFill>
                <a:sym typeface="Symbol" panose="05050102010706020507" pitchFamily="18" charset="2"/>
              </a:rPr>
              <a:t></a:t>
            </a:r>
          </a:p>
          <a:p>
            <a:pPr lvl="4"/>
            <a:r>
              <a:rPr lang="en-US" altLang="en-US" sz="1800" smtClean="0">
                <a:solidFill>
                  <a:srgbClr val="000000"/>
                </a:solidFill>
                <a:sym typeface="MT Extra" pitchFamily="18" charset="2"/>
              </a:rPr>
              <a:t> </a:t>
            </a:r>
            <a:endParaRPr lang="en-US" altLang="en-US" sz="1800" smtClean="0">
              <a:solidFill>
                <a:srgbClr val="000000"/>
              </a:solidFill>
              <a:sym typeface="Symbol" panose="05050102010706020507" pitchFamily="18" charset="2"/>
            </a:endParaRPr>
          </a:p>
          <a:p>
            <a:pPr lvl="4"/>
            <a:r>
              <a:rPr lang="en-US" altLang="en-US" sz="1800" smtClean="0">
                <a:solidFill>
                  <a:srgbClr val="000000"/>
                </a:solidFill>
                <a:sym typeface="Symbol" panose="05050102010706020507" pitchFamily="18" charset="2"/>
              </a:rPr>
              <a:t></a:t>
            </a:r>
          </a:p>
          <a:p>
            <a:pPr lvl="4"/>
            <a:r>
              <a:rPr lang="en-US" altLang="en-US" sz="1800" smtClean="0">
                <a:solidFill>
                  <a:srgbClr val="000000"/>
                </a:solidFill>
                <a:sym typeface="Symbol" panose="05050102010706020507" pitchFamily="18" charset="2"/>
              </a:rPr>
              <a:t>1= </a:t>
            </a:r>
            <a:r>
              <a:rPr lang="en-US" altLang="en-US" sz="2000" smtClean="0">
                <a:solidFill>
                  <a:srgbClr val="000000"/>
                </a:solidFill>
                <a:sym typeface="Symbol" panose="05050102010706020507" pitchFamily="18" charset="2"/>
              </a:rPr>
              <a:t>n/c</a:t>
            </a:r>
            <a:r>
              <a:rPr lang="en-US" altLang="en-US" sz="1800" baseline="30000" smtClean="0">
                <a:solidFill>
                  <a:srgbClr val="000000"/>
                </a:solidFill>
                <a:sym typeface="Symbol" panose="05050102010706020507" pitchFamily="18" charset="2"/>
              </a:rPr>
              <a:t>log</a:t>
            </a:r>
            <a:r>
              <a:rPr lang="en-US" altLang="en-US" sz="800" smtClean="0">
                <a:solidFill>
                  <a:srgbClr val="000000"/>
                </a:solidFill>
                <a:sym typeface="Symbol" panose="05050102010706020507" pitchFamily="18" charset="2"/>
              </a:rPr>
              <a:t>c</a:t>
            </a:r>
            <a:r>
              <a:rPr lang="en-US" altLang="en-US" sz="1800" baseline="30000" smtClean="0">
                <a:solidFill>
                  <a:srgbClr val="000000"/>
                </a:solidFill>
                <a:sym typeface="Symbol" panose="05050102010706020507" pitchFamily="18" charset="2"/>
              </a:rPr>
              <a:t>n</a:t>
            </a:r>
          </a:p>
        </p:txBody>
      </p:sp>
      <p:sp>
        <p:nvSpPr>
          <p:cNvPr id="34821" name="AutoShape 4"/>
          <p:cNvSpPr>
            <a:spLocks/>
          </p:cNvSpPr>
          <p:nvPr/>
        </p:nvSpPr>
        <p:spPr bwMode="auto">
          <a:xfrm>
            <a:off x="2981325" y="3048000"/>
            <a:ext cx="403225" cy="2295525"/>
          </a:xfrm>
          <a:prstGeom prst="rightBrace">
            <a:avLst>
              <a:gd name="adj1" fmla="val 47441"/>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smtClean="0">
              <a:solidFill>
                <a:srgbClr val="000000"/>
              </a:solidFill>
            </a:endParaRPr>
          </a:p>
        </p:txBody>
      </p:sp>
      <p:sp>
        <p:nvSpPr>
          <p:cNvPr id="34822" name="Text Box 5"/>
          <p:cNvSpPr txBox="1">
            <a:spLocks noChangeArrowheads="1"/>
          </p:cNvSpPr>
          <p:nvPr/>
        </p:nvSpPr>
        <p:spPr bwMode="auto">
          <a:xfrm>
            <a:off x="3422650" y="3976688"/>
            <a:ext cx="28940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mtClean="0">
                <a:solidFill>
                  <a:srgbClr val="0000FF"/>
                </a:solidFill>
              </a:rPr>
              <a:t>Roughly log</a:t>
            </a:r>
            <a:r>
              <a:rPr lang="en-US" altLang="en-US" baseline="-25000" smtClean="0">
                <a:solidFill>
                  <a:srgbClr val="0000FF"/>
                </a:solidFill>
              </a:rPr>
              <a:t>c</a:t>
            </a:r>
            <a:r>
              <a:rPr lang="en-US" altLang="en-US" smtClean="0">
                <a:solidFill>
                  <a:srgbClr val="0000FF"/>
                </a:solidFill>
              </a:rPr>
              <a:t> n levels;</a:t>
            </a:r>
          </a:p>
          <a:p>
            <a:r>
              <a:rPr lang="en-US" altLang="en-US" smtClean="0">
                <a:solidFill>
                  <a:srgbClr val="0000FF"/>
                </a:solidFill>
              </a:rPr>
              <a:t>Cost per level is O(</a:t>
            </a:r>
            <a:r>
              <a:rPr lang="en-US" altLang="en-US" i="1" smtClean="0">
                <a:solidFill>
                  <a:srgbClr val="0000FF"/>
                </a:solidFill>
              </a:rPr>
              <a:t>n</a:t>
            </a:r>
            <a:r>
              <a:rPr lang="en-US" altLang="en-US" smtClean="0">
                <a:solidFill>
                  <a:srgbClr val="0000FF"/>
                </a:solidFill>
              </a:rPr>
              <a:t>)</a:t>
            </a:r>
            <a:r>
              <a:rPr lang="en-US" altLang="en-US" i="1" smtClean="0">
                <a:solidFill>
                  <a:srgbClr val="0000FF"/>
                </a:solidFill>
              </a:rPr>
              <a:t>.</a:t>
            </a:r>
            <a:endParaRPr lang="en-US" altLang="en-US" smtClean="0">
              <a:solidFill>
                <a:srgbClr val="0000FF"/>
              </a:solidFill>
            </a:endParaRPr>
          </a:p>
        </p:txBody>
      </p:sp>
      <p:sp>
        <p:nvSpPr>
          <p:cNvPr id="34823" name="Text Box 6"/>
          <p:cNvSpPr txBox="1">
            <a:spLocks noChangeArrowheads="1"/>
          </p:cNvSpPr>
          <p:nvPr/>
        </p:nvSpPr>
        <p:spPr bwMode="auto">
          <a:xfrm>
            <a:off x="225425" y="5549900"/>
            <a:ext cx="743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mtClean="0">
                <a:solidFill>
                  <a:srgbClr val="000000"/>
                </a:solidFill>
              </a:rPr>
              <a:t>(</a:t>
            </a:r>
            <a:r>
              <a:rPr lang="en-US" altLang="en-US" b="1" u="sng" smtClean="0">
                <a:solidFill>
                  <a:srgbClr val="CC0000"/>
                </a:solidFill>
              </a:rPr>
              <a:t>Remember:</a:t>
            </a:r>
            <a:r>
              <a:rPr lang="en-US" altLang="en-US" smtClean="0">
                <a:solidFill>
                  <a:srgbClr val="000000"/>
                </a:solidFill>
              </a:rPr>
              <a:t> Different base logs are related by a constant.)</a:t>
            </a:r>
          </a:p>
        </p:txBody>
      </p:sp>
      <p:sp>
        <p:nvSpPr>
          <p:cNvPr id="34824" name="Line 10"/>
          <p:cNvSpPr>
            <a:spLocks noChangeShapeType="1"/>
          </p:cNvSpPr>
          <p:nvPr/>
        </p:nvSpPr>
        <p:spPr bwMode="auto">
          <a:xfrm flipH="1">
            <a:off x="7205663" y="3246438"/>
            <a:ext cx="250825" cy="5492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25" name="Line 11"/>
          <p:cNvSpPr>
            <a:spLocks noChangeShapeType="1"/>
          </p:cNvSpPr>
          <p:nvPr/>
        </p:nvSpPr>
        <p:spPr bwMode="auto">
          <a:xfrm>
            <a:off x="7527925" y="3236913"/>
            <a:ext cx="279400" cy="54133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26" name="Line 14"/>
          <p:cNvSpPr>
            <a:spLocks noChangeShapeType="1"/>
          </p:cNvSpPr>
          <p:nvPr/>
        </p:nvSpPr>
        <p:spPr bwMode="auto">
          <a:xfrm flipH="1">
            <a:off x="6851650" y="4137025"/>
            <a:ext cx="261938" cy="4587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27" name="Line 15"/>
          <p:cNvSpPr>
            <a:spLocks noChangeShapeType="1"/>
          </p:cNvSpPr>
          <p:nvPr/>
        </p:nvSpPr>
        <p:spPr bwMode="auto">
          <a:xfrm>
            <a:off x="7158038" y="4137025"/>
            <a:ext cx="252412" cy="4587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28" name="Line 16"/>
          <p:cNvSpPr>
            <a:spLocks noChangeShapeType="1"/>
          </p:cNvSpPr>
          <p:nvPr/>
        </p:nvSpPr>
        <p:spPr bwMode="auto">
          <a:xfrm flipH="1">
            <a:off x="7653338" y="4146550"/>
            <a:ext cx="261937" cy="4587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29" name="Line 17"/>
          <p:cNvSpPr>
            <a:spLocks noChangeShapeType="1"/>
          </p:cNvSpPr>
          <p:nvPr/>
        </p:nvSpPr>
        <p:spPr bwMode="auto">
          <a:xfrm>
            <a:off x="7961313" y="4146550"/>
            <a:ext cx="250825" cy="4587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30" name="Line 22"/>
          <p:cNvSpPr>
            <a:spLocks noChangeShapeType="1"/>
          </p:cNvSpPr>
          <p:nvPr/>
        </p:nvSpPr>
        <p:spPr bwMode="auto">
          <a:xfrm flipH="1">
            <a:off x="6537325" y="4837113"/>
            <a:ext cx="161925" cy="4048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31" name="Line 23"/>
          <p:cNvSpPr>
            <a:spLocks noChangeShapeType="1"/>
          </p:cNvSpPr>
          <p:nvPr/>
        </p:nvSpPr>
        <p:spPr bwMode="auto">
          <a:xfrm>
            <a:off x="6753225" y="4838700"/>
            <a:ext cx="134938" cy="4127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32" name="Line 24"/>
          <p:cNvSpPr>
            <a:spLocks noChangeShapeType="1"/>
          </p:cNvSpPr>
          <p:nvPr/>
        </p:nvSpPr>
        <p:spPr bwMode="auto">
          <a:xfrm flipH="1">
            <a:off x="7167563" y="4849813"/>
            <a:ext cx="163512" cy="4048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33" name="Line 25"/>
          <p:cNvSpPr>
            <a:spLocks noChangeShapeType="1"/>
          </p:cNvSpPr>
          <p:nvPr/>
        </p:nvSpPr>
        <p:spPr bwMode="auto">
          <a:xfrm>
            <a:off x="7385050" y="4849813"/>
            <a:ext cx="133350" cy="4127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34" name="Line 26"/>
          <p:cNvSpPr>
            <a:spLocks noChangeShapeType="1"/>
          </p:cNvSpPr>
          <p:nvPr/>
        </p:nvSpPr>
        <p:spPr bwMode="auto">
          <a:xfrm flipH="1">
            <a:off x="7593013" y="4857750"/>
            <a:ext cx="160337" cy="4048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35" name="Line 27"/>
          <p:cNvSpPr>
            <a:spLocks noChangeShapeType="1"/>
          </p:cNvSpPr>
          <p:nvPr/>
        </p:nvSpPr>
        <p:spPr bwMode="auto">
          <a:xfrm>
            <a:off x="7808913" y="4859338"/>
            <a:ext cx="134937" cy="4127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36" name="Line 30"/>
          <p:cNvSpPr>
            <a:spLocks noChangeShapeType="1"/>
          </p:cNvSpPr>
          <p:nvPr/>
        </p:nvSpPr>
        <p:spPr bwMode="auto">
          <a:xfrm>
            <a:off x="6556375" y="5405438"/>
            <a:ext cx="0" cy="233362"/>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37" name="Line 31"/>
          <p:cNvSpPr>
            <a:spLocks noChangeShapeType="1"/>
          </p:cNvSpPr>
          <p:nvPr/>
        </p:nvSpPr>
        <p:spPr bwMode="auto">
          <a:xfrm>
            <a:off x="6880225" y="5405438"/>
            <a:ext cx="0" cy="233362"/>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38" name="Line 32"/>
          <p:cNvSpPr>
            <a:spLocks noChangeShapeType="1"/>
          </p:cNvSpPr>
          <p:nvPr/>
        </p:nvSpPr>
        <p:spPr bwMode="auto">
          <a:xfrm>
            <a:off x="7169150" y="5405438"/>
            <a:ext cx="0" cy="233362"/>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34839" name="Oval 46"/>
          <p:cNvSpPr>
            <a:spLocks noChangeArrowheads="1"/>
          </p:cNvSpPr>
          <p:nvPr/>
        </p:nvSpPr>
        <p:spPr bwMode="auto">
          <a:xfrm>
            <a:off x="6948488" y="2952750"/>
            <a:ext cx="1177925" cy="261938"/>
          </a:xfrm>
          <a:prstGeom prst="ellipse">
            <a:avLst/>
          </a:prstGeom>
          <a:solidFill>
            <a:srgbClr val="800000">
              <a:alpha val="50195"/>
            </a:srgbClr>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34840" name="Oval 47"/>
          <p:cNvSpPr>
            <a:spLocks noChangeArrowheads="1"/>
          </p:cNvSpPr>
          <p:nvPr/>
        </p:nvSpPr>
        <p:spPr bwMode="auto">
          <a:xfrm>
            <a:off x="6672263" y="3783013"/>
            <a:ext cx="1774825" cy="317500"/>
          </a:xfrm>
          <a:prstGeom prst="ellipse">
            <a:avLst/>
          </a:prstGeom>
          <a:solidFill>
            <a:srgbClr val="800000">
              <a:alpha val="50195"/>
            </a:srgbClr>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34841" name="Oval 48"/>
          <p:cNvSpPr>
            <a:spLocks noChangeArrowheads="1"/>
          </p:cNvSpPr>
          <p:nvPr/>
        </p:nvSpPr>
        <p:spPr bwMode="auto">
          <a:xfrm>
            <a:off x="6462713" y="4545013"/>
            <a:ext cx="2232025" cy="317500"/>
          </a:xfrm>
          <a:prstGeom prst="ellipse">
            <a:avLst/>
          </a:prstGeom>
          <a:solidFill>
            <a:srgbClr val="800000">
              <a:alpha val="50195"/>
            </a:srgbClr>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mtClean="0">
              <a:solidFill>
                <a:srgbClr val="000000"/>
              </a:solidFill>
            </a:endParaRPr>
          </a:p>
        </p:txBody>
      </p:sp>
      <p:sp>
        <p:nvSpPr>
          <p:cNvPr id="34842" name="Text Box 50"/>
          <p:cNvSpPr txBox="1">
            <a:spLocks noChangeArrowheads="1"/>
          </p:cNvSpPr>
          <p:nvPr/>
        </p:nvSpPr>
        <p:spPr bwMode="auto">
          <a:xfrm>
            <a:off x="8270875" y="2878138"/>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mtClean="0">
                <a:solidFill>
                  <a:srgbClr val="800000"/>
                </a:solidFill>
                <a:sym typeface="Symbol" panose="05050102010706020507" pitchFamily="18" charset="2"/>
              </a:rPr>
              <a:t></a:t>
            </a:r>
            <a:r>
              <a:rPr lang="en-US" altLang="en-US" smtClean="0">
                <a:solidFill>
                  <a:srgbClr val="800000"/>
                </a:solidFill>
              </a:rPr>
              <a:t> </a:t>
            </a:r>
            <a:r>
              <a:rPr lang="en-US" altLang="en-US" i="1" smtClean="0">
                <a:solidFill>
                  <a:srgbClr val="800000"/>
                </a:solidFill>
              </a:rPr>
              <a:t>n</a:t>
            </a:r>
            <a:endParaRPr lang="en-US" altLang="en-US" smtClean="0">
              <a:solidFill>
                <a:srgbClr val="800000"/>
              </a:solidFill>
            </a:endParaRPr>
          </a:p>
        </p:txBody>
      </p:sp>
      <p:sp>
        <p:nvSpPr>
          <p:cNvPr id="34843" name="Text Box 51"/>
          <p:cNvSpPr txBox="1">
            <a:spLocks noChangeArrowheads="1"/>
          </p:cNvSpPr>
          <p:nvPr/>
        </p:nvSpPr>
        <p:spPr bwMode="auto">
          <a:xfrm>
            <a:off x="8270875" y="3681413"/>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mtClean="0">
                <a:solidFill>
                  <a:srgbClr val="800000"/>
                </a:solidFill>
                <a:sym typeface="Symbol" panose="05050102010706020507" pitchFamily="18" charset="2"/>
              </a:rPr>
              <a:t></a:t>
            </a:r>
            <a:r>
              <a:rPr lang="en-US" altLang="en-US" smtClean="0">
                <a:solidFill>
                  <a:srgbClr val="800000"/>
                </a:solidFill>
              </a:rPr>
              <a:t> </a:t>
            </a:r>
            <a:r>
              <a:rPr lang="en-US" altLang="en-US" i="1" smtClean="0">
                <a:solidFill>
                  <a:srgbClr val="800000"/>
                </a:solidFill>
              </a:rPr>
              <a:t>n</a:t>
            </a:r>
            <a:endParaRPr lang="en-US" altLang="en-US" smtClean="0">
              <a:solidFill>
                <a:srgbClr val="800000"/>
              </a:solidFill>
            </a:endParaRPr>
          </a:p>
        </p:txBody>
      </p:sp>
      <p:sp>
        <p:nvSpPr>
          <p:cNvPr id="34844" name="Text Box 52"/>
          <p:cNvSpPr txBox="1">
            <a:spLocks noChangeArrowheads="1"/>
          </p:cNvSpPr>
          <p:nvPr/>
        </p:nvSpPr>
        <p:spPr bwMode="auto">
          <a:xfrm>
            <a:off x="8270875" y="4484688"/>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mtClean="0">
                <a:solidFill>
                  <a:srgbClr val="800000"/>
                </a:solidFill>
                <a:sym typeface="Symbol" panose="05050102010706020507" pitchFamily="18" charset="2"/>
              </a:rPr>
              <a:t></a:t>
            </a:r>
            <a:r>
              <a:rPr lang="en-US" altLang="en-US" smtClean="0">
                <a:solidFill>
                  <a:srgbClr val="800000"/>
                </a:solidFill>
              </a:rPr>
              <a:t> </a:t>
            </a:r>
            <a:r>
              <a:rPr lang="en-US" altLang="en-US" i="1" smtClean="0">
                <a:solidFill>
                  <a:srgbClr val="800000"/>
                </a:solidFill>
              </a:rPr>
              <a:t>n</a:t>
            </a:r>
            <a:endParaRPr lang="en-US" altLang="en-US" smtClean="0">
              <a:solidFill>
                <a:srgbClr val="800000"/>
              </a:solidFill>
            </a:endParaRPr>
          </a:p>
        </p:txBody>
      </p:sp>
    </p:spTree>
    <p:extLst>
      <p:ext uri="{BB962C8B-B14F-4D97-AF65-F5344CB8AC3E}">
        <p14:creationId xmlns:p14="http://schemas.microsoft.com/office/powerpoint/2010/main" val="15681134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Comp 550</a:t>
            </a:r>
          </a:p>
        </p:txBody>
      </p:sp>
      <p:sp>
        <p:nvSpPr>
          <p:cNvPr id="24579" name="Rectangle 2"/>
          <p:cNvSpPr>
            <a:spLocks noGrp="1" noChangeArrowheads="1"/>
          </p:cNvSpPr>
          <p:nvPr>
            <p:ph type="title"/>
          </p:nvPr>
        </p:nvSpPr>
        <p:spPr/>
        <p:txBody>
          <a:bodyPr/>
          <a:lstStyle/>
          <a:p>
            <a:r>
              <a:rPr lang="en-US" smtClean="0"/>
              <a:t>Choosing a Pivot</a:t>
            </a:r>
          </a:p>
        </p:txBody>
      </p:sp>
      <p:sp>
        <p:nvSpPr>
          <p:cNvPr id="24580" name="Rectangle 3"/>
          <p:cNvSpPr>
            <a:spLocks noGrp="1" noChangeArrowheads="1"/>
          </p:cNvSpPr>
          <p:nvPr>
            <p:ph type="body" idx="1"/>
          </p:nvPr>
        </p:nvSpPr>
        <p:spPr>
          <a:xfrm>
            <a:off x="158750" y="1060450"/>
            <a:ext cx="8775700" cy="5340350"/>
          </a:xfrm>
        </p:spPr>
        <p:txBody>
          <a:bodyPr/>
          <a:lstStyle/>
          <a:p>
            <a:r>
              <a:rPr lang="en-US" dirty="0" smtClean="0">
                <a:solidFill>
                  <a:srgbClr val="CC3300"/>
                </a:solidFill>
              </a:rPr>
              <a:t>Median-of-Medians:</a:t>
            </a:r>
          </a:p>
          <a:p>
            <a:pPr lvl="1"/>
            <a:r>
              <a:rPr lang="en-US" dirty="0" smtClean="0">
                <a:solidFill>
                  <a:schemeClr val="hlink"/>
                </a:solidFill>
              </a:rPr>
              <a:t>Divide the </a:t>
            </a:r>
            <a:r>
              <a:rPr lang="en-US" i="1" dirty="0" smtClean="0">
                <a:solidFill>
                  <a:schemeClr val="hlink"/>
                </a:solidFill>
              </a:rPr>
              <a:t>n</a:t>
            </a:r>
            <a:r>
              <a:rPr lang="en-US" dirty="0" smtClean="0">
                <a:solidFill>
                  <a:schemeClr val="hlink"/>
                </a:solidFill>
              </a:rPr>
              <a:t> elements into </a:t>
            </a:r>
            <a:r>
              <a:rPr lang="en-US" dirty="0" smtClean="0">
                <a:solidFill>
                  <a:schemeClr val="hlink"/>
                </a:solidFill>
                <a:sym typeface="Symbol" pitchFamily="18" charset="2"/>
              </a:rPr>
              <a:t></a:t>
            </a:r>
            <a:r>
              <a:rPr lang="en-US" i="1" dirty="0" smtClean="0">
                <a:solidFill>
                  <a:schemeClr val="hlink"/>
                </a:solidFill>
                <a:sym typeface="Symbol" pitchFamily="18" charset="2"/>
              </a:rPr>
              <a:t>n</a:t>
            </a:r>
            <a:r>
              <a:rPr lang="en-US" dirty="0" smtClean="0">
                <a:solidFill>
                  <a:schemeClr val="hlink"/>
                </a:solidFill>
                <a:sym typeface="Symbol" pitchFamily="18" charset="2"/>
              </a:rPr>
              <a:t>/5 groups</a:t>
            </a:r>
            <a:r>
              <a:rPr lang="en-US" dirty="0" smtClean="0">
                <a:sym typeface="Symbol" pitchFamily="18" charset="2"/>
              </a:rPr>
              <a:t>.</a:t>
            </a:r>
          </a:p>
          <a:p>
            <a:pPr lvl="2"/>
            <a:r>
              <a:rPr lang="en-US" dirty="0" smtClean="0">
                <a:sym typeface="Symbol" pitchFamily="18" charset="2"/>
              </a:rPr>
              <a:t></a:t>
            </a:r>
            <a:r>
              <a:rPr lang="en-US" i="1" dirty="0" smtClean="0">
                <a:sym typeface="Symbol" pitchFamily="18" charset="2"/>
              </a:rPr>
              <a:t>n</a:t>
            </a:r>
            <a:r>
              <a:rPr lang="en-US" dirty="0" smtClean="0">
                <a:sym typeface="Symbol" pitchFamily="18" charset="2"/>
              </a:rPr>
              <a:t>/5 groups contain 5 elements each. </a:t>
            </a:r>
            <a:br>
              <a:rPr lang="en-US" dirty="0" smtClean="0">
                <a:sym typeface="Symbol" pitchFamily="18" charset="2"/>
              </a:rPr>
            </a:br>
            <a:r>
              <a:rPr lang="en-US" dirty="0" smtClean="0">
                <a:sym typeface="Symbol" pitchFamily="18" charset="2"/>
              </a:rPr>
              <a:t>1 group may contain  </a:t>
            </a:r>
            <a:r>
              <a:rPr lang="en-US" i="1" dirty="0" smtClean="0">
                <a:sym typeface="Symbol" pitchFamily="18" charset="2"/>
              </a:rPr>
              <a:t>n </a:t>
            </a:r>
            <a:r>
              <a:rPr lang="en-US" dirty="0" smtClean="0">
                <a:sym typeface="Symbol" pitchFamily="18" charset="2"/>
              </a:rPr>
              <a:t>mod 5 &lt; 5 elements.</a:t>
            </a:r>
          </a:p>
          <a:p>
            <a:pPr lvl="2"/>
            <a:r>
              <a:rPr lang="en-US" dirty="0" smtClean="0"/>
              <a:t>Determine the median of each of the groups.</a:t>
            </a:r>
          </a:p>
          <a:p>
            <a:pPr lvl="3"/>
            <a:r>
              <a:rPr lang="en-US" dirty="0" smtClean="0"/>
              <a:t>Sort each group using Insertion Sort. </a:t>
            </a:r>
            <a:br>
              <a:rPr lang="en-US" dirty="0" smtClean="0"/>
            </a:br>
            <a:r>
              <a:rPr lang="en-US" dirty="0" smtClean="0"/>
              <a:t>Pick the median from the sorted list of group elements.</a:t>
            </a:r>
          </a:p>
          <a:p>
            <a:pPr lvl="2"/>
            <a:r>
              <a:rPr lang="en-US" dirty="0" smtClean="0"/>
              <a:t>Recursively find the median </a:t>
            </a:r>
            <a:r>
              <a:rPr lang="en-US" i="1" dirty="0" smtClean="0"/>
              <a:t>x</a:t>
            </a:r>
            <a:r>
              <a:rPr lang="en-US" dirty="0" smtClean="0"/>
              <a:t> of the </a:t>
            </a:r>
            <a:r>
              <a:rPr lang="en-US" dirty="0">
                <a:sym typeface="Symbol" pitchFamily="18" charset="2"/>
              </a:rPr>
              <a:t></a:t>
            </a:r>
            <a:r>
              <a:rPr lang="en-US" i="1" dirty="0">
                <a:sym typeface="Symbol" pitchFamily="18" charset="2"/>
              </a:rPr>
              <a:t>n</a:t>
            </a:r>
            <a:r>
              <a:rPr lang="en-US" dirty="0">
                <a:sym typeface="Symbol" pitchFamily="18" charset="2"/>
              </a:rPr>
              <a:t>/5 medians</a:t>
            </a:r>
            <a:r>
              <a:rPr lang="en-US" dirty="0" smtClean="0">
                <a:sym typeface="Symbol" pitchFamily="18" charset="2"/>
              </a:rPr>
              <a:t>.</a:t>
            </a:r>
          </a:p>
          <a:p>
            <a:endParaRPr lang="en-US" dirty="0" smtClean="0"/>
          </a:p>
        </p:txBody>
      </p:sp>
      <p:sp>
        <p:nvSpPr>
          <p:cNvPr id="10" name="Oval 4"/>
          <p:cNvSpPr>
            <a:spLocks noChangeArrowheads="1"/>
          </p:cNvSpPr>
          <p:nvPr/>
        </p:nvSpPr>
        <p:spPr bwMode="auto">
          <a:xfrm>
            <a:off x="1339402" y="5707913"/>
            <a:ext cx="172306" cy="149309"/>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11" name="Oval 16"/>
          <p:cNvSpPr>
            <a:spLocks noChangeArrowheads="1"/>
          </p:cNvSpPr>
          <p:nvPr/>
        </p:nvSpPr>
        <p:spPr bwMode="auto">
          <a:xfrm>
            <a:off x="1350974" y="4954007"/>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12" name="Oval 22"/>
          <p:cNvSpPr>
            <a:spLocks noChangeArrowheads="1"/>
          </p:cNvSpPr>
          <p:nvPr/>
        </p:nvSpPr>
        <p:spPr bwMode="auto">
          <a:xfrm>
            <a:off x="1339402" y="6103267"/>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13" name="AutoShape 46"/>
          <p:cNvCxnSpPr>
            <a:cxnSpLocks noChangeShapeType="1"/>
            <a:stCxn id="12" idx="0"/>
            <a:endCxn id="10" idx="4"/>
          </p:cNvCxnSpPr>
          <p:nvPr/>
        </p:nvCxnSpPr>
        <p:spPr bwMode="auto">
          <a:xfrm flipV="1">
            <a:off x="1425554" y="5857222"/>
            <a:ext cx="0" cy="246045"/>
          </a:xfrm>
          <a:prstGeom prst="straightConnector1">
            <a:avLst/>
          </a:prstGeom>
          <a:noFill/>
          <a:ln w="12700">
            <a:solidFill>
              <a:schemeClr val="tx1"/>
            </a:solidFill>
            <a:round/>
            <a:headEnd type="none" w="sm" len="sm"/>
            <a:tailEnd type="triangle" w="med" len="med"/>
          </a:ln>
        </p:spPr>
      </p:cxnSp>
      <p:cxnSp>
        <p:nvCxnSpPr>
          <p:cNvPr id="14" name="AutoShape 49"/>
          <p:cNvCxnSpPr>
            <a:cxnSpLocks noChangeShapeType="1"/>
            <a:stCxn id="10" idx="0"/>
            <a:endCxn id="54" idx="4"/>
          </p:cNvCxnSpPr>
          <p:nvPr/>
        </p:nvCxnSpPr>
        <p:spPr bwMode="auto">
          <a:xfrm flipV="1">
            <a:off x="1425554" y="5440839"/>
            <a:ext cx="1286" cy="267074"/>
          </a:xfrm>
          <a:prstGeom prst="straightConnector1">
            <a:avLst/>
          </a:prstGeom>
          <a:noFill/>
          <a:ln w="12700">
            <a:solidFill>
              <a:schemeClr val="tx1"/>
            </a:solidFill>
            <a:round/>
            <a:headEnd type="none" w="sm" len="sm"/>
            <a:tailEnd type="triangle" w="med" len="med"/>
          </a:ln>
        </p:spPr>
      </p:cxnSp>
      <p:sp>
        <p:nvSpPr>
          <p:cNvPr id="15" name="Oval 99"/>
          <p:cNvSpPr>
            <a:spLocks noChangeArrowheads="1"/>
          </p:cNvSpPr>
          <p:nvPr/>
        </p:nvSpPr>
        <p:spPr bwMode="auto">
          <a:xfrm>
            <a:off x="2342379" y="5707913"/>
            <a:ext cx="172306" cy="149309"/>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16" name="Oval 101"/>
          <p:cNvSpPr>
            <a:spLocks noChangeArrowheads="1"/>
          </p:cNvSpPr>
          <p:nvPr/>
        </p:nvSpPr>
        <p:spPr bwMode="auto">
          <a:xfrm>
            <a:off x="2353951" y="4954007"/>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17" name="Oval 102"/>
          <p:cNvSpPr>
            <a:spLocks noChangeArrowheads="1"/>
          </p:cNvSpPr>
          <p:nvPr/>
        </p:nvSpPr>
        <p:spPr bwMode="auto">
          <a:xfrm>
            <a:off x="2342379" y="6103267"/>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18" name="AutoShape 104"/>
          <p:cNvCxnSpPr>
            <a:cxnSpLocks noChangeShapeType="1"/>
            <a:stCxn id="17" idx="0"/>
            <a:endCxn id="15" idx="4"/>
          </p:cNvCxnSpPr>
          <p:nvPr/>
        </p:nvCxnSpPr>
        <p:spPr bwMode="auto">
          <a:xfrm flipV="1">
            <a:off x="2428532" y="5857222"/>
            <a:ext cx="0" cy="246045"/>
          </a:xfrm>
          <a:prstGeom prst="straightConnector1">
            <a:avLst/>
          </a:prstGeom>
          <a:noFill/>
          <a:ln w="12700">
            <a:solidFill>
              <a:schemeClr val="tx1"/>
            </a:solidFill>
            <a:round/>
            <a:headEnd type="none" w="sm" len="sm"/>
            <a:tailEnd type="triangle" w="med" len="med"/>
          </a:ln>
        </p:spPr>
      </p:cxnSp>
      <p:cxnSp>
        <p:nvCxnSpPr>
          <p:cNvPr id="19" name="AutoShape 106"/>
          <p:cNvCxnSpPr>
            <a:cxnSpLocks noChangeShapeType="1"/>
            <a:stCxn id="15" idx="0"/>
            <a:endCxn id="59" idx="4"/>
          </p:cNvCxnSpPr>
          <p:nvPr/>
        </p:nvCxnSpPr>
        <p:spPr bwMode="auto">
          <a:xfrm flipV="1">
            <a:off x="2428532" y="5440839"/>
            <a:ext cx="1286" cy="267074"/>
          </a:xfrm>
          <a:prstGeom prst="straightConnector1">
            <a:avLst/>
          </a:prstGeom>
          <a:noFill/>
          <a:ln w="12700">
            <a:solidFill>
              <a:schemeClr val="tx1"/>
            </a:solidFill>
            <a:round/>
            <a:headEnd type="none" w="sm" len="sm"/>
            <a:tailEnd type="triangle" w="med" len="med"/>
          </a:ln>
        </p:spPr>
      </p:cxnSp>
      <p:sp>
        <p:nvSpPr>
          <p:cNvPr id="20" name="Oval 109"/>
          <p:cNvSpPr>
            <a:spLocks noChangeArrowheads="1"/>
          </p:cNvSpPr>
          <p:nvPr/>
        </p:nvSpPr>
        <p:spPr bwMode="auto">
          <a:xfrm>
            <a:off x="3346642" y="5707913"/>
            <a:ext cx="172306" cy="149309"/>
          </a:xfrm>
          <a:prstGeom prst="ellipse">
            <a:avLst/>
          </a:prstGeom>
          <a:solidFill>
            <a:srgbClr val="FF00FF"/>
          </a:solidFill>
          <a:ln w="12700">
            <a:solidFill>
              <a:schemeClr val="tx1"/>
            </a:solidFill>
            <a:round/>
            <a:headEnd type="none" w="sm" len="sm"/>
            <a:tailEnd type="none" w="sm" len="sm"/>
          </a:ln>
        </p:spPr>
        <p:txBody>
          <a:bodyPr wrap="none" anchor="ctr"/>
          <a:lstStyle/>
          <a:p>
            <a:endParaRPr lang="en-US"/>
          </a:p>
        </p:txBody>
      </p:sp>
      <p:sp>
        <p:nvSpPr>
          <p:cNvPr id="21" name="Oval 111"/>
          <p:cNvSpPr>
            <a:spLocks noChangeArrowheads="1"/>
          </p:cNvSpPr>
          <p:nvPr/>
        </p:nvSpPr>
        <p:spPr bwMode="auto">
          <a:xfrm>
            <a:off x="3358215" y="4954007"/>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2" name="Oval 112"/>
          <p:cNvSpPr>
            <a:spLocks noChangeArrowheads="1"/>
          </p:cNvSpPr>
          <p:nvPr/>
        </p:nvSpPr>
        <p:spPr bwMode="auto">
          <a:xfrm>
            <a:off x="3346642" y="6103267"/>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23" name="AutoShape 114"/>
          <p:cNvCxnSpPr>
            <a:cxnSpLocks noChangeShapeType="1"/>
            <a:stCxn id="22" idx="0"/>
            <a:endCxn id="20" idx="4"/>
          </p:cNvCxnSpPr>
          <p:nvPr/>
        </p:nvCxnSpPr>
        <p:spPr bwMode="auto">
          <a:xfrm flipV="1">
            <a:off x="3432795" y="5857222"/>
            <a:ext cx="0" cy="246045"/>
          </a:xfrm>
          <a:prstGeom prst="straightConnector1">
            <a:avLst/>
          </a:prstGeom>
          <a:noFill/>
          <a:ln w="12700">
            <a:solidFill>
              <a:schemeClr val="tx1"/>
            </a:solidFill>
            <a:round/>
            <a:headEnd type="none" w="sm" len="sm"/>
            <a:tailEnd type="triangle" w="med" len="med"/>
          </a:ln>
        </p:spPr>
      </p:cxnSp>
      <p:cxnSp>
        <p:nvCxnSpPr>
          <p:cNvPr id="24" name="AutoShape 116"/>
          <p:cNvCxnSpPr>
            <a:cxnSpLocks noChangeShapeType="1"/>
            <a:stCxn id="20" idx="0"/>
            <a:endCxn id="60" idx="4"/>
          </p:cNvCxnSpPr>
          <p:nvPr/>
        </p:nvCxnSpPr>
        <p:spPr bwMode="auto">
          <a:xfrm flipV="1">
            <a:off x="3432795" y="5440839"/>
            <a:ext cx="1285" cy="267074"/>
          </a:xfrm>
          <a:prstGeom prst="straightConnector1">
            <a:avLst/>
          </a:prstGeom>
          <a:noFill/>
          <a:ln w="12700">
            <a:solidFill>
              <a:schemeClr val="tx1"/>
            </a:solidFill>
            <a:round/>
            <a:headEnd type="none" w="sm" len="sm"/>
            <a:tailEnd type="triangle" w="med" len="med"/>
          </a:ln>
        </p:spPr>
      </p:cxnSp>
      <p:sp>
        <p:nvSpPr>
          <p:cNvPr id="25" name="Oval 119"/>
          <p:cNvSpPr>
            <a:spLocks noChangeArrowheads="1"/>
          </p:cNvSpPr>
          <p:nvPr/>
        </p:nvSpPr>
        <p:spPr bwMode="auto">
          <a:xfrm>
            <a:off x="4349619" y="5707913"/>
            <a:ext cx="172306" cy="149309"/>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6" name="Oval 121"/>
          <p:cNvSpPr>
            <a:spLocks noChangeArrowheads="1"/>
          </p:cNvSpPr>
          <p:nvPr/>
        </p:nvSpPr>
        <p:spPr bwMode="auto">
          <a:xfrm>
            <a:off x="4361192" y="4954007"/>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7" name="Oval 122"/>
          <p:cNvSpPr>
            <a:spLocks noChangeArrowheads="1"/>
          </p:cNvSpPr>
          <p:nvPr/>
        </p:nvSpPr>
        <p:spPr bwMode="auto">
          <a:xfrm>
            <a:off x="4349619" y="6103267"/>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28" name="AutoShape 124"/>
          <p:cNvCxnSpPr>
            <a:cxnSpLocks noChangeShapeType="1"/>
            <a:stCxn id="27" idx="0"/>
            <a:endCxn id="25" idx="4"/>
          </p:cNvCxnSpPr>
          <p:nvPr/>
        </p:nvCxnSpPr>
        <p:spPr bwMode="auto">
          <a:xfrm flipV="1">
            <a:off x="4435772" y="5857222"/>
            <a:ext cx="0" cy="246045"/>
          </a:xfrm>
          <a:prstGeom prst="straightConnector1">
            <a:avLst/>
          </a:prstGeom>
          <a:noFill/>
          <a:ln w="12700">
            <a:solidFill>
              <a:schemeClr val="tx1"/>
            </a:solidFill>
            <a:round/>
            <a:headEnd type="none" w="sm" len="sm"/>
            <a:tailEnd type="triangle" w="med" len="med"/>
          </a:ln>
        </p:spPr>
      </p:cxnSp>
      <p:cxnSp>
        <p:nvCxnSpPr>
          <p:cNvPr id="29" name="AutoShape 126"/>
          <p:cNvCxnSpPr>
            <a:cxnSpLocks noChangeShapeType="1"/>
            <a:stCxn id="25" idx="0"/>
            <a:endCxn id="61" idx="4"/>
          </p:cNvCxnSpPr>
          <p:nvPr/>
        </p:nvCxnSpPr>
        <p:spPr bwMode="auto">
          <a:xfrm flipV="1">
            <a:off x="4435772" y="5440839"/>
            <a:ext cx="1285" cy="267074"/>
          </a:xfrm>
          <a:prstGeom prst="straightConnector1">
            <a:avLst/>
          </a:prstGeom>
          <a:noFill/>
          <a:ln w="12700">
            <a:solidFill>
              <a:schemeClr val="tx1"/>
            </a:solidFill>
            <a:round/>
            <a:headEnd type="none" w="sm" len="sm"/>
            <a:tailEnd type="triangle" w="med" len="med"/>
          </a:ln>
        </p:spPr>
      </p:cxnSp>
      <p:sp>
        <p:nvSpPr>
          <p:cNvPr id="30" name="Oval 129"/>
          <p:cNvSpPr>
            <a:spLocks noChangeArrowheads="1"/>
          </p:cNvSpPr>
          <p:nvPr/>
        </p:nvSpPr>
        <p:spPr bwMode="auto">
          <a:xfrm>
            <a:off x="5353882" y="5707913"/>
            <a:ext cx="172306" cy="149309"/>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 name="Oval 131"/>
          <p:cNvSpPr>
            <a:spLocks noChangeArrowheads="1"/>
          </p:cNvSpPr>
          <p:nvPr/>
        </p:nvSpPr>
        <p:spPr bwMode="auto">
          <a:xfrm>
            <a:off x="5365455" y="4954007"/>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32" name="Oval 132"/>
          <p:cNvSpPr>
            <a:spLocks noChangeArrowheads="1"/>
          </p:cNvSpPr>
          <p:nvPr/>
        </p:nvSpPr>
        <p:spPr bwMode="auto">
          <a:xfrm>
            <a:off x="5353882" y="6103267"/>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33" name="AutoShape 134"/>
          <p:cNvCxnSpPr>
            <a:cxnSpLocks noChangeShapeType="1"/>
            <a:stCxn id="32" idx="0"/>
            <a:endCxn id="30" idx="4"/>
          </p:cNvCxnSpPr>
          <p:nvPr/>
        </p:nvCxnSpPr>
        <p:spPr bwMode="auto">
          <a:xfrm flipV="1">
            <a:off x="5440035" y="5857222"/>
            <a:ext cx="0" cy="246045"/>
          </a:xfrm>
          <a:prstGeom prst="straightConnector1">
            <a:avLst/>
          </a:prstGeom>
          <a:noFill/>
          <a:ln w="12700">
            <a:solidFill>
              <a:schemeClr val="tx1"/>
            </a:solidFill>
            <a:round/>
            <a:headEnd type="none" w="sm" len="sm"/>
            <a:tailEnd type="triangle" w="med" len="med"/>
          </a:ln>
        </p:spPr>
      </p:cxnSp>
      <p:cxnSp>
        <p:nvCxnSpPr>
          <p:cNvPr id="34" name="AutoShape 136"/>
          <p:cNvCxnSpPr>
            <a:cxnSpLocks noChangeShapeType="1"/>
            <a:stCxn id="30" idx="0"/>
            <a:endCxn id="62" idx="4"/>
          </p:cNvCxnSpPr>
          <p:nvPr/>
        </p:nvCxnSpPr>
        <p:spPr bwMode="auto">
          <a:xfrm flipV="1">
            <a:off x="5440035" y="5440839"/>
            <a:ext cx="1286" cy="267074"/>
          </a:xfrm>
          <a:prstGeom prst="straightConnector1">
            <a:avLst/>
          </a:prstGeom>
          <a:noFill/>
          <a:ln w="12700">
            <a:solidFill>
              <a:schemeClr val="tx1"/>
            </a:solidFill>
            <a:round/>
            <a:headEnd type="none" w="sm" len="sm"/>
            <a:tailEnd type="triangle" w="med" len="med"/>
          </a:ln>
        </p:spPr>
      </p:cxnSp>
      <p:sp>
        <p:nvSpPr>
          <p:cNvPr id="35" name="Oval 139"/>
          <p:cNvSpPr>
            <a:spLocks noChangeArrowheads="1"/>
          </p:cNvSpPr>
          <p:nvPr/>
        </p:nvSpPr>
        <p:spPr bwMode="auto">
          <a:xfrm>
            <a:off x="6358145" y="5691089"/>
            <a:ext cx="172306" cy="149309"/>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6" name="Oval 140"/>
          <p:cNvSpPr>
            <a:spLocks noChangeArrowheads="1"/>
          </p:cNvSpPr>
          <p:nvPr/>
        </p:nvSpPr>
        <p:spPr bwMode="auto">
          <a:xfrm>
            <a:off x="6359431" y="5274706"/>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37" name="Oval 142"/>
          <p:cNvSpPr>
            <a:spLocks noChangeArrowheads="1"/>
          </p:cNvSpPr>
          <p:nvPr/>
        </p:nvSpPr>
        <p:spPr bwMode="auto">
          <a:xfrm>
            <a:off x="6358145" y="6086443"/>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38" name="AutoShape 144"/>
          <p:cNvCxnSpPr>
            <a:cxnSpLocks noChangeShapeType="1"/>
            <a:stCxn id="37" idx="0"/>
            <a:endCxn id="35" idx="4"/>
          </p:cNvCxnSpPr>
          <p:nvPr/>
        </p:nvCxnSpPr>
        <p:spPr bwMode="auto">
          <a:xfrm flipV="1">
            <a:off x="6444299" y="5840398"/>
            <a:ext cx="0" cy="246045"/>
          </a:xfrm>
          <a:prstGeom prst="straightConnector1">
            <a:avLst/>
          </a:prstGeom>
          <a:noFill/>
          <a:ln w="12700">
            <a:solidFill>
              <a:schemeClr val="tx1"/>
            </a:solidFill>
            <a:round/>
            <a:headEnd type="none" w="sm" len="sm"/>
            <a:tailEnd type="triangle" w="med" len="med"/>
          </a:ln>
        </p:spPr>
      </p:cxnSp>
      <p:cxnSp>
        <p:nvCxnSpPr>
          <p:cNvPr id="39" name="AutoShape 146"/>
          <p:cNvCxnSpPr>
            <a:cxnSpLocks noChangeShapeType="1"/>
            <a:stCxn id="35" idx="0"/>
            <a:endCxn id="36" idx="4"/>
          </p:cNvCxnSpPr>
          <p:nvPr/>
        </p:nvCxnSpPr>
        <p:spPr bwMode="auto">
          <a:xfrm flipV="1">
            <a:off x="6444299" y="5424015"/>
            <a:ext cx="1285" cy="267074"/>
          </a:xfrm>
          <a:prstGeom prst="straightConnector1">
            <a:avLst/>
          </a:prstGeom>
          <a:noFill/>
          <a:ln w="12700">
            <a:solidFill>
              <a:schemeClr val="tx1"/>
            </a:solidFill>
            <a:round/>
            <a:headEnd type="none" w="sm" len="sm"/>
            <a:tailEnd type="triangle" w="med" len="med"/>
          </a:ln>
        </p:spPr>
      </p:cxnSp>
      <p:cxnSp>
        <p:nvCxnSpPr>
          <p:cNvPr id="40" name="AutoShape 149"/>
          <p:cNvCxnSpPr>
            <a:cxnSpLocks noChangeShapeType="1"/>
            <a:stCxn id="20" idx="2"/>
            <a:endCxn id="15" idx="6"/>
          </p:cNvCxnSpPr>
          <p:nvPr/>
        </p:nvCxnSpPr>
        <p:spPr bwMode="auto">
          <a:xfrm flipH="1">
            <a:off x="2514685" y="5782568"/>
            <a:ext cx="831956" cy="0"/>
          </a:xfrm>
          <a:prstGeom prst="straightConnector1">
            <a:avLst/>
          </a:prstGeom>
          <a:noFill/>
          <a:ln w="12700">
            <a:solidFill>
              <a:schemeClr val="tx1"/>
            </a:solidFill>
            <a:round/>
            <a:headEnd type="none" w="sm" len="sm"/>
            <a:tailEnd type="triangle" w="med" len="med"/>
          </a:ln>
        </p:spPr>
      </p:cxnSp>
      <p:cxnSp>
        <p:nvCxnSpPr>
          <p:cNvPr id="41" name="AutoShape 150"/>
          <p:cNvCxnSpPr>
            <a:cxnSpLocks noChangeShapeType="1"/>
            <a:stCxn id="20" idx="0"/>
            <a:endCxn id="10" idx="7"/>
          </p:cNvCxnSpPr>
          <p:nvPr/>
        </p:nvCxnSpPr>
        <p:spPr bwMode="auto">
          <a:xfrm rot="16200000" flipH="1" flipV="1">
            <a:off x="2448353" y="4745551"/>
            <a:ext cx="22081" cy="1946805"/>
          </a:xfrm>
          <a:prstGeom prst="curvedConnector3">
            <a:avLst>
              <a:gd name="adj1" fmla="val -685713"/>
            </a:avLst>
          </a:prstGeom>
          <a:noFill/>
          <a:ln w="12700">
            <a:solidFill>
              <a:schemeClr val="tx1"/>
            </a:solidFill>
            <a:round/>
            <a:headEnd type="none" w="sm" len="sm"/>
            <a:tailEnd type="triangle" w="med" len="med"/>
          </a:ln>
        </p:spPr>
      </p:cxnSp>
      <p:cxnSp>
        <p:nvCxnSpPr>
          <p:cNvPr id="42" name="AutoShape 151"/>
          <p:cNvCxnSpPr>
            <a:cxnSpLocks noChangeShapeType="1"/>
            <a:stCxn id="25" idx="2"/>
            <a:endCxn id="20" idx="6"/>
          </p:cNvCxnSpPr>
          <p:nvPr/>
        </p:nvCxnSpPr>
        <p:spPr bwMode="auto">
          <a:xfrm flipH="1">
            <a:off x="3518948" y="5782568"/>
            <a:ext cx="830671" cy="0"/>
          </a:xfrm>
          <a:prstGeom prst="straightConnector1">
            <a:avLst/>
          </a:prstGeom>
          <a:noFill/>
          <a:ln w="12700">
            <a:solidFill>
              <a:schemeClr val="tx1"/>
            </a:solidFill>
            <a:round/>
            <a:headEnd type="none" w="sm" len="sm"/>
            <a:tailEnd type="triangle" w="med" len="med"/>
          </a:ln>
        </p:spPr>
      </p:cxnSp>
      <p:cxnSp>
        <p:nvCxnSpPr>
          <p:cNvPr id="43" name="AutoShape 152"/>
          <p:cNvCxnSpPr>
            <a:cxnSpLocks noChangeShapeType="1"/>
            <a:stCxn id="30" idx="1"/>
            <a:endCxn id="20" idx="7"/>
          </p:cNvCxnSpPr>
          <p:nvPr/>
        </p:nvCxnSpPr>
        <p:spPr bwMode="auto">
          <a:xfrm rot="16200000" flipH="1" flipV="1">
            <a:off x="4435890" y="4787335"/>
            <a:ext cx="1051" cy="1886369"/>
          </a:xfrm>
          <a:prstGeom prst="curvedConnector3">
            <a:avLst>
              <a:gd name="adj1" fmla="val -16500005"/>
            </a:avLst>
          </a:prstGeom>
          <a:noFill/>
          <a:ln w="12700">
            <a:solidFill>
              <a:schemeClr val="tx1"/>
            </a:solidFill>
            <a:round/>
            <a:headEnd type="none" w="sm" len="sm"/>
            <a:tailEnd type="triangle" w="med" len="med"/>
          </a:ln>
        </p:spPr>
      </p:cxnSp>
      <p:sp>
        <p:nvSpPr>
          <p:cNvPr id="47" name="AutoShape 158"/>
          <p:cNvSpPr>
            <a:spLocks/>
          </p:cNvSpPr>
          <p:nvPr/>
        </p:nvSpPr>
        <p:spPr bwMode="auto">
          <a:xfrm rot="16200000">
            <a:off x="3334066" y="2720992"/>
            <a:ext cx="175596" cy="4218934"/>
          </a:xfrm>
          <a:prstGeom prst="rightBrace">
            <a:avLst>
              <a:gd name="adj1" fmla="val 163722"/>
              <a:gd name="adj2" fmla="val 50000"/>
            </a:avLst>
          </a:prstGeom>
          <a:noFill/>
          <a:ln w="12700">
            <a:solidFill>
              <a:srgbClr val="FF3300"/>
            </a:solidFill>
            <a:round/>
            <a:headEnd type="none" w="sm" len="sm"/>
            <a:tailEnd type="none" w="sm" len="sm"/>
          </a:ln>
        </p:spPr>
        <p:txBody>
          <a:bodyPr wrap="none" anchor="ctr"/>
          <a:lstStyle/>
          <a:p>
            <a:endParaRPr lang="en-US"/>
          </a:p>
        </p:txBody>
      </p:sp>
      <p:sp>
        <p:nvSpPr>
          <p:cNvPr id="48" name="Text Box 159"/>
          <p:cNvSpPr txBox="1">
            <a:spLocks noChangeArrowheads="1"/>
          </p:cNvSpPr>
          <p:nvPr/>
        </p:nvSpPr>
        <p:spPr bwMode="auto">
          <a:xfrm>
            <a:off x="2047915" y="4403035"/>
            <a:ext cx="3509294" cy="400110"/>
          </a:xfrm>
          <a:prstGeom prst="rect">
            <a:avLst/>
          </a:prstGeom>
          <a:noFill/>
          <a:ln w="12700">
            <a:noFill/>
            <a:miter lim="800000"/>
            <a:headEnd type="none" w="sm" len="sm"/>
            <a:tailEnd type="none" w="sm" len="sm"/>
          </a:ln>
        </p:spPr>
        <p:txBody>
          <a:bodyPr wrap="none">
            <a:spAutoFit/>
          </a:bodyPr>
          <a:lstStyle/>
          <a:p>
            <a:r>
              <a:rPr lang="en-US" sz="2000">
                <a:solidFill>
                  <a:srgbClr val="FF3300"/>
                </a:solidFill>
                <a:sym typeface="Symbol" pitchFamily="18" charset="2"/>
              </a:rPr>
              <a:t></a:t>
            </a:r>
            <a:r>
              <a:rPr lang="en-US" sz="2000" i="1">
                <a:solidFill>
                  <a:srgbClr val="FF3300"/>
                </a:solidFill>
              </a:rPr>
              <a:t>n</a:t>
            </a:r>
            <a:r>
              <a:rPr lang="en-US" sz="2000">
                <a:solidFill>
                  <a:srgbClr val="FF3300"/>
                </a:solidFill>
              </a:rPr>
              <a:t>/5</a:t>
            </a:r>
            <a:r>
              <a:rPr lang="en-US" sz="2000">
                <a:solidFill>
                  <a:srgbClr val="FF3300"/>
                </a:solidFill>
                <a:sym typeface="Symbol" pitchFamily="18" charset="2"/>
              </a:rPr>
              <a:t></a:t>
            </a:r>
            <a:r>
              <a:rPr lang="en-US" sz="2000">
                <a:solidFill>
                  <a:srgbClr val="FF3300"/>
                </a:solidFill>
              </a:rPr>
              <a:t> groups of 5 elements each.</a:t>
            </a:r>
          </a:p>
        </p:txBody>
      </p:sp>
      <p:sp>
        <p:nvSpPr>
          <p:cNvPr id="49" name="Text Box 160"/>
          <p:cNvSpPr txBox="1">
            <a:spLocks noChangeArrowheads="1"/>
          </p:cNvSpPr>
          <p:nvPr/>
        </p:nvSpPr>
        <p:spPr bwMode="auto">
          <a:xfrm>
            <a:off x="5909377" y="4698499"/>
            <a:ext cx="2683748" cy="707886"/>
          </a:xfrm>
          <a:prstGeom prst="rect">
            <a:avLst/>
          </a:prstGeom>
          <a:noFill/>
          <a:ln w="12700">
            <a:noFill/>
            <a:miter lim="800000"/>
            <a:headEnd type="none" w="sm" len="sm"/>
            <a:tailEnd type="none" w="sm" len="sm"/>
          </a:ln>
        </p:spPr>
        <p:txBody>
          <a:bodyPr wrap="none">
            <a:spAutoFit/>
          </a:bodyPr>
          <a:lstStyle/>
          <a:p>
            <a:r>
              <a:rPr lang="en-US" sz="2000">
                <a:solidFill>
                  <a:srgbClr val="FF3300"/>
                </a:solidFill>
                <a:sym typeface="Symbol" pitchFamily="18" charset="2"/>
              </a:rPr>
              <a:t></a:t>
            </a:r>
            <a:r>
              <a:rPr lang="en-US" sz="2000" i="1">
                <a:solidFill>
                  <a:srgbClr val="FF3300"/>
                </a:solidFill>
              </a:rPr>
              <a:t>n</a:t>
            </a:r>
            <a:r>
              <a:rPr lang="en-US" sz="2000">
                <a:solidFill>
                  <a:srgbClr val="FF3300"/>
                </a:solidFill>
              </a:rPr>
              <a:t>/5</a:t>
            </a:r>
            <a:r>
              <a:rPr lang="en-US" sz="2000">
                <a:solidFill>
                  <a:srgbClr val="FF3300"/>
                </a:solidFill>
                <a:sym typeface="Symbol" pitchFamily="18" charset="2"/>
              </a:rPr>
              <a:t></a:t>
            </a:r>
            <a:r>
              <a:rPr lang="en-US" sz="2000" baseline="30000">
                <a:solidFill>
                  <a:srgbClr val="FF3300"/>
                </a:solidFill>
                <a:sym typeface="Symbol" pitchFamily="18" charset="2"/>
              </a:rPr>
              <a:t>th</a:t>
            </a:r>
            <a:r>
              <a:rPr lang="en-US" sz="2000">
                <a:solidFill>
                  <a:srgbClr val="FF3300"/>
                </a:solidFill>
              </a:rPr>
              <a:t> group of </a:t>
            </a:r>
            <a:r>
              <a:rPr lang="en-US" sz="2000" i="1">
                <a:solidFill>
                  <a:srgbClr val="FF3300"/>
                </a:solidFill>
              </a:rPr>
              <a:t>n</a:t>
            </a:r>
            <a:r>
              <a:rPr lang="en-US" sz="2000">
                <a:solidFill>
                  <a:srgbClr val="FF3300"/>
                </a:solidFill>
              </a:rPr>
              <a:t> mod 5</a:t>
            </a:r>
          </a:p>
          <a:p>
            <a:r>
              <a:rPr lang="en-US" sz="2000">
                <a:solidFill>
                  <a:srgbClr val="FF3300"/>
                </a:solidFill>
              </a:rPr>
              <a:t>elements.</a:t>
            </a:r>
          </a:p>
        </p:txBody>
      </p:sp>
      <p:cxnSp>
        <p:nvCxnSpPr>
          <p:cNvPr id="53" name="AutoShape 49"/>
          <p:cNvCxnSpPr>
            <a:cxnSpLocks noChangeShapeType="1"/>
          </p:cNvCxnSpPr>
          <p:nvPr/>
        </p:nvCxnSpPr>
        <p:spPr bwMode="auto">
          <a:xfrm flipV="1">
            <a:off x="1431476" y="5099109"/>
            <a:ext cx="1286" cy="267074"/>
          </a:xfrm>
          <a:prstGeom prst="straightConnector1">
            <a:avLst/>
          </a:prstGeom>
          <a:noFill/>
          <a:ln w="12700">
            <a:solidFill>
              <a:schemeClr val="tx1"/>
            </a:solidFill>
            <a:round/>
            <a:headEnd type="none" w="sm" len="sm"/>
            <a:tailEnd type="triangle" w="med" len="med"/>
          </a:ln>
        </p:spPr>
      </p:cxnSp>
      <p:sp>
        <p:nvSpPr>
          <p:cNvPr id="54" name="Oval 10"/>
          <p:cNvSpPr>
            <a:spLocks noChangeArrowheads="1"/>
          </p:cNvSpPr>
          <p:nvPr/>
        </p:nvSpPr>
        <p:spPr bwMode="auto">
          <a:xfrm>
            <a:off x="1340687" y="5291529"/>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55" name="AutoShape 49"/>
          <p:cNvCxnSpPr>
            <a:cxnSpLocks noChangeShapeType="1"/>
          </p:cNvCxnSpPr>
          <p:nvPr/>
        </p:nvCxnSpPr>
        <p:spPr bwMode="auto">
          <a:xfrm flipV="1">
            <a:off x="2437532" y="5099109"/>
            <a:ext cx="1286" cy="267074"/>
          </a:xfrm>
          <a:prstGeom prst="straightConnector1">
            <a:avLst/>
          </a:prstGeom>
          <a:noFill/>
          <a:ln w="12700">
            <a:solidFill>
              <a:schemeClr val="tx1"/>
            </a:solidFill>
            <a:round/>
            <a:headEnd type="none" w="sm" len="sm"/>
            <a:tailEnd type="triangle" w="med" len="med"/>
          </a:ln>
        </p:spPr>
      </p:cxnSp>
      <p:cxnSp>
        <p:nvCxnSpPr>
          <p:cNvPr id="56" name="AutoShape 49"/>
          <p:cNvCxnSpPr>
            <a:cxnSpLocks noChangeShapeType="1"/>
          </p:cNvCxnSpPr>
          <p:nvPr/>
        </p:nvCxnSpPr>
        <p:spPr bwMode="auto">
          <a:xfrm flipV="1">
            <a:off x="3443588" y="5099109"/>
            <a:ext cx="1286" cy="267074"/>
          </a:xfrm>
          <a:prstGeom prst="straightConnector1">
            <a:avLst/>
          </a:prstGeom>
          <a:noFill/>
          <a:ln w="12700">
            <a:solidFill>
              <a:schemeClr val="tx1"/>
            </a:solidFill>
            <a:round/>
            <a:headEnd type="none" w="sm" len="sm"/>
            <a:tailEnd type="triangle" w="med" len="med"/>
          </a:ln>
        </p:spPr>
      </p:cxnSp>
      <p:cxnSp>
        <p:nvCxnSpPr>
          <p:cNvPr id="57" name="AutoShape 49"/>
          <p:cNvCxnSpPr>
            <a:cxnSpLocks noChangeShapeType="1"/>
          </p:cNvCxnSpPr>
          <p:nvPr/>
        </p:nvCxnSpPr>
        <p:spPr bwMode="auto">
          <a:xfrm flipV="1">
            <a:off x="4449644" y="5099109"/>
            <a:ext cx="1286" cy="267074"/>
          </a:xfrm>
          <a:prstGeom prst="straightConnector1">
            <a:avLst/>
          </a:prstGeom>
          <a:noFill/>
          <a:ln w="12700">
            <a:solidFill>
              <a:schemeClr val="tx1"/>
            </a:solidFill>
            <a:round/>
            <a:headEnd type="none" w="sm" len="sm"/>
            <a:tailEnd type="triangle" w="med" len="med"/>
          </a:ln>
        </p:spPr>
      </p:cxnSp>
      <p:cxnSp>
        <p:nvCxnSpPr>
          <p:cNvPr id="58" name="AutoShape 49"/>
          <p:cNvCxnSpPr>
            <a:cxnSpLocks noChangeShapeType="1"/>
          </p:cNvCxnSpPr>
          <p:nvPr/>
        </p:nvCxnSpPr>
        <p:spPr bwMode="auto">
          <a:xfrm flipV="1">
            <a:off x="5455700" y="5099109"/>
            <a:ext cx="1286" cy="267074"/>
          </a:xfrm>
          <a:prstGeom prst="straightConnector1">
            <a:avLst/>
          </a:prstGeom>
          <a:noFill/>
          <a:ln w="12700">
            <a:solidFill>
              <a:schemeClr val="tx1"/>
            </a:solidFill>
            <a:round/>
            <a:headEnd type="none" w="sm" len="sm"/>
            <a:tailEnd type="triangle" w="med" len="med"/>
          </a:ln>
        </p:spPr>
      </p:cxnSp>
      <p:sp>
        <p:nvSpPr>
          <p:cNvPr id="59" name="Oval 100"/>
          <p:cNvSpPr>
            <a:spLocks noChangeArrowheads="1"/>
          </p:cNvSpPr>
          <p:nvPr/>
        </p:nvSpPr>
        <p:spPr bwMode="auto">
          <a:xfrm>
            <a:off x="2343664" y="5291529"/>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60" name="Oval 110"/>
          <p:cNvSpPr>
            <a:spLocks noChangeArrowheads="1"/>
          </p:cNvSpPr>
          <p:nvPr/>
        </p:nvSpPr>
        <p:spPr bwMode="auto">
          <a:xfrm>
            <a:off x="3347928" y="5291529"/>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61" name="Oval 120"/>
          <p:cNvSpPr>
            <a:spLocks noChangeArrowheads="1"/>
          </p:cNvSpPr>
          <p:nvPr/>
        </p:nvSpPr>
        <p:spPr bwMode="auto">
          <a:xfrm>
            <a:off x="4350905" y="5291529"/>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62" name="Oval 130"/>
          <p:cNvSpPr>
            <a:spLocks noChangeArrowheads="1"/>
          </p:cNvSpPr>
          <p:nvPr/>
        </p:nvSpPr>
        <p:spPr bwMode="auto">
          <a:xfrm>
            <a:off x="5355168" y="5291529"/>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63" name="AutoShape 46"/>
          <p:cNvCxnSpPr>
            <a:cxnSpLocks noChangeShapeType="1"/>
          </p:cNvCxnSpPr>
          <p:nvPr/>
        </p:nvCxnSpPr>
        <p:spPr bwMode="auto">
          <a:xfrm flipV="1">
            <a:off x="1425554" y="6252576"/>
            <a:ext cx="0" cy="246045"/>
          </a:xfrm>
          <a:prstGeom prst="straightConnector1">
            <a:avLst/>
          </a:prstGeom>
          <a:noFill/>
          <a:ln w="12700">
            <a:solidFill>
              <a:schemeClr val="tx1"/>
            </a:solidFill>
            <a:round/>
            <a:headEnd type="none" w="sm" len="sm"/>
            <a:tailEnd type="triangle" w="med" len="med"/>
          </a:ln>
        </p:spPr>
      </p:cxnSp>
      <p:cxnSp>
        <p:nvCxnSpPr>
          <p:cNvPr id="64" name="AutoShape 46"/>
          <p:cNvCxnSpPr>
            <a:cxnSpLocks noChangeShapeType="1"/>
          </p:cNvCxnSpPr>
          <p:nvPr/>
        </p:nvCxnSpPr>
        <p:spPr bwMode="auto">
          <a:xfrm flipV="1">
            <a:off x="2428532" y="6252576"/>
            <a:ext cx="0" cy="246045"/>
          </a:xfrm>
          <a:prstGeom prst="straightConnector1">
            <a:avLst/>
          </a:prstGeom>
          <a:noFill/>
          <a:ln w="12700">
            <a:solidFill>
              <a:schemeClr val="tx1"/>
            </a:solidFill>
            <a:round/>
            <a:headEnd type="none" w="sm" len="sm"/>
            <a:tailEnd type="triangle" w="med" len="med"/>
          </a:ln>
        </p:spPr>
      </p:cxnSp>
      <p:cxnSp>
        <p:nvCxnSpPr>
          <p:cNvPr id="65" name="AutoShape 46"/>
          <p:cNvCxnSpPr>
            <a:cxnSpLocks noChangeShapeType="1"/>
          </p:cNvCxnSpPr>
          <p:nvPr/>
        </p:nvCxnSpPr>
        <p:spPr bwMode="auto">
          <a:xfrm flipV="1">
            <a:off x="3431509" y="6252576"/>
            <a:ext cx="0" cy="246045"/>
          </a:xfrm>
          <a:prstGeom prst="straightConnector1">
            <a:avLst/>
          </a:prstGeom>
          <a:noFill/>
          <a:ln w="12700">
            <a:solidFill>
              <a:schemeClr val="tx1"/>
            </a:solidFill>
            <a:round/>
            <a:headEnd type="none" w="sm" len="sm"/>
            <a:tailEnd type="triangle" w="med" len="med"/>
          </a:ln>
        </p:spPr>
      </p:cxnSp>
      <p:cxnSp>
        <p:nvCxnSpPr>
          <p:cNvPr id="66" name="AutoShape 46"/>
          <p:cNvCxnSpPr>
            <a:cxnSpLocks noChangeShapeType="1"/>
          </p:cNvCxnSpPr>
          <p:nvPr/>
        </p:nvCxnSpPr>
        <p:spPr bwMode="auto">
          <a:xfrm flipV="1">
            <a:off x="4434486" y="6252576"/>
            <a:ext cx="0" cy="246045"/>
          </a:xfrm>
          <a:prstGeom prst="straightConnector1">
            <a:avLst/>
          </a:prstGeom>
          <a:noFill/>
          <a:ln w="12700">
            <a:solidFill>
              <a:schemeClr val="tx1"/>
            </a:solidFill>
            <a:round/>
            <a:headEnd type="none" w="sm" len="sm"/>
            <a:tailEnd type="triangle" w="med" len="med"/>
          </a:ln>
        </p:spPr>
      </p:cxnSp>
      <p:cxnSp>
        <p:nvCxnSpPr>
          <p:cNvPr id="67" name="AutoShape 46"/>
          <p:cNvCxnSpPr>
            <a:cxnSpLocks noChangeShapeType="1"/>
          </p:cNvCxnSpPr>
          <p:nvPr/>
        </p:nvCxnSpPr>
        <p:spPr bwMode="auto">
          <a:xfrm flipV="1">
            <a:off x="5437463" y="6252576"/>
            <a:ext cx="0" cy="246045"/>
          </a:xfrm>
          <a:prstGeom prst="straightConnector1">
            <a:avLst/>
          </a:prstGeom>
          <a:noFill/>
          <a:ln w="12700">
            <a:solidFill>
              <a:schemeClr val="tx1"/>
            </a:solidFill>
            <a:round/>
            <a:headEnd type="none" w="sm" len="sm"/>
            <a:tailEnd type="triangle" w="med" len="med"/>
          </a:ln>
        </p:spPr>
      </p:cxnSp>
      <p:sp>
        <p:nvSpPr>
          <p:cNvPr id="68" name="Oval 28"/>
          <p:cNvSpPr>
            <a:spLocks noChangeArrowheads="1"/>
          </p:cNvSpPr>
          <p:nvPr/>
        </p:nvSpPr>
        <p:spPr bwMode="auto">
          <a:xfrm>
            <a:off x="1340687" y="6447099"/>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69" name="Oval 103"/>
          <p:cNvSpPr>
            <a:spLocks noChangeArrowheads="1"/>
          </p:cNvSpPr>
          <p:nvPr/>
        </p:nvSpPr>
        <p:spPr bwMode="auto">
          <a:xfrm>
            <a:off x="2343664" y="6447099"/>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70" name="Oval 113"/>
          <p:cNvSpPr>
            <a:spLocks noChangeArrowheads="1"/>
          </p:cNvSpPr>
          <p:nvPr/>
        </p:nvSpPr>
        <p:spPr bwMode="auto">
          <a:xfrm>
            <a:off x="3347928" y="6447099"/>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71" name="Oval 123"/>
          <p:cNvSpPr>
            <a:spLocks noChangeArrowheads="1"/>
          </p:cNvSpPr>
          <p:nvPr/>
        </p:nvSpPr>
        <p:spPr bwMode="auto">
          <a:xfrm>
            <a:off x="4350905" y="6447099"/>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72" name="Oval 133"/>
          <p:cNvSpPr>
            <a:spLocks noChangeArrowheads="1"/>
          </p:cNvSpPr>
          <p:nvPr/>
        </p:nvSpPr>
        <p:spPr bwMode="auto">
          <a:xfrm>
            <a:off x="5355168" y="6447099"/>
            <a:ext cx="172306" cy="149309"/>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33840463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39939" name="Rectangle 2"/>
          <p:cNvSpPr>
            <a:spLocks noGrp="1" noChangeArrowheads="1"/>
          </p:cNvSpPr>
          <p:nvPr>
            <p:ph type="title"/>
          </p:nvPr>
        </p:nvSpPr>
        <p:spPr/>
        <p:txBody>
          <a:bodyPr/>
          <a:lstStyle/>
          <a:p>
            <a:r>
              <a:rPr lang="en-US" altLang="en-US" smtClean="0"/>
              <a:t>Variations</a:t>
            </a:r>
          </a:p>
        </p:txBody>
      </p:sp>
      <p:sp>
        <p:nvSpPr>
          <p:cNvPr id="39940" name="Rectangle 3"/>
          <p:cNvSpPr>
            <a:spLocks noGrp="1" noChangeArrowheads="1"/>
          </p:cNvSpPr>
          <p:nvPr>
            <p:ph type="body" idx="1"/>
          </p:nvPr>
        </p:nvSpPr>
        <p:spPr>
          <a:xfrm>
            <a:off x="304800" y="1133475"/>
            <a:ext cx="8659813" cy="4876800"/>
          </a:xfrm>
        </p:spPr>
        <p:txBody>
          <a:bodyPr/>
          <a:lstStyle/>
          <a:p>
            <a:r>
              <a:rPr lang="en-US" altLang="en-US" smtClean="0">
                <a:solidFill>
                  <a:srgbClr val="CC0000"/>
                </a:solidFill>
              </a:rPr>
              <a:t>Quicksort is not very efficient on small lists.</a:t>
            </a:r>
          </a:p>
          <a:p>
            <a:pPr lvl="1"/>
            <a:r>
              <a:rPr lang="en-US" altLang="en-US" smtClean="0"/>
              <a:t>Switch to Insertion Sort on small subproblems, or</a:t>
            </a:r>
          </a:p>
          <a:p>
            <a:pPr lvl="1"/>
            <a:r>
              <a:rPr lang="en-US" altLang="en-US" smtClean="0"/>
              <a:t>Skip small subproblems, and finish with a final Insertion Sort (fast because few inversions). </a:t>
            </a:r>
          </a:p>
          <a:p>
            <a:r>
              <a:rPr lang="en-US" altLang="en-US" smtClean="0">
                <a:solidFill>
                  <a:srgbClr val="CC0000"/>
                </a:solidFill>
              </a:rPr>
              <a:t>Quicksort is slow if there are many identical keys</a:t>
            </a:r>
            <a:endParaRPr lang="en-US" altLang="en-US" smtClean="0">
              <a:solidFill>
                <a:schemeClr val="tx1"/>
              </a:solidFill>
            </a:endParaRPr>
          </a:p>
          <a:p>
            <a:pPr lvl="1"/>
            <a:r>
              <a:rPr lang="en-US" altLang="en-US" smtClean="0"/>
              <a:t>Three-way partitioning </a:t>
            </a:r>
            <a:br>
              <a:rPr lang="en-US" altLang="en-US" smtClean="0"/>
            </a:br>
            <a:r>
              <a:rPr lang="en-US" altLang="en-US" smtClean="0"/>
              <a:t>(see slides by Sedgewick &amp; Bentley)</a:t>
            </a:r>
          </a:p>
          <a:p>
            <a:r>
              <a:rPr lang="en-US" altLang="en-US" smtClean="0">
                <a:solidFill>
                  <a:srgbClr val="CC0000"/>
                </a:solidFill>
              </a:rPr>
              <a:t>Quicksort is not stable.</a:t>
            </a:r>
          </a:p>
          <a:p>
            <a:pPr lvl="1"/>
            <a:r>
              <a:rPr lang="en-US" altLang="en-US" smtClean="0"/>
              <a:t>Switch to mergesort if this is important. </a:t>
            </a:r>
          </a:p>
          <a:p>
            <a:pPr>
              <a:buFont typeface="Wingdings" panose="05000000000000000000" pitchFamily="2" charset="2"/>
              <a:buNone/>
            </a:pPr>
            <a:endParaRPr lang="en-US" altLang="en-US" smtClean="0"/>
          </a:p>
        </p:txBody>
      </p:sp>
    </p:spTree>
    <p:extLst>
      <p:ext uri="{BB962C8B-B14F-4D97-AF65-F5344CB8AC3E}">
        <p14:creationId xmlns:p14="http://schemas.microsoft.com/office/powerpoint/2010/main" val="102294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0723" name="Rectangle 2"/>
          <p:cNvSpPr>
            <a:spLocks noGrp="1" noChangeArrowheads="1"/>
          </p:cNvSpPr>
          <p:nvPr>
            <p:ph type="title"/>
          </p:nvPr>
        </p:nvSpPr>
        <p:spPr/>
        <p:txBody>
          <a:bodyPr/>
          <a:lstStyle/>
          <a:p>
            <a:r>
              <a:rPr lang="en-US" altLang="en-US" dirty="0" smtClean="0"/>
              <a:t>Sorting Terminology</a:t>
            </a:r>
          </a:p>
        </p:txBody>
      </p:sp>
      <p:sp>
        <p:nvSpPr>
          <p:cNvPr id="30724" name="Rectangle 3"/>
          <p:cNvSpPr>
            <a:spLocks noGrp="1" noChangeArrowheads="1"/>
          </p:cNvSpPr>
          <p:nvPr>
            <p:ph type="body" idx="1"/>
          </p:nvPr>
        </p:nvSpPr>
        <p:spPr>
          <a:xfrm>
            <a:off x="0" y="1017588"/>
            <a:ext cx="8870950" cy="5227637"/>
          </a:xfrm>
        </p:spPr>
        <p:txBody>
          <a:bodyPr/>
          <a:lstStyle/>
          <a:p>
            <a:r>
              <a:rPr lang="en-US" altLang="en-US" sz="2400" i="1" dirty="0" smtClean="0">
                <a:solidFill>
                  <a:srgbClr val="CC0000"/>
                </a:solidFill>
              </a:rPr>
              <a:t>Internal</a:t>
            </a:r>
            <a:r>
              <a:rPr lang="en-US" altLang="en-US" sz="2400" dirty="0" smtClean="0"/>
              <a:t> (the file is stored in main memory and can be randomly accessed) </a:t>
            </a:r>
            <a:r>
              <a:rPr lang="en-US" altLang="en-US" sz="2400" dirty="0" smtClean="0">
                <a:solidFill>
                  <a:srgbClr val="CC0000"/>
                </a:solidFill>
              </a:rPr>
              <a:t>vs. </a:t>
            </a:r>
            <a:r>
              <a:rPr lang="en-US" altLang="en-US" sz="2400" i="1" dirty="0" smtClean="0">
                <a:solidFill>
                  <a:srgbClr val="CC0000"/>
                </a:solidFill>
              </a:rPr>
              <a:t>External</a:t>
            </a:r>
            <a:r>
              <a:rPr lang="en-US" altLang="en-US" sz="2400" dirty="0" smtClean="0"/>
              <a:t> (the file is stored in secondary memory &amp; can be accessed sequentially only)</a:t>
            </a:r>
          </a:p>
          <a:p>
            <a:r>
              <a:rPr lang="en-US" altLang="en-US" sz="2400" i="1" dirty="0" smtClean="0">
                <a:solidFill>
                  <a:srgbClr val="CC0000"/>
                </a:solidFill>
              </a:rPr>
              <a:t>Comparison-based sort</a:t>
            </a:r>
            <a:r>
              <a:rPr lang="en-US" altLang="en-US" sz="2400" dirty="0" smtClean="0"/>
              <a:t>: uses only the relation among keys, not any special property of the representation of the keys themselves.</a:t>
            </a:r>
          </a:p>
          <a:p>
            <a:pPr>
              <a:buFont typeface="Wingdings" pitchFamily="2" charset="2"/>
              <a:buNone/>
            </a:pPr>
            <a:endParaRPr lang="en-US" altLang="en-US" sz="400" dirty="0" smtClean="0"/>
          </a:p>
          <a:p>
            <a:pPr>
              <a:spcBef>
                <a:spcPct val="0"/>
              </a:spcBef>
              <a:spcAft>
                <a:spcPct val="20000"/>
              </a:spcAft>
            </a:pPr>
            <a:r>
              <a:rPr lang="en-US" altLang="en-US" sz="2400" i="1" dirty="0" smtClean="0">
                <a:solidFill>
                  <a:srgbClr val="CC0000"/>
                </a:solidFill>
              </a:rPr>
              <a:t>Stable sort</a:t>
            </a:r>
            <a:r>
              <a:rPr lang="en-US" altLang="en-US" sz="2400" dirty="0" smtClean="0"/>
              <a:t>: records with equal keys retain their original relative order; i.e., </a:t>
            </a:r>
            <a:r>
              <a:rPr lang="en-US" altLang="en-US" sz="2400" i="1" dirty="0" err="1" smtClean="0"/>
              <a:t>i</a:t>
            </a:r>
            <a:r>
              <a:rPr lang="en-US" altLang="en-US" sz="2400" i="1" dirty="0" smtClean="0"/>
              <a:t> &lt; </a:t>
            </a:r>
            <a:r>
              <a:rPr lang="en-US" altLang="en-US" sz="2400" i="1" dirty="0" err="1" smtClean="0"/>
              <a:t>j</a:t>
            </a:r>
            <a:r>
              <a:rPr lang="en-US" altLang="en-US" sz="2400" dirty="0" smtClean="0"/>
              <a:t> </a:t>
            </a:r>
            <a:r>
              <a:rPr lang="en-US" altLang="en-US" sz="2400" i="1" dirty="0" smtClean="0"/>
              <a:t>&amp;</a:t>
            </a:r>
            <a:r>
              <a:rPr lang="en-US" altLang="en-US" sz="2400" dirty="0" smtClean="0"/>
              <a:t> </a:t>
            </a:r>
            <a:r>
              <a:rPr lang="en-US" altLang="en-US" sz="2400" i="1" dirty="0" err="1" smtClean="0"/>
              <a:t>Kp</a:t>
            </a:r>
            <a:r>
              <a:rPr lang="en-US" altLang="en-US" sz="2400" i="1" baseline="-25000" dirty="0" err="1" smtClean="0"/>
              <a:t>i</a:t>
            </a:r>
            <a:r>
              <a:rPr lang="en-US" altLang="en-US" sz="2400" i="1" baseline="-25000" dirty="0" smtClean="0"/>
              <a:t> </a:t>
            </a:r>
            <a:r>
              <a:rPr lang="en-US" altLang="en-US" sz="2400" dirty="0" smtClean="0">
                <a:sym typeface="MT Extra" pitchFamily="18" charset="2"/>
              </a:rPr>
              <a:t>=</a:t>
            </a:r>
            <a:r>
              <a:rPr lang="en-US" altLang="en-US" sz="2400" i="1" baseline="-25000" dirty="0" smtClean="0"/>
              <a:t> </a:t>
            </a:r>
            <a:r>
              <a:rPr lang="en-US" altLang="en-US" sz="2400" i="1" dirty="0" err="1" smtClean="0"/>
              <a:t>Kp</a:t>
            </a:r>
            <a:r>
              <a:rPr lang="en-US" altLang="en-US" sz="2400" i="1" baseline="-25000" dirty="0" err="1" smtClean="0"/>
              <a:t>j</a:t>
            </a:r>
            <a:r>
              <a:rPr lang="en-US" altLang="en-US" sz="2400" i="1" baseline="-25000" dirty="0" smtClean="0"/>
              <a:t>  </a:t>
            </a:r>
            <a:r>
              <a:rPr lang="en-US" altLang="en-US" sz="2400" dirty="0" err="1" smtClean="0">
                <a:sym typeface="Symbol" pitchFamily="18" charset="2"/>
              </a:rPr>
              <a:t></a:t>
            </a:r>
            <a:r>
              <a:rPr lang="en-US" altLang="en-US" sz="2400" dirty="0" smtClean="0">
                <a:sym typeface="Symbol" pitchFamily="18" charset="2"/>
              </a:rPr>
              <a:t> </a:t>
            </a:r>
            <a:r>
              <a:rPr lang="en-US" altLang="en-US" sz="2400" i="1" dirty="0" smtClean="0"/>
              <a:t>p</a:t>
            </a:r>
            <a:r>
              <a:rPr lang="en-US" altLang="en-US" sz="2400" i="1" baseline="-25000" dirty="0" smtClean="0"/>
              <a:t>i </a:t>
            </a:r>
            <a:r>
              <a:rPr lang="en-US" altLang="en-US" sz="2400" dirty="0" smtClean="0">
                <a:sym typeface="MT Extra" pitchFamily="18" charset="2"/>
              </a:rPr>
              <a:t>&lt;</a:t>
            </a:r>
            <a:r>
              <a:rPr lang="en-US" altLang="en-US" sz="2400" i="1" baseline="-25000" dirty="0" smtClean="0"/>
              <a:t> </a:t>
            </a:r>
            <a:r>
              <a:rPr lang="en-US" altLang="en-US" sz="2400" i="1" dirty="0" err="1" smtClean="0"/>
              <a:t>p</a:t>
            </a:r>
            <a:r>
              <a:rPr lang="en-US" altLang="en-US" sz="2400" i="1" baseline="-25000" dirty="0" err="1" smtClean="0"/>
              <a:t>j</a:t>
            </a:r>
            <a:r>
              <a:rPr lang="en-US" altLang="en-US" sz="2400" i="1" baseline="-25000" dirty="0" smtClean="0"/>
              <a:t> </a:t>
            </a:r>
          </a:p>
          <a:p>
            <a:pPr>
              <a:spcBef>
                <a:spcPct val="0"/>
              </a:spcBef>
            </a:pPr>
            <a:r>
              <a:rPr lang="en-US" altLang="en-US" sz="2400" i="1" dirty="0" smtClean="0">
                <a:solidFill>
                  <a:srgbClr val="CC0000"/>
                </a:solidFill>
              </a:rPr>
              <a:t>Array-based</a:t>
            </a:r>
            <a:r>
              <a:rPr lang="en-US" altLang="en-US" sz="2400" i="1" dirty="0" smtClean="0">
                <a:solidFill>
                  <a:srgbClr val="3DDE2C"/>
                </a:solidFill>
              </a:rPr>
              <a:t> </a:t>
            </a:r>
            <a:r>
              <a:rPr lang="en-US" altLang="en-US" sz="2400" dirty="0" smtClean="0"/>
              <a:t>(consecutive keys are stored in consecutive memory locations)</a:t>
            </a:r>
            <a:r>
              <a:rPr lang="en-US" altLang="en-US" sz="2400" i="1" dirty="0" smtClean="0">
                <a:solidFill>
                  <a:srgbClr val="3DDE2C"/>
                </a:solidFill>
              </a:rPr>
              <a:t> </a:t>
            </a:r>
            <a:r>
              <a:rPr lang="en-US" altLang="en-US" sz="2400" i="1" dirty="0" smtClean="0">
                <a:solidFill>
                  <a:srgbClr val="CC0000"/>
                </a:solidFill>
              </a:rPr>
              <a:t>vs. List-based sort</a:t>
            </a:r>
            <a:r>
              <a:rPr lang="en-US" altLang="en-US" sz="2400" i="1" dirty="0" smtClean="0">
                <a:solidFill>
                  <a:srgbClr val="3DDE2C"/>
                </a:solidFill>
              </a:rPr>
              <a:t> </a:t>
            </a:r>
            <a:r>
              <a:rPr lang="en-US" altLang="en-US" sz="2400" dirty="0" smtClean="0"/>
              <a:t>(may be stored in nonconsecutive locations in a linked manner)</a:t>
            </a:r>
          </a:p>
          <a:p>
            <a:pPr>
              <a:spcBef>
                <a:spcPct val="0"/>
              </a:spcBef>
            </a:pPr>
            <a:endParaRPr lang="en-US" altLang="en-US" sz="400" dirty="0" smtClean="0"/>
          </a:p>
          <a:p>
            <a:pPr>
              <a:spcBef>
                <a:spcPct val="0"/>
              </a:spcBef>
            </a:pPr>
            <a:r>
              <a:rPr lang="en-US" altLang="en-US" sz="2400" i="1" dirty="0" smtClean="0">
                <a:solidFill>
                  <a:srgbClr val="CC0000"/>
                </a:solidFill>
              </a:rPr>
              <a:t>In-place sort</a:t>
            </a:r>
            <a:r>
              <a:rPr lang="en-US" altLang="en-US" sz="2400" dirty="0" smtClean="0"/>
              <a:t>: needs only a </a:t>
            </a:r>
            <a:r>
              <a:rPr lang="en-US" altLang="en-US" sz="2400" dirty="0" smtClean="0">
                <a:solidFill>
                  <a:schemeClr val="hlink"/>
                </a:solidFill>
              </a:rPr>
              <a:t>constant amount of extra space</a:t>
            </a:r>
            <a:r>
              <a:rPr lang="en-US" altLang="en-US" sz="2400" dirty="0" smtClean="0"/>
              <a:t> in addition to that needed to store keys.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40963" name="Rectangle 2"/>
          <p:cNvSpPr>
            <a:spLocks noGrp="1" noChangeArrowheads="1"/>
          </p:cNvSpPr>
          <p:nvPr>
            <p:ph type="title"/>
          </p:nvPr>
        </p:nvSpPr>
        <p:spPr/>
        <p:txBody>
          <a:bodyPr/>
          <a:lstStyle/>
          <a:p>
            <a:r>
              <a:rPr lang="en-US" altLang="en-US" smtClean="0"/>
              <a:t>Variations (Continued)</a:t>
            </a:r>
          </a:p>
        </p:txBody>
      </p:sp>
      <p:sp>
        <p:nvSpPr>
          <p:cNvPr id="40964" name="Rectangle 3"/>
          <p:cNvSpPr>
            <a:spLocks noGrp="1" noChangeArrowheads="1"/>
          </p:cNvSpPr>
          <p:nvPr>
            <p:ph type="body" idx="1"/>
          </p:nvPr>
        </p:nvSpPr>
        <p:spPr>
          <a:xfrm>
            <a:off x="0" y="962025"/>
            <a:ext cx="9144000" cy="4876800"/>
          </a:xfrm>
        </p:spPr>
        <p:txBody>
          <a:bodyPr/>
          <a:lstStyle/>
          <a:p>
            <a:r>
              <a:rPr lang="en-US" altLang="en-US" dirty="0" smtClean="0">
                <a:solidFill>
                  <a:srgbClr val="CC0000"/>
                </a:solidFill>
              </a:rPr>
              <a:t>Input distribution may not be uniformly random.</a:t>
            </a:r>
            <a:endParaRPr lang="en-US" altLang="en-US" dirty="0" smtClean="0"/>
          </a:p>
          <a:p>
            <a:endParaRPr lang="en-US" altLang="en-US" sz="1200" dirty="0" smtClean="0"/>
          </a:p>
          <a:p>
            <a:r>
              <a:rPr lang="en-US" altLang="en-US" b="1" u="sng" dirty="0" smtClean="0">
                <a:solidFill>
                  <a:srgbClr val="CC0000"/>
                </a:solidFill>
              </a:rPr>
              <a:t>Fix 1:</a:t>
            </a:r>
            <a:r>
              <a:rPr lang="en-US" altLang="en-US" dirty="0" smtClean="0"/>
              <a:t> </a:t>
            </a:r>
            <a:r>
              <a:rPr lang="en-US" altLang="en-US" dirty="0" smtClean="0">
                <a:solidFill>
                  <a:schemeClr val="tx2"/>
                </a:solidFill>
              </a:rPr>
              <a:t>Use “randomly” selected pivot.</a:t>
            </a:r>
            <a:endParaRPr lang="en-US" altLang="en-US" dirty="0" smtClean="0"/>
          </a:p>
          <a:p>
            <a:pPr lvl="1"/>
            <a:r>
              <a:rPr lang="en-US" altLang="en-US" dirty="0" smtClean="0"/>
              <a:t>We’ll analyze this in detail.</a:t>
            </a:r>
          </a:p>
          <a:p>
            <a:pPr lvl="1"/>
            <a:endParaRPr lang="en-US" altLang="en-US" sz="1000" dirty="0" smtClean="0"/>
          </a:p>
          <a:p>
            <a:r>
              <a:rPr lang="en-US" altLang="en-US" b="1" u="sng" dirty="0" smtClean="0">
                <a:solidFill>
                  <a:srgbClr val="CC0000"/>
                </a:solidFill>
              </a:rPr>
              <a:t>Fix 2:</a:t>
            </a:r>
            <a:r>
              <a:rPr lang="en-US" altLang="en-US" dirty="0" smtClean="0"/>
              <a:t> </a:t>
            </a:r>
            <a:r>
              <a:rPr lang="en-US" altLang="en-US" dirty="0" smtClean="0">
                <a:solidFill>
                  <a:schemeClr val="tx2"/>
                </a:solidFill>
              </a:rPr>
              <a:t>Median-of-three Quicksort.</a:t>
            </a:r>
            <a:endParaRPr lang="en-US" altLang="en-US" dirty="0" smtClean="0"/>
          </a:p>
          <a:p>
            <a:pPr lvl="1"/>
            <a:r>
              <a:rPr lang="en-US" altLang="en-US" dirty="0" smtClean="0"/>
              <a:t>Use median of three fixed elements (say, the first, middle, and last) as the pivot.</a:t>
            </a:r>
          </a:p>
        </p:txBody>
      </p:sp>
    </p:spTree>
    <p:extLst>
      <p:ext uri="{BB962C8B-B14F-4D97-AF65-F5344CB8AC3E}">
        <p14:creationId xmlns:p14="http://schemas.microsoft.com/office/powerpoint/2010/main" val="31356452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Comp 550</a:t>
            </a:r>
          </a:p>
        </p:txBody>
      </p:sp>
      <p:sp>
        <p:nvSpPr>
          <p:cNvPr id="25603" name="Rectangle 2"/>
          <p:cNvSpPr>
            <a:spLocks noGrp="1" noChangeArrowheads="1"/>
          </p:cNvSpPr>
          <p:nvPr>
            <p:ph type="title"/>
          </p:nvPr>
        </p:nvSpPr>
        <p:spPr/>
        <p:txBody>
          <a:bodyPr/>
          <a:lstStyle/>
          <a:p>
            <a:r>
              <a:rPr lang="en-US" smtClean="0"/>
              <a:t>Algorithm Select</a:t>
            </a:r>
          </a:p>
        </p:txBody>
      </p:sp>
      <p:sp>
        <p:nvSpPr>
          <p:cNvPr id="25604" name="Rectangle 3"/>
          <p:cNvSpPr>
            <a:spLocks noGrp="1" noChangeArrowheads="1"/>
          </p:cNvSpPr>
          <p:nvPr>
            <p:ph type="body" idx="1"/>
          </p:nvPr>
        </p:nvSpPr>
        <p:spPr>
          <a:xfrm>
            <a:off x="158750" y="1060450"/>
            <a:ext cx="8775700" cy="5340350"/>
          </a:xfrm>
        </p:spPr>
        <p:txBody>
          <a:bodyPr/>
          <a:lstStyle/>
          <a:p>
            <a:pPr>
              <a:lnSpc>
                <a:spcPct val="90000"/>
              </a:lnSpc>
            </a:pPr>
            <a:r>
              <a:rPr lang="en-US" sz="2800" dirty="0" smtClean="0"/>
              <a:t>Determine the </a:t>
            </a:r>
            <a:r>
              <a:rPr lang="en-US" sz="2800" dirty="0" smtClean="0">
                <a:solidFill>
                  <a:srgbClr val="CC3300"/>
                </a:solidFill>
              </a:rPr>
              <a:t>median-of-medians </a:t>
            </a:r>
            <a:r>
              <a:rPr lang="en-US" sz="2800" i="1" dirty="0" smtClean="0">
                <a:solidFill>
                  <a:srgbClr val="CC3300"/>
                </a:solidFill>
              </a:rPr>
              <a:t>x</a:t>
            </a:r>
            <a:r>
              <a:rPr lang="en-US" sz="2800" dirty="0" smtClean="0"/>
              <a:t> (on previous slide.)</a:t>
            </a:r>
          </a:p>
          <a:p>
            <a:pPr>
              <a:lnSpc>
                <a:spcPct val="90000"/>
              </a:lnSpc>
            </a:pPr>
            <a:r>
              <a:rPr lang="en-US" sz="2800" dirty="0" smtClean="0">
                <a:solidFill>
                  <a:srgbClr val="CC3300"/>
                </a:solidFill>
              </a:rPr>
              <a:t>Partition</a:t>
            </a:r>
            <a:r>
              <a:rPr lang="en-US" sz="2800" dirty="0" smtClean="0"/>
              <a:t> input array </a:t>
            </a:r>
            <a:r>
              <a:rPr lang="en-US" sz="2800" dirty="0" smtClean="0">
                <a:solidFill>
                  <a:srgbClr val="CC3300"/>
                </a:solidFill>
              </a:rPr>
              <a:t>around </a:t>
            </a:r>
            <a:r>
              <a:rPr lang="en-US" sz="2800" i="1" dirty="0" smtClean="0">
                <a:solidFill>
                  <a:srgbClr val="CC3300"/>
                </a:solidFill>
              </a:rPr>
              <a:t>x  </a:t>
            </a:r>
            <a:r>
              <a:rPr lang="en-US" sz="2800" dirty="0" smtClean="0">
                <a:solidFill>
                  <a:srgbClr val="CC3300"/>
                </a:solidFill>
              </a:rPr>
              <a:t>(Partition from Quicksort).</a:t>
            </a:r>
            <a:endParaRPr lang="en-US" sz="2800" dirty="0" smtClean="0"/>
          </a:p>
          <a:p>
            <a:pPr lvl="1">
              <a:lnSpc>
                <a:spcPct val="90000"/>
              </a:lnSpc>
            </a:pPr>
            <a:r>
              <a:rPr lang="en-US" sz="2400" dirty="0" smtClean="0"/>
              <a:t>Let </a:t>
            </a:r>
            <a:r>
              <a:rPr lang="en-US" sz="2400" i="1" dirty="0" smtClean="0">
                <a:solidFill>
                  <a:srgbClr val="CC3300"/>
                </a:solidFill>
              </a:rPr>
              <a:t>k</a:t>
            </a:r>
            <a:r>
              <a:rPr lang="en-US" sz="2400" dirty="0" smtClean="0">
                <a:solidFill>
                  <a:srgbClr val="CC3300"/>
                </a:solidFill>
              </a:rPr>
              <a:t> be the index of </a:t>
            </a:r>
            <a:r>
              <a:rPr lang="en-US" sz="2400" i="1" dirty="0" smtClean="0">
                <a:solidFill>
                  <a:srgbClr val="CC3300"/>
                </a:solidFill>
              </a:rPr>
              <a:t>x</a:t>
            </a:r>
            <a:r>
              <a:rPr lang="en-US" sz="2400" dirty="0" smtClean="0"/>
              <a:t> that Partition returns.</a:t>
            </a:r>
          </a:p>
          <a:p>
            <a:pPr>
              <a:lnSpc>
                <a:spcPct val="90000"/>
              </a:lnSpc>
            </a:pPr>
            <a:r>
              <a:rPr lang="en-US" dirty="0" smtClean="0"/>
              <a:t>If </a:t>
            </a:r>
            <a:r>
              <a:rPr lang="en-US" i="1" dirty="0" smtClean="0">
                <a:solidFill>
                  <a:srgbClr val="CC3300"/>
                </a:solidFill>
              </a:rPr>
              <a:t>k </a:t>
            </a:r>
            <a:r>
              <a:rPr lang="en-US" dirty="0" smtClean="0">
                <a:solidFill>
                  <a:srgbClr val="CC3300"/>
                </a:solidFill>
              </a:rPr>
              <a:t>= </a:t>
            </a:r>
            <a:r>
              <a:rPr lang="en-US" i="1" dirty="0" err="1" smtClean="0">
                <a:solidFill>
                  <a:srgbClr val="CC3300"/>
                </a:solidFill>
              </a:rPr>
              <a:t>i</a:t>
            </a:r>
            <a:r>
              <a:rPr lang="en-US" dirty="0" smtClean="0"/>
              <a:t>, then </a:t>
            </a:r>
            <a:r>
              <a:rPr lang="en-US" dirty="0" smtClean="0">
                <a:solidFill>
                  <a:schemeClr val="hlink"/>
                </a:solidFill>
              </a:rPr>
              <a:t>return </a:t>
            </a:r>
            <a:r>
              <a:rPr lang="en-US" i="1" dirty="0" smtClean="0">
                <a:solidFill>
                  <a:schemeClr val="hlink"/>
                </a:solidFill>
              </a:rPr>
              <a:t>x</a:t>
            </a:r>
            <a:r>
              <a:rPr lang="en-US" dirty="0" smtClean="0"/>
              <a:t>.</a:t>
            </a:r>
          </a:p>
          <a:p>
            <a:pPr>
              <a:lnSpc>
                <a:spcPct val="90000"/>
              </a:lnSpc>
            </a:pPr>
            <a:r>
              <a:rPr lang="en-US" dirty="0" smtClean="0"/>
              <a:t>Else if </a:t>
            </a:r>
            <a:r>
              <a:rPr lang="en-US" i="1" dirty="0" err="1" smtClean="0">
                <a:solidFill>
                  <a:srgbClr val="CC3300"/>
                </a:solidFill>
              </a:rPr>
              <a:t>i</a:t>
            </a:r>
            <a:r>
              <a:rPr lang="en-US" dirty="0" smtClean="0">
                <a:solidFill>
                  <a:srgbClr val="CC3300"/>
                </a:solidFill>
              </a:rPr>
              <a:t> &lt; </a:t>
            </a:r>
            <a:r>
              <a:rPr lang="en-US" i="1" dirty="0" smtClean="0">
                <a:solidFill>
                  <a:srgbClr val="CC3300"/>
                </a:solidFill>
              </a:rPr>
              <a:t>k</a:t>
            </a:r>
            <a:r>
              <a:rPr lang="en-US" dirty="0" smtClean="0"/>
              <a:t>, apply </a:t>
            </a:r>
            <a:r>
              <a:rPr lang="en-US" dirty="0" smtClean="0">
                <a:solidFill>
                  <a:schemeClr val="hlink"/>
                </a:solidFill>
              </a:rPr>
              <a:t>Select recursively to </a:t>
            </a:r>
            <a:r>
              <a:rPr lang="en-US" i="1" dirty="0" smtClean="0">
                <a:solidFill>
                  <a:schemeClr val="hlink"/>
                </a:solidFill>
              </a:rPr>
              <a:t>A</a:t>
            </a:r>
            <a:r>
              <a:rPr lang="en-US" dirty="0" smtClean="0">
                <a:solidFill>
                  <a:schemeClr val="hlink"/>
                </a:solidFill>
              </a:rPr>
              <a:t>[1..</a:t>
            </a:r>
            <a:r>
              <a:rPr lang="en-US" i="1" dirty="0" smtClean="0">
                <a:solidFill>
                  <a:schemeClr val="hlink"/>
                </a:solidFill>
              </a:rPr>
              <a:t>k</a:t>
            </a:r>
            <a:r>
              <a:rPr lang="en-US" dirty="0" smtClean="0">
                <a:solidFill>
                  <a:schemeClr val="hlink"/>
                </a:solidFill>
              </a:rPr>
              <a:t>–1] </a:t>
            </a:r>
            <a:r>
              <a:rPr lang="en-US" dirty="0" smtClean="0">
                <a:solidFill>
                  <a:schemeClr val="tx1"/>
                </a:solidFill>
              </a:rPr>
              <a:t>to find the </a:t>
            </a:r>
            <a:r>
              <a:rPr lang="en-US" i="1" dirty="0" err="1" smtClean="0">
                <a:solidFill>
                  <a:schemeClr val="tx1"/>
                </a:solidFill>
              </a:rPr>
              <a:t>i</a:t>
            </a:r>
            <a:r>
              <a:rPr lang="en-US" baseline="30000" dirty="0" err="1" smtClean="0">
                <a:solidFill>
                  <a:schemeClr val="tx1"/>
                </a:solidFill>
              </a:rPr>
              <a:t>th</a:t>
            </a:r>
            <a:r>
              <a:rPr lang="en-US" dirty="0" smtClean="0">
                <a:solidFill>
                  <a:schemeClr val="tx1"/>
                </a:solidFill>
              </a:rPr>
              <a:t> smallest element</a:t>
            </a:r>
            <a:r>
              <a:rPr lang="en-US" dirty="0" smtClean="0"/>
              <a:t>.</a:t>
            </a:r>
          </a:p>
          <a:p>
            <a:pPr>
              <a:lnSpc>
                <a:spcPct val="90000"/>
              </a:lnSpc>
            </a:pPr>
            <a:r>
              <a:rPr lang="en-US" dirty="0" smtClean="0"/>
              <a:t>Else if </a:t>
            </a:r>
            <a:r>
              <a:rPr lang="en-US" i="1" dirty="0" err="1" smtClean="0">
                <a:solidFill>
                  <a:srgbClr val="CC3300"/>
                </a:solidFill>
              </a:rPr>
              <a:t>i</a:t>
            </a:r>
            <a:r>
              <a:rPr lang="en-US" dirty="0" smtClean="0">
                <a:solidFill>
                  <a:srgbClr val="CC3300"/>
                </a:solidFill>
              </a:rPr>
              <a:t> &gt; </a:t>
            </a:r>
            <a:r>
              <a:rPr lang="en-US" i="1" dirty="0" smtClean="0">
                <a:solidFill>
                  <a:srgbClr val="CC3300"/>
                </a:solidFill>
              </a:rPr>
              <a:t>k</a:t>
            </a:r>
            <a:r>
              <a:rPr lang="en-US" dirty="0" smtClean="0"/>
              <a:t>, apply </a:t>
            </a:r>
            <a:r>
              <a:rPr lang="en-US" dirty="0" smtClean="0">
                <a:solidFill>
                  <a:schemeClr val="hlink"/>
                </a:solidFill>
              </a:rPr>
              <a:t>Select recursively to </a:t>
            </a:r>
            <a:r>
              <a:rPr lang="en-US" i="1" dirty="0" smtClean="0">
                <a:solidFill>
                  <a:schemeClr val="hlink"/>
                </a:solidFill>
              </a:rPr>
              <a:t>A</a:t>
            </a:r>
            <a:r>
              <a:rPr lang="en-US" dirty="0" smtClean="0">
                <a:solidFill>
                  <a:schemeClr val="hlink"/>
                </a:solidFill>
              </a:rPr>
              <a:t>[</a:t>
            </a:r>
            <a:r>
              <a:rPr lang="en-US" i="1" dirty="0" smtClean="0">
                <a:solidFill>
                  <a:schemeClr val="hlink"/>
                </a:solidFill>
              </a:rPr>
              <a:t>k</a:t>
            </a:r>
            <a:r>
              <a:rPr lang="en-US" dirty="0" smtClean="0">
                <a:solidFill>
                  <a:schemeClr val="hlink"/>
                </a:solidFill>
              </a:rPr>
              <a:t>+1</a:t>
            </a:r>
            <a:r>
              <a:rPr lang="en-US" i="1" dirty="0" smtClean="0">
                <a:solidFill>
                  <a:schemeClr val="hlink"/>
                </a:solidFill>
              </a:rPr>
              <a:t>..n</a:t>
            </a:r>
            <a:r>
              <a:rPr lang="en-US" dirty="0" smtClean="0">
                <a:solidFill>
                  <a:schemeClr val="hlink"/>
                </a:solidFill>
              </a:rPr>
              <a:t>] </a:t>
            </a:r>
            <a:r>
              <a:rPr lang="en-US" dirty="0" smtClean="0">
                <a:solidFill>
                  <a:schemeClr val="tx1"/>
                </a:solidFill>
              </a:rPr>
              <a:t>to find the (</a:t>
            </a:r>
            <a:r>
              <a:rPr lang="en-US" i="1" dirty="0" err="1" smtClean="0">
                <a:solidFill>
                  <a:schemeClr val="tx1"/>
                </a:solidFill>
              </a:rPr>
              <a:t>i</a:t>
            </a:r>
            <a:r>
              <a:rPr lang="en-US" dirty="0" smtClean="0">
                <a:solidFill>
                  <a:schemeClr val="tx1"/>
                </a:solidFill>
              </a:rPr>
              <a:t> </a:t>
            </a:r>
            <a:r>
              <a:rPr lang="en-US" i="1" dirty="0" smtClean="0">
                <a:solidFill>
                  <a:schemeClr val="tx1"/>
                </a:solidFill>
              </a:rPr>
              <a:t>– k</a:t>
            </a:r>
            <a:r>
              <a:rPr lang="en-US" dirty="0" smtClean="0">
                <a:solidFill>
                  <a:schemeClr val="tx1"/>
                </a:solidFill>
              </a:rPr>
              <a:t>)</a:t>
            </a:r>
            <a:r>
              <a:rPr lang="en-US" baseline="30000" dirty="0" err="1" smtClean="0">
                <a:solidFill>
                  <a:schemeClr val="tx1"/>
                </a:solidFill>
              </a:rPr>
              <a:t>th</a:t>
            </a:r>
            <a:r>
              <a:rPr lang="en-US" dirty="0" smtClean="0">
                <a:solidFill>
                  <a:schemeClr val="tx1"/>
                </a:solidFill>
              </a:rPr>
              <a:t> smallest element</a:t>
            </a:r>
            <a:r>
              <a:rPr lang="en-US" i="1" dirty="0" smtClean="0">
                <a:solidFill>
                  <a:schemeClr val="tx1"/>
                </a:solidFill>
              </a:rPr>
              <a:t>.</a:t>
            </a:r>
          </a:p>
          <a:p>
            <a:pPr>
              <a:lnSpc>
                <a:spcPct val="90000"/>
              </a:lnSpc>
            </a:pPr>
            <a:endParaRPr lang="en-US" sz="2800" dirty="0" smtClean="0"/>
          </a:p>
        </p:txBody>
      </p:sp>
    </p:spTree>
    <p:extLst>
      <p:ext uri="{BB962C8B-B14F-4D97-AF65-F5344CB8AC3E}">
        <p14:creationId xmlns:p14="http://schemas.microsoft.com/office/powerpoint/2010/main" val="17855544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Comp 550</a:t>
            </a:r>
          </a:p>
        </p:txBody>
      </p:sp>
      <p:sp>
        <p:nvSpPr>
          <p:cNvPr id="26627" name="Rectangle 168"/>
          <p:cNvSpPr>
            <a:spLocks noChangeArrowheads="1"/>
          </p:cNvSpPr>
          <p:nvPr/>
        </p:nvSpPr>
        <p:spPr bwMode="auto">
          <a:xfrm>
            <a:off x="2984500" y="2324100"/>
            <a:ext cx="736600" cy="1511300"/>
          </a:xfrm>
          <a:prstGeom prst="rect">
            <a:avLst/>
          </a:prstGeom>
          <a:solidFill>
            <a:schemeClr val="folHlink"/>
          </a:solidFill>
          <a:ln w="12700">
            <a:solidFill>
              <a:schemeClr val="tx1"/>
            </a:solidFill>
            <a:miter lim="800000"/>
            <a:headEnd type="none" w="sm" len="sm"/>
            <a:tailEnd type="none" w="sm" len="sm"/>
          </a:ln>
        </p:spPr>
        <p:txBody>
          <a:bodyPr wrap="none" anchor="ctr"/>
          <a:lstStyle/>
          <a:p>
            <a:endParaRPr lang="en-US"/>
          </a:p>
        </p:txBody>
      </p:sp>
      <p:sp>
        <p:nvSpPr>
          <p:cNvPr id="26628" name="Rectangle 167"/>
          <p:cNvSpPr>
            <a:spLocks noChangeArrowheads="1"/>
          </p:cNvSpPr>
          <p:nvPr/>
        </p:nvSpPr>
        <p:spPr bwMode="auto">
          <a:xfrm>
            <a:off x="393699" y="2324100"/>
            <a:ext cx="2625727" cy="1511300"/>
          </a:xfrm>
          <a:prstGeom prst="rect">
            <a:avLst/>
          </a:prstGeom>
          <a:solidFill>
            <a:schemeClr val="folHlink"/>
          </a:solidFill>
          <a:ln w="12700">
            <a:solidFill>
              <a:schemeClr val="tx1"/>
            </a:solidFill>
            <a:miter lim="800000"/>
            <a:headEnd type="none" w="sm" len="sm"/>
            <a:tailEnd type="none" w="sm" len="sm"/>
          </a:ln>
        </p:spPr>
        <p:txBody>
          <a:bodyPr wrap="none" anchor="ctr"/>
          <a:lstStyle/>
          <a:p>
            <a:endParaRPr lang="en-US"/>
          </a:p>
        </p:txBody>
      </p:sp>
      <p:sp>
        <p:nvSpPr>
          <p:cNvPr id="26629" name="Line 169"/>
          <p:cNvSpPr>
            <a:spLocks noChangeShapeType="1"/>
          </p:cNvSpPr>
          <p:nvPr/>
        </p:nvSpPr>
        <p:spPr bwMode="auto">
          <a:xfrm>
            <a:off x="2997200" y="2349500"/>
            <a:ext cx="0" cy="990600"/>
          </a:xfrm>
          <a:prstGeom prst="line">
            <a:avLst/>
          </a:prstGeom>
          <a:noFill/>
          <a:ln w="76200">
            <a:solidFill>
              <a:schemeClr val="folHlink"/>
            </a:solidFill>
            <a:round/>
            <a:headEnd type="none" w="sm" len="sm"/>
            <a:tailEnd type="none" w="sm" len="sm"/>
          </a:ln>
        </p:spPr>
        <p:txBody>
          <a:bodyPr wrap="none" anchor="ctr"/>
          <a:lstStyle/>
          <a:p>
            <a:endParaRPr lang="en-US"/>
          </a:p>
        </p:txBody>
      </p:sp>
      <p:sp>
        <p:nvSpPr>
          <p:cNvPr id="26630" name="Rectangle 164"/>
          <p:cNvSpPr>
            <a:spLocks noChangeArrowheads="1"/>
          </p:cNvSpPr>
          <p:nvPr/>
        </p:nvSpPr>
        <p:spPr bwMode="auto">
          <a:xfrm>
            <a:off x="3022599" y="3411539"/>
            <a:ext cx="847726" cy="1617661"/>
          </a:xfrm>
          <a:prstGeom prst="rect">
            <a:avLst/>
          </a:prstGeom>
          <a:solidFill>
            <a:srgbClr val="CCFF33"/>
          </a:solidFill>
          <a:ln w="12700">
            <a:solidFill>
              <a:schemeClr val="tx1"/>
            </a:solidFill>
            <a:miter lim="800000"/>
            <a:headEnd type="none" w="sm" len="sm"/>
            <a:tailEnd type="none" w="sm" len="sm"/>
          </a:ln>
        </p:spPr>
        <p:txBody>
          <a:bodyPr wrap="none" anchor="ctr"/>
          <a:lstStyle/>
          <a:p>
            <a:endParaRPr lang="en-US"/>
          </a:p>
        </p:txBody>
      </p:sp>
      <p:sp>
        <p:nvSpPr>
          <p:cNvPr id="26631" name="Rectangle 163"/>
          <p:cNvSpPr>
            <a:spLocks noChangeArrowheads="1"/>
          </p:cNvSpPr>
          <p:nvPr/>
        </p:nvSpPr>
        <p:spPr bwMode="auto">
          <a:xfrm>
            <a:off x="3873500" y="3416300"/>
            <a:ext cx="3594100" cy="1612900"/>
          </a:xfrm>
          <a:prstGeom prst="rect">
            <a:avLst/>
          </a:prstGeom>
          <a:solidFill>
            <a:srgbClr val="CCFF33"/>
          </a:solidFill>
          <a:ln w="12700">
            <a:solidFill>
              <a:schemeClr val="tx1"/>
            </a:solidFill>
            <a:miter lim="800000"/>
            <a:headEnd type="none" w="sm" len="sm"/>
            <a:tailEnd type="none" w="sm" len="sm"/>
          </a:ln>
        </p:spPr>
        <p:txBody>
          <a:bodyPr wrap="none" anchor="ctr"/>
          <a:lstStyle/>
          <a:p>
            <a:endParaRPr lang="en-US"/>
          </a:p>
        </p:txBody>
      </p:sp>
      <p:sp>
        <p:nvSpPr>
          <p:cNvPr id="26633" name="Rectangle 2"/>
          <p:cNvSpPr>
            <a:spLocks noGrp="1" noChangeArrowheads="1"/>
          </p:cNvSpPr>
          <p:nvPr>
            <p:ph type="title"/>
          </p:nvPr>
        </p:nvSpPr>
        <p:spPr/>
        <p:txBody>
          <a:bodyPr/>
          <a:lstStyle/>
          <a:p>
            <a:r>
              <a:rPr lang="en-US" smtClean="0"/>
              <a:t>Worst-case Split</a:t>
            </a:r>
          </a:p>
        </p:txBody>
      </p:sp>
      <p:sp>
        <p:nvSpPr>
          <p:cNvPr id="26634" name="Oval 4"/>
          <p:cNvSpPr>
            <a:spLocks noChangeArrowheads="1"/>
          </p:cNvSpPr>
          <p:nvPr/>
        </p:nvSpPr>
        <p:spPr bwMode="auto">
          <a:xfrm>
            <a:off x="846138" y="3517900"/>
            <a:ext cx="212725" cy="225425"/>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6636" name="Oval 16"/>
          <p:cNvSpPr>
            <a:spLocks noChangeArrowheads="1"/>
          </p:cNvSpPr>
          <p:nvPr/>
        </p:nvSpPr>
        <p:spPr bwMode="auto">
          <a:xfrm>
            <a:off x="860425" y="2379663"/>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6637" name="Oval 22"/>
          <p:cNvSpPr>
            <a:spLocks noChangeArrowheads="1"/>
          </p:cNvSpPr>
          <p:nvPr/>
        </p:nvSpPr>
        <p:spPr bwMode="auto">
          <a:xfrm>
            <a:off x="846138" y="4114800"/>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26639" name="AutoShape 46"/>
          <p:cNvCxnSpPr>
            <a:cxnSpLocks noChangeShapeType="1"/>
            <a:stCxn id="26637" idx="0"/>
            <a:endCxn id="26634" idx="4"/>
          </p:cNvCxnSpPr>
          <p:nvPr/>
        </p:nvCxnSpPr>
        <p:spPr bwMode="auto">
          <a:xfrm flipV="1">
            <a:off x="952500" y="3743325"/>
            <a:ext cx="0" cy="371475"/>
          </a:xfrm>
          <a:prstGeom prst="straightConnector1">
            <a:avLst/>
          </a:prstGeom>
          <a:noFill/>
          <a:ln w="12700">
            <a:solidFill>
              <a:schemeClr val="tx1"/>
            </a:solidFill>
            <a:round/>
            <a:headEnd type="none" w="sm" len="sm"/>
            <a:tailEnd type="triangle" w="med" len="med"/>
          </a:ln>
        </p:spPr>
      </p:cxnSp>
      <p:cxnSp>
        <p:nvCxnSpPr>
          <p:cNvPr id="26641" name="AutoShape 49"/>
          <p:cNvCxnSpPr>
            <a:cxnSpLocks noChangeShapeType="1"/>
            <a:stCxn id="26634" idx="0"/>
            <a:endCxn id="26635" idx="4"/>
          </p:cNvCxnSpPr>
          <p:nvPr/>
        </p:nvCxnSpPr>
        <p:spPr bwMode="auto">
          <a:xfrm flipV="1">
            <a:off x="952500" y="3114675"/>
            <a:ext cx="1588" cy="403225"/>
          </a:xfrm>
          <a:prstGeom prst="straightConnector1">
            <a:avLst/>
          </a:prstGeom>
          <a:noFill/>
          <a:ln w="12700">
            <a:solidFill>
              <a:schemeClr val="tx1"/>
            </a:solidFill>
            <a:round/>
            <a:headEnd type="none" w="sm" len="sm"/>
            <a:tailEnd type="triangle" w="med" len="med"/>
          </a:ln>
        </p:spPr>
      </p:cxnSp>
      <p:sp>
        <p:nvSpPr>
          <p:cNvPr id="26643" name="Oval 99"/>
          <p:cNvSpPr>
            <a:spLocks noChangeArrowheads="1"/>
          </p:cNvSpPr>
          <p:nvPr/>
        </p:nvSpPr>
        <p:spPr bwMode="auto">
          <a:xfrm>
            <a:off x="2084388" y="3517900"/>
            <a:ext cx="212725" cy="225425"/>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6645" name="Oval 101"/>
          <p:cNvSpPr>
            <a:spLocks noChangeArrowheads="1"/>
          </p:cNvSpPr>
          <p:nvPr/>
        </p:nvSpPr>
        <p:spPr bwMode="auto">
          <a:xfrm>
            <a:off x="2098675" y="2379663"/>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6646" name="Oval 102"/>
          <p:cNvSpPr>
            <a:spLocks noChangeArrowheads="1"/>
          </p:cNvSpPr>
          <p:nvPr/>
        </p:nvSpPr>
        <p:spPr bwMode="auto">
          <a:xfrm>
            <a:off x="2084388" y="4114800"/>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26648" name="AutoShape 104"/>
          <p:cNvCxnSpPr>
            <a:cxnSpLocks noChangeShapeType="1"/>
            <a:stCxn id="26646" idx="0"/>
            <a:endCxn id="26643" idx="4"/>
          </p:cNvCxnSpPr>
          <p:nvPr/>
        </p:nvCxnSpPr>
        <p:spPr bwMode="auto">
          <a:xfrm flipV="1">
            <a:off x="2190750" y="3743325"/>
            <a:ext cx="0" cy="371475"/>
          </a:xfrm>
          <a:prstGeom prst="straightConnector1">
            <a:avLst/>
          </a:prstGeom>
          <a:noFill/>
          <a:ln w="12700">
            <a:solidFill>
              <a:schemeClr val="tx1"/>
            </a:solidFill>
            <a:round/>
            <a:headEnd type="none" w="sm" len="sm"/>
            <a:tailEnd type="triangle" w="med" len="med"/>
          </a:ln>
        </p:spPr>
      </p:cxnSp>
      <p:cxnSp>
        <p:nvCxnSpPr>
          <p:cNvPr id="26650" name="AutoShape 106"/>
          <p:cNvCxnSpPr>
            <a:cxnSpLocks noChangeShapeType="1"/>
            <a:stCxn id="26643" idx="0"/>
            <a:endCxn id="26644" idx="4"/>
          </p:cNvCxnSpPr>
          <p:nvPr/>
        </p:nvCxnSpPr>
        <p:spPr bwMode="auto">
          <a:xfrm flipV="1">
            <a:off x="2190750" y="3114675"/>
            <a:ext cx="1588" cy="403225"/>
          </a:xfrm>
          <a:prstGeom prst="straightConnector1">
            <a:avLst/>
          </a:prstGeom>
          <a:noFill/>
          <a:ln w="12700">
            <a:solidFill>
              <a:schemeClr val="tx1"/>
            </a:solidFill>
            <a:round/>
            <a:headEnd type="none" w="sm" len="sm"/>
            <a:tailEnd type="triangle" w="med" len="med"/>
          </a:ln>
        </p:spPr>
      </p:cxnSp>
      <p:sp>
        <p:nvSpPr>
          <p:cNvPr id="26652" name="Oval 109"/>
          <p:cNvSpPr>
            <a:spLocks noChangeArrowheads="1"/>
          </p:cNvSpPr>
          <p:nvPr/>
        </p:nvSpPr>
        <p:spPr bwMode="auto">
          <a:xfrm>
            <a:off x="3324225" y="3517900"/>
            <a:ext cx="212725" cy="225425"/>
          </a:xfrm>
          <a:prstGeom prst="ellipse">
            <a:avLst/>
          </a:prstGeom>
          <a:solidFill>
            <a:srgbClr val="FF00FF"/>
          </a:solidFill>
          <a:ln w="12700">
            <a:solidFill>
              <a:schemeClr val="tx1"/>
            </a:solidFill>
            <a:round/>
            <a:headEnd type="none" w="sm" len="sm"/>
            <a:tailEnd type="none" w="sm" len="sm"/>
          </a:ln>
        </p:spPr>
        <p:txBody>
          <a:bodyPr wrap="none" anchor="ctr"/>
          <a:lstStyle/>
          <a:p>
            <a:endParaRPr lang="en-US"/>
          </a:p>
        </p:txBody>
      </p:sp>
      <p:sp>
        <p:nvSpPr>
          <p:cNvPr id="26654" name="Oval 111"/>
          <p:cNvSpPr>
            <a:spLocks noChangeArrowheads="1"/>
          </p:cNvSpPr>
          <p:nvPr/>
        </p:nvSpPr>
        <p:spPr bwMode="auto">
          <a:xfrm>
            <a:off x="3338513" y="2379663"/>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6655" name="Oval 112"/>
          <p:cNvSpPr>
            <a:spLocks noChangeArrowheads="1"/>
          </p:cNvSpPr>
          <p:nvPr/>
        </p:nvSpPr>
        <p:spPr bwMode="auto">
          <a:xfrm>
            <a:off x="3324225" y="4114800"/>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26657" name="AutoShape 114"/>
          <p:cNvCxnSpPr>
            <a:cxnSpLocks noChangeShapeType="1"/>
            <a:stCxn id="26655" idx="0"/>
            <a:endCxn id="26652" idx="4"/>
          </p:cNvCxnSpPr>
          <p:nvPr/>
        </p:nvCxnSpPr>
        <p:spPr bwMode="auto">
          <a:xfrm flipV="1">
            <a:off x="3430588" y="3743325"/>
            <a:ext cx="0" cy="371475"/>
          </a:xfrm>
          <a:prstGeom prst="straightConnector1">
            <a:avLst/>
          </a:prstGeom>
          <a:noFill/>
          <a:ln w="12700">
            <a:solidFill>
              <a:schemeClr val="tx1"/>
            </a:solidFill>
            <a:round/>
            <a:headEnd type="none" w="sm" len="sm"/>
            <a:tailEnd type="triangle" w="med" len="med"/>
          </a:ln>
        </p:spPr>
      </p:cxnSp>
      <p:cxnSp>
        <p:nvCxnSpPr>
          <p:cNvPr id="26659" name="AutoShape 116"/>
          <p:cNvCxnSpPr>
            <a:cxnSpLocks noChangeShapeType="1"/>
            <a:stCxn id="26652" idx="0"/>
            <a:endCxn id="26653" idx="4"/>
          </p:cNvCxnSpPr>
          <p:nvPr/>
        </p:nvCxnSpPr>
        <p:spPr bwMode="auto">
          <a:xfrm flipV="1">
            <a:off x="3430588" y="3114675"/>
            <a:ext cx="1587" cy="403225"/>
          </a:xfrm>
          <a:prstGeom prst="straightConnector1">
            <a:avLst/>
          </a:prstGeom>
          <a:noFill/>
          <a:ln w="12700">
            <a:solidFill>
              <a:schemeClr val="tx1"/>
            </a:solidFill>
            <a:round/>
            <a:headEnd type="none" w="sm" len="sm"/>
            <a:tailEnd type="triangle" w="med" len="med"/>
          </a:ln>
        </p:spPr>
      </p:cxnSp>
      <p:sp>
        <p:nvSpPr>
          <p:cNvPr id="26661" name="Oval 119"/>
          <p:cNvSpPr>
            <a:spLocks noChangeArrowheads="1"/>
          </p:cNvSpPr>
          <p:nvPr/>
        </p:nvSpPr>
        <p:spPr bwMode="auto">
          <a:xfrm>
            <a:off x="4562475" y="3517900"/>
            <a:ext cx="212725" cy="225425"/>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6663" name="Oval 121"/>
          <p:cNvSpPr>
            <a:spLocks noChangeArrowheads="1"/>
          </p:cNvSpPr>
          <p:nvPr/>
        </p:nvSpPr>
        <p:spPr bwMode="auto">
          <a:xfrm>
            <a:off x="4576763" y="2379663"/>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6664" name="Oval 122"/>
          <p:cNvSpPr>
            <a:spLocks noChangeArrowheads="1"/>
          </p:cNvSpPr>
          <p:nvPr/>
        </p:nvSpPr>
        <p:spPr bwMode="auto">
          <a:xfrm>
            <a:off x="4562475" y="4114800"/>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26666" name="AutoShape 124"/>
          <p:cNvCxnSpPr>
            <a:cxnSpLocks noChangeShapeType="1"/>
            <a:stCxn id="26664" idx="0"/>
            <a:endCxn id="26661" idx="4"/>
          </p:cNvCxnSpPr>
          <p:nvPr/>
        </p:nvCxnSpPr>
        <p:spPr bwMode="auto">
          <a:xfrm flipV="1">
            <a:off x="4668838" y="3743325"/>
            <a:ext cx="0" cy="371475"/>
          </a:xfrm>
          <a:prstGeom prst="straightConnector1">
            <a:avLst/>
          </a:prstGeom>
          <a:noFill/>
          <a:ln w="12700">
            <a:solidFill>
              <a:schemeClr val="tx1"/>
            </a:solidFill>
            <a:round/>
            <a:headEnd type="none" w="sm" len="sm"/>
            <a:tailEnd type="triangle" w="med" len="med"/>
          </a:ln>
        </p:spPr>
      </p:cxnSp>
      <p:cxnSp>
        <p:nvCxnSpPr>
          <p:cNvPr id="26668" name="AutoShape 126"/>
          <p:cNvCxnSpPr>
            <a:cxnSpLocks noChangeShapeType="1"/>
            <a:stCxn id="26661" idx="0"/>
            <a:endCxn id="26662" idx="4"/>
          </p:cNvCxnSpPr>
          <p:nvPr/>
        </p:nvCxnSpPr>
        <p:spPr bwMode="auto">
          <a:xfrm flipV="1">
            <a:off x="4668838" y="3114675"/>
            <a:ext cx="1587" cy="403225"/>
          </a:xfrm>
          <a:prstGeom prst="straightConnector1">
            <a:avLst/>
          </a:prstGeom>
          <a:noFill/>
          <a:ln w="12700">
            <a:solidFill>
              <a:schemeClr val="tx1"/>
            </a:solidFill>
            <a:round/>
            <a:headEnd type="none" w="sm" len="sm"/>
            <a:tailEnd type="triangle" w="med" len="med"/>
          </a:ln>
        </p:spPr>
      </p:cxnSp>
      <p:sp>
        <p:nvSpPr>
          <p:cNvPr id="26670" name="Oval 129"/>
          <p:cNvSpPr>
            <a:spLocks noChangeArrowheads="1"/>
          </p:cNvSpPr>
          <p:nvPr/>
        </p:nvSpPr>
        <p:spPr bwMode="auto">
          <a:xfrm>
            <a:off x="5802313" y="3517900"/>
            <a:ext cx="212725" cy="225425"/>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6672" name="Oval 131"/>
          <p:cNvSpPr>
            <a:spLocks noChangeArrowheads="1"/>
          </p:cNvSpPr>
          <p:nvPr/>
        </p:nvSpPr>
        <p:spPr bwMode="auto">
          <a:xfrm>
            <a:off x="5816600" y="2379663"/>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6673" name="Oval 132"/>
          <p:cNvSpPr>
            <a:spLocks noChangeArrowheads="1"/>
          </p:cNvSpPr>
          <p:nvPr/>
        </p:nvSpPr>
        <p:spPr bwMode="auto">
          <a:xfrm>
            <a:off x="5802313" y="4114800"/>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26675" name="AutoShape 134"/>
          <p:cNvCxnSpPr>
            <a:cxnSpLocks noChangeShapeType="1"/>
            <a:stCxn id="26673" idx="0"/>
            <a:endCxn id="26670" idx="4"/>
          </p:cNvCxnSpPr>
          <p:nvPr/>
        </p:nvCxnSpPr>
        <p:spPr bwMode="auto">
          <a:xfrm flipV="1">
            <a:off x="5908675" y="3743325"/>
            <a:ext cx="0" cy="371475"/>
          </a:xfrm>
          <a:prstGeom prst="straightConnector1">
            <a:avLst/>
          </a:prstGeom>
          <a:noFill/>
          <a:ln w="12700">
            <a:solidFill>
              <a:schemeClr val="tx1"/>
            </a:solidFill>
            <a:round/>
            <a:headEnd type="none" w="sm" len="sm"/>
            <a:tailEnd type="triangle" w="med" len="med"/>
          </a:ln>
        </p:spPr>
      </p:cxnSp>
      <p:cxnSp>
        <p:nvCxnSpPr>
          <p:cNvPr id="26677" name="AutoShape 136"/>
          <p:cNvCxnSpPr>
            <a:cxnSpLocks noChangeShapeType="1"/>
            <a:stCxn id="26670" idx="0"/>
            <a:endCxn id="26671" idx="4"/>
          </p:cNvCxnSpPr>
          <p:nvPr/>
        </p:nvCxnSpPr>
        <p:spPr bwMode="auto">
          <a:xfrm flipV="1">
            <a:off x="5908675" y="3114675"/>
            <a:ext cx="1588" cy="403225"/>
          </a:xfrm>
          <a:prstGeom prst="straightConnector1">
            <a:avLst/>
          </a:prstGeom>
          <a:noFill/>
          <a:ln w="12700">
            <a:solidFill>
              <a:schemeClr val="tx1"/>
            </a:solidFill>
            <a:round/>
            <a:headEnd type="none" w="sm" len="sm"/>
            <a:tailEnd type="triangle" w="med" len="med"/>
          </a:ln>
        </p:spPr>
      </p:cxnSp>
      <p:sp>
        <p:nvSpPr>
          <p:cNvPr id="26679" name="Oval 139"/>
          <p:cNvSpPr>
            <a:spLocks noChangeArrowheads="1"/>
          </p:cNvSpPr>
          <p:nvPr/>
        </p:nvSpPr>
        <p:spPr bwMode="auto">
          <a:xfrm>
            <a:off x="7042150" y="3492500"/>
            <a:ext cx="212725" cy="225425"/>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6680" name="Oval 140"/>
          <p:cNvSpPr>
            <a:spLocks noChangeArrowheads="1"/>
          </p:cNvSpPr>
          <p:nvPr/>
        </p:nvSpPr>
        <p:spPr bwMode="auto">
          <a:xfrm>
            <a:off x="7043738" y="2863850"/>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6681" name="Oval 142"/>
          <p:cNvSpPr>
            <a:spLocks noChangeArrowheads="1"/>
          </p:cNvSpPr>
          <p:nvPr/>
        </p:nvSpPr>
        <p:spPr bwMode="auto">
          <a:xfrm>
            <a:off x="7042150" y="4089400"/>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26682" name="AutoShape 144"/>
          <p:cNvCxnSpPr>
            <a:cxnSpLocks noChangeShapeType="1"/>
            <a:stCxn id="26681" idx="0"/>
            <a:endCxn id="26679" idx="4"/>
          </p:cNvCxnSpPr>
          <p:nvPr/>
        </p:nvCxnSpPr>
        <p:spPr bwMode="auto">
          <a:xfrm flipV="1">
            <a:off x="7148513" y="3717925"/>
            <a:ext cx="0" cy="371475"/>
          </a:xfrm>
          <a:prstGeom prst="straightConnector1">
            <a:avLst/>
          </a:prstGeom>
          <a:noFill/>
          <a:ln w="12700">
            <a:solidFill>
              <a:schemeClr val="tx1"/>
            </a:solidFill>
            <a:round/>
            <a:headEnd type="none" w="sm" len="sm"/>
            <a:tailEnd type="triangle" w="med" len="med"/>
          </a:ln>
        </p:spPr>
      </p:cxnSp>
      <p:cxnSp>
        <p:nvCxnSpPr>
          <p:cNvPr id="26683" name="AutoShape 146"/>
          <p:cNvCxnSpPr>
            <a:cxnSpLocks noChangeShapeType="1"/>
            <a:stCxn id="26679" idx="0"/>
            <a:endCxn id="26680" idx="4"/>
          </p:cNvCxnSpPr>
          <p:nvPr/>
        </p:nvCxnSpPr>
        <p:spPr bwMode="auto">
          <a:xfrm flipV="1">
            <a:off x="7148513" y="3089275"/>
            <a:ext cx="1587" cy="403225"/>
          </a:xfrm>
          <a:prstGeom prst="straightConnector1">
            <a:avLst/>
          </a:prstGeom>
          <a:noFill/>
          <a:ln w="12700">
            <a:solidFill>
              <a:schemeClr val="tx1"/>
            </a:solidFill>
            <a:round/>
            <a:headEnd type="none" w="sm" len="sm"/>
            <a:tailEnd type="triangle" w="med" len="med"/>
          </a:ln>
        </p:spPr>
      </p:cxnSp>
      <p:cxnSp>
        <p:nvCxnSpPr>
          <p:cNvPr id="26684" name="AutoShape 149"/>
          <p:cNvCxnSpPr>
            <a:cxnSpLocks noChangeShapeType="1"/>
            <a:stCxn id="26652" idx="2"/>
            <a:endCxn id="26643" idx="6"/>
          </p:cNvCxnSpPr>
          <p:nvPr/>
        </p:nvCxnSpPr>
        <p:spPr bwMode="auto">
          <a:xfrm flipH="1">
            <a:off x="2297113" y="3630613"/>
            <a:ext cx="1027112" cy="0"/>
          </a:xfrm>
          <a:prstGeom prst="straightConnector1">
            <a:avLst/>
          </a:prstGeom>
          <a:noFill/>
          <a:ln w="12700">
            <a:solidFill>
              <a:schemeClr val="tx1"/>
            </a:solidFill>
            <a:round/>
            <a:headEnd type="none" w="sm" len="sm"/>
            <a:tailEnd type="triangle" w="med" len="med"/>
          </a:ln>
        </p:spPr>
      </p:cxnSp>
      <p:cxnSp>
        <p:nvCxnSpPr>
          <p:cNvPr id="26685" name="AutoShape 150"/>
          <p:cNvCxnSpPr>
            <a:cxnSpLocks noChangeShapeType="1"/>
            <a:stCxn id="26652" idx="0"/>
            <a:endCxn id="26634" idx="7"/>
          </p:cNvCxnSpPr>
          <p:nvPr/>
        </p:nvCxnSpPr>
        <p:spPr bwMode="auto">
          <a:xfrm rot="-5400000" flipH="1" flipV="1">
            <a:off x="2212182" y="2332831"/>
            <a:ext cx="33338" cy="2403475"/>
          </a:xfrm>
          <a:prstGeom prst="curvedConnector3">
            <a:avLst>
              <a:gd name="adj1" fmla="val -685713"/>
            </a:avLst>
          </a:prstGeom>
          <a:noFill/>
          <a:ln w="12700">
            <a:solidFill>
              <a:schemeClr val="tx1"/>
            </a:solidFill>
            <a:round/>
            <a:headEnd type="none" w="sm" len="sm"/>
            <a:tailEnd type="triangle" w="med" len="med"/>
          </a:ln>
        </p:spPr>
      </p:cxnSp>
      <p:cxnSp>
        <p:nvCxnSpPr>
          <p:cNvPr id="26686" name="AutoShape 151"/>
          <p:cNvCxnSpPr>
            <a:cxnSpLocks noChangeShapeType="1"/>
            <a:stCxn id="26661" idx="2"/>
            <a:endCxn id="26652" idx="6"/>
          </p:cNvCxnSpPr>
          <p:nvPr/>
        </p:nvCxnSpPr>
        <p:spPr bwMode="auto">
          <a:xfrm flipH="1">
            <a:off x="3536950" y="3630613"/>
            <a:ext cx="1025525" cy="0"/>
          </a:xfrm>
          <a:prstGeom prst="straightConnector1">
            <a:avLst/>
          </a:prstGeom>
          <a:noFill/>
          <a:ln w="12700">
            <a:solidFill>
              <a:schemeClr val="tx1"/>
            </a:solidFill>
            <a:round/>
            <a:headEnd type="none" w="sm" len="sm"/>
            <a:tailEnd type="triangle" w="med" len="med"/>
          </a:ln>
        </p:spPr>
      </p:cxnSp>
      <p:cxnSp>
        <p:nvCxnSpPr>
          <p:cNvPr id="26687" name="AutoShape 152"/>
          <p:cNvCxnSpPr>
            <a:cxnSpLocks noChangeShapeType="1"/>
            <a:stCxn id="26670" idx="1"/>
            <a:endCxn id="26652" idx="7"/>
          </p:cNvCxnSpPr>
          <p:nvPr/>
        </p:nvCxnSpPr>
        <p:spPr bwMode="auto">
          <a:xfrm rot="-5400000" flipH="1" flipV="1">
            <a:off x="4668838" y="2387600"/>
            <a:ext cx="1587" cy="2328863"/>
          </a:xfrm>
          <a:prstGeom prst="curvedConnector3">
            <a:avLst>
              <a:gd name="adj1" fmla="val -16500005"/>
            </a:avLst>
          </a:prstGeom>
          <a:noFill/>
          <a:ln w="12700">
            <a:solidFill>
              <a:schemeClr val="tx1"/>
            </a:solidFill>
            <a:round/>
            <a:headEnd type="none" w="sm" len="sm"/>
            <a:tailEnd type="triangle" w="med" len="med"/>
          </a:ln>
        </p:spPr>
      </p:cxnSp>
      <p:cxnSp>
        <p:nvCxnSpPr>
          <p:cNvPr id="26688" name="AutoShape 154"/>
          <p:cNvCxnSpPr>
            <a:cxnSpLocks noChangeShapeType="1"/>
            <a:stCxn id="26679" idx="4"/>
            <a:endCxn id="26652" idx="5"/>
          </p:cNvCxnSpPr>
          <p:nvPr/>
        </p:nvCxnSpPr>
        <p:spPr bwMode="auto">
          <a:xfrm rot="16200000" flipV="1">
            <a:off x="5322888" y="1892300"/>
            <a:ext cx="7937" cy="3643313"/>
          </a:xfrm>
          <a:prstGeom prst="curvedConnector3">
            <a:avLst>
              <a:gd name="adj1" fmla="val -3200000"/>
            </a:avLst>
          </a:prstGeom>
          <a:noFill/>
          <a:ln w="12700">
            <a:solidFill>
              <a:schemeClr val="tx1"/>
            </a:solidFill>
            <a:round/>
            <a:headEnd type="none" w="sm" len="sm"/>
            <a:tailEnd type="triangle" w="med" len="med"/>
          </a:ln>
        </p:spPr>
      </p:cxnSp>
      <p:sp>
        <p:nvSpPr>
          <p:cNvPr id="26689" name="Text Box 155"/>
          <p:cNvSpPr txBox="1">
            <a:spLocks noChangeArrowheads="1"/>
          </p:cNvSpPr>
          <p:nvPr/>
        </p:nvSpPr>
        <p:spPr bwMode="auto">
          <a:xfrm>
            <a:off x="1433513" y="5005388"/>
            <a:ext cx="2436812" cy="396875"/>
          </a:xfrm>
          <a:prstGeom prst="rect">
            <a:avLst/>
          </a:prstGeom>
          <a:noFill/>
          <a:ln w="12700">
            <a:noFill/>
            <a:miter lim="800000"/>
            <a:headEnd type="none" w="sm" len="sm"/>
            <a:tailEnd type="none" w="sm" len="sm"/>
          </a:ln>
        </p:spPr>
        <p:txBody>
          <a:bodyPr wrap="none">
            <a:spAutoFit/>
          </a:bodyPr>
          <a:lstStyle/>
          <a:p>
            <a:r>
              <a:rPr lang="en-US" sz="2000">
                <a:solidFill>
                  <a:srgbClr val="FF3300"/>
                </a:solidFill>
              </a:rPr>
              <a:t>Median-of-medians, </a:t>
            </a:r>
            <a:r>
              <a:rPr lang="en-US" sz="2000" b="1" i="1">
                <a:solidFill>
                  <a:srgbClr val="FF3300"/>
                </a:solidFill>
              </a:rPr>
              <a:t>x</a:t>
            </a:r>
            <a:endParaRPr lang="en-US" sz="2000" b="1">
              <a:solidFill>
                <a:srgbClr val="FF3300"/>
              </a:solidFill>
            </a:endParaRPr>
          </a:p>
        </p:txBody>
      </p:sp>
      <p:cxnSp>
        <p:nvCxnSpPr>
          <p:cNvPr id="26690" name="AutoShape 156"/>
          <p:cNvCxnSpPr>
            <a:cxnSpLocks noChangeShapeType="1"/>
            <a:stCxn id="26689" idx="0"/>
            <a:endCxn id="26652" idx="3"/>
          </p:cNvCxnSpPr>
          <p:nvPr/>
        </p:nvCxnSpPr>
        <p:spPr bwMode="auto">
          <a:xfrm rot="-5400000">
            <a:off x="2356644" y="4006057"/>
            <a:ext cx="1295400" cy="703262"/>
          </a:xfrm>
          <a:prstGeom prst="curvedConnector3">
            <a:avLst>
              <a:gd name="adj1" fmla="val 48653"/>
            </a:avLst>
          </a:prstGeom>
          <a:noFill/>
          <a:ln w="12700">
            <a:solidFill>
              <a:schemeClr val="tx2"/>
            </a:solidFill>
            <a:round/>
            <a:headEnd type="none" w="sm" len="sm"/>
            <a:tailEnd type="triangle" w="sm" len="sm"/>
          </a:ln>
        </p:spPr>
      </p:cxnSp>
      <p:sp>
        <p:nvSpPr>
          <p:cNvPr id="26691" name="AutoShape 158"/>
          <p:cNvSpPr>
            <a:spLocks/>
          </p:cNvSpPr>
          <p:nvPr/>
        </p:nvSpPr>
        <p:spPr bwMode="auto">
          <a:xfrm rot="-5400000">
            <a:off x="3284537" y="-411162"/>
            <a:ext cx="265113" cy="5208588"/>
          </a:xfrm>
          <a:prstGeom prst="rightBrace">
            <a:avLst>
              <a:gd name="adj1" fmla="val 163722"/>
              <a:gd name="adj2" fmla="val 50000"/>
            </a:avLst>
          </a:prstGeom>
          <a:noFill/>
          <a:ln w="12700">
            <a:solidFill>
              <a:srgbClr val="FF3300"/>
            </a:solidFill>
            <a:round/>
            <a:headEnd type="none" w="sm" len="sm"/>
            <a:tailEnd type="none" w="sm" len="sm"/>
          </a:ln>
        </p:spPr>
        <p:txBody>
          <a:bodyPr wrap="none" anchor="ctr"/>
          <a:lstStyle/>
          <a:p>
            <a:endParaRPr lang="en-US"/>
          </a:p>
        </p:txBody>
      </p:sp>
      <p:sp>
        <p:nvSpPr>
          <p:cNvPr id="26692" name="Text Box 159"/>
          <p:cNvSpPr txBox="1">
            <a:spLocks noChangeArrowheads="1"/>
          </p:cNvSpPr>
          <p:nvPr/>
        </p:nvSpPr>
        <p:spPr bwMode="auto">
          <a:xfrm>
            <a:off x="1720850" y="1547813"/>
            <a:ext cx="3476625" cy="396875"/>
          </a:xfrm>
          <a:prstGeom prst="rect">
            <a:avLst/>
          </a:prstGeom>
          <a:noFill/>
          <a:ln w="12700">
            <a:noFill/>
            <a:miter lim="800000"/>
            <a:headEnd type="none" w="sm" len="sm"/>
            <a:tailEnd type="none" w="sm" len="sm"/>
          </a:ln>
        </p:spPr>
        <p:txBody>
          <a:bodyPr wrap="none">
            <a:spAutoFit/>
          </a:bodyPr>
          <a:lstStyle/>
          <a:p>
            <a:r>
              <a:rPr lang="en-US" sz="2000">
                <a:solidFill>
                  <a:srgbClr val="FF3300"/>
                </a:solidFill>
                <a:sym typeface="Symbol" pitchFamily="18" charset="2"/>
              </a:rPr>
              <a:t></a:t>
            </a:r>
            <a:r>
              <a:rPr lang="en-US" sz="2000" i="1">
                <a:solidFill>
                  <a:srgbClr val="FF3300"/>
                </a:solidFill>
              </a:rPr>
              <a:t>n</a:t>
            </a:r>
            <a:r>
              <a:rPr lang="en-US" sz="2000">
                <a:solidFill>
                  <a:srgbClr val="FF3300"/>
                </a:solidFill>
              </a:rPr>
              <a:t>/5</a:t>
            </a:r>
            <a:r>
              <a:rPr lang="en-US" sz="2000">
                <a:solidFill>
                  <a:srgbClr val="FF3300"/>
                </a:solidFill>
                <a:sym typeface="Symbol" pitchFamily="18" charset="2"/>
              </a:rPr>
              <a:t></a:t>
            </a:r>
            <a:r>
              <a:rPr lang="en-US" sz="2000">
                <a:solidFill>
                  <a:srgbClr val="FF3300"/>
                </a:solidFill>
              </a:rPr>
              <a:t> groups of 5 elements each.</a:t>
            </a:r>
          </a:p>
        </p:txBody>
      </p:sp>
      <p:sp>
        <p:nvSpPr>
          <p:cNvPr id="26693" name="Text Box 160"/>
          <p:cNvSpPr txBox="1">
            <a:spLocks noChangeArrowheads="1"/>
          </p:cNvSpPr>
          <p:nvPr/>
        </p:nvSpPr>
        <p:spPr bwMode="auto">
          <a:xfrm>
            <a:off x="6488113" y="1993900"/>
            <a:ext cx="2655887" cy="701675"/>
          </a:xfrm>
          <a:prstGeom prst="rect">
            <a:avLst/>
          </a:prstGeom>
          <a:noFill/>
          <a:ln w="12700">
            <a:noFill/>
            <a:miter lim="800000"/>
            <a:headEnd type="none" w="sm" len="sm"/>
            <a:tailEnd type="none" w="sm" len="sm"/>
          </a:ln>
        </p:spPr>
        <p:txBody>
          <a:bodyPr wrap="none">
            <a:spAutoFit/>
          </a:bodyPr>
          <a:lstStyle/>
          <a:p>
            <a:r>
              <a:rPr lang="en-US" sz="2000">
                <a:solidFill>
                  <a:srgbClr val="FF3300"/>
                </a:solidFill>
                <a:sym typeface="Symbol" pitchFamily="18" charset="2"/>
              </a:rPr>
              <a:t></a:t>
            </a:r>
            <a:r>
              <a:rPr lang="en-US" sz="2000" i="1">
                <a:solidFill>
                  <a:srgbClr val="FF3300"/>
                </a:solidFill>
              </a:rPr>
              <a:t>n</a:t>
            </a:r>
            <a:r>
              <a:rPr lang="en-US" sz="2000">
                <a:solidFill>
                  <a:srgbClr val="FF3300"/>
                </a:solidFill>
              </a:rPr>
              <a:t>/5</a:t>
            </a:r>
            <a:r>
              <a:rPr lang="en-US" sz="2000">
                <a:solidFill>
                  <a:srgbClr val="FF3300"/>
                </a:solidFill>
                <a:sym typeface="Symbol" pitchFamily="18" charset="2"/>
              </a:rPr>
              <a:t></a:t>
            </a:r>
            <a:r>
              <a:rPr lang="en-US" sz="2000" baseline="30000">
                <a:solidFill>
                  <a:srgbClr val="FF3300"/>
                </a:solidFill>
                <a:sym typeface="Symbol" pitchFamily="18" charset="2"/>
              </a:rPr>
              <a:t>th</a:t>
            </a:r>
            <a:r>
              <a:rPr lang="en-US" sz="2000">
                <a:solidFill>
                  <a:srgbClr val="FF3300"/>
                </a:solidFill>
              </a:rPr>
              <a:t> group of </a:t>
            </a:r>
            <a:r>
              <a:rPr lang="en-US" sz="2000" i="1">
                <a:solidFill>
                  <a:srgbClr val="FF3300"/>
                </a:solidFill>
              </a:rPr>
              <a:t>n</a:t>
            </a:r>
            <a:r>
              <a:rPr lang="en-US" sz="2000">
                <a:solidFill>
                  <a:srgbClr val="FF3300"/>
                </a:solidFill>
              </a:rPr>
              <a:t> mod 5</a:t>
            </a:r>
          </a:p>
          <a:p>
            <a:r>
              <a:rPr lang="en-US" sz="2000">
                <a:solidFill>
                  <a:srgbClr val="FF3300"/>
                </a:solidFill>
              </a:rPr>
              <a:t>elements.</a:t>
            </a:r>
          </a:p>
        </p:txBody>
      </p:sp>
      <p:sp>
        <p:nvSpPr>
          <p:cNvPr id="26694" name="Text Box 161"/>
          <p:cNvSpPr txBox="1">
            <a:spLocks noChangeArrowheads="1"/>
          </p:cNvSpPr>
          <p:nvPr/>
        </p:nvSpPr>
        <p:spPr bwMode="auto">
          <a:xfrm>
            <a:off x="203200" y="1082675"/>
            <a:ext cx="4927600" cy="396875"/>
          </a:xfrm>
          <a:prstGeom prst="rect">
            <a:avLst/>
          </a:prstGeom>
          <a:noFill/>
          <a:ln w="12700">
            <a:noFill/>
            <a:miter lim="800000"/>
            <a:headEnd type="none" w="sm" len="sm"/>
            <a:tailEnd type="none" w="sm" len="sm"/>
          </a:ln>
        </p:spPr>
        <p:txBody>
          <a:bodyPr>
            <a:spAutoFit/>
          </a:bodyPr>
          <a:lstStyle/>
          <a:p>
            <a:r>
              <a:rPr lang="en-US" sz="2000"/>
              <a:t>Arrows point from larger to smaller elements.</a:t>
            </a:r>
          </a:p>
        </p:txBody>
      </p:sp>
      <p:sp>
        <p:nvSpPr>
          <p:cNvPr id="26695" name="Text Box 173"/>
          <p:cNvSpPr txBox="1">
            <a:spLocks noChangeArrowheads="1"/>
          </p:cNvSpPr>
          <p:nvPr/>
        </p:nvSpPr>
        <p:spPr bwMode="auto">
          <a:xfrm>
            <a:off x="6232525" y="5449888"/>
            <a:ext cx="1595438" cy="409575"/>
          </a:xfrm>
          <a:prstGeom prst="rect">
            <a:avLst/>
          </a:prstGeom>
          <a:noFill/>
          <a:ln w="12700">
            <a:solidFill>
              <a:schemeClr val="hlink"/>
            </a:solidFill>
            <a:miter lim="800000"/>
            <a:headEnd type="none" w="sm" len="sm"/>
            <a:tailEnd type="none" w="sm" len="sm"/>
          </a:ln>
        </p:spPr>
        <p:txBody>
          <a:bodyPr wrap="none">
            <a:spAutoFit/>
          </a:bodyPr>
          <a:lstStyle/>
          <a:p>
            <a:r>
              <a:rPr lang="en-US" sz="2000" b="1">
                <a:solidFill>
                  <a:schemeClr val="hlink"/>
                </a:solidFill>
              </a:rPr>
              <a:t>Elements &gt; </a:t>
            </a:r>
            <a:r>
              <a:rPr lang="en-US" sz="2000" b="1" i="1">
                <a:solidFill>
                  <a:schemeClr val="hlink"/>
                </a:solidFill>
              </a:rPr>
              <a:t>x</a:t>
            </a:r>
            <a:endParaRPr lang="en-US" sz="2000" b="1">
              <a:solidFill>
                <a:schemeClr val="hlink"/>
              </a:solidFill>
            </a:endParaRPr>
          </a:p>
        </p:txBody>
      </p:sp>
      <p:cxnSp>
        <p:nvCxnSpPr>
          <p:cNvPr id="26696" name="AutoShape 174"/>
          <p:cNvCxnSpPr>
            <a:cxnSpLocks noChangeShapeType="1"/>
            <a:stCxn id="26695" idx="0"/>
            <a:endCxn id="26631" idx="2"/>
          </p:cNvCxnSpPr>
          <p:nvPr/>
        </p:nvCxnSpPr>
        <p:spPr bwMode="auto">
          <a:xfrm flipH="1" flipV="1">
            <a:off x="5670550" y="5029200"/>
            <a:ext cx="1360488" cy="420688"/>
          </a:xfrm>
          <a:prstGeom prst="straightConnector1">
            <a:avLst/>
          </a:prstGeom>
          <a:noFill/>
          <a:ln w="12700">
            <a:solidFill>
              <a:schemeClr val="tx1"/>
            </a:solidFill>
            <a:round/>
            <a:headEnd/>
            <a:tailEnd type="triangle" w="med" len="med"/>
          </a:ln>
        </p:spPr>
      </p:cxnSp>
      <p:sp>
        <p:nvSpPr>
          <p:cNvPr id="26697" name="Text Box 176"/>
          <p:cNvSpPr txBox="1">
            <a:spLocks noChangeArrowheads="1"/>
          </p:cNvSpPr>
          <p:nvPr/>
        </p:nvSpPr>
        <p:spPr bwMode="auto">
          <a:xfrm>
            <a:off x="161925" y="1665288"/>
            <a:ext cx="1595438" cy="409575"/>
          </a:xfrm>
          <a:prstGeom prst="rect">
            <a:avLst/>
          </a:prstGeom>
          <a:noFill/>
          <a:ln w="12700">
            <a:solidFill>
              <a:schemeClr val="hlink"/>
            </a:solidFill>
            <a:miter lim="800000"/>
            <a:headEnd type="none" w="sm" len="sm"/>
            <a:tailEnd type="none" w="sm" len="sm"/>
          </a:ln>
        </p:spPr>
        <p:txBody>
          <a:bodyPr wrap="none">
            <a:spAutoFit/>
          </a:bodyPr>
          <a:lstStyle/>
          <a:p>
            <a:r>
              <a:rPr lang="en-US" sz="2000" b="1">
                <a:solidFill>
                  <a:schemeClr val="hlink"/>
                </a:solidFill>
              </a:rPr>
              <a:t>Elements &lt; </a:t>
            </a:r>
            <a:r>
              <a:rPr lang="en-US" sz="2000" b="1" i="1">
                <a:solidFill>
                  <a:schemeClr val="hlink"/>
                </a:solidFill>
              </a:rPr>
              <a:t>x</a:t>
            </a:r>
            <a:endParaRPr lang="en-US" sz="2000" b="1">
              <a:solidFill>
                <a:schemeClr val="hlink"/>
              </a:solidFill>
            </a:endParaRPr>
          </a:p>
        </p:txBody>
      </p:sp>
      <p:cxnSp>
        <p:nvCxnSpPr>
          <p:cNvPr id="26698" name="AutoShape 177"/>
          <p:cNvCxnSpPr>
            <a:cxnSpLocks noChangeShapeType="1"/>
            <a:stCxn id="26697" idx="2"/>
            <a:endCxn id="26628" idx="0"/>
          </p:cNvCxnSpPr>
          <p:nvPr/>
        </p:nvCxnSpPr>
        <p:spPr bwMode="auto">
          <a:xfrm>
            <a:off x="959644" y="2074863"/>
            <a:ext cx="746919" cy="249237"/>
          </a:xfrm>
          <a:prstGeom prst="straightConnector1">
            <a:avLst/>
          </a:prstGeom>
          <a:noFill/>
          <a:ln w="12700">
            <a:solidFill>
              <a:schemeClr val="tx1"/>
            </a:solidFill>
            <a:round/>
            <a:headEnd type="none" w="sm" len="sm"/>
            <a:tailEnd type="triangle" w="med" len="med"/>
          </a:ln>
        </p:spPr>
      </p:cxnSp>
      <p:cxnSp>
        <p:nvCxnSpPr>
          <p:cNvPr id="78" name="AutoShape 49"/>
          <p:cNvCxnSpPr>
            <a:cxnSpLocks noChangeShapeType="1"/>
          </p:cNvCxnSpPr>
          <p:nvPr/>
        </p:nvCxnSpPr>
        <p:spPr bwMode="auto">
          <a:xfrm flipV="1">
            <a:off x="959811" y="2598737"/>
            <a:ext cx="1588" cy="403225"/>
          </a:xfrm>
          <a:prstGeom prst="straightConnector1">
            <a:avLst/>
          </a:prstGeom>
          <a:noFill/>
          <a:ln w="12700">
            <a:solidFill>
              <a:schemeClr val="tx1"/>
            </a:solidFill>
            <a:round/>
            <a:headEnd type="none" w="sm" len="sm"/>
            <a:tailEnd type="triangle" w="med" len="med"/>
          </a:ln>
        </p:spPr>
      </p:cxnSp>
      <p:sp>
        <p:nvSpPr>
          <p:cNvPr id="26635" name="Oval 10"/>
          <p:cNvSpPr>
            <a:spLocks noChangeArrowheads="1"/>
          </p:cNvSpPr>
          <p:nvPr/>
        </p:nvSpPr>
        <p:spPr bwMode="auto">
          <a:xfrm>
            <a:off x="847725" y="2889250"/>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79" name="AutoShape 49"/>
          <p:cNvCxnSpPr>
            <a:cxnSpLocks noChangeShapeType="1"/>
          </p:cNvCxnSpPr>
          <p:nvPr/>
        </p:nvCxnSpPr>
        <p:spPr bwMode="auto">
          <a:xfrm flipV="1">
            <a:off x="2201862" y="2598737"/>
            <a:ext cx="1588" cy="403225"/>
          </a:xfrm>
          <a:prstGeom prst="straightConnector1">
            <a:avLst/>
          </a:prstGeom>
          <a:noFill/>
          <a:ln w="12700">
            <a:solidFill>
              <a:schemeClr val="tx1"/>
            </a:solidFill>
            <a:round/>
            <a:headEnd type="none" w="sm" len="sm"/>
            <a:tailEnd type="triangle" w="med" len="med"/>
          </a:ln>
        </p:spPr>
      </p:cxnSp>
      <p:cxnSp>
        <p:nvCxnSpPr>
          <p:cNvPr id="80" name="AutoShape 49"/>
          <p:cNvCxnSpPr>
            <a:cxnSpLocks noChangeShapeType="1"/>
          </p:cNvCxnSpPr>
          <p:nvPr/>
        </p:nvCxnSpPr>
        <p:spPr bwMode="auto">
          <a:xfrm flipV="1">
            <a:off x="3443913" y="2598737"/>
            <a:ext cx="1588" cy="403225"/>
          </a:xfrm>
          <a:prstGeom prst="straightConnector1">
            <a:avLst/>
          </a:prstGeom>
          <a:noFill/>
          <a:ln w="12700">
            <a:solidFill>
              <a:schemeClr val="tx1"/>
            </a:solidFill>
            <a:round/>
            <a:headEnd type="none" w="sm" len="sm"/>
            <a:tailEnd type="triangle" w="med" len="med"/>
          </a:ln>
        </p:spPr>
      </p:cxnSp>
      <p:cxnSp>
        <p:nvCxnSpPr>
          <p:cNvPr id="81" name="AutoShape 49"/>
          <p:cNvCxnSpPr>
            <a:cxnSpLocks noChangeShapeType="1"/>
          </p:cNvCxnSpPr>
          <p:nvPr/>
        </p:nvCxnSpPr>
        <p:spPr bwMode="auto">
          <a:xfrm flipV="1">
            <a:off x="4685964" y="2598737"/>
            <a:ext cx="1588" cy="403225"/>
          </a:xfrm>
          <a:prstGeom prst="straightConnector1">
            <a:avLst/>
          </a:prstGeom>
          <a:noFill/>
          <a:ln w="12700">
            <a:solidFill>
              <a:schemeClr val="tx1"/>
            </a:solidFill>
            <a:round/>
            <a:headEnd type="none" w="sm" len="sm"/>
            <a:tailEnd type="triangle" w="med" len="med"/>
          </a:ln>
        </p:spPr>
      </p:cxnSp>
      <p:cxnSp>
        <p:nvCxnSpPr>
          <p:cNvPr id="82" name="AutoShape 49"/>
          <p:cNvCxnSpPr>
            <a:cxnSpLocks noChangeShapeType="1"/>
          </p:cNvCxnSpPr>
          <p:nvPr/>
        </p:nvCxnSpPr>
        <p:spPr bwMode="auto">
          <a:xfrm flipV="1">
            <a:off x="5928015" y="2598737"/>
            <a:ext cx="1588" cy="403225"/>
          </a:xfrm>
          <a:prstGeom prst="straightConnector1">
            <a:avLst/>
          </a:prstGeom>
          <a:noFill/>
          <a:ln w="12700">
            <a:solidFill>
              <a:schemeClr val="tx1"/>
            </a:solidFill>
            <a:round/>
            <a:headEnd type="none" w="sm" len="sm"/>
            <a:tailEnd type="triangle" w="med" len="med"/>
          </a:ln>
        </p:spPr>
      </p:cxnSp>
      <p:sp>
        <p:nvSpPr>
          <p:cNvPr id="26644" name="Oval 100"/>
          <p:cNvSpPr>
            <a:spLocks noChangeArrowheads="1"/>
          </p:cNvSpPr>
          <p:nvPr/>
        </p:nvSpPr>
        <p:spPr bwMode="auto">
          <a:xfrm>
            <a:off x="2085975" y="2889250"/>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6653" name="Oval 110"/>
          <p:cNvSpPr>
            <a:spLocks noChangeArrowheads="1"/>
          </p:cNvSpPr>
          <p:nvPr/>
        </p:nvSpPr>
        <p:spPr bwMode="auto">
          <a:xfrm>
            <a:off x="3325813" y="2889250"/>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6662" name="Oval 120"/>
          <p:cNvSpPr>
            <a:spLocks noChangeArrowheads="1"/>
          </p:cNvSpPr>
          <p:nvPr/>
        </p:nvSpPr>
        <p:spPr bwMode="auto">
          <a:xfrm>
            <a:off x="4564063" y="2889250"/>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6671" name="Oval 130"/>
          <p:cNvSpPr>
            <a:spLocks noChangeArrowheads="1"/>
          </p:cNvSpPr>
          <p:nvPr/>
        </p:nvSpPr>
        <p:spPr bwMode="auto">
          <a:xfrm>
            <a:off x="5803900" y="2889250"/>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cxnSp>
        <p:nvCxnSpPr>
          <p:cNvPr id="84" name="AutoShape 46"/>
          <p:cNvCxnSpPr>
            <a:cxnSpLocks noChangeShapeType="1"/>
          </p:cNvCxnSpPr>
          <p:nvPr/>
        </p:nvCxnSpPr>
        <p:spPr bwMode="auto">
          <a:xfrm flipV="1">
            <a:off x="952500" y="4340225"/>
            <a:ext cx="0" cy="371475"/>
          </a:xfrm>
          <a:prstGeom prst="straightConnector1">
            <a:avLst/>
          </a:prstGeom>
          <a:noFill/>
          <a:ln w="12700">
            <a:solidFill>
              <a:schemeClr val="tx1"/>
            </a:solidFill>
            <a:round/>
            <a:headEnd type="none" w="sm" len="sm"/>
            <a:tailEnd type="triangle" w="med" len="med"/>
          </a:ln>
        </p:spPr>
      </p:cxnSp>
      <p:cxnSp>
        <p:nvCxnSpPr>
          <p:cNvPr id="85" name="AutoShape 46"/>
          <p:cNvCxnSpPr>
            <a:cxnSpLocks noChangeShapeType="1"/>
          </p:cNvCxnSpPr>
          <p:nvPr/>
        </p:nvCxnSpPr>
        <p:spPr bwMode="auto">
          <a:xfrm flipV="1">
            <a:off x="2190750" y="4340225"/>
            <a:ext cx="0" cy="371475"/>
          </a:xfrm>
          <a:prstGeom prst="straightConnector1">
            <a:avLst/>
          </a:prstGeom>
          <a:noFill/>
          <a:ln w="12700">
            <a:solidFill>
              <a:schemeClr val="tx1"/>
            </a:solidFill>
            <a:round/>
            <a:headEnd type="none" w="sm" len="sm"/>
            <a:tailEnd type="triangle" w="med" len="med"/>
          </a:ln>
        </p:spPr>
      </p:cxnSp>
      <p:cxnSp>
        <p:nvCxnSpPr>
          <p:cNvPr id="86" name="AutoShape 46"/>
          <p:cNvCxnSpPr>
            <a:cxnSpLocks noChangeShapeType="1"/>
          </p:cNvCxnSpPr>
          <p:nvPr/>
        </p:nvCxnSpPr>
        <p:spPr bwMode="auto">
          <a:xfrm flipV="1">
            <a:off x="3429000" y="4340225"/>
            <a:ext cx="0" cy="371475"/>
          </a:xfrm>
          <a:prstGeom prst="straightConnector1">
            <a:avLst/>
          </a:prstGeom>
          <a:noFill/>
          <a:ln w="12700">
            <a:solidFill>
              <a:schemeClr val="tx1"/>
            </a:solidFill>
            <a:round/>
            <a:headEnd type="none" w="sm" len="sm"/>
            <a:tailEnd type="triangle" w="med" len="med"/>
          </a:ln>
        </p:spPr>
      </p:cxnSp>
      <p:cxnSp>
        <p:nvCxnSpPr>
          <p:cNvPr id="87" name="AutoShape 46"/>
          <p:cNvCxnSpPr>
            <a:cxnSpLocks noChangeShapeType="1"/>
          </p:cNvCxnSpPr>
          <p:nvPr/>
        </p:nvCxnSpPr>
        <p:spPr bwMode="auto">
          <a:xfrm flipV="1">
            <a:off x="4667250" y="4340225"/>
            <a:ext cx="0" cy="371475"/>
          </a:xfrm>
          <a:prstGeom prst="straightConnector1">
            <a:avLst/>
          </a:prstGeom>
          <a:noFill/>
          <a:ln w="12700">
            <a:solidFill>
              <a:schemeClr val="tx1"/>
            </a:solidFill>
            <a:round/>
            <a:headEnd type="none" w="sm" len="sm"/>
            <a:tailEnd type="triangle" w="med" len="med"/>
          </a:ln>
        </p:spPr>
      </p:cxnSp>
      <p:cxnSp>
        <p:nvCxnSpPr>
          <p:cNvPr id="88" name="AutoShape 46"/>
          <p:cNvCxnSpPr>
            <a:cxnSpLocks noChangeShapeType="1"/>
          </p:cNvCxnSpPr>
          <p:nvPr/>
        </p:nvCxnSpPr>
        <p:spPr bwMode="auto">
          <a:xfrm flipV="1">
            <a:off x="5905500" y="4340225"/>
            <a:ext cx="0" cy="371475"/>
          </a:xfrm>
          <a:prstGeom prst="straightConnector1">
            <a:avLst/>
          </a:prstGeom>
          <a:noFill/>
          <a:ln w="12700">
            <a:solidFill>
              <a:schemeClr val="tx1"/>
            </a:solidFill>
            <a:round/>
            <a:headEnd type="none" w="sm" len="sm"/>
            <a:tailEnd type="triangle" w="med" len="med"/>
          </a:ln>
        </p:spPr>
      </p:cxnSp>
      <p:sp>
        <p:nvSpPr>
          <p:cNvPr id="26638" name="Oval 28"/>
          <p:cNvSpPr>
            <a:spLocks noChangeArrowheads="1"/>
          </p:cNvSpPr>
          <p:nvPr/>
        </p:nvSpPr>
        <p:spPr bwMode="auto">
          <a:xfrm>
            <a:off x="847725" y="4633913"/>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6647" name="Oval 103"/>
          <p:cNvSpPr>
            <a:spLocks noChangeArrowheads="1"/>
          </p:cNvSpPr>
          <p:nvPr/>
        </p:nvSpPr>
        <p:spPr bwMode="auto">
          <a:xfrm>
            <a:off x="2085975" y="4633913"/>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6656" name="Oval 113"/>
          <p:cNvSpPr>
            <a:spLocks noChangeArrowheads="1"/>
          </p:cNvSpPr>
          <p:nvPr/>
        </p:nvSpPr>
        <p:spPr bwMode="auto">
          <a:xfrm>
            <a:off x="3325813" y="4633913"/>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6665" name="Oval 123"/>
          <p:cNvSpPr>
            <a:spLocks noChangeArrowheads="1"/>
          </p:cNvSpPr>
          <p:nvPr/>
        </p:nvSpPr>
        <p:spPr bwMode="auto">
          <a:xfrm>
            <a:off x="4564063" y="4633913"/>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26674" name="Oval 133"/>
          <p:cNvSpPr>
            <a:spLocks noChangeArrowheads="1"/>
          </p:cNvSpPr>
          <p:nvPr/>
        </p:nvSpPr>
        <p:spPr bwMode="auto">
          <a:xfrm>
            <a:off x="5803900" y="4633913"/>
            <a:ext cx="212725" cy="225425"/>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18364003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3"/>
          <p:cNvSpPr>
            <a:spLocks noGrp="1"/>
          </p:cNvSpPr>
          <p:nvPr>
            <p:ph type="ftr" sz="quarter" idx="10"/>
          </p:nvPr>
        </p:nvSpPr>
        <p:spPr>
          <a:noFill/>
        </p:spPr>
        <p:txBody>
          <a:bodyPr/>
          <a:lstStyle/>
          <a:p>
            <a:r>
              <a:rPr lang="en-US"/>
              <a:t>Comp 550</a:t>
            </a:r>
          </a:p>
        </p:txBody>
      </p:sp>
      <p:sp>
        <p:nvSpPr>
          <p:cNvPr id="5124" name="Rectangle 1026"/>
          <p:cNvSpPr>
            <a:spLocks noGrp="1" noChangeArrowheads="1"/>
          </p:cNvSpPr>
          <p:nvPr>
            <p:ph type="title"/>
          </p:nvPr>
        </p:nvSpPr>
        <p:spPr/>
        <p:txBody>
          <a:bodyPr/>
          <a:lstStyle/>
          <a:p>
            <a:r>
              <a:rPr lang="en-US" smtClean="0"/>
              <a:t>Worst-case Split</a:t>
            </a:r>
          </a:p>
        </p:txBody>
      </p:sp>
      <p:sp>
        <p:nvSpPr>
          <p:cNvPr id="5125" name="Rectangle 1027"/>
          <p:cNvSpPr>
            <a:spLocks noGrp="1" noChangeArrowheads="1"/>
          </p:cNvSpPr>
          <p:nvPr>
            <p:ph type="body" idx="1"/>
          </p:nvPr>
        </p:nvSpPr>
        <p:spPr>
          <a:xfrm>
            <a:off x="277813" y="1019175"/>
            <a:ext cx="8683625" cy="5381625"/>
          </a:xfrm>
        </p:spPr>
        <p:txBody>
          <a:bodyPr/>
          <a:lstStyle/>
          <a:p>
            <a:r>
              <a:rPr lang="en-US" sz="2800" u="sng" dirty="0" smtClean="0">
                <a:solidFill>
                  <a:srgbClr val="CC3300"/>
                </a:solidFill>
              </a:rPr>
              <a:t>Assumption:</a:t>
            </a:r>
            <a:r>
              <a:rPr lang="en-US" sz="2800" dirty="0" smtClean="0"/>
              <a:t> Elements are distinct. </a:t>
            </a:r>
            <a:r>
              <a:rPr lang="en-US" sz="2800" dirty="0" smtClean="0">
                <a:solidFill>
                  <a:srgbClr val="CC3300"/>
                </a:solidFill>
              </a:rPr>
              <a:t>Why?</a:t>
            </a:r>
          </a:p>
          <a:p>
            <a:r>
              <a:rPr lang="en-US" sz="2800" dirty="0" smtClean="0">
                <a:sym typeface="Symbol" pitchFamily="18" charset="2"/>
              </a:rPr>
              <a:t>At least  </a:t>
            </a:r>
            <a:r>
              <a:rPr lang="en-US" sz="2800" dirty="0">
                <a:sym typeface="Symbol" pitchFamily="18" charset="2"/>
              </a:rPr>
              <a:t></a:t>
            </a:r>
            <a:r>
              <a:rPr lang="en-US" sz="2800" i="1" dirty="0" smtClean="0"/>
              <a:t>n</a:t>
            </a:r>
            <a:r>
              <a:rPr lang="en-US" sz="2800" dirty="0" smtClean="0"/>
              <a:t>/5</a:t>
            </a:r>
            <a:r>
              <a:rPr lang="en-US" sz="2800" dirty="0" smtClean="0">
                <a:sym typeface="Symbol" pitchFamily="18" charset="2"/>
              </a:rPr>
              <a:t> /2 </a:t>
            </a:r>
            <a:r>
              <a:rPr lang="en-US" sz="2800" dirty="0">
                <a:sym typeface="Symbol" pitchFamily="18" charset="2"/>
              </a:rPr>
              <a:t>groups </a:t>
            </a:r>
            <a:r>
              <a:rPr lang="en-US" sz="2800" dirty="0" smtClean="0">
                <a:sym typeface="Symbol" pitchFamily="18" charset="2"/>
              </a:rPr>
              <a:t>have 3 of their 5 elements ≥ </a:t>
            </a:r>
            <a:r>
              <a:rPr lang="en-US" sz="2800" i="1" dirty="0" smtClean="0">
                <a:sym typeface="Symbol" pitchFamily="18" charset="2"/>
              </a:rPr>
              <a:t>x</a:t>
            </a:r>
            <a:r>
              <a:rPr lang="en-US" sz="2800" dirty="0" smtClean="0">
                <a:sym typeface="Symbol" pitchFamily="18" charset="2"/>
              </a:rPr>
              <a:t>.</a:t>
            </a:r>
          </a:p>
          <a:p>
            <a:pPr lvl="1"/>
            <a:r>
              <a:rPr lang="en-US" sz="2400" dirty="0" smtClean="0">
                <a:sym typeface="Symbol" pitchFamily="18" charset="2"/>
              </a:rPr>
              <a:t>Ignore the last group if it has fewer than 5 elements. </a:t>
            </a:r>
          </a:p>
          <a:p>
            <a:r>
              <a:rPr lang="en-US" sz="2800" dirty="0" smtClean="0">
                <a:sym typeface="Symbol" pitchFamily="18" charset="2"/>
              </a:rPr>
              <a:t>Hence, the </a:t>
            </a:r>
            <a:r>
              <a:rPr lang="en-US" sz="2800" dirty="0" smtClean="0">
                <a:solidFill>
                  <a:schemeClr val="hlink"/>
                </a:solidFill>
                <a:sym typeface="Symbol" pitchFamily="18" charset="2"/>
              </a:rPr>
              <a:t>no. of elements </a:t>
            </a:r>
            <a:r>
              <a:rPr lang="en-US" sz="2800" dirty="0">
                <a:solidFill>
                  <a:schemeClr val="hlink"/>
                </a:solidFill>
                <a:sym typeface="Symbol" pitchFamily="18" charset="2"/>
              </a:rPr>
              <a:t>≥ </a:t>
            </a:r>
            <a:r>
              <a:rPr lang="en-US" sz="2800" i="1" dirty="0" smtClean="0">
                <a:solidFill>
                  <a:schemeClr val="hlink"/>
                </a:solidFill>
                <a:sym typeface="Symbol" pitchFamily="18" charset="2"/>
              </a:rPr>
              <a:t>x</a:t>
            </a:r>
            <a:r>
              <a:rPr lang="en-US" sz="2800" dirty="0" smtClean="0">
                <a:solidFill>
                  <a:schemeClr val="hlink"/>
                </a:solidFill>
                <a:sym typeface="Symbol" pitchFamily="18" charset="2"/>
              </a:rPr>
              <a:t> is at least 3(</a:t>
            </a:r>
            <a:r>
              <a:rPr lang="en-US" sz="2800" i="1" dirty="0" smtClean="0">
                <a:solidFill>
                  <a:schemeClr val="hlink"/>
                </a:solidFill>
                <a:sym typeface="Symbol" pitchFamily="18" charset="2"/>
              </a:rPr>
              <a:t>n</a:t>
            </a:r>
            <a:r>
              <a:rPr lang="en-US" sz="2800" dirty="0">
                <a:sym typeface="Symbol" pitchFamily="18" charset="2"/>
              </a:rPr>
              <a:t>–</a:t>
            </a:r>
            <a:r>
              <a:rPr lang="en-US" sz="2800" dirty="0" smtClean="0">
                <a:solidFill>
                  <a:schemeClr val="hlink"/>
                </a:solidFill>
                <a:sym typeface="Symbol" pitchFamily="18" charset="2"/>
              </a:rPr>
              <a:t>4)/10.</a:t>
            </a:r>
          </a:p>
          <a:p>
            <a:endParaRPr lang="en-US" sz="2800" dirty="0" smtClean="0">
              <a:sym typeface="Symbol" pitchFamily="18" charset="2"/>
            </a:endParaRPr>
          </a:p>
          <a:p>
            <a:r>
              <a:rPr lang="en-US" sz="2800" dirty="0" smtClean="0">
                <a:sym typeface="Symbol" pitchFamily="18" charset="2"/>
              </a:rPr>
              <a:t>Likewise, the no. of elements ≤ </a:t>
            </a:r>
            <a:r>
              <a:rPr lang="en-US" sz="2800" i="1" dirty="0" smtClean="0">
                <a:sym typeface="Symbol" pitchFamily="18" charset="2"/>
              </a:rPr>
              <a:t>x </a:t>
            </a:r>
            <a:r>
              <a:rPr lang="en-US" sz="2800" dirty="0" smtClean="0">
                <a:sym typeface="Symbol" pitchFamily="18" charset="2"/>
              </a:rPr>
              <a:t>is at least 3(</a:t>
            </a:r>
            <a:r>
              <a:rPr lang="en-US" sz="2800" i="1" dirty="0" smtClean="0">
                <a:sym typeface="Symbol" pitchFamily="18" charset="2"/>
              </a:rPr>
              <a:t>n</a:t>
            </a:r>
            <a:r>
              <a:rPr lang="en-US" sz="2800" dirty="0">
                <a:sym typeface="Symbol" pitchFamily="18" charset="2"/>
              </a:rPr>
              <a:t>–4</a:t>
            </a:r>
            <a:r>
              <a:rPr lang="en-US" sz="2800" dirty="0" smtClean="0">
                <a:sym typeface="Symbol" pitchFamily="18" charset="2"/>
              </a:rPr>
              <a:t>)/10.</a:t>
            </a:r>
          </a:p>
          <a:p>
            <a:r>
              <a:rPr lang="en-US" sz="2800" dirty="0" smtClean="0">
                <a:sym typeface="Symbol" pitchFamily="18" charset="2"/>
              </a:rPr>
              <a:t>Thus, </a:t>
            </a:r>
            <a:r>
              <a:rPr lang="en-US" sz="2800" dirty="0" smtClean="0">
                <a:solidFill>
                  <a:schemeClr val="hlink"/>
                </a:solidFill>
                <a:sym typeface="Symbol" pitchFamily="18" charset="2"/>
              </a:rPr>
              <a:t>in the worst case</a:t>
            </a:r>
            <a:r>
              <a:rPr lang="en-US" sz="2800" dirty="0" smtClean="0">
                <a:sym typeface="Symbol" pitchFamily="18" charset="2"/>
              </a:rPr>
              <a:t>, </a:t>
            </a:r>
            <a:r>
              <a:rPr lang="en-US" sz="2800" dirty="0" smtClean="0">
                <a:solidFill>
                  <a:srgbClr val="CC3300"/>
                </a:solidFill>
                <a:sym typeface="Symbol" pitchFamily="18" charset="2"/>
              </a:rPr>
              <a:t>Select is called recursively on at most (7</a:t>
            </a:r>
            <a:r>
              <a:rPr lang="en-US" sz="2800" i="1" dirty="0" smtClean="0">
                <a:solidFill>
                  <a:srgbClr val="CC3300"/>
                </a:solidFill>
                <a:sym typeface="Symbol" pitchFamily="18" charset="2"/>
              </a:rPr>
              <a:t>n</a:t>
            </a:r>
            <a:r>
              <a:rPr lang="en-US" sz="2800" dirty="0" smtClean="0">
                <a:solidFill>
                  <a:srgbClr val="CC3300"/>
                </a:solidFill>
                <a:sym typeface="Symbol" pitchFamily="18" charset="2"/>
              </a:rPr>
              <a:t>+12)/10 elements</a:t>
            </a:r>
            <a:r>
              <a:rPr lang="en-US" sz="2800" dirty="0" smtClean="0">
                <a:sym typeface="Symbol" pitchFamily="18" charset="2"/>
              </a:rPr>
              <a:t>.</a:t>
            </a:r>
          </a:p>
        </p:txBody>
      </p:sp>
    </p:spTree>
    <p:extLst>
      <p:ext uri="{BB962C8B-B14F-4D97-AF65-F5344CB8AC3E}">
        <p14:creationId xmlns:p14="http://schemas.microsoft.com/office/powerpoint/2010/main" val="4026595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Comp 550</a:t>
            </a:r>
          </a:p>
        </p:txBody>
      </p:sp>
      <p:sp>
        <p:nvSpPr>
          <p:cNvPr id="27651" name="Rectangle 4098"/>
          <p:cNvSpPr>
            <a:spLocks noGrp="1" noChangeArrowheads="1"/>
          </p:cNvSpPr>
          <p:nvPr>
            <p:ph type="title"/>
          </p:nvPr>
        </p:nvSpPr>
        <p:spPr/>
        <p:txBody>
          <a:bodyPr/>
          <a:lstStyle/>
          <a:p>
            <a:r>
              <a:rPr lang="en-US" smtClean="0"/>
              <a:t>Recurrence for worst-case running time</a:t>
            </a:r>
          </a:p>
        </p:txBody>
      </p:sp>
      <p:sp>
        <p:nvSpPr>
          <p:cNvPr id="27652" name="Rectangle 4099"/>
          <p:cNvSpPr>
            <a:spLocks noGrp="1" noChangeArrowheads="1"/>
          </p:cNvSpPr>
          <p:nvPr>
            <p:ph type="body" idx="1"/>
          </p:nvPr>
        </p:nvSpPr>
        <p:spPr>
          <a:xfrm>
            <a:off x="225425" y="927100"/>
            <a:ext cx="8683625" cy="5314950"/>
          </a:xfrm>
        </p:spPr>
        <p:txBody>
          <a:bodyPr/>
          <a:lstStyle/>
          <a:p>
            <a:r>
              <a:rPr lang="en-US" sz="2800" i="1" dirty="0" smtClean="0">
                <a:solidFill>
                  <a:srgbClr val="CC3300"/>
                </a:solidFill>
              </a:rPr>
              <a:t>T</a:t>
            </a:r>
            <a:r>
              <a:rPr lang="en-US" sz="2800" dirty="0" smtClean="0">
                <a:solidFill>
                  <a:srgbClr val="CC3300"/>
                </a:solidFill>
              </a:rPr>
              <a:t>(Select)</a:t>
            </a:r>
            <a:r>
              <a:rPr lang="en-US" sz="2800" dirty="0" smtClean="0"/>
              <a:t> </a:t>
            </a:r>
            <a:r>
              <a:rPr lang="en-US" sz="2800" dirty="0" smtClean="0">
                <a:solidFill>
                  <a:srgbClr val="CC3300"/>
                </a:solidFill>
                <a:sym typeface="Symbol" pitchFamily="18" charset="2"/>
              </a:rPr>
              <a:t></a:t>
            </a:r>
            <a:r>
              <a:rPr lang="en-US" sz="2800" dirty="0" smtClean="0">
                <a:sym typeface="Symbol" pitchFamily="18" charset="2"/>
              </a:rPr>
              <a:t> </a:t>
            </a:r>
            <a:r>
              <a:rPr lang="en-US" sz="2800" i="1" dirty="0" smtClean="0">
                <a:solidFill>
                  <a:schemeClr val="hlink"/>
                </a:solidFill>
                <a:sym typeface="Symbol" pitchFamily="18" charset="2"/>
              </a:rPr>
              <a:t>T</a:t>
            </a:r>
            <a:r>
              <a:rPr lang="en-US" sz="2800" dirty="0" smtClean="0">
                <a:solidFill>
                  <a:schemeClr val="hlink"/>
                </a:solidFill>
                <a:sym typeface="Symbol" pitchFamily="18" charset="2"/>
              </a:rPr>
              <a:t>(Median-of-medians)</a:t>
            </a:r>
            <a:r>
              <a:rPr lang="en-US" sz="2800" dirty="0" smtClean="0">
                <a:sym typeface="Symbol" pitchFamily="18" charset="2"/>
              </a:rPr>
              <a:t> </a:t>
            </a:r>
            <a:br>
              <a:rPr lang="en-US" sz="2800" dirty="0" smtClean="0">
                <a:sym typeface="Symbol" pitchFamily="18" charset="2"/>
              </a:rPr>
            </a:br>
            <a:r>
              <a:rPr lang="en-US" sz="2800" dirty="0" smtClean="0">
                <a:sym typeface="Symbol" pitchFamily="18" charset="2"/>
              </a:rPr>
              <a:t>                                  + </a:t>
            </a:r>
            <a:r>
              <a:rPr lang="en-US" sz="2800" i="1" dirty="0" smtClean="0">
                <a:solidFill>
                  <a:srgbClr val="FF3300"/>
                </a:solidFill>
                <a:sym typeface="Symbol" pitchFamily="18" charset="2"/>
              </a:rPr>
              <a:t>T</a:t>
            </a:r>
            <a:r>
              <a:rPr lang="en-US" sz="2800" dirty="0" smtClean="0">
                <a:solidFill>
                  <a:srgbClr val="FF3300"/>
                </a:solidFill>
                <a:sym typeface="Symbol" pitchFamily="18" charset="2"/>
              </a:rPr>
              <a:t>(Partition)</a:t>
            </a:r>
            <a:br>
              <a:rPr lang="en-US" sz="2800" dirty="0" smtClean="0">
                <a:solidFill>
                  <a:srgbClr val="FF3300"/>
                </a:solidFill>
                <a:sym typeface="Symbol" pitchFamily="18" charset="2"/>
              </a:rPr>
            </a:br>
            <a:r>
              <a:rPr lang="en-US" sz="2800" dirty="0" smtClean="0">
                <a:solidFill>
                  <a:srgbClr val="FF3300"/>
                </a:solidFill>
                <a:sym typeface="Symbol" pitchFamily="18" charset="2"/>
              </a:rPr>
              <a:t>                                        </a:t>
            </a:r>
            <a:r>
              <a:rPr lang="en-US" sz="2800" dirty="0" smtClean="0">
                <a:sym typeface="Symbol" pitchFamily="18" charset="2"/>
              </a:rPr>
              <a:t>    + </a:t>
            </a:r>
            <a:r>
              <a:rPr lang="en-US" sz="2800" i="1" dirty="0" smtClean="0">
                <a:solidFill>
                  <a:srgbClr val="00CC00"/>
                </a:solidFill>
                <a:sym typeface="Symbol" pitchFamily="18" charset="2"/>
              </a:rPr>
              <a:t>T</a:t>
            </a:r>
            <a:r>
              <a:rPr lang="en-US" sz="2800" dirty="0" smtClean="0">
                <a:solidFill>
                  <a:srgbClr val="00CC00"/>
                </a:solidFill>
                <a:sym typeface="Symbol" pitchFamily="18" charset="2"/>
              </a:rPr>
              <a:t>(recursive call to select)</a:t>
            </a:r>
          </a:p>
          <a:p>
            <a:endParaRPr lang="en-US" sz="800" i="1" dirty="0" smtClean="0">
              <a:sym typeface="Symbol" pitchFamily="18" charset="2"/>
            </a:endParaRPr>
          </a:p>
          <a:p>
            <a:r>
              <a:rPr lang="en-US" sz="2800" i="1" dirty="0" smtClean="0">
                <a:sym typeface="Symbol" pitchFamily="18" charset="2"/>
              </a:rPr>
              <a:t>T</a:t>
            </a:r>
            <a:r>
              <a:rPr lang="en-US" sz="2800" dirty="0" smtClean="0">
                <a:sym typeface="Symbol" pitchFamily="18" charset="2"/>
              </a:rPr>
              <a:t>(</a:t>
            </a:r>
            <a:r>
              <a:rPr lang="en-US" sz="2800" i="1" dirty="0" smtClean="0">
                <a:sym typeface="Symbol" pitchFamily="18" charset="2"/>
              </a:rPr>
              <a:t>n</a:t>
            </a:r>
            <a:r>
              <a:rPr lang="en-US" sz="2800" dirty="0" smtClean="0">
                <a:sym typeface="Symbol" pitchFamily="18" charset="2"/>
              </a:rPr>
              <a:t>)  </a:t>
            </a:r>
            <a:r>
              <a:rPr lang="en-US" sz="2800" i="1" dirty="0" smtClean="0">
                <a:solidFill>
                  <a:schemeClr val="hlink"/>
                </a:solidFill>
              </a:rPr>
              <a:t>O</a:t>
            </a:r>
            <a:r>
              <a:rPr lang="en-US" sz="2800" dirty="0" smtClean="0">
                <a:solidFill>
                  <a:schemeClr val="hlink"/>
                </a:solidFill>
              </a:rPr>
              <a:t>(</a:t>
            </a:r>
            <a:r>
              <a:rPr lang="en-US" sz="2800" i="1" dirty="0" smtClean="0">
                <a:solidFill>
                  <a:schemeClr val="hlink"/>
                </a:solidFill>
              </a:rPr>
              <a:t>n</a:t>
            </a:r>
            <a:r>
              <a:rPr lang="en-US" sz="2800" dirty="0" smtClean="0">
                <a:solidFill>
                  <a:schemeClr val="hlink"/>
                </a:solidFill>
              </a:rPr>
              <a:t>) + </a:t>
            </a:r>
            <a:r>
              <a:rPr lang="en-US" sz="2800" i="1" dirty="0" smtClean="0">
                <a:solidFill>
                  <a:schemeClr val="hlink"/>
                </a:solidFill>
              </a:rPr>
              <a:t>T</a:t>
            </a:r>
            <a:r>
              <a:rPr lang="en-US" sz="2800" dirty="0" smtClean="0">
                <a:solidFill>
                  <a:schemeClr val="hlink"/>
                </a:solidFill>
              </a:rPr>
              <a:t>(</a:t>
            </a:r>
            <a:r>
              <a:rPr lang="en-US" sz="2800" dirty="0">
                <a:solidFill>
                  <a:schemeClr val="tx2"/>
                </a:solidFill>
                <a:sym typeface="Symbol" pitchFamily="18" charset="2"/>
              </a:rPr>
              <a:t></a:t>
            </a:r>
            <a:r>
              <a:rPr lang="en-US" sz="2800" i="1" dirty="0">
                <a:solidFill>
                  <a:schemeClr val="tx2"/>
                </a:solidFill>
                <a:sym typeface="Symbol" pitchFamily="18" charset="2"/>
              </a:rPr>
              <a:t>n</a:t>
            </a:r>
            <a:r>
              <a:rPr lang="en-US" sz="2800" dirty="0">
                <a:solidFill>
                  <a:schemeClr val="tx2"/>
                </a:solidFill>
                <a:sym typeface="Symbol" pitchFamily="18" charset="2"/>
              </a:rPr>
              <a:t>/5</a:t>
            </a:r>
            <a:r>
              <a:rPr lang="en-US" sz="2800" dirty="0" smtClean="0">
                <a:solidFill>
                  <a:schemeClr val="tx2"/>
                </a:solidFill>
                <a:sym typeface="Symbol" pitchFamily="18" charset="2"/>
              </a:rPr>
              <a:t></a:t>
            </a:r>
            <a:r>
              <a:rPr lang="en-US" sz="2800" dirty="0" smtClean="0">
                <a:solidFill>
                  <a:schemeClr val="hlink"/>
                </a:solidFill>
                <a:sym typeface="Symbol" pitchFamily="18" charset="2"/>
              </a:rPr>
              <a:t>)</a:t>
            </a:r>
            <a:r>
              <a:rPr lang="en-US" sz="2800" dirty="0" smtClean="0">
                <a:sym typeface="Symbol" pitchFamily="18" charset="2"/>
              </a:rPr>
              <a:t> + </a:t>
            </a:r>
            <a:r>
              <a:rPr lang="en-US" sz="2800" i="1" dirty="0" smtClean="0">
                <a:solidFill>
                  <a:srgbClr val="FF3300"/>
                </a:solidFill>
                <a:sym typeface="Symbol" pitchFamily="18" charset="2"/>
              </a:rPr>
              <a:t>O</a:t>
            </a:r>
            <a:r>
              <a:rPr lang="en-US" sz="2800" dirty="0" smtClean="0">
                <a:solidFill>
                  <a:srgbClr val="FF3300"/>
                </a:solidFill>
                <a:sym typeface="Symbol" pitchFamily="18" charset="2"/>
              </a:rPr>
              <a:t>(</a:t>
            </a:r>
            <a:r>
              <a:rPr lang="en-US" sz="2800" i="1" dirty="0" smtClean="0">
                <a:solidFill>
                  <a:srgbClr val="FF3300"/>
                </a:solidFill>
                <a:sym typeface="Symbol" pitchFamily="18" charset="2"/>
              </a:rPr>
              <a:t>n</a:t>
            </a:r>
            <a:r>
              <a:rPr lang="en-US" sz="2800" dirty="0" smtClean="0">
                <a:solidFill>
                  <a:srgbClr val="FF3300"/>
                </a:solidFill>
                <a:sym typeface="Symbol" pitchFamily="18" charset="2"/>
              </a:rPr>
              <a:t>)</a:t>
            </a:r>
            <a:r>
              <a:rPr lang="en-US" sz="2800" dirty="0" smtClean="0">
                <a:sym typeface="Symbol" pitchFamily="18" charset="2"/>
              </a:rPr>
              <a:t> + </a:t>
            </a:r>
            <a:r>
              <a:rPr lang="en-US" sz="2800" i="1" dirty="0" smtClean="0">
                <a:solidFill>
                  <a:srgbClr val="00CC00"/>
                </a:solidFill>
                <a:sym typeface="Symbol" pitchFamily="18" charset="2"/>
              </a:rPr>
              <a:t>T</a:t>
            </a:r>
            <a:r>
              <a:rPr lang="en-US" sz="2800" dirty="0" smtClean="0">
                <a:solidFill>
                  <a:srgbClr val="00CC00"/>
                </a:solidFill>
                <a:sym typeface="Symbol" pitchFamily="18" charset="2"/>
              </a:rPr>
              <a:t>((7</a:t>
            </a:r>
            <a:r>
              <a:rPr lang="en-US" sz="2800" i="1" dirty="0" smtClean="0">
                <a:solidFill>
                  <a:srgbClr val="00CC00"/>
                </a:solidFill>
                <a:sym typeface="Symbol" pitchFamily="18" charset="2"/>
              </a:rPr>
              <a:t>n</a:t>
            </a:r>
            <a:r>
              <a:rPr lang="en-US" sz="2800" dirty="0" smtClean="0">
                <a:solidFill>
                  <a:srgbClr val="00CC00"/>
                </a:solidFill>
                <a:sym typeface="Symbol" pitchFamily="18" charset="2"/>
              </a:rPr>
              <a:t>+12)/10)</a:t>
            </a:r>
          </a:p>
          <a:p>
            <a:endParaRPr lang="en-US" sz="2800" dirty="0" smtClean="0">
              <a:sym typeface="Symbol" pitchFamily="18" charset="2"/>
            </a:endParaRPr>
          </a:p>
          <a:p>
            <a:endParaRPr lang="en-US" sz="2800" dirty="0" smtClean="0">
              <a:sym typeface="Symbol" pitchFamily="18" charset="2"/>
            </a:endParaRPr>
          </a:p>
          <a:p>
            <a:pPr>
              <a:buNone/>
            </a:pPr>
            <a:r>
              <a:rPr lang="en-US" sz="2800" dirty="0" smtClean="0">
                <a:sym typeface="Symbol" pitchFamily="18" charset="2"/>
              </a:rPr>
              <a:t>             = </a:t>
            </a:r>
            <a:r>
              <a:rPr lang="en-US" sz="2800" i="1" dirty="0" smtClean="0">
                <a:solidFill>
                  <a:srgbClr val="CC3300"/>
                </a:solidFill>
              </a:rPr>
              <a:t>T</a:t>
            </a:r>
            <a:r>
              <a:rPr lang="en-US" sz="2800" dirty="0" smtClean="0">
                <a:solidFill>
                  <a:srgbClr val="CC3300"/>
                </a:solidFill>
              </a:rPr>
              <a:t>(</a:t>
            </a:r>
            <a:r>
              <a:rPr lang="en-US" sz="2800" dirty="0">
                <a:solidFill>
                  <a:srgbClr val="CC3300"/>
                </a:solidFill>
                <a:sym typeface="Symbol" pitchFamily="18" charset="2"/>
              </a:rPr>
              <a:t>n/5</a:t>
            </a:r>
            <a:r>
              <a:rPr lang="en-US" sz="2800" dirty="0" smtClean="0">
                <a:solidFill>
                  <a:srgbClr val="CC3300"/>
                </a:solidFill>
                <a:sym typeface="Symbol" pitchFamily="18" charset="2"/>
              </a:rPr>
              <a:t>) + </a:t>
            </a:r>
            <a:r>
              <a:rPr lang="en-US" sz="2800" i="1" dirty="0" smtClean="0">
                <a:solidFill>
                  <a:srgbClr val="CC3300"/>
                </a:solidFill>
                <a:sym typeface="Symbol" pitchFamily="18" charset="2"/>
              </a:rPr>
              <a:t>T</a:t>
            </a:r>
            <a:r>
              <a:rPr lang="en-US" sz="2800" dirty="0" smtClean="0">
                <a:solidFill>
                  <a:srgbClr val="CC3300"/>
                </a:solidFill>
                <a:sym typeface="Symbol" pitchFamily="18" charset="2"/>
              </a:rPr>
              <a:t>(7</a:t>
            </a:r>
            <a:r>
              <a:rPr lang="en-US" sz="2800" i="1" dirty="0" smtClean="0">
                <a:solidFill>
                  <a:srgbClr val="CC3300"/>
                </a:solidFill>
                <a:sym typeface="Symbol" pitchFamily="18" charset="2"/>
              </a:rPr>
              <a:t>n</a:t>
            </a:r>
            <a:r>
              <a:rPr lang="en-US" sz="2800" dirty="0" smtClean="0">
                <a:solidFill>
                  <a:srgbClr val="CC3300"/>
                </a:solidFill>
                <a:sym typeface="Symbol" pitchFamily="18" charset="2"/>
              </a:rPr>
              <a:t>/10+1.2) + </a:t>
            </a:r>
            <a:r>
              <a:rPr lang="en-US" sz="2800" i="1" dirty="0" smtClean="0">
                <a:solidFill>
                  <a:srgbClr val="CC3300"/>
                </a:solidFill>
                <a:sym typeface="Symbol" pitchFamily="18" charset="2"/>
              </a:rPr>
              <a:t>O</a:t>
            </a:r>
            <a:r>
              <a:rPr lang="en-US" sz="2800" dirty="0" smtClean="0">
                <a:solidFill>
                  <a:srgbClr val="CC3300"/>
                </a:solidFill>
                <a:sym typeface="Symbol" pitchFamily="18" charset="2"/>
              </a:rPr>
              <a:t>(</a:t>
            </a:r>
            <a:r>
              <a:rPr lang="en-US" sz="2800" i="1" dirty="0" smtClean="0">
                <a:solidFill>
                  <a:srgbClr val="CC3300"/>
                </a:solidFill>
                <a:sym typeface="Symbol" pitchFamily="18" charset="2"/>
              </a:rPr>
              <a:t>n</a:t>
            </a:r>
            <a:r>
              <a:rPr lang="en-US" sz="2800" dirty="0" smtClean="0">
                <a:solidFill>
                  <a:srgbClr val="CC3300"/>
                </a:solidFill>
                <a:sym typeface="Symbol" pitchFamily="18" charset="2"/>
              </a:rPr>
              <a:t>)</a:t>
            </a:r>
          </a:p>
          <a:p>
            <a:endParaRPr lang="en-US" sz="2800" dirty="0" smtClean="0">
              <a:solidFill>
                <a:srgbClr val="CC3300"/>
              </a:solidFill>
              <a:sym typeface="Symbol" pitchFamily="18" charset="2"/>
            </a:endParaRPr>
          </a:p>
          <a:p>
            <a:r>
              <a:rPr lang="en-US" sz="2800" dirty="0" smtClean="0">
                <a:sym typeface="Symbol" pitchFamily="18" charset="2"/>
              </a:rPr>
              <a:t>Base: for </a:t>
            </a:r>
            <a:r>
              <a:rPr lang="en-US" sz="2800" i="1" dirty="0" smtClean="0">
                <a:sym typeface="Symbol" pitchFamily="18" charset="2"/>
              </a:rPr>
              <a:t>n</a:t>
            </a:r>
            <a:r>
              <a:rPr lang="en-US" sz="2800" dirty="0" smtClean="0">
                <a:sym typeface="Symbol" pitchFamily="18" charset="2"/>
              </a:rPr>
              <a:t>  24</a:t>
            </a:r>
            <a:r>
              <a:rPr lang="en-US" sz="2800" dirty="0">
                <a:sym typeface="Symbol" pitchFamily="18" charset="2"/>
              </a:rPr>
              <a:t>, </a:t>
            </a:r>
            <a:r>
              <a:rPr lang="en-US" sz="2800" dirty="0" smtClean="0">
                <a:sym typeface="Symbol" pitchFamily="18" charset="2"/>
              </a:rPr>
              <a:t>assume we just use </a:t>
            </a:r>
            <a:r>
              <a:rPr lang="en-US" sz="2800" dirty="0" err="1" smtClean="0">
                <a:sym typeface="Symbol" pitchFamily="18" charset="2"/>
              </a:rPr>
              <a:t>Insertionsort</a:t>
            </a:r>
            <a:r>
              <a:rPr lang="en-US" sz="2800" dirty="0" smtClean="0">
                <a:sym typeface="Symbol" pitchFamily="18" charset="2"/>
              </a:rPr>
              <a:t>.</a:t>
            </a:r>
          </a:p>
          <a:p>
            <a:pPr lvl="1"/>
            <a:r>
              <a:rPr lang="en-US" sz="2400" dirty="0" smtClean="0">
                <a:sym typeface="Symbol" pitchFamily="18" charset="2"/>
              </a:rPr>
              <a:t>So </a:t>
            </a:r>
            <a:r>
              <a:rPr lang="en-US" sz="2400" i="1" dirty="0" smtClean="0">
                <a:sym typeface="Symbol" pitchFamily="18" charset="2"/>
              </a:rPr>
              <a:t>T</a:t>
            </a:r>
            <a:r>
              <a:rPr lang="en-US" sz="2400" dirty="0" smtClean="0">
                <a:sym typeface="Symbol" pitchFamily="18" charset="2"/>
              </a:rPr>
              <a:t>(</a:t>
            </a:r>
            <a:r>
              <a:rPr lang="en-US" sz="2400" i="1" dirty="0" smtClean="0">
                <a:sym typeface="Symbol" pitchFamily="18" charset="2"/>
              </a:rPr>
              <a:t>n</a:t>
            </a:r>
            <a:r>
              <a:rPr lang="en-US" sz="2400" dirty="0">
                <a:sym typeface="Symbol" pitchFamily="18" charset="2"/>
              </a:rPr>
              <a:t>)  </a:t>
            </a:r>
            <a:r>
              <a:rPr lang="en-US" sz="2400" dirty="0" smtClean="0">
                <a:sym typeface="Symbol" pitchFamily="18" charset="2"/>
              </a:rPr>
              <a:t>24</a:t>
            </a:r>
            <a:r>
              <a:rPr lang="en-US" sz="2400" i="1" dirty="0" smtClean="0">
                <a:sym typeface="Symbol" pitchFamily="18" charset="2"/>
              </a:rPr>
              <a:t>n</a:t>
            </a:r>
            <a:r>
              <a:rPr lang="en-US" sz="2400" dirty="0" smtClean="0">
                <a:sym typeface="Symbol" pitchFamily="18" charset="2"/>
              </a:rPr>
              <a:t> for all </a:t>
            </a:r>
            <a:r>
              <a:rPr lang="en-US" sz="2400" i="1" dirty="0">
                <a:sym typeface="Symbol" pitchFamily="18" charset="2"/>
              </a:rPr>
              <a:t>n</a:t>
            </a:r>
            <a:r>
              <a:rPr lang="en-US" sz="2400" dirty="0">
                <a:sym typeface="Symbol" pitchFamily="18" charset="2"/>
              </a:rPr>
              <a:t> </a:t>
            </a:r>
            <a:r>
              <a:rPr lang="en-US" sz="2400" dirty="0" smtClean="0">
                <a:sym typeface="Symbol" pitchFamily="18" charset="2"/>
              </a:rPr>
              <a:t> 24.</a:t>
            </a:r>
          </a:p>
          <a:p>
            <a:pPr>
              <a:buFont typeface="Wingdings" pitchFamily="2" charset="2"/>
              <a:buNone/>
            </a:pPr>
            <a:endParaRPr lang="en-US" sz="2800" dirty="0" smtClean="0">
              <a:sym typeface="Symbol" pitchFamily="18" charset="2"/>
            </a:endParaRPr>
          </a:p>
        </p:txBody>
      </p:sp>
      <p:sp>
        <p:nvSpPr>
          <p:cNvPr id="27653" name="AutoShape 4100"/>
          <p:cNvSpPr>
            <a:spLocks/>
          </p:cNvSpPr>
          <p:nvPr/>
        </p:nvSpPr>
        <p:spPr bwMode="auto">
          <a:xfrm rot="-5400000">
            <a:off x="2579688" y="1981200"/>
            <a:ext cx="227012" cy="2173288"/>
          </a:xfrm>
          <a:prstGeom prst="leftBrace">
            <a:avLst>
              <a:gd name="adj1" fmla="val 79779"/>
              <a:gd name="adj2" fmla="val 50000"/>
            </a:avLst>
          </a:prstGeom>
          <a:noFill/>
          <a:ln w="12700">
            <a:solidFill>
              <a:schemeClr val="tx1"/>
            </a:solidFill>
            <a:round/>
            <a:headEnd type="none" w="sm" len="sm"/>
            <a:tailEnd type="none" w="sm" len="sm"/>
          </a:ln>
        </p:spPr>
        <p:txBody>
          <a:bodyPr wrap="none" anchor="ctr"/>
          <a:lstStyle/>
          <a:p>
            <a:endParaRPr lang="en-US"/>
          </a:p>
        </p:txBody>
      </p:sp>
      <p:sp>
        <p:nvSpPr>
          <p:cNvPr id="27654" name="Text Box 4101"/>
          <p:cNvSpPr txBox="1">
            <a:spLocks noChangeArrowheads="1"/>
          </p:cNvSpPr>
          <p:nvPr/>
        </p:nvSpPr>
        <p:spPr bwMode="auto">
          <a:xfrm>
            <a:off x="1538288" y="3167063"/>
            <a:ext cx="2492375" cy="396875"/>
          </a:xfrm>
          <a:prstGeom prst="rect">
            <a:avLst/>
          </a:prstGeom>
          <a:noFill/>
          <a:ln w="12700">
            <a:noFill/>
            <a:miter lim="800000"/>
            <a:headEnd type="none" w="sm" len="sm"/>
            <a:tailEnd type="none" w="sm" len="sm"/>
          </a:ln>
        </p:spPr>
        <p:txBody>
          <a:bodyPr wrap="none">
            <a:spAutoFit/>
          </a:bodyPr>
          <a:lstStyle/>
          <a:p>
            <a:r>
              <a:rPr lang="en-US" sz="2000" i="1">
                <a:solidFill>
                  <a:srgbClr val="010000"/>
                </a:solidFill>
                <a:sym typeface="Symbol" pitchFamily="18" charset="2"/>
              </a:rPr>
              <a:t>T</a:t>
            </a:r>
            <a:r>
              <a:rPr lang="en-US" sz="2000">
                <a:solidFill>
                  <a:srgbClr val="010000"/>
                </a:solidFill>
                <a:sym typeface="Symbol" pitchFamily="18" charset="2"/>
              </a:rPr>
              <a:t>(Median-of-medians)</a:t>
            </a:r>
          </a:p>
        </p:txBody>
      </p:sp>
      <p:sp>
        <p:nvSpPr>
          <p:cNvPr id="27655" name="Text Box 4102"/>
          <p:cNvSpPr txBox="1">
            <a:spLocks noChangeArrowheads="1"/>
          </p:cNvSpPr>
          <p:nvPr/>
        </p:nvSpPr>
        <p:spPr bwMode="auto">
          <a:xfrm>
            <a:off x="4008438" y="3167063"/>
            <a:ext cx="1365250" cy="396875"/>
          </a:xfrm>
          <a:prstGeom prst="rect">
            <a:avLst/>
          </a:prstGeom>
          <a:noFill/>
          <a:ln w="12700">
            <a:noFill/>
            <a:miter lim="800000"/>
            <a:headEnd type="none" w="sm" len="sm"/>
            <a:tailEnd type="none" w="sm" len="sm"/>
          </a:ln>
        </p:spPr>
        <p:txBody>
          <a:bodyPr wrap="none">
            <a:spAutoFit/>
          </a:bodyPr>
          <a:lstStyle/>
          <a:p>
            <a:r>
              <a:rPr lang="en-US" sz="2000" i="1">
                <a:solidFill>
                  <a:srgbClr val="010000"/>
                </a:solidFill>
                <a:sym typeface="Symbol" pitchFamily="18" charset="2"/>
              </a:rPr>
              <a:t>T</a:t>
            </a:r>
            <a:r>
              <a:rPr lang="en-US" sz="2000">
                <a:solidFill>
                  <a:srgbClr val="010000"/>
                </a:solidFill>
                <a:sym typeface="Symbol" pitchFamily="18" charset="2"/>
              </a:rPr>
              <a:t>(Partition)</a:t>
            </a:r>
          </a:p>
        </p:txBody>
      </p:sp>
      <p:sp>
        <p:nvSpPr>
          <p:cNvPr id="27656" name="Text Box 4103"/>
          <p:cNvSpPr txBox="1">
            <a:spLocks noChangeArrowheads="1"/>
          </p:cNvSpPr>
          <p:nvPr/>
        </p:nvSpPr>
        <p:spPr bwMode="auto">
          <a:xfrm>
            <a:off x="5421313" y="3167063"/>
            <a:ext cx="1851025" cy="396875"/>
          </a:xfrm>
          <a:prstGeom prst="rect">
            <a:avLst/>
          </a:prstGeom>
          <a:noFill/>
          <a:ln w="12700">
            <a:noFill/>
            <a:miter lim="800000"/>
            <a:headEnd type="none" w="sm" len="sm"/>
            <a:tailEnd type="none" w="sm" len="sm"/>
          </a:ln>
        </p:spPr>
        <p:txBody>
          <a:bodyPr wrap="none">
            <a:spAutoFit/>
          </a:bodyPr>
          <a:lstStyle/>
          <a:p>
            <a:r>
              <a:rPr lang="en-US" sz="2000" i="1"/>
              <a:t>T</a:t>
            </a:r>
            <a:r>
              <a:rPr lang="en-US" sz="2000"/>
              <a:t>(recursive call)</a:t>
            </a:r>
            <a:endParaRPr lang="en-US" sz="2000" i="1"/>
          </a:p>
        </p:txBody>
      </p:sp>
      <p:sp>
        <p:nvSpPr>
          <p:cNvPr id="27657" name="Line 4104"/>
          <p:cNvSpPr>
            <a:spLocks noChangeShapeType="1"/>
          </p:cNvSpPr>
          <p:nvPr/>
        </p:nvSpPr>
        <p:spPr bwMode="auto">
          <a:xfrm flipV="1">
            <a:off x="4519613" y="2822575"/>
            <a:ext cx="0" cy="357188"/>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7658" name="Line 4105"/>
          <p:cNvSpPr>
            <a:spLocks noChangeShapeType="1"/>
          </p:cNvSpPr>
          <p:nvPr/>
        </p:nvSpPr>
        <p:spPr bwMode="auto">
          <a:xfrm flipV="1">
            <a:off x="6229350" y="2755900"/>
            <a:ext cx="0" cy="450850"/>
          </a:xfrm>
          <a:prstGeom prst="line">
            <a:avLst/>
          </a:prstGeom>
          <a:noFill/>
          <a:ln w="12700">
            <a:solidFill>
              <a:schemeClr val="tx1"/>
            </a:solidFill>
            <a:round/>
            <a:headEnd type="none" w="sm" len="sm"/>
            <a:tailEnd type="triangle" w="med" len="med"/>
          </a:ln>
        </p:spPr>
        <p:txBody>
          <a:bodyPr wrap="none" anchor="ctr"/>
          <a:lstStyle/>
          <a:p>
            <a:endParaRPr lang="en-US"/>
          </a:p>
        </p:txBody>
      </p:sp>
    </p:spTree>
    <p:extLst>
      <p:ext uri="{BB962C8B-B14F-4D97-AF65-F5344CB8AC3E}">
        <p14:creationId xmlns:p14="http://schemas.microsoft.com/office/powerpoint/2010/main" val="878231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the recurrence</a:t>
            </a:r>
            <a:endParaRPr lang="en-US" dirty="0"/>
          </a:p>
        </p:txBody>
      </p:sp>
      <p:sp>
        <p:nvSpPr>
          <p:cNvPr id="3" name="Content Placeholder 2"/>
          <p:cNvSpPr>
            <a:spLocks noGrp="1"/>
          </p:cNvSpPr>
          <p:nvPr>
            <p:ph idx="1"/>
          </p:nvPr>
        </p:nvSpPr>
        <p:spPr/>
        <p:txBody>
          <a:bodyPr/>
          <a:lstStyle/>
          <a:p>
            <a:r>
              <a:rPr lang="en-US" dirty="0" smtClean="0">
                <a:sym typeface="Symbol" pitchFamily="18" charset="2"/>
              </a:rPr>
              <a:t>Base: for </a:t>
            </a:r>
            <a:r>
              <a:rPr lang="en-US" dirty="0">
                <a:sym typeface="Symbol" pitchFamily="18" charset="2"/>
              </a:rPr>
              <a:t>all </a:t>
            </a:r>
            <a:r>
              <a:rPr lang="en-US" i="1" dirty="0">
                <a:sym typeface="Symbol" pitchFamily="18" charset="2"/>
              </a:rPr>
              <a:t>n</a:t>
            </a:r>
            <a:r>
              <a:rPr lang="en-US" dirty="0">
                <a:sym typeface="Symbol" pitchFamily="18" charset="2"/>
              </a:rPr>
              <a:t> </a:t>
            </a:r>
            <a:r>
              <a:rPr lang="en-US" dirty="0" smtClean="0">
                <a:sym typeface="Symbol" pitchFamily="18" charset="2"/>
              </a:rPr>
              <a:t> 24, </a:t>
            </a:r>
            <a:r>
              <a:rPr lang="en-US" i="1" dirty="0" smtClean="0">
                <a:sym typeface="Symbol" pitchFamily="18" charset="2"/>
              </a:rPr>
              <a:t>T</a:t>
            </a:r>
            <a:r>
              <a:rPr lang="en-US" dirty="0" smtClean="0">
                <a:sym typeface="Symbol" pitchFamily="18" charset="2"/>
              </a:rPr>
              <a:t>(</a:t>
            </a:r>
            <a:r>
              <a:rPr lang="en-US" i="1" dirty="0" smtClean="0">
                <a:sym typeface="Symbol" pitchFamily="18" charset="2"/>
              </a:rPr>
              <a:t>n</a:t>
            </a:r>
            <a:r>
              <a:rPr lang="en-US" dirty="0">
                <a:sym typeface="Symbol" pitchFamily="18" charset="2"/>
              </a:rPr>
              <a:t>)  </a:t>
            </a:r>
            <a:r>
              <a:rPr lang="en-US" dirty="0" smtClean="0">
                <a:sym typeface="Symbol" pitchFamily="18" charset="2"/>
              </a:rPr>
              <a:t>24</a:t>
            </a:r>
            <a:r>
              <a:rPr lang="en-US" i="1" dirty="0" smtClean="0">
                <a:sym typeface="Symbol" pitchFamily="18" charset="2"/>
              </a:rPr>
              <a:t>n</a:t>
            </a:r>
            <a:endParaRPr lang="en-US" dirty="0" smtClean="0">
              <a:sym typeface="Symbol" pitchFamily="18" charset="2"/>
            </a:endParaRPr>
          </a:p>
          <a:p>
            <a:r>
              <a:rPr lang="en-US" dirty="0" smtClean="0">
                <a:sym typeface="Symbol" pitchFamily="18" charset="2"/>
              </a:rPr>
              <a:t>For </a:t>
            </a:r>
            <a:r>
              <a:rPr lang="en-US" i="1" dirty="0" smtClean="0">
                <a:sym typeface="Symbol" pitchFamily="18" charset="2"/>
              </a:rPr>
              <a:t>n</a:t>
            </a:r>
            <a:r>
              <a:rPr lang="en-US" dirty="0" smtClean="0">
                <a:sym typeface="Symbol" pitchFamily="18" charset="2"/>
              </a:rPr>
              <a:t> &gt; 24, </a:t>
            </a:r>
            <a:r>
              <a:rPr lang="en-US" i="1" dirty="0" smtClean="0"/>
              <a:t>T</a:t>
            </a:r>
            <a:r>
              <a:rPr lang="en-US" dirty="0" smtClean="0"/>
              <a:t>(</a:t>
            </a:r>
            <a:r>
              <a:rPr lang="en-US" i="1" dirty="0" smtClean="0"/>
              <a:t>n</a:t>
            </a:r>
            <a:r>
              <a:rPr lang="en-US" dirty="0" smtClean="0"/>
              <a:t>) </a:t>
            </a:r>
            <a:r>
              <a:rPr lang="en-US" dirty="0" smtClean="0">
                <a:sym typeface="Symbol" pitchFamily="18" charset="2"/>
              </a:rPr>
              <a:t>≤  </a:t>
            </a:r>
            <a:r>
              <a:rPr lang="en-US" i="1" dirty="0" smtClean="0">
                <a:solidFill>
                  <a:srgbClr val="CC3300"/>
                </a:solidFill>
                <a:sym typeface="Symbol" pitchFamily="18" charset="2"/>
              </a:rPr>
              <a:t>an</a:t>
            </a:r>
            <a:r>
              <a:rPr lang="en-US" i="1" dirty="0">
                <a:solidFill>
                  <a:srgbClr val="CC3300"/>
                </a:solidFill>
                <a:sym typeface="Symbol" pitchFamily="18" charset="2"/>
              </a:rPr>
              <a:t>+ </a:t>
            </a:r>
            <a:r>
              <a:rPr lang="en-US" i="1" dirty="0" smtClean="0">
                <a:solidFill>
                  <a:srgbClr val="CC3300"/>
                </a:solidFill>
              </a:rPr>
              <a:t>T</a:t>
            </a:r>
            <a:r>
              <a:rPr lang="en-US" dirty="0" smtClean="0">
                <a:solidFill>
                  <a:srgbClr val="CC3300"/>
                </a:solidFill>
              </a:rPr>
              <a:t>(</a:t>
            </a:r>
            <a:r>
              <a:rPr lang="en-US" i="1" dirty="0" smtClean="0">
                <a:solidFill>
                  <a:srgbClr val="CC3300"/>
                </a:solidFill>
                <a:sym typeface="Symbol" pitchFamily="18" charset="2"/>
              </a:rPr>
              <a:t>n</a:t>
            </a:r>
            <a:r>
              <a:rPr lang="en-US" dirty="0" smtClean="0">
                <a:solidFill>
                  <a:srgbClr val="CC3300"/>
                </a:solidFill>
                <a:sym typeface="Symbol" pitchFamily="18" charset="2"/>
              </a:rPr>
              <a:t>/5) </a:t>
            </a:r>
            <a:r>
              <a:rPr lang="en-US" dirty="0">
                <a:solidFill>
                  <a:srgbClr val="CC3300"/>
                </a:solidFill>
                <a:sym typeface="Symbol" pitchFamily="18" charset="2"/>
              </a:rPr>
              <a:t>+ </a:t>
            </a:r>
            <a:r>
              <a:rPr lang="en-US" i="1" dirty="0">
                <a:solidFill>
                  <a:srgbClr val="CC3300"/>
                </a:solidFill>
                <a:sym typeface="Symbol" pitchFamily="18" charset="2"/>
              </a:rPr>
              <a:t>T</a:t>
            </a:r>
            <a:r>
              <a:rPr lang="en-US" dirty="0">
                <a:solidFill>
                  <a:srgbClr val="CC3300"/>
                </a:solidFill>
                <a:sym typeface="Symbol" pitchFamily="18" charset="2"/>
              </a:rPr>
              <a:t>(7</a:t>
            </a:r>
            <a:r>
              <a:rPr lang="en-US" i="1" dirty="0">
                <a:solidFill>
                  <a:srgbClr val="CC3300"/>
                </a:solidFill>
                <a:sym typeface="Symbol" pitchFamily="18" charset="2"/>
              </a:rPr>
              <a:t>n</a:t>
            </a:r>
            <a:r>
              <a:rPr lang="en-US" dirty="0">
                <a:solidFill>
                  <a:srgbClr val="CC3300"/>
                </a:solidFill>
                <a:sym typeface="Symbol" pitchFamily="18" charset="2"/>
              </a:rPr>
              <a:t>/10+1.2</a:t>
            </a:r>
            <a:r>
              <a:rPr lang="en-US" dirty="0" smtClean="0">
                <a:solidFill>
                  <a:srgbClr val="CC3300"/>
                </a:solidFill>
                <a:sym typeface="Symbol" pitchFamily="18" charset="2"/>
              </a:rPr>
              <a:t>)</a:t>
            </a:r>
          </a:p>
          <a:p>
            <a:r>
              <a:rPr lang="en-US" dirty="0" smtClean="0">
                <a:solidFill>
                  <a:schemeClr val="tx1"/>
                </a:solidFill>
              </a:rPr>
              <a:t>We want to find </a:t>
            </a:r>
            <a:r>
              <a:rPr lang="en-US" i="1" dirty="0" smtClean="0">
                <a:solidFill>
                  <a:schemeClr val="tx1"/>
                </a:solidFill>
              </a:rPr>
              <a:t>c</a:t>
            </a:r>
            <a:r>
              <a:rPr lang="en-US" dirty="0" smtClean="0">
                <a:solidFill>
                  <a:schemeClr val="tx1"/>
                </a:solidFill>
              </a:rPr>
              <a:t>&gt;0 so for all </a:t>
            </a:r>
            <a:r>
              <a:rPr lang="en-US" i="1" dirty="0" smtClean="0">
                <a:solidFill>
                  <a:schemeClr val="tx1"/>
                </a:solidFill>
              </a:rPr>
              <a:t>n</a:t>
            </a:r>
            <a:r>
              <a:rPr lang="en-US" dirty="0" smtClean="0">
                <a:solidFill>
                  <a:schemeClr val="tx1"/>
                </a:solidFill>
              </a:rPr>
              <a:t>&gt;0 </a:t>
            </a:r>
            <a:r>
              <a:rPr lang="en-US" i="1" dirty="0" smtClean="0">
                <a:solidFill>
                  <a:schemeClr val="tx1"/>
                </a:solidFill>
              </a:rPr>
              <a:t>T</a:t>
            </a:r>
            <a:r>
              <a:rPr lang="en-US" dirty="0" smtClean="0">
                <a:solidFill>
                  <a:schemeClr val="tx1"/>
                </a:solidFill>
              </a:rPr>
              <a:t>(</a:t>
            </a:r>
            <a:r>
              <a:rPr lang="en-US" i="1" dirty="0" smtClean="0">
                <a:solidFill>
                  <a:schemeClr val="tx1"/>
                </a:solidFill>
              </a:rPr>
              <a:t>n</a:t>
            </a:r>
            <a:r>
              <a:rPr lang="en-US" dirty="0" smtClean="0">
                <a:solidFill>
                  <a:schemeClr val="tx1"/>
                </a:solidFill>
              </a:rPr>
              <a:t>) </a:t>
            </a:r>
            <a:r>
              <a:rPr lang="en-US" dirty="0" smtClean="0">
                <a:sym typeface="Symbol" pitchFamily="18" charset="2"/>
              </a:rPr>
              <a:t>≤ </a:t>
            </a:r>
            <a:r>
              <a:rPr lang="en-US" i="1" dirty="0" err="1" smtClean="0">
                <a:sym typeface="Symbol" pitchFamily="18" charset="2"/>
              </a:rPr>
              <a:t>cn</a:t>
            </a:r>
            <a:r>
              <a:rPr lang="en-US" i="1" dirty="0" smtClean="0">
                <a:sym typeface="Symbol" pitchFamily="18" charset="2"/>
              </a:rPr>
              <a:t>.</a:t>
            </a:r>
          </a:p>
          <a:p>
            <a:pPr lvl="1"/>
            <a:r>
              <a:rPr lang="en-US" dirty="0" smtClean="0">
                <a:solidFill>
                  <a:schemeClr val="tx1"/>
                </a:solidFill>
                <a:sym typeface="Symbol" pitchFamily="18" charset="2"/>
              </a:rPr>
              <a:t>Base implies </a:t>
            </a:r>
            <a:r>
              <a:rPr lang="en-US" i="1" dirty="0" smtClean="0">
                <a:solidFill>
                  <a:schemeClr val="tx1"/>
                </a:solidFill>
                <a:sym typeface="Symbol" pitchFamily="18" charset="2"/>
              </a:rPr>
              <a:t>c</a:t>
            </a:r>
            <a:r>
              <a:rPr lang="en-US" dirty="0" smtClean="0">
                <a:solidFill>
                  <a:schemeClr val="tx1"/>
                </a:solidFill>
                <a:sym typeface="Symbol" pitchFamily="18" charset="2"/>
              </a:rPr>
              <a:t> ≥ 24</a:t>
            </a:r>
          </a:p>
          <a:p>
            <a:pPr lvl="1"/>
            <a:r>
              <a:rPr lang="en-US" i="1" dirty="0"/>
              <a:t>T</a:t>
            </a:r>
            <a:r>
              <a:rPr lang="en-US" dirty="0"/>
              <a:t>(</a:t>
            </a:r>
            <a:r>
              <a:rPr lang="en-US" i="1" dirty="0"/>
              <a:t>n</a:t>
            </a:r>
            <a:r>
              <a:rPr lang="en-US" dirty="0"/>
              <a:t>) </a:t>
            </a:r>
            <a:r>
              <a:rPr lang="en-US" dirty="0">
                <a:sym typeface="Symbol" pitchFamily="18" charset="2"/>
              </a:rPr>
              <a:t>≤  </a:t>
            </a:r>
            <a:r>
              <a:rPr lang="en-US" i="1" dirty="0">
                <a:solidFill>
                  <a:srgbClr val="CC3300"/>
                </a:solidFill>
                <a:sym typeface="Symbol" pitchFamily="18" charset="2"/>
              </a:rPr>
              <a:t>an+ </a:t>
            </a:r>
            <a:r>
              <a:rPr lang="en-US" i="1" dirty="0">
                <a:solidFill>
                  <a:srgbClr val="CC3300"/>
                </a:solidFill>
              </a:rPr>
              <a:t>T</a:t>
            </a:r>
            <a:r>
              <a:rPr lang="en-US" dirty="0">
                <a:solidFill>
                  <a:srgbClr val="CC3300"/>
                </a:solidFill>
              </a:rPr>
              <a:t>(</a:t>
            </a:r>
            <a:r>
              <a:rPr lang="en-US" i="1" dirty="0">
                <a:solidFill>
                  <a:srgbClr val="CC3300"/>
                </a:solidFill>
                <a:sym typeface="Symbol" pitchFamily="18" charset="2"/>
              </a:rPr>
              <a:t>n</a:t>
            </a:r>
            <a:r>
              <a:rPr lang="en-US" dirty="0">
                <a:solidFill>
                  <a:srgbClr val="CC3300"/>
                </a:solidFill>
                <a:sym typeface="Symbol" pitchFamily="18" charset="2"/>
              </a:rPr>
              <a:t>/5) + </a:t>
            </a:r>
            <a:r>
              <a:rPr lang="en-US" i="1" dirty="0">
                <a:solidFill>
                  <a:srgbClr val="CC3300"/>
                </a:solidFill>
                <a:sym typeface="Symbol" pitchFamily="18" charset="2"/>
              </a:rPr>
              <a:t>T</a:t>
            </a:r>
            <a:r>
              <a:rPr lang="en-US" dirty="0">
                <a:solidFill>
                  <a:srgbClr val="CC3300"/>
                </a:solidFill>
                <a:sym typeface="Symbol" pitchFamily="18" charset="2"/>
              </a:rPr>
              <a:t>(7</a:t>
            </a:r>
            <a:r>
              <a:rPr lang="en-US" i="1" dirty="0">
                <a:solidFill>
                  <a:srgbClr val="CC3300"/>
                </a:solidFill>
                <a:sym typeface="Symbol" pitchFamily="18" charset="2"/>
              </a:rPr>
              <a:t>n</a:t>
            </a:r>
            <a:r>
              <a:rPr lang="en-US" dirty="0">
                <a:solidFill>
                  <a:srgbClr val="CC3300"/>
                </a:solidFill>
                <a:sym typeface="Symbol" pitchFamily="18" charset="2"/>
              </a:rPr>
              <a:t>/10+1.2</a:t>
            </a:r>
            <a:r>
              <a:rPr lang="en-US" dirty="0" smtClean="0">
                <a:solidFill>
                  <a:srgbClr val="CC3300"/>
                </a:solidFill>
                <a:sym typeface="Symbol" pitchFamily="18" charset="2"/>
              </a:rPr>
              <a:t>)</a:t>
            </a:r>
            <a:br>
              <a:rPr lang="en-US" dirty="0" smtClean="0">
                <a:solidFill>
                  <a:srgbClr val="CC3300"/>
                </a:solidFill>
                <a:sym typeface="Symbol" pitchFamily="18" charset="2"/>
              </a:rPr>
            </a:br>
            <a:r>
              <a:rPr lang="en-US" dirty="0" smtClean="0">
                <a:solidFill>
                  <a:srgbClr val="CC3300"/>
                </a:solidFill>
                <a:sym typeface="Symbol" pitchFamily="18" charset="2"/>
              </a:rPr>
              <a:t>       </a:t>
            </a:r>
            <a:r>
              <a:rPr lang="en-US" dirty="0" smtClean="0"/>
              <a:t>?</a:t>
            </a:r>
            <a:r>
              <a:rPr lang="en-US" dirty="0" smtClean="0">
                <a:sym typeface="Symbol" pitchFamily="18" charset="2"/>
              </a:rPr>
              <a:t>≤  </a:t>
            </a:r>
            <a:r>
              <a:rPr lang="en-US" i="1" dirty="0">
                <a:solidFill>
                  <a:srgbClr val="CC3300"/>
                </a:solidFill>
                <a:sym typeface="Symbol" pitchFamily="18" charset="2"/>
              </a:rPr>
              <a:t>an+ </a:t>
            </a:r>
            <a:r>
              <a:rPr lang="en-US" i="1" dirty="0" smtClean="0">
                <a:solidFill>
                  <a:srgbClr val="CC3300"/>
                </a:solidFill>
              </a:rPr>
              <a:t>c </a:t>
            </a:r>
            <a:r>
              <a:rPr lang="en-US" i="1" dirty="0" smtClean="0">
                <a:solidFill>
                  <a:srgbClr val="CC3300"/>
                </a:solidFill>
                <a:sym typeface="Symbol" pitchFamily="18" charset="2"/>
              </a:rPr>
              <a:t>n</a:t>
            </a:r>
            <a:r>
              <a:rPr lang="en-US" dirty="0" smtClean="0">
                <a:solidFill>
                  <a:srgbClr val="CC3300"/>
                </a:solidFill>
                <a:sym typeface="Symbol" pitchFamily="18" charset="2"/>
              </a:rPr>
              <a:t>/5 </a:t>
            </a:r>
            <a:r>
              <a:rPr lang="en-US" dirty="0">
                <a:solidFill>
                  <a:srgbClr val="CC3300"/>
                </a:solidFill>
                <a:sym typeface="Symbol" pitchFamily="18" charset="2"/>
              </a:rPr>
              <a:t>+ </a:t>
            </a:r>
            <a:r>
              <a:rPr lang="en-US" i="1" dirty="0" smtClean="0">
                <a:solidFill>
                  <a:srgbClr val="CC3300"/>
                </a:solidFill>
                <a:sym typeface="Symbol" pitchFamily="18" charset="2"/>
              </a:rPr>
              <a:t> c </a:t>
            </a:r>
            <a:r>
              <a:rPr lang="en-US" dirty="0" smtClean="0">
                <a:solidFill>
                  <a:srgbClr val="CC3300"/>
                </a:solidFill>
                <a:sym typeface="Symbol" pitchFamily="18" charset="2"/>
              </a:rPr>
              <a:t>7</a:t>
            </a:r>
            <a:r>
              <a:rPr lang="en-US" i="1" dirty="0" smtClean="0">
                <a:solidFill>
                  <a:srgbClr val="CC3300"/>
                </a:solidFill>
                <a:sym typeface="Symbol" pitchFamily="18" charset="2"/>
              </a:rPr>
              <a:t>n</a:t>
            </a:r>
            <a:r>
              <a:rPr lang="en-US" dirty="0" smtClean="0">
                <a:solidFill>
                  <a:srgbClr val="CC3300"/>
                </a:solidFill>
                <a:sym typeface="Symbol" pitchFamily="18" charset="2"/>
              </a:rPr>
              <a:t>/10 + 1.2</a:t>
            </a:r>
            <a:r>
              <a:rPr lang="en-US" i="1" dirty="0" smtClean="0">
                <a:solidFill>
                  <a:srgbClr val="CC3300"/>
                </a:solidFill>
                <a:sym typeface="Symbol" pitchFamily="18" charset="2"/>
              </a:rPr>
              <a:t>c</a:t>
            </a:r>
            <a:br>
              <a:rPr lang="en-US" i="1" dirty="0" smtClean="0">
                <a:solidFill>
                  <a:srgbClr val="CC3300"/>
                </a:solidFill>
                <a:sym typeface="Symbol" pitchFamily="18" charset="2"/>
              </a:rPr>
            </a:br>
            <a:r>
              <a:rPr lang="en-US" i="1" dirty="0" smtClean="0">
                <a:solidFill>
                  <a:srgbClr val="CC3300"/>
                </a:solidFill>
                <a:sym typeface="Symbol" pitchFamily="18" charset="2"/>
              </a:rPr>
              <a:t>         </a:t>
            </a:r>
            <a:r>
              <a:rPr lang="en-US" i="1" dirty="0" smtClean="0">
                <a:sym typeface="Symbol" pitchFamily="18" charset="2"/>
              </a:rPr>
              <a:t>= </a:t>
            </a:r>
            <a:r>
              <a:rPr lang="en-US" i="1" dirty="0" err="1" smtClean="0">
                <a:sym typeface="Symbol" pitchFamily="18" charset="2"/>
              </a:rPr>
              <a:t>cn</a:t>
            </a:r>
            <a:r>
              <a:rPr lang="en-US" i="1" dirty="0" smtClean="0">
                <a:sym typeface="Symbol" pitchFamily="18" charset="2"/>
              </a:rPr>
              <a:t> </a:t>
            </a:r>
            <a:r>
              <a:rPr lang="en-US" dirty="0"/>
              <a:t>– </a:t>
            </a:r>
            <a:r>
              <a:rPr lang="en-US" dirty="0" smtClean="0">
                <a:solidFill>
                  <a:srgbClr val="CC3300"/>
                </a:solidFill>
                <a:sym typeface="Symbol" pitchFamily="18" charset="2"/>
              </a:rPr>
              <a:t>(</a:t>
            </a:r>
            <a:r>
              <a:rPr lang="en-US" i="1" dirty="0" smtClean="0">
                <a:solidFill>
                  <a:srgbClr val="CC3300"/>
                </a:solidFill>
                <a:sym typeface="Symbol" pitchFamily="18" charset="2"/>
              </a:rPr>
              <a:t>c n</a:t>
            </a:r>
            <a:r>
              <a:rPr lang="en-US" dirty="0">
                <a:solidFill>
                  <a:srgbClr val="CC3300"/>
                </a:solidFill>
                <a:sym typeface="Symbol" pitchFamily="18" charset="2"/>
              </a:rPr>
              <a:t>/10 –</a:t>
            </a:r>
            <a:r>
              <a:rPr lang="en-US" dirty="0" smtClean="0"/>
              <a:t> </a:t>
            </a:r>
            <a:r>
              <a:rPr lang="en-US" i="1" dirty="0" smtClean="0">
                <a:solidFill>
                  <a:srgbClr val="CC3300"/>
                </a:solidFill>
                <a:sym typeface="Symbol" pitchFamily="18" charset="2"/>
              </a:rPr>
              <a:t>an </a:t>
            </a:r>
            <a:r>
              <a:rPr lang="en-US" i="1" dirty="0" smtClean="0">
                <a:solidFill>
                  <a:srgbClr val="CC3300"/>
                </a:solidFill>
              </a:rPr>
              <a:t>– </a:t>
            </a:r>
            <a:r>
              <a:rPr lang="en-US" dirty="0" smtClean="0">
                <a:solidFill>
                  <a:srgbClr val="CC3300"/>
                </a:solidFill>
                <a:sym typeface="Symbol" pitchFamily="18" charset="2"/>
              </a:rPr>
              <a:t>1.2</a:t>
            </a:r>
            <a:r>
              <a:rPr lang="en-US" i="1" dirty="0" smtClean="0">
                <a:solidFill>
                  <a:srgbClr val="CC3300"/>
                </a:solidFill>
                <a:sym typeface="Symbol" pitchFamily="18" charset="2"/>
              </a:rPr>
              <a:t>c</a:t>
            </a:r>
            <a:r>
              <a:rPr lang="en-US" dirty="0" smtClean="0">
                <a:solidFill>
                  <a:srgbClr val="CC3300"/>
                </a:solidFill>
                <a:sym typeface="Symbol" pitchFamily="18" charset="2"/>
              </a:rPr>
              <a:t>)</a:t>
            </a:r>
            <a:r>
              <a:rPr lang="en-US" i="1" dirty="0">
                <a:solidFill>
                  <a:srgbClr val="CC3300"/>
                </a:solidFill>
                <a:sym typeface="Symbol" pitchFamily="18" charset="2"/>
              </a:rPr>
              <a:t/>
            </a:r>
            <a:br>
              <a:rPr lang="en-US" i="1" dirty="0">
                <a:solidFill>
                  <a:srgbClr val="CC3300"/>
                </a:solidFill>
                <a:sym typeface="Symbol" pitchFamily="18" charset="2"/>
              </a:rPr>
            </a:br>
            <a:r>
              <a:rPr lang="en-US" i="1" dirty="0">
                <a:solidFill>
                  <a:srgbClr val="CC3300"/>
                </a:solidFill>
                <a:sym typeface="Symbol" pitchFamily="18" charset="2"/>
              </a:rPr>
              <a:t>         </a:t>
            </a:r>
            <a:r>
              <a:rPr lang="en-US" i="1" dirty="0">
                <a:sym typeface="Symbol" pitchFamily="18" charset="2"/>
              </a:rPr>
              <a:t>= </a:t>
            </a:r>
            <a:r>
              <a:rPr lang="en-US" i="1" dirty="0" err="1">
                <a:sym typeface="Symbol" pitchFamily="18" charset="2"/>
              </a:rPr>
              <a:t>cn</a:t>
            </a:r>
            <a:r>
              <a:rPr lang="en-US" i="1" dirty="0">
                <a:sym typeface="Symbol" pitchFamily="18" charset="2"/>
              </a:rPr>
              <a:t> </a:t>
            </a:r>
            <a:r>
              <a:rPr lang="en-US" dirty="0"/>
              <a:t>– </a:t>
            </a:r>
            <a:r>
              <a:rPr lang="en-US" dirty="0" smtClean="0">
                <a:solidFill>
                  <a:srgbClr val="CC3300"/>
                </a:solidFill>
                <a:sym typeface="Symbol" pitchFamily="18" charset="2"/>
              </a:rPr>
              <a:t>((</a:t>
            </a:r>
            <a:r>
              <a:rPr lang="en-US" i="1" dirty="0" smtClean="0">
                <a:solidFill>
                  <a:srgbClr val="CC3300"/>
                </a:solidFill>
                <a:sym typeface="Symbol" pitchFamily="18" charset="2"/>
              </a:rPr>
              <a:t>c</a:t>
            </a:r>
            <a:r>
              <a:rPr lang="en-US" dirty="0" smtClean="0">
                <a:solidFill>
                  <a:srgbClr val="CC3300"/>
                </a:solidFill>
                <a:sym typeface="Symbol" pitchFamily="18" charset="2"/>
              </a:rPr>
              <a:t>/20 </a:t>
            </a:r>
            <a:r>
              <a:rPr lang="en-US" dirty="0">
                <a:solidFill>
                  <a:srgbClr val="CC3300"/>
                </a:solidFill>
                <a:sym typeface="Symbol" pitchFamily="18" charset="2"/>
              </a:rPr>
              <a:t>–</a:t>
            </a:r>
            <a:r>
              <a:rPr lang="en-US" dirty="0"/>
              <a:t> </a:t>
            </a:r>
            <a:r>
              <a:rPr lang="en-US" i="1" dirty="0" smtClean="0">
                <a:solidFill>
                  <a:srgbClr val="CC3300"/>
                </a:solidFill>
                <a:sym typeface="Symbol" pitchFamily="18" charset="2"/>
              </a:rPr>
              <a:t>a)n + (n</a:t>
            </a:r>
            <a:r>
              <a:rPr lang="en-US" dirty="0" smtClean="0">
                <a:solidFill>
                  <a:srgbClr val="CC3300"/>
                </a:solidFill>
                <a:sym typeface="Symbol" pitchFamily="18" charset="2"/>
              </a:rPr>
              <a:t>/20 </a:t>
            </a:r>
            <a:r>
              <a:rPr lang="en-US" i="1" dirty="0" smtClean="0">
                <a:solidFill>
                  <a:srgbClr val="CC3300"/>
                </a:solidFill>
              </a:rPr>
              <a:t>– </a:t>
            </a:r>
            <a:r>
              <a:rPr lang="en-US" dirty="0" smtClean="0">
                <a:solidFill>
                  <a:srgbClr val="CC3300"/>
                </a:solidFill>
                <a:sym typeface="Symbol" pitchFamily="18" charset="2"/>
              </a:rPr>
              <a:t>1.2)</a:t>
            </a:r>
            <a:r>
              <a:rPr lang="en-US" i="1" dirty="0" smtClean="0">
                <a:solidFill>
                  <a:srgbClr val="CC3300"/>
                </a:solidFill>
                <a:sym typeface="Symbol" pitchFamily="18" charset="2"/>
              </a:rPr>
              <a:t>c</a:t>
            </a:r>
            <a:r>
              <a:rPr lang="en-US" dirty="0" smtClean="0">
                <a:solidFill>
                  <a:srgbClr val="CC3300"/>
                </a:solidFill>
                <a:sym typeface="Symbol" pitchFamily="18" charset="2"/>
              </a:rPr>
              <a:t>)</a:t>
            </a:r>
            <a:br>
              <a:rPr lang="en-US" dirty="0" smtClean="0">
                <a:solidFill>
                  <a:srgbClr val="CC3300"/>
                </a:solidFill>
                <a:sym typeface="Symbol" pitchFamily="18" charset="2"/>
              </a:rPr>
            </a:br>
            <a:r>
              <a:rPr lang="en-US" dirty="0" smtClean="0">
                <a:solidFill>
                  <a:srgbClr val="CC3300"/>
                </a:solidFill>
                <a:sym typeface="Symbol" pitchFamily="18" charset="2"/>
              </a:rPr>
              <a:t>	       </a:t>
            </a:r>
            <a:r>
              <a:rPr lang="en-US" dirty="0">
                <a:sym typeface="Symbol" pitchFamily="18" charset="2"/>
              </a:rPr>
              <a:t>≤</a:t>
            </a:r>
            <a:r>
              <a:rPr lang="en-US" i="1" dirty="0" smtClean="0">
                <a:sym typeface="Symbol" pitchFamily="18" charset="2"/>
              </a:rPr>
              <a:t> </a:t>
            </a:r>
            <a:r>
              <a:rPr lang="en-US" i="1" dirty="0" err="1" smtClean="0">
                <a:sym typeface="Symbol" pitchFamily="18" charset="2"/>
              </a:rPr>
              <a:t>cn</a:t>
            </a:r>
            <a:r>
              <a:rPr lang="en-US" i="1" dirty="0" smtClean="0">
                <a:sym typeface="Symbol" pitchFamily="18" charset="2"/>
              </a:rPr>
              <a:t>, </a:t>
            </a:r>
            <a:r>
              <a:rPr lang="en-US" dirty="0" smtClean="0">
                <a:sym typeface="Symbol" pitchFamily="18" charset="2"/>
              </a:rPr>
              <a:t>as long as c ≥ 20</a:t>
            </a:r>
            <a:r>
              <a:rPr lang="en-US" i="1" dirty="0" smtClean="0">
                <a:sym typeface="Symbol" pitchFamily="18" charset="2"/>
              </a:rPr>
              <a:t>a</a:t>
            </a:r>
            <a:r>
              <a:rPr lang="en-US" dirty="0" smtClean="0">
                <a:sym typeface="Symbol" pitchFamily="18" charset="2"/>
              </a:rPr>
              <a:t>.</a:t>
            </a:r>
            <a:endParaRPr lang="en-US" dirty="0">
              <a:solidFill>
                <a:srgbClr val="CC3300"/>
              </a:solidFill>
              <a:sym typeface="Symbol" pitchFamily="18" charset="2"/>
            </a:endParaRPr>
          </a:p>
          <a:p>
            <a:pPr lvl="1"/>
            <a:r>
              <a:rPr lang="en-US" dirty="0" smtClean="0">
                <a:solidFill>
                  <a:srgbClr val="CC3300"/>
                </a:solidFill>
                <a:sym typeface="Symbol" pitchFamily="18" charset="2"/>
              </a:rPr>
              <a:t>So, </a:t>
            </a:r>
            <a:r>
              <a:rPr lang="en-US" i="1" dirty="0" smtClean="0">
                <a:solidFill>
                  <a:srgbClr val="CC3300"/>
                </a:solidFill>
                <a:sym typeface="Symbol" pitchFamily="18" charset="2"/>
              </a:rPr>
              <a:t>c = </a:t>
            </a:r>
            <a:r>
              <a:rPr lang="en-US" dirty="0" smtClean="0">
                <a:solidFill>
                  <a:srgbClr val="CC3300"/>
                </a:solidFill>
                <a:sym typeface="Symbol" pitchFamily="18" charset="2"/>
              </a:rPr>
              <a:t>max(24, 20</a:t>
            </a:r>
            <a:r>
              <a:rPr lang="en-US" i="1" dirty="0" smtClean="0">
                <a:solidFill>
                  <a:srgbClr val="CC3300"/>
                </a:solidFill>
                <a:sym typeface="Symbol" pitchFamily="18" charset="2"/>
              </a:rPr>
              <a:t>a</a:t>
            </a:r>
            <a:r>
              <a:rPr lang="en-US" dirty="0" smtClean="0">
                <a:solidFill>
                  <a:srgbClr val="CC3300"/>
                </a:solidFill>
                <a:sym typeface="Symbol" pitchFamily="18" charset="2"/>
              </a:rPr>
              <a:t>) works</a:t>
            </a:r>
            <a:endParaRPr lang="en-US" dirty="0">
              <a:solidFill>
                <a:srgbClr val="CC3300"/>
              </a:solidFill>
              <a:sym typeface="Symbol" pitchFamily="18" charset="2"/>
            </a:endParaRPr>
          </a:p>
          <a:p>
            <a:pPr lvl="1"/>
            <a:endParaRPr lang="en-US" i="1" dirty="0">
              <a:solidFill>
                <a:schemeClr val="tx1"/>
              </a:solidFill>
            </a:endParaRPr>
          </a:p>
        </p:txBody>
      </p:sp>
      <p:sp>
        <p:nvSpPr>
          <p:cNvPr id="4" name="Footer Placeholder 3"/>
          <p:cNvSpPr>
            <a:spLocks noGrp="1"/>
          </p:cNvSpPr>
          <p:nvPr>
            <p:ph type="ftr" sz="quarter" idx="10"/>
          </p:nvPr>
        </p:nvSpPr>
        <p:spPr/>
        <p:txBody>
          <a:bodyPr/>
          <a:lstStyle/>
          <a:p>
            <a:pPr>
              <a:defRPr/>
            </a:pPr>
            <a:r>
              <a:rPr lang="en-US" smtClean="0"/>
              <a:t>Comp 550</a:t>
            </a:r>
            <a:endParaRPr lang="en-US"/>
          </a:p>
        </p:txBody>
      </p:sp>
    </p:spTree>
    <p:extLst>
      <p:ext uri="{BB962C8B-B14F-4D97-AF65-F5344CB8AC3E}">
        <p14:creationId xmlns:p14="http://schemas.microsoft.com/office/powerpoint/2010/main" val="1705862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We can find the </a:t>
            </a:r>
            <a:r>
              <a:rPr lang="en-US" i="1" dirty="0" err="1" smtClean="0"/>
              <a:t>i</a:t>
            </a:r>
            <a:r>
              <a:rPr lang="en-US" dirty="0" err="1" smtClean="0"/>
              <a:t>th</a:t>
            </a:r>
            <a:r>
              <a:rPr lang="en-US" dirty="0" smtClean="0"/>
              <a:t> largest in an unordered list in </a:t>
            </a:r>
            <a:r>
              <a:rPr lang="el-GR" dirty="0" smtClean="0"/>
              <a:t>Θ</a:t>
            </a:r>
            <a:r>
              <a:rPr lang="en-US" dirty="0" smtClean="0"/>
              <a:t>(</a:t>
            </a:r>
            <a:r>
              <a:rPr lang="en-US" i="1" dirty="0" smtClean="0"/>
              <a:t>n</a:t>
            </a:r>
            <a:r>
              <a:rPr lang="en-US" dirty="0" smtClean="0"/>
              <a:t>) worst-case time</a:t>
            </a:r>
          </a:p>
          <a:p>
            <a:pPr lvl="1"/>
            <a:r>
              <a:rPr lang="en-US" dirty="0" smtClean="0"/>
              <a:t>Let’s us do Quicksort in worst-case </a:t>
            </a:r>
            <a:r>
              <a:rPr lang="el-GR" dirty="0"/>
              <a:t>Θ</a:t>
            </a:r>
            <a:r>
              <a:rPr lang="en-US" dirty="0" smtClean="0"/>
              <a:t>(</a:t>
            </a:r>
            <a:r>
              <a:rPr lang="en-US" i="1" dirty="0" smtClean="0"/>
              <a:t>n </a:t>
            </a:r>
            <a:r>
              <a:rPr lang="en-US" dirty="0" err="1" smtClean="0"/>
              <a:t>lg</a:t>
            </a:r>
            <a:r>
              <a:rPr lang="en-US" dirty="0" smtClean="0"/>
              <a:t> </a:t>
            </a:r>
            <a:r>
              <a:rPr lang="en-US" i="1" dirty="0" smtClean="0"/>
              <a:t>n</a:t>
            </a:r>
            <a:r>
              <a:rPr lang="en-US" dirty="0" smtClean="0"/>
              <a:t>) .</a:t>
            </a:r>
          </a:p>
          <a:p>
            <a:pPr lvl="1"/>
            <a:r>
              <a:rPr lang="en-US" dirty="0" smtClean="0"/>
              <a:t>That constant, 20× partition cost, was high; use </a:t>
            </a:r>
            <a:r>
              <a:rPr lang="en-US" dirty="0" err="1" smtClean="0"/>
              <a:t>RandomizedSelect</a:t>
            </a:r>
            <a:r>
              <a:rPr lang="en-US" dirty="0" smtClean="0"/>
              <a:t> (aka </a:t>
            </a:r>
            <a:r>
              <a:rPr lang="en-US" dirty="0" err="1" smtClean="0"/>
              <a:t>QuickMedian</a:t>
            </a:r>
            <a:r>
              <a:rPr lang="en-US" dirty="0" smtClean="0"/>
              <a:t>) in practice.</a:t>
            </a:r>
            <a:endParaRPr lang="en-US" dirty="0"/>
          </a:p>
        </p:txBody>
      </p:sp>
      <p:sp>
        <p:nvSpPr>
          <p:cNvPr id="4" name="Footer Placeholder 3"/>
          <p:cNvSpPr>
            <a:spLocks noGrp="1"/>
          </p:cNvSpPr>
          <p:nvPr>
            <p:ph type="ftr" sz="quarter" idx="10"/>
          </p:nvPr>
        </p:nvSpPr>
        <p:spPr/>
        <p:txBody>
          <a:bodyPr/>
          <a:lstStyle/>
          <a:p>
            <a:pPr>
              <a:defRPr/>
            </a:pPr>
            <a:r>
              <a:rPr lang="en-US" smtClean="0"/>
              <a:t>Comp 550</a:t>
            </a:r>
            <a:endParaRPr lang="en-US"/>
          </a:p>
        </p:txBody>
      </p:sp>
    </p:spTree>
    <p:extLst>
      <p:ext uri="{BB962C8B-B14F-4D97-AF65-F5344CB8AC3E}">
        <p14:creationId xmlns:p14="http://schemas.microsoft.com/office/powerpoint/2010/main" val="12857849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41987" name="Rectangle 2"/>
          <p:cNvSpPr>
            <a:spLocks noGrp="1" noChangeArrowheads="1"/>
          </p:cNvSpPr>
          <p:nvPr>
            <p:ph type="title"/>
          </p:nvPr>
        </p:nvSpPr>
        <p:spPr/>
        <p:txBody>
          <a:bodyPr/>
          <a:lstStyle/>
          <a:p>
            <a:r>
              <a:rPr lang="en-US" altLang="en-US" smtClean="0"/>
              <a:t>Randomized Quicksort</a:t>
            </a:r>
          </a:p>
        </p:txBody>
      </p:sp>
      <p:sp>
        <p:nvSpPr>
          <p:cNvPr id="41988" name="Rectangle 7"/>
          <p:cNvSpPr>
            <a:spLocks noChangeArrowheads="1"/>
          </p:cNvSpPr>
          <p:nvPr/>
        </p:nvSpPr>
        <p:spPr bwMode="auto">
          <a:xfrm>
            <a:off x="238125" y="1092200"/>
            <a:ext cx="8151813"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w"/>
            </a:pPr>
            <a:r>
              <a:rPr lang="en-US" altLang="en-US" sz="2800" smtClean="0">
                <a:solidFill>
                  <a:srgbClr val="010000"/>
                </a:solidFill>
              </a:rPr>
              <a:t>Want to make running time independent of input ordering.</a:t>
            </a:r>
          </a:p>
          <a:p>
            <a:pPr>
              <a:spcBef>
                <a:spcPct val="20000"/>
              </a:spcBef>
              <a:buFont typeface="Wingdings" panose="05000000000000000000" pitchFamily="2" charset="2"/>
              <a:buChar char="w"/>
            </a:pPr>
            <a:r>
              <a:rPr lang="en-US" altLang="en-US" sz="2800" smtClean="0">
                <a:solidFill>
                  <a:srgbClr val="CC3300"/>
                </a:solidFill>
              </a:rPr>
              <a:t>How can we do that?</a:t>
            </a:r>
          </a:p>
          <a:p>
            <a:pPr lvl="1">
              <a:spcBef>
                <a:spcPct val="20000"/>
              </a:spcBef>
              <a:buFontTx/>
              <a:buChar char="»"/>
            </a:pPr>
            <a:r>
              <a:rPr lang="en-US" altLang="en-US" smtClean="0">
                <a:solidFill>
                  <a:srgbClr val="000000"/>
                </a:solidFill>
              </a:rPr>
              <a:t>Make the algorithm randomized.</a:t>
            </a:r>
          </a:p>
          <a:p>
            <a:pPr lvl="1">
              <a:spcBef>
                <a:spcPct val="20000"/>
              </a:spcBef>
              <a:buFontTx/>
              <a:buChar char="»"/>
            </a:pPr>
            <a:r>
              <a:rPr lang="en-US" altLang="en-US" smtClean="0">
                <a:solidFill>
                  <a:srgbClr val="000000"/>
                </a:solidFill>
              </a:rPr>
              <a:t>Make every possible input equally likely.</a:t>
            </a:r>
          </a:p>
          <a:p>
            <a:pPr lvl="2">
              <a:spcBef>
                <a:spcPct val="20000"/>
              </a:spcBef>
              <a:buFontTx/>
              <a:buChar char="•"/>
            </a:pPr>
            <a:r>
              <a:rPr lang="en-US" altLang="en-US" sz="2000" smtClean="0">
                <a:solidFill>
                  <a:srgbClr val="000000"/>
                </a:solidFill>
              </a:rPr>
              <a:t>Can randomly shuffle to permute the entire array.</a:t>
            </a:r>
          </a:p>
          <a:p>
            <a:pPr lvl="2">
              <a:spcBef>
                <a:spcPct val="20000"/>
              </a:spcBef>
              <a:buFontTx/>
              <a:buChar char="•"/>
            </a:pPr>
            <a:r>
              <a:rPr lang="en-US" altLang="en-US" sz="2000" smtClean="0">
                <a:solidFill>
                  <a:srgbClr val="000000"/>
                </a:solidFill>
              </a:rPr>
              <a:t>For quicksort, it is sufficient if we can ensure that every element is equally likely to be the </a:t>
            </a:r>
            <a:r>
              <a:rPr lang="en-US" altLang="en-US" sz="2000" i="1" smtClean="0">
                <a:solidFill>
                  <a:srgbClr val="000000"/>
                </a:solidFill>
              </a:rPr>
              <a:t>pivot</a:t>
            </a:r>
            <a:r>
              <a:rPr lang="en-US" altLang="en-US" sz="2000" smtClean="0">
                <a:solidFill>
                  <a:srgbClr val="000000"/>
                </a:solidFill>
              </a:rPr>
              <a:t>.</a:t>
            </a:r>
          </a:p>
          <a:p>
            <a:pPr lvl="2">
              <a:spcBef>
                <a:spcPct val="20000"/>
              </a:spcBef>
              <a:buFontTx/>
              <a:buChar char="•"/>
            </a:pPr>
            <a:r>
              <a:rPr lang="en-US" altLang="en-US" sz="2000" smtClean="0">
                <a:solidFill>
                  <a:srgbClr val="000000"/>
                </a:solidFill>
              </a:rPr>
              <a:t>So, we choose an element in </a:t>
            </a:r>
            <a:r>
              <a:rPr lang="en-US" altLang="en-US" sz="2000" i="1" smtClean="0">
                <a:solidFill>
                  <a:srgbClr val="000000"/>
                </a:solidFill>
              </a:rPr>
              <a:t>A</a:t>
            </a:r>
            <a:r>
              <a:rPr lang="en-US" altLang="en-US" sz="2000" smtClean="0">
                <a:solidFill>
                  <a:srgbClr val="000000"/>
                </a:solidFill>
              </a:rPr>
              <a:t>[</a:t>
            </a:r>
            <a:r>
              <a:rPr lang="en-US" altLang="en-US" sz="2000" i="1" smtClean="0">
                <a:solidFill>
                  <a:srgbClr val="000000"/>
                </a:solidFill>
              </a:rPr>
              <a:t>p</a:t>
            </a:r>
            <a:r>
              <a:rPr lang="en-US" altLang="en-US" sz="2000" smtClean="0">
                <a:solidFill>
                  <a:srgbClr val="000000"/>
                </a:solidFill>
              </a:rPr>
              <a:t>..</a:t>
            </a:r>
            <a:r>
              <a:rPr lang="en-US" altLang="en-US" sz="2000" i="1" smtClean="0">
                <a:solidFill>
                  <a:srgbClr val="000000"/>
                </a:solidFill>
              </a:rPr>
              <a:t>r</a:t>
            </a:r>
            <a:r>
              <a:rPr lang="en-US" altLang="en-US" sz="2000" smtClean="0">
                <a:solidFill>
                  <a:srgbClr val="000000"/>
                </a:solidFill>
              </a:rPr>
              <a:t>] and exchange it with </a:t>
            </a:r>
            <a:r>
              <a:rPr lang="en-US" altLang="en-US" sz="2000" i="1" smtClean="0">
                <a:solidFill>
                  <a:srgbClr val="000000"/>
                </a:solidFill>
              </a:rPr>
              <a:t>A</a:t>
            </a:r>
            <a:r>
              <a:rPr lang="en-US" altLang="en-US" sz="2000" smtClean="0">
                <a:solidFill>
                  <a:srgbClr val="000000"/>
                </a:solidFill>
              </a:rPr>
              <a:t>[</a:t>
            </a:r>
            <a:r>
              <a:rPr lang="en-US" altLang="en-US" sz="2000" i="1" smtClean="0">
                <a:solidFill>
                  <a:srgbClr val="000000"/>
                </a:solidFill>
              </a:rPr>
              <a:t>r</a:t>
            </a:r>
            <a:r>
              <a:rPr lang="en-US" altLang="en-US" sz="2000" smtClean="0">
                <a:solidFill>
                  <a:srgbClr val="000000"/>
                </a:solidFill>
              </a:rPr>
              <a:t>].</a:t>
            </a:r>
          </a:p>
          <a:p>
            <a:pPr lvl="2">
              <a:spcBef>
                <a:spcPct val="20000"/>
              </a:spcBef>
              <a:buFontTx/>
              <a:buChar char="•"/>
            </a:pPr>
            <a:r>
              <a:rPr lang="en-US" altLang="en-US" sz="2000" smtClean="0">
                <a:solidFill>
                  <a:srgbClr val="000000"/>
                </a:solidFill>
              </a:rPr>
              <a:t>Because the </a:t>
            </a:r>
            <a:r>
              <a:rPr lang="en-US" altLang="en-US" sz="2000" i="1" smtClean="0">
                <a:solidFill>
                  <a:srgbClr val="000000"/>
                </a:solidFill>
              </a:rPr>
              <a:t>pivot</a:t>
            </a:r>
            <a:r>
              <a:rPr lang="en-US" altLang="en-US" sz="2000" smtClean="0">
                <a:solidFill>
                  <a:srgbClr val="000000"/>
                </a:solidFill>
              </a:rPr>
              <a:t> is randomly chosen, we expect the partitioning to be well balanced on average.</a:t>
            </a:r>
          </a:p>
        </p:txBody>
      </p:sp>
    </p:spTree>
    <p:extLst>
      <p:ext uri="{BB962C8B-B14F-4D97-AF65-F5344CB8AC3E}">
        <p14:creationId xmlns:p14="http://schemas.microsoft.com/office/powerpoint/2010/main" val="16088513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43011" name="Rectangle 2"/>
          <p:cNvSpPr>
            <a:spLocks noGrp="1" noChangeArrowheads="1"/>
          </p:cNvSpPr>
          <p:nvPr>
            <p:ph type="title"/>
          </p:nvPr>
        </p:nvSpPr>
        <p:spPr/>
        <p:txBody>
          <a:bodyPr/>
          <a:lstStyle/>
          <a:p>
            <a:r>
              <a:rPr lang="en-US" altLang="en-US" smtClean="0"/>
              <a:t>Randomized Version</a:t>
            </a:r>
          </a:p>
        </p:txBody>
      </p:sp>
      <p:sp>
        <p:nvSpPr>
          <p:cNvPr id="478211" name="Text Box 3"/>
          <p:cNvSpPr txBox="1">
            <a:spLocks noChangeArrowheads="1"/>
          </p:cNvSpPr>
          <p:nvPr/>
        </p:nvSpPr>
        <p:spPr bwMode="auto">
          <a:xfrm>
            <a:off x="401638" y="2368550"/>
            <a:ext cx="3249612" cy="1320800"/>
          </a:xfrm>
          <a:prstGeom prst="rect">
            <a:avLst/>
          </a:prstGeom>
          <a:solidFill>
            <a:srgbClr val="CCECFF"/>
          </a:solidFill>
          <a:ln w="9525">
            <a:solidFill>
              <a:schemeClr val="tx2"/>
            </a:solidFill>
            <a:miter lim="800000"/>
            <a:headEnd/>
            <a:tailEnd/>
          </a:ln>
          <a:effectLst>
            <a:outerShdw dist="107763" dir="2700000" algn="ctr" rotWithShape="0">
              <a:schemeClr val="bg2"/>
            </a:outerShdw>
          </a:effectLst>
        </p:spPr>
        <p:txBody>
          <a:bodyPr wrap="none">
            <a:spAutoFit/>
          </a:bodyPr>
          <a:lstStyle/>
          <a:p>
            <a:pPr>
              <a:tabLst>
                <a:tab pos="461963" algn="l"/>
                <a:tab pos="909638" algn="l"/>
                <a:tab pos="1371600" algn="l"/>
              </a:tabLst>
              <a:defRPr/>
            </a:pPr>
            <a:r>
              <a:rPr lang="en-US" sz="2000">
                <a:solidFill>
                  <a:srgbClr val="000000"/>
                </a:solidFill>
              </a:rPr>
              <a:t>Randomized-Partition(A, p, r)</a:t>
            </a:r>
          </a:p>
          <a:p>
            <a:pPr>
              <a:tabLst>
                <a:tab pos="461963" algn="l"/>
                <a:tab pos="909638" algn="l"/>
                <a:tab pos="1371600" algn="l"/>
              </a:tabLst>
              <a:defRPr/>
            </a:pPr>
            <a:r>
              <a:rPr lang="en-US" sz="2000">
                <a:solidFill>
                  <a:srgbClr val="000000"/>
                </a:solidFill>
              </a:rPr>
              <a:t>	i := Random(p, r);</a:t>
            </a:r>
          </a:p>
          <a:p>
            <a:pPr>
              <a:tabLst>
                <a:tab pos="461963" algn="l"/>
                <a:tab pos="909638" algn="l"/>
                <a:tab pos="1371600" algn="l"/>
              </a:tabLst>
              <a:defRPr/>
            </a:pPr>
            <a:r>
              <a:rPr lang="en-US" sz="2000">
                <a:solidFill>
                  <a:srgbClr val="000000"/>
                </a:solidFill>
              </a:rPr>
              <a:t>	A[r] </a:t>
            </a:r>
            <a:r>
              <a:rPr lang="en-US" sz="2000">
                <a:solidFill>
                  <a:srgbClr val="000000"/>
                </a:solidFill>
                <a:sym typeface="Symbol" pitchFamily="18" charset="2"/>
              </a:rPr>
              <a:t></a:t>
            </a:r>
            <a:r>
              <a:rPr lang="en-US" sz="2000">
                <a:solidFill>
                  <a:srgbClr val="000000"/>
                </a:solidFill>
              </a:rPr>
              <a:t>  A[i];</a:t>
            </a:r>
          </a:p>
          <a:p>
            <a:pPr>
              <a:tabLst>
                <a:tab pos="461963" algn="l"/>
                <a:tab pos="909638" algn="l"/>
                <a:tab pos="1371600" algn="l"/>
              </a:tabLst>
              <a:defRPr/>
            </a:pPr>
            <a:r>
              <a:rPr lang="en-US" sz="2000">
                <a:solidFill>
                  <a:srgbClr val="000000"/>
                </a:solidFill>
              </a:rPr>
              <a:t>	Partition(A, p, r)</a:t>
            </a:r>
          </a:p>
        </p:txBody>
      </p:sp>
      <p:sp>
        <p:nvSpPr>
          <p:cNvPr id="478212" name="Text Box 4"/>
          <p:cNvSpPr txBox="1">
            <a:spLocks noChangeArrowheads="1"/>
          </p:cNvSpPr>
          <p:nvPr/>
        </p:nvSpPr>
        <p:spPr bwMode="auto">
          <a:xfrm>
            <a:off x="4070350" y="2338388"/>
            <a:ext cx="4781550" cy="1930400"/>
          </a:xfrm>
          <a:prstGeom prst="rect">
            <a:avLst/>
          </a:prstGeom>
          <a:solidFill>
            <a:srgbClr val="CCECFF"/>
          </a:solidFill>
          <a:ln w="9525">
            <a:solidFill>
              <a:schemeClr val="tx2"/>
            </a:solidFill>
            <a:miter lim="800000"/>
            <a:headEnd/>
            <a:tailEnd/>
          </a:ln>
          <a:effectLst>
            <a:outerShdw dist="107763" dir="2700000" algn="ctr" rotWithShape="0">
              <a:schemeClr val="bg2"/>
            </a:outerShdw>
          </a:effectLst>
        </p:spPr>
        <p:txBody>
          <a:bodyPr wrap="none">
            <a:spAutoFit/>
          </a:bodyPr>
          <a:lstStyle/>
          <a:p>
            <a:pPr>
              <a:tabLst>
                <a:tab pos="461963" algn="l"/>
                <a:tab pos="909638" algn="l"/>
                <a:tab pos="1371600" algn="l"/>
              </a:tabLst>
              <a:defRPr/>
            </a:pPr>
            <a:r>
              <a:rPr lang="en-US" sz="2000">
                <a:solidFill>
                  <a:srgbClr val="000000"/>
                </a:solidFill>
              </a:rPr>
              <a:t>Randomized-Quicksort(A, p, r)</a:t>
            </a:r>
          </a:p>
          <a:p>
            <a:pPr>
              <a:tabLst>
                <a:tab pos="461963" algn="l"/>
                <a:tab pos="909638" algn="l"/>
                <a:tab pos="1371600" algn="l"/>
              </a:tabLst>
              <a:defRPr/>
            </a:pPr>
            <a:r>
              <a:rPr lang="en-US" sz="2000">
                <a:solidFill>
                  <a:srgbClr val="000000"/>
                </a:solidFill>
              </a:rPr>
              <a:t>	</a:t>
            </a:r>
            <a:r>
              <a:rPr lang="en-US" sz="2000" b="1">
                <a:solidFill>
                  <a:srgbClr val="000000"/>
                </a:solidFill>
              </a:rPr>
              <a:t>if</a:t>
            </a:r>
            <a:r>
              <a:rPr lang="en-US" sz="2000">
                <a:solidFill>
                  <a:srgbClr val="000000"/>
                </a:solidFill>
              </a:rPr>
              <a:t> p &lt; r </a:t>
            </a:r>
            <a:r>
              <a:rPr lang="en-US" sz="2000" b="1">
                <a:solidFill>
                  <a:srgbClr val="000000"/>
                </a:solidFill>
              </a:rPr>
              <a:t>then</a:t>
            </a:r>
            <a:endParaRPr lang="en-US" sz="2000">
              <a:solidFill>
                <a:srgbClr val="000000"/>
              </a:solidFill>
            </a:endParaRPr>
          </a:p>
          <a:p>
            <a:pPr>
              <a:tabLst>
                <a:tab pos="461963" algn="l"/>
                <a:tab pos="909638" algn="l"/>
                <a:tab pos="1371600" algn="l"/>
              </a:tabLst>
              <a:defRPr/>
            </a:pPr>
            <a:r>
              <a:rPr lang="en-US" sz="2000">
                <a:solidFill>
                  <a:srgbClr val="000000"/>
                </a:solidFill>
              </a:rPr>
              <a:t>		q := Randomized-Partition(A, p, r);</a:t>
            </a:r>
          </a:p>
          <a:p>
            <a:pPr>
              <a:tabLst>
                <a:tab pos="461963" algn="l"/>
                <a:tab pos="909638" algn="l"/>
                <a:tab pos="1371600" algn="l"/>
              </a:tabLst>
              <a:defRPr/>
            </a:pPr>
            <a:r>
              <a:rPr lang="en-US" sz="2000">
                <a:solidFill>
                  <a:srgbClr val="000000"/>
                </a:solidFill>
              </a:rPr>
              <a:t>		Randomized-Quicksort(A, p, q – 1);</a:t>
            </a:r>
          </a:p>
          <a:p>
            <a:pPr>
              <a:tabLst>
                <a:tab pos="461963" algn="l"/>
                <a:tab pos="909638" algn="l"/>
                <a:tab pos="1371600" algn="l"/>
              </a:tabLst>
              <a:defRPr/>
            </a:pPr>
            <a:r>
              <a:rPr lang="en-US" sz="2000">
                <a:solidFill>
                  <a:srgbClr val="000000"/>
                </a:solidFill>
              </a:rPr>
              <a:t>		Randomized-Quicksort(A, q + 1, r)</a:t>
            </a:r>
          </a:p>
          <a:p>
            <a:pPr>
              <a:tabLst>
                <a:tab pos="461963" algn="l"/>
                <a:tab pos="909638" algn="l"/>
                <a:tab pos="1371600" algn="l"/>
              </a:tabLst>
              <a:defRPr/>
            </a:pPr>
            <a:r>
              <a:rPr lang="en-US" sz="2000">
                <a:solidFill>
                  <a:srgbClr val="000000"/>
                </a:solidFill>
              </a:rPr>
              <a:t>	</a:t>
            </a:r>
            <a:r>
              <a:rPr lang="en-US" sz="2000" b="1">
                <a:solidFill>
                  <a:srgbClr val="000000"/>
                </a:solidFill>
              </a:rPr>
              <a:t>fi</a:t>
            </a:r>
            <a:endParaRPr lang="en-US" sz="2000">
              <a:solidFill>
                <a:srgbClr val="000000"/>
              </a:solidFill>
            </a:endParaRPr>
          </a:p>
        </p:txBody>
      </p:sp>
      <p:sp>
        <p:nvSpPr>
          <p:cNvPr id="43014" name="Rectangle 5"/>
          <p:cNvSpPr>
            <a:spLocks noChangeArrowheads="1"/>
          </p:cNvSpPr>
          <p:nvPr/>
        </p:nvSpPr>
        <p:spPr bwMode="auto">
          <a:xfrm>
            <a:off x="238125" y="1092200"/>
            <a:ext cx="815181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mtClean="0">
                <a:solidFill>
                  <a:srgbClr val="010000"/>
                </a:solidFill>
              </a:rPr>
              <a:t>Want to make running time independent of input ordering.</a:t>
            </a:r>
          </a:p>
          <a:p>
            <a:pPr lvl="2">
              <a:spcBef>
                <a:spcPct val="20000"/>
              </a:spcBef>
              <a:buFontTx/>
              <a:buChar char="•"/>
            </a:pPr>
            <a:endParaRPr lang="en-US" altLang="en-US" sz="1800" smtClean="0">
              <a:solidFill>
                <a:srgbClr val="000000"/>
              </a:solidFill>
            </a:endParaRPr>
          </a:p>
        </p:txBody>
      </p:sp>
    </p:spTree>
    <p:extLst>
      <p:ext uri="{BB962C8B-B14F-4D97-AF65-F5344CB8AC3E}">
        <p14:creationId xmlns:p14="http://schemas.microsoft.com/office/powerpoint/2010/main" val="31929159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solidFill>
                  <a:srgbClr val="0033CC"/>
                </a:solidFill>
              </a:rPr>
              <a:t>Comp 550</a:t>
            </a:r>
          </a:p>
        </p:txBody>
      </p:sp>
      <p:sp>
        <p:nvSpPr>
          <p:cNvPr id="44035" name="Rectangle 2"/>
          <p:cNvSpPr>
            <a:spLocks noGrp="1" noChangeArrowheads="1"/>
          </p:cNvSpPr>
          <p:nvPr>
            <p:ph type="title"/>
          </p:nvPr>
        </p:nvSpPr>
        <p:spPr/>
        <p:txBody>
          <a:bodyPr/>
          <a:lstStyle/>
          <a:p>
            <a:r>
              <a:rPr lang="en-US" altLang="en-US" sz="4000" smtClean="0"/>
              <a:t>Deterministic vs. Randomized Algorithms</a:t>
            </a:r>
          </a:p>
        </p:txBody>
      </p:sp>
      <p:sp>
        <p:nvSpPr>
          <p:cNvPr id="44036" name="Rectangle 3"/>
          <p:cNvSpPr>
            <a:spLocks noGrp="1" noChangeArrowheads="1"/>
          </p:cNvSpPr>
          <p:nvPr>
            <p:ph type="body" idx="1"/>
          </p:nvPr>
        </p:nvSpPr>
        <p:spPr>
          <a:xfrm>
            <a:off x="304800" y="990600"/>
            <a:ext cx="8458200" cy="1828800"/>
          </a:xfrm>
        </p:spPr>
        <p:txBody>
          <a:bodyPr/>
          <a:lstStyle/>
          <a:p>
            <a:r>
              <a:rPr lang="en-US" altLang="en-US" sz="2400" smtClean="0">
                <a:solidFill>
                  <a:srgbClr val="CC0000"/>
                </a:solidFill>
              </a:rPr>
              <a:t>Deterministic Algorithm</a:t>
            </a:r>
            <a:r>
              <a:rPr lang="en-US" altLang="en-US" sz="2400" smtClean="0"/>
              <a:t> : </a:t>
            </a:r>
            <a:r>
              <a:rPr lang="en-US" altLang="en-US" sz="2400" smtClean="0">
                <a:solidFill>
                  <a:schemeClr val="hlink"/>
                </a:solidFill>
              </a:rPr>
              <a:t>Identical behavior</a:t>
            </a:r>
            <a:r>
              <a:rPr lang="en-US" altLang="en-US" sz="2400" smtClean="0"/>
              <a:t> for different runs for a given input.</a:t>
            </a:r>
          </a:p>
          <a:p>
            <a:r>
              <a:rPr lang="en-US" altLang="en-US" sz="2400" smtClean="0">
                <a:solidFill>
                  <a:srgbClr val="CC0000"/>
                </a:solidFill>
              </a:rPr>
              <a:t>Randomized Algorithm</a:t>
            </a:r>
            <a:r>
              <a:rPr lang="en-US" altLang="en-US" sz="2400" smtClean="0"/>
              <a:t> : </a:t>
            </a:r>
            <a:r>
              <a:rPr lang="en-US" altLang="en-US" sz="2400" smtClean="0">
                <a:solidFill>
                  <a:schemeClr val="hlink"/>
                </a:solidFill>
              </a:rPr>
              <a:t>Behavior is generally different</a:t>
            </a:r>
            <a:r>
              <a:rPr lang="en-US" altLang="en-US" sz="2400" smtClean="0"/>
              <a:t> for different runs for a given input.</a:t>
            </a:r>
          </a:p>
          <a:p>
            <a:endParaRPr lang="en-US" altLang="en-US" sz="2400" smtClean="0"/>
          </a:p>
          <a:p>
            <a:endParaRPr lang="en-US" altLang="en-US" sz="2400" smtClean="0"/>
          </a:p>
        </p:txBody>
      </p:sp>
      <p:grpSp>
        <p:nvGrpSpPr>
          <p:cNvPr id="2" name="Group 4"/>
          <p:cNvGrpSpPr>
            <a:grpSpLocks/>
          </p:cNvGrpSpPr>
          <p:nvPr/>
        </p:nvGrpSpPr>
        <p:grpSpPr bwMode="auto">
          <a:xfrm>
            <a:off x="990600" y="2667000"/>
            <a:ext cx="7315200" cy="3733800"/>
            <a:chOff x="624" y="1680"/>
            <a:chExt cx="4608" cy="2352"/>
          </a:xfrm>
        </p:grpSpPr>
        <p:sp>
          <p:nvSpPr>
            <p:cNvPr id="544773" name="Rectangle 5"/>
            <p:cNvSpPr>
              <a:spLocks noChangeArrowheads="1"/>
            </p:cNvSpPr>
            <p:nvPr/>
          </p:nvSpPr>
          <p:spPr bwMode="auto">
            <a:xfrm>
              <a:off x="624" y="1680"/>
              <a:ext cx="4608" cy="2352"/>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en-US">
                <a:solidFill>
                  <a:srgbClr val="000000"/>
                </a:solidFill>
              </a:endParaRPr>
            </a:p>
          </p:txBody>
        </p:sp>
        <p:sp>
          <p:nvSpPr>
            <p:cNvPr id="44061" name="Text Box 6"/>
            <p:cNvSpPr txBox="1">
              <a:spLocks noChangeArrowheads="1"/>
            </p:cNvSpPr>
            <p:nvPr/>
          </p:nvSpPr>
          <p:spPr bwMode="auto">
            <a:xfrm>
              <a:off x="2592" y="1728"/>
              <a:ext cx="8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33CC"/>
                  </a:solidFill>
                </a:rPr>
                <a:t>Algorithms</a:t>
              </a:r>
            </a:p>
          </p:txBody>
        </p:sp>
      </p:grpSp>
      <p:grpSp>
        <p:nvGrpSpPr>
          <p:cNvPr id="3" name="Group 7"/>
          <p:cNvGrpSpPr>
            <a:grpSpLocks/>
          </p:cNvGrpSpPr>
          <p:nvPr/>
        </p:nvGrpSpPr>
        <p:grpSpPr bwMode="auto">
          <a:xfrm>
            <a:off x="2286000" y="3140075"/>
            <a:ext cx="4972050" cy="838200"/>
            <a:chOff x="1056" y="2009"/>
            <a:chExt cx="3132" cy="528"/>
          </a:xfrm>
        </p:grpSpPr>
        <p:sp>
          <p:nvSpPr>
            <p:cNvPr id="44056" name="Text Box 8"/>
            <p:cNvSpPr txBox="1">
              <a:spLocks noChangeArrowheads="1"/>
            </p:cNvSpPr>
            <p:nvPr/>
          </p:nvSpPr>
          <p:spPr bwMode="auto">
            <a:xfrm>
              <a:off x="1056" y="2287"/>
              <a:ext cx="9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33CC"/>
                  </a:solidFill>
                </a:rPr>
                <a:t>Deterministic</a:t>
              </a:r>
            </a:p>
          </p:txBody>
        </p:sp>
        <p:sp>
          <p:nvSpPr>
            <p:cNvPr id="44057" name="Text Box 9"/>
            <p:cNvSpPr txBox="1">
              <a:spLocks noChangeArrowheads="1"/>
            </p:cNvSpPr>
            <p:nvPr/>
          </p:nvSpPr>
          <p:spPr bwMode="auto">
            <a:xfrm>
              <a:off x="3264" y="2287"/>
              <a:ext cx="9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33CC"/>
                  </a:solidFill>
                </a:rPr>
                <a:t>Randomized</a:t>
              </a:r>
            </a:p>
          </p:txBody>
        </p:sp>
        <p:cxnSp>
          <p:nvCxnSpPr>
            <p:cNvPr id="44058" name="AutoShape 10"/>
            <p:cNvCxnSpPr>
              <a:cxnSpLocks noChangeShapeType="1"/>
              <a:stCxn id="44061" idx="2"/>
              <a:endCxn id="44056" idx="0"/>
            </p:cNvCxnSpPr>
            <p:nvPr/>
          </p:nvCxnSpPr>
          <p:spPr bwMode="auto">
            <a:xfrm flipH="1">
              <a:off x="1548" y="2009"/>
              <a:ext cx="1082" cy="278"/>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4059" name="AutoShape 11"/>
            <p:cNvCxnSpPr>
              <a:cxnSpLocks noChangeShapeType="1"/>
              <a:stCxn id="44061" idx="2"/>
              <a:endCxn id="44057" idx="0"/>
            </p:cNvCxnSpPr>
            <p:nvPr/>
          </p:nvCxnSpPr>
          <p:spPr bwMode="auto">
            <a:xfrm>
              <a:off x="2630" y="2009"/>
              <a:ext cx="1096" cy="278"/>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grpSp>
        <p:nvGrpSpPr>
          <p:cNvPr id="4" name="Group 12"/>
          <p:cNvGrpSpPr>
            <a:grpSpLocks/>
          </p:cNvGrpSpPr>
          <p:nvPr/>
        </p:nvGrpSpPr>
        <p:grpSpPr bwMode="auto">
          <a:xfrm>
            <a:off x="990600" y="3978275"/>
            <a:ext cx="2076450" cy="2236788"/>
            <a:chOff x="240" y="2537"/>
            <a:chExt cx="1308" cy="1409"/>
          </a:xfrm>
        </p:grpSpPr>
        <p:grpSp>
          <p:nvGrpSpPr>
            <p:cNvPr id="44051" name="Group 13"/>
            <p:cNvGrpSpPr>
              <a:grpSpLocks/>
            </p:cNvGrpSpPr>
            <p:nvPr/>
          </p:nvGrpSpPr>
          <p:grpSpPr bwMode="auto">
            <a:xfrm>
              <a:off x="240" y="2537"/>
              <a:ext cx="1308" cy="1409"/>
              <a:chOff x="240" y="2537"/>
              <a:chExt cx="1308" cy="1409"/>
            </a:xfrm>
          </p:grpSpPr>
          <p:sp>
            <p:nvSpPr>
              <p:cNvPr id="44053" name="Text Box 14"/>
              <p:cNvSpPr txBox="1">
                <a:spLocks noChangeArrowheads="1"/>
              </p:cNvSpPr>
              <p:nvPr/>
            </p:nvSpPr>
            <p:spPr bwMode="auto">
              <a:xfrm>
                <a:off x="336" y="2863"/>
                <a:ext cx="8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33CC"/>
                    </a:solidFill>
                  </a:rPr>
                  <a:t>Worst-case </a:t>
                </a:r>
              </a:p>
              <a:p>
                <a:r>
                  <a:rPr lang="en-US" altLang="en-US" sz="2000" smtClean="0">
                    <a:solidFill>
                      <a:srgbClr val="0033CC"/>
                    </a:solidFill>
                  </a:rPr>
                  <a:t>Analysis</a:t>
                </a:r>
              </a:p>
            </p:txBody>
          </p:sp>
          <p:cxnSp>
            <p:nvCxnSpPr>
              <p:cNvPr id="44054" name="AutoShape 15"/>
              <p:cNvCxnSpPr>
                <a:cxnSpLocks noChangeShapeType="1"/>
                <a:stCxn id="44056" idx="2"/>
                <a:endCxn id="44053" idx="0"/>
              </p:cNvCxnSpPr>
              <p:nvPr/>
            </p:nvCxnSpPr>
            <p:spPr bwMode="auto">
              <a:xfrm flipH="1">
                <a:off x="773" y="2537"/>
                <a:ext cx="775" cy="326"/>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44055" name="Text Box 16"/>
              <p:cNvSpPr txBox="1">
                <a:spLocks noChangeArrowheads="1"/>
              </p:cNvSpPr>
              <p:nvPr/>
            </p:nvSpPr>
            <p:spPr bwMode="auto">
              <a:xfrm>
                <a:off x="240" y="3504"/>
                <a:ext cx="104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33CC"/>
                    </a:solidFill>
                  </a:rPr>
                  <a:t>Worst-case</a:t>
                </a:r>
              </a:p>
              <a:p>
                <a:r>
                  <a:rPr lang="en-US" altLang="en-US" sz="2000" smtClean="0">
                    <a:solidFill>
                      <a:srgbClr val="0033CC"/>
                    </a:solidFill>
                  </a:rPr>
                  <a:t>Running Time</a:t>
                </a:r>
              </a:p>
            </p:txBody>
          </p:sp>
        </p:grpSp>
        <p:cxnSp>
          <p:nvCxnSpPr>
            <p:cNvPr id="44052" name="AutoShape 17"/>
            <p:cNvCxnSpPr>
              <a:cxnSpLocks noChangeShapeType="1"/>
              <a:stCxn id="44053" idx="2"/>
              <a:endCxn id="44055" idx="0"/>
            </p:cNvCxnSpPr>
            <p:nvPr/>
          </p:nvCxnSpPr>
          <p:spPr bwMode="auto">
            <a:xfrm flipH="1">
              <a:off x="762" y="3305"/>
              <a:ext cx="11" cy="199"/>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6" name="Group 18"/>
          <p:cNvGrpSpPr>
            <a:grpSpLocks/>
          </p:cNvGrpSpPr>
          <p:nvPr/>
        </p:nvGrpSpPr>
        <p:grpSpPr bwMode="auto">
          <a:xfrm>
            <a:off x="3067050" y="3978275"/>
            <a:ext cx="2160588" cy="2312988"/>
            <a:chOff x="1548" y="2537"/>
            <a:chExt cx="1361" cy="1457"/>
          </a:xfrm>
        </p:grpSpPr>
        <p:sp>
          <p:nvSpPr>
            <p:cNvPr id="44047" name="Text Box 19"/>
            <p:cNvSpPr txBox="1">
              <a:spLocks noChangeArrowheads="1"/>
            </p:cNvSpPr>
            <p:nvPr/>
          </p:nvSpPr>
          <p:spPr bwMode="auto">
            <a:xfrm>
              <a:off x="1824" y="2880"/>
              <a:ext cx="108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33CC"/>
                  </a:solidFill>
                </a:rPr>
                <a:t>Probabilistic</a:t>
              </a:r>
            </a:p>
            <a:p>
              <a:r>
                <a:rPr lang="en-US" altLang="en-US" sz="2000" smtClean="0">
                  <a:solidFill>
                    <a:srgbClr val="0033CC"/>
                  </a:solidFill>
                </a:rPr>
                <a:t>Analysis</a:t>
              </a:r>
            </a:p>
          </p:txBody>
        </p:sp>
        <p:cxnSp>
          <p:nvCxnSpPr>
            <p:cNvPr id="44048" name="AutoShape 20"/>
            <p:cNvCxnSpPr>
              <a:cxnSpLocks noChangeShapeType="1"/>
              <a:stCxn id="44056" idx="2"/>
              <a:endCxn id="44047" idx="0"/>
            </p:cNvCxnSpPr>
            <p:nvPr/>
          </p:nvCxnSpPr>
          <p:spPr bwMode="auto">
            <a:xfrm>
              <a:off x="1548" y="2537"/>
              <a:ext cx="819" cy="343"/>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44049" name="Text Box 21"/>
            <p:cNvSpPr txBox="1">
              <a:spLocks noChangeArrowheads="1"/>
            </p:cNvSpPr>
            <p:nvPr/>
          </p:nvSpPr>
          <p:spPr bwMode="auto">
            <a:xfrm>
              <a:off x="1836" y="3552"/>
              <a:ext cx="104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33CC"/>
                  </a:solidFill>
                </a:rPr>
                <a:t>Average</a:t>
              </a:r>
            </a:p>
            <a:p>
              <a:r>
                <a:rPr lang="en-US" altLang="en-US" sz="2000" smtClean="0">
                  <a:solidFill>
                    <a:srgbClr val="0033CC"/>
                  </a:solidFill>
                </a:rPr>
                <a:t>Running Time</a:t>
              </a:r>
            </a:p>
          </p:txBody>
        </p:sp>
        <p:cxnSp>
          <p:nvCxnSpPr>
            <p:cNvPr id="44050" name="AutoShape 22"/>
            <p:cNvCxnSpPr>
              <a:cxnSpLocks noChangeShapeType="1"/>
              <a:stCxn id="44047" idx="2"/>
              <a:endCxn id="44049" idx="0"/>
            </p:cNvCxnSpPr>
            <p:nvPr/>
          </p:nvCxnSpPr>
          <p:spPr bwMode="auto">
            <a:xfrm flipH="1">
              <a:off x="2358" y="3322"/>
              <a:ext cx="9" cy="23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7" name="Group 23"/>
          <p:cNvGrpSpPr>
            <a:grpSpLocks/>
          </p:cNvGrpSpPr>
          <p:nvPr/>
        </p:nvGrpSpPr>
        <p:grpSpPr bwMode="auto">
          <a:xfrm>
            <a:off x="5715000" y="3978275"/>
            <a:ext cx="1657350" cy="2236788"/>
            <a:chOff x="3216" y="2537"/>
            <a:chExt cx="1044" cy="1409"/>
          </a:xfrm>
        </p:grpSpPr>
        <p:cxnSp>
          <p:nvCxnSpPr>
            <p:cNvPr id="44042" name="AutoShape 24"/>
            <p:cNvCxnSpPr>
              <a:cxnSpLocks noChangeShapeType="1"/>
              <a:stCxn id="44057" idx="2"/>
              <a:endCxn id="44044" idx="0"/>
            </p:cNvCxnSpPr>
            <p:nvPr/>
          </p:nvCxnSpPr>
          <p:spPr bwMode="auto">
            <a:xfrm flipH="1">
              <a:off x="3725" y="2537"/>
              <a:ext cx="1" cy="374"/>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nvGrpSpPr>
            <p:cNvPr id="44043" name="Group 25"/>
            <p:cNvGrpSpPr>
              <a:grpSpLocks/>
            </p:cNvGrpSpPr>
            <p:nvPr/>
          </p:nvGrpSpPr>
          <p:grpSpPr bwMode="auto">
            <a:xfrm>
              <a:off x="3216" y="2911"/>
              <a:ext cx="1044" cy="1035"/>
              <a:chOff x="3216" y="2911"/>
              <a:chExt cx="1044" cy="1035"/>
            </a:xfrm>
          </p:grpSpPr>
          <p:sp>
            <p:nvSpPr>
              <p:cNvPr id="44044" name="Text Box 26"/>
              <p:cNvSpPr txBox="1">
                <a:spLocks noChangeArrowheads="1"/>
              </p:cNvSpPr>
              <p:nvPr/>
            </p:nvSpPr>
            <p:spPr bwMode="auto">
              <a:xfrm>
                <a:off x="3264" y="2911"/>
                <a:ext cx="92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33CC"/>
                    </a:solidFill>
                  </a:rPr>
                  <a:t>Probabilistic</a:t>
                </a:r>
              </a:p>
              <a:p>
                <a:r>
                  <a:rPr lang="en-US" altLang="en-US" sz="2000" smtClean="0">
                    <a:solidFill>
                      <a:srgbClr val="0033CC"/>
                    </a:solidFill>
                  </a:rPr>
                  <a:t>Analysis</a:t>
                </a:r>
              </a:p>
            </p:txBody>
          </p:sp>
          <p:sp>
            <p:nvSpPr>
              <p:cNvPr id="44045" name="Text Box 27"/>
              <p:cNvSpPr txBox="1">
                <a:spLocks noChangeArrowheads="1"/>
              </p:cNvSpPr>
              <p:nvPr/>
            </p:nvSpPr>
            <p:spPr bwMode="auto">
              <a:xfrm>
                <a:off x="3216" y="3504"/>
                <a:ext cx="104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smtClean="0">
                    <a:solidFill>
                      <a:srgbClr val="0033CC"/>
                    </a:solidFill>
                  </a:rPr>
                  <a:t>Average</a:t>
                </a:r>
              </a:p>
              <a:p>
                <a:r>
                  <a:rPr lang="en-US" altLang="en-US" sz="2000" smtClean="0">
                    <a:solidFill>
                      <a:srgbClr val="0033CC"/>
                    </a:solidFill>
                  </a:rPr>
                  <a:t>Running Time</a:t>
                </a:r>
              </a:p>
            </p:txBody>
          </p:sp>
          <p:cxnSp>
            <p:nvCxnSpPr>
              <p:cNvPr id="44046" name="AutoShape 28"/>
              <p:cNvCxnSpPr>
                <a:cxnSpLocks noChangeShapeType="1"/>
                <a:stCxn id="44044" idx="2"/>
                <a:endCxn id="44045" idx="0"/>
              </p:cNvCxnSpPr>
              <p:nvPr/>
            </p:nvCxnSpPr>
            <p:spPr bwMode="auto">
              <a:xfrm>
                <a:off x="3725" y="3353"/>
                <a:ext cx="13" cy="151"/>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283481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1747" name="Rectangle 3074"/>
          <p:cNvSpPr>
            <a:spLocks noGrp="1" noChangeArrowheads="1"/>
          </p:cNvSpPr>
          <p:nvPr>
            <p:ph type="title"/>
          </p:nvPr>
        </p:nvSpPr>
        <p:spPr/>
        <p:txBody>
          <a:bodyPr/>
          <a:lstStyle/>
          <a:p>
            <a:r>
              <a:rPr lang="en-US" altLang="en-US" smtClean="0"/>
              <a:t>Sorting Categories</a:t>
            </a:r>
          </a:p>
        </p:txBody>
      </p:sp>
      <p:sp>
        <p:nvSpPr>
          <p:cNvPr id="31748" name="Rectangle 3075"/>
          <p:cNvSpPr>
            <a:spLocks noGrp="1" noChangeArrowheads="1"/>
          </p:cNvSpPr>
          <p:nvPr>
            <p:ph type="body" idx="1"/>
          </p:nvPr>
        </p:nvSpPr>
        <p:spPr>
          <a:xfrm>
            <a:off x="263525" y="1136650"/>
            <a:ext cx="8710613" cy="4724400"/>
          </a:xfrm>
        </p:spPr>
        <p:txBody>
          <a:bodyPr/>
          <a:lstStyle/>
          <a:p>
            <a:r>
              <a:rPr lang="en-US" altLang="en-US" sz="2800" dirty="0" smtClean="0">
                <a:sym typeface="Symbol" pitchFamily="18" charset="2"/>
              </a:rPr>
              <a:t>Sorting by </a:t>
            </a:r>
            <a:r>
              <a:rPr lang="en-US" altLang="en-US" sz="2800" dirty="0" smtClean="0">
                <a:solidFill>
                  <a:srgbClr val="CC0000"/>
                </a:solidFill>
                <a:sym typeface="Symbol" pitchFamily="18" charset="2"/>
              </a:rPr>
              <a:t>Insertion</a:t>
            </a:r>
            <a:r>
              <a:rPr lang="en-US" altLang="en-US" sz="2800" dirty="0" smtClean="0">
                <a:sym typeface="Symbol" pitchFamily="18" charset="2"/>
              </a:rPr>
              <a:t>        </a:t>
            </a:r>
            <a:r>
              <a:rPr lang="en-US" altLang="en-US" sz="2800" i="1" dirty="0" err="1" smtClean="0">
                <a:solidFill>
                  <a:schemeClr val="hlink"/>
                </a:solidFill>
                <a:sym typeface="Symbol" pitchFamily="18" charset="2"/>
              </a:rPr>
              <a:t>insertion</a:t>
            </a:r>
            <a:r>
              <a:rPr lang="en-US" altLang="en-US" sz="2800" i="1" dirty="0" smtClean="0">
                <a:solidFill>
                  <a:schemeClr val="hlink"/>
                </a:solidFill>
                <a:sym typeface="Symbol" pitchFamily="18" charset="2"/>
              </a:rPr>
              <a:t> sort, </a:t>
            </a:r>
            <a:r>
              <a:rPr lang="en-US" altLang="en-US" sz="2800" i="1" dirty="0" err="1" smtClean="0">
                <a:solidFill>
                  <a:schemeClr val="hlink"/>
                </a:solidFill>
                <a:sym typeface="Symbol" pitchFamily="18" charset="2"/>
              </a:rPr>
              <a:t>shellsort</a:t>
            </a:r>
            <a:endParaRPr lang="en-US" altLang="en-US" sz="2800" i="1" dirty="0" smtClean="0">
              <a:solidFill>
                <a:schemeClr val="hlink"/>
              </a:solidFill>
              <a:sym typeface="Symbol" pitchFamily="18" charset="2"/>
            </a:endParaRPr>
          </a:p>
          <a:p>
            <a:pPr>
              <a:buFont typeface="Wingdings" pitchFamily="2" charset="2"/>
              <a:buNone/>
            </a:pPr>
            <a:r>
              <a:rPr lang="en-US" altLang="en-US" sz="1000" dirty="0" smtClean="0">
                <a:sym typeface="Symbol" pitchFamily="18" charset="2"/>
              </a:rPr>
              <a:t> </a:t>
            </a:r>
          </a:p>
          <a:p>
            <a:r>
              <a:rPr lang="en-US" altLang="en-US" sz="2800" dirty="0" smtClean="0">
                <a:sym typeface="Symbol" pitchFamily="18" charset="2"/>
              </a:rPr>
              <a:t>Sorting by </a:t>
            </a:r>
            <a:r>
              <a:rPr lang="en-US" altLang="en-US" sz="2800" dirty="0" smtClean="0">
                <a:solidFill>
                  <a:srgbClr val="CC0000"/>
                </a:solidFill>
                <a:sym typeface="Symbol" pitchFamily="18" charset="2"/>
              </a:rPr>
              <a:t>Exchange</a:t>
            </a:r>
            <a:r>
              <a:rPr lang="en-US" altLang="en-US" sz="2800" dirty="0" smtClean="0">
                <a:sym typeface="Symbol" pitchFamily="18" charset="2"/>
              </a:rPr>
              <a:t>      </a:t>
            </a:r>
            <a:r>
              <a:rPr lang="en-US" altLang="en-US" sz="2800" i="1" dirty="0" smtClean="0">
                <a:solidFill>
                  <a:schemeClr val="hlink"/>
                </a:solidFill>
                <a:sym typeface="Symbol" pitchFamily="18" charset="2"/>
              </a:rPr>
              <a:t>bubble sort, quicksort</a:t>
            </a:r>
          </a:p>
          <a:p>
            <a:pPr>
              <a:buFont typeface="Wingdings" pitchFamily="2" charset="2"/>
              <a:buNone/>
            </a:pPr>
            <a:endParaRPr lang="en-US" altLang="en-US" sz="1000" dirty="0" smtClean="0">
              <a:sym typeface="Symbol" pitchFamily="18" charset="2"/>
            </a:endParaRPr>
          </a:p>
          <a:p>
            <a:r>
              <a:rPr lang="en-US" altLang="en-US" sz="2800" dirty="0" smtClean="0">
                <a:sym typeface="Symbol" pitchFamily="18" charset="2"/>
              </a:rPr>
              <a:t>Sorting by </a:t>
            </a:r>
            <a:r>
              <a:rPr lang="en-US" altLang="en-US" sz="2800" dirty="0" smtClean="0">
                <a:solidFill>
                  <a:srgbClr val="CC0000"/>
                </a:solidFill>
                <a:sym typeface="Symbol" pitchFamily="18" charset="2"/>
              </a:rPr>
              <a:t>Selection</a:t>
            </a:r>
            <a:r>
              <a:rPr lang="en-US" altLang="en-US" sz="2800" dirty="0" smtClean="0">
                <a:sym typeface="Symbol" pitchFamily="18" charset="2"/>
              </a:rPr>
              <a:t>       </a:t>
            </a:r>
            <a:r>
              <a:rPr lang="en-US" altLang="en-US" sz="2800" i="1" dirty="0" err="1" smtClean="0">
                <a:solidFill>
                  <a:schemeClr val="hlink"/>
                </a:solidFill>
                <a:sym typeface="Symbol" pitchFamily="18" charset="2"/>
              </a:rPr>
              <a:t>selection</a:t>
            </a:r>
            <a:r>
              <a:rPr lang="en-US" altLang="en-US" sz="2800" i="1" dirty="0" smtClean="0">
                <a:solidFill>
                  <a:schemeClr val="hlink"/>
                </a:solidFill>
                <a:sym typeface="Symbol" pitchFamily="18" charset="2"/>
              </a:rPr>
              <a:t> sort, heapsort</a:t>
            </a:r>
            <a:r>
              <a:rPr lang="en-US" altLang="en-US" sz="2800" dirty="0" smtClean="0">
                <a:solidFill>
                  <a:srgbClr val="3DDE2C"/>
                </a:solidFill>
                <a:sym typeface="Symbol" pitchFamily="18" charset="2"/>
              </a:rPr>
              <a:t> </a:t>
            </a:r>
          </a:p>
          <a:p>
            <a:pPr>
              <a:buFont typeface="Wingdings" pitchFamily="2" charset="2"/>
              <a:buNone/>
            </a:pPr>
            <a:endParaRPr lang="en-US" altLang="en-US" sz="1000" dirty="0" smtClean="0">
              <a:sym typeface="Symbol" pitchFamily="18" charset="2"/>
            </a:endParaRPr>
          </a:p>
          <a:p>
            <a:r>
              <a:rPr lang="en-US" altLang="en-US" sz="2800" dirty="0" smtClean="0">
                <a:sym typeface="Symbol" pitchFamily="18" charset="2"/>
              </a:rPr>
              <a:t>Sorting by </a:t>
            </a:r>
            <a:r>
              <a:rPr lang="en-US" altLang="en-US" sz="2800" dirty="0" smtClean="0">
                <a:solidFill>
                  <a:srgbClr val="CC0000"/>
                </a:solidFill>
                <a:sym typeface="Symbol" pitchFamily="18" charset="2"/>
              </a:rPr>
              <a:t>Merging </a:t>
            </a:r>
            <a:r>
              <a:rPr lang="en-US" altLang="en-US" sz="2800" dirty="0" smtClean="0">
                <a:sym typeface="Symbol" pitchFamily="18" charset="2"/>
              </a:rPr>
              <a:t>        </a:t>
            </a:r>
            <a:r>
              <a:rPr lang="en-US" altLang="en-US" sz="2800" i="1" dirty="0" smtClean="0">
                <a:solidFill>
                  <a:schemeClr val="hlink"/>
                </a:solidFill>
                <a:sym typeface="Symbol" pitchFamily="18" charset="2"/>
              </a:rPr>
              <a:t>merge sort</a:t>
            </a:r>
          </a:p>
          <a:p>
            <a:pPr>
              <a:buFont typeface="Wingdings" pitchFamily="2" charset="2"/>
              <a:buNone/>
            </a:pPr>
            <a:endParaRPr lang="en-US" altLang="en-US" sz="1000" dirty="0" smtClean="0">
              <a:sym typeface="Symbol" pitchFamily="18" charset="2"/>
            </a:endParaRPr>
          </a:p>
          <a:p>
            <a:r>
              <a:rPr lang="en-US" altLang="en-US" sz="2800" dirty="0" smtClean="0">
                <a:sym typeface="Symbol" pitchFamily="18" charset="2"/>
              </a:rPr>
              <a:t>Sorting by </a:t>
            </a:r>
            <a:r>
              <a:rPr lang="en-US" altLang="en-US" sz="2800" dirty="0" smtClean="0">
                <a:solidFill>
                  <a:srgbClr val="CC0000"/>
                </a:solidFill>
                <a:sym typeface="Symbol" pitchFamily="18" charset="2"/>
              </a:rPr>
              <a:t>Distribution</a:t>
            </a:r>
            <a:r>
              <a:rPr lang="en-US" altLang="en-US" sz="2800" dirty="0" smtClean="0">
                <a:sym typeface="Symbol" pitchFamily="18" charset="2"/>
              </a:rPr>
              <a:t>   </a:t>
            </a:r>
            <a:r>
              <a:rPr lang="en-US" altLang="en-US" sz="2800" i="1" dirty="0" smtClean="0">
                <a:solidFill>
                  <a:schemeClr val="hlink"/>
                </a:solidFill>
                <a:sym typeface="Symbol" pitchFamily="18" charset="2"/>
              </a:rPr>
              <a:t>counting sort, bucket sort, </a:t>
            </a:r>
            <a:br>
              <a:rPr lang="en-US" altLang="en-US" sz="2800" i="1" dirty="0" smtClean="0">
                <a:solidFill>
                  <a:schemeClr val="hlink"/>
                </a:solidFill>
                <a:sym typeface="Symbol" pitchFamily="18" charset="2"/>
              </a:rPr>
            </a:br>
            <a:r>
              <a:rPr lang="en-US" altLang="en-US" sz="2800" i="1" dirty="0" smtClean="0">
                <a:solidFill>
                  <a:schemeClr val="hlink"/>
                </a:solidFill>
                <a:sym typeface="Symbol" pitchFamily="18" charset="2"/>
              </a:rPr>
              <a:t>				   radix sort</a:t>
            </a:r>
          </a:p>
          <a:p>
            <a:pPr lvl="1">
              <a:buFont typeface="Wingdings" pitchFamily="2" charset="2"/>
              <a:buNone/>
            </a:pPr>
            <a:endParaRPr lang="en-US" altLang="en-US" sz="2600" i="1" dirty="0" smtClean="0">
              <a:solidFill>
                <a:schemeClr val="hlink"/>
              </a:solidFill>
            </a:endParaRPr>
          </a:p>
          <a:p>
            <a:pPr lvl="1">
              <a:buFont typeface="Wingdings" pitchFamily="2" charset="2"/>
              <a:buNone/>
            </a:pPr>
            <a:endParaRPr lang="en-US" altLang="en-US" sz="26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2771" name="Rectangle 2"/>
          <p:cNvSpPr>
            <a:spLocks noGrp="1" noChangeArrowheads="1"/>
          </p:cNvSpPr>
          <p:nvPr>
            <p:ph type="title"/>
          </p:nvPr>
        </p:nvSpPr>
        <p:spPr/>
        <p:txBody>
          <a:bodyPr/>
          <a:lstStyle/>
          <a:p>
            <a:r>
              <a:rPr lang="en-US" altLang="en-US" smtClean="0"/>
              <a:t>Insertion Sort</a:t>
            </a:r>
          </a:p>
        </p:txBody>
      </p:sp>
      <p:sp>
        <p:nvSpPr>
          <p:cNvPr id="32772" name="Rectangle 3"/>
          <p:cNvSpPr>
            <a:spLocks noGrp="1" noChangeArrowheads="1"/>
          </p:cNvSpPr>
          <p:nvPr>
            <p:ph type="body" idx="1"/>
          </p:nvPr>
        </p:nvSpPr>
        <p:spPr>
          <a:xfrm>
            <a:off x="304800" y="1219200"/>
            <a:ext cx="8458200" cy="1668463"/>
          </a:xfrm>
        </p:spPr>
        <p:txBody>
          <a:bodyPr/>
          <a:lstStyle/>
          <a:p>
            <a:r>
              <a:rPr lang="en-US" altLang="en-US" sz="2800" dirty="0" smtClean="0"/>
              <a:t>Problem: sort </a:t>
            </a:r>
            <a:r>
              <a:rPr lang="en-US" altLang="en-US" sz="2800" i="1" dirty="0" smtClean="0"/>
              <a:t>n</a:t>
            </a:r>
            <a:r>
              <a:rPr lang="en-US" altLang="en-US" sz="2800" dirty="0" smtClean="0"/>
              <a:t> numbers in </a:t>
            </a:r>
            <a:r>
              <a:rPr lang="en-US" altLang="en-US" sz="2800" i="1" dirty="0" smtClean="0"/>
              <a:t>A</a:t>
            </a:r>
            <a:r>
              <a:rPr lang="en-US" altLang="en-US" sz="2800" dirty="0" smtClean="0"/>
              <a:t>[1..</a:t>
            </a:r>
            <a:r>
              <a:rPr lang="en-US" altLang="en-US" sz="2800" i="1" dirty="0" smtClean="0"/>
              <a:t>n</a:t>
            </a:r>
            <a:r>
              <a:rPr lang="en-US" altLang="en-US" sz="2800" dirty="0" smtClean="0"/>
              <a:t>].</a:t>
            </a:r>
          </a:p>
          <a:p>
            <a:r>
              <a:rPr lang="en-US" altLang="en-US" sz="2800" dirty="0" smtClean="0"/>
              <a:t>Input: </a:t>
            </a:r>
            <a:r>
              <a:rPr lang="en-US" altLang="en-US" sz="2800" i="1" dirty="0" smtClean="0"/>
              <a:t>n, </a:t>
            </a:r>
            <a:r>
              <a:rPr lang="en-US" altLang="en-US" sz="2800" dirty="0" smtClean="0"/>
              <a:t>numbers in </a:t>
            </a:r>
            <a:r>
              <a:rPr lang="en-US" altLang="en-US" sz="2800" i="1" dirty="0" smtClean="0"/>
              <a:t>A</a:t>
            </a:r>
            <a:endParaRPr lang="en-US" altLang="en-US" sz="2800" i="1" dirty="0" smtClean="0">
              <a:sym typeface="Symbol" pitchFamily="18" charset="2"/>
            </a:endParaRPr>
          </a:p>
          <a:p>
            <a:r>
              <a:rPr lang="en-US" altLang="en-US" sz="2800" dirty="0" smtClean="0"/>
              <a:t>Output: </a:t>
            </a:r>
            <a:r>
              <a:rPr lang="en-US" altLang="en-US" sz="2800" i="1" dirty="0" smtClean="0"/>
              <a:t>A </a:t>
            </a:r>
            <a:r>
              <a:rPr lang="en-US" altLang="en-US" sz="2800" dirty="0" smtClean="0"/>
              <a:t>in sorted order: </a:t>
            </a:r>
            <a:r>
              <a:rPr lang="en-US" altLang="en-US" sz="2800" dirty="0">
                <a:sym typeface="Symbol" pitchFamily="18" charset="2"/>
              </a:rPr>
              <a:t></a:t>
            </a:r>
            <a:r>
              <a:rPr lang="en-US" altLang="en-US" sz="2800" dirty="0"/>
              <a:t> </a:t>
            </a:r>
            <a:r>
              <a:rPr lang="en-US" altLang="en-US" sz="2800" i="1" dirty="0" err="1"/>
              <a:t>i</a:t>
            </a:r>
            <a:r>
              <a:rPr lang="en-US" altLang="en-US" sz="2800" i="1" dirty="0"/>
              <a:t> </a:t>
            </a:r>
            <a:r>
              <a:rPr lang="en-US" altLang="en-US" sz="2800" dirty="0">
                <a:sym typeface="Symbol" pitchFamily="18" charset="2"/>
              </a:rPr>
              <a:t> [1..</a:t>
            </a:r>
            <a:r>
              <a:rPr lang="en-US" altLang="en-US" sz="2800" i="1" dirty="0">
                <a:sym typeface="Symbol" pitchFamily="18" charset="2"/>
              </a:rPr>
              <a:t>n-1</a:t>
            </a:r>
            <a:r>
              <a:rPr lang="en-US" altLang="en-US" sz="2800" dirty="0">
                <a:sym typeface="Symbol" pitchFamily="18" charset="2"/>
              </a:rPr>
              <a:t>],  </a:t>
            </a:r>
            <a:r>
              <a:rPr lang="en-US" altLang="en-US" sz="2800" i="1" dirty="0">
                <a:sym typeface="Symbol" pitchFamily="18" charset="2"/>
              </a:rPr>
              <a:t>A</a:t>
            </a:r>
            <a:r>
              <a:rPr lang="en-US" altLang="en-US" sz="2800" dirty="0">
                <a:sym typeface="Symbol" pitchFamily="18" charset="2"/>
              </a:rPr>
              <a:t>[</a:t>
            </a:r>
            <a:r>
              <a:rPr lang="en-US" altLang="en-US" sz="2800" i="1" dirty="0" err="1">
                <a:sym typeface="Symbol" pitchFamily="18" charset="2"/>
              </a:rPr>
              <a:t>i</a:t>
            </a:r>
            <a:r>
              <a:rPr lang="en-US" altLang="en-US" sz="2800" dirty="0">
                <a:sym typeface="Symbol" pitchFamily="18" charset="2"/>
              </a:rPr>
              <a:t>] ≤ </a:t>
            </a:r>
            <a:r>
              <a:rPr lang="en-US" altLang="en-US" sz="2800" i="1" dirty="0">
                <a:sym typeface="Symbol" pitchFamily="18" charset="2"/>
              </a:rPr>
              <a:t>A</a:t>
            </a:r>
            <a:r>
              <a:rPr lang="en-US" altLang="en-US" sz="2800" dirty="0">
                <a:sym typeface="Symbol" pitchFamily="18" charset="2"/>
              </a:rPr>
              <a:t>[</a:t>
            </a:r>
            <a:r>
              <a:rPr lang="en-US" altLang="en-US" sz="2800" i="1" dirty="0">
                <a:sym typeface="Symbol" pitchFamily="18" charset="2"/>
              </a:rPr>
              <a:t>i+1</a:t>
            </a:r>
            <a:r>
              <a:rPr lang="en-US" altLang="en-US" sz="2800" dirty="0">
                <a:sym typeface="Symbol" pitchFamily="18" charset="2"/>
              </a:rPr>
              <a:t>]</a:t>
            </a:r>
          </a:p>
        </p:txBody>
      </p:sp>
      <p:sp>
        <p:nvSpPr>
          <p:cNvPr id="448517" name="Text Box 5"/>
          <p:cNvSpPr txBox="1">
            <a:spLocks noChangeArrowheads="1"/>
          </p:cNvSpPr>
          <p:nvPr/>
        </p:nvSpPr>
        <p:spPr bwMode="auto">
          <a:xfrm>
            <a:off x="1363663" y="2940050"/>
            <a:ext cx="5735637" cy="2660650"/>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spAutoFit/>
          </a:bodyPr>
          <a:lstStyle/>
          <a:p>
            <a:pPr>
              <a:defRPr/>
            </a:pPr>
            <a:r>
              <a:rPr lang="en-US" b="1">
                <a:latin typeface="Courier New" pitchFamily="49" charset="0"/>
              </a:rPr>
              <a:t>f</a:t>
            </a:r>
            <a:r>
              <a:rPr lang="en-GB" b="1">
                <a:latin typeface="Courier New" pitchFamily="49" charset="0"/>
              </a:rPr>
              <a:t>or</a:t>
            </a:r>
            <a:r>
              <a:rPr lang="en-US" b="1">
                <a:latin typeface="Courier New" pitchFamily="49" charset="0"/>
              </a:rPr>
              <a:t> </a:t>
            </a:r>
            <a:r>
              <a:rPr lang="en-GB">
                <a:latin typeface="Courier New" pitchFamily="49" charset="0"/>
              </a:rPr>
              <a:t>j=2 </a:t>
            </a:r>
            <a:r>
              <a:rPr lang="en-GB" b="1">
                <a:latin typeface="Courier New" pitchFamily="49" charset="0"/>
              </a:rPr>
              <a:t>to </a:t>
            </a:r>
            <a:r>
              <a:rPr lang="en-GB" i="1">
                <a:latin typeface="Courier New" pitchFamily="49" charset="0"/>
              </a:rPr>
              <a:t>len</a:t>
            </a:r>
            <a:r>
              <a:rPr lang="en-US" i="1">
                <a:latin typeface="Courier New" pitchFamily="49" charset="0"/>
              </a:rPr>
              <a:t>gth</a:t>
            </a:r>
            <a:r>
              <a:rPr lang="en-GB">
                <a:latin typeface="Courier New" pitchFamily="49" charset="0"/>
              </a:rPr>
              <a:t>(A)</a:t>
            </a:r>
          </a:p>
          <a:p>
            <a:pPr>
              <a:defRPr/>
            </a:pPr>
            <a:r>
              <a:rPr lang="en-US" b="1">
                <a:latin typeface="Courier New" pitchFamily="49" charset="0"/>
              </a:rPr>
              <a:t>   </a:t>
            </a:r>
            <a:r>
              <a:rPr lang="en-GB" b="1">
                <a:latin typeface="Courier New" pitchFamily="49" charset="0"/>
              </a:rPr>
              <a:t>do</a:t>
            </a:r>
            <a:r>
              <a:rPr lang="en-US" b="1">
                <a:latin typeface="Courier New" pitchFamily="49" charset="0"/>
              </a:rPr>
              <a:t> </a:t>
            </a:r>
            <a:r>
              <a:rPr lang="en-GB">
                <a:latin typeface="Courier New" pitchFamily="49" charset="0"/>
              </a:rPr>
              <a:t>key=A[j]</a:t>
            </a:r>
          </a:p>
          <a:p>
            <a:pPr>
              <a:defRPr/>
            </a:pPr>
            <a:r>
              <a:rPr lang="en-GB">
                <a:latin typeface="Courier New" pitchFamily="49" charset="0"/>
              </a:rPr>
              <a:t>      i</a:t>
            </a:r>
            <a:r>
              <a:rPr lang="en-US">
                <a:latin typeface="Courier New" pitchFamily="49" charset="0"/>
              </a:rPr>
              <a:t>=j-1</a:t>
            </a:r>
            <a:endParaRPr lang="en-GB">
              <a:latin typeface="Courier New" pitchFamily="49" charset="0"/>
            </a:endParaRPr>
          </a:p>
          <a:p>
            <a:pPr>
              <a:defRPr/>
            </a:pPr>
            <a:r>
              <a:rPr lang="en-GB">
                <a:latin typeface="Courier New" pitchFamily="49" charset="0"/>
              </a:rPr>
              <a:t>      </a:t>
            </a:r>
            <a:r>
              <a:rPr lang="en-GB" b="1">
                <a:latin typeface="Courier New" pitchFamily="49" charset="0"/>
              </a:rPr>
              <a:t>while </a:t>
            </a:r>
            <a:r>
              <a:rPr lang="en-GB">
                <a:latin typeface="Courier New" pitchFamily="49" charset="0"/>
              </a:rPr>
              <a:t>i&gt;0 </a:t>
            </a:r>
            <a:r>
              <a:rPr lang="en-GB" b="1">
                <a:latin typeface="Courier New" pitchFamily="49" charset="0"/>
              </a:rPr>
              <a:t>and </a:t>
            </a:r>
            <a:r>
              <a:rPr lang="en-GB">
                <a:latin typeface="Courier New" pitchFamily="49" charset="0"/>
              </a:rPr>
              <a:t>A[i]&gt;key</a:t>
            </a:r>
          </a:p>
          <a:p>
            <a:pPr>
              <a:defRPr/>
            </a:pPr>
            <a:r>
              <a:rPr lang="en-GB">
                <a:latin typeface="Courier New" pitchFamily="49" charset="0"/>
              </a:rPr>
              <a:t>     </a:t>
            </a:r>
            <a:r>
              <a:rPr lang="en-US">
                <a:latin typeface="Courier New" pitchFamily="49" charset="0"/>
              </a:rPr>
              <a:t>   </a:t>
            </a:r>
            <a:r>
              <a:rPr lang="en-GB" b="1">
                <a:latin typeface="Courier New" pitchFamily="49" charset="0"/>
              </a:rPr>
              <a:t>do </a:t>
            </a:r>
            <a:r>
              <a:rPr lang="en-GB">
                <a:latin typeface="Courier New" pitchFamily="49" charset="0"/>
              </a:rPr>
              <a:t>A[i+1]=A[i]</a:t>
            </a:r>
          </a:p>
          <a:p>
            <a:pPr>
              <a:defRPr/>
            </a:pPr>
            <a:r>
              <a:rPr lang="en-GB">
                <a:latin typeface="Courier New" pitchFamily="49" charset="0"/>
              </a:rPr>
              <a:t>        </a:t>
            </a:r>
            <a:r>
              <a:rPr lang="en-US">
                <a:latin typeface="Courier New" pitchFamily="49" charset="0"/>
              </a:rPr>
              <a:t>   </a:t>
            </a:r>
            <a:r>
              <a:rPr lang="en-GB">
                <a:latin typeface="Courier New" pitchFamily="49" charset="0"/>
              </a:rPr>
              <a:t>i--</a:t>
            </a:r>
          </a:p>
          <a:p>
            <a:pPr>
              <a:defRPr/>
            </a:pPr>
            <a:r>
              <a:rPr lang="en-GB">
                <a:latin typeface="Courier New" pitchFamily="49" charset="0"/>
              </a:rPr>
              <a:t>      A[i+1]=key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2771" name="Rectangle 2"/>
          <p:cNvSpPr>
            <a:spLocks noGrp="1" noChangeArrowheads="1"/>
          </p:cNvSpPr>
          <p:nvPr>
            <p:ph type="title"/>
          </p:nvPr>
        </p:nvSpPr>
        <p:spPr/>
        <p:txBody>
          <a:bodyPr/>
          <a:lstStyle/>
          <a:p>
            <a:r>
              <a:rPr lang="en-US" altLang="en-US" dirty="0" smtClean="0"/>
              <a:t>Selection Sort</a:t>
            </a:r>
          </a:p>
        </p:txBody>
      </p:sp>
      <p:sp>
        <p:nvSpPr>
          <p:cNvPr id="32772" name="Rectangle 3"/>
          <p:cNvSpPr>
            <a:spLocks noGrp="1" noChangeArrowheads="1"/>
          </p:cNvSpPr>
          <p:nvPr>
            <p:ph type="body" idx="1"/>
          </p:nvPr>
        </p:nvSpPr>
        <p:spPr>
          <a:xfrm>
            <a:off x="304800" y="1219200"/>
            <a:ext cx="8458200" cy="1668463"/>
          </a:xfrm>
        </p:spPr>
        <p:txBody>
          <a:bodyPr/>
          <a:lstStyle/>
          <a:p>
            <a:r>
              <a:rPr lang="en-US" altLang="en-US" sz="2800" dirty="0" smtClean="0"/>
              <a:t>Problem: sort </a:t>
            </a:r>
            <a:r>
              <a:rPr lang="en-US" altLang="en-US" sz="2800" i="1" dirty="0" smtClean="0"/>
              <a:t>n</a:t>
            </a:r>
            <a:r>
              <a:rPr lang="en-US" altLang="en-US" sz="2800" dirty="0" smtClean="0"/>
              <a:t> numbers in </a:t>
            </a:r>
            <a:r>
              <a:rPr lang="en-US" altLang="en-US" sz="2800" i="1" dirty="0" smtClean="0"/>
              <a:t>A</a:t>
            </a:r>
            <a:r>
              <a:rPr lang="en-US" altLang="en-US" sz="2800" dirty="0" smtClean="0"/>
              <a:t>[1..</a:t>
            </a:r>
            <a:r>
              <a:rPr lang="en-US" altLang="en-US" sz="2800" i="1" dirty="0" smtClean="0"/>
              <a:t>n</a:t>
            </a:r>
            <a:r>
              <a:rPr lang="en-US" altLang="en-US" sz="2800" dirty="0" smtClean="0"/>
              <a:t>].</a:t>
            </a:r>
          </a:p>
          <a:p>
            <a:r>
              <a:rPr lang="en-US" altLang="en-US" sz="2800" dirty="0" smtClean="0"/>
              <a:t>Input: </a:t>
            </a:r>
            <a:r>
              <a:rPr lang="en-US" altLang="en-US" sz="2800" i="1" dirty="0" smtClean="0"/>
              <a:t>n, </a:t>
            </a:r>
            <a:r>
              <a:rPr lang="en-US" altLang="en-US" sz="2800" dirty="0" smtClean="0"/>
              <a:t>numbers in </a:t>
            </a:r>
            <a:r>
              <a:rPr lang="en-US" altLang="en-US" sz="2800" i="1" dirty="0" smtClean="0"/>
              <a:t>A</a:t>
            </a:r>
            <a:endParaRPr lang="en-US" altLang="en-US" sz="2800" i="1" dirty="0" smtClean="0">
              <a:sym typeface="Symbol" pitchFamily="18" charset="2"/>
            </a:endParaRPr>
          </a:p>
          <a:p>
            <a:r>
              <a:rPr lang="en-US" altLang="en-US" sz="2800" dirty="0" smtClean="0"/>
              <a:t>Output: </a:t>
            </a:r>
            <a:r>
              <a:rPr lang="en-US" altLang="en-US" sz="2800" i="1" dirty="0" smtClean="0"/>
              <a:t>A </a:t>
            </a:r>
            <a:r>
              <a:rPr lang="en-US" altLang="en-US" sz="2800" dirty="0" smtClean="0"/>
              <a:t>in sorted order: </a:t>
            </a:r>
            <a:r>
              <a:rPr lang="en-US" altLang="en-US" sz="2800" dirty="0" smtClean="0">
                <a:sym typeface="Symbol" pitchFamily="18" charset="2"/>
              </a:rPr>
              <a:t></a:t>
            </a:r>
            <a:r>
              <a:rPr lang="en-US" altLang="en-US" sz="2800" dirty="0" smtClean="0"/>
              <a:t> </a:t>
            </a:r>
            <a:r>
              <a:rPr lang="en-US" altLang="en-US" sz="2800" i="1" dirty="0" err="1" smtClean="0"/>
              <a:t>i</a:t>
            </a:r>
            <a:r>
              <a:rPr lang="en-US" altLang="en-US" sz="2800" i="1" dirty="0" smtClean="0"/>
              <a:t> </a:t>
            </a:r>
            <a:r>
              <a:rPr lang="en-US" altLang="en-US" sz="2800" dirty="0" smtClean="0">
                <a:sym typeface="Symbol" pitchFamily="18" charset="2"/>
              </a:rPr>
              <a:t> [1..</a:t>
            </a:r>
            <a:r>
              <a:rPr lang="en-US" altLang="en-US" sz="2800" i="1" dirty="0" smtClean="0">
                <a:sym typeface="Symbol" pitchFamily="18" charset="2"/>
              </a:rPr>
              <a:t>n-1</a:t>
            </a:r>
            <a:r>
              <a:rPr lang="en-US" altLang="en-US" sz="2800" dirty="0" smtClean="0">
                <a:sym typeface="Symbol" pitchFamily="18" charset="2"/>
              </a:rPr>
              <a:t>],  </a:t>
            </a:r>
            <a:r>
              <a:rPr lang="en-US" altLang="en-US" sz="2800" i="1" dirty="0" smtClean="0">
                <a:sym typeface="Symbol" pitchFamily="18" charset="2"/>
              </a:rPr>
              <a:t>A</a:t>
            </a:r>
            <a:r>
              <a:rPr lang="en-US" altLang="en-US" sz="2800" dirty="0" smtClean="0">
                <a:sym typeface="Symbol" pitchFamily="18" charset="2"/>
              </a:rPr>
              <a:t>[</a:t>
            </a:r>
            <a:r>
              <a:rPr lang="en-US" altLang="en-US" sz="2800" i="1" dirty="0" err="1" smtClean="0">
                <a:sym typeface="Symbol" pitchFamily="18" charset="2"/>
              </a:rPr>
              <a:t>i</a:t>
            </a:r>
            <a:r>
              <a:rPr lang="en-US" altLang="en-US" sz="2800" dirty="0" smtClean="0">
                <a:sym typeface="Symbol" pitchFamily="18" charset="2"/>
              </a:rPr>
              <a:t>] ≤ </a:t>
            </a:r>
            <a:r>
              <a:rPr lang="en-US" altLang="en-US" sz="2800" i="1" dirty="0" smtClean="0">
                <a:sym typeface="Symbol" pitchFamily="18" charset="2"/>
              </a:rPr>
              <a:t>A</a:t>
            </a:r>
            <a:r>
              <a:rPr lang="en-US" altLang="en-US" sz="2800" dirty="0" smtClean="0">
                <a:sym typeface="Symbol" pitchFamily="18" charset="2"/>
              </a:rPr>
              <a:t>[</a:t>
            </a:r>
            <a:r>
              <a:rPr lang="en-US" altLang="en-US" sz="2800" i="1" dirty="0" smtClean="0">
                <a:sym typeface="Symbol" pitchFamily="18" charset="2"/>
              </a:rPr>
              <a:t>i+1</a:t>
            </a:r>
            <a:r>
              <a:rPr lang="en-US" altLang="en-US" sz="2800" dirty="0" smtClean="0">
                <a:sym typeface="Symbol" pitchFamily="18" charset="2"/>
              </a:rPr>
              <a:t>]</a:t>
            </a:r>
          </a:p>
        </p:txBody>
      </p:sp>
      <p:sp>
        <p:nvSpPr>
          <p:cNvPr id="448517" name="Text Box 5"/>
          <p:cNvSpPr txBox="1">
            <a:spLocks noChangeArrowheads="1"/>
          </p:cNvSpPr>
          <p:nvPr/>
        </p:nvSpPr>
        <p:spPr bwMode="auto">
          <a:xfrm>
            <a:off x="1336769" y="3078162"/>
            <a:ext cx="5735637" cy="2308324"/>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spAutoFit/>
          </a:bodyPr>
          <a:lstStyle/>
          <a:p>
            <a:pPr>
              <a:defRPr/>
            </a:pPr>
            <a:r>
              <a:rPr lang="en-US" b="1" dirty="0">
                <a:latin typeface="Courier New" pitchFamily="49" charset="0"/>
              </a:rPr>
              <a:t>f</a:t>
            </a:r>
            <a:r>
              <a:rPr lang="en-GB" b="1" dirty="0">
                <a:latin typeface="Courier New" pitchFamily="49" charset="0"/>
              </a:rPr>
              <a:t>or</a:t>
            </a:r>
            <a:r>
              <a:rPr lang="en-US" b="1" dirty="0">
                <a:latin typeface="Courier New" pitchFamily="49" charset="0"/>
              </a:rPr>
              <a:t> </a:t>
            </a:r>
            <a:r>
              <a:rPr lang="en-GB" dirty="0" err="1" smtClean="0">
                <a:latin typeface="Courier New" pitchFamily="49" charset="0"/>
              </a:rPr>
              <a:t>i</a:t>
            </a:r>
            <a:r>
              <a:rPr lang="en-GB" dirty="0" smtClean="0">
                <a:latin typeface="Courier New" pitchFamily="49" charset="0"/>
              </a:rPr>
              <a:t>=1 </a:t>
            </a:r>
            <a:r>
              <a:rPr lang="en-GB" b="1" dirty="0">
                <a:latin typeface="Courier New" pitchFamily="49" charset="0"/>
              </a:rPr>
              <a:t>to </a:t>
            </a:r>
            <a:r>
              <a:rPr lang="en-GB" i="1" dirty="0" err="1">
                <a:latin typeface="Courier New" pitchFamily="49" charset="0"/>
              </a:rPr>
              <a:t>len</a:t>
            </a:r>
            <a:r>
              <a:rPr lang="en-US" i="1" dirty="0" err="1">
                <a:latin typeface="Courier New" pitchFamily="49" charset="0"/>
              </a:rPr>
              <a:t>gth</a:t>
            </a:r>
            <a:r>
              <a:rPr lang="en-GB" dirty="0">
                <a:latin typeface="Courier New" pitchFamily="49" charset="0"/>
              </a:rPr>
              <a:t>(A</a:t>
            </a:r>
            <a:r>
              <a:rPr lang="en-GB" dirty="0" smtClean="0">
                <a:latin typeface="Courier New" pitchFamily="49" charset="0"/>
              </a:rPr>
              <a:t>)-1</a:t>
            </a:r>
            <a:endParaRPr lang="en-GB" dirty="0">
              <a:latin typeface="Courier New" pitchFamily="49" charset="0"/>
            </a:endParaRPr>
          </a:p>
          <a:p>
            <a:pPr>
              <a:defRPr/>
            </a:pPr>
            <a:r>
              <a:rPr lang="en-US" b="1" dirty="0">
                <a:latin typeface="Courier New" pitchFamily="49" charset="0"/>
              </a:rPr>
              <a:t> </a:t>
            </a:r>
            <a:r>
              <a:rPr lang="en-US" b="1" dirty="0" smtClean="0">
                <a:latin typeface="Courier New" pitchFamily="49" charset="0"/>
              </a:rPr>
              <a:t>  f</a:t>
            </a:r>
            <a:r>
              <a:rPr lang="en-GB" b="1" dirty="0">
                <a:latin typeface="Courier New" pitchFamily="49" charset="0"/>
              </a:rPr>
              <a:t>or</a:t>
            </a:r>
            <a:r>
              <a:rPr lang="en-US" b="1" dirty="0">
                <a:latin typeface="Courier New" pitchFamily="49" charset="0"/>
              </a:rPr>
              <a:t> </a:t>
            </a:r>
            <a:r>
              <a:rPr lang="en-GB" dirty="0" smtClean="0">
                <a:latin typeface="Courier New" pitchFamily="49" charset="0"/>
              </a:rPr>
              <a:t>j=i+1 </a:t>
            </a:r>
            <a:r>
              <a:rPr lang="en-GB" b="1" dirty="0">
                <a:latin typeface="Courier New" pitchFamily="49" charset="0"/>
              </a:rPr>
              <a:t>to </a:t>
            </a:r>
            <a:r>
              <a:rPr lang="en-GB" i="1" dirty="0" err="1">
                <a:latin typeface="Courier New" pitchFamily="49" charset="0"/>
              </a:rPr>
              <a:t>len</a:t>
            </a:r>
            <a:r>
              <a:rPr lang="en-US" i="1" dirty="0" err="1">
                <a:latin typeface="Courier New" pitchFamily="49" charset="0"/>
              </a:rPr>
              <a:t>gth</a:t>
            </a:r>
            <a:r>
              <a:rPr lang="en-GB" dirty="0">
                <a:latin typeface="Courier New" pitchFamily="49" charset="0"/>
              </a:rPr>
              <a:t>(A)</a:t>
            </a:r>
          </a:p>
          <a:p>
            <a:pPr>
              <a:defRPr/>
            </a:pPr>
            <a:r>
              <a:rPr lang="en-US" b="1" dirty="0" smtClean="0">
                <a:latin typeface="Courier New" pitchFamily="49" charset="0"/>
              </a:rPr>
              <a:t>   </a:t>
            </a:r>
            <a:r>
              <a:rPr lang="en-GB" b="1" dirty="0" smtClean="0">
                <a:latin typeface="Courier New" pitchFamily="49" charset="0"/>
              </a:rPr>
              <a:t>  if</a:t>
            </a:r>
            <a:r>
              <a:rPr lang="en-US" b="1" dirty="0" smtClean="0">
                <a:latin typeface="Courier New" pitchFamily="49" charset="0"/>
              </a:rPr>
              <a:t> </a:t>
            </a:r>
            <a:r>
              <a:rPr lang="en-GB" dirty="0" smtClean="0">
                <a:latin typeface="Courier New" pitchFamily="49" charset="0"/>
              </a:rPr>
              <a:t>A[</a:t>
            </a:r>
            <a:r>
              <a:rPr lang="en-GB" dirty="0" err="1" smtClean="0">
                <a:latin typeface="Courier New" pitchFamily="49" charset="0"/>
              </a:rPr>
              <a:t>i</a:t>
            </a:r>
            <a:r>
              <a:rPr lang="en-GB" dirty="0" smtClean="0">
                <a:latin typeface="Courier New" pitchFamily="49" charset="0"/>
              </a:rPr>
              <a:t>] &gt; A[j</a:t>
            </a:r>
            <a:r>
              <a:rPr lang="en-GB" dirty="0">
                <a:latin typeface="Courier New" pitchFamily="49" charset="0"/>
              </a:rPr>
              <a:t>]</a:t>
            </a:r>
          </a:p>
          <a:p>
            <a:pPr>
              <a:defRPr/>
            </a:pPr>
            <a:r>
              <a:rPr lang="en-GB" dirty="0">
                <a:latin typeface="Courier New" pitchFamily="49" charset="0"/>
              </a:rPr>
              <a:t>      </a:t>
            </a:r>
            <a:r>
              <a:rPr lang="en-US" dirty="0" smtClean="0">
                <a:latin typeface="Courier New" pitchFamily="49" charset="0"/>
              </a:rPr>
              <a:t> </a:t>
            </a:r>
            <a:r>
              <a:rPr lang="en-US" dirty="0" err="1" smtClean="0">
                <a:latin typeface="Courier New" pitchFamily="49" charset="0"/>
              </a:rPr>
              <a:t>tmp</a:t>
            </a:r>
            <a:r>
              <a:rPr lang="en-US" dirty="0" smtClean="0">
                <a:latin typeface="Courier New" pitchFamily="49" charset="0"/>
              </a:rPr>
              <a:t>  = A[</a:t>
            </a:r>
            <a:r>
              <a:rPr lang="en-US" dirty="0" err="1" smtClean="0">
                <a:latin typeface="Courier New" pitchFamily="49" charset="0"/>
              </a:rPr>
              <a:t>i</a:t>
            </a:r>
            <a:r>
              <a:rPr lang="en-US" dirty="0" smtClean="0">
                <a:latin typeface="Courier New" pitchFamily="49" charset="0"/>
              </a:rPr>
              <a:t>]  </a:t>
            </a:r>
            <a:r>
              <a:rPr lang="en-US" sz="2000" dirty="0" smtClean="0">
                <a:latin typeface="Courier New" pitchFamily="49" charset="0"/>
              </a:rPr>
              <a:t>// swap </a:t>
            </a:r>
            <a:r>
              <a:rPr lang="en-US" sz="2000" dirty="0" err="1" smtClean="0">
                <a:latin typeface="Courier New" pitchFamily="49" charset="0"/>
              </a:rPr>
              <a:t>i,j</a:t>
            </a:r>
            <a:endParaRPr lang="en-US" dirty="0" smtClean="0">
              <a:latin typeface="Courier New" pitchFamily="49" charset="0"/>
            </a:endParaRPr>
          </a:p>
          <a:p>
            <a:pPr>
              <a:defRPr/>
            </a:pPr>
            <a:r>
              <a:rPr lang="en-US" dirty="0">
                <a:latin typeface="Courier New" pitchFamily="49" charset="0"/>
              </a:rPr>
              <a:t>	</a:t>
            </a:r>
            <a:r>
              <a:rPr lang="en-US" dirty="0" smtClean="0">
                <a:latin typeface="Courier New" pitchFamily="49" charset="0"/>
              </a:rPr>
              <a:t>  A[</a:t>
            </a:r>
            <a:r>
              <a:rPr lang="en-US" dirty="0" err="1" smtClean="0">
                <a:latin typeface="Courier New" pitchFamily="49" charset="0"/>
              </a:rPr>
              <a:t>i</a:t>
            </a:r>
            <a:r>
              <a:rPr lang="en-US" dirty="0" smtClean="0">
                <a:latin typeface="Courier New" pitchFamily="49" charset="0"/>
              </a:rPr>
              <a:t>] = A[j]</a:t>
            </a:r>
          </a:p>
          <a:p>
            <a:pPr>
              <a:defRPr/>
            </a:pPr>
            <a:r>
              <a:rPr lang="en-US" dirty="0">
                <a:latin typeface="Courier New" pitchFamily="49" charset="0"/>
              </a:rPr>
              <a:t>	</a:t>
            </a:r>
            <a:r>
              <a:rPr lang="en-US" dirty="0" smtClean="0">
                <a:latin typeface="Courier New" pitchFamily="49" charset="0"/>
              </a:rPr>
              <a:t>  A[j] = </a:t>
            </a:r>
            <a:r>
              <a:rPr lang="en-US" dirty="0" err="1" smtClean="0">
                <a:latin typeface="Courier New" pitchFamily="49" charset="0"/>
              </a:rPr>
              <a:t>tmp</a:t>
            </a:r>
            <a:endParaRPr lang="en-GB" dirty="0">
              <a:latin typeface="Courier New" pitchFamily="49" charset="0"/>
            </a:endParaRPr>
          </a:p>
        </p:txBody>
      </p:sp>
    </p:spTree>
    <p:extLst>
      <p:ext uri="{BB962C8B-B14F-4D97-AF65-F5344CB8AC3E}">
        <p14:creationId xmlns:p14="http://schemas.microsoft.com/office/powerpoint/2010/main" val="324568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ctrTitle"/>
          </p:nvPr>
        </p:nvSpPr>
        <p:spPr>
          <a:xfrm>
            <a:off x="685800" y="1774825"/>
            <a:ext cx="7772400" cy="1654175"/>
          </a:xfrm>
          <a:solidFill>
            <a:srgbClr val="CCECFF"/>
          </a:solidFill>
          <a:ln w="12700"/>
          <a:effectLst>
            <a:outerShdw dist="107763" dir="2700000" algn="ctr" rotWithShape="0">
              <a:schemeClr val="bg2"/>
            </a:outerShdw>
          </a:effectLst>
        </p:spPr>
        <p:txBody>
          <a:bodyPr/>
          <a:lstStyle/>
          <a:p>
            <a:pPr>
              <a:defRPr/>
            </a:pPr>
            <a:r>
              <a:rPr lang="en-US" smtClean="0"/>
              <a:t>Divide and Conquer</a:t>
            </a:r>
            <a:br>
              <a:rPr lang="en-US" smtClean="0"/>
            </a:br>
            <a:r>
              <a:rPr lang="en-US" smtClean="0"/>
              <a:t>(Merge Sort)</a:t>
            </a:r>
          </a:p>
        </p:txBody>
      </p:sp>
      <p:sp>
        <p:nvSpPr>
          <p:cNvPr id="38915" name="Rectangle 3"/>
          <p:cNvSpPr>
            <a:spLocks noGrp="1" noChangeArrowheads="1"/>
          </p:cNvSpPr>
          <p:nvPr>
            <p:ph type="subTitle" idx="1"/>
          </p:nvPr>
        </p:nvSpPr>
        <p:spPr/>
        <p:txBody>
          <a:bodyPr/>
          <a:lstStyle/>
          <a:p>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1_Blank Presentation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1_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Presentation 9">
        <a:dk1>
          <a:srgbClr val="080808"/>
        </a:dk1>
        <a:lt1>
          <a:srgbClr val="0000FF"/>
        </a:lt1>
        <a:dk2>
          <a:srgbClr val="FFFF00"/>
        </a:dk2>
        <a:lt2>
          <a:srgbClr val="000000"/>
        </a:lt2>
        <a:accent1>
          <a:srgbClr val="FF9900"/>
        </a:accent1>
        <a:accent2>
          <a:srgbClr val="00FFFF"/>
        </a:accent2>
        <a:accent3>
          <a:srgbClr val="AAAAFF"/>
        </a:accent3>
        <a:accent4>
          <a:srgbClr val="060606"/>
        </a:accent4>
        <a:accent5>
          <a:srgbClr val="FFCAAA"/>
        </a:accent5>
        <a:accent6>
          <a:srgbClr val="00E7E7"/>
        </a:accent6>
        <a:hlink>
          <a:srgbClr val="FF0033"/>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mp122">
  <a:themeElements>
    <a:clrScheme name="comp122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comp12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mp12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12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mp12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12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12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12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mp12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mp122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122 9">
        <a:dk1>
          <a:srgbClr val="080808"/>
        </a:dk1>
        <a:lt1>
          <a:srgbClr val="0000FF"/>
        </a:lt1>
        <a:dk2>
          <a:srgbClr val="FFFF00"/>
        </a:dk2>
        <a:lt2>
          <a:srgbClr val="000000"/>
        </a:lt2>
        <a:accent1>
          <a:srgbClr val="FF9900"/>
        </a:accent1>
        <a:accent2>
          <a:srgbClr val="00FFFF"/>
        </a:accent2>
        <a:accent3>
          <a:srgbClr val="AAAAFF"/>
        </a:accent3>
        <a:accent4>
          <a:srgbClr val="060606"/>
        </a:accent4>
        <a:accent5>
          <a:srgbClr val="FFCAAA"/>
        </a:accent5>
        <a:accent6>
          <a:srgbClr val="00E7E7"/>
        </a:accent6>
        <a:hlink>
          <a:srgbClr val="FF0033"/>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comp122</Template>
  <TotalTime>13439</TotalTime>
  <Words>4403</Words>
  <Application>Microsoft Office PowerPoint</Application>
  <PresentationFormat>On-screen Show (4:3)</PresentationFormat>
  <Paragraphs>1153</Paragraphs>
  <Slides>59</Slides>
  <Notes>56</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59</vt:i4>
      </vt:variant>
    </vt:vector>
  </HeadingPairs>
  <TitlesOfParts>
    <vt:vector size="69" baseType="lpstr">
      <vt:lpstr>Cambria Math</vt:lpstr>
      <vt:lpstr>Courier New</vt:lpstr>
      <vt:lpstr>MT Extra</vt:lpstr>
      <vt:lpstr>Symbol</vt:lpstr>
      <vt:lpstr>Times New Roman</vt:lpstr>
      <vt:lpstr>Wingdings</vt:lpstr>
      <vt:lpstr>1_Blank Presentation</vt:lpstr>
      <vt:lpstr>comp122</vt:lpstr>
      <vt:lpstr>Equation</vt:lpstr>
      <vt:lpstr>Microsoft Equation 3.0</vt:lpstr>
      <vt:lpstr>Divide &amp; Conquer: an algorithm design technique</vt:lpstr>
      <vt:lpstr>Objectives</vt:lpstr>
      <vt:lpstr>Sorting – Definitions</vt:lpstr>
      <vt:lpstr>Sorting – Definitions </vt:lpstr>
      <vt:lpstr>Sorting Terminology</vt:lpstr>
      <vt:lpstr>Sorting Categories</vt:lpstr>
      <vt:lpstr>Insertion Sort</vt:lpstr>
      <vt:lpstr>Selection Sort</vt:lpstr>
      <vt:lpstr>Divide and Conquer (Merge Sort)</vt:lpstr>
      <vt:lpstr>Divide and Conquer</vt:lpstr>
      <vt:lpstr>An Example:  Merge Sort</vt:lpstr>
      <vt:lpstr>Merge Sort – Example </vt:lpstr>
      <vt:lpstr>Merge Sort – Example </vt:lpstr>
      <vt:lpstr>Merge-Sort (A, p, r)</vt:lpstr>
      <vt:lpstr>Procedure Merge</vt:lpstr>
      <vt:lpstr>Merge – Example </vt:lpstr>
      <vt:lpstr>Correctness of Merge</vt:lpstr>
      <vt:lpstr>Correctness of Merge</vt:lpstr>
      <vt:lpstr>Recurrence Relations</vt:lpstr>
      <vt:lpstr>Analysis of Merge Sort</vt:lpstr>
      <vt:lpstr>Substitution Method</vt:lpstr>
      <vt:lpstr>Example – Exact Function</vt:lpstr>
      <vt:lpstr>Recursion Tree for Merge Sort</vt:lpstr>
      <vt:lpstr>Recursion Tree for Merge Sort</vt:lpstr>
      <vt:lpstr>Recursion Tree for Merge Sort</vt:lpstr>
      <vt:lpstr>Other Examples</vt:lpstr>
      <vt:lpstr>The Master Method</vt:lpstr>
      <vt:lpstr>The Master Theorem</vt:lpstr>
      <vt:lpstr>Quicksort</vt:lpstr>
      <vt:lpstr>Performance</vt:lpstr>
      <vt:lpstr>Design</vt:lpstr>
      <vt:lpstr>Pseudocode</vt:lpstr>
      <vt:lpstr>Partitioning</vt:lpstr>
      <vt:lpstr>Example</vt:lpstr>
      <vt:lpstr>Example (Continued)</vt:lpstr>
      <vt:lpstr>Partitioning</vt:lpstr>
      <vt:lpstr>Correctness of Partition</vt:lpstr>
      <vt:lpstr>Correctness of Partition</vt:lpstr>
      <vt:lpstr>Correctness of Partition</vt:lpstr>
      <vt:lpstr>Correctness of Partition</vt:lpstr>
      <vt:lpstr>Complexity of Partition</vt:lpstr>
      <vt:lpstr>Algorithm Performance</vt:lpstr>
      <vt:lpstr>Worst-case Partition Analysis</vt:lpstr>
      <vt:lpstr>Best-case Partitioning</vt:lpstr>
      <vt:lpstr>Recursion Tree for Best-case Partition</vt:lpstr>
      <vt:lpstr>Back to Quicksort</vt:lpstr>
      <vt:lpstr>Unbalanced Partition Analysis</vt:lpstr>
      <vt:lpstr>Choosing a Pivot</vt:lpstr>
      <vt:lpstr>Variations</vt:lpstr>
      <vt:lpstr>Variations (Continued)</vt:lpstr>
      <vt:lpstr>Algorithm Select</vt:lpstr>
      <vt:lpstr>Worst-case Split</vt:lpstr>
      <vt:lpstr>Worst-case Split</vt:lpstr>
      <vt:lpstr>Recurrence for worst-case running time</vt:lpstr>
      <vt:lpstr>Solving the recurrence</vt:lpstr>
      <vt:lpstr>Conclusions</vt:lpstr>
      <vt:lpstr>Randomized Quicksort</vt:lpstr>
      <vt:lpstr>Randomized Version</vt:lpstr>
      <vt:lpstr>Deterministic vs. Randomized Algorithms</vt:lpstr>
    </vt:vector>
  </TitlesOfParts>
  <Company>University of North Carolina at Chapel Hill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122 - Intro</dc:title>
  <dc:creator>Jack Snoeyink</dc:creator>
  <cp:lastModifiedBy>Jack Snoeyink</cp:lastModifiedBy>
  <cp:revision>462</cp:revision>
  <cp:lastPrinted>2014-09-02T13:01:11Z</cp:lastPrinted>
  <dcterms:created xsi:type="dcterms:W3CDTF">2014-08-26T11:44:02Z</dcterms:created>
  <dcterms:modified xsi:type="dcterms:W3CDTF">2018-01-31T16:55:13Z</dcterms:modified>
</cp:coreProperties>
</file>