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435" r:id="rId2"/>
    <p:sldId id="394" r:id="rId3"/>
    <p:sldId id="436" r:id="rId4"/>
    <p:sldId id="437" r:id="rId5"/>
    <p:sldId id="438" r:id="rId6"/>
    <p:sldId id="433" r:id="rId7"/>
    <p:sldId id="432" r:id="rId8"/>
    <p:sldId id="453" r:id="rId9"/>
    <p:sldId id="439" r:id="rId10"/>
    <p:sldId id="440" r:id="rId11"/>
    <p:sldId id="426" r:id="rId12"/>
    <p:sldId id="441" r:id="rId13"/>
    <p:sldId id="427" r:id="rId14"/>
    <p:sldId id="442" r:id="rId15"/>
    <p:sldId id="444" r:id="rId16"/>
    <p:sldId id="445" r:id="rId17"/>
    <p:sldId id="443" r:id="rId18"/>
    <p:sldId id="446" r:id="rId19"/>
    <p:sldId id="447" r:id="rId20"/>
    <p:sldId id="448" r:id="rId21"/>
    <p:sldId id="417" r:id="rId22"/>
    <p:sldId id="455" r:id="rId23"/>
    <p:sldId id="418" r:id="rId24"/>
    <p:sldId id="451" r:id="rId25"/>
    <p:sldId id="449" r:id="rId26"/>
    <p:sldId id="431" r:id="rId27"/>
    <p:sldId id="454" r:id="rId28"/>
    <p:sldId id="401" r:id="rId29"/>
    <p:sldId id="429" r:id="rId30"/>
    <p:sldId id="452" r:id="rId31"/>
    <p:sldId id="412" r:id="rId32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FFFF"/>
    <a:srgbClr val="6600FF"/>
    <a:srgbClr val="9966FF"/>
    <a:srgbClr val="FF66FF"/>
    <a:srgbClr val="00FF00"/>
    <a:srgbClr val="CC0000"/>
    <a:srgbClr val="CCEC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4581" autoAdjust="0"/>
  </p:normalViewPr>
  <p:slideViewPr>
    <p:cSldViewPr snapToGrid="0">
      <p:cViewPr varScale="1">
        <p:scale>
          <a:sx n="69" d="100"/>
          <a:sy n="69" d="100"/>
        </p:scale>
        <p:origin x="-82" y="-7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"/>
    </p:cViewPr>
  </p:sorterViewPr>
  <p:notesViewPr>
    <p:cSldViewPr snapToGrid="0">
      <p:cViewPr varScale="1">
        <p:scale>
          <a:sx n="58" d="100"/>
          <a:sy n="58" d="100"/>
        </p:scale>
        <p:origin x="-1782" y="-90"/>
      </p:cViewPr>
      <p:guideLst>
        <p:guide orient="horz" pos="3020"/>
        <p:guide pos="23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507" tIns="48254" rIns="96507" bIns="48254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507" tIns="48254" rIns="96507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507" tIns="48254" rIns="96507" bIns="4825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507" tIns="48254" rIns="96507" bIns="48254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507" tIns="48254" rIns="96507" bIns="4825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/>
            </a:lvl1pPr>
          </a:lstStyle>
          <a:p>
            <a:pPr>
              <a:defRPr/>
            </a:pPr>
            <a:fld id="{FCF5D144-5A60-4008-8E32-0FC04E5E1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7CC77-00FA-46EB-9408-3A2FBB7E968B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3D11B0-5DDC-4A81-BB6E-F37BA0743FB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BC29B-8CB1-407D-A1C1-1D188A1B658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78ECE-A005-46A1-9A1F-0453E907CE4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85893-BC42-4BFA-BC0F-7474D1A6C5C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5DF57-23AC-408A-A00B-4F7A8E93F7E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475EC-2F55-45B2-96AB-9E4080ECEB9D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9C066-2244-49BD-A9E7-8A312CCF8C5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7A5E5-952A-4CA5-AD4B-3B3D318253A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97263-10FB-4CF5-AF7B-57E79AFB0B3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85559-0632-4CA7-82F4-45BBCADE539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A89D0-7890-4775-B433-D407250B04C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65E2C-2A9C-4848-BAB6-BFA3E6A040A6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6FD07-A540-4A1E-B8B8-118C0EF7C01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37911-D4D9-4DA5-A5B8-B56C1754A3AA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86D67-0D73-4724-8331-8B026209587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0B8C0-E1B2-4718-B74F-AFF742661346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82756-B313-4E7C-9365-CD3DC643CD3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D53BB-813D-4085-998B-F3C0D65ACDF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D3C05-24BA-4969-9DED-4C455003DE1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95A6-8C27-4E7C-9D01-5448F1CEDDE3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8CDE1-4E75-4A1F-A640-8188346730CE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096B3-0AC2-4872-A309-FC3D5018841D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ED0CF-BA3F-402A-A0A6-B7EAB309D668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09933-6C48-4DD0-BE62-09AA720AEE7F}" type="slidenum">
              <a:rPr lang="en-US"/>
              <a:pPr/>
              <a:t>31</a:t>
            </a:fld>
            <a:endParaRPr lang="en-US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35F9D-2BBB-4D44-8A52-E7AF1C652EF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E123D-BF29-4AAF-A899-B651F695023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FA153-BA03-4E60-8B06-A8E6AC445C2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C81F1-B48F-441E-9ACF-B46C0DDD56C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D28DB-F9D1-4F0D-8645-91B20EF6A52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8D8EA1-8225-4395-A59C-94AB161E8F4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99C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A116D6EA-5C6D-4F39-97B7-DC435E3316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/>
              <a:t>Comp 550, </a:t>
            </a:r>
            <a:r>
              <a:rPr lang="en-US"/>
              <a:t>Spring 2004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761264C9-BF8A-427F-A367-0F2B086C8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4413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5185B3B9-3D3E-4899-B5C3-1EDB1C309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B66D6B3F-E037-4CAF-8290-76B175762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1348E046-B1D1-4862-84A1-953AB44E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988C00E4-0048-42EA-81DB-5948891B7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516C1108-5064-4B91-A5FF-6CFA51DC2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F57C6A84-B10E-45CF-9CB6-56B6350B0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774E4145-B6E4-4423-BA47-39DF1343D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64CAAB4E-083F-4AEF-9F38-01948B432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385B02E2-B944-4378-B322-4299E346E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</a:t>
            </a:r>
            <a:fld id="{3BBE75E4-F3BC-4E7C-A56D-D9536299D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Comp 550</a:t>
            </a:r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18263"/>
            <a:ext cx="9144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en-US"/>
              <a:t>Intro </a:t>
            </a:r>
            <a:fld id="{564BA820-F81C-4B90-A5BB-7EFE1853B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0" y="6456363"/>
            <a:ext cx="1141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hlink"/>
                </a:solidFill>
              </a:rPr>
              <a:t>heapsort - </a:t>
            </a:r>
            <a:fld id="{029B7053-38A9-45CB-BDD9-9A713487EF87}" type="slidenum">
              <a:rPr lang="en-US" sz="1400">
                <a:solidFill>
                  <a:schemeClr val="hlink"/>
                </a:solidFill>
              </a:rPr>
              <a:pPr>
                <a:defRPr/>
              </a:pPr>
              <a:t>‹#›</a:t>
            </a:fld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7743825" y="6400800"/>
            <a:ext cx="914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hlink"/>
                </a:solidFill>
              </a:rPr>
              <a:t>Lin / Devi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/>
              <a:t>Comp 550, Spring 2004</a:t>
            </a: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CCECFF"/>
          </a:solidFill>
        </p:spPr>
        <p:txBody>
          <a:bodyPr/>
          <a:lstStyle/>
          <a:p>
            <a:pPr>
              <a:defRPr/>
            </a:pPr>
            <a:r>
              <a:rPr lang="en-US" u="none" smtClean="0"/>
              <a:t>Heapsort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MaxHeapify – Example 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100513" y="143033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2984500" y="2220913"/>
            <a:ext cx="515938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5140325" y="2220913"/>
            <a:ext cx="515938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13319" name="AutoShape 8"/>
          <p:cNvCxnSpPr>
            <a:cxnSpLocks noChangeShapeType="1"/>
            <a:stCxn id="13316" idx="5"/>
            <a:endCxn id="13318" idx="0"/>
          </p:cNvCxnSpPr>
          <p:nvPr/>
        </p:nvCxnSpPr>
        <p:spPr bwMode="auto">
          <a:xfrm>
            <a:off x="4540250" y="1884363"/>
            <a:ext cx="858838" cy="33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20" name="AutoShape 9"/>
          <p:cNvCxnSpPr>
            <a:cxnSpLocks noChangeShapeType="1"/>
            <a:stCxn id="13316" idx="3"/>
            <a:endCxn id="13317" idx="0"/>
          </p:cNvCxnSpPr>
          <p:nvPr/>
        </p:nvCxnSpPr>
        <p:spPr bwMode="auto">
          <a:xfrm flipH="1">
            <a:off x="3243263" y="1884363"/>
            <a:ext cx="933450" cy="33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321" name="Oval 11"/>
          <p:cNvSpPr>
            <a:spLocks noChangeArrowheads="1"/>
          </p:cNvSpPr>
          <p:nvPr/>
        </p:nvSpPr>
        <p:spPr bwMode="auto">
          <a:xfrm>
            <a:off x="2163763" y="330358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13322" name="Oval 12"/>
          <p:cNvSpPr>
            <a:spLocks noChangeArrowheads="1"/>
          </p:cNvSpPr>
          <p:nvPr/>
        </p:nvSpPr>
        <p:spPr bwMode="auto">
          <a:xfrm>
            <a:off x="3638550" y="3289300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cxnSp>
        <p:nvCxnSpPr>
          <p:cNvPr id="13323" name="AutoShape 13"/>
          <p:cNvCxnSpPr>
            <a:cxnSpLocks noChangeShapeType="1"/>
            <a:stCxn id="13317" idx="3"/>
            <a:endCxn id="13321" idx="0"/>
          </p:cNvCxnSpPr>
          <p:nvPr/>
        </p:nvCxnSpPr>
        <p:spPr bwMode="auto">
          <a:xfrm flipH="1">
            <a:off x="2422525" y="2674938"/>
            <a:ext cx="638175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24" name="AutoShape 14"/>
          <p:cNvCxnSpPr>
            <a:cxnSpLocks noChangeShapeType="1"/>
            <a:stCxn id="13317" idx="5"/>
            <a:endCxn id="13322" idx="0"/>
          </p:cNvCxnSpPr>
          <p:nvPr/>
        </p:nvCxnSpPr>
        <p:spPr bwMode="auto">
          <a:xfrm>
            <a:off x="3424238" y="2674938"/>
            <a:ext cx="473075" cy="6143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559300" y="3292475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5783263" y="3306763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13327" name="AutoShape 18"/>
          <p:cNvCxnSpPr>
            <a:cxnSpLocks noChangeShapeType="1"/>
            <a:stCxn id="13318" idx="3"/>
            <a:endCxn id="13325" idx="0"/>
          </p:cNvCxnSpPr>
          <p:nvPr/>
        </p:nvCxnSpPr>
        <p:spPr bwMode="auto">
          <a:xfrm flipH="1">
            <a:off x="4818063" y="2674938"/>
            <a:ext cx="398462" cy="617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28" name="AutoShape 19"/>
          <p:cNvCxnSpPr>
            <a:cxnSpLocks noChangeShapeType="1"/>
            <a:stCxn id="13318" idx="5"/>
            <a:endCxn id="13326" idx="0"/>
          </p:cNvCxnSpPr>
          <p:nvPr/>
        </p:nvCxnSpPr>
        <p:spPr bwMode="auto">
          <a:xfrm>
            <a:off x="5580063" y="2674938"/>
            <a:ext cx="461962" cy="63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329" name="Oval 21"/>
          <p:cNvSpPr>
            <a:spLocks noChangeArrowheads="1"/>
          </p:cNvSpPr>
          <p:nvPr/>
        </p:nvSpPr>
        <p:spPr bwMode="auto">
          <a:xfrm>
            <a:off x="1636713" y="443388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3330" name="Oval 22"/>
          <p:cNvSpPr>
            <a:spLocks noChangeArrowheads="1"/>
          </p:cNvSpPr>
          <p:nvPr/>
        </p:nvSpPr>
        <p:spPr bwMode="auto">
          <a:xfrm>
            <a:off x="2586038" y="445293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cxnSp>
        <p:nvCxnSpPr>
          <p:cNvPr id="13331" name="AutoShape 23"/>
          <p:cNvCxnSpPr>
            <a:cxnSpLocks noChangeShapeType="1"/>
            <a:stCxn id="13321" idx="3"/>
            <a:endCxn id="13329" idx="0"/>
          </p:cNvCxnSpPr>
          <p:nvPr/>
        </p:nvCxnSpPr>
        <p:spPr bwMode="auto">
          <a:xfrm flipH="1">
            <a:off x="1895475" y="3757613"/>
            <a:ext cx="344488" cy="676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332" name="AutoShape 24"/>
          <p:cNvCxnSpPr>
            <a:cxnSpLocks noChangeShapeType="1"/>
            <a:stCxn id="13321" idx="5"/>
            <a:endCxn id="13330" idx="0"/>
          </p:cNvCxnSpPr>
          <p:nvPr/>
        </p:nvCxnSpPr>
        <p:spPr bwMode="auto">
          <a:xfrm>
            <a:off x="2603500" y="3757613"/>
            <a:ext cx="241300" cy="695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333" name="Oval 26"/>
          <p:cNvSpPr>
            <a:spLocks noChangeArrowheads="1"/>
          </p:cNvSpPr>
          <p:nvPr/>
        </p:nvSpPr>
        <p:spPr bwMode="auto">
          <a:xfrm>
            <a:off x="3254375" y="4464050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13334" name="AutoShape 27"/>
          <p:cNvCxnSpPr>
            <a:cxnSpLocks noChangeShapeType="1"/>
            <a:stCxn id="13322" idx="4"/>
            <a:endCxn id="13333" idx="0"/>
          </p:cNvCxnSpPr>
          <p:nvPr/>
        </p:nvCxnSpPr>
        <p:spPr bwMode="auto">
          <a:xfrm flipH="1">
            <a:off x="3513138" y="3821113"/>
            <a:ext cx="384175" cy="642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414748" name="Oval 28"/>
          <p:cNvSpPr>
            <a:spLocks noChangeArrowheads="1"/>
          </p:cNvSpPr>
          <p:nvPr/>
        </p:nvSpPr>
        <p:spPr bwMode="auto">
          <a:xfrm>
            <a:off x="2974975" y="2225675"/>
            <a:ext cx="515938" cy="531813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414749" name="Oval 29"/>
          <p:cNvSpPr>
            <a:spLocks noChangeArrowheads="1"/>
          </p:cNvSpPr>
          <p:nvPr/>
        </p:nvSpPr>
        <p:spPr bwMode="auto">
          <a:xfrm>
            <a:off x="2147888" y="3303588"/>
            <a:ext cx="515937" cy="531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414750" name="Oval 30"/>
          <p:cNvSpPr>
            <a:spLocks noChangeArrowheads="1"/>
          </p:cNvSpPr>
          <p:nvPr/>
        </p:nvSpPr>
        <p:spPr bwMode="auto">
          <a:xfrm>
            <a:off x="2974975" y="2211388"/>
            <a:ext cx="515938" cy="531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4751" name="Oval 31"/>
          <p:cNvSpPr>
            <a:spLocks noChangeArrowheads="1"/>
          </p:cNvSpPr>
          <p:nvPr/>
        </p:nvSpPr>
        <p:spPr bwMode="auto">
          <a:xfrm>
            <a:off x="2965450" y="2216150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4752" name="Oval 32"/>
          <p:cNvSpPr>
            <a:spLocks noChangeArrowheads="1"/>
          </p:cNvSpPr>
          <p:nvPr/>
        </p:nvSpPr>
        <p:spPr bwMode="auto">
          <a:xfrm>
            <a:off x="2152650" y="3303588"/>
            <a:ext cx="515938" cy="53181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414753" name="Oval 33"/>
          <p:cNvSpPr>
            <a:spLocks noChangeArrowheads="1"/>
          </p:cNvSpPr>
          <p:nvPr/>
        </p:nvSpPr>
        <p:spPr bwMode="auto">
          <a:xfrm>
            <a:off x="2584450" y="4452938"/>
            <a:ext cx="515938" cy="531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414754" name="Oval 34"/>
          <p:cNvSpPr>
            <a:spLocks noChangeArrowheads="1"/>
          </p:cNvSpPr>
          <p:nvPr/>
        </p:nvSpPr>
        <p:spPr bwMode="auto">
          <a:xfrm>
            <a:off x="2133600" y="3303588"/>
            <a:ext cx="515938" cy="531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14755" name="Oval 35"/>
          <p:cNvSpPr>
            <a:spLocks noChangeArrowheads="1"/>
          </p:cNvSpPr>
          <p:nvPr/>
        </p:nvSpPr>
        <p:spPr bwMode="auto">
          <a:xfrm>
            <a:off x="2139950" y="3303588"/>
            <a:ext cx="515938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414756" name="Oval 36"/>
          <p:cNvSpPr>
            <a:spLocks noChangeArrowheads="1"/>
          </p:cNvSpPr>
          <p:nvPr/>
        </p:nvSpPr>
        <p:spPr bwMode="auto">
          <a:xfrm>
            <a:off x="2560638" y="445293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3344" name="Text Box 37"/>
          <p:cNvSpPr txBox="1">
            <a:spLocks noChangeArrowheads="1"/>
          </p:cNvSpPr>
          <p:nvPr/>
        </p:nvSpPr>
        <p:spPr bwMode="auto">
          <a:xfrm>
            <a:off x="384175" y="1238250"/>
            <a:ext cx="2417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MaxHeapify(</a:t>
            </a:r>
            <a:r>
              <a:rPr lang="en-US" i="1"/>
              <a:t>A</a:t>
            </a:r>
            <a:r>
              <a:rPr lang="en-US"/>
              <a:t>,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48" grpId="0" animBg="1" autoUpdateAnimBg="0"/>
      <p:bldP spid="414749" grpId="0" animBg="1" autoUpdateAnimBg="0"/>
      <p:bldP spid="414750" grpId="0" animBg="1" autoUpdateAnimBg="0"/>
      <p:bldP spid="414751" grpId="0" animBg="1" autoUpdateAnimBg="0"/>
      <p:bldP spid="414752" grpId="0" animBg="1" autoUpdateAnimBg="0"/>
      <p:bldP spid="414753" grpId="0" animBg="1" autoUpdateAnimBg="0"/>
      <p:bldP spid="414754" grpId="0" animBg="1" autoUpdateAnimBg="0"/>
      <p:bldP spid="414755" grpId="0" animBg="1" autoUpdateAnimBg="0"/>
      <p:bldP spid="41475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Procedure MaxHeapify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312738" y="1098550"/>
            <a:ext cx="5651500" cy="5013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i="1" u="sng">
                <a:solidFill>
                  <a:srgbClr val="010000"/>
                </a:solidFill>
                <a:sym typeface="Symbol" pitchFamily="18" charset="2"/>
              </a:rPr>
              <a:t>MaxHeapify</a:t>
            </a:r>
            <a:r>
              <a:rPr lang="en-US" u="sng">
                <a:solidFill>
                  <a:srgbClr val="010000"/>
                </a:solidFill>
                <a:sym typeface="Symbol" pitchFamily="18" charset="2"/>
              </a:rPr>
              <a:t>(</a:t>
            </a:r>
            <a:r>
              <a:rPr lang="en-US" i="1" u="sng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 u="sng">
                <a:solidFill>
                  <a:srgbClr val="010000"/>
                </a:solidFill>
                <a:sym typeface="Symbol" pitchFamily="18" charset="2"/>
              </a:rPr>
              <a:t>, </a:t>
            </a:r>
            <a:r>
              <a:rPr lang="en-US" i="1" u="sng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 u="sng">
                <a:solidFill>
                  <a:srgbClr val="010000"/>
                </a:solidFill>
                <a:sym typeface="Symbol" pitchFamily="18" charset="2"/>
              </a:rPr>
              <a:t>)</a:t>
            </a:r>
            <a:endParaRPr lang="en-US" i="1" u="sng">
              <a:solidFill>
                <a:srgbClr val="01000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1. 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 left(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2. 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 right(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3.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if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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heap-size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and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&gt;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4.   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then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largest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5.   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else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largest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6.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if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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heap-size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and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&gt;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largest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7.   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then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largest 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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8.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if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 largest  i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9.   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then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exchange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 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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largest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</a:t>
            </a:r>
            <a:endParaRPr lang="en-US" i="1">
              <a:solidFill>
                <a:srgbClr val="01000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10.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             MaxHeapify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A, largest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)</a:t>
            </a:r>
            <a:endParaRPr lang="en-US" i="1">
              <a:solidFill>
                <a:srgbClr val="01000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>
              <a:solidFill>
                <a:srgbClr val="010000"/>
              </a:solidFill>
              <a:sym typeface="Symbol" pitchFamily="18" charset="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6308725" y="1560513"/>
            <a:ext cx="260985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>
                <a:solidFill>
                  <a:srgbClr val="CC0000"/>
                </a:solidFill>
              </a:rPr>
              <a:t>Assumption:</a:t>
            </a:r>
          </a:p>
          <a:p>
            <a:r>
              <a:rPr lang="en-US">
                <a:solidFill>
                  <a:schemeClr val="hlink"/>
                </a:solidFill>
              </a:rPr>
              <a:t>Left(</a:t>
            </a:r>
            <a:r>
              <a:rPr lang="en-US" i="1">
                <a:solidFill>
                  <a:schemeClr val="hlink"/>
                </a:solidFill>
              </a:rPr>
              <a:t>i</a:t>
            </a:r>
            <a:r>
              <a:rPr lang="en-US">
                <a:solidFill>
                  <a:schemeClr val="hlink"/>
                </a:solidFill>
              </a:rPr>
              <a:t>) and Right(</a:t>
            </a:r>
            <a:r>
              <a:rPr lang="en-US" i="1">
                <a:solidFill>
                  <a:schemeClr val="hlink"/>
                </a:solidFill>
              </a:rPr>
              <a:t>i</a:t>
            </a:r>
            <a:r>
              <a:rPr lang="en-US">
                <a:solidFill>
                  <a:schemeClr val="hlink"/>
                </a:solidFill>
              </a:rPr>
              <a:t>) are max-heaps.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 for MaxHeapify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098550"/>
            <a:ext cx="5651500" cy="5013325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i="1" u="sng" smtClean="0">
                <a:sym typeface="Symbol" pitchFamily="18" charset="2"/>
              </a:rPr>
              <a:t>MaxHeapify</a:t>
            </a:r>
            <a:r>
              <a:rPr lang="en-US" sz="2400" u="sng" smtClean="0">
                <a:sym typeface="Symbol" pitchFamily="18" charset="2"/>
              </a:rPr>
              <a:t>(</a:t>
            </a:r>
            <a:r>
              <a:rPr lang="en-US" sz="2400" i="1" u="sng" smtClean="0">
                <a:sym typeface="Symbol" pitchFamily="18" charset="2"/>
              </a:rPr>
              <a:t>A</a:t>
            </a:r>
            <a:r>
              <a:rPr lang="en-US" sz="2400" u="sng" smtClean="0">
                <a:sym typeface="Symbol" pitchFamily="18" charset="2"/>
              </a:rPr>
              <a:t>, </a:t>
            </a:r>
            <a:r>
              <a:rPr lang="en-US" sz="2400" i="1" u="sng" smtClean="0">
                <a:sym typeface="Symbol" pitchFamily="18" charset="2"/>
              </a:rPr>
              <a:t>i</a:t>
            </a:r>
            <a:r>
              <a:rPr lang="en-US" sz="2400" u="sng" smtClean="0">
                <a:sym typeface="Symbol" pitchFamily="18" charset="2"/>
              </a:rPr>
              <a:t>)</a:t>
            </a:r>
            <a:endParaRPr lang="en-US" sz="2400" i="1" u="sng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1.  </a:t>
            </a:r>
            <a:r>
              <a:rPr lang="en-US" sz="2400" i="1" smtClean="0">
                <a:sym typeface="Symbol" pitchFamily="18" charset="2"/>
              </a:rPr>
              <a:t>l</a:t>
            </a:r>
            <a:r>
              <a:rPr lang="en-US" sz="2400" smtClean="0">
                <a:sym typeface="Symbol" pitchFamily="18" charset="2"/>
              </a:rPr>
              <a:t>  left(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2. 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  right(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3.  </a:t>
            </a:r>
            <a:r>
              <a:rPr lang="en-US" sz="2400" b="1" smtClean="0">
                <a:sym typeface="Symbol" pitchFamily="18" charset="2"/>
              </a:rPr>
              <a:t>if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l</a:t>
            </a:r>
            <a:r>
              <a:rPr lang="en-US" sz="2400" smtClean="0">
                <a:sym typeface="Symbol" pitchFamily="18" charset="2"/>
              </a:rPr>
              <a:t> 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and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l</a:t>
            </a:r>
            <a:r>
              <a:rPr lang="en-US" sz="2400" smtClean="0">
                <a:sym typeface="Symbol" pitchFamily="18" charset="2"/>
              </a:rPr>
              <a:t>] &gt;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4.     </a:t>
            </a:r>
            <a:r>
              <a:rPr lang="en-US" sz="2400" b="1" smtClean="0">
                <a:sym typeface="Symbol" pitchFamily="18" charset="2"/>
              </a:rPr>
              <a:t>then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largest</a:t>
            </a:r>
            <a:r>
              <a:rPr lang="en-US" sz="2400" smtClean="0">
                <a:sym typeface="Symbol" pitchFamily="18" charset="2"/>
              </a:rPr>
              <a:t>  </a:t>
            </a:r>
            <a:r>
              <a:rPr lang="en-US" sz="2400" i="1" smtClean="0">
                <a:sym typeface="Symbol" pitchFamily="18" charset="2"/>
              </a:rPr>
              <a:t>l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5.     </a:t>
            </a:r>
            <a:r>
              <a:rPr lang="en-US" sz="2400" b="1" smtClean="0">
                <a:sym typeface="Symbol" pitchFamily="18" charset="2"/>
              </a:rPr>
              <a:t>else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largest</a:t>
            </a:r>
            <a:r>
              <a:rPr lang="en-US" sz="2400" smtClean="0">
                <a:sym typeface="Symbol" pitchFamily="18" charset="2"/>
              </a:rPr>
              <a:t>  </a:t>
            </a:r>
            <a:r>
              <a:rPr lang="en-US" sz="2400" i="1" smtClean="0">
                <a:sym typeface="Symbol" pitchFamily="18" charset="2"/>
              </a:rPr>
              <a:t>i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6.</a:t>
            </a:r>
            <a:r>
              <a:rPr lang="en-US" sz="2400" i="1" smtClean="0">
                <a:sym typeface="Symbol" pitchFamily="18" charset="2"/>
              </a:rPr>
              <a:t>  </a:t>
            </a:r>
            <a:r>
              <a:rPr lang="en-US" sz="2400" b="1" smtClean="0">
                <a:sym typeface="Symbol" pitchFamily="18" charset="2"/>
              </a:rPr>
              <a:t>if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 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</a:t>
            </a:r>
            <a:r>
              <a:rPr lang="en-US" sz="2400" b="1" smtClean="0">
                <a:sym typeface="Symbol" pitchFamily="18" charset="2"/>
              </a:rPr>
              <a:t>and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] &gt;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largest</a:t>
            </a:r>
            <a:r>
              <a:rPr lang="en-US" sz="2400" smtClean="0">
                <a:sym typeface="Symbol" pitchFamily="18" charset="2"/>
              </a:rPr>
              <a:t>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7.     </a:t>
            </a:r>
            <a:r>
              <a:rPr lang="en-US" sz="2400" b="1" smtClean="0">
                <a:sym typeface="Symbol" pitchFamily="18" charset="2"/>
              </a:rPr>
              <a:t>then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largest </a:t>
            </a:r>
            <a:r>
              <a:rPr lang="en-US" sz="2400" smtClean="0">
                <a:sym typeface="Symbol" pitchFamily="18" charset="2"/>
              </a:rPr>
              <a:t> </a:t>
            </a:r>
            <a:r>
              <a:rPr lang="en-US" sz="2400" i="1" smtClean="0">
                <a:sym typeface="Symbol" pitchFamily="18" charset="2"/>
              </a:rPr>
              <a:t>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8.  </a:t>
            </a:r>
            <a:r>
              <a:rPr lang="en-US" sz="2400" b="1" smtClean="0">
                <a:sym typeface="Symbol" pitchFamily="18" charset="2"/>
              </a:rPr>
              <a:t>if</a:t>
            </a:r>
            <a:r>
              <a:rPr lang="en-US" sz="2400" i="1" smtClean="0">
                <a:sym typeface="Symbol" pitchFamily="18" charset="2"/>
              </a:rPr>
              <a:t> largest  i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9.     </a:t>
            </a:r>
            <a:r>
              <a:rPr lang="en-US" sz="2400" b="1" smtClean="0">
                <a:sym typeface="Symbol" pitchFamily="18" charset="2"/>
              </a:rPr>
              <a:t>then</a:t>
            </a:r>
            <a:r>
              <a:rPr lang="en-US" sz="2400" smtClean="0">
                <a:sym typeface="Symbol" pitchFamily="18" charset="2"/>
              </a:rPr>
              <a:t> exchange</a:t>
            </a:r>
            <a:r>
              <a:rPr lang="en-US" sz="2400" i="1" smtClean="0">
                <a:sym typeface="Symbol" pitchFamily="18" charset="2"/>
              </a:rPr>
              <a:t> A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] 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largest</a:t>
            </a:r>
            <a:r>
              <a:rPr lang="en-US" sz="2400" smtClean="0">
                <a:sym typeface="Symbol" pitchFamily="18" charset="2"/>
              </a:rPr>
              <a:t>]</a:t>
            </a:r>
            <a:endParaRPr lang="en-US" sz="2400" i="1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10.</a:t>
            </a:r>
            <a:r>
              <a:rPr lang="en-US" sz="2400" i="1" smtClean="0">
                <a:sym typeface="Symbol" pitchFamily="18" charset="2"/>
              </a:rPr>
              <a:t>             MaxHeapify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A, largest</a:t>
            </a:r>
            <a:r>
              <a:rPr lang="en-US" sz="2400" smtClean="0">
                <a:sym typeface="Symbol" pitchFamily="18" charset="2"/>
              </a:rPr>
              <a:t>)</a:t>
            </a:r>
            <a:endParaRPr lang="en-US" sz="2400" i="1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  <a:defRPr/>
            </a:pPr>
            <a:endParaRPr lang="en-US" sz="2400" smtClean="0">
              <a:sym typeface="Symbol" pitchFamily="18" charset="2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372225" y="2624138"/>
            <a:ext cx="24780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Time to fix node </a:t>
            </a:r>
            <a:r>
              <a:rPr lang="en-US" sz="2000" i="1">
                <a:solidFill>
                  <a:schemeClr val="hlink"/>
                </a:solidFill>
              </a:rPr>
              <a:t>i</a:t>
            </a:r>
            <a:r>
              <a:rPr lang="en-US" sz="2000">
                <a:solidFill>
                  <a:schemeClr val="hlink"/>
                </a:solidFill>
              </a:rPr>
              <a:t> and its children</a:t>
            </a:r>
            <a:r>
              <a:rPr lang="en-US" sz="2000"/>
              <a:t> = </a:t>
            </a:r>
            <a:r>
              <a:rPr kumimoji="1" lang="en-US" sz="2000" b="1">
                <a:solidFill>
                  <a:srgbClr val="CC0000"/>
                </a:solidFill>
                <a:sym typeface="Symbol" pitchFamily="18" charset="2"/>
              </a:rPr>
              <a:t></a:t>
            </a:r>
            <a:r>
              <a:rPr kumimoji="1" lang="en-US" sz="2000" b="1">
                <a:solidFill>
                  <a:srgbClr val="CC0000"/>
                </a:solidFill>
              </a:rPr>
              <a:t>(1)</a:t>
            </a:r>
          </a:p>
        </p:txBody>
      </p:sp>
      <p:sp>
        <p:nvSpPr>
          <p:cNvPr id="15366" name="AutoShape 5"/>
          <p:cNvSpPr>
            <a:spLocks/>
          </p:cNvSpPr>
          <p:nvPr/>
        </p:nvSpPr>
        <p:spPr bwMode="auto">
          <a:xfrm>
            <a:off x="6161088" y="2316163"/>
            <a:ext cx="77787" cy="3032125"/>
          </a:xfrm>
          <a:prstGeom prst="rightBrace">
            <a:avLst>
              <a:gd name="adj1" fmla="val 324832"/>
              <a:gd name="adj2" fmla="val 50671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342063" y="4913313"/>
            <a:ext cx="2478087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Time to fix the subtree rooted at one of </a:t>
            </a:r>
            <a:r>
              <a:rPr lang="en-US" sz="2000" i="1">
                <a:solidFill>
                  <a:schemeClr val="hlink"/>
                </a:solidFill>
              </a:rPr>
              <a:t>i</a:t>
            </a:r>
            <a:r>
              <a:rPr lang="en-US" sz="2000">
                <a:solidFill>
                  <a:schemeClr val="hlink"/>
                </a:solidFill>
              </a:rPr>
              <a:t>’s children</a:t>
            </a:r>
            <a:r>
              <a:rPr lang="en-US" sz="2000"/>
              <a:t> = </a:t>
            </a:r>
            <a:r>
              <a:rPr kumimoji="1" lang="en-US" sz="2000" i="1">
                <a:solidFill>
                  <a:srgbClr val="CC0000"/>
                </a:solidFill>
                <a:sym typeface="Symbol" pitchFamily="18" charset="2"/>
              </a:rPr>
              <a:t>T</a:t>
            </a:r>
            <a:r>
              <a:rPr kumimoji="1" lang="en-US" sz="2000">
                <a:solidFill>
                  <a:srgbClr val="CC0000"/>
                </a:solidFill>
                <a:sym typeface="Symbol" pitchFamily="18" charset="2"/>
              </a:rPr>
              <a:t>(size of subree at </a:t>
            </a:r>
            <a:r>
              <a:rPr kumimoji="1" lang="en-US" sz="2000" i="1">
                <a:solidFill>
                  <a:srgbClr val="CC0000"/>
                </a:solidFill>
                <a:sym typeface="Symbol" pitchFamily="18" charset="2"/>
              </a:rPr>
              <a:t>largest</a:t>
            </a:r>
            <a:r>
              <a:rPr kumimoji="1" lang="en-US" sz="2000">
                <a:solidFill>
                  <a:srgbClr val="CC0000"/>
                </a:solidFill>
                <a:sym typeface="Symbol" pitchFamily="18" charset="2"/>
              </a:rPr>
              <a:t>)</a:t>
            </a:r>
            <a:endParaRPr kumimoji="1" lang="en-US" sz="2000">
              <a:solidFill>
                <a:srgbClr val="CC0000"/>
              </a:solidFill>
            </a:endParaRPr>
          </a:p>
        </p:txBody>
      </p:sp>
      <p:sp>
        <p:nvSpPr>
          <p:cNvPr id="15368" name="AutoShape 7"/>
          <p:cNvSpPr>
            <a:spLocks/>
          </p:cNvSpPr>
          <p:nvPr/>
        </p:nvSpPr>
        <p:spPr bwMode="auto">
          <a:xfrm>
            <a:off x="6091238" y="5500688"/>
            <a:ext cx="88900" cy="560387"/>
          </a:xfrm>
          <a:prstGeom prst="rightBrace">
            <a:avLst>
              <a:gd name="adj1" fmla="val 5253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7267575" y="3937000"/>
            <a:ext cx="9302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 for MaxHeapify(</a:t>
            </a:r>
            <a:r>
              <a:rPr lang="en-US" i="1" smtClean="0"/>
              <a:t>A</a:t>
            </a:r>
            <a:r>
              <a:rPr lang="en-US" smtClean="0"/>
              <a:t>,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84288"/>
            <a:ext cx="8248650" cy="497522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800" i="1" smtClean="0"/>
              <a:t> T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  <a:r>
              <a:rPr lang="en-US" sz="2800" i="1" smtClean="0"/>
              <a:t> </a:t>
            </a:r>
            <a:r>
              <a:rPr lang="en-US" sz="2800" smtClean="0">
                <a:sym typeface="Symbol" pitchFamily="18" charset="2"/>
              </a:rPr>
              <a:t>= </a:t>
            </a:r>
            <a:r>
              <a:rPr lang="en-US" sz="2800" i="1" smtClean="0"/>
              <a:t> T</a:t>
            </a:r>
            <a:r>
              <a:rPr lang="en-US" sz="2800" smtClean="0"/>
              <a:t>(</a:t>
            </a:r>
            <a:r>
              <a:rPr lang="en-US" sz="2800" i="1" smtClean="0"/>
              <a:t>largest</a:t>
            </a:r>
            <a:r>
              <a:rPr lang="en-US" sz="2800" smtClean="0"/>
              <a:t>)</a:t>
            </a:r>
            <a:r>
              <a:rPr lang="en-US" sz="2800" i="1" smtClean="0"/>
              <a:t>  + </a:t>
            </a:r>
            <a:r>
              <a:rPr lang="en-US" sz="2800" smtClean="0">
                <a:sym typeface="Symbol" pitchFamily="18" charset="2"/>
              </a:rPr>
              <a:t></a:t>
            </a:r>
            <a:r>
              <a:rPr lang="en-US" sz="2800" smtClean="0"/>
              <a:t>(1) </a:t>
            </a:r>
            <a:endParaRPr lang="en-US" sz="2800" i="1" smtClean="0"/>
          </a:p>
          <a:p>
            <a:pPr>
              <a:spcBef>
                <a:spcPct val="60000"/>
              </a:spcBef>
            </a:pPr>
            <a:r>
              <a:rPr lang="en-US" sz="2800" i="1" smtClean="0">
                <a:solidFill>
                  <a:srgbClr val="CC0000"/>
                </a:solidFill>
              </a:rPr>
              <a:t>largest </a:t>
            </a:r>
            <a:r>
              <a:rPr lang="en-US" sz="2800" smtClean="0">
                <a:solidFill>
                  <a:srgbClr val="CC0000"/>
                </a:solidFill>
                <a:sym typeface="Symbol" pitchFamily="18" charset="2"/>
              </a:rPr>
              <a:t> </a:t>
            </a:r>
            <a:r>
              <a:rPr lang="en-US" sz="2800" smtClean="0">
                <a:solidFill>
                  <a:srgbClr val="CC0000"/>
                </a:solidFill>
              </a:rPr>
              <a:t>2</a:t>
            </a:r>
            <a:r>
              <a:rPr lang="en-US" sz="2800" i="1" smtClean="0">
                <a:solidFill>
                  <a:srgbClr val="CC0000"/>
                </a:solidFill>
              </a:rPr>
              <a:t>n</a:t>
            </a:r>
            <a:r>
              <a:rPr lang="en-US" sz="2800" smtClean="0">
                <a:solidFill>
                  <a:srgbClr val="CC0000"/>
                </a:solidFill>
              </a:rPr>
              <a:t>/3</a:t>
            </a:r>
            <a:r>
              <a:rPr lang="en-US" sz="2800" smtClean="0"/>
              <a:t> (worst case occurs when the last row of tree is exactly half full)</a:t>
            </a:r>
          </a:p>
          <a:p>
            <a:pPr>
              <a:spcBef>
                <a:spcPct val="60000"/>
              </a:spcBef>
            </a:pPr>
            <a:r>
              <a:rPr lang="en-US" sz="2800" i="1" smtClean="0"/>
              <a:t>T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  <a:r>
              <a:rPr lang="en-US" sz="2800" i="1" smtClean="0"/>
              <a:t> </a:t>
            </a:r>
            <a:r>
              <a:rPr lang="en-US" sz="2800" smtClean="0">
                <a:sym typeface="Symbol" pitchFamily="18" charset="2"/>
              </a:rPr>
              <a:t> </a:t>
            </a:r>
            <a:r>
              <a:rPr lang="en-US" sz="2800" i="1" smtClean="0"/>
              <a:t> T</a:t>
            </a:r>
            <a:r>
              <a:rPr lang="en-US" sz="2800" smtClean="0"/>
              <a:t>(2</a:t>
            </a:r>
            <a:r>
              <a:rPr lang="en-US" sz="2800" i="1" smtClean="0"/>
              <a:t>n</a:t>
            </a:r>
            <a:r>
              <a:rPr lang="en-US" sz="2800" smtClean="0"/>
              <a:t>/3)</a:t>
            </a:r>
            <a:r>
              <a:rPr lang="en-US" sz="2800" i="1" smtClean="0"/>
              <a:t> + </a:t>
            </a:r>
            <a:r>
              <a:rPr lang="en-US" sz="2800" smtClean="0">
                <a:sym typeface="Symbol" pitchFamily="18" charset="2"/>
              </a:rPr>
              <a:t></a:t>
            </a:r>
            <a:r>
              <a:rPr lang="en-US" sz="2800" smtClean="0"/>
              <a:t>(1) </a:t>
            </a:r>
            <a:r>
              <a:rPr lang="en-US" sz="2800" smtClean="0">
                <a:sym typeface="Symbol" pitchFamily="18" charset="2"/>
              </a:rPr>
              <a:t></a:t>
            </a:r>
            <a:r>
              <a:rPr lang="en-US" sz="2800" i="1" smtClean="0"/>
              <a:t> </a:t>
            </a:r>
            <a:r>
              <a:rPr lang="en-US" sz="2800" i="1" smtClean="0">
                <a:solidFill>
                  <a:srgbClr val="CC0000"/>
                </a:solidFill>
              </a:rPr>
              <a:t>T</a:t>
            </a:r>
            <a:r>
              <a:rPr lang="en-US" sz="2800" smtClean="0">
                <a:solidFill>
                  <a:srgbClr val="CC0000"/>
                </a:solidFill>
              </a:rPr>
              <a:t>(</a:t>
            </a:r>
            <a:r>
              <a:rPr lang="en-US" sz="2800" i="1" smtClean="0">
                <a:solidFill>
                  <a:srgbClr val="CC0000"/>
                </a:solidFill>
              </a:rPr>
              <a:t>n</a:t>
            </a:r>
            <a:r>
              <a:rPr lang="en-US" sz="2800" smtClean="0">
                <a:solidFill>
                  <a:srgbClr val="CC0000"/>
                </a:solidFill>
              </a:rPr>
              <a:t>)</a:t>
            </a:r>
            <a:r>
              <a:rPr lang="en-US" sz="2800" i="1" smtClean="0">
                <a:solidFill>
                  <a:srgbClr val="CC0000"/>
                </a:solidFill>
              </a:rPr>
              <a:t> </a:t>
            </a:r>
            <a:r>
              <a:rPr lang="en-US" sz="2800" smtClean="0">
                <a:solidFill>
                  <a:srgbClr val="CC0000"/>
                </a:solidFill>
                <a:sym typeface="Symbol" pitchFamily="18" charset="2"/>
              </a:rPr>
              <a:t>=</a:t>
            </a:r>
            <a:r>
              <a:rPr lang="en-US" sz="2800" i="1" smtClean="0">
                <a:solidFill>
                  <a:srgbClr val="CC0000"/>
                </a:solidFill>
              </a:rPr>
              <a:t> O</a:t>
            </a:r>
            <a:r>
              <a:rPr lang="en-US" sz="2800" smtClean="0">
                <a:solidFill>
                  <a:srgbClr val="CC0000"/>
                </a:solidFill>
              </a:rPr>
              <a:t>(lg</a:t>
            </a:r>
            <a:r>
              <a:rPr lang="en-US" sz="2800" i="1" smtClean="0">
                <a:solidFill>
                  <a:srgbClr val="CC0000"/>
                </a:solidFill>
              </a:rPr>
              <a:t> n</a:t>
            </a:r>
            <a:r>
              <a:rPr lang="en-US" sz="2800" smtClean="0">
                <a:solidFill>
                  <a:srgbClr val="CC0000"/>
                </a:solidFill>
              </a:rPr>
              <a:t>)</a:t>
            </a:r>
            <a:r>
              <a:rPr lang="en-US" sz="2800" i="1" smtClean="0"/>
              <a:t> </a:t>
            </a:r>
            <a:endParaRPr lang="en-US" smtClean="0"/>
          </a:p>
          <a:p>
            <a:pPr>
              <a:spcBef>
                <a:spcPct val="60000"/>
              </a:spcBef>
            </a:pPr>
            <a:r>
              <a:rPr lang="en-US" sz="2800" smtClean="0"/>
              <a:t>Alternately, MaxHeapify takes</a:t>
            </a:r>
            <a:r>
              <a:rPr lang="en-US" sz="2800" i="1" smtClean="0"/>
              <a:t> O</a:t>
            </a:r>
            <a:r>
              <a:rPr lang="en-US" sz="2800" smtClean="0"/>
              <a:t>(</a:t>
            </a:r>
            <a:r>
              <a:rPr lang="en-US" sz="2800" i="1" smtClean="0"/>
              <a:t>h</a:t>
            </a:r>
            <a:r>
              <a:rPr lang="en-US" sz="2800" smtClean="0"/>
              <a:t>)</a:t>
            </a:r>
            <a:r>
              <a:rPr lang="en-US" sz="2800" i="1" smtClean="0"/>
              <a:t> </a:t>
            </a:r>
            <a:r>
              <a:rPr lang="en-US" sz="2800" smtClean="0"/>
              <a:t>where</a:t>
            </a:r>
            <a:r>
              <a:rPr lang="en-US" sz="2800" i="1" smtClean="0"/>
              <a:t> h </a:t>
            </a:r>
            <a:r>
              <a:rPr lang="en-US" sz="2800" smtClean="0"/>
              <a:t>is the height of the node where MaxHeapify is applied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heap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93775"/>
            <a:ext cx="8458200" cy="2162175"/>
          </a:xfrm>
        </p:spPr>
        <p:txBody>
          <a:bodyPr/>
          <a:lstStyle/>
          <a:p>
            <a:r>
              <a:rPr lang="en-US" sz="2800" smtClean="0"/>
              <a:t>Use </a:t>
            </a:r>
            <a:r>
              <a:rPr lang="en-US" sz="2800" i="1" smtClean="0">
                <a:solidFill>
                  <a:srgbClr val="CC0000"/>
                </a:solidFill>
              </a:rPr>
              <a:t>MaxHeapify</a:t>
            </a:r>
            <a:r>
              <a:rPr lang="en-US" sz="2800" smtClean="0"/>
              <a:t> to </a:t>
            </a:r>
            <a:r>
              <a:rPr lang="en-US" sz="2800" smtClean="0">
                <a:solidFill>
                  <a:schemeClr val="hlink"/>
                </a:solidFill>
              </a:rPr>
              <a:t>convert an array</a:t>
            </a:r>
            <a:r>
              <a:rPr lang="en-US" sz="2800" smtClean="0"/>
              <a:t> 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hlink"/>
                </a:solidFill>
              </a:rPr>
              <a:t>into a max-heap</a:t>
            </a:r>
            <a:r>
              <a:rPr lang="en-US" sz="2800" smtClean="0"/>
              <a:t>.</a:t>
            </a:r>
          </a:p>
          <a:p>
            <a:r>
              <a:rPr lang="en-US" sz="2800" u="sng" smtClean="0">
                <a:solidFill>
                  <a:srgbClr val="CC0000"/>
                </a:solidFill>
              </a:rPr>
              <a:t>How?</a:t>
            </a:r>
          </a:p>
          <a:p>
            <a:r>
              <a:rPr lang="en-US" sz="2800" smtClean="0"/>
              <a:t>Call MaxHeapify on each element in a bottom-up manner.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593725" y="3454400"/>
            <a:ext cx="6670675" cy="23145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 i="1" u="sng">
                <a:solidFill>
                  <a:srgbClr val="010000"/>
                </a:solidFill>
              </a:rPr>
              <a:t>BuildMaxHeap</a:t>
            </a:r>
            <a:r>
              <a:rPr lang="en-US" sz="2800" u="sng">
                <a:solidFill>
                  <a:srgbClr val="010000"/>
                </a:solidFill>
              </a:rPr>
              <a:t>(</a:t>
            </a:r>
            <a:r>
              <a:rPr lang="en-US" sz="2800" i="1" u="sng">
                <a:solidFill>
                  <a:srgbClr val="010000"/>
                </a:solidFill>
              </a:rPr>
              <a:t>A</a:t>
            </a:r>
            <a:r>
              <a:rPr lang="en-US" sz="2800" u="sng">
                <a:solidFill>
                  <a:srgbClr val="010000"/>
                </a:solidFill>
              </a:rPr>
              <a:t>)</a:t>
            </a:r>
            <a:endParaRPr lang="en-US" sz="2800" i="1" u="sng">
              <a:solidFill>
                <a:srgbClr val="01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>
                <a:solidFill>
                  <a:srgbClr val="010000"/>
                </a:solidFill>
              </a:rPr>
              <a:t>1.  </a:t>
            </a:r>
            <a:r>
              <a:rPr lang="en-US" sz="2800" i="1">
                <a:solidFill>
                  <a:srgbClr val="010000"/>
                </a:solidFill>
              </a:rPr>
              <a:t>heap-size</a:t>
            </a:r>
            <a:r>
              <a:rPr lang="en-US" sz="2800">
                <a:solidFill>
                  <a:srgbClr val="010000"/>
                </a:solidFill>
              </a:rPr>
              <a:t>[</a:t>
            </a:r>
            <a:r>
              <a:rPr lang="en-US" sz="2800" i="1">
                <a:solidFill>
                  <a:srgbClr val="010000"/>
                </a:solidFill>
              </a:rPr>
              <a:t>A</a:t>
            </a:r>
            <a:r>
              <a:rPr lang="en-US" sz="2800">
                <a:solidFill>
                  <a:srgbClr val="010000"/>
                </a:solidFill>
              </a:rPr>
              <a:t>] </a:t>
            </a:r>
            <a:r>
              <a:rPr lang="en-US" sz="280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800">
                <a:solidFill>
                  <a:srgbClr val="010000"/>
                </a:solidFill>
              </a:rPr>
              <a:t> </a:t>
            </a:r>
            <a:r>
              <a:rPr lang="en-US" sz="2800" i="1">
                <a:solidFill>
                  <a:srgbClr val="010000"/>
                </a:solidFill>
              </a:rPr>
              <a:t>length</a:t>
            </a:r>
            <a:r>
              <a:rPr lang="en-US" sz="2800">
                <a:solidFill>
                  <a:srgbClr val="010000"/>
                </a:solidFill>
              </a:rPr>
              <a:t>[</a:t>
            </a:r>
            <a:r>
              <a:rPr lang="en-US" sz="2800" i="1">
                <a:solidFill>
                  <a:srgbClr val="010000"/>
                </a:solidFill>
              </a:rPr>
              <a:t>A</a:t>
            </a:r>
            <a:r>
              <a:rPr lang="en-US" sz="2800">
                <a:solidFill>
                  <a:srgbClr val="010000"/>
                </a:solidFill>
              </a:rPr>
              <a:t>]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>
                <a:solidFill>
                  <a:srgbClr val="010000"/>
                </a:solidFill>
              </a:rPr>
              <a:t>2.  </a:t>
            </a:r>
            <a:r>
              <a:rPr lang="en-US" sz="2800" b="1">
                <a:solidFill>
                  <a:srgbClr val="010000"/>
                </a:solidFill>
              </a:rPr>
              <a:t>for</a:t>
            </a:r>
            <a:r>
              <a:rPr lang="en-US" sz="2800">
                <a:solidFill>
                  <a:srgbClr val="010000"/>
                </a:solidFill>
              </a:rPr>
              <a:t> </a:t>
            </a:r>
            <a:r>
              <a:rPr lang="en-US" sz="2800" i="1">
                <a:solidFill>
                  <a:srgbClr val="010000"/>
                </a:solidFill>
              </a:rPr>
              <a:t>i</a:t>
            </a:r>
            <a:r>
              <a:rPr lang="en-US" sz="2800">
                <a:solidFill>
                  <a:srgbClr val="010000"/>
                </a:solidFill>
              </a:rPr>
              <a:t> </a:t>
            </a:r>
            <a:r>
              <a:rPr lang="en-US" sz="280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800">
                <a:solidFill>
                  <a:srgbClr val="010000"/>
                </a:solidFill>
              </a:rPr>
              <a:t> </a:t>
            </a:r>
            <a:r>
              <a:rPr lang="en-US" sz="2800">
                <a:solidFill>
                  <a:srgbClr val="010000"/>
                </a:solidFill>
                <a:sym typeface="Symbol" pitchFamily="18" charset="2"/>
              </a:rPr>
              <a:t></a:t>
            </a:r>
            <a:r>
              <a:rPr lang="en-US" sz="2800" i="1">
                <a:solidFill>
                  <a:srgbClr val="010000"/>
                </a:solidFill>
              </a:rPr>
              <a:t>length</a:t>
            </a:r>
            <a:r>
              <a:rPr lang="en-US" sz="2800">
                <a:solidFill>
                  <a:srgbClr val="010000"/>
                </a:solidFill>
              </a:rPr>
              <a:t>[</a:t>
            </a:r>
            <a:r>
              <a:rPr lang="en-US" sz="2800" i="1">
                <a:solidFill>
                  <a:srgbClr val="010000"/>
                </a:solidFill>
              </a:rPr>
              <a:t>A</a:t>
            </a:r>
            <a:r>
              <a:rPr lang="en-US" sz="2800">
                <a:solidFill>
                  <a:srgbClr val="010000"/>
                </a:solidFill>
              </a:rPr>
              <a:t>]/2</a:t>
            </a:r>
            <a:r>
              <a:rPr lang="en-US" sz="2800">
                <a:solidFill>
                  <a:srgbClr val="010000"/>
                </a:solidFill>
                <a:sym typeface="Symbol" pitchFamily="18" charset="2"/>
              </a:rPr>
              <a:t></a:t>
            </a:r>
            <a:r>
              <a:rPr lang="en-US" sz="2800">
                <a:solidFill>
                  <a:srgbClr val="010000"/>
                </a:solidFill>
              </a:rPr>
              <a:t> </a:t>
            </a:r>
            <a:r>
              <a:rPr lang="en-US" sz="2800" b="1">
                <a:solidFill>
                  <a:srgbClr val="010000"/>
                </a:solidFill>
              </a:rPr>
              <a:t>downto</a:t>
            </a:r>
            <a:r>
              <a:rPr lang="en-US" sz="2800">
                <a:solidFill>
                  <a:srgbClr val="010000"/>
                </a:solidFill>
              </a:rPr>
              <a:t> 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>
                <a:solidFill>
                  <a:srgbClr val="010000"/>
                </a:solidFill>
              </a:rPr>
              <a:t>3.       </a:t>
            </a:r>
            <a:r>
              <a:rPr lang="en-US" sz="2800" b="1">
                <a:solidFill>
                  <a:srgbClr val="010000"/>
                </a:solidFill>
              </a:rPr>
              <a:t>do</a:t>
            </a:r>
            <a:r>
              <a:rPr lang="en-US" sz="2800">
                <a:solidFill>
                  <a:srgbClr val="010000"/>
                </a:solidFill>
              </a:rPr>
              <a:t> </a:t>
            </a:r>
            <a:r>
              <a:rPr lang="en-US" sz="2800" i="1">
                <a:solidFill>
                  <a:srgbClr val="010000"/>
                </a:solidFill>
              </a:rPr>
              <a:t>Max</a:t>
            </a:r>
            <a:r>
              <a:rPr lang="en-US" sz="2800" i="1">
                <a:solidFill>
                  <a:srgbClr val="010000"/>
                </a:solidFill>
                <a:sym typeface="Symbol" pitchFamily="18" charset="2"/>
              </a:rPr>
              <a:t>Heapify</a:t>
            </a:r>
            <a:r>
              <a:rPr lang="en-US" sz="2800">
                <a:solidFill>
                  <a:srgbClr val="010000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rgbClr val="010000"/>
                </a:solidFill>
                <a:sym typeface="Symbol" pitchFamily="18" charset="2"/>
              </a:rPr>
              <a:t>A, i</a:t>
            </a:r>
            <a:r>
              <a:rPr lang="en-US" sz="2800">
                <a:solidFill>
                  <a:srgbClr val="010000"/>
                </a:solidFill>
                <a:sym typeface="Symbol" pitchFamily="18" charset="2"/>
              </a:rPr>
              <a:t>)</a:t>
            </a:r>
            <a:endParaRPr lang="en-US" sz="2800" i="1">
              <a:solidFill>
                <a:srgbClr val="01000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>
              <a:solidFill>
                <a:srgbClr val="01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BuildMaxHeap</a:t>
            </a:r>
            <a:r>
              <a:rPr lang="en-US" smtClean="0"/>
              <a:t> – Example </a:t>
            </a:r>
            <a:endParaRPr lang="en-US" i="1" smtClean="0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04850" y="1595438"/>
            <a:ext cx="5121275" cy="469900"/>
            <a:chOff x="444" y="668"/>
            <a:chExt cx="3226" cy="296"/>
          </a:xfrm>
        </p:grpSpPr>
        <p:sp>
          <p:nvSpPr>
            <p:cNvPr id="18463" name="Text Box 5"/>
            <p:cNvSpPr txBox="1">
              <a:spLocks noChangeArrowheads="1"/>
            </p:cNvSpPr>
            <p:nvPr/>
          </p:nvSpPr>
          <p:spPr bwMode="auto">
            <a:xfrm>
              <a:off x="44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24</a:t>
              </a:r>
            </a:p>
          </p:txBody>
        </p:sp>
        <p:sp>
          <p:nvSpPr>
            <p:cNvPr id="18464" name="Text Box 6"/>
            <p:cNvSpPr txBox="1">
              <a:spLocks noChangeArrowheads="1"/>
            </p:cNvSpPr>
            <p:nvPr/>
          </p:nvSpPr>
          <p:spPr bwMode="auto">
            <a:xfrm>
              <a:off x="77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18465" name="Text Box 7"/>
            <p:cNvSpPr txBox="1">
              <a:spLocks noChangeArrowheads="1"/>
            </p:cNvSpPr>
            <p:nvPr/>
          </p:nvSpPr>
          <p:spPr bwMode="auto">
            <a:xfrm>
              <a:off x="109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23</a:t>
              </a:r>
            </a:p>
          </p:txBody>
        </p:sp>
        <p:sp>
          <p:nvSpPr>
            <p:cNvPr id="18466" name="Text Box 8"/>
            <p:cNvSpPr txBox="1">
              <a:spLocks noChangeArrowheads="1"/>
            </p:cNvSpPr>
            <p:nvPr/>
          </p:nvSpPr>
          <p:spPr bwMode="auto">
            <a:xfrm>
              <a:off x="142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22</a:t>
              </a:r>
            </a:p>
          </p:txBody>
        </p:sp>
        <p:sp>
          <p:nvSpPr>
            <p:cNvPr id="18467" name="Text Box 9"/>
            <p:cNvSpPr txBox="1">
              <a:spLocks noChangeArrowheads="1"/>
            </p:cNvSpPr>
            <p:nvPr/>
          </p:nvSpPr>
          <p:spPr bwMode="auto">
            <a:xfrm>
              <a:off x="1749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36</a:t>
              </a:r>
            </a:p>
          </p:txBody>
        </p:sp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207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  <p:sp>
          <p:nvSpPr>
            <p:cNvPr id="18469" name="Text Box 11"/>
            <p:cNvSpPr txBox="1">
              <a:spLocks noChangeArrowheads="1"/>
            </p:cNvSpPr>
            <p:nvPr/>
          </p:nvSpPr>
          <p:spPr bwMode="auto">
            <a:xfrm>
              <a:off x="238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18470" name="Text Box 12"/>
            <p:cNvSpPr txBox="1">
              <a:spLocks noChangeArrowheads="1"/>
            </p:cNvSpPr>
            <p:nvPr/>
          </p:nvSpPr>
          <p:spPr bwMode="auto">
            <a:xfrm>
              <a:off x="271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34</a:t>
              </a:r>
            </a:p>
          </p:txBody>
        </p:sp>
        <p:sp>
          <p:nvSpPr>
            <p:cNvPr id="18471" name="Text Box 13"/>
            <p:cNvSpPr txBox="1">
              <a:spLocks noChangeArrowheads="1"/>
            </p:cNvSpPr>
            <p:nvPr/>
          </p:nvSpPr>
          <p:spPr bwMode="auto">
            <a:xfrm>
              <a:off x="3027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  <p:sp>
          <p:nvSpPr>
            <p:cNvPr id="18472" name="Text Box 14"/>
            <p:cNvSpPr txBox="1">
              <a:spLocks noChangeArrowheads="1"/>
            </p:cNvSpPr>
            <p:nvPr/>
          </p:nvSpPr>
          <p:spPr bwMode="auto">
            <a:xfrm>
              <a:off x="335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27</a:t>
              </a:r>
            </a:p>
          </p:txBody>
        </p:sp>
      </p:grpSp>
      <p:sp>
        <p:nvSpPr>
          <p:cNvPr id="18437" name="Text Box 15"/>
          <p:cNvSpPr txBox="1">
            <a:spLocks noChangeArrowheads="1"/>
          </p:cNvSpPr>
          <p:nvPr/>
        </p:nvSpPr>
        <p:spPr bwMode="auto">
          <a:xfrm>
            <a:off x="654050" y="927100"/>
            <a:ext cx="1698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Input Array:</a:t>
            </a:r>
          </a:p>
        </p:txBody>
      </p:sp>
      <p:sp>
        <p:nvSpPr>
          <p:cNvPr id="419856" name="Oval 16"/>
          <p:cNvSpPr>
            <a:spLocks noChangeArrowheads="1"/>
          </p:cNvSpPr>
          <p:nvPr/>
        </p:nvSpPr>
        <p:spPr bwMode="auto">
          <a:xfrm>
            <a:off x="3659188" y="266858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43175" y="3122613"/>
            <a:ext cx="2671763" cy="868362"/>
            <a:chOff x="1620" y="1679"/>
            <a:chExt cx="1683" cy="547"/>
          </a:xfrm>
        </p:grpSpPr>
        <p:sp>
          <p:nvSpPr>
            <p:cNvPr id="18459" name="Oval 18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18460" name="Oval 19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23</a:t>
              </a:r>
            </a:p>
          </p:txBody>
        </p:sp>
        <p:cxnSp>
          <p:nvCxnSpPr>
            <p:cNvPr id="18461" name="AutoShape 20"/>
            <p:cNvCxnSpPr>
              <a:cxnSpLocks noChangeShapeType="1"/>
              <a:stCxn id="419856" idx="5"/>
              <a:endCxn id="18460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62" name="AutoShape 21"/>
            <p:cNvCxnSpPr>
              <a:cxnSpLocks noChangeShapeType="1"/>
              <a:stCxn id="419856" idx="3"/>
              <a:endCxn id="18459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722438" y="3913188"/>
            <a:ext cx="1990725" cy="1174750"/>
            <a:chOff x="1103" y="2177"/>
            <a:chExt cx="1254" cy="740"/>
          </a:xfrm>
        </p:grpSpPr>
        <p:sp>
          <p:nvSpPr>
            <p:cNvPr id="18455" name="Oval 23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22</a:t>
              </a:r>
            </a:p>
          </p:txBody>
        </p:sp>
        <p:sp>
          <p:nvSpPr>
            <p:cNvPr id="18456" name="Oval 24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36</a:t>
              </a:r>
            </a:p>
          </p:txBody>
        </p:sp>
        <p:cxnSp>
          <p:nvCxnSpPr>
            <p:cNvPr id="18457" name="AutoShape 25"/>
            <p:cNvCxnSpPr>
              <a:cxnSpLocks noChangeShapeType="1"/>
              <a:stCxn id="18459" idx="3"/>
              <a:endCxn id="18455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8" name="AutoShape 26"/>
            <p:cNvCxnSpPr>
              <a:cxnSpLocks noChangeShapeType="1"/>
              <a:stCxn id="18459" idx="5"/>
              <a:endCxn id="18456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117975" y="3913188"/>
            <a:ext cx="1739900" cy="1163637"/>
            <a:chOff x="2612" y="2177"/>
            <a:chExt cx="1096" cy="733"/>
          </a:xfrm>
        </p:grpSpPr>
        <p:sp>
          <p:nvSpPr>
            <p:cNvPr id="18451" name="Oval 28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29</a:t>
              </a:r>
            </a:p>
          </p:txBody>
        </p:sp>
        <p:sp>
          <p:nvSpPr>
            <p:cNvPr id="18452" name="Oval 29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cxnSp>
          <p:nvCxnSpPr>
            <p:cNvPr id="18453" name="AutoShape 30"/>
            <p:cNvCxnSpPr>
              <a:cxnSpLocks noChangeShapeType="1"/>
              <a:stCxn id="18460" idx="3"/>
              <a:endCxn id="18451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4" name="AutoShape 31"/>
            <p:cNvCxnSpPr>
              <a:cxnSpLocks noChangeShapeType="1"/>
              <a:stCxn id="18460" idx="5"/>
              <a:endCxn id="18452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195388" y="5010150"/>
            <a:ext cx="1465262" cy="1223963"/>
            <a:chOff x="771" y="2868"/>
            <a:chExt cx="923" cy="771"/>
          </a:xfrm>
        </p:grpSpPr>
        <p:sp>
          <p:nvSpPr>
            <p:cNvPr id="18447" name="Oval 33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34</a:t>
              </a:r>
            </a:p>
          </p:txBody>
        </p:sp>
        <p:sp>
          <p:nvSpPr>
            <p:cNvPr id="18448" name="Oval 34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28</a:t>
              </a:r>
            </a:p>
          </p:txBody>
        </p:sp>
        <p:cxnSp>
          <p:nvCxnSpPr>
            <p:cNvPr id="18449" name="AutoShape 35"/>
            <p:cNvCxnSpPr>
              <a:cxnSpLocks noChangeShapeType="1"/>
              <a:stCxn id="18455" idx="3"/>
              <a:endCxn id="18447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450" name="AutoShape 36"/>
            <p:cNvCxnSpPr>
              <a:cxnSpLocks noChangeShapeType="1"/>
              <a:stCxn id="18455" idx="5"/>
              <a:endCxn id="18448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813050" y="5059363"/>
            <a:ext cx="642938" cy="1174750"/>
            <a:chOff x="1790" y="2899"/>
            <a:chExt cx="405" cy="740"/>
          </a:xfrm>
        </p:grpSpPr>
        <p:sp>
          <p:nvSpPr>
            <p:cNvPr id="18445" name="Oval 38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27</a:t>
              </a:r>
            </a:p>
          </p:txBody>
        </p:sp>
        <p:cxnSp>
          <p:nvCxnSpPr>
            <p:cNvPr id="18446" name="AutoShape 39"/>
            <p:cNvCxnSpPr>
              <a:cxnSpLocks noChangeShapeType="1"/>
              <a:stCxn id="18456" idx="4"/>
              <a:endCxn id="18445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18444" name="Text Box 40"/>
          <p:cNvSpPr txBox="1">
            <a:spLocks noChangeArrowheads="1"/>
          </p:cNvSpPr>
          <p:nvPr/>
        </p:nvSpPr>
        <p:spPr bwMode="auto">
          <a:xfrm>
            <a:off x="695325" y="2459038"/>
            <a:ext cx="205422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Initial Heap:</a:t>
            </a:r>
          </a:p>
          <a:p>
            <a:r>
              <a:rPr lang="en-US"/>
              <a:t>(</a:t>
            </a:r>
            <a:r>
              <a:rPr lang="en-US" u="sng"/>
              <a:t>not</a:t>
            </a:r>
            <a:r>
              <a:rPr lang="en-US" i="1"/>
              <a:t> </a:t>
            </a:r>
            <a:r>
              <a:rPr lang="en-US"/>
              <a:t>max-heap)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BuildMaxHeap</a:t>
            </a:r>
            <a:r>
              <a:rPr lang="en-US" smtClean="0"/>
              <a:t> – Example 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829050" y="1698625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2713038" y="2474913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21</a:t>
            </a:r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868863" y="2489200"/>
            <a:ext cx="515937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cxnSp>
        <p:nvCxnSpPr>
          <p:cNvPr id="19463" name="AutoShape 8"/>
          <p:cNvCxnSpPr>
            <a:cxnSpLocks noChangeShapeType="1"/>
            <a:stCxn id="19460" idx="5"/>
            <a:endCxn id="19462" idx="0"/>
          </p:cNvCxnSpPr>
          <p:nvPr/>
        </p:nvCxnSpPr>
        <p:spPr bwMode="auto">
          <a:xfrm>
            <a:off x="4268788" y="2152650"/>
            <a:ext cx="858837" cy="3365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9464" name="AutoShape 9"/>
          <p:cNvCxnSpPr>
            <a:cxnSpLocks noChangeShapeType="1"/>
            <a:stCxn id="19460" idx="3"/>
            <a:endCxn id="19461" idx="0"/>
          </p:cNvCxnSpPr>
          <p:nvPr/>
        </p:nvCxnSpPr>
        <p:spPr bwMode="auto">
          <a:xfrm flipH="1">
            <a:off x="2971800" y="2152650"/>
            <a:ext cx="933450" cy="3222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9465" name="Oval 11"/>
          <p:cNvSpPr>
            <a:spLocks noChangeArrowheads="1"/>
          </p:cNvSpPr>
          <p:nvPr/>
        </p:nvSpPr>
        <p:spPr bwMode="auto">
          <a:xfrm>
            <a:off x="1892300" y="3586163"/>
            <a:ext cx="515938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19466" name="Oval 12"/>
          <p:cNvSpPr>
            <a:spLocks noChangeArrowheads="1"/>
          </p:cNvSpPr>
          <p:nvPr/>
        </p:nvSpPr>
        <p:spPr bwMode="auto">
          <a:xfrm>
            <a:off x="3367088" y="355758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cxnSp>
        <p:nvCxnSpPr>
          <p:cNvPr id="19467" name="AutoShape 13"/>
          <p:cNvCxnSpPr>
            <a:cxnSpLocks noChangeShapeType="1"/>
            <a:stCxn id="19461" idx="3"/>
            <a:endCxn id="19465" idx="0"/>
          </p:cNvCxnSpPr>
          <p:nvPr/>
        </p:nvCxnSpPr>
        <p:spPr bwMode="auto">
          <a:xfrm flipH="1">
            <a:off x="2151063" y="2928938"/>
            <a:ext cx="638175" cy="657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9468" name="AutoShape 14"/>
          <p:cNvCxnSpPr>
            <a:cxnSpLocks noChangeShapeType="1"/>
            <a:stCxn id="19461" idx="5"/>
            <a:endCxn id="19466" idx="0"/>
          </p:cNvCxnSpPr>
          <p:nvPr/>
        </p:nvCxnSpPr>
        <p:spPr bwMode="auto">
          <a:xfrm>
            <a:off x="3152775" y="2928938"/>
            <a:ext cx="473075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9469" name="Oval 16"/>
          <p:cNvSpPr>
            <a:spLocks noChangeArrowheads="1"/>
          </p:cNvSpPr>
          <p:nvPr/>
        </p:nvSpPr>
        <p:spPr bwMode="auto">
          <a:xfrm>
            <a:off x="4287838" y="3560763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19470" name="Oval 17"/>
          <p:cNvSpPr>
            <a:spLocks noChangeArrowheads="1"/>
          </p:cNvSpPr>
          <p:nvPr/>
        </p:nvSpPr>
        <p:spPr bwMode="auto">
          <a:xfrm>
            <a:off x="5511800" y="3575050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cxnSp>
        <p:nvCxnSpPr>
          <p:cNvPr id="19471" name="AutoShape 18"/>
          <p:cNvCxnSpPr>
            <a:cxnSpLocks noChangeShapeType="1"/>
            <a:stCxn id="19462" idx="3"/>
            <a:endCxn id="19469" idx="0"/>
          </p:cNvCxnSpPr>
          <p:nvPr/>
        </p:nvCxnSpPr>
        <p:spPr bwMode="auto">
          <a:xfrm flipH="1">
            <a:off x="4546600" y="2943225"/>
            <a:ext cx="398463" cy="617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9472" name="AutoShape 19"/>
          <p:cNvCxnSpPr>
            <a:cxnSpLocks noChangeShapeType="1"/>
            <a:stCxn id="19462" idx="5"/>
            <a:endCxn id="19470" idx="0"/>
          </p:cNvCxnSpPr>
          <p:nvPr/>
        </p:nvCxnSpPr>
        <p:spPr bwMode="auto">
          <a:xfrm>
            <a:off x="5308600" y="2943225"/>
            <a:ext cx="461963" cy="63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9473" name="Oval 21"/>
          <p:cNvSpPr>
            <a:spLocks noChangeArrowheads="1"/>
          </p:cNvSpPr>
          <p:nvPr/>
        </p:nvSpPr>
        <p:spPr bwMode="auto">
          <a:xfrm>
            <a:off x="1365250" y="4702175"/>
            <a:ext cx="515938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19474" name="Oval 22"/>
          <p:cNvSpPr>
            <a:spLocks noChangeArrowheads="1"/>
          </p:cNvSpPr>
          <p:nvPr/>
        </p:nvSpPr>
        <p:spPr bwMode="auto">
          <a:xfrm>
            <a:off x="2314575" y="4732338"/>
            <a:ext cx="515938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cxnSp>
        <p:nvCxnSpPr>
          <p:cNvPr id="19475" name="AutoShape 23"/>
          <p:cNvCxnSpPr>
            <a:cxnSpLocks noChangeShapeType="1"/>
            <a:stCxn id="19465" idx="3"/>
            <a:endCxn id="19473" idx="0"/>
          </p:cNvCxnSpPr>
          <p:nvPr/>
        </p:nvCxnSpPr>
        <p:spPr bwMode="auto">
          <a:xfrm flipH="1">
            <a:off x="1624013" y="4040188"/>
            <a:ext cx="344487" cy="661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9476" name="AutoShape 24"/>
          <p:cNvCxnSpPr>
            <a:cxnSpLocks noChangeShapeType="1"/>
            <a:stCxn id="19465" idx="5"/>
            <a:endCxn id="19474" idx="0"/>
          </p:cNvCxnSpPr>
          <p:nvPr/>
        </p:nvCxnSpPr>
        <p:spPr bwMode="auto">
          <a:xfrm>
            <a:off x="2332038" y="4040188"/>
            <a:ext cx="241300" cy="692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9477" name="Oval 26"/>
          <p:cNvSpPr>
            <a:spLocks noChangeArrowheads="1"/>
          </p:cNvSpPr>
          <p:nvPr/>
        </p:nvSpPr>
        <p:spPr bwMode="auto">
          <a:xfrm>
            <a:off x="2982913" y="473233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27</a:t>
            </a:r>
          </a:p>
        </p:txBody>
      </p:sp>
      <p:cxnSp>
        <p:nvCxnSpPr>
          <p:cNvPr id="19478" name="AutoShape 27"/>
          <p:cNvCxnSpPr>
            <a:cxnSpLocks noChangeShapeType="1"/>
            <a:stCxn id="19466" idx="4"/>
            <a:endCxn id="19477" idx="0"/>
          </p:cNvCxnSpPr>
          <p:nvPr/>
        </p:nvCxnSpPr>
        <p:spPr bwMode="auto">
          <a:xfrm flipH="1">
            <a:off x="3241675" y="4089400"/>
            <a:ext cx="384175" cy="642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9479" name="Text Box 28"/>
          <p:cNvSpPr txBox="1">
            <a:spLocks noChangeArrowheads="1"/>
          </p:cNvSpPr>
          <p:nvPr/>
        </p:nvSpPr>
        <p:spPr bwMode="auto">
          <a:xfrm>
            <a:off x="241300" y="898525"/>
            <a:ext cx="26765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MaxHeapify(</a:t>
            </a:r>
            <a:r>
              <a:rPr lang="en-US" sz="2000">
                <a:sym typeface="Symbol" pitchFamily="18" charset="2"/>
              </a:rPr>
              <a:t></a:t>
            </a:r>
            <a:r>
              <a:rPr lang="en-US" sz="2000"/>
              <a:t>10/2</a:t>
            </a:r>
            <a:r>
              <a:rPr lang="en-US" sz="2000">
                <a:sym typeface="Symbol" pitchFamily="18" charset="2"/>
              </a:rPr>
              <a:t></a:t>
            </a:r>
            <a:r>
              <a:rPr lang="en-US" sz="2000"/>
              <a:t> = 5)</a:t>
            </a:r>
          </a:p>
        </p:txBody>
      </p:sp>
      <p:sp>
        <p:nvSpPr>
          <p:cNvPr id="420893" name="Oval 29"/>
          <p:cNvSpPr>
            <a:spLocks noChangeArrowheads="1"/>
          </p:cNvSpPr>
          <p:nvPr/>
        </p:nvSpPr>
        <p:spPr bwMode="auto">
          <a:xfrm>
            <a:off x="3362325" y="3556000"/>
            <a:ext cx="515938" cy="531813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420899" name="Oval 35"/>
          <p:cNvSpPr>
            <a:spLocks noChangeArrowheads="1"/>
          </p:cNvSpPr>
          <p:nvPr/>
        </p:nvSpPr>
        <p:spPr bwMode="auto">
          <a:xfrm>
            <a:off x="3368675" y="3563938"/>
            <a:ext cx="515938" cy="531812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420900" name="Text Box 36"/>
          <p:cNvSpPr txBox="1">
            <a:spLocks noChangeArrowheads="1"/>
          </p:cNvSpPr>
          <p:nvPr/>
        </p:nvSpPr>
        <p:spPr bwMode="auto">
          <a:xfrm>
            <a:off x="241300" y="1349375"/>
            <a:ext cx="1762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MaxHeapify(</a:t>
            </a:r>
            <a:r>
              <a:rPr lang="en-US" sz="2000">
                <a:sym typeface="Symbol" pitchFamily="18" charset="2"/>
              </a:rPr>
              <a:t>4</a:t>
            </a:r>
            <a:r>
              <a:rPr lang="en-US" sz="2000"/>
              <a:t>)</a:t>
            </a:r>
          </a:p>
        </p:txBody>
      </p:sp>
      <p:sp>
        <p:nvSpPr>
          <p:cNvPr id="420901" name="Oval 37"/>
          <p:cNvSpPr>
            <a:spLocks noChangeArrowheads="1"/>
          </p:cNvSpPr>
          <p:nvPr/>
        </p:nvSpPr>
        <p:spPr bwMode="auto">
          <a:xfrm>
            <a:off x="1898650" y="3578225"/>
            <a:ext cx="515938" cy="531813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0902" name="Oval 38"/>
          <p:cNvSpPr>
            <a:spLocks noChangeArrowheads="1"/>
          </p:cNvSpPr>
          <p:nvPr/>
        </p:nvSpPr>
        <p:spPr bwMode="auto">
          <a:xfrm>
            <a:off x="1895475" y="3578225"/>
            <a:ext cx="515938" cy="531813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420903" name="Oval 39"/>
          <p:cNvSpPr>
            <a:spLocks noChangeArrowheads="1"/>
          </p:cNvSpPr>
          <p:nvPr/>
        </p:nvSpPr>
        <p:spPr bwMode="auto">
          <a:xfrm>
            <a:off x="1365250" y="4703763"/>
            <a:ext cx="515938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22</a:t>
            </a:r>
          </a:p>
        </p:txBody>
      </p:sp>
      <p:sp>
        <p:nvSpPr>
          <p:cNvPr id="420904" name="Text Box 40"/>
          <p:cNvSpPr txBox="1">
            <a:spLocks noChangeArrowheads="1"/>
          </p:cNvSpPr>
          <p:nvPr/>
        </p:nvSpPr>
        <p:spPr bwMode="auto">
          <a:xfrm>
            <a:off x="241300" y="1800225"/>
            <a:ext cx="1762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MaxHeapify(</a:t>
            </a:r>
            <a:r>
              <a:rPr lang="en-US" sz="2000">
                <a:sym typeface="Symbol" pitchFamily="18" charset="2"/>
              </a:rPr>
              <a:t>3</a:t>
            </a:r>
            <a:r>
              <a:rPr lang="en-US" sz="2000"/>
              <a:t>)</a:t>
            </a:r>
          </a:p>
        </p:txBody>
      </p:sp>
      <p:sp>
        <p:nvSpPr>
          <p:cNvPr id="420906" name="Oval 42"/>
          <p:cNvSpPr>
            <a:spLocks noChangeArrowheads="1"/>
          </p:cNvSpPr>
          <p:nvPr/>
        </p:nvSpPr>
        <p:spPr bwMode="auto">
          <a:xfrm>
            <a:off x="4875213" y="2481263"/>
            <a:ext cx="515937" cy="53181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420907" name="Oval 43"/>
          <p:cNvSpPr>
            <a:spLocks noChangeArrowheads="1"/>
          </p:cNvSpPr>
          <p:nvPr/>
        </p:nvSpPr>
        <p:spPr bwMode="auto">
          <a:xfrm>
            <a:off x="4867275" y="2479675"/>
            <a:ext cx="515938" cy="531813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420908" name="Oval 44"/>
          <p:cNvSpPr>
            <a:spLocks noChangeArrowheads="1"/>
          </p:cNvSpPr>
          <p:nvPr/>
        </p:nvSpPr>
        <p:spPr bwMode="auto">
          <a:xfrm>
            <a:off x="5513388" y="3575050"/>
            <a:ext cx="515937" cy="5318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23</a:t>
            </a:r>
          </a:p>
        </p:txBody>
      </p:sp>
      <p:sp>
        <p:nvSpPr>
          <p:cNvPr id="420909" name="Text Box 45"/>
          <p:cNvSpPr txBox="1">
            <a:spLocks noChangeArrowheads="1"/>
          </p:cNvSpPr>
          <p:nvPr/>
        </p:nvSpPr>
        <p:spPr bwMode="auto">
          <a:xfrm>
            <a:off x="241300" y="2251075"/>
            <a:ext cx="1762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MaxHeapify(2)</a:t>
            </a:r>
          </a:p>
        </p:txBody>
      </p:sp>
      <p:sp>
        <p:nvSpPr>
          <p:cNvPr id="420910" name="Oval 46"/>
          <p:cNvSpPr>
            <a:spLocks noChangeArrowheads="1"/>
          </p:cNvSpPr>
          <p:nvPr/>
        </p:nvSpPr>
        <p:spPr bwMode="auto">
          <a:xfrm>
            <a:off x="2719388" y="2481263"/>
            <a:ext cx="515937" cy="53181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21</a:t>
            </a:r>
          </a:p>
        </p:txBody>
      </p:sp>
      <p:sp>
        <p:nvSpPr>
          <p:cNvPr id="420911" name="Oval 47"/>
          <p:cNvSpPr>
            <a:spLocks noChangeArrowheads="1"/>
          </p:cNvSpPr>
          <p:nvPr/>
        </p:nvSpPr>
        <p:spPr bwMode="auto">
          <a:xfrm>
            <a:off x="2708275" y="2482850"/>
            <a:ext cx="515938" cy="531813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420912" name="Oval 48"/>
          <p:cNvSpPr>
            <a:spLocks noChangeArrowheads="1"/>
          </p:cNvSpPr>
          <p:nvPr/>
        </p:nvSpPr>
        <p:spPr bwMode="auto">
          <a:xfrm>
            <a:off x="3368675" y="3565525"/>
            <a:ext cx="515938" cy="531813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21</a:t>
            </a:r>
          </a:p>
        </p:txBody>
      </p:sp>
      <p:sp>
        <p:nvSpPr>
          <p:cNvPr id="420913" name="Text Box 49"/>
          <p:cNvSpPr txBox="1">
            <a:spLocks noChangeArrowheads="1"/>
          </p:cNvSpPr>
          <p:nvPr/>
        </p:nvSpPr>
        <p:spPr bwMode="auto">
          <a:xfrm>
            <a:off x="241300" y="2701925"/>
            <a:ext cx="1762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/>
              <a:t>MaxHeapify(1)</a:t>
            </a:r>
          </a:p>
        </p:txBody>
      </p:sp>
      <p:sp>
        <p:nvSpPr>
          <p:cNvPr id="420914" name="Oval 50"/>
          <p:cNvSpPr>
            <a:spLocks noChangeArrowheads="1"/>
          </p:cNvSpPr>
          <p:nvPr/>
        </p:nvSpPr>
        <p:spPr bwMode="auto">
          <a:xfrm>
            <a:off x="3836988" y="1704975"/>
            <a:ext cx="515937" cy="531813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20915" name="Oval 51"/>
          <p:cNvSpPr>
            <a:spLocks noChangeArrowheads="1"/>
          </p:cNvSpPr>
          <p:nvPr/>
        </p:nvSpPr>
        <p:spPr bwMode="auto">
          <a:xfrm>
            <a:off x="3832225" y="1704975"/>
            <a:ext cx="515938" cy="531813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36</a:t>
            </a:r>
          </a:p>
        </p:txBody>
      </p:sp>
      <p:sp>
        <p:nvSpPr>
          <p:cNvPr id="420916" name="Oval 52"/>
          <p:cNvSpPr>
            <a:spLocks noChangeArrowheads="1"/>
          </p:cNvSpPr>
          <p:nvPr/>
        </p:nvSpPr>
        <p:spPr bwMode="auto">
          <a:xfrm>
            <a:off x="2708275" y="2481263"/>
            <a:ext cx="515938" cy="53181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20918" name="Oval 54"/>
          <p:cNvSpPr>
            <a:spLocks noChangeArrowheads="1"/>
          </p:cNvSpPr>
          <p:nvPr/>
        </p:nvSpPr>
        <p:spPr bwMode="auto">
          <a:xfrm>
            <a:off x="2701925" y="2481263"/>
            <a:ext cx="515938" cy="531812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420919" name="Oval 55"/>
          <p:cNvSpPr>
            <a:spLocks noChangeArrowheads="1"/>
          </p:cNvSpPr>
          <p:nvPr/>
        </p:nvSpPr>
        <p:spPr bwMode="auto">
          <a:xfrm>
            <a:off x="1901825" y="3578225"/>
            <a:ext cx="515938" cy="531813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20920" name="Oval 56"/>
          <p:cNvSpPr>
            <a:spLocks noChangeArrowheads="1"/>
          </p:cNvSpPr>
          <p:nvPr/>
        </p:nvSpPr>
        <p:spPr bwMode="auto">
          <a:xfrm>
            <a:off x="1884363" y="3578225"/>
            <a:ext cx="515937" cy="531813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28</a:t>
            </a:r>
          </a:p>
        </p:txBody>
      </p:sp>
      <p:sp>
        <p:nvSpPr>
          <p:cNvPr id="420921" name="Oval 57"/>
          <p:cNvSpPr>
            <a:spLocks noChangeArrowheads="1"/>
          </p:cNvSpPr>
          <p:nvPr/>
        </p:nvSpPr>
        <p:spPr bwMode="auto">
          <a:xfrm>
            <a:off x="2314575" y="4732338"/>
            <a:ext cx="515938" cy="531812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20922" name="Oval 58"/>
          <p:cNvSpPr>
            <a:spLocks noChangeArrowheads="1"/>
          </p:cNvSpPr>
          <p:nvPr/>
        </p:nvSpPr>
        <p:spPr bwMode="auto">
          <a:xfrm>
            <a:off x="3360738" y="3559175"/>
            <a:ext cx="515937" cy="531813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21</a:t>
            </a:r>
          </a:p>
        </p:txBody>
      </p:sp>
      <p:sp>
        <p:nvSpPr>
          <p:cNvPr id="420923" name="Oval 59"/>
          <p:cNvSpPr>
            <a:spLocks noChangeArrowheads="1"/>
          </p:cNvSpPr>
          <p:nvPr/>
        </p:nvSpPr>
        <p:spPr bwMode="auto">
          <a:xfrm>
            <a:off x="2998788" y="4733925"/>
            <a:ext cx="515937" cy="531813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21</a:t>
            </a:r>
          </a:p>
        </p:txBody>
      </p:sp>
      <p:sp>
        <p:nvSpPr>
          <p:cNvPr id="420924" name="Oval 60"/>
          <p:cNvSpPr>
            <a:spLocks noChangeArrowheads="1"/>
          </p:cNvSpPr>
          <p:nvPr/>
        </p:nvSpPr>
        <p:spPr bwMode="auto">
          <a:xfrm>
            <a:off x="3376613" y="3557588"/>
            <a:ext cx="515937" cy="531812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2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93" grpId="0" animBg="1"/>
      <p:bldP spid="420899" grpId="0" animBg="1"/>
      <p:bldP spid="420900" grpId="0"/>
      <p:bldP spid="420901" grpId="0" animBg="1"/>
      <p:bldP spid="420902" grpId="0" animBg="1"/>
      <p:bldP spid="420903" grpId="0" animBg="1"/>
      <p:bldP spid="420904" grpId="0"/>
      <p:bldP spid="420906" grpId="0" animBg="1"/>
      <p:bldP spid="420907" grpId="0" animBg="1"/>
      <p:bldP spid="420908" grpId="0" animBg="1"/>
      <p:bldP spid="420909" grpId="0"/>
      <p:bldP spid="420910" grpId="0" animBg="1"/>
      <p:bldP spid="420911" grpId="0" animBg="1"/>
      <p:bldP spid="420912" grpId="0" animBg="1"/>
      <p:bldP spid="420913" grpId="0"/>
      <p:bldP spid="420914" grpId="0" animBg="1"/>
      <p:bldP spid="420915" grpId="0" animBg="1"/>
      <p:bldP spid="420916" grpId="0" animBg="1"/>
      <p:bldP spid="420918" grpId="0" animBg="1"/>
      <p:bldP spid="420919" grpId="0" animBg="1"/>
      <p:bldP spid="420920" grpId="0" animBg="1"/>
      <p:bldP spid="420921" grpId="0" animBg="1"/>
      <p:bldP spid="420922" grpId="0" animBg="1"/>
      <p:bldP spid="420923" grpId="0" animBg="1"/>
      <p:bldP spid="4209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 of </a:t>
            </a:r>
            <a:r>
              <a:rPr lang="en-US" i="1" smtClean="0"/>
              <a:t>BuildMaxHeap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00113"/>
            <a:ext cx="8853487" cy="5500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 smtClean="0">
                <a:solidFill>
                  <a:srgbClr val="CC0000"/>
                </a:solidFill>
              </a:rPr>
              <a:t>Loop Invariant:</a:t>
            </a:r>
            <a:r>
              <a:rPr lang="en-US" sz="2800" smtClean="0"/>
              <a:t> At the start of each iteration of the </a:t>
            </a:r>
            <a:r>
              <a:rPr lang="en-US" sz="2800" b="1" smtClean="0"/>
              <a:t>for</a:t>
            </a:r>
            <a:r>
              <a:rPr lang="en-US" sz="2800" smtClean="0"/>
              <a:t> loop, each node </a:t>
            </a:r>
            <a:r>
              <a:rPr lang="en-US" sz="2800" i="1" smtClean="0"/>
              <a:t>i</a:t>
            </a:r>
            <a:r>
              <a:rPr lang="en-US" sz="2800" smtClean="0"/>
              <a:t>+1, </a:t>
            </a:r>
            <a:r>
              <a:rPr lang="en-US" sz="2800" i="1" smtClean="0"/>
              <a:t>i</a:t>
            </a:r>
            <a:r>
              <a:rPr lang="en-US" sz="2800" smtClean="0"/>
              <a:t>+2, …, </a:t>
            </a:r>
            <a:r>
              <a:rPr lang="en-US" sz="2800" i="1" smtClean="0"/>
              <a:t>n</a:t>
            </a:r>
            <a:r>
              <a:rPr lang="en-US" sz="2800" smtClean="0"/>
              <a:t> is the root of a max-heap.</a:t>
            </a:r>
          </a:p>
          <a:p>
            <a:pPr>
              <a:lnSpc>
                <a:spcPct val="90000"/>
              </a:lnSpc>
            </a:pPr>
            <a:r>
              <a:rPr lang="en-US" sz="2800" u="sng" smtClean="0">
                <a:solidFill>
                  <a:srgbClr val="CC0000"/>
                </a:solidFill>
              </a:rPr>
              <a:t>Initialization: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Before first iteration 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  <a:r>
              <a:rPr lang="en-US" sz="2400" i="1" smtClean="0"/>
              <a:t>= </a:t>
            </a:r>
            <a:r>
              <a:rPr lang="en-US" sz="2400" smtClean="0">
                <a:sym typeface="Symbol" pitchFamily="18" charset="2"/>
              </a:rPr>
              <a:t></a:t>
            </a:r>
            <a:r>
              <a:rPr lang="en-US" sz="2400" i="1" smtClean="0"/>
              <a:t>n</a:t>
            </a:r>
            <a:r>
              <a:rPr lang="en-US" sz="2400" smtClean="0"/>
              <a:t>/2</a:t>
            </a:r>
            <a:r>
              <a:rPr lang="en-US" sz="2400" smtClean="0">
                <a:sym typeface="Symbol" pitchFamily="18" charset="2"/>
              </a:rPr>
              <a:t>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Nodes </a:t>
            </a:r>
            <a:r>
              <a:rPr lang="en-US" sz="2400" i="1" smtClean="0"/>
              <a:t>n</a:t>
            </a:r>
            <a:r>
              <a:rPr lang="en-US" sz="2400" smtClean="0"/>
              <a:t>/2</a:t>
            </a:r>
            <a:r>
              <a:rPr lang="en-US" sz="2400" smtClean="0">
                <a:sym typeface="Symbol" pitchFamily="18" charset="2"/>
              </a:rPr>
              <a:t>+1, </a:t>
            </a:r>
            <a:r>
              <a:rPr lang="en-US" sz="2400" i="1" smtClean="0"/>
              <a:t>n</a:t>
            </a:r>
            <a:r>
              <a:rPr lang="en-US" sz="2400" smtClean="0"/>
              <a:t>/2</a:t>
            </a:r>
            <a:r>
              <a:rPr lang="en-US" sz="2400" smtClean="0">
                <a:sym typeface="Symbol" pitchFamily="18" charset="2"/>
              </a:rPr>
              <a:t>+2, …, 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 are leaves and hence roots of max-heaps.</a:t>
            </a:r>
          </a:p>
          <a:p>
            <a:pPr>
              <a:lnSpc>
                <a:spcPct val="90000"/>
              </a:lnSpc>
            </a:pPr>
            <a:r>
              <a:rPr lang="en-US" sz="2800" u="sng" smtClean="0">
                <a:solidFill>
                  <a:srgbClr val="CC0000"/>
                </a:solidFill>
                <a:sym typeface="Symbol" pitchFamily="18" charset="2"/>
              </a:rPr>
              <a:t>Maintenance: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By LI, subtrees at children of node 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are max heaps.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Hence, MaxHeapify(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) renders node </a:t>
            </a:r>
            <a:r>
              <a:rPr lang="en-US" sz="2400" i="1" smtClean="0">
                <a:sym typeface="Symbol" pitchFamily="18" charset="2"/>
              </a:rPr>
              <a:t>i </a:t>
            </a:r>
            <a:r>
              <a:rPr lang="en-US" sz="2400" smtClean="0">
                <a:sym typeface="Symbol" pitchFamily="18" charset="2"/>
              </a:rPr>
              <a:t>a max heap root (while preserving the max heap root property of higher-numbered nodes).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Decrementing 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reestablishes the loop invariant for the next iteration.</a:t>
            </a:r>
          </a:p>
          <a:p>
            <a:pPr lvl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 of </a:t>
            </a:r>
            <a:r>
              <a:rPr lang="en-US" i="1" smtClean="0"/>
              <a:t>BuildMaxHeap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6463"/>
            <a:ext cx="8458200" cy="5414962"/>
          </a:xfrm>
        </p:spPr>
        <p:txBody>
          <a:bodyPr/>
          <a:lstStyle/>
          <a:p>
            <a:r>
              <a:rPr lang="en-US" sz="2800" smtClean="0">
                <a:solidFill>
                  <a:srgbClr val="CC0000"/>
                </a:solidFill>
              </a:rPr>
              <a:t>Loose upper bound:</a:t>
            </a:r>
          </a:p>
          <a:p>
            <a:pPr lvl="1"/>
            <a:r>
              <a:rPr lang="en-US" sz="2400" smtClean="0"/>
              <a:t>Cost of a </a:t>
            </a:r>
            <a:r>
              <a:rPr lang="en-US" sz="2400" i="1" smtClean="0"/>
              <a:t>MaxHeapify</a:t>
            </a:r>
            <a:r>
              <a:rPr lang="en-US" sz="2400" smtClean="0"/>
              <a:t> call </a:t>
            </a:r>
            <a:r>
              <a:rPr lang="en-US" sz="2400" smtClean="0">
                <a:sym typeface="Symbol" pitchFamily="18" charset="2"/>
              </a:rPr>
              <a:t> No. of calls to </a:t>
            </a:r>
            <a:r>
              <a:rPr lang="en-US" sz="2400" i="1" smtClean="0"/>
              <a:t>MaxHeapify</a:t>
            </a:r>
            <a:endParaRPr lang="en-US" sz="2400" smtClean="0"/>
          </a:p>
          <a:p>
            <a:pPr lvl="1"/>
            <a:r>
              <a:rPr lang="en-US" sz="2400" i="1" smtClean="0"/>
              <a:t>O</a:t>
            </a:r>
            <a:r>
              <a:rPr lang="en-US" sz="2400" smtClean="0"/>
              <a:t>(lg </a:t>
            </a:r>
            <a:r>
              <a:rPr lang="en-US" sz="2400" i="1" smtClean="0"/>
              <a:t>n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 </a:t>
            </a:r>
            <a:r>
              <a:rPr lang="en-US" sz="2400" i="1" smtClean="0">
                <a:sym typeface="Symbol" pitchFamily="18" charset="2"/>
              </a:rPr>
              <a:t>O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) = </a:t>
            </a:r>
            <a:r>
              <a:rPr lang="en-US" sz="2400" i="1" smtClean="0">
                <a:solidFill>
                  <a:schemeClr val="hlink"/>
                </a:solidFill>
                <a:sym typeface="Symbol" pitchFamily="18" charset="2"/>
              </a:rPr>
              <a:t>O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sz="2400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lg </a:t>
            </a:r>
            <a:r>
              <a:rPr lang="en-US" sz="2400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)</a:t>
            </a:r>
          </a:p>
          <a:p>
            <a:r>
              <a:rPr lang="en-US" sz="2800" smtClean="0">
                <a:solidFill>
                  <a:srgbClr val="CC0000"/>
                </a:solidFill>
                <a:sym typeface="Symbol" pitchFamily="18" charset="2"/>
              </a:rPr>
              <a:t>Tighter bound:</a:t>
            </a:r>
          </a:p>
          <a:p>
            <a:pPr lvl="1"/>
            <a:r>
              <a:rPr lang="en-US" sz="2400" smtClean="0">
                <a:sym typeface="Symbol" pitchFamily="18" charset="2"/>
              </a:rPr>
              <a:t>Cost of a call to </a:t>
            </a:r>
            <a:r>
              <a:rPr lang="en-US" sz="2400" i="1" smtClean="0">
                <a:sym typeface="Symbol" pitchFamily="18" charset="2"/>
              </a:rPr>
              <a:t>MaxHeapify</a:t>
            </a:r>
            <a:r>
              <a:rPr lang="en-US" sz="2400" smtClean="0">
                <a:sym typeface="Symbol" pitchFamily="18" charset="2"/>
              </a:rPr>
              <a:t> at a node depends on the height, </a:t>
            </a:r>
            <a:r>
              <a:rPr lang="en-US" sz="2400" i="1" smtClean="0">
                <a:solidFill>
                  <a:srgbClr val="CC0000"/>
                </a:solidFill>
                <a:sym typeface="Symbol" pitchFamily="18" charset="2"/>
              </a:rPr>
              <a:t>h</a:t>
            </a:r>
            <a:r>
              <a:rPr lang="en-US" sz="2400" smtClean="0">
                <a:sym typeface="Symbol" pitchFamily="18" charset="2"/>
              </a:rPr>
              <a:t>,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of the node – </a:t>
            </a:r>
            <a:r>
              <a:rPr lang="en-US" sz="2400" i="1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US" sz="2400" smtClean="0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lang="en-US" sz="2400" i="1" smtClean="0">
                <a:solidFill>
                  <a:srgbClr val="CC0000"/>
                </a:solidFill>
                <a:sym typeface="Symbol" pitchFamily="18" charset="2"/>
              </a:rPr>
              <a:t>h</a:t>
            </a:r>
            <a:r>
              <a:rPr lang="en-US" sz="2400" smtClean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>.</a:t>
            </a:r>
          </a:p>
          <a:p>
            <a:pPr lvl="1"/>
            <a:r>
              <a:rPr lang="en-US" sz="2400" smtClean="0">
                <a:sym typeface="Symbol" pitchFamily="18" charset="2"/>
              </a:rPr>
              <a:t>Height of most nodes smaller than 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lvl="1"/>
            <a:r>
              <a:rPr lang="en-US" sz="2400" smtClean="0">
                <a:sym typeface="Symbol" pitchFamily="18" charset="2"/>
              </a:rPr>
              <a:t>Height of nodes </a:t>
            </a:r>
            <a:r>
              <a:rPr lang="en-US" sz="2400" i="1" smtClean="0">
                <a:sym typeface="Symbol" pitchFamily="18" charset="2"/>
              </a:rPr>
              <a:t>h</a:t>
            </a:r>
            <a:r>
              <a:rPr lang="en-US" sz="2400" smtClean="0">
                <a:sym typeface="Symbol" pitchFamily="18" charset="2"/>
              </a:rPr>
              <a:t> ranges from 0 to lg n.</a:t>
            </a:r>
          </a:p>
          <a:p>
            <a:pPr lvl="1"/>
            <a:r>
              <a:rPr lang="en-US" sz="2400" smtClean="0">
                <a:sym typeface="Symbol" pitchFamily="18" charset="2"/>
              </a:rPr>
              <a:t>No. of nodes of height </a:t>
            </a:r>
            <a:r>
              <a:rPr lang="en-US" sz="2400" i="1" smtClean="0">
                <a:sym typeface="Symbol" pitchFamily="18" charset="2"/>
              </a:rPr>
              <a:t>h</a:t>
            </a:r>
            <a:r>
              <a:rPr lang="en-US" sz="2400" smtClean="0">
                <a:sym typeface="Symbol" pitchFamily="18" charset="2"/>
              </a:rPr>
              <a:t> is  </a:t>
            </a:r>
            <a:r>
              <a:rPr lang="en-US" sz="2400" i="1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/2</a:t>
            </a:r>
            <a:r>
              <a:rPr lang="en-US" sz="2400" baseline="30000" smtClean="0">
                <a:sym typeface="Symbol" pitchFamily="18" charset="2"/>
              </a:rPr>
              <a:t>h+1</a:t>
            </a:r>
            <a:r>
              <a:rPr lang="en-US" sz="2400" smtClean="0">
                <a:sym typeface="Symbol" pitchFamily="18" charset="2"/>
              </a:rPr>
              <a:t></a:t>
            </a:r>
            <a:endParaRPr lang="en-US" sz="2400" baseline="30000" smtClean="0">
              <a:sym typeface="Symbol" pitchFamily="18" charset="2"/>
            </a:endParaRPr>
          </a:p>
          <a:p>
            <a:pPr lvl="1"/>
            <a:endParaRPr lang="en-US" sz="2400" smtClean="0">
              <a:sym typeface="Symbol" pitchFamily="18" charset="2"/>
            </a:endParaRPr>
          </a:p>
          <a:p>
            <a:pPr lvl="1">
              <a:buFontTx/>
              <a:buNone/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Time of </a:t>
            </a:r>
            <a:r>
              <a:rPr lang="en-US" i="1" smtClean="0"/>
              <a:t>BuildMaxHeap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073150" y="2287588"/>
          <a:ext cx="1809750" cy="1597025"/>
        </p:xfrm>
        <a:graphic>
          <a:graphicData uri="http://schemas.openxmlformats.org/presentationml/2006/ole">
            <p:oleObj spid="_x0000_s1026" name="Equation" r:id="rId4" imgW="1384200" imgH="1333440" progId="Equation.3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324350" y="1814513"/>
          <a:ext cx="3282950" cy="2384425"/>
        </p:xfrm>
        <a:graphic>
          <a:graphicData uri="http://schemas.openxmlformats.org/presentationml/2006/ole">
            <p:oleObj spid="_x0000_s1027" name="Equation" r:id="rId5" imgW="2869920" imgH="2222280" progId="Equation.3">
              <p:embed/>
            </p:oleObj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1050925" y="4119563"/>
          <a:ext cx="2836863" cy="1254125"/>
        </p:xfrm>
        <a:graphic>
          <a:graphicData uri="http://schemas.openxmlformats.org/presentationml/2006/ole">
            <p:oleObj spid="_x0000_s1028" name="Equation" r:id="rId6" imgW="2311200" imgH="1002960" progId="Equation.3">
              <p:embed/>
            </p:oleObj>
          </a:graphicData>
        </a:graphic>
      </p:graphicFrame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960438" y="950913"/>
            <a:ext cx="47101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Tighter Bound for </a:t>
            </a:r>
            <a:r>
              <a:rPr lang="en-US" i="1">
                <a:solidFill>
                  <a:srgbClr val="CC0000"/>
                </a:solidFill>
              </a:rPr>
              <a:t>T</a:t>
            </a:r>
            <a:r>
              <a:rPr lang="en-US">
                <a:solidFill>
                  <a:srgbClr val="CC0000"/>
                </a:solidFill>
              </a:rPr>
              <a:t>(</a:t>
            </a:r>
            <a:r>
              <a:rPr lang="en-US" i="1">
                <a:solidFill>
                  <a:srgbClr val="CC0000"/>
                </a:solidFill>
              </a:rPr>
              <a:t>BuildMaxHeap</a:t>
            </a:r>
            <a:r>
              <a:rPr lang="en-US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985838" y="1776413"/>
            <a:ext cx="20447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CC0000"/>
                </a:solidFill>
              </a:rPr>
              <a:t>T</a:t>
            </a:r>
            <a:r>
              <a:rPr lang="en-US" sz="2000">
                <a:solidFill>
                  <a:srgbClr val="CC0000"/>
                </a:solidFill>
              </a:rPr>
              <a:t>(</a:t>
            </a:r>
            <a:r>
              <a:rPr lang="en-US" sz="2000" i="1">
                <a:solidFill>
                  <a:srgbClr val="CC0000"/>
                </a:solidFill>
              </a:rPr>
              <a:t>BuildMaxHeap</a:t>
            </a:r>
            <a:r>
              <a:rPr lang="en-US" sz="200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1333500" y="5630863"/>
            <a:ext cx="69802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Can build a heap from an unordered array in linear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Heapsort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35050"/>
            <a:ext cx="8318500" cy="530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Combines the better attributes of merge sort and insertion sort.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CC0000"/>
                </a:solidFill>
              </a:rPr>
              <a:t>Like merge sort</a:t>
            </a:r>
            <a:r>
              <a:rPr lang="en-US" smtClean="0"/>
              <a:t>, but </a:t>
            </a:r>
            <a:r>
              <a:rPr lang="en-US" smtClean="0">
                <a:solidFill>
                  <a:schemeClr val="hlink"/>
                </a:solidFill>
              </a:rPr>
              <a:t>unlike insertion sort</a:t>
            </a:r>
            <a:r>
              <a:rPr lang="en-US" smtClean="0"/>
              <a:t>, running time is </a:t>
            </a:r>
            <a:r>
              <a:rPr lang="en-US" i="1" smtClean="0">
                <a:solidFill>
                  <a:srgbClr val="FF3300"/>
                </a:solidFill>
              </a:rPr>
              <a:t>O</a:t>
            </a:r>
            <a:r>
              <a:rPr lang="en-US" smtClean="0">
                <a:solidFill>
                  <a:srgbClr val="FF3300"/>
                </a:solidFill>
              </a:rPr>
              <a:t>(</a:t>
            </a:r>
            <a:r>
              <a:rPr lang="en-US" i="1" smtClean="0">
                <a:solidFill>
                  <a:srgbClr val="FF3300"/>
                </a:solidFill>
              </a:rPr>
              <a:t>n </a:t>
            </a:r>
            <a:r>
              <a:rPr lang="en-US" smtClean="0">
                <a:solidFill>
                  <a:srgbClr val="FF3300"/>
                </a:solidFill>
              </a:rPr>
              <a:t>lg </a:t>
            </a:r>
            <a:r>
              <a:rPr lang="en-US" i="1" smtClean="0">
                <a:solidFill>
                  <a:srgbClr val="FF3300"/>
                </a:solidFill>
              </a:rPr>
              <a:t>n</a:t>
            </a:r>
            <a:r>
              <a:rPr lang="en-US" smtClean="0">
                <a:solidFill>
                  <a:srgbClr val="FF3300"/>
                </a:solidFill>
              </a:rPr>
              <a:t>)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Like insertion sort</a:t>
            </a:r>
            <a:r>
              <a:rPr lang="en-US" smtClean="0"/>
              <a:t>, but </a:t>
            </a:r>
            <a:r>
              <a:rPr lang="en-US" smtClean="0">
                <a:solidFill>
                  <a:srgbClr val="CC0000"/>
                </a:solidFill>
              </a:rPr>
              <a:t>unlike merge sort</a:t>
            </a:r>
            <a:r>
              <a:rPr lang="en-US" smtClean="0"/>
              <a:t>, sorts </a:t>
            </a:r>
            <a:r>
              <a:rPr lang="en-US" smtClean="0">
                <a:solidFill>
                  <a:srgbClr val="FF3300"/>
                </a:solidFill>
              </a:rPr>
              <a:t>in place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tx1"/>
                </a:solidFill>
              </a:rPr>
              <a:t>Introduces an algorithm design technique</a:t>
            </a:r>
            <a:r>
              <a:rPr lang="en-US" smtClean="0">
                <a:solidFill>
                  <a:srgbClr val="CC00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CC0000"/>
                </a:solidFill>
              </a:rPr>
              <a:t>Create data structure</a:t>
            </a:r>
            <a:r>
              <a:rPr lang="en-US" smtClean="0"/>
              <a:t> (</a:t>
            </a:r>
            <a:r>
              <a:rPr lang="en-US" i="1" smtClean="0">
                <a:solidFill>
                  <a:srgbClr val="FF3300"/>
                </a:solidFill>
              </a:rPr>
              <a:t>heap</a:t>
            </a:r>
            <a:r>
              <a:rPr lang="en-US" smtClean="0"/>
              <a:t>) to manage information during the execution of an algorithm.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heap</a:t>
            </a:r>
            <a:r>
              <a:rPr lang="en-US" smtClean="0"/>
              <a:t> has other applications beside sorting.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CC0000"/>
                </a:solidFill>
              </a:rPr>
              <a:t>Priority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Heapsort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1075"/>
            <a:ext cx="8458200" cy="5265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Sort by maintaining the as yet unsorted elements as a max-heap.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Start by building a max-heap on all elements in </a:t>
            </a:r>
            <a:r>
              <a:rPr lang="en-US" sz="2800" i="1" smtClean="0"/>
              <a:t>A.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Maximum element is in the root, 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[1]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Move the maximum element to its correct final position.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Exchange 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[1] with 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[</a:t>
            </a:r>
            <a:r>
              <a:rPr lang="en-US" sz="2400" i="1" smtClean="0">
                <a:solidFill>
                  <a:srgbClr val="CC0000"/>
                </a:solidFill>
              </a:rPr>
              <a:t>n</a:t>
            </a:r>
            <a:r>
              <a:rPr lang="en-US" sz="2400" smtClean="0">
                <a:solidFill>
                  <a:srgbClr val="CC0000"/>
                </a:solidFill>
              </a:rPr>
              <a:t>]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Discard </a:t>
            </a:r>
            <a:r>
              <a:rPr lang="en-US" sz="2800" i="1" smtClean="0"/>
              <a:t>A</a:t>
            </a:r>
            <a:r>
              <a:rPr lang="en-US" sz="2800" smtClean="0"/>
              <a:t>[</a:t>
            </a:r>
            <a:r>
              <a:rPr lang="en-US" sz="2800" i="1" smtClean="0"/>
              <a:t>n</a:t>
            </a:r>
            <a:r>
              <a:rPr lang="en-US" sz="2800" smtClean="0"/>
              <a:t>] – it is now sorted.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Decrement heap-size[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]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Restore the max-heap property on </a:t>
            </a:r>
            <a:r>
              <a:rPr lang="en-US" sz="2800" i="1" smtClean="0"/>
              <a:t>A</a:t>
            </a:r>
            <a:r>
              <a:rPr lang="en-US" sz="2800" smtClean="0"/>
              <a:t>[1..</a:t>
            </a:r>
            <a:r>
              <a:rPr lang="en-US" sz="2800" i="1" smtClean="0"/>
              <a:t>n</a:t>
            </a:r>
            <a:r>
              <a:rPr lang="en-US" sz="2800" smtClean="0"/>
              <a:t>–1].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Call </a:t>
            </a:r>
            <a:r>
              <a:rPr lang="en-US" sz="2400" i="1" smtClean="0">
                <a:solidFill>
                  <a:srgbClr val="CC0000"/>
                </a:solidFill>
              </a:rPr>
              <a:t>MaxHeapify</a:t>
            </a:r>
            <a:r>
              <a:rPr lang="en-US" sz="2400" smtClean="0">
                <a:solidFill>
                  <a:srgbClr val="CC0000"/>
                </a:solidFill>
              </a:rPr>
              <a:t>(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, 1)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Repeat until heap-size[</a:t>
            </a:r>
            <a:r>
              <a:rPr lang="en-US" sz="2800" i="1" smtClean="0"/>
              <a:t>A</a:t>
            </a:r>
            <a:r>
              <a:rPr lang="en-US" sz="2800" smtClean="0"/>
              <a:t>] is reduced to 2.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Heapsort(</a:t>
            </a:r>
            <a:r>
              <a:rPr lang="en-US" i="1" smtClean="0"/>
              <a:t>A</a:t>
            </a:r>
            <a:r>
              <a:rPr lang="en-US" smtClean="0"/>
              <a:t>)</a:t>
            </a: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4813" y="1231900"/>
            <a:ext cx="6189662" cy="2873375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i="1" u="sng" smtClean="0"/>
              <a:t>HeapSort</a:t>
            </a:r>
            <a:r>
              <a:rPr lang="en-US" sz="2400" u="sng" smtClean="0"/>
              <a:t>(</a:t>
            </a:r>
            <a:r>
              <a:rPr lang="en-US" sz="2400" i="1" u="sng" smtClean="0"/>
              <a:t>A</a:t>
            </a:r>
            <a:r>
              <a:rPr lang="en-US" sz="2400" u="sng" smtClean="0"/>
              <a:t>)</a:t>
            </a:r>
            <a:endParaRPr lang="en-US" sz="2400" i="1" u="sng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1.  Build-Max-Heap(</a:t>
            </a:r>
            <a:r>
              <a:rPr lang="en-US" sz="2400" i="1" smtClean="0"/>
              <a:t>A</a:t>
            </a:r>
            <a:r>
              <a:rPr lang="en-US" sz="240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2.  </a:t>
            </a:r>
            <a:r>
              <a:rPr lang="en-US" sz="2400" b="1" smtClean="0">
                <a:solidFill>
                  <a:schemeClr val="tx1"/>
                </a:solidFill>
              </a:rPr>
              <a:t>for</a:t>
            </a:r>
            <a:r>
              <a:rPr lang="en-US" sz="2400" smtClean="0"/>
              <a:t> </a:t>
            </a:r>
            <a:r>
              <a:rPr lang="en-US" sz="2400" i="1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length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] </a:t>
            </a:r>
            <a:r>
              <a:rPr lang="en-US" sz="2400" b="1" smtClean="0"/>
              <a:t>downto</a:t>
            </a:r>
            <a:r>
              <a:rPr lang="en-US" sz="2400" smtClean="0"/>
              <a:t>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/>
              <a:t>3.       </a:t>
            </a:r>
            <a:r>
              <a:rPr lang="en-US" sz="2400" b="1" smtClean="0">
                <a:solidFill>
                  <a:schemeClr val="tx1"/>
                </a:solidFill>
              </a:rPr>
              <a:t>do</a:t>
            </a:r>
            <a:r>
              <a:rPr lang="en-US" sz="2400" smtClean="0"/>
              <a:t> exchange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[1] 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[</a:t>
            </a:r>
            <a:r>
              <a:rPr lang="en-US" sz="2000" i="1" smtClean="0">
                <a:sym typeface="Symbol" pitchFamily="18" charset="2"/>
              </a:rPr>
              <a:t>i</a:t>
            </a:r>
            <a:r>
              <a:rPr lang="en-US" sz="2000" smtClean="0">
                <a:sym typeface="Symbol" pitchFamily="18" charset="2"/>
              </a:rPr>
              <a:t>]</a:t>
            </a:r>
            <a:r>
              <a:rPr lang="en-US" sz="2400" smtClean="0"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4.             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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–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5.              </a:t>
            </a:r>
            <a:r>
              <a:rPr lang="en-US" sz="2400" i="1" smtClean="0">
                <a:sym typeface="Symbol" pitchFamily="18" charset="2"/>
              </a:rPr>
              <a:t>MaxHeapify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, 1)</a:t>
            </a:r>
            <a:endParaRPr lang="en-US" sz="2000" i="1" smtClean="0">
              <a:sym typeface="Symbol" pitchFamily="18" charset="2"/>
            </a:endParaRPr>
          </a:p>
          <a:p>
            <a:pPr algn="ctr">
              <a:buFont typeface="Wingdings" pitchFamily="2" charset="2"/>
              <a:buNone/>
              <a:defRPr/>
            </a:pPr>
            <a:endParaRPr lang="en-US" sz="2400" i="1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Heapsort  – Example 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704850" y="1060450"/>
            <a:ext cx="5121275" cy="469900"/>
            <a:chOff x="444" y="668"/>
            <a:chExt cx="3226" cy="296"/>
          </a:xfrm>
        </p:grpSpPr>
        <p:sp>
          <p:nvSpPr>
            <p:cNvPr id="24606" name="Text Box 4"/>
            <p:cNvSpPr txBox="1">
              <a:spLocks noChangeArrowheads="1"/>
            </p:cNvSpPr>
            <p:nvPr/>
          </p:nvSpPr>
          <p:spPr bwMode="auto">
            <a:xfrm>
              <a:off x="44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  <p:sp>
          <p:nvSpPr>
            <p:cNvPr id="24607" name="Text Box 5"/>
            <p:cNvSpPr txBox="1">
              <a:spLocks noChangeArrowheads="1"/>
            </p:cNvSpPr>
            <p:nvPr/>
          </p:nvSpPr>
          <p:spPr bwMode="auto">
            <a:xfrm>
              <a:off x="77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24</a:t>
              </a:r>
            </a:p>
          </p:txBody>
        </p:sp>
        <p:sp>
          <p:nvSpPr>
            <p:cNvPr id="24608" name="Text Box 6"/>
            <p:cNvSpPr txBox="1">
              <a:spLocks noChangeArrowheads="1"/>
            </p:cNvSpPr>
            <p:nvPr/>
          </p:nvSpPr>
          <p:spPr bwMode="auto">
            <a:xfrm>
              <a:off x="109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24609" name="Text Box 7"/>
            <p:cNvSpPr txBox="1">
              <a:spLocks noChangeArrowheads="1"/>
            </p:cNvSpPr>
            <p:nvPr/>
          </p:nvSpPr>
          <p:spPr bwMode="auto">
            <a:xfrm>
              <a:off x="142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24610" name="Text Box 8"/>
            <p:cNvSpPr txBox="1">
              <a:spLocks noChangeArrowheads="1"/>
            </p:cNvSpPr>
            <p:nvPr/>
          </p:nvSpPr>
          <p:spPr bwMode="auto">
            <a:xfrm>
              <a:off x="1749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17</a:t>
              </a:r>
            </a:p>
          </p:txBody>
        </p:sp>
        <p:sp>
          <p:nvSpPr>
            <p:cNvPr id="24611" name="Text Box 9"/>
            <p:cNvSpPr txBox="1">
              <a:spLocks noChangeArrowheads="1"/>
            </p:cNvSpPr>
            <p:nvPr/>
          </p:nvSpPr>
          <p:spPr bwMode="auto">
            <a:xfrm>
              <a:off x="207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19</a:t>
              </a:r>
            </a:p>
          </p:txBody>
        </p:sp>
        <p:sp>
          <p:nvSpPr>
            <p:cNvPr id="24612" name="Text Box 10"/>
            <p:cNvSpPr txBox="1">
              <a:spLocks noChangeArrowheads="1"/>
            </p:cNvSpPr>
            <p:nvPr/>
          </p:nvSpPr>
          <p:spPr bwMode="auto">
            <a:xfrm>
              <a:off x="238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24613" name="Text Box 11"/>
            <p:cNvSpPr txBox="1">
              <a:spLocks noChangeArrowheads="1"/>
            </p:cNvSpPr>
            <p:nvPr/>
          </p:nvSpPr>
          <p:spPr bwMode="auto">
            <a:xfrm>
              <a:off x="271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24614" name="Text Box 12"/>
            <p:cNvSpPr txBox="1">
              <a:spLocks noChangeArrowheads="1"/>
            </p:cNvSpPr>
            <p:nvPr/>
          </p:nvSpPr>
          <p:spPr bwMode="auto">
            <a:xfrm>
              <a:off x="3027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24615" name="Text Box 13"/>
            <p:cNvSpPr txBox="1">
              <a:spLocks noChangeArrowheads="1"/>
            </p:cNvSpPr>
            <p:nvPr/>
          </p:nvSpPr>
          <p:spPr bwMode="auto">
            <a:xfrm>
              <a:off x="335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sp>
        <p:nvSpPr>
          <p:cNvPr id="24581" name="Text Box 14"/>
          <p:cNvSpPr txBox="1">
            <a:spLocks noChangeArrowheads="1"/>
          </p:cNvSpPr>
          <p:nvPr/>
        </p:nvSpPr>
        <p:spPr bwMode="auto">
          <a:xfrm>
            <a:off x="658813" y="1620838"/>
            <a:ext cx="5691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/>
              <a:t> 1          2        3        4         5        6         7        8        9       10</a:t>
            </a:r>
          </a:p>
        </p:txBody>
      </p:sp>
      <p:sp>
        <p:nvSpPr>
          <p:cNvPr id="24582" name="Oval 15"/>
          <p:cNvSpPr>
            <a:spLocks noChangeArrowheads="1"/>
          </p:cNvSpPr>
          <p:nvPr/>
        </p:nvSpPr>
        <p:spPr bwMode="auto">
          <a:xfrm>
            <a:off x="3659188" y="266858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24583" name="Group 16"/>
          <p:cNvGrpSpPr>
            <a:grpSpLocks/>
          </p:cNvGrpSpPr>
          <p:nvPr/>
        </p:nvGrpSpPr>
        <p:grpSpPr bwMode="auto">
          <a:xfrm>
            <a:off x="2543175" y="3122613"/>
            <a:ext cx="2671763" cy="868362"/>
            <a:chOff x="1620" y="1679"/>
            <a:chExt cx="1683" cy="547"/>
          </a:xfrm>
        </p:grpSpPr>
        <p:sp>
          <p:nvSpPr>
            <p:cNvPr id="24602" name="Oval 17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24</a:t>
              </a:r>
            </a:p>
          </p:txBody>
        </p:sp>
        <p:sp>
          <p:nvSpPr>
            <p:cNvPr id="24603" name="Oval 18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cxnSp>
          <p:nvCxnSpPr>
            <p:cNvPr id="24604" name="AutoShape 19"/>
            <p:cNvCxnSpPr>
              <a:cxnSpLocks noChangeShapeType="1"/>
              <a:stCxn id="24582" idx="5"/>
              <a:endCxn id="24603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05" name="AutoShape 20"/>
            <p:cNvCxnSpPr>
              <a:cxnSpLocks noChangeShapeType="1"/>
              <a:stCxn id="24582" idx="3"/>
              <a:endCxn id="24602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4584" name="Group 21"/>
          <p:cNvGrpSpPr>
            <a:grpSpLocks/>
          </p:cNvGrpSpPr>
          <p:nvPr/>
        </p:nvGrpSpPr>
        <p:grpSpPr bwMode="auto">
          <a:xfrm>
            <a:off x="1722438" y="3913188"/>
            <a:ext cx="1990725" cy="1174750"/>
            <a:chOff x="1103" y="2177"/>
            <a:chExt cx="1254" cy="740"/>
          </a:xfrm>
        </p:grpSpPr>
        <p:sp>
          <p:nvSpPr>
            <p:cNvPr id="24598" name="Oval 22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cxnSp>
          <p:nvCxnSpPr>
            <p:cNvPr id="24600" name="AutoShape 24"/>
            <p:cNvCxnSpPr>
              <a:cxnSpLocks noChangeShapeType="1"/>
              <a:stCxn id="24602" idx="3"/>
              <a:endCxn id="24598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601" name="AutoShape 25"/>
            <p:cNvCxnSpPr>
              <a:cxnSpLocks noChangeShapeType="1"/>
              <a:stCxn id="24602" idx="5"/>
              <a:endCxn id="24599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4117975" y="3913188"/>
            <a:ext cx="1739900" cy="1163637"/>
            <a:chOff x="2612" y="2177"/>
            <a:chExt cx="1096" cy="733"/>
          </a:xfrm>
        </p:grpSpPr>
        <p:sp>
          <p:nvSpPr>
            <p:cNvPr id="24594" name="Oval 27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24595" name="Oval 28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cxnSp>
          <p:nvCxnSpPr>
            <p:cNvPr id="24596" name="AutoShape 29"/>
            <p:cNvCxnSpPr>
              <a:cxnSpLocks noChangeShapeType="1"/>
              <a:stCxn id="24603" idx="3"/>
              <a:endCxn id="24594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597" name="AutoShape 30"/>
            <p:cNvCxnSpPr>
              <a:cxnSpLocks noChangeShapeType="1"/>
              <a:stCxn id="24603" idx="5"/>
              <a:endCxn id="24595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4586" name="Group 31"/>
          <p:cNvGrpSpPr>
            <a:grpSpLocks/>
          </p:cNvGrpSpPr>
          <p:nvPr/>
        </p:nvGrpSpPr>
        <p:grpSpPr bwMode="auto">
          <a:xfrm>
            <a:off x="1195388" y="5010150"/>
            <a:ext cx="1465262" cy="1223963"/>
            <a:chOff x="771" y="2868"/>
            <a:chExt cx="923" cy="771"/>
          </a:xfrm>
        </p:grpSpPr>
        <p:sp>
          <p:nvSpPr>
            <p:cNvPr id="24590" name="Oval 32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24591" name="Oval 33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4592" name="AutoShape 34"/>
            <p:cNvCxnSpPr>
              <a:cxnSpLocks noChangeShapeType="1"/>
              <a:stCxn id="24598" idx="3"/>
              <a:endCxn id="24590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593" name="AutoShape 35"/>
            <p:cNvCxnSpPr>
              <a:cxnSpLocks noChangeShapeType="1"/>
              <a:stCxn id="24598" idx="5"/>
              <a:endCxn id="24591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4587" name="Group 36"/>
          <p:cNvGrpSpPr>
            <a:grpSpLocks/>
          </p:cNvGrpSpPr>
          <p:nvPr/>
        </p:nvGrpSpPr>
        <p:grpSpPr bwMode="auto">
          <a:xfrm>
            <a:off x="2813050" y="5059363"/>
            <a:ext cx="642938" cy="1174750"/>
            <a:chOff x="1790" y="2899"/>
            <a:chExt cx="405" cy="740"/>
          </a:xfrm>
        </p:grpSpPr>
        <p:sp>
          <p:nvSpPr>
            <p:cNvPr id="24588" name="Oval 37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cxnSp>
          <p:nvCxnSpPr>
            <p:cNvPr id="24589" name="AutoShape 38"/>
            <p:cNvCxnSpPr>
              <a:cxnSpLocks noChangeShapeType="1"/>
              <a:stCxn id="24599" idx="4"/>
              <a:endCxn id="24588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Analysis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990600"/>
            <a:ext cx="8375650" cy="5343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 i="1" baseline="30000" smtClean="0"/>
          </a:p>
          <a:p>
            <a:pPr>
              <a:buFont typeface="Wingdings" pitchFamily="2" charset="2"/>
              <a:buNone/>
            </a:pPr>
            <a:endParaRPr lang="en-US" sz="2400" i="1" baseline="30000" smtClean="0"/>
          </a:p>
          <a:p>
            <a:pPr>
              <a:buFont typeface="Wingdings" pitchFamily="2" charset="2"/>
              <a:buNone/>
            </a:pPr>
            <a:endParaRPr lang="en-US" sz="2400" i="1" baseline="30000" smtClean="0"/>
          </a:p>
          <a:p>
            <a:pPr>
              <a:buFont typeface="Wingdings" pitchFamily="2" charset="2"/>
              <a:buNone/>
            </a:pPr>
            <a:endParaRPr lang="en-US" sz="2400" i="1" baseline="30000" smtClean="0"/>
          </a:p>
          <a:p>
            <a:pPr>
              <a:buFont typeface="Wingdings" pitchFamily="2" charset="2"/>
              <a:buNone/>
            </a:pPr>
            <a:endParaRPr lang="en-US" sz="2400" i="1" baseline="30000" smtClean="0"/>
          </a:p>
          <a:p>
            <a:r>
              <a:rPr lang="en-US" sz="2800" smtClean="0">
                <a:sym typeface="Symbol" pitchFamily="18" charset="2"/>
              </a:rPr>
              <a:t>In-place</a:t>
            </a:r>
          </a:p>
          <a:p>
            <a:endParaRPr lang="en-US" sz="2000" smtClean="0">
              <a:sym typeface="Symbol" pitchFamily="18" charset="2"/>
            </a:endParaRPr>
          </a:p>
          <a:p>
            <a:r>
              <a:rPr lang="en-US" sz="2800" smtClean="0">
                <a:sym typeface="Symbol" pitchFamily="18" charset="2"/>
              </a:rPr>
              <a:t>Not Stable</a:t>
            </a:r>
          </a:p>
          <a:p>
            <a:endParaRPr lang="en-US" sz="2000" smtClean="0">
              <a:sym typeface="Symbol" pitchFamily="18" charset="2"/>
            </a:endParaRPr>
          </a:p>
          <a:p>
            <a:r>
              <a:rPr lang="en-US" sz="2800" smtClean="0">
                <a:sym typeface="Symbol" pitchFamily="18" charset="2"/>
              </a:rPr>
              <a:t>Build-Max-Heap takes</a:t>
            </a:r>
            <a:r>
              <a:rPr lang="en-US" sz="2800" i="1" smtClean="0">
                <a:sym typeface="Symbol" pitchFamily="18" charset="2"/>
              </a:rPr>
              <a:t> 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</a:t>
            </a:r>
            <a:r>
              <a:rPr lang="en-US" sz="2800" i="1" smtClean="0">
                <a:sym typeface="Symbol" pitchFamily="18" charset="2"/>
              </a:rPr>
              <a:t> </a:t>
            </a:r>
            <a:r>
              <a:rPr lang="en-US" sz="2800" smtClean="0">
                <a:sym typeface="Symbol" pitchFamily="18" charset="2"/>
              </a:rPr>
              <a:t>and each of the </a:t>
            </a:r>
            <a:r>
              <a:rPr lang="en-US" sz="2800" i="1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 calls to Max-Heapify takes time</a:t>
            </a:r>
            <a:r>
              <a:rPr lang="en-US" sz="2800" i="1" smtClean="0">
                <a:sym typeface="Symbol" pitchFamily="18" charset="2"/>
              </a:rPr>
              <a:t> O</a:t>
            </a:r>
            <a:r>
              <a:rPr lang="en-US" sz="2800" smtClean="0"/>
              <a:t>(lg</a:t>
            </a:r>
            <a:r>
              <a:rPr lang="en-US" sz="2800" i="1" smtClean="0"/>
              <a:t> n</a:t>
            </a:r>
            <a:r>
              <a:rPr lang="en-US" sz="2800" smtClean="0"/>
              <a:t>)</a:t>
            </a:r>
            <a:r>
              <a:rPr lang="en-US" sz="2800" i="1" smtClean="0"/>
              <a:t>.</a:t>
            </a:r>
          </a:p>
          <a:p>
            <a:endParaRPr lang="en-US" sz="2000" i="1" smtClean="0"/>
          </a:p>
          <a:p>
            <a:r>
              <a:rPr lang="en-US" sz="2800" smtClean="0">
                <a:sym typeface="Symbol" pitchFamily="18" charset="2"/>
              </a:rPr>
              <a:t>Therefore,</a:t>
            </a:r>
            <a:r>
              <a:rPr lang="en-US" sz="2800" i="1" smtClean="0">
                <a:sym typeface="Symbol" pitchFamily="18" charset="2"/>
              </a:rPr>
              <a:t> </a:t>
            </a:r>
            <a:r>
              <a:rPr lang="en-US" sz="2800" i="1" smtClean="0">
                <a:solidFill>
                  <a:schemeClr val="hlink"/>
                </a:solidFill>
                <a:sym typeface="Symbol" pitchFamily="18" charset="2"/>
              </a:rPr>
              <a:t>T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sz="2800" i="1" smtClean="0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800" i="1" smtClean="0">
                <a:solidFill>
                  <a:schemeClr val="hlink"/>
                </a:solidFill>
                <a:sym typeface="Symbol" pitchFamily="18" charset="2"/>
              </a:rPr>
              <a:t> = O</a:t>
            </a:r>
            <a:r>
              <a:rPr lang="en-US" sz="2800" smtClean="0">
                <a:solidFill>
                  <a:schemeClr val="hlink"/>
                </a:solidFill>
              </a:rPr>
              <a:t>(</a:t>
            </a:r>
            <a:r>
              <a:rPr lang="en-US" sz="2800" i="1" smtClean="0">
                <a:solidFill>
                  <a:schemeClr val="hlink"/>
                </a:solidFill>
              </a:rPr>
              <a:t>n </a:t>
            </a:r>
            <a:r>
              <a:rPr lang="en-US" sz="2800" smtClean="0">
                <a:solidFill>
                  <a:schemeClr val="hlink"/>
                </a:solidFill>
              </a:rPr>
              <a:t>lg</a:t>
            </a:r>
            <a:r>
              <a:rPr lang="en-US" sz="2800" i="1" smtClean="0">
                <a:solidFill>
                  <a:schemeClr val="hlink"/>
                </a:solidFill>
              </a:rPr>
              <a:t> n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</a:p>
          <a:p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2627313" y="852488"/>
            <a:ext cx="6189662" cy="2873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i="1" u="sng">
                <a:solidFill>
                  <a:srgbClr val="010000"/>
                </a:solidFill>
              </a:rPr>
              <a:t>HeapSort</a:t>
            </a:r>
            <a:r>
              <a:rPr lang="en-US" u="sng">
                <a:solidFill>
                  <a:srgbClr val="010000"/>
                </a:solidFill>
              </a:rPr>
              <a:t>(</a:t>
            </a:r>
            <a:r>
              <a:rPr lang="en-US" i="1" u="sng">
                <a:solidFill>
                  <a:srgbClr val="010000"/>
                </a:solidFill>
              </a:rPr>
              <a:t>A</a:t>
            </a:r>
            <a:r>
              <a:rPr lang="en-US" u="sng">
                <a:solidFill>
                  <a:srgbClr val="010000"/>
                </a:solidFill>
              </a:rPr>
              <a:t>)</a:t>
            </a:r>
            <a:endParaRPr lang="en-US" i="1" u="sng">
              <a:solidFill>
                <a:srgbClr val="01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</a:rPr>
              <a:t>1.  Build-Max-Heap(</a:t>
            </a:r>
            <a:r>
              <a:rPr lang="en-US" i="1">
                <a:solidFill>
                  <a:srgbClr val="010000"/>
                </a:solidFill>
              </a:rPr>
              <a:t>A</a:t>
            </a:r>
            <a:r>
              <a:rPr lang="en-US">
                <a:solidFill>
                  <a:srgbClr val="010000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</a:rPr>
              <a:t>2.  </a:t>
            </a:r>
            <a:r>
              <a:rPr lang="en-US" b="1"/>
              <a:t>for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i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 i="1">
                <a:solidFill>
                  <a:srgbClr val="010000"/>
                </a:solidFill>
              </a:rPr>
              <a:t>length</a:t>
            </a:r>
            <a:r>
              <a:rPr lang="en-US">
                <a:solidFill>
                  <a:srgbClr val="010000"/>
                </a:solidFill>
              </a:rPr>
              <a:t>[</a:t>
            </a:r>
            <a:r>
              <a:rPr lang="en-US" i="1">
                <a:solidFill>
                  <a:srgbClr val="010000"/>
                </a:solidFill>
              </a:rPr>
              <a:t>A</a:t>
            </a:r>
            <a:r>
              <a:rPr lang="en-US">
                <a:solidFill>
                  <a:srgbClr val="010000"/>
                </a:solidFill>
              </a:rPr>
              <a:t>] </a:t>
            </a:r>
            <a:r>
              <a:rPr lang="en-US" b="1">
                <a:solidFill>
                  <a:srgbClr val="010000"/>
                </a:solidFill>
              </a:rPr>
              <a:t>downto</a:t>
            </a:r>
            <a:r>
              <a:rPr lang="en-US">
                <a:solidFill>
                  <a:srgbClr val="010000"/>
                </a:solidFill>
              </a:rPr>
              <a:t> 2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</a:rPr>
              <a:t>3.       </a:t>
            </a:r>
            <a:r>
              <a:rPr lang="en-US" b="1"/>
              <a:t>do</a:t>
            </a:r>
            <a:r>
              <a:rPr lang="en-US">
                <a:solidFill>
                  <a:srgbClr val="010000"/>
                </a:solidFill>
              </a:rPr>
              <a:t> exchange 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[1]  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]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4.             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heap-size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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heap-size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– 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5.             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MaxHeapify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, 1)</a:t>
            </a:r>
            <a:endParaRPr lang="en-US" sz="2000" i="1">
              <a:solidFill>
                <a:srgbClr val="010000"/>
              </a:solidFill>
              <a:sym typeface="Symbol" pitchFamily="18" charset="2"/>
            </a:endParaRPr>
          </a:p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i="1" baseline="30000">
              <a:solidFill>
                <a:srgbClr val="01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Procedures for Sorting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MaxHeapify            </a:t>
            </a:r>
            <a:r>
              <a:rPr lang="en-US" i="1" smtClean="0">
                <a:solidFill>
                  <a:srgbClr val="CC0000"/>
                </a:solidFill>
              </a:rPr>
              <a:t>O</a:t>
            </a:r>
            <a:r>
              <a:rPr lang="en-US" smtClean="0">
                <a:solidFill>
                  <a:srgbClr val="CC0000"/>
                </a:solidFill>
              </a:rPr>
              <a:t>(lg </a:t>
            </a:r>
            <a:r>
              <a:rPr lang="en-US" i="1" smtClean="0">
                <a:solidFill>
                  <a:srgbClr val="CC0000"/>
                </a:solidFill>
              </a:rPr>
              <a:t>n</a:t>
            </a:r>
            <a:r>
              <a:rPr lang="en-US" smtClean="0">
                <a:solidFill>
                  <a:srgbClr val="CC0000"/>
                </a:solidFill>
              </a:rPr>
              <a:t>)</a:t>
            </a:r>
          </a:p>
          <a:p>
            <a:r>
              <a:rPr lang="en-US" smtClean="0"/>
              <a:t>BuildMaxHeap       </a:t>
            </a:r>
            <a:r>
              <a:rPr lang="en-US" i="1" smtClean="0">
                <a:solidFill>
                  <a:srgbClr val="CC0000"/>
                </a:solidFill>
              </a:rPr>
              <a:t>O</a:t>
            </a:r>
            <a:r>
              <a:rPr lang="en-US" smtClean="0">
                <a:solidFill>
                  <a:srgbClr val="CC0000"/>
                </a:solidFill>
              </a:rPr>
              <a:t>(</a:t>
            </a:r>
            <a:r>
              <a:rPr lang="en-US" i="1" smtClean="0">
                <a:solidFill>
                  <a:srgbClr val="CC0000"/>
                </a:solidFill>
              </a:rPr>
              <a:t>n</a:t>
            </a:r>
            <a:r>
              <a:rPr lang="en-US" smtClean="0">
                <a:solidFill>
                  <a:srgbClr val="CC0000"/>
                </a:solidFill>
              </a:rPr>
              <a:t>)</a:t>
            </a:r>
          </a:p>
          <a:p>
            <a:r>
              <a:rPr lang="en-US" smtClean="0"/>
              <a:t>HeapSort                </a:t>
            </a:r>
            <a:r>
              <a:rPr lang="en-US" i="1" smtClean="0">
                <a:solidFill>
                  <a:srgbClr val="CC0000"/>
                </a:solidFill>
              </a:rPr>
              <a:t>O</a:t>
            </a:r>
            <a:r>
              <a:rPr lang="en-US" smtClean="0">
                <a:solidFill>
                  <a:srgbClr val="CC0000"/>
                </a:solidFill>
              </a:rPr>
              <a:t>(</a:t>
            </a:r>
            <a:r>
              <a:rPr lang="en-US" i="1" smtClean="0">
                <a:solidFill>
                  <a:srgbClr val="CC0000"/>
                </a:solidFill>
              </a:rPr>
              <a:t>n </a:t>
            </a:r>
            <a:r>
              <a:rPr lang="en-US" smtClean="0">
                <a:solidFill>
                  <a:srgbClr val="CC0000"/>
                </a:solidFill>
              </a:rPr>
              <a:t>lg </a:t>
            </a:r>
            <a:r>
              <a:rPr lang="en-US" i="1" smtClean="0">
                <a:solidFill>
                  <a:srgbClr val="CC0000"/>
                </a:solidFill>
              </a:rPr>
              <a:t>n</a:t>
            </a:r>
            <a:r>
              <a:rPr lang="en-US" smtClean="0">
                <a:solidFill>
                  <a:srgbClr val="CC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6475"/>
            <a:ext cx="8458200" cy="5402263"/>
          </a:xfrm>
        </p:spPr>
        <p:txBody>
          <a:bodyPr/>
          <a:lstStyle/>
          <a:p>
            <a:r>
              <a:rPr lang="en-US" sz="2800" smtClean="0"/>
              <a:t>Popular &amp; important </a:t>
            </a:r>
            <a:r>
              <a:rPr lang="en-US" sz="2800" smtClean="0">
                <a:solidFill>
                  <a:srgbClr val="CC0000"/>
                </a:solidFill>
              </a:rPr>
              <a:t>application of heaps</a:t>
            </a:r>
            <a:r>
              <a:rPr lang="en-US" sz="2800" smtClean="0"/>
              <a:t>.</a:t>
            </a:r>
          </a:p>
          <a:p>
            <a:r>
              <a:rPr lang="en-US" sz="2800" smtClean="0"/>
              <a:t>Max and min priority queues.</a:t>
            </a:r>
          </a:p>
          <a:p>
            <a:r>
              <a:rPr lang="en-US" sz="2800" smtClean="0"/>
              <a:t>Maintains a </a:t>
            </a:r>
            <a:r>
              <a:rPr lang="en-US" sz="2800" i="1" smtClean="0">
                <a:solidFill>
                  <a:srgbClr val="CC0000"/>
                </a:solidFill>
              </a:rPr>
              <a:t>dynamic</a:t>
            </a:r>
            <a:r>
              <a:rPr lang="en-US" sz="2800" smtClean="0"/>
              <a:t> set </a:t>
            </a:r>
            <a:r>
              <a:rPr lang="en-US" sz="2800" i="1" smtClean="0"/>
              <a:t>S</a:t>
            </a:r>
            <a:r>
              <a:rPr lang="en-US" sz="2800" smtClean="0"/>
              <a:t> of elements.</a:t>
            </a:r>
          </a:p>
          <a:p>
            <a:r>
              <a:rPr lang="en-US" sz="2800" smtClean="0"/>
              <a:t>Each set element has a </a:t>
            </a:r>
            <a:r>
              <a:rPr lang="en-US" sz="2800" i="1" smtClean="0"/>
              <a:t>key</a:t>
            </a:r>
            <a:r>
              <a:rPr lang="en-US" sz="2800" smtClean="0"/>
              <a:t> – an associated value.</a:t>
            </a:r>
          </a:p>
          <a:p>
            <a:r>
              <a:rPr lang="en-US" sz="2800" smtClean="0"/>
              <a:t>Goal is to </a:t>
            </a:r>
            <a:r>
              <a:rPr lang="en-US" sz="2800" smtClean="0">
                <a:solidFill>
                  <a:schemeClr val="hlink"/>
                </a:solidFill>
              </a:rPr>
              <a:t>support insertion and extraction efficiently</a:t>
            </a:r>
            <a:r>
              <a:rPr lang="en-US" sz="2800" smtClean="0"/>
              <a:t>.</a:t>
            </a:r>
          </a:p>
          <a:p>
            <a:r>
              <a:rPr lang="en-US" sz="2800" smtClean="0">
                <a:solidFill>
                  <a:srgbClr val="CC0000"/>
                </a:solidFill>
              </a:rPr>
              <a:t>Applications:</a:t>
            </a:r>
          </a:p>
          <a:p>
            <a:pPr lvl="1"/>
            <a:r>
              <a:rPr lang="en-US" sz="2400" smtClean="0"/>
              <a:t>Ready list of processes in operating systems by their priorities – the list is highly dynamic</a:t>
            </a:r>
          </a:p>
          <a:p>
            <a:pPr lvl="1"/>
            <a:r>
              <a:rPr lang="en-US" sz="2400" smtClean="0"/>
              <a:t>In event-driven simulators to maintain the list of events to be simulated in order of their time of occurrence.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Operations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Operations on a max-priority queue: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Insert(</a:t>
            </a:r>
            <a:r>
              <a:rPr lang="en-US" sz="2400" i="1" smtClean="0">
                <a:solidFill>
                  <a:srgbClr val="CC0000"/>
                </a:solidFill>
              </a:rPr>
              <a:t>S, x</a:t>
            </a:r>
            <a:r>
              <a:rPr lang="en-US" sz="2400" smtClean="0">
                <a:solidFill>
                  <a:srgbClr val="CC0000"/>
                </a:solidFill>
              </a:rPr>
              <a:t>)</a:t>
            </a:r>
            <a:r>
              <a:rPr lang="en-US" sz="2400" smtClean="0"/>
              <a:t> - inserts the element </a:t>
            </a:r>
            <a:r>
              <a:rPr lang="en-US" sz="2400" i="1" smtClean="0"/>
              <a:t>x</a:t>
            </a:r>
            <a:r>
              <a:rPr lang="en-US" sz="2400" smtClean="0"/>
              <a:t> into the set </a:t>
            </a:r>
            <a:r>
              <a:rPr lang="en-US" sz="2400" i="1" smtClean="0"/>
              <a:t>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000" i="1" smtClean="0"/>
              <a:t>S </a:t>
            </a:r>
            <a:r>
              <a:rPr lang="en-US" sz="2000" smtClean="0">
                <a:sym typeface="Symbol" pitchFamily="18" charset="2"/>
              </a:rPr>
              <a:t></a:t>
            </a:r>
            <a:r>
              <a:rPr lang="en-US" sz="2000" i="1" smtClean="0"/>
              <a:t> S </a:t>
            </a:r>
            <a:r>
              <a:rPr lang="en-US" sz="2000" smtClean="0">
                <a:sym typeface="Symbol" pitchFamily="18" charset="2"/>
              </a:rPr>
              <a:t></a:t>
            </a:r>
            <a:r>
              <a:rPr lang="en-US" sz="2000" smtClean="0"/>
              <a:t> {</a:t>
            </a:r>
            <a:r>
              <a:rPr lang="en-US" sz="2000" i="1" smtClean="0"/>
              <a:t>x</a:t>
            </a:r>
            <a:r>
              <a:rPr lang="en-US" sz="2000" smtClean="0"/>
              <a:t>}.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Maximum(</a:t>
            </a:r>
            <a:r>
              <a:rPr lang="en-US" sz="2400" i="1" smtClean="0">
                <a:solidFill>
                  <a:srgbClr val="CC0000"/>
                </a:solidFill>
              </a:rPr>
              <a:t>S</a:t>
            </a:r>
            <a:r>
              <a:rPr lang="en-US" sz="2400" smtClean="0">
                <a:solidFill>
                  <a:srgbClr val="CC0000"/>
                </a:solidFill>
              </a:rPr>
              <a:t>)</a:t>
            </a:r>
            <a:r>
              <a:rPr lang="en-US" sz="2400" smtClean="0"/>
              <a:t> - returns the element of  </a:t>
            </a:r>
            <a:r>
              <a:rPr lang="en-US" sz="2400" i="1" smtClean="0"/>
              <a:t>S</a:t>
            </a:r>
            <a:r>
              <a:rPr lang="en-US" sz="2400" smtClean="0"/>
              <a:t> with the largest key.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Extract-Max(</a:t>
            </a:r>
            <a:r>
              <a:rPr lang="en-US" sz="2400" i="1" smtClean="0">
                <a:solidFill>
                  <a:srgbClr val="CC0000"/>
                </a:solidFill>
              </a:rPr>
              <a:t>S</a:t>
            </a:r>
            <a:r>
              <a:rPr lang="en-US" sz="2400" smtClean="0">
                <a:solidFill>
                  <a:srgbClr val="CC0000"/>
                </a:solidFill>
              </a:rPr>
              <a:t>)</a:t>
            </a:r>
            <a:r>
              <a:rPr lang="en-US" sz="2400" smtClean="0"/>
              <a:t> - removes and returns the element of </a:t>
            </a:r>
            <a:r>
              <a:rPr lang="en-US" sz="2400" i="1" smtClean="0"/>
              <a:t>S</a:t>
            </a:r>
            <a:r>
              <a:rPr lang="en-US" sz="2400" smtClean="0"/>
              <a:t> with the largest key.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olidFill>
                  <a:srgbClr val="CC0000"/>
                </a:solidFill>
              </a:rPr>
              <a:t>Increase-Key(</a:t>
            </a:r>
            <a:r>
              <a:rPr lang="en-US" sz="2400" i="1" smtClean="0">
                <a:solidFill>
                  <a:srgbClr val="CC0000"/>
                </a:solidFill>
              </a:rPr>
              <a:t>S</a:t>
            </a:r>
            <a:r>
              <a:rPr lang="en-US" sz="2400" smtClean="0">
                <a:solidFill>
                  <a:srgbClr val="CC0000"/>
                </a:solidFill>
              </a:rPr>
              <a:t>, </a:t>
            </a:r>
            <a:r>
              <a:rPr lang="en-US" sz="2400" i="1" smtClean="0">
                <a:solidFill>
                  <a:srgbClr val="CC0000"/>
                </a:solidFill>
              </a:rPr>
              <a:t>x</a:t>
            </a:r>
            <a:r>
              <a:rPr lang="en-US" sz="2400" smtClean="0">
                <a:solidFill>
                  <a:srgbClr val="CC0000"/>
                </a:solidFill>
              </a:rPr>
              <a:t>, </a:t>
            </a:r>
            <a:r>
              <a:rPr lang="en-US" sz="2400" i="1" smtClean="0">
                <a:solidFill>
                  <a:srgbClr val="CC0000"/>
                </a:solidFill>
              </a:rPr>
              <a:t>k</a:t>
            </a:r>
            <a:r>
              <a:rPr lang="en-US" sz="2400" smtClean="0">
                <a:solidFill>
                  <a:srgbClr val="CC0000"/>
                </a:solidFill>
              </a:rPr>
              <a:t>) </a:t>
            </a:r>
            <a:r>
              <a:rPr lang="en-US" sz="2400" smtClean="0"/>
              <a:t>– increases the value of element </a:t>
            </a:r>
            <a:r>
              <a:rPr lang="en-US" sz="2400" i="1" smtClean="0"/>
              <a:t>x</a:t>
            </a:r>
            <a:r>
              <a:rPr lang="en-US" sz="2400" smtClean="0"/>
              <a:t>’s key to the new value </a:t>
            </a:r>
            <a:r>
              <a:rPr lang="en-US" sz="2400" i="1" smtClean="0"/>
              <a:t>k</a:t>
            </a:r>
            <a:r>
              <a:rPr lang="en-US" sz="24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Min-priority queue</a:t>
            </a:r>
            <a:r>
              <a:rPr lang="en-US" sz="2800" smtClean="0"/>
              <a:t> supports </a:t>
            </a:r>
            <a:r>
              <a:rPr lang="en-US" sz="2800" smtClean="0">
                <a:solidFill>
                  <a:schemeClr val="hlink"/>
                </a:solidFill>
              </a:rPr>
              <a:t>Insert, Minimum</a:t>
            </a:r>
            <a:r>
              <a:rPr lang="en-US" sz="2800" smtClean="0"/>
              <a:t>, </a:t>
            </a:r>
            <a:r>
              <a:rPr lang="en-US" sz="2800" smtClean="0">
                <a:solidFill>
                  <a:schemeClr val="hlink"/>
                </a:solidFill>
              </a:rPr>
              <a:t>Extract-Min, </a:t>
            </a:r>
            <a:r>
              <a:rPr lang="en-US" sz="2800" smtClean="0">
                <a:solidFill>
                  <a:schemeClr val="tx1"/>
                </a:solidFill>
              </a:rPr>
              <a:t>and </a:t>
            </a:r>
            <a:r>
              <a:rPr lang="en-US" sz="2800" smtClean="0">
                <a:solidFill>
                  <a:schemeClr val="hlink"/>
                </a:solidFill>
              </a:rPr>
              <a:t>Decrease-Key</a:t>
            </a:r>
            <a:r>
              <a:rPr lang="en-US" sz="280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Heap gives a good compromise between fast insertion but slow extraction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Property (</a:t>
            </a:r>
            <a:r>
              <a:rPr lang="en-US" sz="4000" smtClean="0"/>
              <a:t>Max and Min</a:t>
            </a:r>
            <a:r>
              <a:rPr lang="en-US" smtClean="0"/>
              <a:t>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9175"/>
            <a:ext cx="8458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CC0000"/>
                </a:solidFill>
              </a:rPr>
              <a:t>Max</a:t>
            </a:r>
            <a:r>
              <a:rPr lang="en-US" sz="2800" smtClean="0">
                <a:solidFill>
                  <a:schemeClr val="tx1"/>
                </a:solidFill>
              </a:rPr>
              <a:t>-Heap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FF3300"/>
                </a:solidFill>
              </a:rPr>
              <a:t>For every node</a:t>
            </a:r>
            <a:r>
              <a:rPr lang="en-US" sz="2400" smtClean="0"/>
              <a:t> excluding the root, </a:t>
            </a:r>
            <a:br>
              <a:rPr lang="en-US" sz="2400" smtClean="0"/>
            </a:br>
            <a:r>
              <a:rPr lang="en-US" sz="2400" smtClean="0"/>
              <a:t>value is </a:t>
            </a:r>
            <a:r>
              <a:rPr lang="en-US" sz="2400" smtClean="0">
                <a:solidFill>
                  <a:srgbClr val="CC0000"/>
                </a:solidFill>
              </a:rPr>
              <a:t>at most</a:t>
            </a:r>
            <a:r>
              <a:rPr lang="en-US" sz="2400" smtClean="0"/>
              <a:t> that of its parent: 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[</a:t>
            </a:r>
            <a:r>
              <a:rPr lang="en-US" sz="2400" i="1" smtClean="0">
                <a:solidFill>
                  <a:srgbClr val="CC0000"/>
                </a:solidFill>
              </a:rPr>
              <a:t>parent</a:t>
            </a:r>
            <a:r>
              <a:rPr lang="en-US" sz="2400" smtClean="0">
                <a:solidFill>
                  <a:srgbClr val="CC0000"/>
                </a:solidFill>
              </a:rPr>
              <a:t>[</a:t>
            </a:r>
            <a:r>
              <a:rPr lang="en-US" sz="2400" i="1" smtClean="0">
                <a:solidFill>
                  <a:srgbClr val="CC0000"/>
                </a:solidFill>
              </a:rPr>
              <a:t>i</a:t>
            </a:r>
            <a:r>
              <a:rPr lang="en-US" sz="2400" smtClean="0">
                <a:solidFill>
                  <a:srgbClr val="CC0000"/>
                </a:solidFill>
              </a:rPr>
              <a:t>]] 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 </a:t>
            </a:r>
            <a:r>
              <a:rPr lang="en-US" i="1" smtClean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CC0000"/>
                </a:solidFill>
                <a:sym typeface="Symbol" pitchFamily="18" charset="2"/>
              </a:rPr>
              <a:t>Largest</a:t>
            </a:r>
            <a:r>
              <a:rPr lang="en-US" sz="2800" smtClean="0">
                <a:sym typeface="Symbol" pitchFamily="18" charset="2"/>
              </a:rPr>
              <a:t> element is </a:t>
            </a:r>
            <a:r>
              <a:rPr lang="en-US" sz="2800" smtClean="0">
                <a:solidFill>
                  <a:srgbClr val="FF3300"/>
                </a:solidFill>
                <a:sym typeface="Symbol" pitchFamily="18" charset="2"/>
              </a:rPr>
              <a:t>stored at the root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ym typeface="Symbol" pitchFamily="18" charset="2"/>
              </a:rPr>
              <a:t>In any subtree, no values are </a:t>
            </a:r>
            <a:r>
              <a:rPr lang="en-US" sz="2800" smtClean="0">
                <a:solidFill>
                  <a:srgbClr val="CC0000"/>
                </a:solidFill>
                <a:sym typeface="Symbol" pitchFamily="18" charset="2"/>
              </a:rPr>
              <a:t>larger</a:t>
            </a:r>
            <a:r>
              <a:rPr lang="en-US" sz="2800" smtClean="0">
                <a:sym typeface="Symbol" pitchFamily="18" charset="2"/>
              </a:rPr>
              <a:t> than the value stored at subtree root.</a:t>
            </a:r>
          </a:p>
          <a:p>
            <a:pPr lvl="1">
              <a:lnSpc>
                <a:spcPct val="80000"/>
              </a:lnSpc>
            </a:pPr>
            <a:endParaRPr lang="en-US" sz="900" smtClean="0"/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hlink"/>
                </a:solidFill>
              </a:rPr>
              <a:t>Min</a:t>
            </a:r>
            <a:r>
              <a:rPr lang="en-US" sz="2800" smtClean="0"/>
              <a:t>-Heap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FF3300"/>
                </a:solidFill>
              </a:rPr>
              <a:t>For every node</a:t>
            </a:r>
            <a:r>
              <a:rPr lang="en-US" sz="2400" smtClean="0"/>
              <a:t> excluding the root, </a:t>
            </a:r>
            <a:br>
              <a:rPr lang="en-US" sz="2400" smtClean="0"/>
            </a:br>
            <a:r>
              <a:rPr lang="en-US" sz="2400" smtClean="0"/>
              <a:t>value is </a:t>
            </a:r>
            <a:r>
              <a:rPr lang="en-US" sz="2400" smtClean="0">
                <a:solidFill>
                  <a:schemeClr val="hlink"/>
                </a:solidFill>
              </a:rPr>
              <a:t>at least</a:t>
            </a:r>
            <a:r>
              <a:rPr lang="en-US" sz="2400" smtClean="0"/>
              <a:t> that of its parent: </a:t>
            </a:r>
            <a:r>
              <a:rPr lang="en-US" sz="2400" i="1" smtClean="0">
                <a:solidFill>
                  <a:schemeClr val="hlink"/>
                </a:solidFill>
              </a:rPr>
              <a:t>A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parent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i</a:t>
            </a:r>
            <a:r>
              <a:rPr lang="en-US" sz="2400" smtClean="0">
                <a:solidFill>
                  <a:schemeClr val="hlink"/>
                </a:solidFill>
              </a:rPr>
              <a:t>]] 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A[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]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Smallest</a:t>
            </a:r>
            <a:r>
              <a:rPr lang="en-US" sz="2800" smtClean="0">
                <a:sym typeface="Symbol" pitchFamily="18" charset="2"/>
              </a:rPr>
              <a:t> element is </a:t>
            </a:r>
            <a:r>
              <a:rPr lang="en-US" sz="2800" smtClean="0">
                <a:solidFill>
                  <a:srgbClr val="FF3300"/>
                </a:solidFill>
                <a:sym typeface="Symbol" pitchFamily="18" charset="2"/>
              </a:rPr>
              <a:t>stored at the root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ym typeface="Symbol" pitchFamily="18" charset="2"/>
              </a:rPr>
              <a:t>In any subtree, no values are 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smaller </a:t>
            </a:r>
            <a:r>
              <a:rPr lang="en-US" sz="2800" smtClean="0">
                <a:sym typeface="Symbol" pitchFamily="18" charset="2"/>
              </a:rPr>
              <a:t>than the value stored at subtree root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7289800" y="2193925"/>
            <a:ext cx="1854200" cy="1895475"/>
            <a:chOff x="4592" y="1382"/>
            <a:chExt cx="1168" cy="1194"/>
          </a:xfrm>
        </p:grpSpPr>
        <p:sp>
          <p:nvSpPr>
            <p:cNvPr id="29706" name="AutoShape 5"/>
            <p:cNvSpPr>
              <a:spLocks noChangeArrowheads="1"/>
            </p:cNvSpPr>
            <p:nvPr/>
          </p:nvSpPr>
          <p:spPr bwMode="auto">
            <a:xfrm>
              <a:off x="4592" y="1440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Oval 6"/>
            <p:cNvSpPr>
              <a:spLocks noChangeAspect="1" noChangeArrowheads="1"/>
            </p:cNvSpPr>
            <p:nvPr/>
          </p:nvSpPr>
          <p:spPr bwMode="auto">
            <a:xfrm>
              <a:off x="5109" y="1382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7834313" y="2990850"/>
            <a:ext cx="1084262" cy="1108075"/>
            <a:chOff x="4688" y="1478"/>
            <a:chExt cx="1168" cy="1194"/>
          </a:xfrm>
        </p:grpSpPr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>
              <a:off x="4688" y="1536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Oval 9"/>
            <p:cNvSpPr>
              <a:spLocks noChangeAspect="1" noChangeArrowheads="1"/>
            </p:cNvSpPr>
            <p:nvPr/>
          </p:nvSpPr>
          <p:spPr bwMode="auto">
            <a:xfrm>
              <a:off x="5205" y="1478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Freeform 10"/>
          <p:cNvSpPr>
            <a:spLocks/>
          </p:cNvSpPr>
          <p:nvPr/>
        </p:nvSpPr>
        <p:spPr bwMode="auto">
          <a:xfrm>
            <a:off x="8101013" y="2443163"/>
            <a:ext cx="363537" cy="561975"/>
          </a:xfrm>
          <a:custGeom>
            <a:avLst/>
            <a:gdLst>
              <a:gd name="T0" fmla="*/ 65 w 229"/>
              <a:gd name="T1" fmla="*/ 0 h 354"/>
              <a:gd name="T2" fmla="*/ 23 w 229"/>
              <a:gd name="T3" fmla="*/ 164 h 354"/>
              <a:gd name="T4" fmla="*/ 204 w 229"/>
              <a:gd name="T5" fmla="*/ 271 h 354"/>
              <a:gd name="T6" fmla="*/ 172 w 229"/>
              <a:gd name="T7" fmla="*/ 354 h 354"/>
              <a:gd name="T8" fmla="*/ 0 60000 65536"/>
              <a:gd name="T9" fmla="*/ 0 60000 65536"/>
              <a:gd name="T10" fmla="*/ 0 60000 65536"/>
              <a:gd name="T11" fmla="*/ 0 60000 65536"/>
              <a:gd name="T12" fmla="*/ 0 w 229"/>
              <a:gd name="T13" fmla="*/ 0 h 354"/>
              <a:gd name="T14" fmla="*/ 229 w 229"/>
              <a:gd name="T15" fmla="*/ 354 h 3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" h="354">
                <a:moveTo>
                  <a:pt x="65" y="0"/>
                </a:moveTo>
                <a:cubicBezTo>
                  <a:pt x="32" y="59"/>
                  <a:pt x="0" y="119"/>
                  <a:pt x="23" y="164"/>
                </a:cubicBezTo>
                <a:cubicBezTo>
                  <a:pt x="46" y="209"/>
                  <a:pt x="179" y="239"/>
                  <a:pt x="204" y="271"/>
                </a:cubicBezTo>
                <a:cubicBezTo>
                  <a:pt x="229" y="303"/>
                  <a:pt x="200" y="328"/>
                  <a:pt x="172" y="35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Heap-Extract-Max(</a:t>
            </a:r>
            <a:r>
              <a:rPr lang="en-US" i="1" smtClean="0"/>
              <a:t>A</a:t>
            </a:r>
            <a:r>
              <a:rPr lang="en-US" smtClean="0"/>
              <a:t>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697038"/>
            <a:ext cx="7035800" cy="3300412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i="1" u="sng" smtClean="0"/>
              <a:t>Heap-Extract-Max</a:t>
            </a:r>
            <a:r>
              <a:rPr lang="en-US" sz="2400" u="sng" smtClean="0"/>
              <a:t>(</a:t>
            </a:r>
            <a:r>
              <a:rPr lang="en-US" sz="2400" i="1" u="sng" smtClean="0"/>
              <a:t>A</a:t>
            </a:r>
            <a:r>
              <a:rPr lang="en-US" sz="2400" u="sng" smtClean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1.  if</a:t>
            </a:r>
            <a:r>
              <a:rPr lang="en-US" sz="2400" i="1" smtClean="0"/>
              <a:t> heap-size</a:t>
            </a:r>
            <a:r>
              <a:rPr lang="en-US" sz="2400" smtClean="0"/>
              <a:t>[</a:t>
            </a:r>
            <a:r>
              <a:rPr lang="en-US" sz="2400" i="1" smtClean="0"/>
              <a:t>A</a:t>
            </a:r>
            <a:r>
              <a:rPr lang="en-US" sz="2400" smtClean="0"/>
              <a:t>] &lt; 1</a:t>
            </a:r>
            <a:endParaRPr lang="en-US" sz="2400" i="1" smtClean="0"/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2.     then error “heap underflow”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3.  </a:t>
            </a:r>
            <a:r>
              <a:rPr lang="en-US" sz="2400" i="1" smtClean="0"/>
              <a:t>max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</a:t>
            </a:r>
            <a:r>
              <a:rPr lang="en-US" sz="2400" smtClean="0"/>
              <a:t> </a:t>
            </a:r>
            <a:r>
              <a:rPr lang="en-US" sz="2400" i="1" smtClean="0"/>
              <a:t>A</a:t>
            </a:r>
            <a:r>
              <a:rPr lang="en-US" sz="2400" smtClean="0"/>
              <a:t>[1]</a:t>
            </a:r>
            <a:endParaRPr lang="en-US" sz="2400" smtClean="0"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4.  </a:t>
            </a:r>
            <a:r>
              <a:rPr lang="en-US" sz="2400" i="1" smtClean="0"/>
              <a:t>A</a:t>
            </a:r>
            <a:r>
              <a:rPr lang="en-US" sz="2400" smtClean="0"/>
              <a:t>[1]</a:t>
            </a:r>
            <a:r>
              <a:rPr lang="en-US" sz="2400" smtClean="0">
                <a:sym typeface="Symbol" pitchFamily="18" charset="2"/>
              </a:rPr>
              <a:t> 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5. 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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- 1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6.  MaxHeapify(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, 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7.  return max</a:t>
            </a:r>
            <a:endParaRPr lang="en-US" sz="2400" i="1" smtClean="0">
              <a:sym typeface="Symbol" pitchFamily="18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82625" y="5184775"/>
            <a:ext cx="78533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Running time : Dominated by the running time of MaxHeapify  </a:t>
            </a:r>
          </a:p>
          <a:p>
            <a:r>
              <a:rPr lang="en-US">
                <a:solidFill>
                  <a:srgbClr val="CC0000"/>
                </a:solidFill>
              </a:rPr>
              <a:t>                         = </a:t>
            </a:r>
            <a:r>
              <a:rPr lang="en-US" i="1">
                <a:solidFill>
                  <a:srgbClr val="CC0000"/>
                </a:solidFill>
              </a:rPr>
              <a:t>O</a:t>
            </a:r>
            <a:r>
              <a:rPr lang="en-US">
                <a:solidFill>
                  <a:srgbClr val="CC0000"/>
                </a:solidFill>
              </a:rPr>
              <a:t>(lg </a:t>
            </a:r>
            <a:r>
              <a:rPr lang="en-US" i="1">
                <a:solidFill>
                  <a:srgbClr val="CC0000"/>
                </a:solidFill>
              </a:rPr>
              <a:t>n</a:t>
            </a:r>
            <a:r>
              <a:rPr lang="en-US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673100" y="8255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684213" y="962025"/>
            <a:ext cx="4984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Implements the </a:t>
            </a:r>
            <a:r>
              <a:rPr lang="en-US">
                <a:solidFill>
                  <a:schemeClr val="hlink"/>
                </a:solidFill>
              </a:rPr>
              <a:t>Extract-Max</a:t>
            </a:r>
            <a:r>
              <a:rPr lang="en-US">
                <a:solidFill>
                  <a:srgbClr val="CC0000"/>
                </a:solidFill>
              </a:rPr>
              <a:t>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Heap-Insert(</a:t>
            </a:r>
            <a:r>
              <a:rPr lang="en-US" i="1" smtClean="0"/>
              <a:t>A</a:t>
            </a:r>
            <a:r>
              <a:rPr lang="en-US" smtClean="0"/>
              <a:t>, </a:t>
            </a:r>
            <a:r>
              <a:rPr lang="en-US" i="1" smtClean="0"/>
              <a:t>key</a:t>
            </a:r>
            <a:r>
              <a:rPr lang="en-US" smtClean="0"/>
              <a:t>)</a:t>
            </a:r>
          </a:p>
        </p:txBody>
      </p:sp>
      <p:sp>
        <p:nvSpPr>
          <p:cNvPr id="3860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7100" y="1374775"/>
            <a:ext cx="6526213" cy="33909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  <a:defRPr/>
            </a:pPr>
            <a:r>
              <a:rPr lang="en-US" sz="2400" i="1" u="sng" smtClean="0">
                <a:sym typeface="Symbol" pitchFamily="18" charset="2"/>
              </a:rPr>
              <a:t>Heap-Insert</a:t>
            </a:r>
            <a:r>
              <a:rPr lang="en-US" sz="2400" u="sng" smtClean="0">
                <a:sym typeface="Symbol" pitchFamily="18" charset="2"/>
              </a:rPr>
              <a:t>(</a:t>
            </a:r>
            <a:r>
              <a:rPr lang="en-US" sz="2400" i="1" u="sng" smtClean="0">
                <a:sym typeface="Symbol" pitchFamily="18" charset="2"/>
              </a:rPr>
              <a:t>A</a:t>
            </a:r>
            <a:r>
              <a:rPr lang="en-US" sz="2400" u="sng" smtClean="0">
                <a:sym typeface="Symbol" pitchFamily="18" charset="2"/>
              </a:rPr>
              <a:t>, </a:t>
            </a:r>
            <a:r>
              <a:rPr lang="en-US" sz="2400" i="1" u="sng" smtClean="0">
                <a:sym typeface="Symbol" pitchFamily="18" charset="2"/>
              </a:rPr>
              <a:t>key</a:t>
            </a:r>
            <a:r>
              <a:rPr lang="en-US" sz="2400" u="sng" smtClean="0">
                <a:sym typeface="Symbol" pitchFamily="18" charset="2"/>
              </a:rPr>
              <a:t>)</a:t>
            </a:r>
            <a:endParaRPr lang="en-US" sz="2400" i="1" u="sng" smtClean="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1. 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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 + 1</a:t>
            </a:r>
          </a:p>
          <a:p>
            <a:pPr marL="609600" indent="-609600">
              <a:buFont typeface="Wingdings" pitchFamily="2" charset="2"/>
              <a:buAutoNum type="arabicPeriod" startAt="2"/>
              <a:defRPr/>
            </a:pPr>
            <a:r>
              <a:rPr lang="en-US" sz="2400" i="1" smtClean="0"/>
              <a:t>i</a:t>
            </a:r>
            <a:r>
              <a:rPr lang="en-US" sz="2400" smtClean="0">
                <a:sym typeface="Symbol" pitchFamily="18" charset="2"/>
              </a:rPr>
              <a:t>  </a:t>
            </a:r>
            <a:r>
              <a:rPr lang="en-US" sz="2400" i="1" smtClean="0">
                <a:sym typeface="Symbol" pitchFamily="18" charset="2"/>
              </a:rPr>
              <a:t>heap-size</a:t>
            </a:r>
            <a:r>
              <a:rPr lang="en-US" sz="2400" smtClean="0">
                <a:sym typeface="Symbol" pitchFamily="18" charset="2"/>
              </a:rPr>
              <a:t>[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4.  </a:t>
            </a:r>
            <a:r>
              <a:rPr lang="en-US" sz="2400" b="1" smtClean="0">
                <a:sym typeface="Symbol" pitchFamily="18" charset="2"/>
              </a:rPr>
              <a:t>while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&gt; 1 </a:t>
            </a:r>
            <a:r>
              <a:rPr lang="en-US" sz="2400" b="1" smtClean="0">
                <a:sym typeface="Symbol" pitchFamily="18" charset="2"/>
              </a:rPr>
              <a:t>and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[Parent(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)] &lt; </a:t>
            </a:r>
            <a:r>
              <a:rPr lang="en-US" sz="2400" i="1" smtClean="0">
                <a:sym typeface="Symbol" pitchFamily="18" charset="2"/>
              </a:rPr>
              <a:t>key</a:t>
            </a:r>
            <a:endParaRPr lang="en-US" sz="2400" smtClean="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5.       </a:t>
            </a:r>
            <a:r>
              <a:rPr lang="en-US" sz="2400" b="1" smtClean="0">
                <a:sym typeface="Symbol" pitchFamily="18" charset="2"/>
              </a:rPr>
              <a:t>do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</a:t>
            </a:r>
            <a:r>
              <a:rPr lang="en-US" sz="2400" smtClean="0">
                <a:sym typeface="Symbol" pitchFamily="18" charset="2"/>
              </a:rPr>
              <a:t>  </a:t>
            </a:r>
            <a:r>
              <a:rPr lang="en-US" sz="2400" i="1" smtClean="0">
                <a:sym typeface="Symbol" pitchFamily="18" charset="2"/>
              </a:rPr>
              <a:t>A</a:t>
            </a:r>
            <a:r>
              <a:rPr lang="en-US" sz="2400" smtClean="0">
                <a:sym typeface="Symbol" pitchFamily="18" charset="2"/>
              </a:rPr>
              <a:t>[Parent(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)] 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6.              </a:t>
            </a:r>
            <a:r>
              <a:rPr lang="en-US" sz="2400" i="1" smtClean="0"/>
              <a:t>i</a:t>
            </a:r>
            <a:r>
              <a:rPr lang="en-US" sz="2400" smtClean="0">
                <a:sym typeface="Symbol" pitchFamily="18" charset="2"/>
              </a:rPr>
              <a:t>  Parent(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marL="609600" indent="-609600">
              <a:buFont typeface="Wingdings" pitchFamily="2" charset="2"/>
              <a:buNone/>
              <a:defRPr/>
            </a:pPr>
            <a:r>
              <a:rPr lang="en-US" sz="2400" smtClean="0">
                <a:sym typeface="Symbol" pitchFamily="18" charset="2"/>
              </a:rPr>
              <a:t>7. 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i="1" smtClean="0"/>
              <a:t>i</a:t>
            </a:r>
            <a:r>
              <a:rPr lang="en-US" sz="2400" smtClean="0"/>
              <a:t>]</a:t>
            </a:r>
            <a:r>
              <a:rPr lang="en-US" sz="2400" smtClean="0">
                <a:sym typeface="Symbol" pitchFamily="18" charset="2"/>
              </a:rPr>
              <a:t>  </a:t>
            </a:r>
            <a:r>
              <a:rPr lang="en-US" sz="2400" i="1" smtClean="0">
                <a:sym typeface="Symbol" pitchFamily="18" charset="2"/>
              </a:rPr>
              <a:t>key</a:t>
            </a:r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1060450" y="5006975"/>
            <a:ext cx="7064375" cy="1127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Running time is</a:t>
            </a:r>
            <a:r>
              <a:rPr lang="en-US" i="1">
                <a:solidFill>
                  <a:schemeClr val="hlink"/>
                </a:solidFill>
              </a:rPr>
              <a:t> O</a:t>
            </a:r>
            <a:r>
              <a:rPr lang="en-US">
                <a:solidFill>
                  <a:schemeClr val="hlink"/>
                </a:solidFill>
              </a:rPr>
              <a:t>(lg</a:t>
            </a:r>
            <a:r>
              <a:rPr lang="en-US" i="1">
                <a:solidFill>
                  <a:schemeClr val="hlink"/>
                </a:solidFill>
              </a:rPr>
              <a:t> n</a:t>
            </a:r>
            <a:r>
              <a:rPr lang="en-US">
                <a:solidFill>
                  <a:schemeClr val="hlink"/>
                </a:solidFill>
              </a:rPr>
              <a:t>)</a:t>
            </a:r>
            <a:endParaRPr lang="en-US" i="1">
              <a:solidFill>
                <a:schemeClr val="hlink"/>
              </a:solidFill>
            </a:endParaRPr>
          </a:p>
          <a:p>
            <a:pPr lvl="1"/>
            <a:r>
              <a:rPr lang="en-US">
                <a:solidFill>
                  <a:srgbClr val="CC0000"/>
                </a:solidFill>
              </a:rPr>
              <a:t>	</a:t>
            </a:r>
            <a:r>
              <a:rPr lang="en-US" sz="2000">
                <a:solidFill>
                  <a:srgbClr val="CC0000"/>
                </a:solidFill>
              </a:rPr>
              <a:t>The path traced from the new leaf to the root has 	length</a:t>
            </a:r>
            <a:r>
              <a:rPr lang="en-US" sz="2000" i="1">
                <a:solidFill>
                  <a:srgbClr val="CC0000"/>
                </a:solidFill>
              </a:rPr>
              <a:t> O</a:t>
            </a:r>
            <a:r>
              <a:rPr lang="en-US" sz="2000">
                <a:solidFill>
                  <a:srgbClr val="CC0000"/>
                </a:solidFill>
              </a:rPr>
              <a:t>(lg</a:t>
            </a:r>
            <a:r>
              <a:rPr lang="en-US" sz="2000" i="1">
                <a:solidFill>
                  <a:srgbClr val="CC0000"/>
                </a:solidFill>
              </a:rPr>
              <a:t> n</a:t>
            </a:r>
            <a:r>
              <a:rPr lang="en-US" sz="2000">
                <a:solidFill>
                  <a:srgbClr val="CC0000"/>
                </a:solidFill>
              </a:rPr>
              <a:t>)</a:t>
            </a:r>
            <a:endParaRPr lang="en-US" sz="2000" i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 Binary Heap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2663"/>
            <a:ext cx="8458200" cy="5319712"/>
          </a:xfrm>
        </p:spPr>
        <p:txBody>
          <a:bodyPr/>
          <a:lstStyle/>
          <a:p>
            <a:r>
              <a:rPr lang="en-US" sz="2800" smtClean="0"/>
              <a:t>Array viewed as a nearly complete binary tree.</a:t>
            </a:r>
          </a:p>
          <a:p>
            <a:pPr lvl="1"/>
            <a:r>
              <a:rPr lang="en-US" sz="2400" smtClean="0">
                <a:solidFill>
                  <a:srgbClr val="CC0000"/>
                </a:solidFill>
              </a:rPr>
              <a:t>Physically</a:t>
            </a:r>
            <a:r>
              <a:rPr lang="en-US" sz="2400" smtClean="0"/>
              <a:t> – </a:t>
            </a:r>
            <a:r>
              <a:rPr lang="en-US" sz="2400" smtClean="0">
                <a:solidFill>
                  <a:schemeClr val="hlink"/>
                </a:solidFill>
              </a:rPr>
              <a:t>linear array</a:t>
            </a:r>
            <a:r>
              <a:rPr lang="en-US" sz="2400" smtClean="0"/>
              <a:t>.</a:t>
            </a:r>
          </a:p>
          <a:p>
            <a:pPr lvl="1"/>
            <a:r>
              <a:rPr lang="en-US" sz="2400" smtClean="0">
                <a:solidFill>
                  <a:srgbClr val="CC0000"/>
                </a:solidFill>
              </a:rPr>
              <a:t>Logically</a:t>
            </a:r>
            <a:r>
              <a:rPr lang="en-US" sz="2400" smtClean="0"/>
              <a:t> – </a:t>
            </a:r>
            <a:r>
              <a:rPr lang="en-US" sz="2400" smtClean="0">
                <a:solidFill>
                  <a:schemeClr val="hlink"/>
                </a:solidFill>
              </a:rPr>
              <a:t>binary tree</a:t>
            </a:r>
            <a:r>
              <a:rPr lang="en-US" sz="2400" smtClean="0"/>
              <a:t>, filled on all levels (except lowest.)</a:t>
            </a:r>
          </a:p>
          <a:p>
            <a:r>
              <a:rPr lang="en-US" sz="2800" smtClean="0">
                <a:solidFill>
                  <a:srgbClr val="CC0000"/>
                </a:solidFill>
              </a:rPr>
              <a:t>Map from array elements to tree nodes and vice versa</a:t>
            </a:r>
          </a:p>
          <a:p>
            <a:pPr lvl="1"/>
            <a:r>
              <a:rPr lang="en-US" sz="2400" smtClean="0"/>
              <a:t>Root – </a:t>
            </a:r>
            <a:r>
              <a:rPr lang="en-US" sz="2400" i="1" smtClean="0"/>
              <a:t>A</a:t>
            </a:r>
            <a:r>
              <a:rPr lang="en-US" sz="2400" smtClean="0"/>
              <a:t>[1]</a:t>
            </a:r>
          </a:p>
          <a:p>
            <a:pPr lvl="1"/>
            <a:r>
              <a:rPr lang="en-US" sz="2400" smtClean="0"/>
              <a:t>Left[</a:t>
            </a:r>
            <a:r>
              <a:rPr lang="en-US" sz="2400" i="1" smtClean="0"/>
              <a:t>i</a:t>
            </a:r>
            <a:r>
              <a:rPr lang="en-US" sz="2400" smtClean="0"/>
              <a:t>] – </a:t>
            </a:r>
            <a:r>
              <a:rPr lang="en-US" sz="2400" i="1" smtClean="0"/>
              <a:t>A</a:t>
            </a:r>
            <a:r>
              <a:rPr lang="en-US" sz="2400" smtClean="0"/>
              <a:t>[2</a:t>
            </a:r>
            <a:r>
              <a:rPr lang="en-US" sz="2400" i="1" smtClean="0"/>
              <a:t>i</a:t>
            </a:r>
            <a:r>
              <a:rPr lang="en-US" sz="2400" smtClean="0"/>
              <a:t>]</a:t>
            </a:r>
          </a:p>
          <a:p>
            <a:pPr lvl="1"/>
            <a:r>
              <a:rPr lang="en-US" sz="2400" smtClean="0"/>
              <a:t>Right[</a:t>
            </a:r>
            <a:r>
              <a:rPr lang="en-US" sz="2400" i="1" smtClean="0"/>
              <a:t>i</a:t>
            </a:r>
            <a:r>
              <a:rPr lang="en-US" sz="2400" smtClean="0"/>
              <a:t>] – </a:t>
            </a:r>
            <a:r>
              <a:rPr lang="en-US" sz="2400" i="1" smtClean="0"/>
              <a:t>A</a:t>
            </a:r>
            <a:r>
              <a:rPr lang="en-US" sz="2400" smtClean="0"/>
              <a:t>[2</a:t>
            </a:r>
            <a:r>
              <a:rPr lang="en-US" sz="2400" i="1" smtClean="0"/>
              <a:t>i</a:t>
            </a:r>
            <a:r>
              <a:rPr lang="en-US" sz="2400" smtClean="0"/>
              <a:t>+1]</a:t>
            </a:r>
          </a:p>
          <a:p>
            <a:pPr lvl="1"/>
            <a:r>
              <a:rPr lang="en-US" sz="2400" smtClean="0"/>
              <a:t>Parent[</a:t>
            </a:r>
            <a:r>
              <a:rPr lang="en-US" sz="2400" i="1" smtClean="0"/>
              <a:t>i</a:t>
            </a:r>
            <a:r>
              <a:rPr lang="en-US" sz="2400" smtClean="0"/>
              <a:t>] – </a:t>
            </a:r>
            <a:r>
              <a:rPr lang="en-US" sz="2400" i="1" smtClean="0"/>
              <a:t>A</a:t>
            </a:r>
            <a:r>
              <a:rPr lang="en-US" sz="2400" smtClean="0"/>
              <a:t>[</a:t>
            </a:r>
            <a:r>
              <a:rPr lang="en-US" sz="2400" smtClean="0">
                <a:sym typeface="Symbol" pitchFamily="18" charset="2"/>
              </a:rPr>
              <a:t></a:t>
            </a:r>
            <a:r>
              <a:rPr lang="en-US" sz="2400" i="1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/2</a:t>
            </a:r>
            <a:r>
              <a:rPr lang="en-US" sz="2400" smtClean="0"/>
              <a:t>]</a:t>
            </a:r>
          </a:p>
          <a:p>
            <a:r>
              <a:rPr lang="en-US" sz="2800" smtClean="0">
                <a:solidFill>
                  <a:schemeClr val="hlink"/>
                </a:solidFill>
              </a:rPr>
              <a:t>length[</a:t>
            </a:r>
            <a:r>
              <a:rPr lang="en-US" sz="2800" i="1" smtClean="0">
                <a:solidFill>
                  <a:schemeClr val="hlink"/>
                </a:solidFill>
              </a:rPr>
              <a:t>A</a:t>
            </a:r>
            <a:r>
              <a:rPr lang="en-US" sz="2800" smtClean="0">
                <a:solidFill>
                  <a:schemeClr val="hlink"/>
                </a:solidFill>
              </a:rPr>
              <a:t>]</a:t>
            </a:r>
            <a:r>
              <a:rPr lang="en-US" sz="2800" smtClean="0"/>
              <a:t> – number of elements in array </a:t>
            </a:r>
            <a:r>
              <a:rPr lang="en-US" sz="2800" i="1" smtClean="0"/>
              <a:t>A.</a:t>
            </a:r>
            <a:endParaRPr lang="en-US" sz="2800" smtClean="0"/>
          </a:p>
          <a:p>
            <a:r>
              <a:rPr lang="en-US" sz="2800" smtClean="0">
                <a:solidFill>
                  <a:schemeClr val="hlink"/>
                </a:solidFill>
              </a:rPr>
              <a:t>heap-size[</a:t>
            </a:r>
            <a:r>
              <a:rPr lang="en-US" sz="2800" i="1" smtClean="0">
                <a:solidFill>
                  <a:schemeClr val="hlink"/>
                </a:solidFill>
              </a:rPr>
              <a:t>A</a:t>
            </a:r>
            <a:r>
              <a:rPr lang="en-US" sz="2800" smtClean="0">
                <a:solidFill>
                  <a:schemeClr val="hlink"/>
                </a:solidFill>
              </a:rPr>
              <a:t>]</a:t>
            </a:r>
            <a:r>
              <a:rPr lang="en-US" sz="2800" smtClean="0"/>
              <a:t> – number of elements in heap stored in </a:t>
            </a:r>
            <a:r>
              <a:rPr lang="en-US" sz="2800" i="1" smtClean="0"/>
              <a:t>A.</a:t>
            </a:r>
          </a:p>
          <a:p>
            <a:pPr lvl="1"/>
            <a:r>
              <a:rPr lang="en-US" sz="2400" smtClean="0">
                <a:solidFill>
                  <a:srgbClr val="CC0000"/>
                </a:solidFill>
              </a:rPr>
              <a:t>heap-size[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] </a:t>
            </a:r>
            <a:r>
              <a:rPr lang="en-US" sz="2400" smtClean="0">
                <a:solidFill>
                  <a:srgbClr val="CC0000"/>
                </a:solidFill>
                <a:sym typeface="Symbol" pitchFamily="18" charset="2"/>
              </a:rPr>
              <a:t> length[</a:t>
            </a:r>
            <a:r>
              <a:rPr lang="en-US" sz="2400" i="1" smtClean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sz="2400" smtClean="0">
                <a:solidFill>
                  <a:srgbClr val="CC0000"/>
                </a:solidFill>
                <a:sym typeface="Symbol" pitchFamily="18" charset="2"/>
              </a:rPr>
              <a:t>]</a:t>
            </a:r>
            <a:endParaRPr lang="en-US" sz="240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Heap-Increase-Key(</a:t>
            </a:r>
            <a:r>
              <a:rPr lang="en-US" i="1" smtClean="0"/>
              <a:t>A</a:t>
            </a:r>
            <a:r>
              <a:rPr lang="en-US" smtClean="0"/>
              <a:t>, 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key</a:t>
            </a:r>
            <a:r>
              <a:rPr lang="en-US" smtClean="0"/>
              <a:t>)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225425" y="1157288"/>
            <a:ext cx="6772275" cy="26606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i="1" u="sng"/>
              <a:t>Heap-Increase-Key</a:t>
            </a:r>
            <a:r>
              <a:rPr lang="en-US" u="sng"/>
              <a:t>(</a:t>
            </a:r>
            <a:r>
              <a:rPr lang="en-US" i="1" u="sng"/>
              <a:t>A</a:t>
            </a:r>
            <a:r>
              <a:rPr lang="en-US" u="sng"/>
              <a:t>, </a:t>
            </a:r>
            <a:r>
              <a:rPr lang="en-US" i="1" u="sng"/>
              <a:t>i</a:t>
            </a:r>
            <a:r>
              <a:rPr lang="en-US" u="sng"/>
              <a:t>, </a:t>
            </a:r>
            <a:r>
              <a:rPr lang="en-US" i="1" u="sng"/>
              <a:t>key</a:t>
            </a:r>
            <a:r>
              <a:rPr lang="en-US" u="sng"/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en-US"/>
              <a:t> </a:t>
            </a:r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key </a:t>
            </a:r>
            <a:r>
              <a:rPr lang="en-US"/>
              <a:t>&lt;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</a:t>
            </a:r>
            <a:endParaRPr lang="en-US" b="1"/>
          </a:p>
          <a:p>
            <a:pPr marL="457200" indent="-457200">
              <a:buFontTx/>
              <a:buAutoNum type="arabicPlain" startAt="2"/>
              <a:defRPr/>
            </a:pPr>
            <a:r>
              <a:rPr lang="en-US"/>
              <a:t> </a:t>
            </a:r>
            <a:r>
              <a:rPr lang="en-US" b="1"/>
              <a:t>   then</a:t>
            </a:r>
            <a:r>
              <a:rPr lang="en-US"/>
              <a:t> </a:t>
            </a:r>
            <a:r>
              <a:rPr lang="en-US" b="1"/>
              <a:t>error </a:t>
            </a:r>
            <a:r>
              <a:rPr lang="en-US" sz="2000"/>
              <a:t>“new key is smaller than the current key”</a:t>
            </a:r>
            <a:endParaRPr lang="en-US" sz="2000" i="1"/>
          </a:p>
          <a:p>
            <a:pPr marL="457200" indent="-457200">
              <a:buFontTx/>
              <a:buAutoNum type="arabicPlain" startAt="2"/>
              <a:defRPr/>
            </a:pPr>
            <a:r>
              <a:rPr lang="en-US"/>
              <a:t>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 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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key</a:t>
            </a:r>
            <a:endParaRPr lang="en-US">
              <a:solidFill>
                <a:srgbClr val="010000"/>
              </a:solidFill>
              <a:sym typeface="Symbol" pitchFamily="18" charset="2"/>
            </a:endParaRPr>
          </a:p>
          <a:p>
            <a:pPr marL="457200" indent="-457200">
              <a:buFontTx/>
              <a:buAutoNum type="arabicPlain" startAt="2"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while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&gt; 1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and 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[Parent[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]] &lt;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457200" indent="-457200">
              <a:buFontTx/>
              <a:buAutoNum type="arabicPlain" startAt="2"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          </a:t>
            </a:r>
            <a:r>
              <a:rPr lang="en-US" b="1">
                <a:solidFill>
                  <a:srgbClr val="010000"/>
                </a:solidFill>
                <a:sym typeface="Symbol" pitchFamily="18" charset="2"/>
              </a:rPr>
              <a:t>do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exchange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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[Parent[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]]</a:t>
            </a:r>
          </a:p>
          <a:p>
            <a:pPr marL="457200" indent="-457200">
              <a:buFontTx/>
              <a:buAutoNum type="arabicPlain" startAt="2"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                 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  Parent[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239713" y="4457700"/>
            <a:ext cx="6786562" cy="1565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en-US" i="1" u="sng"/>
              <a:t>Heap-Insert</a:t>
            </a:r>
            <a:r>
              <a:rPr lang="en-US" u="sng"/>
              <a:t>(</a:t>
            </a:r>
            <a:r>
              <a:rPr lang="en-US" i="1" u="sng"/>
              <a:t>A</a:t>
            </a:r>
            <a:r>
              <a:rPr lang="en-US" u="sng"/>
              <a:t>, </a:t>
            </a:r>
            <a:r>
              <a:rPr lang="en-US" i="1" u="sng"/>
              <a:t>key</a:t>
            </a:r>
            <a:r>
              <a:rPr lang="en-US" u="sng"/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en-US"/>
              <a:t> </a:t>
            </a:r>
            <a:r>
              <a:rPr lang="en-US" i="1"/>
              <a:t>heap-size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/>
              <a:t>] 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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heap-size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 + 1</a:t>
            </a:r>
          </a:p>
          <a:p>
            <a:pPr marL="457200" indent="-457200">
              <a:buFontTx/>
              <a:buAutoNum type="arabicPlain"/>
              <a:defRPr/>
            </a:pPr>
            <a:r>
              <a:rPr lang="en-US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heap-size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sym typeface="Symbol" pitchFamily="18" charset="2"/>
              </a:rPr>
              <a:t>]]  </a:t>
            </a: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–</a:t>
            </a:r>
          </a:p>
          <a:p>
            <a:pPr marL="457200" indent="-457200">
              <a:buFontTx/>
              <a:buAutoNum type="arabicPlain"/>
              <a:defRPr/>
            </a:pP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Heap</a:t>
            </a: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i="1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Increase-Key</a:t>
            </a: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, </a:t>
            </a:r>
            <a:r>
              <a:rPr lang="en-US" i="1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heap-size</a:t>
            </a: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[</a:t>
            </a:r>
            <a:r>
              <a:rPr lang="en-US" i="1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A</a:t>
            </a: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], </a:t>
            </a:r>
            <a:r>
              <a:rPr lang="en-US" i="1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key</a:t>
            </a:r>
            <a:r>
              <a:rPr lang="en-US">
                <a:solidFill>
                  <a:srgbClr val="010000"/>
                </a:solidFill>
                <a:cs typeface="Times New Roman" pitchFamily="18" charset="0"/>
                <a:sym typeface="Symbol" pitchFamily="18" charset="2"/>
              </a:rPr>
              <a:t>)</a:t>
            </a:r>
            <a:endParaRPr lang="en-US">
              <a:solidFill>
                <a:srgbClr val="01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pic>
        <p:nvPicPr>
          <p:cNvPr id="33796" name="Picture 4" descr="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00" y="1052513"/>
            <a:ext cx="7783513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Property (</a:t>
            </a:r>
            <a:r>
              <a:rPr lang="en-US" sz="4000" smtClean="0"/>
              <a:t>Max and Min</a:t>
            </a:r>
            <a:r>
              <a:rPr lang="en-US" smtClean="0"/>
              <a:t>)</a:t>
            </a:r>
          </a:p>
        </p:txBody>
      </p:sp>
      <p:sp>
        <p:nvSpPr>
          <p:cNvPr id="409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17500" y="1019175"/>
            <a:ext cx="8458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CC0000"/>
                </a:solidFill>
              </a:rPr>
              <a:t>Max</a:t>
            </a:r>
            <a:r>
              <a:rPr lang="en-US" sz="2800" smtClean="0">
                <a:solidFill>
                  <a:schemeClr val="tx1"/>
                </a:solidFill>
              </a:rPr>
              <a:t>-Heap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FF3300"/>
                </a:solidFill>
              </a:rPr>
              <a:t>For every node</a:t>
            </a:r>
            <a:r>
              <a:rPr lang="en-US" sz="2400" smtClean="0"/>
              <a:t> excluding the root, </a:t>
            </a:r>
            <a:br>
              <a:rPr lang="en-US" sz="2400" smtClean="0"/>
            </a:br>
            <a:r>
              <a:rPr lang="en-US" sz="2400" smtClean="0"/>
              <a:t>value is </a:t>
            </a:r>
            <a:r>
              <a:rPr lang="en-US" sz="2400" smtClean="0">
                <a:solidFill>
                  <a:srgbClr val="CC0000"/>
                </a:solidFill>
              </a:rPr>
              <a:t>at most</a:t>
            </a:r>
            <a:r>
              <a:rPr lang="en-US" sz="2400" smtClean="0"/>
              <a:t> that of its parent: </a:t>
            </a:r>
            <a:r>
              <a:rPr lang="en-US" sz="2400" i="1" smtClean="0">
                <a:solidFill>
                  <a:srgbClr val="CC0000"/>
                </a:solidFill>
              </a:rPr>
              <a:t>A</a:t>
            </a:r>
            <a:r>
              <a:rPr lang="en-US" sz="2400" smtClean="0">
                <a:solidFill>
                  <a:srgbClr val="CC0000"/>
                </a:solidFill>
              </a:rPr>
              <a:t>[</a:t>
            </a:r>
            <a:r>
              <a:rPr lang="en-US" sz="2400" i="1" smtClean="0">
                <a:solidFill>
                  <a:srgbClr val="CC0000"/>
                </a:solidFill>
              </a:rPr>
              <a:t>parent</a:t>
            </a:r>
            <a:r>
              <a:rPr lang="en-US" sz="2400" smtClean="0">
                <a:solidFill>
                  <a:srgbClr val="CC0000"/>
                </a:solidFill>
              </a:rPr>
              <a:t>[</a:t>
            </a:r>
            <a:r>
              <a:rPr lang="en-US" sz="2400" i="1" smtClean="0">
                <a:solidFill>
                  <a:srgbClr val="CC0000"/>
                </a:solidFill>
              </a:rPr>
              <a:t>i</a:t>
            </a:r>
            <a:r>
              <a:rPr lang="en-US" sz="2400" smtClean="0">
                <a:solidFill>
                  <a:srgbClr val="CC0000"/>
                </a:solidFill>
              </a:rPr>
              <a:t>]] 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 </a:t>
            </a:r>
            <a:r>
              <a:rPr lang="en-US" i="1" smtClean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[</a:t>
            </a:r>
            <a:r>
              <a:rPr lang="en-US" i="1" smtClean="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CC0000"/>
                </a:solidFill>
                <a:sym typeface="Symbol" pitchFamily="18" charset="2"/>
              </a:rPr>
              <a:t>Largest</a:t>
            </a:r>
            <a:r>
              <a:rPr lang="en-US" sz="2800" smtClean="0">
                <a:sym typeface="Symbol" pitchFamily="18" charset="2"/>
              </a:rPr>
              <a:t> element is </a:t>
            </a:r>
            <a:r>
              <a:rPr lang="en-US" sz="2800" smtClean="0">
                <a:solidFill>
                  <a:srgbClr val="FF3300"/>
                </a:solidFill>
                <a:sym typeface="Symbol" pitchFamily="18" charset="2"/>
              </a:rPr>
              <a:t>stored at the root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ym typeface="Symbol" pitchFamily="18" charset="2"/>
              </a:rPr>
              <a:t>In any subtree, no values are </a:t>
            </a:r>
            <a:r>
              <a:rPr lang="en-US" sz="2800" smtClean="0">
                <a:solidFill>
                  <a:srgbClr val="CC0000"/>
                </a:solidFill>
                <a:sym typeface="Symbol" pitchFamily="18" charset="2"/>
              </a:rPr>
              <a:t>larger</a:t>
            </a:r>
            <a:r>
              <a:rPr lang="en-US" sz="2800" smtClean="0">
                <a:sym typeface="Symbol" pitchFamily="18" charset="2"/>
              </a:rPr>
              <a:t> than the value stored at subtree root.</a:t>
            </a:r>
          </a:p>
          <a:p>
            <a:pPr lvl="1">
              <a:lnSpc>
                <a:spcPct val="80000"/>
              </a:lnSpc>
            </a:pPr>
            <a:endParaRPr lang="en-US" sz="900" smtClean="0"/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hlink"/>
                </a:solidFill>
              </a:rPr>
              <a:t>Min</a:t>
            </a:r>
            <a:r>
              <a:rPr lang="en-US" sz="2800" smtClean="0"/>
              <a:t>-Heap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FF3300"/>
                </a:solidFill>
              </a:rPr>
              <a:t>For every node</a:t>
            </a:r>
            <a:r>
              <a:rPr lang="en-US" sz="2400" smtClean="0"/>
              <a:t> excluding the root, </a:t>
            </a:r>
            <a:br>
              <a:rPr lang="en-US" sz="2400" smtClean="0"/>
            </a:br>
            <a:r>
              <a:rPr lang="en-US" sz="2400" smtClean="0"/>
              <a:t>value is </a:t>
            </a:r>
            <a:r>
              <a:rPr lang="en-US" sz="2400" smtClean="0">
                <a:solidFill>
                  <a:schemeClr val="hlink"/>
                </a:solidFill>
              </a:rPr>
              <a:t>at least</a:t>
            </a:r>
            <a:r>
              <a:rPr lang="en-US" sz="2400" smtClean="0"/>
              <a:t> that of its parent: </a:t>
            </a:r>
            <a:r>
              <a:rPr lang="en-US" sz="2400" i="1" smtClean="0">
                <a:solidFill>
                  <a:schemeClr val="hlink"/>
                </a:solidFill>
              </a:rPr>
              <a:t>A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parent</a:t>
            </a:r>
            <a:r>
              <a:rPr lang="en-US" sz="2400" smtClean="0">
                <a:solidFill>
                  <a:schemeClr val="hlink"/>
                </a:solidFill>
              </a:rPr>
              <a:t>[</a:t>
            </a:r>
            <a:r>
              <a:rPr lang="en-US" sz="2400" i="1" smtClean="0">
                <a:solidFill>
                  <a:schemeClr val="hlink"/>
                </a:solidFill>
              </a:rPr>
              <a:t>i</a:t>
            </a:r>
            <a:r>
              <a:rPr lang="en-US" sz="2400" smtClean="0">
                <a:solidFill>
                  <a:schemeClr val="hlink"/>
                </a:solidFill>
              </a:rPr>
              <a:t>]] 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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 A[</a:t>
            </a:r>
            <a:r>
              <a:rPr lang="en-US" i="1" smtClean="0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]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Smallest</a:t>
            </a:r>
            <a:r>
              <a:rPr lang="en-US" sz="2800" smtClean="0">
                <a:sym typeface="Symbol" pitchFamily="18" charset="2"/>
              </a:rPr>
              <a:t> element is </a:t>
            </a:r>
            <a:r>
              <a:rPr lang="en-US" sz="2800" smtClean="0">
                <a:solidFill>
                  <a:srgbClr val="FF3300"/>
                </a:solidFill>
                <a:sym typeface="Symbol" pitchFamily="18" charset="2"/>
              </a:rPr>
              <a:t>stored at the root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ym typeface="Symbol" pitchFamily="18" charset="2"/>
              </a:rPr>
              <a:t>In any subtree, no values are </a:t>
            </a:r>
            <a:r>
              <a:rPr lang="en-US" sz="2800" smtClean="0">
                <a:solidFill>
                  <a:schemeClr val="hlink"/>
                </a:solidFill>
                <a:sym typeface="Symbol" pitchFamily="18" charset="2"/>
              </a:rPr>
              <a:t>smaller </a:t>
            </a:r>
            <a:r>
              <a:rPr lang="en-US" sz="2800" smtClean="0">
                <a:sym typeface="Symbol" pitchFamily="18" charset="2"/>
              </a:rPr>
              <a:t>than the value stored at subtree root</a:t>
            </a:r>
          </a:p>
        </p:txBody>
      </p:sp>
      <p:grpSp>
        <p:nvGrpSpPr>
          <p:cNvPr id="7173" name="Group 1034"/>
          <p:cNvGrpSpPr>
            <a:grpSpLocks/>
          </p:cNvGrpSpPr>
          <p:nvPr/>
        </p:nvGrpSpPr>
        <p:grpSpPr bwMode="auto">
          <a:xfrm>
            <a:off x="7289800" y="2193925"/>
            <a:ext cx="1854200" cy="1895475"/>
            <a:chOff x="4592" y="1382"/>
            <a:chExt cx="1168" cy="1194"/>
          </a:xfrm>
        </p:grpSpPr>
        <p:sp>
          <p:nvSpPr>
            <p:cNvPr id="7178" name="AutoShape 1028"/>
            <p:cNvSpPr>
              <a:spLocks noChangeArrowheads="1"/>
            </p:cNvSpPr>
            <p:nvPr/>
          </p:nvSpPr>
          <p:spPr bwMode="auto">
            <a:xfrm>
              <a:off x="4592" y="1440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1029"/>
            <p:cNvSpPr>
              <a:spLocks noChangeAspect="1" noChangeArrowheads="1"/>
            </p:cNvSpPr>
            <p:nvPr/>
          </p:nvSpPr>
          <p:spPr bwMode="auto">
            <a:xfrm>
              <a:off x="5109" y="1382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1032"/>
          <p:cNvGrpSpPr>
            <a:grpSpLocks/>
          </p:cNvGrpSpPr>
          <p:nvPr/>
        </p:nvGrpSpPr>
        <p:grpSpPr bwMode="auto">
          <a:xfrm>
            <a:off x="7834313" y="2990850"/>
            <a:ext cx="1084262" cy="1108075"/>
            <a:chOff x="4688" y="1478"/>
            <a:chExt cx="1168" cy="1194"/>
          </a:xfrm>
        </p:grpSpPr>
        <p:sp>
          <p:nvSpPr>
            <p:cNvPr id="7176" name="AutoShape 1030"/>
            <p:cNvSpPr>
              <a:spLocks noChangeArrowheads="1"/>
            </p:cNvSpPr>
            <p:nvPr/>
          </p:nvSpPr>
          <p:spPr bwMode="auto">
            <a:xfrm>
              <a:off x="4688" y="1536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Oval 1031"/>
            <p:cNvSpPr>
              <a:spLocks noChangeAspect="1" noChangeArrowheads="1"/>
            </p:cNvSpPr>
            <p:nvPr/>
          </p:nvSpPr>
          <p:spPr bwMode="auto">
            <a:xfrm>
              <a:off x="5205" y="1478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5" name="Freeform 1033"/>
          <p:cNvSpPr>
            <a:spLocks/>
          </p:cNvSpPr>
          <p:nvPr/>
        </p:nvSpPr>
        <p:spPr bwMode="auto">
          <a:xfrm>
            <a:off x="8101013" y="2443163"/>
            <a:ext cx="363537" cy="561975"/>
          </a:xfrm>
          <a:custGeom>
            <a:avLst/>
            <a:gdLst>
              <a:gd name="T0" fmla="*/ 65 w 229"/>
              <a:gd name="T1" fmla="*/ 0 h 354"/>
              <a:gd name="T2" fmla="*/ 23 w 229"/>
              <a:gd name="T3" fmla="*/ 164 h 354"/>
              <a:gd name="T4" fmla="*/ 204 w 229"/>
              <a:gd name="T5" fmla="*/ 271 h 354"/>
              <a:gd name="T6" fmla="*/ 172 w 229"/>
              <a:gd name="T7" fmla="*/ 354 h 354"/>
              <a:gd name="T8" fmla="*/ 0 60000 65536"/>
              <a:gd name="T9" fmla="*/ 0 60000 65536"/>
              <a:gd name="T10" fmla="*/ 0 60000 65536"/>
              <a:gd name="T11" fmla="*/ 0 60000 65536"/>
              <a:gd name="T12" fmla="*/ 0 w 229"/>
              <a:gd name="T13" fmla="*/ 0 h 354"/>
              <a:gd name="T14" fmla="*/ 229 w 229"/>
              <a:gd name="T15" fmla="*/ 354 h 3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9" h="354">
                <a:moveTo>
                  <a:pt x="65" y="0"/>
                </a:moveTo>
                <a:cubicBezTo>
                  <a:pt x="32" y="59"/>
                  <a:pt x="0" y="119"/>
                  <a:pt x="23" y="164"/>
                </a:cubicBezTo>
                <a:cubicBezTo>
                  <a:pt x="46" y="209"/>
                  <a:pt x="179" y="239"/>
                  <a:pt x="204" y="271"/>
                </a:cubicBezTo>
                <a:cubicBezTo>
                  <a:pt x="229" y="303"/>
                  <a:pt x="200" y="328"/>
                  <a:pt x="172" y="35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 – Example </a:t>
            </a:r>
          </a:p>
        </p:txBody>
      </p:sp>
      <p:grpSp>
        <p:nvGrpSpPr>
          <p:cNvPr id="8196" name="Group 48"/>
          <p:cNvGrpSpPr>
            <a:grpSpLocks/>
          </p:cNvGrpSpPr>
          <p:nvPr/>
        </p:nvGrpSpPr>
        <p:grpSpPr bwMode="auto">
          <a:xfrm>
            <a:off x="704850" y="1060450"/>
            <a:ext cx="5121275" cy="469900"/>
            <a:chOff x="444" y="668"/>
            <a:chExt cx="3226" cy="296"/>
          </a:xfrm>
        </p:grpSpPr>
        <p:sp>
          <p:nvSpPr>
            <p:cNvPr id="8225" name="Text Box 3"/>
            <p:cNvSpPr txBox="1">
              <a:spLocks noChangeArrowheads="1"/>
            </p:cNvSpPr>
            <p:nvPr/>
          </p:nvSpPr>
          <p:spPr bwMode="auto">
            <a:xfrm>
              <a:off x="44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26</a:t>
              </a:r>
            </a:p>
          </p:txBody>
        </p:sp>
        <p:sp>
          <p:nvSpPr>
            <p:cNvPr id="8226" name="Text Box 4"/>
            <p:cNvSpPr txBox="1">
              <a:spLocks noChangeArrowheads="1"/>
            </p:cNvSpPr>
            <p:nvPr/>
          </p:nvSpPr>
          <p:spPr bwMode="auto">
            <a:xfrm>
              <a:off x="77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24</a:t>
              </a:r>
            </a:p>
          </p:txBody>
        </p:sp>
        <p:sp>
          <p:nvSpPr>
            <p:cNvPr id="8227" name="Text Box 5"/>
            <p:cNvSpPr txBox="1">
              <a:spLocks noChangeArrowheads="1"/>
            </p:cNvSpPr>
            <p:nvPr/>
          </p:nvSpPr>
          <p:spPr bwMode="auto">
            <a:xfrm>
              <a:off x="109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20</a:t>
              </a:r>
            </a:p>
          </p:txBody>
        </p:sp>
        <p:sp>
          <p:nvSpPr>
            <p:cNvPr id="8228" name="Text Box 6"/>
            <p:cNvSpPr txBox="1">
              <a:spLocks noChangeArrowheads="1"/>
            </p:cNvSpPr>
            <p:nvPr/>
          </p:nvSpPr>
          <p:spPr bwMode="auto">
            <a:xfrm>
              <a:off x="142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18</a:t>
              </a:r>
            </a:p>
          </p:txBody>
        </p:sp>
        <p:sp>
          <p:nvSpPr>
            <p:cNvPr id="8229" name="Text Box 7"/>
            <p:cNvSpPr txBox="1">
              <a:spLocks noChangeArrowheads="1"/>
            </p:cNvSpPr>
            <p:nvPr/>
          </p:nvSpPr>
          <p:spPr bwMode="auto">
            <a:xfrm>
              <a:off x="1749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17</a:t>
              </a:r>
            </a:p>
          </p:txBody>
        </p:sp>
        <p:sp>
          <p:nvSpPr>
            <p:cNvPr id="8230" name="Text Box 8"/>
            <p:cNvSpPr txBox="1">
              <a:spLocks noChangeArrowheads="1"/>
            </p:cNvSpPr>
            <p:nvPr/>
          </p:nvSpPr>
          <p:spPr bwMode="auto">
            <a:xfrm>
              <a:off x="207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19</a:t>
              </a:r>
            </a:p>
          </p:txBody>
        </p:sp>
        <p:sp>
          <p:nvSpPr>
            <p:cNvPr id="8231" name="Text Box 9"/>
            <p:cNvSpPr txBox="1">
              <a:spLocks noChangeArrowheads="1"/>
            </p:cNvSpPr>
            <p:nvPr/>
          </p:nvSpPr>
          <p:spPr bwMode="auto">
            <a:xfrm>
              <a:off x="238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13</a:t>
              </a:r>
            </a:p>
          </p:txBody>
        </p:sp>
        <p:sp>
          <p:nvSpPr>
            <p:cNvPr id="8232" name="Text Box 10"/>
            <p:cNvSpPr txBox="1">
              <a:spLocks noChangeArrowheads="1"/>
            </p:cNvSpPr>
            <p:nvPr/>
          </p:nvSpPr>
          <p:spPr bwMode="auto">
            <a:xfrm>
              <a:off x="271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12</a:t>
              </a:r>
            </a:p>
          </p:txBody>
        </p:sp>
        <p:sp>
          <p:nvSpPr>
            <p:cNvPr id="8233" name="Text Box 11"/>
            <p:cNvSpPr txBox="1">
              <a:spLocks noChangeArrowheads="1"/>
            </p:cNvSpPr>
            <p:nvPr/>
          </p:nvSpPr>
          <p:spPr bwMode="auto">
            <a:xfrm>
              <a:off x="3027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14</a:t>
              </a:r>
            </a:p>
          </p:txBody>
        </p:sp>
        <p:sp>
          <p:nvSpPr>
            <p:cNvPr id="8234" name="Text Box 12"/>
            <p:cNvSpPr txBox="1">
              <a:spLocks noChangeArrowheads="1"/>
            </p:cNvSpPr>
            <p:nvPr/>
          </p:nvSpPr>
          <p:spPr bwMode="auto">
            <a:xfrm>
              <a:off x="335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658813" y="1620838"/>
            <a:ext cx="56911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/>
              <a:t> 1          2        3        4         5        6         7        8        9       10</a:t>
            </a:r>
          </a:p>
        </p:txBody>
      </p:sp>
      <p:sp>
        <p:nvSpPr>
          <p:cNvPr id="410638" name="Oval 14"/>
          <p:cNvSpPr>
            <a:spLocks noChangeArrowheads="1"/>
          </p:cNvSpPr>
          <p:nvPr/>
        </p:nvSpPr>
        <p:spPr bwMode="auto">
          <a:xfrm>
            <a:off x="3659188" y="2668588"/>
            <a:ext cx="515937" cy="5318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26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43175" y="3122613"/>
            <a:ext cx="2671763" cy="868362"/>
            <a:chOff x="1620" y="1679"/>
            <a:chExt cx="1683" cy="547"/>
          </a:xfrm>
        </p:grpSpPr>
        <p:sp>
          <p:nvSpPr>
            <p:cNvPr id="8221" name="Oval 16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24</a:t>
              </a:r>
            </a:p>
          </p:txBody>
        </p:sp>
        <p:sp>
          <p:nvSpPr>
            <p:cNvPr id="8222" name="Oval 17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cxnSp>
          <p:nvCxnSpPr>
            <p:cNvPr id="8223" name="AutoShape 32"/>
            <p:cNvCxnSpPr>
              <a:cxnSpLocks noChangeShapeType="1"/>
              <a:stCxn id="410638" idx="5"/>
              <a:endCxn id="8222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24" name="AutoShape 33"/>
            <p:cNvCxnSpPr>
              <a:cxnSpLocks noChangeShapeType="1"/>
              <a:stCxn id="410638" idx="3"/>
              <a:endCxn id="8221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22438" y="3913188"/>
            <a:ext cx="1990725" cy="1174750"/>
            <a:chOff x="1103" y="2177"/>
            <a:chExt cx="1254" cy="740"/>
          </a:xfrm>
        </p:grpSpPr>
        <p:sp>
          <p:nvSpPr>
            <p:cNvPr id="8217" name="Oval 18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8218" name="Oval 19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cxnSp>
          <p:nvCxnSpPr>
            <p:cNvPr id="8219" name="AutoShape 35"/>
            <p:cNvCxnSpPr>
              <a:cxnSpLocks noChangeShapeType="1"/>
              <a:stCxn id="8221" idx="3"/>
              <a:endCxn id="8217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20" name="AutoShape 36"/>
            <p:cNvCxnSpPr>
              <a:cxnSpLocks noChangeShapeType="1"/>
              <a:stCxn id="8221" idx="5"/>
              <a:endCxn id="8218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117975" y="3913188"/>
            <a:ext cx="1739900" cy="1163637"/>
            <a:chOff x="2612" y="2177"/>
            <a:chExt cx="1096" cy="733"/>
          </a:xfrm>
        </p:grpSpPr>
        <p:sp>
          <p:nvSpPr>
            <p:cNvPr id="8213" name="Oval 20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8214" name="Oval 21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cxnSp>
          <p:nvCxnSpPr>
            <p:cNvPr id="8215" name="AutoShape 37"/>
            <p:cNvCxnSpPr>
              <a:cxnSpLocks noChangeShapeType="1"/>
              <a:stCxn id="8222" idx="3"/>
              <a:endCxn id="8213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16" name="AutoShape 38"/>
            <p:cNvCxnSpPr>
              <a:cxnSpLocks noChangeShapeType="1"/>
              <a:stCxn id="8222" idx="5"/>
              <a:endCxn id="8214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195388" y="5010150"/>
            <a:ext cx="1465262" cy="1223963"/>
            <a:chOff x="771" y="2868"/>
            <a:chExt cx="923" cy="771"/>
          </a:xfrm>
        </p:grpSpPr>
        <p:sp>
          <p:nvSpPr>
            <p:cNvPr id="8209" name="Oval 22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8210" name="Oval 23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8211" name="AutoShape 39"/>
            <p:cNvCxnSpPr>
              <a:cxnSpLocks noChangeShapeType="1"/>
              <a:stCxn id="8217" idx="3"/>
              <a:endCxn id="8209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12" name="AutoShape 40"/>
            <p:cNvCxnSpPr>
              <a:cxnSpLocks noChangeShapeType="1"/>
              <a:stCxn id="8217" idx="5"/>
              <a:endCxn id="8210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813050" y="5059363"/>
            <a:ext cx="642938" cy="1174750"/>
            <a:chOff x="1790" y="2899"/>
            <a:chExt cx="405" cy="740"/>
          </a:xfrm>
        </p:grpSpPr>
        <p:sp>
          <p:nvSpPr>
            <p:cNvPr id="8207" name="Oval 24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cxnSp>
          <p:nvCxnSpPr>
            <p:cNvPr id="8208" name="AutoShape 42"/>
            <p:cNvCxnSpPr>
              <a:cxnSpLocks noChangeShapeType="1"/>
              <a:stCxn id="8218" idx="4"/>
              <a:endCxn id="8207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8204" name="Text Box 49"/>
          <p:cNvSpPr txBox="1">
            <a:spLocks noChangeArrowheads="1"/>
          </p:cNvSpPr>
          <p:nvPr/>
        </p:nvSpPr>
        <p:spPr bwMode="auto">
          <a:xfrm>
            <a:off x="6559550" y="1031875"/>
            <a:ext cx="21129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Max-heap as an</a:t>
            </a:r>
          </a:p>
          <a:p>
            <a:r>
              <a:rPr lang="en-US"/>
              <a:t>array.</a:t>
            </a:r>
          </a:p>
        </p:txBody>
      </p:sp>
      <p:sp>
        <p:nvSpPr>
          <p:cNvPr id="410674" name="Text Box 50"/>
          <p:cNvSpPr txBox="1">
            <a:spLocks noChangeArrowheads="1"/>
          </p:cNvSpPr>
          <p:nvPr/>
        </p:nvSpPr>
        <p:spPr bwMode="auto">
          <a:xfrm>
            <a:off x="425450" y="2300288"/>
            <a:ext cx="281463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Max-heap as a binary</a:t>
            </a:r>
          </a:p>
          <a:p>
            <a:r>
              <a:rPr lang="en-US"/>
              <a:t>tree.</a:t>
            </a:r>
          </a:p>
        </p:txBody>
      </p:sp>
      <p:sp>
        <p:nvSpPr>
          <p:cNvPr id="410675" name="Text Box 51"/>
          <p:cNvSpPr txBox="1">
            <a:spLocks noChangeArrowheads="1"/>
          </p:cNvSpPr>
          <p:nvPr/>
        </p:nvSpPr>
        <p:spPr bwMode="auto">
          <a:xfrm>
            <a:off x="4198938" y="5751513"/>
            <a:ext cx="4165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Last row filled from left to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8" grpId="0" animBg="1" autoUpdateAnimBg="0"/>
      <p:bldP spid="410674" grpId="0" autoUpdateAnimBg="0"/>
      <p:bldP spid="4106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9219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Height</a:t>
            </a:r>
          </a:p>
        </p:txBody>
      </p:sp>
      <p:sp>
        <p:nvSpPr>
          <p:cNvPr id="9220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0" y="1138238"/>
            <a:ext cx="8874125" cy="476408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i="1" smtClean="0">
                <a:solidFill>
                  <a:srgbClr val="CC0000"/>
                </a:solidFill>
              </a:rPr>
              <a:t>Height of a </a:t>
            </a:r>
            <a:r>
              <a:rPr lang="en-US" sz="2800" i="1" smtClean="0">
                <a:solidFill>
                  <a:schemeClr val="hlink"/>
                </a:solidFill>
              </a:rPr>
              <a:t>node</a:t>
            </a:r>
            <a:r>
              <a:rPr lang="en-US" sz="2800" smtClean="0">
                <a:solidFill>
                  <a:srgbClr val="CC0000"/>
                </a:solidFill>
              </a:rPr>
              <a:t> </a:t>
            </a:r>
            <a:r>
              <a:rPr lang="en-US" sz="2800" i="1" smtClean="0">
                <a:solidFill>
                  <a:srgbClr val="CC0000"/>
                </a:solidFill>
              </a:rPr>
              <a:t>in a tree</a:t>
            </a:r>
            <a:r>
              <a:rPr lang="en-US" sz="2800" smtClean="0"/>
              <a:t>:  the number of edges on the longest simple downward path from the node to a leaf.</a:t>
            </a:r>
          </a:p>
          <a:p>
            <a:pPr>
              <a:spcBef>
                <a:spcPct val="50000"/>
              </a:spcBef>
            </a:pPr>
            <a:r>
              <a:rPr lang="en-US" sz="2800" i="1" smtClean="0">
                <a:solidFill>
                  <a:srgbClr val="CC0000"/>
                </a:solidFill>
              </a:rPr>
              <a:t>Height of a </a:t>
            </a:r>
            <a:r>
              <a:rPr lang="en-US" sz="2800" i="1" smtClean="0">
                <a:solidFill>
                  <a:schemeClr val="hlink"/>
                </a:solidFill>
              </a:rPr>
              <a:t>tree</a:t>
            </a:r>
            <a:r>
              <a:rPr lang="en-US" sz="2800" smtClean="0"/>
              <a:t>: the height of the root.</a:t>
            </a:r>
          </a:p>
          <a:p>
            <a:pPr>
              <a:spcBef>
                <a:spcPct val="50000"/>
              </a:spcBef>
            </a:pPr>
            <a:r>
              <a:rPr lang="en-US" sz="2800" smtClean="0">
                <a:solidFill>
                  <a:srgbClr val="CC0000"/>
                </a:solidFill>
              </a:rPr>
              <a:t>Height of a heap</a:t>
            </a:r>
            <a:r>
              <a:rPr lang="en-US" sz="2800" smtClean="0"/>
              <a:t>:</a:t>
            </a:r>
            <a:r>
              <a:rPr lang="en-US" sz="2800" smtClean="0">
                <a:solidFill>
                  <a:schemeClr val="tx1"/>
                </a:solidFill>
              </a:rPr>
              <a:t> 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sz="2800" smtClean="0"/>
              <a:t>lg</a:t>
            </a:r>
            <a:r>
              <a:rPr lang="en-US" sz="2800" i="1" smtClean="0"/>
              <a:t> n</a:t>
            </a:r>
            <a:r>
              <a:rPr lang="en-US" sz="2800" smtClean="0">
                <a:solidFill>
                  <a:schemeClr val="tx1"/>
                </a:solidFill>
                <a:sym typeface="Symbol" pitchFamily="18" charset="2"/>
              </a:rPr>
              <a:t></a:t>
            </a:r>
            <a:endParaRPr lang="en-US" sz="2800" smtClean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2400" smtClean="0"/>
              <a:t>Basic operations on a heap run in </a:t>
            </a:r>
            <a:r>
              <a:rPr lang="en-US" sz="2400" i="1" smtClean="0">
                <a:sym typeface="Symbol" pitchFamily="18" charset="2"/>
              </a:rPr>
              <a:t>O</a:t>
            </a:r>
            <a:r>
              <a:rPr lang="en-US" sz="2400" smtClean="0"/>
              <a:t>(lg</a:t>
            </a:r>
            <a:r>
              <a:rPr lang="en-US" sz="2400" i="1" smtClean="0"/>
              <a:t> n</a:t>
            </a:r>
            <a:r>
              <a:rPr lang="en-US" sz="2400" smtClean="0"/>
              <a:t>) time</a:t>
            </a:r>
          </a:p>
        </p:txBody>
      </p:sp>
      <p:grpSp>
        <p:nvGrpSpPr>
          <p:cNvPr id="9221" name="Group 3076"/>
          <p:cNvGrpSpPr>
            <a:grpSpLocks/>
          </p:cNvGrpSpPr>
          <p:nvPr/>
        </p:nvGrpSpPr>
        <p:grpSpPr bwMode="auto">
          <a:xfrm>
            <a:off x="6832600" y="3279775"/>
            <a:ext cx="1854200" cy="1895475"/>
            <a:chOff x="4592" y="1382"/>
            <a:chExt cx="1168" cy="1194"/>
          </a:xfrm>
        </p:grpSpPr>
        <p:sp>
          <p:nvSpPr>
            <p:cNvPr id="9222" name="AutoShape 3077"/>
            <p:cNvSpPr>
              <a:spLocks noChangeArrowheads="1"/>
            </p:cNvSpPr>
            <p:nvPr/>
          </p:nvSpPr>
          <p:spPr bwMode="auto">
            <a:xfrm>
              <a:off x="4592" y="1440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3078"/>
            <p:cNvSpPr>
              <a:spLocks noChangeAspect="1" noChangeArrowheads="1"/>
            </p:cNvSpPr>
            <p:nvPr/>
          </p:nvSpPr>
          <p:spPr bwMode="auto">
            <a:xfrm>
              <a:off x="5109" y="1382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 in Sorting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0113"/>
            <a:ext cx="9144000" cy="5499100"/>
          </a:xfrm>
        </p:spPr>
        <p:txBody>
          <a:bodyPr/>
          <a:lstStyle/>
          <a:p>
            <a:r>
              <a:rPr lang="en-US" sz="2800" smtClean="0"/>
              <a:t>Use </a:t>
            </a:r>
            <a:r>
              <a:rPr lang="en-US" sz="2800" smtClean="0">
                <a:solidFill>
                  <a:srgbClr val="CC0000"/>
                </a:solidFill>
              </a:rPr>
              <a:t>max-heaps for sorting</a:t>
            </a:r>
            <a:r>
              <a:rPr lang="en-US" sz="2800" smtClean="0"/>
              <a:t>.</a:t>
            </a:r>
          </a:p>
          <a:p>
            <a:r>
              <a:rPr lang="en-US" sz="2800" smtClean="0"/>
              <a:t>The array representation of max-heap is not sorted.</a:t>
            </a:r>
          </a:p>
          <a:p>
            <a:r>
              <a:rPr lang="en-US" sz="2800" smtClean="0">
                <a:solidFill>
                  <a:schemeClr val="hlink"/>
                </a:solidFill>
              </a:rPr>
              <a:t>Steps in sorting</a:t>
            </a:r>
          </a:p>
          <a:p>
            <a:pPr lvl="1"/>
            <a:r>
              <a:rPr lang="en-US" sz="2400" smtClean="0"/>
              <a:t>Convert the given array of size </a:t>
            </a:r>
            <a:r>
              <a:rPr lang="en-US" sz="2400" i="1" smtClean="0"/>
              <a:t>n </a:t>
            </a:r>
            <a:r>
              <a:rPr lang="en-US" sz="2400" smtClean="0"/>
              <a:t>to a max-heap (</a:t>
            </a:r>
            <a:r>
              <a:rPr lang="en-US" sz="2400" i="1" smtClean="0">
                <a:solidFill>
                  <a:srgbClr val="CC0000"/>
                </a:solidFill>
              </a:rPr>
              <a:t>BuildMaxHeap</a:t>
            </a:r>
            <a:r>
              <a:rPr lang="en-US" sz="2400" smtClean="0"/>
              <a:t>)</a:t>
            </a:r>
          </a:p>
          <a:p>
            <a:pPr lvl="1"/>
            <a:r>
              <a:rPr lang="en-US" sz="2400" smtClean="0"/>
              <a:t>Swap the first and last elements of the array.</a:t>
            </a:r>
          </a:p>
          <a:p>
            <a:pPr lvl="2"/>
            <a:r>
              <a:rPr lang="en-US" sz="2200" smtClean="0"/>
              <a:t>Now, the largest element is in the last position – where it belongs.</a:t>
            </a:r>
          </a:p>
          <a:p>
            <a:pPr lvl="2"/>
            <a:r>
              <a:rPr lang="en-US" sz="2200" smtClean="0"/>
              <a:t>That leaves </a:t>
            </a:r>
            <a:r>
              <a:rPr lang="en-US" sz="2200" i="1" smtClean="0"/>
              <a:t>n</a:t>
            </a:r>
            <a:r>
              <a:rPr lang="en-US" sz="2200" smtClean="0"/>
              <a:t> – 1 elements to be placed in their appropriate locations.</a:t>
            </a:r>
          </a:p>
          <a:p>
            <a:pPr lvl="2"/>
            <a:r>
              <a:rPr lang="en-US" sz="2200" smtClean="0"/>
              <a:t>However, the array of first </a:t>
            </a:r>
            <a:r>
              <a:rPr lang="en-US" sz="2200" i="1" smtClean="0"/>
              <a:t>n</a:t>
            </a:r>
            <a:r>
              <a:rPr lang="en-US" sz="2200" smtClean="0"/>
              <a:t> – 1 elements is no longer a max-heap.</a:t>
            </a:r>
          </a:p>
          <a:p>
            <a:pPr lvl="2"/>
            <a:r>
              <a:rPr lang="en-US" sz="2200" smtClean="0"/>
              <a:t>Float the element at the root down one of its subtrees so that the array remains a max-heap (</a:t>
            </a:r>
            <a:r>
              <a:rPr lang="en-US" sz="2200" smtClean="0">
                <a:solidFill>
                  <a:srgbClr val="CC0000"/>
                </a:solidFill>
              </a:rPr>
              <a:t>MaxHeapify</a:t>
            </a:r>
            <a:r>
              <a:rPr lang="en-US" sz="2200" smtClean="0"/>
              <a:t>)</a:t>
            </a:r>
          </a:p>
          <a:p>
            <a:pPr lvl="2"/>
            <a:r>
              <a:rPr lang="en-US" sz="2200" smtClean="0"/>
              <a:t>Repeat step 2 until the array is sorted.</a:t>
            </a:r>
          </a:p>
          <a:p>
            <a:pPr lvl="2"/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 Characteristics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Height</a:t>
            </a:r>
            <a:r>
              <a:rPr lang="en-US" smtClean="0"/>
              <a:t>              = 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</a:t>
            </a:r>
            <a:r>
              <a:rPr lang="en-US" smtClean="0">
                <a:solidFill>
                  <a:srgbClr val="CC0000"/>
                </a:solidFill>
              </a:rPr>
              <a:t>lg </a:t>
            </a:r>
            <a:r>
              <a:rPr lang="en-US" i="1" smtClean="0">
                <a:solidFill>
                  <a:srgbClr val="CC0000"/>
                </a:solidFill>
              </a:rPr>
              <a:t>n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</a:t>
            </a:r>
          </a:p>
          <a:p>
            <a:r>
              <a:rPr lang="en-US" smtClean="0">
                <a:sym typeface="Symbol" pitchFamily="18" charset="2"/>
              </a:rPr>
              <a:t>No. of </a:t>
            </a:r>
            <a:r>
              <a:rPr lang="en-US" i="1" smtClean="0">
                <a:sym typeface="Symbol" pitchFamily="18" charset="2"/>
              </a:rPr>
              <a:t>leaves    </a:t>
            </a:r>
            <a:r>
              <a:rPr lang="en-US" smtClean="0">
                <a:sym typeface="Symbol" pitchFamily="18" charset="2"/>
              </a:rPr>
              <a:t>= 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</a:t>
            </a:r>
            <a:r>
              <a:rPr lang="en-US" i="1" smtClean="0">
                <a:solidFill>
                  <a:srgbClr val="CC0000"/>
                </a:solidFill>
                <a:sym typeface="Symbol" pitchFamily="18" charset="2"/>
              </a:rPr>
              <a:t>n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/2</a:t>
            </a:r>
          </a:p>
          <a:p>
            <a:r>
              <a:rPr lang="en-US" smtClean="0">
                <a:sym typeface="Symbol" pitchFamily="18" charset="2"/>
              </a:rPr>
              <a:t>No. of nodes of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      height </a:t>
            </a:r>
            <a:r>
              <a:rPr lang="en-US" i="1" smtClean="0">
                <a:sym typeface="Symbol" pitchFamily="18" charset="2"/>
              </a:rPr>
              <a:t>h</a:t>
            </a:r>
            <a:r>
              <a:rPr lang="en-US" smtClean="0">
                <a:sym typeface="Symbol" pitchFamily="18" charset="2"/>
              </a:rPr>
              <a:t>           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</a:t>
            </a:r>
            <a:r>
              <a:rPr lang="en-US" i="1" smtClean="0">
                <a:solidFill>
                  <a:srgbClr val="CC0000"/>
                </a:solidFill>
                <a:sym typeface="Symbol" pitchFamily="18" charset="2"/>
              </a:rPr>
              <a:t>n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/2</a:t>
            </a:r>
            <a:r>
              <a:rPr lang="en-US" i="1" baseline="30000" smtClean="0">
                <a:solidFill>
                  <a:srgbClr val="CC0000"/>
                </a:solidFill>
                <a:sym typeface="Symbol" pitchFamily="18" charset="2"/>
              </a:rPr>
              <a:t>h</a:t>
            </a:r>
            <a:r>
              <a:rPr lang="en-US" baseline="30000" smtClean="0">
                <a:solidFill>
                  <a:srgbClr val="CC0000"/>
                </a:solidFill>
                <a:sym typeface="Symbol" pitchFamily="18" charset="2"/>
              </a:rPr>
              <a:t>+1</a:t>
            </a:r>
            <a:r>
              <a:rPr lang="en-US" smtClean="0">
                <a:solidFill>
                  <a:srgbClr val="CC0000"/>
                </a:solidFill>
                <a:sym typeface="Symbol" pitchFamily="18" charset="2"/>
              </a:rPr>
              <a:t>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6832600" y="3279775"/>
            <a:ext cx="1854200" cy="1895475"/>
            <a:chOff x="4592" y="1382"/>
            <a:chExt cx="1168" cy="1194"/>
          </a:xfrm>
        </p:grpSpPr>
        <p:sp>
          <p:nvSpPr>
            <p:cNvPr id="11270" name="AutoShape 5"/>
            <p:cNvSpPr>
              <a:spLocks noChangeArrowheads="1"/>
            </p:cNvSpPr>
            <p:nvPr/>
          </p:nvSpPr>
          <p:spPr bwMode="auto">
            <a:xfrm>
              <a:off x="4592" y="1440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Oval 6"/>
            <p:cNvSpPr>
              <a:spLocks noChangeAspect="1" noChangeArrowheads="1"/>
            </p:cNvSpPr>
            <p:nvPr/>
          </p:nvSpPr>
          <p:spPr bwMode="auto">
            <a:xfrm>
              <a:off x="5109" y="1382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Comp 550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Maintaining the heap property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012825"/>
            <a:ext cx="8753475" cy="5275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Suppose two subtrees are max-heaps, </a:t>
            </a:r>
            <a:br>
              <a:rPr lang="en-US" sz="2800" smtClean="0"/>
            </a:br>
            <a:r>
              <a:rPr lang="en-US" sz="2800" smtClean="0"/>
              <a:t>but the root violates the max-heap </a:t>
            </a:r>
            <a:br>
              <a:rPr lang="en-US" sz="2800" smtClean="0"/>
            </a:br>
            <a:r>
              <a:rPr lang="en-US" sz="2800" smtClean="0"/>
              <a:t>property.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en-US" sz="280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Fix</a:t>
            </a:r>
            <a:r>
              <a:rPr lang="en-US" sz="2800" smtClean="0"/>
              <a:t> the offending node by exchanging the value at the node with the larger of the values at its children.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May lead to the subtree at the child not being a heap.</a:t>
            </a:r>
            <a:endParaRPr lang="en-US" sz="2400" smtClean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CC0000"/>
                </a:solidFill>
              </a:rPr>
              <a:t>Recursively fix the children</a:t>
            </a:r>
            <a:r>
              <a:rPr lang="en-US" sz="2800" smtClean="0"/>
              <a:t> until all of them satisfy the max-heap property.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5708650" y="2378075"/>
            <a:ext cx="1214438" cy="1241425"/>
            <a:chOff x="4592" y="1382"/>
            <a:chExt cx="1168" cy="1194"/>
          </a:xfrm>
        </p:grpSpPr>
        <p:sp>
          <p:nvSpPr>
            <p:cNvPr id="12300" name="AutoShape 5"/>
            <p:cNvSpPr>
              <a:spLocks noChangeArrowheads="1"/>
            </p:cNvSpPr>
            <p:nvPr/>
          </p:nvSpPr>
          <p:spPr bwMode="auto">
            <a:xfrm>
              <a:off x="4592" y="1440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6"/>
            <p:cNvSpPr>
              <a:spLocks noChangeAspect="1" noChangeArrowheads="1"/>
            </p:cNvSpPr>
            <p:nvPr/>
          </p:nvSpPr>
          <p:spPr bwMode="auto">
            <a:xfrm>
              <a:off x="5109" y="1382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7367588" y="2378075"/>
            <a:ext cx="1214437" cy="1241425"/>
            <a:chOff x="4592" y="1382"/>
            <a:chExt cx="1168" cy="1194"/>
          </a:xfrm>
        </p:grpSpPr>
        <p:sp>
          <p:nvSpPr>
            <p:cNvPr id="12298" name="AutoShape 8"/>
            <p:cNvSpPr>
              <a:spLocks noChangeArrowheads="1"/>
            </p:cNvSpPr>
            <p:nvPr/>
          </p:nvSpPr>
          <p:spPr bwMode="auto">
            <a:xfrm>
              <a:off x="4592" y="1440"/>
              <a:ext cx="1168" cy="1136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9"/>
            <p:cNvSpPr>
              <a:spLocks noChangeAspect="1" noChangeArrowheads="1"/>
            </p:cNvSpPr>
            <p:nvPr/>
          </p:nvSpPr>
          <p:spPr bwMode="auto">
            <a:xfrm>
              <a:off x="5109" y="1382"/>
              <a:ext cx="127" cy="127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Oval 10"/>
          <p:cNvSpPr>
            <a:spLocks noChangeArrowheads="1"/>
          </p:cNvSpPr>
          <p:nvPr/>
        </p:nvSpPr>
        <p:spPr bwMode="auto">
          <a:xfrm>
            <a:off x="7067550" y="1516063"/>
            <a:ext cx="195263" cy="195262"/>
          </a:xfrm>
          <a:prstGeom prst="ellipse">
            <a:avLst/>
          </a:prstGeom>
          <a:solidFill>
            <a:srgbClr val="CC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1"/>
          <p:cNvSpPr>
            <a:spLocks noChangeShapeType="1"/>
          </p:cNvSpPr>
          <p:nvPr/>
        </p:nvSpPr>
        <p:spPr bwMode="auto">
          <a:xfrm flipH="1">
            <a:off x="6375400" y="1684338"/>
            <a:ext cx="692150" cy="693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2"/>
          <p:cNvSpPr>
            <a:spLocks noChangeShapeType="1"/>
          </p:cNvSpPr>
          <p:nvPr/>
        </p:nvSpPr>
        <p:spPr bwMode="auto">
          <a:xfrm>
            <a:off x="7237413" y="1711325"/>
            <a:ext cx="665162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Settings\UmaMaheswari\Application Data\Microsoft\Templates\comp122.pot</Template>
  <TotalTime>6600</TotalTime>
  <Words>1869</Words>
  <Application>Microsoft Office PowerPoint</Application>
  <PresentationFormat>On-screen Show (4:3)</PresentationFormat>
  <Paragraphs>423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Times New Roman</vt:lpstr>
      <vt:lpstr>Arial</vt:lpstr>
      <vt:lpstr>Wingdings</vt:lpstr>
      <vt:lpstr>Symbol</vt:lpstr>
      <vt:lpstr>comp122</vt:lpstr>
      <vt:lpstr>Microsoft Equation 3.0</vt:lpstr>
      <vt:lpstr>Heapsort</vt:lpstr>
      <vt:lpstr>Heapsort</vt:lpstr>
      <vt:lpstr>Data Structure Binary Heap </vt:lpstr>
      <vt:lpstr>Heap Property (Max and Min)</vt:lpstr>
      <vt:lpstr>Heaps – Example </vt:lpstr>
      <vt:lpstr>Height</vt:lpstr>
      <vt:lpstr>Heaps in Sorting</vt:lpstr>
      <vt:lpstr>Heap Characteristics</vt:lpstr>
      <vt:lpstr>Maintaining the heap property</vt:lpstr>
      <vt:lpstr>MaxHeapify – Example </vt:lpstr>
      <vt:lpstr>Procedure MaxHeapify</vt:lpstr>
      <vt:lpstr>Running Time for MaxHeapify</vt:lpstr>
      <vt:lpstr>Running Time for MaxHeapify(A, n)</vt:lpstr>
      <vt:lpstr>Building a heap</vt:lpstr>
      <vt:lpstr>BuildMaxHeap – Example </vt:lpstr>
      <vt:lpstr>BuildMaxHeap – Example </vt:lpstr>
      <vt:lpstr>Correctness of BuildMaxHeap</vt:lpstr>
      <vt:lpstr>Running Time of BuildMaxHeap</vt:lpstr>
      <vt:lpstr>Running Time of BuildMaxHeap</vt:lpstr>
      <vt:lpstr>Heapsort</vt:lpstr>
      <vt:lpstr>Heapsort(A)</vt:lpstr>
      <vt:lpstr>Heapsort  – Example </vt:lpstr>
      <vt:lpstr>Algorithm Analysis</vt:lpstr>
      <vt:lpstr>Heap Procedures for Sorting</vt:lpstr>
      <vt:lpstr>Priority Queue</vt:lpstr>
      <vt:lpstr>Basic Operations</vt:lpstr>
      <vt:lpstr>Heap Property (Max and Min)</vt:lpstr>
      <vt:lpstr>Heap-Extract-Max(A)</vt:lpstr>
      <vt:lpstr>Heap-Insert(A, key)</vt:lpstr>
      <vt:lpstr>Heap-Increase-Key(A, i, key)</vt:lpstr>
      <vt:lpstr>Examples</vt:lpstr>
    </vt:vector>
  </TitlesOfParts>
  <Company>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Polyhedral Morphing</dc:title>
  <dc:creator>glab</dc:creator>
  <cp:lastModifiedBy>Jack Snoeyink</cp:lastModifiedBy>
  <cp:revision>334</cp:revision>
  <cp:lastPrinted>1999-02-01T08:04:45Z</cp:lastPrinted>
  <dcterms:created xsi:type="dcterms:W3CDTF">1998-03-12T18:53:32Z</dcterms:created>
  <dcterms:modified xsi:type="dcterms:W3CDTF">2010-09-13T21:39:16Z</dcterms:modified>
</cp:coreProperties>
</file>