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64"/>
  </p:notesMasterIdLst>
  <p:handoutMasterIdLst>
    <p:handoutMasterId r:id="rId65"/>
  </p:handoutMasterIdLst>
  <p:sldIdLst>
    <p:sldId id="489" r:id="rId2"/>
    <p:sldId id="491" r:id="rId3"/>
    <p:sldId id="492" r:id="rId4"/>
    <p:sldId id="451" r:id="rId5"/>
    <p:sldId id="484" r:id="rId6"/>
    <p:sldId id="426" r:id="rId7"/>
    <p:sldId id="428" r:id="rId8"/>
    <p:sldId id="427" r:id="rId9"/>
    <p:sldId id="429" r:id="rId10"/>
    <p:sldId id="430" r:id="rId11"/>
    <p:sldId id="432" r:id="rId12"/>
    <p:sldId id="431" r:id="rId13"/>
    <p:sldId id="433" r:id="rId14"/>
    <p:sldId id="435" r:id="rId15"/>
    <p:sldId id="434" r:id="rId16"/>
    <p:sldId id="452" r:id="rId17"/>
    <p:sldId id="400" r:id="rId18"/>
    <p:sldId id="440" r:id="rId19"/>
    <p:sldId id="441" r:id="rId20"/>
    <p:sldId id="442" r:id="rId21"/>
    <p:sldId id="443" r:id="rId22"/>
    <p:sldId id="422" r:id="rId23"/>
    <p:sldId id="423" r:id="rId24"/>
    <p:sldId id="448" r:id="rId25"/>
    <p:sldId id="444" r:id="rId26"/>
    <p:sldId id="445" r:id="rId27"/>
    <p:sldId id="446" r:id="rId28"/>
    <p:sldId id="453" r:id="rId29"/>
    <p:sldId id="485" r:id="rId30"/>
    <p:sldId id="486" r:id="rId31"/>
    <p:sldId id="487" r:id="rId32"/>
    <p:sldId id="488"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6"/>
    <p:sldId id="477" r:id="rId57"/>
    <p:sldId id="478" r:id="rId58"/>
    <p:sldId id="479" r:id="rId59"/>
    <p:sldId id="480" r:id="rId60"/>
    <p:sldId id="481" r:id="rId61"/>
    <p:sldId id="482" r:id="rId62"/>
    <p:sldId id="483" r:id="rId6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 Snoeyink" initials="J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6600FF"/>
    <a:srgbClr val="9966FF"/>
    <a:srgbClr val="FF66FF"/>
    <a:srgbClr val="CC0000"/>
    <a:srgbClr val="FF3300"/>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01" autoAdjust="0"/>
    <p:restoredTop sz="86364" autoAdjust="0"/>
  </p:normalViewPr>
  <p:slideViewPr>
    <p:cSldViewPr snapToGrid="0">
      <p:cViewPr varScale="1">
        <p:scale>
          <a:sx n="80" d="100"/>
          <a:sy n="80" d="100"/>
        </p:scale>
        <p:origin x="615" y="5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6979"/>
    </p:cViewPr>
  </p:sorterViewPr>
  <p:notesViewPr>
    <p:cSldViewPr snapToGrid="0">
      <p:cViewPr varScale="1">
        <p:scale>
          <a:sx n="59" d="100"/>
          <a:sy n="59" d="100"/>
        </p:scale>
        <p:origin x="-176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3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4-01-08T04:13:31.438" idx="1">
    <p:pos x="1843" y="2034"/>
    <p:text>Note: This says that the output order implies the input order for equal keys.  It would be harder to say that the input order implies the output order with the permutation notation we've chosen.</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916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856" cy="464820"/>
          </a:xfrm>
          <a:prstGeom prst="rect">
            <a:avLst/>
          </a:prstGeom>
          <a:noFill/>
          <a:ln w="12700" cap="sq">
            <a:noFill/>
            <a:miter lim="800000"/>
            <a:headEnd type="none" w="sm" len="sm"/>
            <a:tailEnd type="none" w="sm" len="sm"/>
          </a:ln>
          <a:effectLst/>
        </p:spPr>
        <p:txBody>
          <a:bodyPr vert="horz" wrap="square" lIns="93162" tIns="46581" rIns="93162" bIns="46581" numCol="1" anchor="t" anchorCtr="0" compatLnSpc="1">
            <a:prstTxWarp prst="textNoShape">
              <a:avLst/>
            </a:prstTxWarp>
          </a:bodyPr>
          <a:lstStyle>
            <a:lvl1pPr defTabSz="933337">
              <a:defRPr sz="1200"/>
            </a:lvl1pPr>
          </a:lstStyle>
          <a:p>
            <a:pPr>
              <a:defRPr/>
            </a:pPr>
            <a:endParaRPr lang="en-US"/>
          </a:p>
        </p:txBody>
      </p:sp>
      <p:sp>
        <p:nvSpPr>
          <p:cNvPr id="63491" name="Rectangle 3"/>
          <p:cNvSpPr>
            <a:spLocks noGrp="1" noRot="1" noChangeAspect="1" noChangeArrowheads="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35736" y="4415791"/>
            <a:ext cx="5138928" cy="4183380"/>
          </a:xfrm>
          <a:prstGeom prst="rect">
            <a:avLst/>
          </a:prstGeom>
          <a:noFill/>
          <a:ln w="12700" cap="sq">
            <a:noFill/>
            <a:miter lim="800000"/>
            <a:headEnd type="none" w="sm" len="sm"/>
            <a:tailEnd type="none" w="sm" len="sm"/>
          </a:ln>
          <a:effectLst/>
        </p:spPr>
        <p:txBody>
          <a:bodyPr vert="horz" wrap="square" lIns="93162" tIns="46581" rIns="93162" bIns="465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3" name="Rectangle 5"/>
          <p:cNvSpPr>
            <a:spLocks noGrp="1" noChangeArrowheads="1"/>
          </p:cNvSpPr>
          <p:nvPr>
            <p:ph type="dt" idx="1"/>
          </p:nvPr>
        </p:nvSpPr>
        <p:spPr bwMode="auto">
          <a:xfrm>
            <a:off x="3971544" y="0"/>
            <a:ext cx="3038856" cy="464820"/>
          </a:xfrm>
          <a:prstGeom prst="rect">
            <a:avLst/>
          </a:prstGeom>
          <a:noFill/>
          <a:ln w="12700" cap="sq">
            <a:noFill/>
            <a:miter lim="800000"/>
            <a:headEnd type="none" w="sm" len="sm"/>
            <a:tailEnd type="none" w="sm" len="sm"/>
          </a:ln>
          <a:effectLst/>
        </p:spPr>
        <p:txBody>
          <a:bodyPr vert="horz" wrap="square" lIns="93162" tIns="46581" rIns="93162" bIns="46581" numCol="1" anchor="t" anchorCtr="0" compatLnSpc="1">
            <a:prstTxWarp prst="textNoShape">
              <a:avLst/>
            </a:prstTxWarp>
          </a:bodyPr>
          <a:lstStyle>
            <a:lvl1pPr algn="r" defTabSz="933337">
              <a:defRPr sz="1200"/>
            </a:lvl1pPr>
          </a:lstStyle>
          <a:p>
            <a:pPr>
              <a:defRPr/>
            </a:pPr>
            <a:endParaRPr lang="en-US"/>
          </a:p>
        </p:txBody>
      </p:sp>
      <p:sp>
        <p:nvSpPr>
          <p:cNvPr id="2054" name="Rectangle 6"/>
          <p:cNvSpPr>
            <a:spLocks noGrp="1" noChangeArrowheads="1"/>
          </p:cNvSpPr>
          <p:nvPr>
            <p:ph type="ftr" sz="quarter" idx="4"/>
          </p:nvPr>
        </p:nvSpPr>
        <p:spPr bwMode="auto">
          <a:xfrm>
            <a:off x="0" y="8831580"/>
            <a:ext cx="3038856" cy="464820"/>
          </a:xfrm>
          <a:prstGeom prst="rect">
            <a:avLst/>
          </a:prstGeom>
          <a:noFill/>
          <a:ln w="12700" cap="sq">
            <a:noFill/>
            <a:miter lim="800000"/>
            <a:headEnd type="none" w="sm" len="sm"/>
            <a:tailEnd type="none" w="sm" len="sm"/>
          </a:ln>
          <a:effectLst/>
        </p:spPr>
        <p:txBody>
          <a:bodyPr vert="horz" wrap="square" lIns="93162" tIns="46581" rIns="93162" bIns="46581" numCol="1" anchor="b" anchorCtr="0" compatLnSpc="1">
            <a:prstTxWarp prst="textNoShape">
              <a:avLst/>
            </a:prstTxWarp>
          </a:bodyPr>
          <a:lstStyle>
            <a:lvl1pPr defTabSz="933337">
              <a:defRPr sz="1200"/>
            </a:lvl1pPr>
          </a:lstStyle>
          <a:p>
            <a:pPr>
              <a:defRPr/>
            </a:pPr>
            <a:endParaRPr lang="en-US"/>
          </a:p>
        </p:txBody>
      </p:sp>
      <p:sp>
        <p:nvSpPr>
          <p:cNvPr id="2055" name="Rectangle 7"/>
          <p:cNvSpPr>
            <a:spLocks noGrp="1" noChangeArrowheads="1"/>
          </p:cNvSpPr>
          <p:nvPr>
            <p:ph type="sldNum" sz="quarter" idx="5"/>
          </p:nvPr>
        </p:nvSpPr>
        <p:spPr bwMode="auto">
          <a:xfrm>
            <a:off x="3971544" y="8831580"/>
            <a:ext cx="3038856" cy="464820"/>
          </a:xfrm>
          <a:prstGeom prst="rect">
            <a:avLst/>
          </a:prstGeom>
          <a:noFill/>
          <a:ln w="12700" cap="sq">
            <a:noFill/>
            <a:miter lim="800000"/>
            <a:headEnd type="none" w="sm" len="sm"/>
            <a:tailEnd type="none" w="sm" len="sm"/>
          </a:ln>
          <a:effectLst/>
        </p:spPr>
        <p:txBody>
          <a:bodyPr vert="horz" wrap="square" lIns="93162" tIns="46581" rIns="93162" bIns="46581" numCol="1" anchor="b" anchorCtr="0" compatLnSpc="1">
            <a:prstTxWarp prst="textNoShape">
              <a:avLst/>
            </a:prstTxWarp>
          </a:bodyPr>
          <a:lstStyle>
            <a:lvl1pPr algn="r" defTabSz="933337">
              <a:defRPr sz="1200"/>
            </a:lvl1pPr>
          </a:lstStyle>
          <a:p>
            <a:pPr>
              <a:defRPr/>
            </a:pPr>
            <a:fld id="{E42D990D-C263-42C4-8456-2BD2D29A55A9}" type="slidenum">
              <a:rPr lang="en-US"/>
              <a:pPr>
                <a:defRPr/>
              </a:pPr>
              <a:t>‹#›</a:t>
            </a:fld>
            <a:endParaRPr lang="en-US"/>
          </a:p>
        </p:txBody>
      </p:sp>
    </p:spTree>
    <p:extLst>
      <p:ext uri="{BB962C8B-B14F-4D97-AF65-F5344CB8AC3E}">
        <p14:creationId xmlns:p14="http://schemas.microsoft.com/office/powerpoint/2010/main" val="3565803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373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16CA98F9-C72A-448C-B4E3-500673149254}" type="slidenum">
              <a:rPr lang="en-US" altLang="en-US" sz="1200"/>
              <a:pPr/>
              <a:t>13</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475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1F586785-A104-4162-ABCB-C253F151B3D9}" type="slidenum">
              <a:rPr lang="en-US" altLang="en-US" sz="1200"/>
              <a:pPr/>
              <a:t>14</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578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5A899D01-9B2D-4AAF-BA1D-0517FCDEDB6B}" type="slidenum">
              <a:rPr lang="en-US" altLang="en-US" sz="1200"/>
              <a:pPr/>
              <a:t>15</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680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4CDEA925-9478-4F3B-A68C-9623C64560F7}" type="slidenum">
              <a:rPr lang="en-US" altLang="en-US" sz="1200"/>
              <a:pPr/>
              <a:t>16</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782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34ED2083-B6B9-4B0E-8C03-32C6B42C71FC}" type="slidenum">
              <a:rPr lang="en-US" altLang="en-US" sz="1200"/>
              <a:pPr/>
              <a:t>17</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885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94B74BC8-BC93-47E1-AAA7-BCF02D8415BA}" type="slidenum">
              <a:rPr lang="en-US" altLang="en-US" sz="1200"/>
              <a:pPr/>
              <a:t>18</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987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66760271-0639-4329-8F80-06EF027ADCE5}" type="slidenum">
              <a:rPr lang="en-US" altLang="en-US" sz="1200"/>
              <a:pPr/>
              <a:t>19</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090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6B87FBA4-5DD2-4DF5-AED3-6A98464E4559}" type="slidenum">
              <a:rPr lang="en-US" altLang="en-US" sz="1200"/>
              <a:pPr/>
              <a:t>20</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192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36E56F06-8610-436D-BDB9-06981A212314}" type="slidenum">
              <a:rPr lang="en-US" altLang="en-US" sz="1200"/>
              <a:pPr/>
              <a:t>21</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294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FF1E65EA-6E10-4AE5-9678-53A705824863}" type="slidenum">
              <a:rPr lang="en-US" altLang="en-US" sz="1200"/>
              <a:pPr/>
              <a:t>22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6554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235DB274-E586-4F21-8305-0B96DDA8CB7D}" type="slidenum">
              <a:rPr lang="en-US" altLang="en-US" sz="1200"/>
              <a:pPr/>
              <a:t>5</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397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0ACFE45C-1EA9-404E-B221-BB03A3549820}" type="slidenum">
              <a:rPr lang="en-US" altLang="en-US" sz="1200"/>
              <a:pPr/>
              <a:t>23</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499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D75DF9E7-5397-4FFF-8811-E59EE6C5A0BE}" type="slidenum">
              <a:rPr lang="en-US" altLang="en-US" sz="1200"/>
              <a:pPr/>
              <a:t>24</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602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E31732E7-EBCD-4186-B977-9618993AFBA2}" type="slidenum">
              <a:rPr lang="en-US" altLang="en-US" sz="1200"/>
              <a:pPr/>
              <a:t>25</a:t>
            </a:fld>
            <a:endParaRPr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704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9887787F-0332-436F-99EA-83E51850710C}" type="slidenum">
              <a:rPr lang="en-US" altLang="en-US" sz="1200"/>
              <a:pPr/>
              <a:t>26</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8806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40654562-84BC-4F51-92C5-B510BB387059}" type="slidenum">
              <a:rPr lang="en-US" altLang="en-US" sz="1200"/>
              <a:pPr/>
              <a:t>27</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9011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8F20B73B-B71A-472A-8DCE-C92A262E3075}" type="slidenum">
              <a:rPr lang="en-US" altLang="en-US" sz="1200"/>
              <a:pPr/>
              <a:t>29</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9114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9E73DBB6-B3C1-45C9-8A0B-64A93DCC7909}" type="slidenum">
              <a:rPr lang="en-US" altLang="en-US" sz="1200"/>
              <a:pPr/>
              <a:t>30</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9216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A0562D94-A659-4168-BF32-18A128EA87C7}" type="slidenum">
              <a:rPr lang="en-US" altLang="en-US" sz="1200"/>
              <a:pPr/>
              <a:t>31</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9318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6CE976CB-DDE6-4FDF-8096-DB9F79C8050C}" type="slidenum">
              <a:rPr lang="en-US" altLang="en-US" sz="1200"/>
              <a:pPr/>
              <a:t>32</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dirty="0" smtClean="0"/>
          </a:p>
        </p:txBody>
      </p:sp>
      <p:sp>
        <p:nvSpPr>
          <p:cNvPr id="6656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626ED993-630B-44AD-BD87-9007C58B96F2}" type="slidenum">
              <a:rPr lang="en-US" altLang="en-US" sz="1200"/>
              <a:pPr/>
              <a:t>6</a:t>
            </a:fld>
            <a:endParaRPr lang="en-US"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6758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6EA4F94E-7459-4203-B5C1-1BD308DBBD70}" type="slidenum">
              <a:rPr lang="en-US" altLang="en-US" sz="1200"/>
              <a:pPr/>
              <a:t>7</a:t>
            </a:fld>
            <a:endParaRPr lang="en-US"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altLang="en-US" smtClean="0"/>
              <a:t>Talk about how mathematical induction works.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6861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56061EE0-B5E8-435A-AE26-17DEE8E40D13}" type="slidenum">
              <a:rPr lang="en-US" altLang="en-US" sz="1200"/>
              <a:pPr/>
              <a:t>8</a:t>
            </a:fld>
            <a:endParaRPr lang="en-US" altLang="en-US" sz="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6963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A9B2F0C5-CD9F-44C8-A854-EF24C0BA6A85}" type="slidenum">
              <a:rPr lang="en-US" altLang="en-US" sz="1200"/>
              <a:pPr/>
              <a:t>9</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066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FF700088-D9FA-4B79-B3EE-0DFCA694F02D}" type="slidenum">
              <a:rPr lang="en-US" altLang="en-US" sz="1200"/>
              <a:pPr/>
              <a:t>10</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168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304279FF-B429-4935-B363-F2FE673FCC44}" type="slidenum">
              <a:rPr lang="en-US" altLang="en-US" sz="1200"/>
              <a:pPr/>
              <a:t>11</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smtClean="0"/>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33337">
              <a:defRPr sz="2300">
                <a:solidFill>
                  <a:schemeClr val="tx1"/>
                </a:solidFill>
                <a:latin typeface="Times New Roman" pitchFamily="18" charset="0"/>
              </a:defRPr>
            </a:lvl1pPr>
            <a:lvl2pPr marL="717244" indent="-275863" defTabSz="933337">
              <a:defRPr sz="2300">
                <a:solidFill>
                  <a:schemeClr val="tx1"/>
                </a:solidFill>
                <a:latin typeface="Times New Roman" pitchFamily="18" charset="0"/>
              </a:defRPr>
            </a:lvl2pPr>
            <a:lvl3pPr marL="1103452" indent="-220690" defTabSz="933337">
              <a:defRPr sz="2300">
                <a:solidFill>
                  <a:schemeClr val="tx1"/>
                </a:solidFill>
                <a:latin typeface="Times New Roman" pitchFamily="18" charset="0"/>
              </a:defRPr>
            </a:lvl3pPr>
            <a:lvl4pPr marL="1544833" indent="-220690" defTabSz="933337">
              <a:defRPr sz="2300">
                <a:solidFill>
                  <a:schemeClr val="tx1"/>
                </a:solidFill>
                <a:latin typeface="Times New Roman" pitchFamily="18" charset="0"/>
              </a:defRPr>
            </a:lvl4pPr>
            <a:lvl5pPr marL="1986214" indent="-220690" defTabSz="933337">
              <a:defRPr sz="2300">
                <a:solidFill>
                  <a:schemeClr val="tx1"/>
                </a:solidFill>
                <a:latin typeface="Times New Roman" pitchFamily="18" charset="0"/>
              </a:defRPr>
            </a:lvl5pPr>
            <a:lvl6pPr marL="2427595" indent="-220690" defTabSz="933337" eaLnBrk="0" fontAlgn="base" hangingPunct="0">
              <a:spcBef>
                <a:spcPct val="0"/>
              </a:spcBef>
              <a:spcAft>
                <a:spcPct val="0"/>
              </a:spcAft>
              <a:defRPr sz="2300">
                <a:solidFill>
                  <a:schemeClr val="tx1"/>
                </a:solidFill>
                <a:latin typeface="Times New Roman" pitchFamily="18" charset="0"/>
              </a:defRPr>
            </a:lvl6pPr>
            <a:lvl7pPr marL="2868976" indent="-220690" defTabSz="933337" eaLnBrk="0" fontAlgn="base" hangingPunct="0">
              <a:spcBef>
                <a:spcPct val="0"/>
              </a:spcBef>
              <a:spcAft>
                <a:spcPct val="0"/>
              </a:spcAft>
              <a:defRPr sz="2300">
                <a:solidFill>
                  <a:schemeClr val="tx1"/>
                </a:solidFill>
                <a:latin typeface="Times New Roman" pitchFamily="18" charset="0"/>
              </a:defRPr>
            </a:lvl7pPr>
            <a:lvl8pPr marL="3310357" indent="-220690" defTabSz="933337" eaLnBrk="0" fontAlgn="base" hangingPunct="0">
              <a:spcBef>
                <a:spcPct val="0"/>
              </a:spcBef>
              <a:spcAft>
                <a:spcPct val="0"/>
              </a:spcAft>
              <a:defRPr sz="2300">
                <a:solidFill>
                  <a:schemeClr val="tx1"/>
                </a:solidFill>
                <a:latin typeface="Times New Roman" pitchFamily="18" charset="0"/>
              </a:defRPr>
            </a:lvl8pPr>
            <a:lvl9pPr marL="3751737" indent="-220690" defTabSz="933337" eaLnBrk="0" fontAlgn="base" hangingPunct="0">
              <a:spcBef>
                <a:spcPct val="0"/>
              </a:spcBef>
              <a:spcAft>
                <a:spcPct val="0"/>
              </a:spcAft>
              <a:defRPr sz="2300">
                <a:solidFill>
                  <a:schemeClr val="tx1"/>
                </a:solidFill>
                <a:latin typeface="Times New Roman" pitchFamily="18" charset="0"/>
              </a:defRPr>
            </a:lvl9pPr>
          </a:lstStyle>
          <a:p>
            <a:fld id="{9B78C4A0-15DA-4072-8D9A-41595DF0D668}" type="slidenum">
              <a:rPr lang="en-US" altLang="en-US" sz="1200"/>
              <a:pPr/>
              <a:t>12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7618" name="Rectangle 2"/>
          <p:cNvSpPr>
            <a:spLocks noGrp="1" noChangeArrowheads="1"/>
          </p:cNvSpPr>
          <p:nvPr>
            <p:ph type="ctrTitle" sz="quarter"/>
          </p:nvPr>
        </p:nvSpPr>
        <p:spPr>
          <a:xfrm>
            <a:off x="685800" y="2286000"/>
            <a:ext cx="7772400" cy="1143000"/>
          </a:xfrm>
          <a:gradFill rotWithShape="0">
            <a:gsLst>
              <a:gs pos="0">
                <a:schemeClr val="accent1">
                  <a:gamma/>
                  <a:shade val="89804"/>
                  <a:invGamma/>
                </a:schemeClr>
              </a:gs>
              <a:gs pos="100000">
                <a:schemeClr val="accent1"/>
              </a:gs>
            </a:gsLst>
            <a:lin ang="5400000" scaled="1"/>
          </a:gradFill>
        </p:spPr>
        <p:txBody>
          <a:bodyPr/>
          <a:lstStyle>
            <a:lvl1pPr>
              <a:defRPr/>
            </a:lvl1pPr>
          </a:lstStyle>
          <a:p>
            <a:r>
              <a:rPr lang="en-US"/>
              <a:t>Click to edit Master title style</a:t>
            </a:r>
          </a:p>
        </p:txBody>
      </p:sp>
      <p:sp>
        <p:nvSpPr>
          <p:cNvPr id="36761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defRPr sz="1400">
                <a:solidFill>
                  <a:srgbClr val="3333FF"/>
                </a:solidFill>
              </a:defRPr>
            </a:lvl1pPr>
          </a:lstStyle>
          <a:p>
            <a:pPr>
              <a:defRPr/>
            </a:pPr>
            <a:endParaRPr lang="en-US"/>
          </a:p>
        </p:txBody>
      </p:sp>
      <p:sp>
        <p:nvSpPr>
          <p:cNvPr id="5" name="Rectangle 5"/>
          <p:cNvSpPr>
            <a:spLocks noGrp="1" noChangeArrowheads="1"/>
          </p:cNvSpPr>
          <p:nvPr>
            <p:ph type="sldNum" sz="quarter" idx="11"/>
          </p:nvPr>
        </p:nvSpPr>
        <p:spPr>
          <a:xfrm>
            <a:off x="6553200" y="6248400"/>
            <a:ext cx="1905000" cy="457200"/>
          </a:xfrm>
        </p:spPr>
        <p:txBody>
          <a:bodyPr/>
          <a:lstStyle>
            <a:lvl1pPr>
              <a:defRPr>
                <a:solidFill>
                  <a:srgbClr val="0000CC"/>
                </a:solidFill>
              </a:defRPr>
            </a:lvl1pPr>
          </a:lstStyle>
          <a:p>
            <a:pPr>
              <a:defRPr/>
            </a:pPr>
            <a:r>
              <a:rPr lang="en-US"/>
              <a:t>Intro </a:t>
            </a:r>
            <a:fld id="{3F0B6D55-4C71-4A67-9AF9-A77DD4B22A9A}" type="slidenum">
              <a:rPr lang="en-US"/>
              <a:pPr>
                <a:defRPr/>
              </a:pPr>
              <a:t>‹#›</a:t>
            </a:fld>
            <a:endParaRPr lang="en-US">
              <a:solidFill>
                <a:schemeClr val="tx1"/>
              </a:solidFill>
            </a:endParaRPr>
          </a:p>
        </p:txBody>
      </p:sp>
    </p:spTree>
    <p:extLst>
      <p:ext uri="{BB962C8B-B14F-4D97-AF65-F5344CB8AC3E}">
        <p14:creationId xmlns:p14="http://schemas.microsoft.com/office/powerpoint/2010/main" val="84558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Intro </a:t>
            </a:r>
            <a:fld id="{2B52E908-B7F9-4FC1-975F-0D018BA3AC71}" type="slidenum">
              <a:rPr lang="en-US"/>
              <a:pPr>
                <a:defRPr/>
              </a:pPr>
              <a:t>‹#›</a:t>
            </a:fld>
            <a:endParaRPr lang="en-US"/>
          </a:p>
        </p:txBody>
      </p:sp>
    </p:spTree>
    <p:extLst>
      <p:ext uri="{BB962C8B-B14F-4D97-AF65-F5344CB8AC3E}">
        <p14:creationId xmlns:p14="http://schemas.microsoft.com/office/powerpoint/2010/main" val="264612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4413"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Intro </a:t>
            </a:r>
            <a:fld id="{83D09150-1802-41C0-8A69-03C2CFFC11CC}" type="slidenum">
              <a:rPr lang="en-US"/>
              <a:pPr>
                <a:defRPr/>
              </a:pPr>
              <a:t>‹#›</a:t>
            </a:fld>
            <a:endParaRPr lang="en-US"/>
          </a:p>
        </p:txBody>
      </p:sp>
    </p:spTree>
    <p:extLst>
      <p:ext uri="{BB962C8B-B14F-4D97-AF65-F5344CB8AC3E}">
        <p14:creationId xmlns:p14="http://schemas.microsoft.com/office/powerpoint/2010/main" val="317193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2413"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19200"/>
            <a:ext cx="41529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1529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41529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7" name="Rectangle 5"/>
          <p:cNvSpPr>
            <a:spLocks noGrp="1" noChangeArrowheads="1"/>
          </p:cNvSpPr>
          <p:nvPr>
            <p:ph type="sldNum" sz="quarter" idx="11"/>
          </p:nvPr>
        </p:nvSpPr>
        <p:spPr>
          <a:ln/>
        </p:spPr>
        <p:txBody>
          <a:bodyPr/>
          <a:lstStyle>
            <a:lvl1pPr>
              <a:defRPr/>
            </a:lvl1pPr>
          </a:lstStyle>
          <a:p>
            <a:pPr>
              <a:defRPr/>
            </a:pPr>
            <a:r>
              <a:rPr lang="en-US"/>
              <a:t>Intro </a:t>
            </a:r>
            <a:fld id="{F99F76FC-D679-4BF3-B384-460675FBE122}" type="slidenum">
              <a:rPr lang="en-US"/>
              <a:pPr>
                <a:defRPr/>
              </a:pPr>
              <a:t>‹#›</a:t>
            </a:fld>
            <a:endParaRPr lang="en-US"/>
          </a:p>
        </p:txBody>
      </p:sp>
    </p:spTree>
    <p:extLst>
      <p:ext uri="{BB962C8B-B14F-4D97-AF65-F5344CB8AC3E}">
        <p14:creationId xmlns:p14="http://schemas.microsoft.com/office/powerpoint/2010/main" val="283250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Intro </a:t>
            </a:r>
            <a:fld id="{A18B7D2F-AFA5-4C23-9682-D2709399CFEB}" type="slidenum">
              <a:rPr lang="en-US"/>
              <a:pPr>
                <a:defRPr/>
              </a:pPr>
              <a:t>‹#›</a:t>
            </a:fld>
            <a:endParaRPr lang="en-US"/>
          </a:p>
        </p:txBody>
      </p:sp>
    </p:spTree>
    <p:extLst>
      <p:ext uri="{BB962C8B-B14F-4D97-AF65-F5344CB8AC3E}">
        <p14:creationId xmlns:p14="http://schemas.microsoft.com/office/powerpoint/2010/main" val="266609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Intro </a:t>
            </a:r>
            <a:fld id="{A42D42F2-BDF4-46FE-B278-698DB7816D99}" type="slidenum">
              <a:rPr lang="en-US"/>
              <a:pPr>
                <a:defRPr/>
              </a:pPr>
              <a:t>‹#›</a:t>
            </a:fld>
            <a:endParaRPr lang="en-US"/>
          </a:p>
        </p:txBody>
      </p:sp>
    </p:spTree>
    <p:extLst>
      <p:ext uri="{BB962C8B-B14F-4D97-AF65-F5344CB8AC3E}">
        <p14:creationId xmlns:p14="http://schemas.microsoft.com/office/powerpoint/2010/main" val="228877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192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Intro </a:t>
            </a:r>
            <a:fld id="{43399828-6F14-494A-99FB-A8EDBE24AB20}" type="slidenum">
              <a:rPr lang="en-US"/>
              <a:pPr>
                <a:defRPr/>
              </a:pPr>
              <a:t>‹#›</a:t>
            </a:fld>
            <a:endParaRPr lang="en-US"/>
          </a:p>
        </p:txBody>
      </p:sp>
    </p:spTree>
    <p:extLst>
      <p:ext uri="{BB962C8B-B14F-4D97-AF65-F5344CB8AC3E}">
        <p14:creationId xmlns:p14="http://schemas.microsoft.com/office/powerpoint/2010/main" val="426060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t>Intro </a:t>
            </a:r>
            <a:fld id="{25A57438-353D-4984-AC95-D55EEFF20485}" type="slidenum">
              <a:rPr lang="en-US"/>
              <a:pPr>
                <a:defRPr/>
              </a:pPr>
              <a:t>‹#›</a:t>
            </a:fld>
            <a:endParaRPr lang="en-US"/>
          </a:p>
        </p:txBody>
      </p:sp>
    </p:spTree>
    <p:extLst>
      <p:ext uri="{BB962C8B-B14F-4D97-AF65-F5344CB8AC3E}">
        <p14:creationId xmlns:p14="http://schemas.microsoft.com/office/powerpoint/2010/main" val="290693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Intro </a:t>
            </a:r>
            <a:fld id="{AC4B1B99-F239-43F7-ABDD-1B18331DBB36}" type="slidenum">
              <a:rPr lang="en-US"/>
              <a:pPr>
                <a:defRPr/>
              </a:pPr>
              <a:t>‹#›</a:t>
            </a:fld>
            <a:endParaRPr lang="en-US"/>
          </a:p>
        </p:txBody>
      </p:sp>
    </p:spTree>
    <p:extLst>
      <p:ext uri="{BB962C8B-B14F-4D97-AF65-F5344CB8AC3E}">
        <p14:creationId xmlns:p14="http://schemas.microsoft.com/office/powerpoint/2010/main" val="42208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Intro </a:t>
            </a:r>
            <a:fld id="{DDF3E457-A6C8-444C-A672-EC7320463143}" type="slidenum">
              <a:rPr lang="en-US"/>
              <a:pPr>
                <a:defRPr/>
              </a:pPr>
              <a:t>‹#›</a:t>
            </a:fld>
            <a:endParaRPr lang="en-US"/>
          </a:p>
        </p:txBody>
      </p:sp>
    </p:spTree>
    <p:extLst>
      <p:ext uri="{BB962C8B-B14F-4D97-AF65-F5344CB8AC3E}">
        <p14:creationId xmlns:p14="http://schemas.microsoft.com/office/powerpoint/2010/main" val="69083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Intro </a:t>
            </a:r>
            <a:fld id="{A3A7E18D-732D-489B-BFA0-AE66B87FD528}" type="slidenum">
              <a:rPr lang="en-US"/>
              <a:pPr>
                <a:defRPr/>
              </a:pPr>
              <a:t>‹#›</a:t>
            </a:fld>
            <a:endParaRPr lang="en-US"/>
          </a:p>
        </p:txBody>
      </p:sp>
    </p:spTree>
    <p:extLst>
      <p:ext uri="{BB962C8B-B14F-4D97-AF65-F5344CB8AC3E}">
        <p14:creationId xmlns:p14="http://schemas.microsoft.com/office/powerpoint/2010/main" val="289061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Comp 550,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Intro </a:t>
            </a:r>
            <a:fld id="{3E28C352-81D8-4969-8A26-F4ED3FC06755}" type="slidenum">
              <a:rPr lang="en-US"/>
              <a:pPr>
                <a:defRPr/>
              </a:pPr>
              <a:t>‹#›</a:t>
            </a:fld>
            <a:endParaRPr lang="en-US"/>
          </a:p>
        </p:txBody>
      </p:sp>
    </p:spTree>
    <p:extLst>
      <p:ext uri="{BB962C8B-B14F-4D97-AF65-F5344CB8AC3E}">
        <p14:creationId xmlns:p14="http://schemas.microsoft.com/office/powerpoint/2010/main" val="179864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0" y="0"/>
            <a:ext cx="9142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304800" y="12192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66596" name="Rectangle 4"/>
          <p:cNvSpPr>
            <a:spLocks noGrp="1" noChangeArrowheads="1"/>
          </p:cNvSpPr>
          <p:nvPr>
            <p:ph type="ftr" sz="quarter" idx="3"/>
          </p:nvPr>
        </p:nvSpPr>
        <p:spPr bwMode="auto">
          <a:xfrm>
            <a:off x="3657600" y="638175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a:defRPr/>
            </a:pPr>
            <a:r>
              <a:rPr lang="en-US"/>
              <a:t>Comp 550, </a:t>
            </a:r>
          </a:p>
        </p:txBody>
      </p:sp>
      <p:sp>
        <p:nvSpPr>
          <p:cNvPr id="366597" name="Rectangle 5"/>
          <p:cNvSpPr>
            <a:spLocks noGrp="1" noChangeArrowheads="1"/>
          </p:cNvSpPr>
          <p:nvPr>
            <p:ph type="sldNum" sz="quarter" idx="4"/>
          </p:nvPr>
        </p:nvSpPr>
        <p:spPr bwMode="auto">
          <a:xfrm>
            <a:off x="8001000" y="6418263"/>
            <a:ext cx="914400" cy="382587"/>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a:defRPr/>
            </a:pPr>
            <a:r>
              <a:rPr lang="en-US"/>
              <a:t>Intro </a:t>
            </a:r>
            <a:fld id="{6A50F788-0734-481C-A72A-2E4F545DB0FE}" type="slidenum">
              <a:rPr lang="en-US"/>
              <a:pPr>
                <a:defRPr/>
              </a:pPr>
              <a:t>‹#›</a:t>
            </a:fld>
            <a:endParaRPr lang="en-US"/>
          </a:p>
        </p:txBody>
      </p:sp>
      <p:sp>
        <p:nvSpPr>
          <p:cNvPr id="366598" name="Text Box 6"/>
          <p:cNvSpPr txBox="1">
            <a:spLocks noChangeArrowheads="1"/>
          </p:cNvSpPr>
          <p:nvPr/>
        </p:nvSpPr>
        <p:spPr bwMode="auto">
          <a:xfrm>
            <a:off x="0" y="6456363"/>
            <a:ext cx="882650" cy="304800"/>
          </a:xfrm>
          <a:prstGeom prst="rect">
            <a:avLst/>
          </a:prstGeom>
          <a:noFill/>
          <a:ln w="12700">
            <a:noFill/>
            <a:miter lim="800000"/>
            <a:headEnd type="none" w="sm" len="sm"/>
            <a:tailEnd type="none" w="sm" len="sm"/>
          </a:ln>
          <a:effectLst/>
        </p:spPr>
        <p:txBody>
          <a:bodyPr wrap="none">
            <a:spAutoFit/>
          </a:bodyPr>
          <a:lstStyle/>
          <a:p>
            <a:pPr>
              <a:defRPr/>
            </a:pPr>
            <a:r>
              <a:rPr lang="en-US" sz="1400">
                <a:solidFill>
                  <a:schemeClr val="hlink"/>
                </a:solidFill>
              </a:rPr>
              <a:t>Intro - </a:t>
            </a:r>
            <a:fld id="{F5094E34-0E7B-4A6B-B432-DE38B0A832A6}" type="slidenum">
              <a:rPr lang="en-US" sz="1400">
                <a:solidFill>
                  <a:schemeClr val="hlink"/>
                </a:solidFill>
              </a:rPr>
              <a:pPr>
                <a:defRPr/>
              </a:pPr>
              <a:t>‹#›</a:t>
            </a:fld>
            <a:endParaRPr lang="en-US" sz="1400">
              <a:solidFill>
                <a:schemeClr val="hlink"/>
              </a:solidFill>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sldNum="0" hdr="0" dt="0"/>
  <p:txStyles>
    <p:titleStyle>
      <a:lvl1pPr algn="ctr" rtl="0" eaLnBrk="0" fontAlgn="base" hangingPunct="0">
        <a:spcBef>
          <a:spcPct val="0"/>
        </a:spcBef>
        <a:spcAft>
          <a:spcPct val="0"/>
        </a:spcAft>
        <a:defRPr sz="4400" u="sng">
          <a:solidFill>
            <a:schemeClr val="hlink"/>
          </a:solidFill>
          <a:latin typeface="+mj-lt"/>
          <a:ea typeface="+mj-ea"/>
          <a:cs typeface="+mj-cs"/>
        </a:defRPr>
      </a:lvl1pPr>
      <a:lvl2pPr algn="ctr" rtl="0" eaLnBrk="0" fontAlgn="base" hangingPunct="0">
        <a:spcBef>
          <a:spcPct val="0"/>
        </a:spcBef>
        <a:spcAft>
          <a:spcPct val="0"/>
        </a:spcAft>
        <a:defRPr sz="4400" u="sng">
          <a:solidFill>
            <a:schemeClr val="hlink"/>
          </a:solidFill>
          <a:latin typeface="Times New Roman" pitchFamily="18" charset="0"/>
        </a:defRPr>
      </a:lvl2pPr>
      <a:lvl3pPr algn="ctr" rtl="0" eaLnBrk="0" fontAlgn="base" hangingPunct="0">
        <a:spcBef>
          <a:spcPct val="0"/>
        </a:spcBef>
        <a:spcAft>
          <a:spcPct val="0"/>
        </a:spcAft>
        <a:defRPr sz="4400" u="sng">
          <a:solidFill>
            <a:schemeClr val="hlink"/>
          </a:solidFill>
          <a:latin typeface="Times New Roman" pitchFamily="18" charset="0"/>
        </a:defRPr>
      </a:lvl3pPr>
      <a:lvl4pPr algn="ctr" rtl="0" eaLnBrk="0" fontAlgn="base" hangingPunct="0">
        <a:spcBef>
          <a:spcPct val="0"/>
        </a:spcBef>
        <a:spcAft>
          <a:spcPct val="0"/>
        </a:spcAft>
        <a:defRPr sz="4400" u="sng">
          <a:solidFill>
            <a:schemeClr val="hlink"/>
          </a:solidFill>
          <a:latin typeface="Times New Roman" pitchFamily="18" charset="0"/>
        </a:defRPr>
      </a:lvl4pPr>
      <a:lvl5pPr algn="ctr" rtl="0" eaLnBrk="0" fontAlgn="base" hangingPunct="0">
        <a:spcBef>
          <a:spcPct val="0"/>
        </a:spcBef>
        <a:spcAft>
          <a:spcPct val="0"/>
        </a:spcAft>
        <a:defRPr sz="4400" u="sng">
          <a:solidFill>
            <a:schemeClr val="hlink"/>
          </a:solidFill>
          <a:latin typeface="Times New Roman" pitchFamily="18" charset="0"/>
        </a:defRPr>
      </a:lvl5pPr>
      <a:lvl6pPr marL="457200" algn="ctr" rtl="0" eaLnBrk="0" fontAlgn="base" hangingPunct="0">
        <a:spcBef>
          <a:spcPct val="0"/>
        </a:spcBef>
        <a:spcAft>
          <a:spcPct val="0"/>
        </a:spcAft>
        <a:defRPr sz="4400" u="sng">
          <a:solidFill>
            <a:schemeClr val="hlink"/>
          </a:solidFill>
          <a:latin typeface="Times New Roman" pitchFamily="18" charset="0"/>
        </a:defRPr>
      </a:lvl6pPr>
      <a:lvl7pPr marL="914400" algn="ctr" rtl="0" eaLnBrk="0" fontAlgn="base" hangingPunct="0">
        <a:spcBef>
          <a:spcPct val="0"/>
        </a:spcBef>
        <a:spcAft>
          <a:spcPct val="0"/>
        </a:spcAft>
        <a:defRPr sz="4400" u="sng">
          <a:solidFill>
            <a:schemeClr val="hlink"/>
          </a:solidFill>
          <a:latin typeface="Times New Roman" pitchFamily="18" charset="0"/>
        </a:defRPr>
      </a:lvl7pPr>
      <a:lvl8pPr marL="1371600" algn="ctr" rtl="0" eaLnBrk="0" fontAlgn="base" hangingPunct="0">
        <a:spcBef>
          <a:spcPct val="0"/>
        </a:spcBef>
        <a:spcAft>
          <a:spcPct val="0"/>
        </a:spcAft>
        <a:defRPr sz="4400" u="sng">
          <a:solidFill>
            <a:schemeClr val="hlink"/>
          </a:solidFill>
          <a:latin typeface="Times New Roman" pitchFamily="18" charset="0"/>
        </a:defRPr>
      </a:lvl8pPr>
      <a:lvl9pPr marL="1828800" algn="ctr" rtl="0" eaLnBrk="0" fontAlgn="base" hangingPunct="0">
        <a:spcBef>
          <a:spcPct val="0"/>
        </a:spcBef>
        <a:spcAft>
          <a:spcPct val="0"/>
        </a:spcAft>
        <a:defRPr sz="4400" u="sng">
          <a:solidFill>
            <a:schemeClr val="hlink"/>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w"/>
        <a:defRPr sz="3200">
          <a:solidFill>
            <a:srgbClr val="010000"/>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s"/>
        <a:defRPr sz="2800">
          <a:solidFill>
            <a:schemeClr val="tx1"/>
          </a:solidFill>
          <a:latin typeface="+mn-lt"/>
        </a:defRPr>
      </a:lvl2pPr>
      <a:lvl3pPr marL="1085850" indent="-228600" algn="l" rtl="0" eaLnBrk="0" fontAlgn="base" hangingPunct="0">
        <a:spcBef>
          <a:spcPct val="20000"/>
        </a:spcBef>
        <a:spcAft>
          <a:spcPct val="0"/>
        </a:spcAft>
        <a:buChar char="•"/>
        <a:defRPr sz="24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2000">
          <a:solidFill>
            <a:schemeClr val="tx1"/>
          </a:solidFill>
          <a:latin typeface="+mn-lt"/>
        </a:defRPr>
      </a:lvl5pPr>
      <a:lvl6pPr marL="2228850" indent="-228600" algn="l" rtl="0" eaLnBrk="0" fontAlgn="base" hangingPunct="0">
        <a:spcBef>
          <a:spcPct val="20000"/>
        </a:spcBef>
        <a:spcAft>
          <a:spcPct val="0"/>
        </a:spcAft>
        <a:buChar char="•"/>
        <a:defRPr sz="2000">
          <a:solidFill>
            <a:schemeClr val="tx1"/>
          </a:solidFill>
          <a:latin typeface="+mn-lt"/>
        </a:defRPr>
      </a:lvl6pPr>
      <a:lvl7pPr marL="2686050" indent="-228600" algn="l" rtl="0" eaLnBrk="0" fontAlgn="base" hangingPunct="0">
        <a:spcBef>
          <a:spcPct val="20000"/>
        </a:spcBef>
        <a:spcAft>
          <a:spcPct val="0"/>
        </a:spcAft>
        <a:buChar char="•"/>
        <a:defRPr sz="2000">
          <a:solidFill>
            <a:schemeClr val="tx1"/>
          </a:solidFill>
          <a:latin typeface="+mn-lt"/>
        </a:defRPr>
      </a:lvl7pPr>
      <a:lvl8pPr marL="3143250" indent="-228600" algn="l" rtl="0" eaLnBrk="0" fontAlgn="base" hangingPunct="0">
        <a:spcBef>
          <a:spcPct val="20000"/>
        </a:spcBef>
        <a:spcAft>
          <a:spcPct val="0"/>
        </a:spcAft>
        <a:buChar char="•"/>
        <a:defRPr sz="2000">
          <a:solidFill>
            <a:schemeClr val="tx1"/>
          </a:solidFill>
          <a:latin typeface="+mn-lt"/>
        </a:defRPr>
      </a:lvl8pPr>
      <a:lvl9pPr marL="360045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26.xml"/><Relationship Id="rId7" Type="http://schemas.openxmlformats.org/officeDocument/2006/relationships/oleObject" Target="../embeddings/oleObject6.bin"/><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oleObject" Target="../embeddings/oleObject9.bin"/><Relationship Id="rId5" Type="http://schemas.openxmlformats.org/officeDocument/2006/relationships/image" Target="../media/image5.wmf"/><Relationship Id="rId10" Type="http://schemas.openxmlformats.org/officeDocument/2006/relationships/oleObject" Target="../embeddings/oleObject8.bin"/><Relationship Id="rId4" Type="http://schemas.openxmlformats.org/officeDocument/2006/relationships/oleObject" Target="../embeddings/oleObject4.bin"/><Relationship Id="rId9"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lstStyle/>
          <a:p>
            <a:r>
              <a:rPr lang="en-US" dirty="0" smtClean="0"/>
              <a:t>Are in the news (&amp; select which news you see!)</a:t>
            </a:r>
          </a:p>
          <a:p>
            <a:pPr marL="0" indent="0">
              <a:buNone/>
            </a:pPr>
            <a:r>
              <a:rPr lang="en-US" dirty="0" smtClean="0"/>
              <a:t>Gerrymandering: an important algorithmic fairness question for NC</a:t>
            </a:r>
            <a:endParaRPr lang="en-US" dirty="0"/>
          </a:p>
        </p:txBody>
      </p:sp>
      <p:sp>
        <p:nvSpPr>
          <p:cNvPr id="4" name="Footer Placeholder 3"/>
          <p:cNvSpPr>
            <a:spLocks noGrp="1"/>
          </p:cNvSpPr>
          <p:nvPr>
            <p:ph type="ftr" sz="quarter" idx="10"/>
          </p:nvPr>
        </p:nvSpPr>
        <p:spPr/>
        <p:txBody>
          <a:bodyPr/>
          <a:lstStyle/>
          <a:p>
            <a:pPr>
              <a:defRPr/>
            </a:pPr>
            <a:r>
              <a:rPr lang="en-US" smtClean="0"/>
              <a:t>Comp 550, </a:t>
            </a:r>
            <a:endParaRPr lang="en-US"/>
          </a:p>
        </p:txBody>
      </p:sp>
      <p:pic>
        <p:nvPicPr>
          <p:cNvPr id="5" name="Picture 2" descr="https://raw.githubusercontent.com/gerrymandr/exhausting_splits/master/Hoke_2011Districts_withVTD.png">
            <a:extLst>
              <a:ext uri="{FF2B5EF4-FFF2-40B4-BE49-F238E27FC236}">
                <a16:creationId xmlns:a16="http://schemas.microsoft.com/office/drawing/2014/main" id="{437F2717-94AE-49A6-A1F1-45D3A9E1E45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5623" y="2304372"/>
            <a:ext cx="6733337" cy="40773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E04CEB-531B-4EBC-B0E2-067F3C14DA62}"/>
              </a:ext>
            </a:extLst>
          </p:cNvPr>
          <p:cNvSpPr txBox="1"/>
          <p:nvPr/>
        </p:nvSpPr>
        <p:spPr>
          <a:xfrm>
            <a:off x="705722" y="4777003"/>
            <a:ext cx="3281289" cy="646331"/>
          </a:xfrm>
          <a:prstGeom prst="rect">
            <a:avLst/>
          </a:prstGeom>
          <a:noFill/>
        </p:spPr>
        <p:txBody>
          <a:bodyPr wrap="square" rtlCol="0">
            <a:spAutoFit/>
          </a:bodyPr>
          <a:lstStyle/>
          <a:p>
            <a:r>
              <a:rPr lang="en-US" sz="1800" dirty="0"/>
              <a:t>Hoke and </a:t>
            </a:r>
            <a:r>
              <a:rPr lang="en-US" sz="1800" dirty="0" smtClean="0"/>
              <a:t/>
            </a:r>
            <a:br>
              <a:rPr lang="en-US" sz="1800" dirty="0" smtClean="0"/>
            </a:br>
            <a:r>
              <a:rPr lang="en-US" sz="1800" dirty="0" smtClean="0"/>
              <a:t>Cumberland </a:t>
            </a:r>
            <a:r>
              <a:rPr lang="en-US" sz="1800" dirty="0"/>
              <a:t>Counties</a:t>
            </a:r>
          </a:p>
        </p:txBody>
      </p:sp>
    </p:spTree>
    <p:extLst>
      <p:ext uri="{BB962C8B-B14F-4D97-AF65-F5344CB8AC3E}">
        <p14:creationId xmlns:p14="http://schemas.microsoft.com/office/powerpoint/2010/main" val="360065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3315" name="Rectangle 2"/>
          <p:cNvSpPr>
            <a:spLocks noGrp="1" noChangeArrowheads="1"/>
          </p:cNvSpPr>
          <p:nvPr>
            <p:ph type="title"/>
          </p:nvPr>
        </p:nvSpPr>
        <p:spPr/>
        <p:txBody>
          <a:bodyPr/>
          <a:lstStyle/>
          <a:p>
            <a:r>
              <a:rPr lang="en-US" altLang="en-US" smtClean="0"/>
              <a:t>Running Time</a:t>
            </a:r>
          </a:p>
        </p:txBody>
      </p:sp>
      <p:sp>
        <p:nvSpPr>
          <p:cNvPr id="13316" name="Rectangle 3"/>
          <p:cNvSpPr>
            <a:spLocks noGrp="1" noChangeArrowheads="1"/>
          </p:cNvSpPr>
          <p:nvPr>
            <p:ph type="body" idx="1"/>
          </p:nvPr>
        </p:nvSpPr>
        <p:spPr/>
        <p:txBody>
          <a:bodyPr/>
          <a:lstStyle/>
          <a:p>
            <a:r>
              <a:rPr lang="en-US" altLang="en-US" smtClean="0">
                <a:solidFill>
                  <a:srgbClr val="CC0000"/>
                </a:solidFill>
              </a:rPr>
              <a:t>Run time expression should be machine-independent</a:t>
            </a:r>
            <a:r>
              <a:rPr lang="en-US" altLang="en-US" smtClean="0"/>
              <a:t>.</a:t>
            </a:r>
          </a:p>
          <a:p>
            <a:pPr lvl="1"/>
            <a:r>
              <a:rPr lang="en-US" altLang="en-US" smtClean="0"/>
              <a:t>Use a model of computation or “hypothetical” computer.</a:t>
            </a:r>
          </a:p>
          <a:p>
            <a:pPr lvl="1"/>
            <a:r>
              <a:rPr lang="en-US" altLang="en-US" smtClean="0"/>
              <a:t>Our choice – </a:t>
            </a:r>
            <a:r>
              <a:rPr lang="en-US" altLang="en-US" b="1" smtClean="0">
                <a:solidFill>
                  <a:schemeClr val="hlink"/>
                </a:solidFill>
              </a:rPr>
              <a:t>RAM model</a:t>
            </a:r>
            <a:r>
              <a:rPr lang="en-US" altLang="en-US" smtClean="0"/>
              <a:t> (most commonly-used).</a:t>
            </a:r>
          </a:p>
          <a:p>
            <a:r>
              <a:rPr lang="en-US" altLang="en-US" smtClean="0">
                <a:solidFill>
                  <a:srgbClr val="CC0000"/>
                </a:solidFill>
              </a:rPr>
              <a:t>Model should be</a:t>
            </a:r>
          </a:p>
          <a:p>
            <a:pPr lvl="1"/>
            <a:r>
              <a:rPr lang="en-US" altLang="en-US" smtClean="0"/>
              <a:t>Simple.</a:t>
            </a:r>
          </a:p>
          <a:p>
            <a:pPr lvl="1"/>
            <a:r>
              <a:rPr lang="en-US" altLang="en-US" smtClean="0"/>
              <a:t>Applicable.</a:t>
            </a:r>
          </a:p>
          <a:p>
            <a:pPr lvl="1"/>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4339" name="Rectangle 2"/>
          <p:cNvSpPr>
            <a:spLocks noGrp="1" noChangeArrowheads="1"/>
          </p:cNvSpPr>
          <p:nvPr>
            <p:ph type="title"/>
          </p:nvPr>
        </p:nvSpPr>
        <p:spPr/>
        <p:txBody>
          <a:bodyPr/>
          <a:lstStyle/>
          <a:p>
            <a:r>
              <a:rPr lang="en-US" altLang="en-US" smtClean="0"/>
              <a:t>RAM Model</a:t>
            </a:r>
          </a:p>
        </p:txBody>
      </p:sp>
      <p:sp>
        <p:nvSpPr>
          <p:cNvPr id="14340" name="Rectangle 3"/>
          <p:cNvSpPr>
            <a:spLocks noGrp="1" noChangeArrowheads="1"/>
          </p:cNvSpPr>
          <p:nvPr>
            <p:ph type="body" idx="1"/>
          </p:nvPr>
        </p:nvSpPr>
        <p:spPr>
          <a:xfrm>
            <a:off x="330200" y="855663"/>
            <a:ext cx="8458200" cy="5326062"/>
          </a:xfrm>
        </p:spPr>
        <p:txBody>
          <a:bodyPr/>
          <a:lstStyle/>
          <a:p>
            <a:pPr>
              <a:lnSpc>
                <a:spcPct val="90000"/>
              </a:lnSpc>
            </a:pPr>
            <a:r>
              <a:rPr lang="en-US" altLang="en-US" sz="2800" smtClean="0"/>
              <a:t>Generic single-processor model.</a:t>
            </a:r>
          </a:p>
          <a:p>
            <a:pPr>
              <a:lnSpc>
                <a:spcPct val="90000"/>
              </a:lnSpc>
            </a:pPr>
            <a:r>
              <a:rPr lang="en-US" altLang="en-US" sz="2800" b="1" smtClean="0">
                <a:solidFill>
                  <a:srgbClr val="CC0000"/>
                </a:solidFill>
              </a:rPr>
              <a:t>Supports simple</a:t>
            </a:r>
            <a:r>
              <a:rPr lang="en-US" altLang="en-US" sz="2800" smtClean="0"/>
              <a:t> </a:t>
            </a:r>
            <a:r>
              <a:rPr lang="en-US" altLang="en-US" sz="2800" b="1" smtClean="0">
                <a:solidFill>
                  <a:srgbClr val="CC0000"/>
                </a:solidFill>
              </a:rPr>
              <a:t>constant-time</a:t>
            </a:r>
            <a:r>
              <a:rPr lang="en-US" altLang="en-US" sz="2800" smtClean="0"/>
              <a:t> </a:t>
            </a:r>
            <a:r>
              <a:rPr lang="en-US" altLang="en-US" sz="2800" b="1" smtClean="0">
                <a:solidFill>
                  <a:srgbClr val="CC0000"/>
                </a:solidFill>
              </a:rPr>
              <a:t>instructions</a:t>
            </a:r>
            <a:r>
              <a:rPr lang="en-US" altLang="en-US" sz="2800" smtClean="0"/>
              <a:t> found in real computers.</a:t>
            </a:r>
          </a:p>
          <a:p>
            <a:pPr lvl="1">
              <a:lnSpc>
                <a:spcPct val="90000"/>
              </a:lnSpc>
            </a:pPr>
            <a:r>
              <a:rPr lang="en-US" altLang="en-US" sz="2400" smtClean="0"/>
              <a:t>Arithmetic (+, </a:t>
            </a:r>
            <a:r>
              <a:rPr lang="en-US" altLang="en-US" sz="2400" smtClean="0">
                <a:cs typeface="Times New Roman" pitchFamily="18" charset="0"/>
              </a:rPr>
              <a:t>–</a:t>
            </a:r>
            <a:r>
              <a:rPr lang="en-US" altLang="en-US" sz="2400" smtClean="0"/>
              <a:t>, *, /, %, floor, ceiling).</a:t>
            </a:r>
          </a:p>
          <a:p>
            <a:pPr lvl="1">
              <a:lnSpc>
                <a:spcPct val="90000"/>
              </a:lnSpc>
            </a:pPr>
            <a:r>
              <a:rPr lang="en-US" altLang="en-US" sz="2400" smtClean="0"/>
              <a:t>Data Movement (load, store, copy).</a:t>
            </a:r>
          </a:p>
          <a:p>
            <a:pPr lvl="1">
              <a:lnSpc>
                <a:spcPct val="90000"/>
              </a:lnSpc>
            </a:pPr>
            <a:r>
              <a:rPr lang="en-US" altLang="en-US" sz="2400" smtClean="0"/>
              <a:t>Control (branch, subroutine call).</a:t>
            </a:r>
          </a:p>
          <a:p>
            <a:pPr>
              <a:lnSpc>
                <a:spcPct val="90000"/>
              </a:lnSpc>
            </a:pPr>
            <a:r>
              <a:rPr lang="en-US" altLang="en-US" sz="2800" smtClean="0"/>
              <a:t>Run time (</a:t>
            </a:r>
            <a:r>
              <a:rPr lang="en-US" altLang="en-US" sz="2800" b="1" smtClean="0">
                <a:solidFill>
                  <a:srgbClr val="CC0000"/>
                </a:solidFill>
              </a:rPr>
              <a:t>cost</a:t>
            </a:r>
            <a:r>
              <a:rPr lang="en-US" altLang="en-US" sz="2800" smtClean="0"/>
              <a:t>) is uniform (</a:t>
            </a:r>
            <a:r>
              <a:rPr lang="en-US" altLang="en-US" sz="2800" b="1" smtClean="0">
                <a:solidFill>
                  <a:srgbClr val="CC0000"/>
                </a:solidFill>
              </a:rPr>
              <a:t>1 time unit</a:t>
            </a:r>
            <a:r>
              <a:rPr lang="en-US" altLang="en-US" sz="2800" smtClean="0"/>
              <a:t>) for all simple instructions.</a:t>
            </a:r>
          </a:p>
          <a:p>
            <a:pPr>
              <a:lnSpc>
                <a:spcPct val="90000"/>
              </a:lnSpc>
            </a:pPr>
            <a:r>
              <a:rPr lang="en-US" altLang="en-US" sz="2800" smtClean="0"/>
              <a:t>Memory is unlimited.</a:t>
            </a:r>
          </a:p>
          <a:p>
            <a:pPr>
              <a:lnSpc>
                <a:spcPct val="90000"/>
              </a:lnSpc>
            </a:pPr>
            <a:r>
              <a:rPr lang="en-US" altLang="en-US" sz="2800" smtClean="0"/>
              <a:t>Flat memory model – no hierarchy.</a:t>
            </a:r>
          </a:p>
          <a:p>
            <a:pPr>
              <a:lnSpc>
                <a:spcPct val="90000"/>
              </a:lnSpc>
            </a:pPr>
            <a:r>
              <a:rPr lang="en-US" altLang="en-US" sz="2800" smtClean="0"/>
              <a:t>Access to a word of memory takes </a:t>
            </a:r>
            <a:r>
              <a:rPr lang="en-US" altLang="en-US" sz="2800" b="1" smtClean="0">
                <a:solidFill>
                  <a:srgbClr val="CC0000"/>
                </a:solidFill>
              </a:rPr>
              <a:t>1 time unit</a:t>
            </a:r>
            <a:r>
              <a:rPr lang="en-US" altLang="en-US" sz="2800" smtClean="0"/>
              <a:t>.</a:t>
            </a:r>
          </a:p>
          <a:p>
            <a:pPr>
              <a:lnSpc>
                <a:spcPct val="90000"/>
              </a:lnSpc>
            </a:pPr>
            <a:r>
              <a:rPr lang="en-US" altLang="en-US" sz="2800" smtClean="0"/>
              <a:t>Sequential execution – </a:t>
            </a:r>
            <a:r>
              <a:rPr lang="en-US" altLang="en-US" sz="2800" b="1" smtClean="0">
                <a:solidFill>
                  <a:srgbClr val="CC0000"/>
                </a:solidFill>
              </a:rPr>
              <a:t>no concurrent operations</a:t>
            </a:r>
            <a:r>
              <a:rPr lang="en-US" altLang="en-US" sz="2800" smtClean="0"/>
              <a:t>.</a:t>
            </a:r>
          </a:p>
          <a:p>
            <a:pPr>
              <a:lnSpc>
                <a:spcPct val="90000"/>
              </a:lnSpc>
            </a:pPr>
            <a:endParaRPr lang="en-US" altLang="en-US" sz="2800" smtClean="0"/>
          </a:p>
          <a:p>
            <a:pPr>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5363" name="Rectangle 2"/>
          <p:cNvSpPr>
            <a:spLocks noGrp="1" noChangeArrowheads="1"/>
          </p:cNvSpPr>
          <p:nvPr>
            <p:ph type="title"/>
          </p:nvPr>
        </p:nvSpPr>
        <p:spPr/>
        <p:txBody>
          <a:bodyPr/>
          <a:lstStyle/>
          <a:p>
            <a:r>
              <a:rPr lang="en-US" altLang="en-US" smtClean="0"/>
              <a:t>Model of Computation</a:t>
            </a:r>
          </a:p>
        </p:txBody>
      </p:sp>
      <p:sp>
        <p:nvSpPr>
          <p:cNvPr id="15364" name="Rectangle 3"/>
          <p:cNvSpPr>
            <a:spLocks noGrp="1" noChangeArrowheads="1"/>
          </p:cNvSpPr>
          <p:nvPr>
            <p:ph type="body" idx="1"/>
          </p:nvPr>
        </p:nvSpPr>
        <p:spPr/>
        <p:txBody>
          <a:bodyPr/>
          <a:lstStyle/>
          <a:p>
            <a:r>
              <a:rPr lang="en-US" altLang="en-US" smtClean="0"/>
              <a:t>Should be simple, or even simplistic.</a:t>
            </a:r>
          </a:p>
          <a:p>
            <a:pPr lvl="1"/>
            <a:r>
              <a:rPr lang="en-US" altLang="en-US" smtClean="0"/>
              <a:t>Assign uniform cost for all simple operations and memory accesses. (Not true in practice.)</a:t>
            </a:r>
          </a:p>
          <a:p>
            <a:pPr lvl="1"/>
            <a:r>
              <a:rPr lang="en-US" altLang="en-US" b="1" u="sng" smtClean="0">
                <a:solidFill>
                  <a:schemeClr val="hlink"/>
                </a:solidFill>
              </a:rPr>
              <a:t>Question:</a:t>
            </a:r>
            <a:r>
              <a:rPr lang="en-US" altLang="en-US" smtClean="0"/>
              <a:t> </a:t>
            </a:r>
            <a:r>
              <a:rPr lang="en-US" altLang="en-US" b="1" smtClean="0">
                <a:solidFill>
                  <a:srgbClr val="CC0000"/>
                </a:solidFill>
              </a:rPr>
              <a:t>Is this OK?</a:t>
            </a:r>
          </a:p>
          <a:p>
            <a:r>
              <a:rPr lang="en-US" altLang="en-US" smtClean="0"/>
              <a:t>Should be widely applicable.</a:t>
            </a:r>
          </a:p>
          <a:p>
            <a:pPr lvl="1"/>
            <a:r>
              <a:rPr lang="en-US" altLang="en-US" smtClean="0"/>
              <a:t>Can’t assume the model to support complex operations. </a:t>
            </a:r>
            <a:r>
              <a:rPr lang="en-US" altLang="en-US" b="1" u="sng" smtClean="0">
                <a:solidFill>
                  <a:schemeClr val="hlink"/>
                </a:solidFill>
              </a:rPr>
              <a:t>Ex:</a:t>
            </a:r>
            <a:r>
              <a:rPr lang="en-US" altLang="en-US" smtClean="0"/>
              <a:t> </a:t>
            </a:r>
            <a:r>
              <a:rPr lang="en-US" altLang="en-US" b="1" smtClean="0">
                <a:solidFill>
                  <a:srgbClr val="CC0000"/>
                </a:solidFill>
              </a:rPr>
              <a:t>No SORT instruction.</a:t>
            </a:r>
          </a:p>
          <a:p>
            <a:pPr lvl="1"/>
            <a:r>
              <a:rPr lang="en-US" altLang="en-US" smtClean="0"/>
              <a:t>Size of a word of data is finite. </a:t>
            </a:r>
          </a:p>
          <a:p>
            <a:pPr lvl="1"/>
            <a:r>
              <a:rPr lang="en-US" altLang="en-US" b="1" smtClean="0">
                <a:solidFill>
                  <a:srgbClr val="CC0000"/>
                </a:solidFill>
              </a:rPr>
              <a:t>Why?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6387" name="Rectangle 2"/>
          <p:cNvSpPr>
            <a:spLocks noGrp="1" noChangeArrowheads="1"/>
          </p:cNvSpPr>
          <p:nvPr>
            <p:ph type="title"/>
          </p:nvPr>
        </p:nvSpPr>
        <p:spPr/>
        <p:txBody>
          <a:bodyPr/>
          <a:lstStyle/>
          <a:p>
            <a:r>
              <a:rPr lang="en-US" altLang="en-US" smtClean="0"/>
              <a:t>Running Time – Definition</a:t>
            </a:r>
          </a:p>
        </p:txBody>
      </p:sp>
      <p:sp>
        <p:nvSpPr>
          <p:cNvPr id="16388" name="Rectangle 3"/>
          <p:cNvSpPr>
            <a:spLocks noGrp="1" noChangeArrowheads="1"/>
          </p:cNvSpPr>
          <p:nvPr>
            <p:ph type="body" idx="1"/>
          </p:nvPr>
        </p:nvSpPr>
        <p:spPr/>
        <p:txBody>
          <a:bodyPr/>
          <a:lstStyle/>
          <a:p>
            <a:r>
              <a:rPr lang="en-US" altLang="en-US" smtClean="0"/>
              <a:t>Call each simple instruction and access to a word of memory a “</a:t>
            </a:r>
            <a:r>
              <a:rPr lang="en-US" altLang="en-US" smtClean="0">
                <a:solidFill>
                  <a:srgbClr val="CC0000"/>
                </a:solidFill>
              </a:rPr>
              <a:t>primitive operation</a:t>
            </a:r>
            <a:r>
              <a:rPr lang="en-US" altLang="en-US" smtClean="0"/>
              <a:t>” or “</a:t>
            </a:r>
            <a:r>
              <a:rPr lang="en-US" altLang="en-US" smtClean="0">
                <a:solidFill>
                  <a:srgbClr val="CC0000"/>
                </a:solidFill>
              </a:rPr>
              <a:t>step</a:t>
            </a:r>
            <a:r>
              <a:rPr lang="en-US" altLang="en-US" smtClean="0"/>
              <a:t>.”</a:t>
            </a:r>
          </a:p>
          <a:p>
            <a:r>
              <a:rPr lang="en-US" altLang="en-US" smtClean="0">
                <a:solidFill>
                  <a:schemeClr val="hlink"/>
                </a:solidFill>
              </a:rPr>
              <a:t>Running time</a:t>
            </a:r>
            <a:r>
              <a:rPr lang="en-US" altLang="en-US" smtClean="0"/>
              <a:t> of an algorithm </a:t>
            </a:r>
            <a:r>
              <a:rPr lang="en-US" altLang="en-US" smtClean="0">
                <a:solidFill>
                  <a:schemeClr val="hlink"/>
                </a:solidFill>
              </a:rPr>
              <a:t>for a given input</a:t>
            </a:r>
            <a:r>
              <a:rPr lang="en-US" altLang="en-US" smtClean="0">
                <a:solidFill>
                  <a:schemeClr val="tx1"/>
                </a:solidFill>
              </a:rPr>
              <a:t> is </a:t>
            </a:r>
          </a:p>
          <a:p>
            <a:pPr lvl="1"/>
            <a:r>
              <a:rPr lang="en-US" altLang="en-US" smtClean="0"/>
              <a:t>The </a:t>
            </a:r>
            <a:r>
              <a:rPr lang="en-US" altLang="en-US" b="1" smtClean="0">
                <a:solidFill>
                  <a:srgbClr val="CC0000"/>
                </a:solidFill>
              </a:rPr>
              <a:t>number of steps</a:t>
            </a:r>
            <a:r>
              <a:rPr lang="en-US" altLang="en-US" smtClean="0"/>
              <a:t> executed by the algorithm on that </a:t>
            </a:r>
            <a:r>
              <a:rPr lang="en-US" altLang="en-US" b="1" smtClean="0">
                <a:solidFill>
                  <a:srgbClr val="CC0000"/>
                </a:solidFill>
              </a:rPr>
              <a:t>input</a:t>
            </a:r>
            <a:r>
              <a:rPr lang="en-US" altLang="en-US" smtClean="0"/>
              <a:t>.</a:t>
            </a:r>
          </a:p>
          <a:p>
            <a:r>
              <a:rPr lang="en-US" altLang="en-US" smtClean="0"/>
              <a:t>Often referred to as the </a:t>
            </a:r>
            <a:r>
              <a:rPr lang="en-US" altLang="en-US" b="1" i="1" smtClean="0">
                <a:solidFill>
                  <a:srgbClr val="CC0000"/>
                </a:solidFill>
              </a:rPr>
              <a:t>complexity</a:t>
            </a:r>
            <a:r>
              <a:rPr lang="en-US" altLang="en-US" smtClean="0"/>
              <a:t> of the algorithm.</a:t>
            </a:r>
          </a:p>
          <a:p>
            <a:pPr lvl="1"/>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7411" name="Rectangle 2"/>
          <p:cNvSpPr>
            <a:spLocks noGrp="1" noChangeArrowheads="1"/>
          </p:cNvSpPr>
          <p:nvPr>
            <p:ph type="title"/>
          </p:nvPr>
        </p:nvSpPr>
        <p:spPr/>
        <p:txBody>
          <a:bodyPr/>
          <a:lstStyle/>
          <a:p>
            <a:r>
              <a:rPr lang="en-US" altLang="en-US" smtClean="0"/>
              <a:t>Complexity and Input</a:t>
            </a:r>
          </a:p>
        </p:txBody>
      </p:sp>
      <p:sp>
        <p:nvSpPr>
          <p:cNvPr id="17412" name="Rectangle 3"/>
          <p:cNvSpPr>
            <a:spLocks noGrp="1" noChangeArrowheads="1"/>
          </p:cNvSpPr>
          <p:nvPr>
            <p:ph type="body" idx="1"/>
          </p:nvPr>
        </p:nvSpPr>
        <p:spPr/>
        <p:txBody>
          <a:bodyPr/>
          <a:lstStyle/>
          <a:p>
            <a:r>
              <a:rPr lang="en-US" altLang="en-US" smtClean="0">
                <a:solidFill>
                  <a:srgbClr val="CC0000"/>
                </a:solidFill>
              </a:rPr>
              <a:t>Complexity </a:t>
            </a:r>
            <a:r>
              <a:rPr lang="en-US" altLang="en-US" smtClean="0">
                <a:solidFill>
                  <a:schemeClr val="tx1"/>
                </a:solidFill>
              </a:rPr>
              <a:t>of an algorithm generally</a:t>
            </a:r>
            <a:r>
              <a:rPr lang="en-US" altLang="en-US" smtClean="0">
                <a:solidFill>
                  <a:srgbClr val="CC0000"/>
                </a:solidFill>
              </a:rPr>
              <a:t> depends on</a:t>
            </a:r>
          </a:p>
          <a:p>
            <a:pPr lvl="1"/>
            <a:r>
              <a:rPr lang="en-US" altLang="en-US" b="1" smtClean="0">
                <a:solidFill>
                  <a:schemeClr val="hlink"/>
                </a:solidFill>
              </a:rPr>
              <a:t>Size of input</a:t>
            </a:r>
            <a:r>
              <a:rPr lang="en-US" altLang="en-US" smtClean="0"/>
              <a:t>.</a:t>
            </a:r>
          </a:p>
          <a:p>
            <a:pPr lvl="2"/>
            <a:r>
              <a:rPr lang="en-US" altLang="en-US" smtClean="0"/>
              <a:t>Input size depends on the problem.</a:t>
            </a:r>
          </a:p>
          <a:p>
            <a:pPr lvl="3"/>
            <a:r>
              <a:rPr lang="en-US" altLang="en-US" u="sng" smtClean="0">
                <a:solidFill>
                  <a:schemeClr val="hlink"/>
                </a:solidFill>
              </a:rPr>
              <a:t>Examples</a:t>
            </a:r>
            <a:r>
              <a:rPr lang="en-US" altLang="en-US" smtClean="0"/>
              <a:t>: No. of items to be sorted.</a:t>
            </a:r>
          </a:p>
          <a:p>
            <a:pPr lvl="3"/>
            <a:r>
              <a:rPr lang="en-US" altLang="en-US" smtClean="0"/>
              <a:t> No. of vertices and edges in a graph.</a:t>
            </a:r>
          </a:p>
          <a:p>
            <a:pPr lvl="1"/>
            <a:r>
              <a:rPr lang="en-US" altLang="en-US" b="1" smtClean="0">
                <a:solidFill>
                  <a:schemeClr val="hlink"/>
                </a:solidFill>
              </a:rPr>
              <a:t>Other characteristics of the input data</a:t>
            </a:r>
            <a:r>
              <a:rPr lang="en-US" altLang="en-US" smtClean="0"/>
              <a:t>.</a:t>
            </a:r>
          </a:p>
          <a:p>
            <a:pPr lvl="2"/>
            <a:r>
              <a:rPr lang="en-US" altLang="en-US" smtClean="0"/>
              <a:t>Are the items already sorted? </a:t>
            </a:r>
          </a:p>
          <a:p>
            <a:pPr lvl="2"/>
            <a:r>
              <a:rPr lang="en-US" altLang="en-US" smtClean="0"/>
              <a:t>Are there cycles in the graph?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8435" name="Rectangle 2"/>
          <p:cNvSpPr>
            <a:spLocks noGrp="1" noChangeArrowheads="1"/>
          </p:cNvSpPr>
          <p:nvPr>
            <p:ph type="title"/>
          </p:nvPr>
        </p:nvSpPr>
        <p:spPr/>
        <p:txBody>
          <a:bodyPr/>
          <a:lstStyle/>
          <a:p>
            <a:r>
              <a:rPr lang="en-US" altLang="en-US" sz="4000" smtClean="0"/>
              <a:t>Worst, Average, and Best-case Complexity</a:t>
            </a:r>
          </a:p>
        </p:txBody>
      </p:sp>
      <p:sp>
        <p:nvSpPr>
          <p:cNvPr id="18436" name="Rectangle 3"/>
          <p:cNvSpPr>
            <a:spLocks noGrp="1" noChangeArrowheads="1"/>
          </p:cNvSpPr>
          <p:nvPr>
            <p:ph type="body" idx="1"/>
          </p:nvPr>
        </p:nvSpPr>
        <p:spPr>
          <a:xfrm>
            <a:off x="304800" y="857250"/>
            <a:ext cx="8458200" cy="5507038"/>
          </a:xfrm>
        </p:spPr>
        <p:txBody>
          <a:bodyPr/>
          <a:lstStyle/>
          <a:p>
            <a:pPr>
              <a:lnSpc>
                <a:spcPct val="90000"/>
              </a:lnSpc>
            </a:pPr>
            <a:r>
              <a:rPr lang="en-US" altLang="en-US" smtClean="0">
                <a:solidFill>
                  <a:srgbClr val="CC0000"/>
                </a:solidFill>
              </a:rPr>
              <a:t>Worst-case Complexity</a:t>
            </a:r>
          </a:p>
          <a:p>
            <a:pPr lvl="1">
              <a:lnSpc>
                <a:spcPct val="90000"/>
              </a:lnSpc>
            </a:pPr>
            <a:r>
              <a:rPr lang="en-US" altLang="en-US" b="1" smtClean="0">
                <a:solidFill>
                  <a:schemeClr val="hlink"/>
                </a:solidFill>
              </a:rPr>
              <a:t>Maximum</a:t>
            </a:r>
            <a:r>
              <a:rPr lang="en-US" altLang="en-US" smtClean="0"/>
              <a:t> steps the algorithm takes for any possible input.</a:t>
            </a:r>
          </a:p>
          <a:p>
            <a:pPr lvl="1">
              <a:lnSpc>
                <a:spcPct val="90000"/>
              </a:lnSpc>
            </a:pPr>
            <a:r>
              <a:rPr lang="en-US" altLang="en-US" smtClean="0"/>
              <a:t>Most tractable measure.</a:t>
            </a:r>
          </a:p>
          <a:p>
            <a:pPr>
              <a:lnSpc>
                <a:spcPct val="90000"/>
              </a:lnSpc>
            </a:pPr>
            <a:r>
              <a:rPr lang="en-US" altLang="en-US" smtClean="0">
                <a:solidFill>
                  <a:srgbClr val="CC0000"/>
                </a:solidFill>
              </a:rPr>
              <a:t>Average-case Complexity</a:t>
            </a:r>
          </a:p>
          <a:p>
            <a:pPr lvl="1">
              <a:lnSpc>
                <a:spcPct val="90000"/>
              </a:lnSpc>
            </a:pPr>
            <a:r>
              <a:rPr lang="en-US" altLang="en-US" b="1" smtClean="0">
                <a:solidFill>
                  <a:schemeClr val="hlink"/>
                </a:solidFill>
              </a:rPr>
              <a:t>Average</a:t>
            </a:r>
            <a:r>
              <a:rPr lang="en-US" altLang="en-US" smtClean="0"/>
              <a:t> of the running times of all </a:t>
            </a:r>
            <a:r>
              <a:rPr lang="en-US" altLang="en-US" b="1" i="1" smtClean="0">
                <a:solidFill>
                  <a:schemeClr val="hlink"/>
                </a:solidFill>
              </a:rPr>
              <a:t>possible</a:t>
            </a:r>
            <a:r>
              <a:rPr lang="en-US" altLang="en-US" b="1" smtClean="0">
                <a:solidFill>
                  <a:schemeClr val="hlink"/>
                </a:solidFill>
              </a:rPr>
              <a:t> inputs</a:t>
            </a:r>
            <a:r>
              <a:rPr lang="en-US" altLang="en-US" b="1" smtClean="0"/>
              <a:t>.</a:t>
            </a:r>
          </a:p>
          <a:p>
            <a:pPr lvl="1">
              <a:lnSpc>
                <a:spcPct val="90000"/>
              </a:lnSpc>
            </a:pPr>
            <a:r>
              <a:rPr lang="en-US" altLang="en-US" smtClean="0"/>
              <a:t>Demands a definition of probability of each input, which is usually difficult to provide and to analyze.</a:t>
            </a:r>
          </a:p>
          <a:p>
            <a:pPr>
              <a:lnSpc>
                <a:spcPct val="90000"/>
              </a:lnSpc>
            </a:pPr>
            <a:r>
              <a:rPr lang="en-US" altLang="en-US" smtClean="0">
                <a:solidFill>
                  <a:srgbClr val="CC0000"/>
                </a:solidFill>
              </a:rPr>
              <a:t>Best-case Complexity</a:t>
            </a:r>
          </a:p>
          <a:p>
            <a:pPr lvl="1">
              <a:lnSpc>
                <a:spcPct val="90000"/>
              </a:lnSpc>
            </a:pPr>
            <a:r>
              <a:rPr lang="en-US" altLang="en-US" b="1" smtClean="0">
                <a:solidFill>
                  <a:schemeClr val="hlink"/>
                </a:solidFill>
              </a:rPr>
              <a:t>Minimum</a:t>
            </a:r>
            <a:r>
              <a:rPr lang="en-US" altLang="en-US" smtClean="0"/>
              <a:t> number of steps for any possible input.</a:t>
            </a:r>
          </a:p>
          <a:p>
            <a:pPr lvl="1">
              <a:lnSpc>
                <a:spcPct val="90000"/>
              </a:lnSpc>
            </a:pPr>
            <a:r>
              <a:rPr lang="en-US" altLang="en-US" smtClean="0"/>
              <a:t>Not a useful measure. </a:t>
            </a:r>
            <a:r>
              <a:rPr lang="en-US" altLang="en-US" u="sng" smtClean="0">
                <a:solidFill>
                  <a:srgbClr val="FF3300"/>
                </a:solidFill>
              </a:rPr>
              <a:t>Why?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9459" name="Rectangle 2"/>
          <p:cNvSpPr>
            <a:spLocks noGrp="1" noChangeArrowheads="1"/>
          </p:cNvSpPr>
          <p:nvPr>
            <p:ph type="title"/>
          </p:nvPr>
        </p:nvSpPr>
        <p:spPr/>
        <p:txBody>
          <a:bodyPr/>
          <a:lstStyle/>
          <a:p>
            <a:r>
              <a:rPr lang="en-US" altLang="en-US" smtClean="0"/>
              <a:t>Pseudo-code Conventions</a:t>
            </a:r>
          </a:p>
        </p:txBody>
      </p:sp>
      <p:sp>
        <p:nvSpPr>
          <p:cNvPr id="19460" name="Rectangle 3"/>
          <p:cNvSpPr>
            <a:spLocks noGrp="1" noChangeArrowheads="1"/>
          </p:cNvSpPr>
          <p:nvPr>
            <p:ph type="body" idx="1"/>
          </p:nvPr>
        </p:nvSpPr>
        <p:spPr/>
        <p:txBody>
          <a:bodyPr/>
          <a:lstStyle/>
          <a:p>
            <a:pPr>
              <a:lnSpc>
                <a:spcPct val="90000"/>
              </a:lnSpc>
            </a:pPr>
            <a:r>
              <a:rPr lang="en-US" altLang="en-US" sz="2800" smtClean="0"/>
              <a:t>Read about pseudo-code in the text. pp 19 – 20.</a:t>
            </a:r>
          </a:p>
          <a:p>
            <a:pPr>
              <a:lnSpc>
                <a:spcPct val="90000"/>
              </a:lnSpc>
            </a:pPr>
            <a:r>
              <a:rPr lang="en-US" altLang="en-US" sz="2800" smtClean="0"/>
              <a:t>Indentation (for block structure).</a:t>
            </a:r>
          </a:p>
          <a:p>
            <a:pPr>
              <a:lnSpc>
                <a:spcPct val="90000"/>
              </a:lnSpc>
            </a:pPr>
            <a:r>
              <a:rPr lang="en-US" altLang="en-US" sz="2800" smtClean="0"/>
              <a:t>Value of loop counter variable upon loop termination.</a:t>
            </a:r>
          </a:p>
          <a:p>
            <a:pPr>
              <a:lnSpc>
                <a:spcPct val="90000"/>
              </a:lnSpc>
            </a:pPr>
            <a:r>
              <a:rPr lang="en-US" altLang="en-US" sz="2800" smtClean="0"/>
              <a:t>Conventions for compound data. Differs from syntax in common programming languages.</a:t>
            </a:r>
          </a:p>
          <a:p>
            <a:pPr>
              <a:lnSpc>
                <a:spcPct val="90000"/>
              </a:lnSpc>
            </a:pPr>
            <a:r>
              <a:rPr lang="en-US" altLang="en-US" sz="2800" smtClean="0"/>
              <a:t>Call by value </a:t>
            </a:r>
            <a:r>
              <a:rPr lang="en-US" altLang="en-US" sz="2800" b="1" u="sng" smtClean="0">
                <a:solidFill>
                  <a:srgbClr val="CC0000"/>
                </a:solidFill>
              </a:rPr>
              <a:t>not</a:t>
            </a:r>
            <a:r>
              <a:rPr lang="en-US" altLang="en-US" sz="2800" smtClean="0"/>
              <a:t> reference.</a:t>
            </a:r>
          </a:p>
          <a:p>
            <a:pPr>
              <a:lnSpc>
                <a:spcPct val="90000"/>
              </a:lnSpc>
            </a:pPr>
            <a:r>
              <a:rPr lang="en-US" altLang="en-US" sz="2800" smtClean="0"/>
              <a:t>Local variables.</a:t>
            </a:r>
          </a:p>
          <a:p>
            <a:pPr>
              <a:lnSpc>
                <a:spcPct val="90000"/>
              </a:lnSpc>
            </a:pPr>
            <a:r>
              <a:rPr lang="en-US" altLang="en-US" sz="2800" smtClean="0"/>
              <a:t>Error handling is omitted.</a:t>
            </a:r>
          </a:p>
          <a:p>
            <a:pPr>
              <a:lnSpc>
                <a:spcPct val="90000"/>
              </a:lnSpc>
            </a:pPr>
            <a:r>
              <a:rPr lang="en-US" altLang="en-US" sz="2800" smtClean="0"/>
              <a:t>Concerns of software engineering ignored.</a:t>
            </a:r>
          </a:p>
          <a:p>
            <a:pPr>
              <a:lnSpc>
                <a:spcPct val="90000"/>
              </a:lnSpc>
            </a:pPr>
            <a:r>
              <a:rPr lang="en-US" altLang="en-US" sz="2800" smtClean="0"/>
              <a:t>…</a:t>
            </a:r>
            <a:endParaRPr lang="en-US" altLang="en-US" sz="2800" u="sng"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028" name="Rectangle 2"/>
          <p:cNvSpPr>
            <a:spLocks noGrp="1" noChangeArrowheads="1"/>
          </p:cNvSpPr>
          <p:nvPr>
            <p:ph type="title"/>
          </p:nvPr>
        </p:nvSpPr>
        <p:spPr/>
        <p:txBody>
          <a:bodyPr/>
          <a:lstStyle/>
          <a:p>
            <a:r>
              <a:rPr lang="en-US" altLang="en-US" smtClean="0"/>
              <a:t>A Simple Example – </a:t>
            </a:r>
            <a:r>
              <a:rPr lang="en-US" altLang="en-US" i="1" smtClean="0"/>
              <a:t>Linear Search </a:t>
            </a:r>
          </a:p>
        </p:txBody>
      </p:sp>
      <p:sp>
        <p:nvSpPr>
          <p:cNvPr id="1029" name="Rectangle 3"/>
          <p:cNvSpPr>
            <a:spLocks noGrp="1" noChangeArrowheads="1"/>
          </p:cNvSpPr>
          <p:nvPr>
            <p:ph type="body" sz="half" idx="1"/>
          </p:nvPr>
        </p:nvSpPr>
        <p:spPr>
          <a:xfrm>
            <a:off x="352425" y="746125"/>
            <a:ext cx="8189913" cy="950913"/>
          </a:xfrm>
        </p:spPr>
        <p:txBody>
          <a:bodyPr/>
          <a:lstStyle/>
          <a:p>
            <a:pPr>
              <a:buFont typeface="Wingdings" pitchFamily="2" charset="2"/>
              <a:buNone/>
            </a:pPr>
            <a:r>
              <a:rPr lang="en-US" altLang="en-US" sz="2400" b="1" smtClean="0">
                <a:solidFill>
                  <a:schemeClr val="hlink"/>
                </a:solidFill>
              </a:rPr>
              <a:t>INPUT:</a:t>
            </a:r>
            <a:r>
              <a:rPr lang="en-US" altLang="en-US" sz="2400" b="1" smtClean="0">
                <a:solidFill>
                  <a:srgbClr val="CC0000"/>
                </a:solidFill>
              </a:rPr>
              <a:t> a sequence of </a:t>
            </a:r>
            <a:r>
              <a:rPr lang="en-US" altLang="en-US" sz="2400" b="1" i="1" smtClean="0">
                <a:solidFill>
                  <a:srgbClr val="CC0000"/>
                </a:solidFill>
              </a:rPr>
              <a:t>n</a:t>
            </a:r>
            <a:r>
              <a:rPr lang="en-US" altLang="en-US" sz="2400" b="1" smtClean="0">
                <a:solidFill>
                  <a:srgbClr val="CC0000"/>
                </a:solidFill>
              </a:rPr>
              <a:t> numbers, </a:t>
            </a:r>
            <a:r>
              <a:rPr lang="en-US" altLang="en-US" sz="2400" b="1" i="1" smtClean="0">
                <a:solidFill>
                  <a:srgbClr val="CC0000"/>
                </a:solidFill>
              </a:rPr>
              <a:t>key</a:t>
            </a:r>
            <a:r>
              <a:rPr lang="en-US" altLang="en-US" sz="2400" b="1" smtClean="0">
                <a:solidFill>
                  <a:srgbClr val="CC0000"/>
                </a:solidFill>
              </a:rPr>
              <a:t> to search for.</a:t>
            </a:r>
          </a:p>
          <a:p>
            <a:pPr>
              <a:buFont typeface="Wingdings" pitchFamily="2" charset="2"/>
              <a:buNone/>
            </a:pPr>
            <a:r>
              <a:rPr lang="en-US" altLang="en-US" sz="2400" b="1" smtClean="0">
                <a:solidFill>
                  <a:schemeClr val="hlink"/>
                </a:solidFill>
              </a:rPr>
              <a:t>OUTPUT:</a:t>
            </a:r>
            <a:r>
              <a:rPr lang="en-US" altLang="en-US" sz="2400" b="1" smtClean="0">
                <a:solidFill>
                  <a:srgbClr val="CC0000"/>
                </a:solidFill>
              </a:rPr>
              <a:t>  </a:t>
            </a:r>
            <a:r>
              <a:rPr lang="en-US" altLang="en-US" sz="2400" b="1" i="1" smtClean="0">
                <a:solidFill>
                  <a:srgbClr val="CC0000"/>
                </a:solidFill>
              </a:rPr>
              <a:t>true</a:t>
            </a:r>
            <a:r>
              <a:rPr lang="en-US" altLang="en-US" sz="2400" b="1" smtClean="0">
                <a:solidFill>
                  <a:srgbClr val="CC0000"/>
                </a:solidFill>
              </a:rPr>
              <a:t> if </a:t>
            </a:r>
            <a:r>
              <a:rPr lang="en-US" altLang="en-US" sz="2400" b="1" i="1" smtClean="0">
                <a:solidFill>
                  <a:srgbClr val="CC0000"/>
                </a:solidFill>
              </a:rPr>
              <a:t>key</a:t>
            </a:r>
            <a:r>
              <a:rPr lang="en-US" altLang="en-US" sz="2400" b="1" smtClean="0">
                <a:solidFill>
                  <a:srgbClr val="CC0000"/>
                </a:solidFill>
              </a:rPr>
              <a:t> occurs in the sequence, </a:t>
            </a:r>
            <a:r>
              <a:rPr lang="en-US" altLang="en-US" sz="2400" b="1" i="1" smtClean="0">
                <a:solidFill>
                  <a:srgbClr val="CC0000"/>
                </a:solidFill>
              </a:rPr>
              <a:t>false</a:t>
            </a:r>
            <a:r>
              <a:rPr lang="en-US" altLang="en-US" sz="2400" b="1" smtClean="0">
                <a:solidFill>
                  <a:srgbClr val="CC0000"/>
                </a:solidFill>
              </a:rPr>
              <a:t> otherwise.</a:t>
            </a:r>
            <a:endParaRPr lang="en-US" altLang="en-US" sz="2400" b="1" i="1" smtClean="0">
              <a:solidFill>
                <a:srgbClr val="CC0000"/>
              </a:solidFill>
            </a:endParaRPr>
          </a:p>
          <a:p>
            <a:pPr>
              <a:buFont typeface="Wingdings" pitchFamily="2" charset="2"/>
              <a:buNone/>
            </a:pPr>
            <a:endParaRPr lang="en-US" altLang="en-US" sz="2400" smtClean="0">
              <a:solidFill>
                <a:schemeClr val="tx1"/>
              </a:solidFill>
            </a:endParaRPr>
          </a:p>
          <a:p>
            <a:pPr>
              <a:buFont typeface="Wingdings" pitchFamily="2" charset="2"/>
              <a:buNone/>
            </a:pPr>
            <a:endParaRPr lang="en-US" altLang="en-US" sz="2400" smtClean="0"/>
          </a:p>
          <a:p>
            <a:pPr>
              <a:buFont typeface="Wingdings" pitchFamily="2" charset="2"/>
              <a:buNone/>
            </a:pPr>
            <a:endParaRPr lang="en-US" altLang="en-US" sz="2400" smtClean="0">
              <a:solidFill>
                <a:srgbClr val="CC99FF"/>
              </a:solidFill>
            </a:endParaRPr>
          </a:p>
          <a:p>
            <a:pPr>
              <a:buFont typeface="Wingdings" pitchFamily="2" charset="2"/>
              <a:buNone/>
            </a:pPr>
            <a:endParaRPr lang="en-US" altLang="en-US" sz="2400" smtClean="0">
              <a:solidFill>
                <a:srgbClr val="CC99FF"/>
              </a:solidFill>
            </a:endParaRPr>
          </a:p>
          <a:p>
            <a:pPr>
              <a:buFont typeface="Wingdings" pitchFamily="2" charset="2"/>
              <a:buNone/>
            </a:pPr>
            <a:endParaRPr lang="en-US" altLang="en-US" sz="2400" smtClean="0">
              <a:solidFill>
                <a:srgbClr val="CC99FF"/>
              </a:solidFill>
            </a:endParaRPr>
          </a:p>
        </p:txBody>
      </p:sp>
      <p:graphicFrame>
        <p:nvGraphicFramePr>
          <p:cNvPr id="1026" name="Object 6"/>
          <p:cNvGraphicFramePr>
            <a:graphicFrameLocks noGrp="1" noChangeAspect="1"/>
          </p:cNvGraphicFramePr>
          <p:nvPr>
            <p:ph sz="quarter" idx="2"/>
          </p:nvPr>
        </p:nvGraphicFramePr>
        <p:xfrm>
          <a:off x="6483350" y="2254250"/>
          <a:ext cx="406400" cy="292100"/>
        </p:xfrm>
        <a:graphic>
          <a:graphicData uri="http://schemas.openxmlformats.org/presentationml/2006/ole">
            <mc:AlternateContent xmlns:mc="http://schemas.openxmlformats.org/markup-compatibility/2006">
              <mc:Choice xmlns:v="urn:schemas-microsoft-com:vml" Requires="v">
                <p:oleObj spid="_x0000_s1040" name="Equation" r:id="rId4" imgW="406080" imgH="291960" progId="Equation.3">
                  <p:embed/>
                </p:oleObj>
              </mc:Choice>
              <mc:Fallback>
                <p:oleObj name="Equation" r:id="rId4" imgW="406080" imgH="29196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3350" y="2254250"/>
                        <a:ext cx="4064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5"/>
          <p:cNvSpPr txBox="1">
            <a:spLocks noChangeArrowheads="1"/>
          </p:cNvSpPr>
          <p:nvPr/>
        </p:nvSpPr>
        <p:spPr bwMode="auto">
          <a:xfrm>
            <a:off x="476250" y="1663700"/>
            <a:ext cx="7850188" cy="2722563"/>
          </a:xfrm>
          <a:prstGeom prst="rect">
            <a:avLst/>
          </a:prstGeom>
          <a:solidFill>
            <a:srgbClr val="CCECFF"/>
          </a:solidFill>
          <a:ln w="12700">
            <a:solidFill>
              <a:schemeClr val="tx1"/>
            </a:solidFill>
            <a:miter lim="800000"/>
            <a:headEnd type="none" w="sm" len="sm"/>
            <a:tailEnd type="none" w="sm" len="sm"/>
          </a:ln>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i="1">
                <a:solidFill>
                  <a:srgbClr val="010000"/>
                </a:solidFill>
              </a:rPr>
              <a:t>LinearSearch</a:t>
            </a:r>
            <a:r>
              <a:rPr lang="en-US" altLang="en-US" sz="2800">
                <a:solidFill>
                  <a:srgbClr val="010000"/>
                </a:solidFill>
              </a:rPr>
              <a:t>(A, </a:t>
            </a:r>
            <a:r>
              <a:rPr lang="en-US" altLang="en-US" sz="2800" i="1">
                <a:solidFill>
                  <a:srgbClr val="010000"/>
                </a:solidFill>
              </a:rPr>
              <a:t>key</a:t>
            </a:r>
            <a:r>
              <a:rPr lang="en-US" altLang="en-US" sz="2800">
                <a:solidFill>
                  <a:srgbClr val="010000"/>
                </a:solidFill>
              </a:rPr>
              <a:t>)                      </a:t>
            </a:r>
            <a:r>
              <a:rPr lang="en-US" altLang="en-US" sz="2800" i="1">
                <a:solidFill>
                  <a:srgbClr val="010000"/>
                </a:solidFill>
              </a:rPr>
              <a:t>cost        times</a:t>
            </a:r>
          </a:p>
          <a:p>
            <a:r>
              <a:rPr lang="en-US" altLang="en-US" sz="2200">
                <a:solidFill>
                  <a:srgbClr val="010000"/>
                </a:solidFill>
              </a:rPr>
              <a:t>1    </a:t>
            </a:r>
            <a:r>
              <a:rPr lang="en-US" altLang="en-US" sz="2200" i="1">
                <a:solidFill>
                  <a:srgbClr val="010000"/>
                </a:solidFill>
              </a:rPr>
              <a:t>i </a:t>
            </a:r>
            <a:r>
              <a:rPr lang="en-US" altLang="en-US">
                <a:solidFill>
                  <a:srgbClr val="010000"/>
                </a:solidFill>
                <a:sym typeface="Symbol" pitchFamily="18" charset="2"/>
              </a:rPr>
              <a:t> 1</a:t>
            </a:r>
            <a:r>
              <a:rPr lang="en-US" altLang="en-US" b="1">
                <a:solidFill>
                  <a:srgbClr val="010000"/>
                </a:solidFill>
                <a:sym typeface="Symbol" pitchFamily="18" charset="2"/>
              </a:rPr>
              <a:t>                                                      </a:t>
            </a:r>
            <a:r>
              <a:rPr lang="en-US" altLang="en-US" i="1">
                <a:solidFill>
                  <a:srgbClr val="010000"/>
                </a:solidFill>
                <a:sym typeface="Symbol" pitchFamily="18" charset="2"/>
              </a:rPr>
              <a:t>c</a:t>
            </a:r>
            <a:r>
              <a:rPr lang="en-US" altLang="en-US" baseline="-25000">
                <a:solidFill>
                  <a:srgbClr val="010000"/>
                </a:solidFill>
                <a:sym typeface="Symbol" pitchFamily="18" charset="2"/>
              </a:rPr>
              <a:t>1</a:t>
            </a:r>
            <a:r>
              <a:rPr lang="en-US" altLang="en-US">
                <a:solidFill>
                  <a:srgbClr val="010000"/>
                </a:solidFill>
                <a:sym typeface="Symbol" pitchFamily="18" charset="2"/>
              </a:rPr>
              <a:t>             1</a:t>
            </a:r>
          </a:p>
          <a:p>
            <a:r>
              <a:rPr lang="en-US" altLang="en-US">
                <a:solidFill>
                  <a:srgbClr val="010000"/>
                </a:solidFill>
                <a:sym typeface="Symbol" pitchFamily="18" charset="2"/>
              </a:rPr>
              <a:t>2   </a:t>
            </a:r>
            <a:r>
              <a:rPr lang="en-US" altLang="en-US" b="1">
                <a:solidFill>
                  <a:srgbClr val="010000"/>
                </a:solidFill>
                <a:sym typeface="Symbol" pitchFamily="18" charset="2"/>
              </a:rPr>
              <a:t>while</a:t>
            </a:r>
            <a:r>
              <a:rPr lang="en-US" altLang="en-US">
                <a:solidFill>
                  <a:srgbClr val="010000"/>
                </a:solidFill>
                <a:sym typeface="Symbol" pitchFamily="18" charset="2"/>
              </a:rPr>
              <a:t> </a:t>
            </a:r>
            <a:r>
              <a:rPr lang="en-US" altLang="en-US" i="1">
                <a:solidFill>
                  <a:srgbClr val="010000"/>
                </a:solidFill>
                <a:sym typeface="Symbol" pitchFamily="18" charset="2"/>
              </a:rPr>
              <a:t>i </a:t>
            </a:r>
            <a:r>
              <a:rPr lang="en-US" altLang="en-US" i="1">
                <a:solidFill>
                  <a:srgbClr val="010000"/>
                </a:solidFill>
                <a:cs typeface="Times New Roman" pitchFamily="18" charset="0"/>
                <a:sym typeface="Symbol" pitchFamily="18" charset="2"/>
              </a:rPr>
              <a:t>≤ n</a:t>
            </a:r>
            <a:r>
              <a:rPr lang="en-US" altLang="en-US">
                <a:solidFill>
                  <a:srgbClr val="010000"/>
                </a:solidFill>
                <a:cs typeface="Times New Roman" pitchFamily="18" charset="0"/>
                <a:sym typeface="Symbol" pitchFamily="18" charset="2"/>
              </a:rPr>
              <a:t> </a:t>
            </a:r>
            <a:r>
              <a:rPr lang="en-US" altLang="en-US" b="1">
                <a:solidFill>
                  <a:srgbClr val="010000"/>
                </a:solidFill>
                <a:cs typeface="Times New Roman" pitchFamily="18" charset="0"/>
                <a:sym typeface="Symbol" pitchFamily="18" charset="2"/>
              </a:rPr>
              <a:t>and</a:t>
            </a:r>
            <a:r>
              <a:rPr lang="en-US" altLang="en-US">
                <a:solidFill>
                  <a:srgbClr val="010000"/>
                </a:solidFill>
                <a:cs typeface="Times New Roman" pitchFamily="18" charset="0"/>
                <a:sym typeface="Symbol" pitchFamily="18" charset="2"/>
              </a:rPr>
              <a:t> A[</a:t>
            </a:r>
            <a:r>
              <a:rPr lang="en-US" altLang="en-US" i="1">
                <a:solidFill>
                  <a:srgbClr val="010000"/>
                </a:solidFill>
                <a:cs typeface="Times New Roman" pitchFamily="18" charset="0"/>
                <a:sym typeface="Symbol" pitchFamily="18" charset="2"/>
              </a:rPr>
              <a:t>i</a:t>
            </a:r>
            <a:r>
              <a:rPr lang="en-US" altLang="en-US">
                <a:solidFill>
                  <a:srgbClr val="010000"/>
                </a:solidFill>
                <a:cs typeface="Times New Roman" pitchFamily="18" charset="0"/>
                <a:sym typeface="Symbol" pitchFamily="18" charset="2"/>
              </a:rPr>
              <a:t>] != </a:t>
            </a:r>
            <a:r>
              <a:rPr lang="en-US" altLang="en-US" i="1">
                <a:solidFill>
                  <a:srgbClr val="010000"/>
                </a:solidFill>
                <a:cs typeface="Times New Roman" pitchFamily="18" charset="0"/>
                <a:sym typeface="Symbol" pitchFamily="18" charset="2"/>
              </a:rPr>
              <a:t>key                    </a:t>
            </a:r>
            <a:r>
              <a:rPr lang="en-US" altLang="en-US" i="1">
                <a:solidFill>
                  <a:srgbClr val="010000"/>
                </a:solidFill>
                <a:sym typeface="Symbol" pitchFamily="18" charset="2"/>
              </a:rPr>
              <a:t>c</a:t>
            </a:r>
            <a:r>
              <a:rPr lang="en-US" altLang="en-US" baseline="-25000">
                <a:solidFill>
                  <a:srgbClr val="010000"/>
                </a:solidFill>
                <a:sym typeface="Symbol" pitchFamily="18" charset="2"/>
              </a:rPr>
              <a:t>2</a:t>
            </a:r>
            <a:r>
              <a:rPr lang="en-US" altLang="en-US">
                <a:solidFill>
                  <a:srgbClr val="010000"/>
                </a:solidFill>
                <a:sym typeface="Symbol" pitchFamily="18" charset="2"/>
              </a:rPr>
              <a:t>             </a:t>
            </a:r>
            <a:r>
              <a:rPr lang="en-US" altLang="en-US" i="1">
                <a:solidFill>
                  <a:srgbClr val="010000"/>
                </a:solidFill>
                <a:sym typeface="Symbol" pitchFamily="18" charset="2"/>
              </a:rPr>
              <a:t>x</a:t>
            </a:r>
            <a:endParaRPr lang="en-US" altLang="en-US" baseline="-25000">
              <a:solidFill>
                <a:srgbClr val="010000"/>
              </a:solidFill>
              <a:cs typeface="Times New Roman" pitchFamily="18" charset="0"/>
              <a:sym typeface="Symbol" pitchFamily="18" charset="2"/>
            </a:endParaRPr>
          </a:p>
          <a:p>
            <a:r>
              <a:rPr lang="en-US" altLang="en-US" b="1">
                <a:solidFill>
                  <a:srgbClr val="010000"/>
                </a:solidFill>
                <a:cs typeface="Times New Roman" pitchFamily="18" charset="0"/>
                <a:sym typeface="Symbol" pitchFamily="18" charset="2"/>
              </a:rPr>
              <a:t>3</a:t>
            </a:r>
            <a:r>
              <a:rPr lang="en-US" altLang="en-US">
                <a:solidFill>
                  <a:srgbClr val="010000"/>
                </a:solidFill>
                <a:cs typeface="Times New Roman" pitchFamily="18" charset="0"/>
                <a:sym typeface="Symbol" pitchFamily="18" charset="2"/>
              </a:rPr>
              <a:t>         </a:t>
            </a:r>
            <a:r>
              <a:rPr lang="en-US" altLang="en-US" b="1">
                <a:solidFill>
                  <a:srgbClr val="010000"/>
                </a:solidFill>
                <a:cs typeface="Times New Roman" pitchFamily="18" charset="0"/>
                <a:sym typeface="Symbol" pitchFamily="18" charset="2"/>
              </a:rPr>
              <a:t>do </a:t>
            </a:r>
            <a:r>
              <a:rPr lang="en-US" altLang="en-US" i="1">
                <a:solidFill>
                  <a:srgbClr val="010000"/>
                </a:solidFill>
                <a:cs typeface="Times New Roman" pitchFamily="18" charset="0"/>
                <a:sym typeface="Symbol" pitchFamily="18" charset="2"/>
              </a:rPr>
              <a:t>i</a:t>
            </a:r>
            <a:r>
              <a:rPr lang="en-US" altLang="en-US">
                <a:solidFill>
                  <a:srgbClr val="010000"/>
                </a:solidFill>
                <a:cs typeface="Times New Roman" pitchFamily="18" charset="0"/>
                <a:sym typeface="Symbol" pitchFamily="18" charset="2"/>
              </a:rPr>
              <a:t>++                                              </a:t>
            </a:r>
            <a:r>
              <a:rPr lang="en-US" altLang="en-US" i="1">
                <a:solidFill>
                  <a:srgbClr val="010000"/>
                </a:solidFill>
                <a:sym typeface="Symbol" pitchFamily="18" charset="2"/>
              </a:rPr>
              <a:t>c</a:t>
            </a:r>
            <a:r>
              <a:rPr lang="en-US" altLang="en-US" baseline="-25000">
                <a:solidFill>
                  <a:srgbClr val="010000"/>
                </a:solidFill>
                <a:sym typeface="Symbol" pitchFamily="18" charset="2"/>
              </a:rPr>
              <a:t>3</a:t>
            </a:r>
            <a:r>
              <a:rPr lang="en-US" altLang="en-US">
                <a:solidFill>
                  <a:srgbClr val="010000"/>
                </a:solidFill>
                <a:sym typeface="Symbol" pitchFamily="18" charset="2"/>
              </a:rPr>
              <a:t>             </a:t>
            </a:r>
            <a:r>
              <a:rPr lang="en-US" altLang="en-US" i="1">
                <a:solidFill>
                  <a:srgbClr val="010000"/>
                </a:solidFill>
                <a:sym typeface="Symbol" pitchFamily="18" charset="2"/>
              </a:rPr>
              <a:t>x-</a:t>
            </a:r>
            <a:r>
              <a:rPr lang="en-US" altLang="en-US">
                <a:solidFill>
                  <a:srgbClr val="010000"/>
                </a:solidFill>
                <a:sym typeface="Symbol" pitchFamily="18" charset="2"/>
              </a:rPr>
              <a:t>1</a:t>
            </a:r>
            <a:endParaRPr lang="en-US" altLang="en-US" baseline="-25000">
              <a:solidFill>
                <a:srgbClr val="010000"/>
              </a:solidFill>
              <a:cs typeface="Times New Roman" pitchFamily="18" charset="0"/>
              <a:sym typeface="Symbol" pitchFamily="18" charset="2"/>
            </a:endParaRPr>
          </a:p>
          <a:p>
            <a:pPr>
              <a:buFontTx/>
              <a:buAutoNum type="arabicPlain" startAt="4"/>
            </a:pPr>
            <a:r>
              <a:rPr lang="en-US" altLang="en-US" b="1">
                <a:solidFill>
                  <a:srgbClr val="010000"/>
                </a:solidFill>
                <a:cs typeface="Times New Roman" pitchFamily="18" charset="0"/>
                <a:sym typeface="Symbol" pitchFamily="18" charset="2"/>
              </a:rPr>
              <a:t>if</a:t>
            </a:r>
            <a:r>
              <a:rPr lang="en-US" altLang="en-US">
                <a:solidFill>
                  <a:srgbClr val="010000"/>
                </a:solidFill>
                <a:cs typeface="Times New Roman" pitchFamily="18" charset="0"/>
                <a:sym typeface="Symbol" pitchFamily="18" charset="2"/>
              </a:rPr>
              <a:t>  </a:t>
            </a:r>
            <a:r>
              <a:rPr lang="en-US" altLang="en-US" i="1">
                <a:solidFill>
                  <a:srgbClr val="010000"/>
                </a:solidFill>
                <a:cs typeface="Times New Roman" pitchFamily="18" charset="0"/>
                <a:sym typeface="Symbol" pitchFamily="18" charset="2"/>
              </a:rPr>
              <a:t>i </a:t>
            </a:r>
            <a:r>
              <a:rPr lang="en-US" altLang="en-US">
                <a:solidFill>
                  <a:srgbClr val="010000"/>
                </a:solidFill>
                <a:cs typeface="Times New Roman" pitchFamily="18" charset="0"/>
                <a:sym typeface="Symbol" pitchFamily="18" charset="2"/>
              </a:rPr>
              <a:t></a:t>
            </a:r>
            <a:r>
              <a:rPr lang="en-US" altLang="en-US" i="1">
                <a:solidFill>
                  <a:srgbClr val="010000"/>
                </a:solidFill>
                <a:cs typeface="Times New Roman" pitchFamily="18" charset="0"/>
                <a:sym typeface="Symbol" pitchFamily="18" charset="2"/>
              </a:rPr>
              <a:t> n</a:t>
            </a:r>
            <a:r>
              <a:rPr lang="en-US" altLang="en-US">
                <a:solidFill>
                  <a:srgbClr val="010000"/>
                </a:solidFill>
                <a:cs typeface="Times New Roman" pitchFamily="18" charset="0"/>
                <a:sym typeface="Symbol" pitchFamily="18" charset="2"/>
              </a:rPr>
              <a:t>                                                  </a:t>
            </a:r>
            <a:r>
              <a:rPr lang="en-US" altLang="en-US" i="1">
                <a:solidFill>
                  <a:srgbClr val="010000"/>
                </a:solidFill>
                <a:sym typeface="Symbol" pitchFamily="18" charset="2"/>
              </a:rPr>
              <a:t>c</a:t>
            </a:r>
            <a:r>
              <a:rPr lang="en-US" altLang="en-US" baseline="-25000">
                <a:solidFill>
                  <a:srgbClr val="010000"/>
                </a:solidFill>
                <a:sym typeface="Symbol" pitchFamily="18" charset="2"/>
              </a:rPr>
              <a:t>4                    </a:t>
            </a:r>
            <a:r>
              <a:rPr lang="en-US" altLang="en-US">
                <a:solidFill>
                  <a:srgbClr val="010000"/>
                </a:solidFill>
                <a:sym typeface="Symbol" pitchFamily="18" charset="2"/>
              </a:rPr>
              <a:t>1</a:t>
            </a:r>
            <a:endParaRPr lang="en-US" altLang="en-US" baseline="-25000">
              <a:solidFill>
                <a:srgbClr val="010000"/>
              </a:solidFill>
              <a:cs typeface="Times New Roman" pitchFamily="18" charset="0"/>
              <a:sym typeface="Symbol" pitchFamily="18" charset="2"/>
            </a:endParaRPr>
          </a:p>
          <a:p>
            <a:pPr>
              <a:buFontTx/>
              <a:buAutoNum type="arabicPlain" startAt="4"/>
            </a:pPr>
            <a:r>
              <a:rPr lang="en-US" altLang="en-US" b="1">
                <a:solidFill>
                  <a:srgbClr val="010000"/>
                </a:solidFill>
                <a:cs typeface="Times New Roman" pitchFamily="18" charset="0"/>
                <a:sym typeface="Symbol" pitchFamily="18" charset="2"/>
              </a:rPr>
              <a:t>     then return </a:t>
            </a:r>
            <a:r>
              <a:rPr lang="en-US" altLang="en-US" i="1">
                <a:solidFill>
                  <a:srgbClr val="010000"/>
                </a:solidFill>
                <a:cs typeface="Times New Roman" pitchFamily="18" charset="0"/>
                <a:sym typeface="Symbol" pitchFamily="18" charset="2"/>
              </a:rPr>
              <a:t>true                             c</a:t>
            </a:r>
            <a:r>
              <a:rPr lang="en-US" altLang="en-US" baseline="-25000">
                <a:solidFill>
                  <a:srgbClr val="010000"/>
                </a:solidFill>
                <a:cs typeface="Times New Roman" pitchFamily="18" charset="0"/>
                <a:sym typeface="Symbol" pitchFamily="18" charset="2"/>
              </a:rPr>
              <a:t>5                    </a:t>
            </a:r>
            <a:r>
              <a:rPr lang="en-US" altLang="en-US">
                <a:solidFill>
                  <a:srgbClr val="010000"/>
                </a:solidFill>
                <a:sym typeface="Symbol" pitchFamily="18" charset="2"/>
              </a:rPr>
              <a:t>1</a:t>
            </a:r>
          </a:p>
          <a:p>
            <a:pPr>
              <a:buFontTx/>
              <a:buAutoNum type="arabicPlain" startAt="4"/>
            </a:pPr>
            <a:r>
              <a:rPr lang="en-US" altLang="en-US">
                <a:solidFill>
                  <a:srgbClr val="010000"/>
                </a:solidFill>
                <a:sym typeface="Symbol" pitchFamily="18" charset="2"/>
              </a:rPr>
              <a:t>     </a:t>
            </a:r>
            <a:r>
              <a:rPr lang="en-US" altLang="en-US" b="1">
                <a:solidFill>
                  <a:srgbClr val="010000"/>
                </a:solidFill>
                <a:sym typeface="Symbol" pitchFamily="18" charset="2"/>
              </a:rPr>
              <a:t>else  return </a:t>
            </a:r>
            <a:r>
              <a:rPr lang="en-US" altLang="en-US" i="1">
                <a:solidFill>
                  <a:srgbClr val="010000"/>
                </a:solidFill>
                <a:sym typeface="Symbol" pitchFamily="18" charset="2"/>
              </a:rPr>
              <a:t>false                             c</a:t>
            </a:r>
            <a:r>
              <a:rPr lang="en-US" altLang="en-US" baseline="-25000">
                <a:solidFill>
                  <a:srgbClr val="010000"/>
                </a:solidFill>
                <a:sym typeface="Symbol" pitchFamily="18" charset="2"/>
              </a:rPr>
              <a:t>6</a:t>
            </a:r>
            <a:r>
              <a:rPr lang="en-US" altLang="en-US">
                <a:solidFill>
                  <a:srgbClr val="010000"/>
                </a:solidFill>
                <a:sym typeface="Symbol" pitchFamily="18" charset="2"/>
              </a:rPr>
              <a:t>             1</a:t>
            </a:r>
          </a:p>
        </p:txBody>
      </p:sp>
      <p:sp>
        <p:nvSpPr>
          <p:cNvPr id="1031" name="Text Box 15"/>
          <p:cNvSpPr txBox="1">
            <a:spLocks noChangeArrowheads="1"/>
          </p:cNvSpPr>
          <p:nvPr/>
        </p:nvSpPr>
        <p:spPr bwMode="auto">
          <a:xfrm>
            <a:off x="396875" y="49101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2" name="Text Box 16"/>
          <p:cNvSpPr txBox="1">
            <a:spLocks noChangeArrowheads="1"/>
          </p:cNvSpPr>
          <p:nvPr/>
        </p:nvSpPr>
        <p:spPr bwMode="auto">
          <a:xfrm>
            <a:off x="504825" y="4437063"/>
            <a:ext cx="7839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i="1"/>
              <a:t>x</a:t>
            </a:r>
            <a:r>
              <a:rPr lang="en-US" altLang="en-US"/>
              <a:t> ranges between 1 and </a:t>
            </a:r>
            <a:r>
              <a:rPr lang="en-US" altLang="en-US" i="1"/>
              <a:t>n+</a:t>
            </a:r>
            <a:r>
              <a:rPr lang="en-US" altLang="en-US"/>
              <a:t>1.</a:t>
            </a:r>
          </a:p>
          <a:p>
            <a:r>
              <a:rPr lang="en-US" altLang="en-US"/>
              <a:t>So, the running time ranges between</a:t>
            </a:r>
          </a:p>
          <a:p>
            <a:r>
              <a:rPr lang="en-US" altLang="en-US" i="1">
                <a:solidFill>
                  <a:schemeClr val="hlink"/>
                </a:solidFill>
              </a:rPr>
              <a:t>       c</a:t>
            </a:r>
            <a:r>
              <a:rPr lang="en-US" altLang="en-US" baseline="-25000">
                <a:solidFill>
                  <a:schemeClr val="hlink"/>
                </a:solidFill>
              </a:rPr>
              <a:t>1</a:t>
            </a:r>
            <a:r>
              <a:rPr lang="en-US" altLang="en-US">
                <a:solidFill>
                  <a:schemeClr val="hlink"/>
                </a:solidFill>
              </a:rPr>
              <a:t>+ </a:t>
            </a:r>
            <a:r>
              <a:rPr lang="en-US" altLang="en-US" i="1">
                <a:solidFill>
                  <a:schemeClr val="hlink"/>
                </a:solidFill>
              </a:rPr>
              <a:t>c</a:t>
            </a:r>
            <a:r>
              <a:rPr lang="en-US" altLang="en-US" baseline="-25000">
                <a:solidFill>
                  <a:schemeClr val="hlink"/>
                </a:solidFill>
              </a:rPr>
              <a:t>2</a:t>
            </a:r>
            <a:r>
              <a:rPr lang="en-US" altLang="en-US" i="1">
                <a:solidFill>
                  <a:schemeClr val="hlink"/>
                </a:solidFill>
              </a:rPr>
              <a:t>+ c</a:t>
            </a:r>
            <a:r>
              <a:rPr lang="en-US" altLang="en-US" baseline="-25000">
                <a:solidFill>
                  <a:schemeClr val="hlink"/>
                </a:solidFill>
              </a:rPr>
              <a:t>4</a:t>
            </a:r>
            <a:r>
              <a:rPr lang="en-US" altLang="en-US"/>
              <a:t> </a:t>
            </a:r>
            <a:r>
              <a:rPr lang="en-US" altLang="en-US" i="1">
                <a:solidFill>
                  <a:schemeClr val="hlink"/>
                </a:solidFill>
              </a:rPr>
              <a:t>+ c</a:t>
            </a:r>
            <a:r>
              <a:rPr lang="en-US" altLang="en-US" baseline="-25000">
                <a:solidFill>
                  <a:schemeClr val="hlink"/>
                </a:solidFill>
              </a:rPr>
              <a:t>5</a:t>
            </a:r>
            <a:r>
              <a:rPr lang="en-US" altLang="en-US">
                <a:solidFill>
                  <a:schemeClr val="hlink"/>
                </a:solidFill>
              </a:rPr>
              <a:t> </a:t>
            </a:r>
            <a:r>
              <a:rPr lang="en-US" altLang="en-US">
                <a:solidFill>
                  <a:srgbClr val="010000"/>
                </a:solidFill>
              </a:rPr>
              <a:t>– </a:t>
            </a:r>
            <a:r>
              <a:rPr lang="en-US" altLang="en-US" b="1">
                <a:solidFill>
                  <a:srgbClr val="CC0000"/>
                </a:solidFill>
              </a:rPr>
              <a:t>best case</a:t>
            </a:r>
          </a:p>
          <a:p>
            <a:r>
              <a:rPr lang="en-US" altLang="en-US"/>
              <a:t>and</a:t>
            </a:r>
          </a:p>
          <a:p>
            <a:r>
              <a:rPr lang="en-US" altLang="en-US" i="1"/>
              <a:t>       </a:t>
            </a:r>
            <a:r>
              <a:rPr lang="en-US" altLang="en-US" i="1">
                <a:solidFill>
                  <a:schemeClr val="hlink"/>
                </a:solidFill>
              </a:rPr>
              <a:t>c</a:t>
            </a:r>
            <a:r>
              <a:rPr lang="en-US" altLang="en-US" baseline="-25000">
                <a:solidFill>
                  <a:schemeClr val="hlink"/>
                </a:solidFill>
              </a:rPr>
              <a:t>1</a:t>
            </a:r>
            <a:r>
              <a:rPr lang="en-US" altLang="en-US">
                <a:solidFill>
                  <a:schemeClr val="hlink"/>
                </a:solidFill>
              </a:rPr>
              <a:t>+ </a:t>
            </a:r>
            <a:r>
              <a:rPr lang="en-US" altLang="en-US" i="1">
                <a:solidFill>
                  <a:schemeClr val="hlink"/>
                </a:solidFill>
              </a:rPr>
              <a:t>c</a:t>
            </a:r>
            <a:r>
              <a:rPr lang="en-US" altLang="en-US" baseline="-25000">
                <a:solidFill>
                  <a:schemeClr val="hlink"/>
                </a:solidFill>
              </a:rPr>
              <a:t>2</a:t>
            </a:r>
            <a:r>
              <a:rPr lang="en-US" altLang="en-US">
                <a:solidFill>
                  <a:schemeClr val="hlink"/>
                </a:solidFill>
              </a:rPr>
              <a:t>(</a:t>
            </a:r>
            <a:r>
              <a:rPr lang="en-US" altLang="en-US" i="1">
                <a:solidFill>
                  <a:schemeClr val="hlink"/>
                </a:solidFill>
              </a:rPr>
              <a:t>n+</a:t>
            </a:r>
            <a:r>
              <a:rPr lang="en-US" altLang="en-US">
                <a:solidFill>
                  <a:schemeClr val="hlink"/>
                </a:solidFill>
              </a:rPr>
              <a:t>1)</a:t>
            </a:r>
            <a:r>
              <a:rPr lang="en-US" altLang="en-US" i="1">
                <a:solidFill>
                  <a:schemeClr val="hlink"/>
                </a:solidFill>
              </a:rPr>
              <a:t>+ c</a:t>
            </a:r>
            <a:r>
              <a:rPr lang="en-US" altLang="en-US" baseline="-25000">
                <a:solidFill>
                  <a:schemeClr val="hlink"/>
                </a:solidFill>
              </a:rPr>
              <a:t>3</a:t>
            </a:r>
            <a:r>
              <a:rPr lang="en-US" altLang="en-US" i="1">
                <a:solidFill>
                  <a:schemeClr val="hlink"/>
                </a:solidFill>
              </a:rPr>
              <a:t>n</a:t>
            </a:r>
            <a:r>
              <a:rPr lang="en-US" altLang="en-US">
                <a:solidFill>
                  <a:schemeClr val="hlink"/>
                </a:solidFill>
              </a:rPr>
              <a:t> + </a:t>
            </a:r>
            <a:r>
              <a:rPr lang="en-US" altLang="en-US" i="1">
                <a:solidFill>
                  <a:schemeClr val="hlink"/>
                </a:solidFill>
              </a:rPr>
              <a:t>c</a:t>
            </a:r>
            <a:r>
              <a:rPr lang="en-US" altLang="en-US" baseline="-25000">
                <a:solidFill>
                  <a:schemeClr val="hlink"/>
                </a:solidFill>
              </a:rPr>
              <a:t>4</a:t>
            </a:r>
            <a:r>
              <a:rPr lang="en-US" altLang="en-US"/>
              <a:t> </a:t>
            </a:r>
            <a:r>
              <a:rPr lang="en-US" altLang="en-US" i="1">
                <a:solidFill>
                  <a:schemeClr val="hlink"/>
                </a:solidFill>
              </a:rPr>
              <a:t>+ c</a:t>
            </a:r>
            <a:r>
              <a:rPr lang="en-US" altLang="en-US" baseline="-25000">
                <a:solidFill>
                  <a:schemeClr val="hlink"/>
                </a:solidFill>
              </a:rPr>
              <a:t>6</a:t>
            </a:r>
            <a:r>
              <a:rPr lang="en-US" altLang="en-US">
                <a:solidFill>
                  <a:schemeClr val="hlink"/>
                </a:solidFill>
              </a:rPr>
              <a:t> </a:t>
            </a:r>
            <a:r>
              <a:rPr lang="en-US" altLang="en-US">
                <a:solidFill>
                  <a:srgbClr val="010000"/>
                </a:solidFill>
              </a:rPr>
              <a:t>– </a:t>
            </a:r>
            <a:r>
              <a:rPr lang="en-US" altLang="en-US" b="1">
                <a:solidFill>
                  <a:srgbClr val="CC0000"/>
                </a:solidFill>
              </a:rPr>
              <a:t>worst case</a:t>
            </a:r>
            <a:endParaRPr lang="en-US" altLang="en-US" b="1" i="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2052" name="Rectangle 2"/>
          <p:cNvSpPr>
            <a:spLocks noGrp="1" noChangeArrowheads="1"/>
          </p:cNvSpPr>
          <p:nvPr>
            <p:ph type="title"/>
          </p:nvPr>
        </p:nvSpPr>
        <p:spPr/>
        <p:txBody>
          <a:bodyPr/>
          <a:lstStyle/>
          <a:p>
            <a:r>
              <a:rPr lang="en-US" altLang="en-US" smtClean="0"/>
              <a:t>A Simple Example – </a:t>
            </a:r>
            <a:r>
              <a:rPr lang="en-US" altLang="en-US" i="1" smtClean="0"/>
              <a:t>Linear Search </a:t>
            </a:r>
          </a:p>
        </p:txBody>
      </p:sp>
      <p:sp>
        <p:nvSpPr>
          <p:cNvPr id="2053" name="Rectangle 3"/>
          <p:cNvSpPr>
            <a:spLocks noGrp="1" noChangeArrowheads="1"/>
          </p:cNvSpPr>
          <p:nvPr>
            <p:ph type="body" sz="half" idx="1"/>
          </p:nvPr>
        </p:nvSpPr>
        <p:spPr>
          <a:xfrm>
            <a:off x="352425" y="746125"/>
            <a:ext cx="8189913" cy="950913"/>
          </a:xfrm>
        </p:spPr>
        <p:txBody>
          <a:bodyPr/>
          <a:lstStyle/>
          <a:p>
            <a:pPr>
              <a:buFont typeface="Wingdings" pitchFamily="2" charset="2"/>
              <a:buNone/>
            </a:pPr>
            <a:r>
              <a:rPr lang="en-US" altLang="en-US" sz="2400" b="1" smtClean="0">
                <a:solidFill>
                  <a:srgbClr val="CC0000"/>
                </a:solidFill>
              </a:rPr>
              <a:t>INPUT: a sequence of </a:t>
            </a:r>
            <a:r>
              <a:rPr lang="en-US" altLang="en-US" sz="2400" b="1" i="1" smtClean="0">
                <a:solidFill>
                  <a:srgbClr val="CC0000"/>
                </a:solidFill>
              </a:rPr>
              <a:t>n</a:t>
            </a:r>
            <a:r>
              <a:rPr lang="en-US" altLang="en-US" sz="2400" b="1" smtClean="0">
                <a:solidFill>
                  <a:srgbClr val="CC0000"/>
                </a:solidFill>
              </a:rPr>
              <a:t> numbers, </a:t>
            </a:r>
            <a:r>
              <a:rPr lang="en-US" altLang="en-US" sz="2400" b="1" i="1" smtClean="0">
                <a:solidFill>
                  <a:srgbClr val="CC0000"/>
                </a:solidFill>
              </a:rPr>
              <a:t>key</a:t>
            </a:r>
            <a:r>
              <a:rPr lang="en-US" altLang="en-US" sz="2400" b="1" smtClean="0">
                <a:solidFill>
                  <a:srgbClr val="CC0000"/>
                </a:solidFill>
              </a:rPr>
              <a:t> to search for.</a:t>
            </a:r>
          </a:p>
          <a:p>
            <a:pPr>
              <a:buFont typeface="Wingdings" pitchFamily="2" charset="2"/>
              <a:buNone/>
            </a:pPr>
            <a:r>
              <a:rPr lang="en-US" altLang="en-US" sz="2400" b="1" smtClean="0">
                <a:solidFill>
                  <a:srgbClr val="CC0000"/>
                </a:solidFill>
              </a:rPr>
              <a:t>OUTPUT:  </a:t>
            </a:r>
            <a:r>
              <a:rPr lang="en-US" altLang="en-US" sz="2400" b="1" i="1" smtClean="0">
                <a:solidFill>
                  <a:srgbClr val="CC0000"/>
                </a:solidFill>
              </a:rPr>
              <a:t>true</a:t>
            </a:r>
            <a:r>
              <a:rPr lang="en-US" altLang="en-US" sz="2400" b="1" smtClean="0">
                <a:solidFill>
                  <a:srgbClr val="CC0000"/>
                </a:solidFill>
              </a:rPr>
              <a:t> if </a:t>
            </a:r>
            <a:r>
              <a:rPr lang="en-US" altLang="en-US" sz="2400" b="1" i="1" smtClean="0">
                <a:solidFill>
                  <a:srgbClr val="CC0000"/>
                </a:solidFill>
              </a:rPr>
              <a:t>key</a:t>
            </a:r>
            <a:r>
              <a:rPr lang="en-US" altLang="en-US" sz="2400" b="1" smtClean="0">
                <a:solidFill>
                  <a:srgbClr val="CC0000"/>
                </a:solidFill>
              </a:rPr>
              <a:t> occurs in the sequence, </a:t>
            </a:r>
            <a:r>
              <a:rPr lang="en-US" altLang="en-US" sz="2400" b="1" i="1" smtClean="0">
                <a:solidFill>
                  <a:srgbClr val="CC0000"/>
                </a:solidFill>
              </a:rPr>
              <a:t>false</a:t>
            </a:r>
            <a:r>
              <a:rPr lang="en-US" altLang="en-US" sz="2400" b="1" smtClean="0">
                <a:solidFill>
                  <a:srgbClr val="CC0000"/>
                </a:solidFill>
              </a:rPr>
              <a:t> otherwise.</a:t>
            </a:r>
            <a:endParaRPr lang="en-US" altLang="en-US" sz="2400" b="1" i="1" smtClean="0">
              <a:solidFill>
                <a:srgbClr val="CC0000"/>
              </a:solidFill>
            </a:endParaRPr>
          </a:p>
          <a:p>
            <a:pPr>
              <a:buFont typeface="Wingdings" pitchFamily="2" charset="2"/>
              <a:buNone/>
            </a:pPr>
            <a:endParaRPr lang="en-US" altLang="en-US" sz="2400" b="1" smtClean="0">
              <a:solidFill>
                <a:schemeClr val="tx1"/>
              </a:solidFill>
            </a:endParaRPr>
          </a:p>
          <a:p>
            <a:pPr>
              <a:buFont typeface="Wingdings" pitchFamily="2" charset="2"/>
              <a:buNone/>
            </a:pPr>
            <a:endParaRPr lang="en-US" altLang="en-US" sz="2400" smtClean="0"/>
          </a:p>
          <a:p>
            <a:pPr>
              <a:buFont typeface="Wingdings" pitchFamily="2" charset="2"/>
              <a:buNone/>
            </a:pPr>
            <a:endParaRPr lang="en-US" altLang="en-US" sz="2400" smtClean="0">
              <a:solidFill>
                <a:srgbClr val="CC99FF"/>
              </a:solidFill>
            </a:endParaRPr>
          </a:p>
          <a:p>
            <a:pPr>
              <a:buFont typeface="Wingdings" pitchFamily="2" charset="2"/>
              <a:buNone/>
            </a:pPr>
            <a:endParaRPr lang="en-US" altLang="en-US" sz="2400" smtClean="0">
              <a:solidFill>
                <a:srgbClr val="CC99FF"/>
              </a:solidFill>
            </a:endParaRPr>
          </a:p>
          <a:p>
            <a:pPr>
              <a:buFont typeface="Wingdings" pitchFamily="2" charset="2"/>
              <a:buNone/>
            </a:pPr>
            <a:endParaRPr lang="en-US" altLang="en-US" sz="2400" smtClean="0">
              <a:solidFill>
                <a:srgbClr val="CC99FF"/>
              </a:solidFill>
            </a:endParaRPr>
          </a:p>
        </p:txBody>
      </p:sp>
      <p:graphicFrame>
        <p:nvGraphicFramePr>
          <p:cNvPr id="2050" name="Object 4"/>
          <p:cNvGraphicFramePr>
            <a:graphicFrameLocks noGrp="1" noChangeAspect="1"/>
          </p:cNvGraphicFramePr>
          <p:nvPr>
            <p:ph sz="quarter" idx="2"/>
          </p:nvPr>
        </p:nvGraphicFramePr>
        <p:xfrm>
          <a:off x="6483350" y="2254250"/>
          <a:ext cx="406400" cy="292100"/>
        </p:xfrm>
        <a:graphic>
          <a:graphicData uri="http://schemas.openxmlformats.org/presentationml/2006/ole">
            <mc:AlternateContent xmlns:mc="http://schemas.openxmlformats.org/markup-compatibility/2006">
              <mc:Choice xmlns:v="urn:schemas-microsoft-com:vml" Requires="v">
                <p:oleObj spid="_x0000_s2064" name="Equation" r:id="rId4" imgW="406080" imgH="291960" progId="Equation.3">
                  <p:embed/>
                </p:oleObj>
              </mc:Choice>
              <mc:Fallback>
                <p:oleObj name="Equation" r:id="rId4" imgW="406080" imgH="29196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3350" y="2254250"/>
                        <a:ext cx="4064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396875" y="49101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55" name="Text Box 7"/>
          <p:cNvSpPr txBox="1">
            <a:spLocks noChangeArrowheads="1"/>
          </p:cNvSpPr>
          <p:nvPr/>
        </p:nvSpPr>
        <p:spPr bwMode="auto">
          <a:xfrm>
            <a:off x="504825" y="4514850"/>
            <a:ext cx="7839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a:solidFill>
                  <a:srgbClr val="FF3300"/>
                </a:solidFill>
              </a:rPr>
              <a:t>Assign a cost of 1 to all statement executions.</a:t>
            </a:r>
          </a:p>
          <a:p>
            <a:r>
              <a:rPr lang="en-US" altLang="en-US"/>
              <a:t>Now, the running time ranges between</a:t>
            </a:r>
          </a:p>
          <a:p>
            <a:r>
              <a:rPr lang="en-US" altLang="en-US" i="1">
                <a:solidFill>
                  <a:schemeClr val="hlink"/>
                </a:solidFill>
              </a:rPr>
              <a:t>       </a:t>
            </a:r>
            <a:r>
              <a:rPr lang="en-US" altLang="en-US">
                <a:solidFill>
                  <a:schemeClr val="hlink"/>
                </a:solidFill>
              </a:rPr>
              <a:t>1+ 1</a:t>
            </a:r>
            <a:r>
              <a:rPr lang="en-US" altLang="en-US" i="1">
                <a:solidFill>
                  <a:schemeClr val="hlink"/>
                </a:solidFill>
              </a:rPr>
              <a:t>+ </a:t>
            </a:r>
            <a:r>
              <a:rPr lang="en-US" altLang="en-US">
                <a:solidFill>
                  <a:schemeClr val="hlink"/>
                </a:solidFill>
              </a:rPr>
              <a:t>1</a:t>
            </a:r>
            <a:r>
              <a:rPr lang="en-US" altLang="en-US"/>
              <a:t> </a:t>
            </a:r>
            <a:r>
              <a:rPr lang="en-US" altLang="en-US" i="1">
                <a:solidFill>
                  <a:schemeClr val="hlink"/>
                </a:solidFill>
              </a:rPr>
              <a:t>+ </a:t>
            </a:r>
            <a:r>
              <a:rPr lang="en-US" altLang="en-US">
                <a:solidFill>
                  <a:schemeClr val="hlink"/>
                </a:solidFill>
              </a:rPr>
              <a:t>1 = 4 </a:t>
            </a:r>
            <a:r>
              <a:rPr lang="en-US" altLang="en-US">
                <a:solidFill>
                  <a:srgbClr val="010000"/>
                </a:solidFill>
              </a:rPr>
              <a:t>– </a:t>
            </a:r>
            <a:r>
              <a:rPr lang="en-US" altLang="en-US" b="1">
                <a:solidFill>
                  <a:srgbClr val="CC0000"/>
                </a:solidFill>
              </a:rPr>
              <a:t>best case</a:t>
            </a:r>
          </a:p>
          <a:p>
            <a:r>
              <a:rPr lang="en-US" altLang="en-US"/>
              <a:t>and</a:t>
            </a:r>
          </a:p>
          <a:p>
            <a:r>
              <a:rPr lang="en-US" altLang="en-US" i="1"/>
              <a:t>       </a:t>
            </a:r>
            <a:r>
              <a:rPr lang="en-US" altLang="en-US">
                <a:solidFill>
                  <a:schemeClr val="hlink"/>
                </a:solidFill>
              </a:rPr>
              <a:t>1+ (</a:t>
            </a:r>
            <a:r>
              <a:rPr lang="en-US" altLang="en-US" i="1">
                <a:solidFill>
                  <a:schemeClr val="hlink"/>
                </a:solidFill>
              </a:rPr>
              <a:t>n+</a:t>
            </a:r>
            <a:r>
              <a:rPr lang="en-US" altLang="en-US">
                <a:solidFill>
                  <a:schemeClr val="hlink"/>
                </a:solidFill>
              </a:rPr>
              <a:t>1)</a:t>
            </a:r>
            <a:r>
              <a:rPr lang="en-US" altLang="en-US" i="1">
                <a:solidFill>
                  <a:schemeClr val="hlink"/>
                </a:solidFill>
              </a:rPr>
              <a:t>+ n</a:t>
            </a:r>
            <a:r>
              <a:rPr lang="en-US" altLang="en-US">
                <a:solidFill>
                  <a:schemeClr val="hlink"/>
                </a:solidFill>
              </a:rPr>
              <a:t> + 1</a:t>
            </a:r>
            <a:r>
              <a:rPr lang="en-US" altLang="en-US"/>
              <a:t> </a:t>
            </a:r>
            <a:r>
              <a:rPr lang="en-US" altLang="en-US" i="1">
                <a:solidFill>
                  <a:schemeClr val="hlink"/>
                </a:solidFill>
              </a:rPr>
              <a:t>+ </a:t>
            </a:r>
            <a:r>
              <a:rPr lang="en-US" altLang="en-US">
                <a:solidFill>
                  <a:schemeClr val="hlink"/>
                </a:solidFill>
              </a:rPr>
              <a:t>1 = 2</a:t>
            </a:r>
            <a:r>
              <a:rPr lang="en-US" altLang="en-US" i="1">
                <a:solidFill>
                  <a:schemeClr val="hlink"/>
                </a:solidFill>
              </a:rPr>
              <a:t>n</a:t>
            </a:r>
            <a:r>
              <a:rPr lang="en-US" altLang="en-US">
                <a:solidFill>
                  <a:schemeClr val="hlink"/>
                </a:solidFill>
              </a:rPr>
              <a:t>+4 </a:t>
            </a:r>
            <a:r>
              <a:rPr lang="en-US" altLang="en-US">
                <a:solidFill>
                  <a:srgbClr val="010000"/>
                </a:solidFill>
              </a:rPr>
              <a:t>– </a:t>
            </a:r>
            <a:r>
              <a:rPr lang="en-US" altLang="en-US" b="1">
                <a:solidFill>
                  <a:srgbClr val="CC0000"/>
                </a:solidFill>
              </a:rPr>
              <a:t>worst case</a:t>
            </a:r>
            <a:endParaRPr lang="en-US" altLang="en-US" b="1" i="1"/>
          </a:p>
        </p:txBody>
      </p:sp>
      <p:sp>
        <p:nvSpPr>
          <p:cNvPr id="2056" name="Text Box 9"/>
          <p:cNvSpPr txBox="1">
            <a:spLocks noChangeArrowheads="1"/>
          </p:cNvSpPr>
          <p:nvPr/>
        </p:nvSpPr>
        <p:spPr bwMode="auto">
          <a:xfrm>
            <a:off x="476250" y="1663700"/>
            <a:ext cx="7850188" cy="2722563"/>
          </a:xfrm>
          <a:prstGeom prst="rect">
            <a:avLst/>
          </a:prstGeom>
          <a:solidFill>
            <a:srgbClr val="CCECFF"/>
          </a:solidFill>
          <a:ln w="12700">
            <a:solidFill>
              <a:schemeClr val="tx1"/>
            </a:solidFill>
            <a:miter lim="800000"/>
            <a:headEnd type="none" w="sm" len="sm"/>
            <a:tailEnd type="none" w="sm" len="sm"/>
          </a:ln>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i="1">
                <a:solidFill>
                  <a:srgbClr val="010000"/>
                </a:solidFill>
              </a:rPr>
              <a:t>LinearSearch</a:t>
            </a:r>
            <a:r>
              <a:rPr lang="en-US" altLang="en-US" sz="2800">
                <a:solidFill>
                  <a:srgbClr val="010000"/>
                </a:solidFill>
              </a:rPr>
              <a:t>(A, </a:t>
            </a:r>
            <a:r>
              <a:rPr lang="en-US" altLang="en-US" sz="2800" i="1">
                <a:solidFill>
                  <a:srgbClr val="010000"/>
                </a:solidFill>
              </a:rPr>
              <a:t>key</a:t>
            </a:r>
            <a:r>
              <a:rPr lang="en-US" altLang="en-US" sz="2800">
                <a:solidFill>
                  <a:srgbClr val="010000"/>
                </a:solidFill>
              </a:rPr>
              <a:t>)                      </a:t>
            </a:r>
            <a:r>
              <a:rPr lang="en-US" altLang="en-US" sz="2800" i="1">
                <a:solidFill>
                  <a:srgbClr val="010000"/>
                </a:solidFill>
              </a:rPr>
              <a:t>cost        times</a:t>
            </a:r>
          </a:p>
          <a:p>
            <a:r>
              <a:rPr lang="en-US" altLang="en-US" sz="2200">
                <a:solidFill>
                  <a:srgbClr val="010000"/>
                </a:solidFill>
              </a:rPr>
              <a:t>1    </a:t>
            </a:r>
            <a:r>
              <a:rPr lang="en-US" altLang="en-US" sz="2200" i="1">
                <a:solidFill>
                  <a:srgbClr val="010000"/>
                </a:solidFill>
              </a:rPr>
              <a:t>i </a:t>
            </a:r>
            <a:r>
              <a:rPr lang="en-US" altLang="en-US">
                <a:solidFill>
                  <a:srgbClr val="010000"/>
                </a:solidFill>
                <a:sym typeface="Symbol" pitchFamily="18" charset="2"/>
              </a:rPr>
              <a:t> 1</a:t>
            </a:r>
            <a:r>
              <a:rPr lang="en-US" altLang="en-US" b="1">
                <a:solidFill>
                  <a:srgbClr val="010000"/>
                </a:solidFill>
                <a:sym typeface="Symbol" pitchFamily="18" charset="2"/>
              </a:rPr>
              <a:t>                                                      </a:t>
            </a:r>
            <a:r>
              <a:rPr lang="en-US" altLang="en-US">
                <a:solidFill>
                  <a:srgbClr val="010000"/>
                </a:solidFill>
                <a:sym typeface="Symbol" pitchFamily="18" charset="2"/>
              </a:rPr>
              <a:t>1</a:t>
            </a:r>
            <a:r>
              <a:rPr lang="en-US" altLang="en-US" i="1">
                <a:solidFill>
                  <a:srgbClr val="010000"/>
                </a:solidFill>
                <a:sym typeface="Symbol" pitchFamily="18" charset="2"/>
              </a:rPr>
              <a:t> </a:t>
            </a:r>
            <a:r>
              <a:rPr lang="en-US" altLang="en-US">
                <a:solidFill>
                  <a:srgbClr val="010000"/>
                </a:solidFill>
                <a:sym typeface="Symbol" pitchFamily="18" charset="2"/>
              </a:rPr>
              <a:t>             1</a:t>
            </a:r>
          </a:p>
          <a:p>
            <a:r>
              <a:rPr lang="en-US" altLang="en-US">
                <a:solidFill>
                  <a:srgbClr val="010000"/>
                </a:solidFill>
                <a:sym typeface="Symbol" pitchFamily="18" charset="2"/>
              </a:rPr>
              <a:t>2   </a:t>
            </a:r>
            <a:r>
              <a:rPr lang="en-US" altLang="en-US" b="1">
                <a:solidFill>
                  <a:srgbClr val="010000"/>
                </a:solidFill>
                <a:sym typeface="Symbol" pitchFamily="18" charset="2"/>
              </a:rPr>
              <a:t>while</a:t>
            </a:r>
            <a:r>
              <a:rPr lang="en-US" altLang="en-US">
                <a:solidFill>
                  <a:srgbClr val="010000"/>
                </a:solidFill>
                <a:sym typeface="Symbol" pitchFamily="18" charset="2"/>
              </a:rPr>
              <a:t> </a:t>
            </a:r>
            <a:r>
              <a:rPr lang="en-US" altLang="en-US" i="1">
                <a:solidFill>
                  <a:srgbClr val="010000"/>
                </a:solidFill>
                <a:sym typeface="Symbol" pitchFamily="18" charset="2"/>
              </a:rPr>
              <a:t>i </a:t>
            </a:r>
            <a:r>
              <a:rPr lang="en-US" altLang="en-US" i="1">
                <a:solidFill>
                  <a:srgbClr val="010000"/>
                </a:solidFill>
                <a:cs typeface="Times New Roman" pitchFamily="18" charset="0"/>
                <a:sym typeface="Symbol" pitchFamily="18" charset="2"/>
              </a:rPr>
              <a:t>≤ n</a:t>
            </a:r>
            <a:r>
              <a:rPr lang="en-US" altLang="en-US">
                <a:solidFill>
                  <a:srgbClr val="010000"/>
                </a:solidFill>
                <a:cs typeface="Times New Roman" pitchFamily="18" charset="0"/>
                <a:sym typeface="Symbol" pitchFamily="18" charset="2"/>
              </a:rPr>
              <a:t> </a:t>
            </a:r>
            <a:r>
              <a:rPr lang="en-US" altLang="en-US" b="1">
                <a:solidFill>
                  <a:srgbClr val="010000"/>
                </a:solidFill>
                <a:cs typeface="Times New Roman" pitchFamily="18" charset="0"/>
                <a:sym typeface="Symbol" pitchFamily="18" charset="2"/>
              </a:rPr>
              <a:t>and</a:t>
            </a:r>
            <a:r>
              <a:rPr lang="en-US" altLang="en-US">
                <a:solidFill>
                  <a:srgbClr val="010000"/>
                </a:solidFill>
                <a:cs typeface="Times New Roman" pitchFamily="18" charset="0"/>
                <a:sym typeface="Symbol" pitchFamily="18" charset="2"/>
              </a:rPr>
              <a:t> A[</a:t>
            </a:r>
            <a:r>
              <a:rPr lang="en-US" altLang="en-US" i="1">
                <a:solidFill>
                  <a:srgbClr val="010000"/>
                </a:solidFill>
                <a:cs typeface="Times New Roman" pitchFamily="18" charset="0"/>
                <a:sym typeface="Symbol" pitchFamily="18" charset="2"/>
              </a:rPr>
              <a:t>i</a:t>
            </a:r>
            <a:r>
              <a:rPr lang="en-US" altLang="en-US">
                <a:solidFill>
                  <a:srgbClr val="010000"/>
                </a:solidFill>
                <a:cs typeface="Times New Roman" pitchFamily="18" charset="0"/>
                <a:sym typeface="Symbol" pitchFamily="18" charset="2"/>
              </a:rPr>
              <a:t>] != </a:t>
            </a:r>
            <a:r>
              <a:rPr lang="en-US" altLang="en-US" i="1">
                <a:solidFill>
                  <a:srgbClr val="010000"/>
                </a:solidFill>
                <a:cs typeface="Times New Roman" pitchFamily="18" charset="0"/>
                <a:sym typeface="Symbol" pitchFamily="18" charset="2"/>
              </a:rPr>
              <a:t>key                    </a:t>
            </a:r>
            <a:r>
              <a:rPr lang="en-US" altLang="en-US">
                <a:solidFill>
                  <a:srgbClr val="010000"/>
                </a:solidFill>
                <a:sym typeface="Symbol" pitchFamily="18" charset="2"/>
              </a:rPr>
              <a:t>1              </a:t>
            </a:r>
            <a:r>
              <a:rPr lang="en-US" altLang="en-US" i="1">
                <a:solidFill>
                  <a:srgbClr val="010000"/>
                </a:solidFill>
                <a:sym typeface="Symbol" pitchFamily="18" charset="2"/>
              </a:rPr>
              <a:t>x</a:t>
            </a:r>
            <a:endParaRPr lang="en-US" altLang="en-US" baseline="-25000">
              <a:solidFill>
                <a:srgbClr val="010000"/>
              </a:solidFill>
              <a:cs typeface="Times New Roman" pitchFamily="18" charset="0"/>
              <a:sym typeface="Symbol" pitchFamily="18" charset="2"/>
            </a:endParaRPr>
          </a:p>
          <a:p>
            <a:r>
              <a:rPr lang="en-US" altLang="en-US" b="1">
                <a:solidFill>
                  <a:srgbClr val="010000"/>
                </a:solidFill>
                <a:cs typeface="Times New Roman" pitchFamily="18" charset="0"/>
                <a:sym typeface="Symbol" pitchFamily="18" charset="2"/>
              </a:rPr>
              <a:t>3</a:t>
            </a:r>
            <a:r>
              <a:rPr lang="en-US" altLang="en-US">
                <a:solidFill>
                  <a:srgbClr val="010000"/>
                </a:solidFill>
                <a:cs typeface="Times New Roman" pitchFamily="18" charset="0"/>
                <a:sym typeface="Symbol" pitchFamily="18" charset="2"/>
              </a:rPr>
              <a:t>         </a:t>
            </a:r>
            <a:r>
              <a:rPr lang="en-US" altLang="en-US" b="1">
                <a:solidFill>
                  <a:srgbClr val="010000"/>
                </a:solidFill>
                <a:cs typeface="Times New Roman" pitchFamily="18" charset="0"/>
                <a:sym typeface="Symbol" pitchFamily="18" charset="2"/>
              </a:rPr>
              <a:t>do </a:t>
            </a:r>
            <a:r>
              <a:rPr lang="en-US" altLang="en-US" i="1">
                <a:solidFill>
                  <a:srgbClr val="010000"/>
                </a:solidFill>
                <a:cs typeface="Times New Roman" pitchFamily="18" charset="0"/>
                <a:sym typeface="Symbol" pitchFamily="18" charset="2"/>
              </a:rPr>
              <a:t>i</a:t>
            </a:r>
            <a:r>
              <a:rPr lang="en-US" altLang="en-US">
                <a:solidFill>
                  <a:srgbClr val="010000"/>
                </a:solidFill>
                <a:cs typeface="Times New Roman" pitchFamily="18" charset="0"/>
                <a:sym typeface="Symbol" pitchFamily="18" charset="2"/>
              </a:rPr>
              <a:t>++                                               </a:t>
            </a:r>
            <a:r>
              <a:rPr lang="en-US" altLang="en-US">
                <a:solidFill>
                  <a:srgbClr val="010000"/>
                </a:solidFill>
                <a:sym typeface="Symbol" pitchFamily="18" charset="2"/>
              </a:rPr>
              <a:t>1              </a:t>
            </a:r>
            <a:r>
              <a:rPr lang="en-US" altLang="en-US" i="1">
                <a:solidFill>
                  <a:srgbClr val="010000"/>
                </a:solidFill>
                <a:sym typeface="Symbol" pitchFamily="18" charset="2"/>
              </a:rPr>
              <a:t>x-</a:t>
            </a:r>
            <a:r>
              <a:rPr lang="en-US" altLang="en-US">
                <a:solidFill>
                  <a:srgbClr val="010000"/>
                </a:solidFill>
                <a:sym typeface="Symbol" pitchFamily="18" charset="2"/>
              </a:rPr>
              <a:t>1</a:t>
            </a:r>
            <a:endParaRPr lang="en-US" altLang="en-US" baseline="-25000">
              <a:solidFill>
                <a:srgbClr val="010000"/>
              </a:solidFill>
              <a:cs typeface="Times New Roman" pitchFamily="18" charset="0"/>
              <a:sym typeface="Symbol" pitchFamily="18" charset="2"/>
            </a:endParaRPr>
          </a:p>
          <a:p>
            <a:pPr>
              <a:buFontTx/>
              <a:buAutoNum type="arabicPlain" startAt="4"/>
            </a:pPr>
            <a:r>
              <a:rPr lang="en-US" altLang="en-US" b="1">
                <a:solidFill>
                  <a:srgbClr val="010000"/>
                </a:solidFill>
                <a:cs typeface="Times New Roman" pitchFamily="18" charset="0"/>
                <a:sym typeface="Symbol" pitchFamily="18" charset="2"/>
              </a:rPr>
              <a:t>if</a:t>
            </a:r>
            <a:r>
              <a:rPr lang="en-US" altLang="en-US">
                <a:solidFill>
                  <a:srgbClr val="010000"/>
                </a:solidFill>
                <a:cs typeface="Times New Roman" pitchFamily="18" charset="0"/>
                <a:sym typeface="Symbol" pitchFamily="18" charset="2"/>
              </a:rPr>
              <a:t>  </a:t>
            </a:r>
            <a:r>
              <a:rPr lang="en-US" altLang="en-US" i="1">
                <a:solidFill>
                  <a:srgbClr val="010000"/>
                </a:solidFill>
                <a:cs typeface="Times New Roman" pitchFamily="18" charset="0"/>
                <a:sym typeface="Symbol" pitchFamily="18" charset="2"/>
              </a:rPr>
              <a:t>i </a:t>
            </a:r>
            <a:r>
              <a:rPr lang="en-US" altLang="en-US">
                <a:solidFill>
                  <a:srgbClr val="010000"/>
                </a:solidFill>
                <a:cs typeface="Times New Roman" pitchFamily="18" charset="0"/>
                <a:sym typeface="Symbol" pitchFamily="18" charset="2"/>
              </a:rPr>
              <a:t></a:t>
            </a:r>
            <a:r>
              <a:rPr lang="en-US" altLang="en-US" i="1">
                <a:solidFill>
                  <a:srgbClr val="010000"/>
                </a:solidFill>
                <a:cs typeface="Times New Roman" pitchFamily="18" charset="0"/>
                <a:sym typeface="Symbol" pitchFamily="18" charset="2"/>
              </a:rPr>
              <a:t> n</a:t>
            </a:r>
            <a:r>
              <a:rPr lang="en-US" altLang="en-US">
                <a:solidFill>
                  <a:srgbClr val="010000"/>
                </a:solidFill>
                <a:cs typeface="Times New Roman" pitchFamily="18" charset="0"/>
                <a:sym typeface="Symbol" pitchFamily="18" charset="2"/>
              </a:rPr>
              <a:t>                                                   </a:t>
            </a:r>
            <a:r>
              <a:rPr lang="en-US" altLang="en-US">
                <a:solidFill>
                  <a:srgbClr val="010000"/>
                </a:solidFill>
                <a:sym typeface="Symbol" pitchFamily="18" charset="2"/>
              </a:rPr>
              <a:t>1</a:t>
            </a:r>
            <a:r>
              <a:rPr lang="en-US" altLang="en-US" baseline="-25000">
                <a:solidFill>
                  <a:srgbClr val="010000"/>
                </a:solidFill>
                <a:sym typeface="Symbol" pitchFamily="18" charset="2"/>
              </a:rPr>
              <a:t>                    </a:t>
            </a:r>
            <a:r>
              <a:rPr lang="en-US" altLang="en-US">
                <a:solidFill>
                  <a:srgbClr val="010000"/>
                </a:solidFill>
                <a:sym typeface="Symbol" pitchFamily="18" charset="2"/>
              </a:rPr>
              <a:t>1</a:t>
            </a:r>
            <a:endParaRPr lang="en-US" altLang="en-US" baseline="-25000">
              <a:solidFill>
                <a:srgbClr val="010000"/>
              </a:solidFill>
              <a:cs typeface="Times New Roman" pitchFamily="18" charset="0"/>
              <a:sym typeface="Symbol" pitchFamily="18" charset="2"/>
            </a:endParaRPr>
          </a:p>
          <a:p>
            <a:pPr>
              <a:buFontTx/>
              <a:buAutoNum type="arabicPlain" startAt="4"/>
            </a:pPr>
            <a:r>
              <a:rPr lang="en-US" altLang="en-US" b="1">
                <a:solidFill>
                  <a:srgbClr val="010000"/>
                </a:solidFill>
                <a:cs typeface="Times New Roman" pitchFamily="18" charset="0"/>
                <a:sym typeface="Symbol" pitchFamily="18" charset="2"/>
              </a:rPr>
              <a:t>     then return </a:t>
            </a:r>
            <a:r>
              <a:rPr lang="en-US" altLang="en-US" i="1">
                <a:solidFill>
                  <a:srgbClr val="010000"/>
                </a:solidFill>
                <a:cs typeface="Times New Roman" pitchFamily="18" charset="0"/>
                <a:sym typeface="Symbol" pitchFamily="18" charset="2"/>
              </a:rPr>
              <a:t>true                               </a:t>
            </a:r>
            <a:r>
              <a:rPr lang="en-US" altLang="en-US">
                <a:solidFill>
                  <a:srgbClr val="010000"/>
                </a:solidFill>
                <a:cs typeface="Times New Roman" pitchFamily="18" charset="0"/>
                <a:sym typeface="Symbol" pitchFamily="18" charset="2"/>
              </a:rPr>
              <a:t>1</a:t>
            </a:r>
            <a:r>
              <a:rPr lang="en-US" altLang="en-US" baseline="-25000">
                <a:solidFill>
                  <a:srgbClr val="010000"/>
                </a:solidFill>
                <a:cs typeface="Times New Roman" pitchFamily="18" charset="0"/>
                <a:sym typeface="Symbol" pitchFamily="18" charset="2"/>
              </a:rPr>
              <a:t>                    </a:t>
            </a:r>
            <a:r>
              <a:rPr lang="en-US" altLang="en-US">
                <a:solidFill>
                  <a:srgbClr val="010000"/>
                </a:solidFill>
                <a:sym typeface="Symbol" pitchFamily="18" charset="2"/>
              </a:rPr>
              <a:t>1</a:t>
            </a:r>
          </a:p>
          <a:p>
            <a:pPr>
              <a:buFontTx/>
              <a:buAutoNum type="arabicPlain" startAt="4"/>
            </a:pPr>
            <a:r>
              <a:rPr lang="en-US" altLang="en-US">
                <a:solidFill>
                  <a:srgbClr val="010000"/>
                </a:solidFill>
                <a:sym typeface="Symbol" pitchFamily="18" charset="2"/>
              </a:rPr>
              <a:t>     </a:t>
            </a:r>
            <a:r>
              <a:rPr lang="en-US" altLang="en-US" b="1">
                <a:solidFill>
                  <a:srgbClr val="010000"/>
                </a:solidFill>
                <a:sym typeface="Symbol" pitchFamily="18" charset="2"/>
              </a:rPr>
              <a:t>else  return </a:t>
            </a:r>
            <a:r>
              <a:rPr lang="en-US" altLang="en-US" i="1">
                <a:solidFill>
                  <a:srgbClr val="010000"/>
                </a:solidFill>
                <a:sym typeface="Symbol" pitchFamily="18" charset="2"/>
              </a:rPr>
              <a:t>false                              </a:t>
            </a:r>
            <a:r>
              <a:rPr lang="en-US" altLang="en-US">
                <a:solidFill>
                  <a:srgbClr val="010000"/>
                </a:solidFill>
                <a:sym typeface="Symbol" pitchFamily="18" charset="2"/>
              </a:rPr>
              <a:t>1              1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3076" name="Rectangle 2"/>
          <p:cNvSpPr>
            <a:spLocks noGrp="1" noChangeArrowheads="1"/>
          </p:cNvSpPr>
          <p:nvPr>
            <p:ph type="title"/>
          </p:nvPr>
        </p:nvSpPr>
        <p:spPr/>
        <p:txBody>
          <a:bodyPr/>
          <a:lstStyle/>
          <a:p>
            <a:r>
              <a:rPr lang="en-US" altLang="en-US" smtClean="0"/>
              <a:t>A Simple Example – </a:t>
            </a:r>
            <a:r>
              <a:rPr lang="en-US" altLang="en-US" i="1" smtClean="0"/>
              <a:t>Linear Search </a:t>
            </a:r>
          </a:p>
        </p:txBody>
      </p:sp>
      <p:sp>
        <p:nvSpPr>
          <p:cNvPr id="3077" name="Rectangle 3"/>
          <p:cNvSpPr>
            <a:spLocks noGrp="1" noChangeArrowheads="1"/>
          </p:cNvSpPr>
          <p:nvPr>
            <p:ph type="body" sz="half" idx="1"/>
          </p:nvPr>
        </p:nvSpPr>
        <p:spPr>
          <a:xfrm>
            <a:off x="352425" y="746125"/>
            <a:ext cx="8189913" cy="950913"/>
          </a:xfrm>
        </p:spPr>
        <p:txBody>
          <a:bodyPr/>
          <a:lstStyle/>
          <a:p>
            <a:pPr>
              <a:buFont typeface="Wingdings" pitchFamily="2" charset="2"/>
              <a:buNone/>
            </a:pPr>
            <a:r>
              <a:rPr lang="en-US" altLang="en-US" sz="2400" b="1" smtClean="0">
                <a:solidFill>
                  <a:srgbClr val="CC0000"/>
                </a:solidFill>
              </a:rPr>
              <a:t>INPUT: a sequence of </a:t>
            </a:r>
            <a:r>
              <a:rPr lang="en-US" altLang="en-US" sz="2400" b="1" i="1" smtClean="0">
                <a:solidFill>
                  <a:srgbClr val="CC0000"/>
                </a:solidFill>
              </a:rPr>
              <a:t>n</a:t>
            </a:r>
            <a:r>
              <a:rPr lang="en-US" altLang="en-US" sz="2400" b="1" smtClean="0">
                <a:solidFill>
                  <a:srgbClr val="CC0000"/>
                </a:solidFill>
              </a:rPr>
              <a:t> numbers, </a:t>
            </a:r>
            <a:r>
              <a:rPr lang="en-US" altLang="en-US" sz="2400" b="1" i="1" smtClean="0">
                <a:solidFill>
                  <a:srgbClr val="CC0000"/>
                </a:solidFill>
              </a:rPr>
              <a:t>key</a:t>
            </a:r>
            <a:r>
              <a:rPr lang="en-US" altLang="en-US" sz="2400" b="1" smtClean="0">
                <a:solidFill>
                  <a:srgbClr val="CC0000"/>
                </a:solidFill>
              </a:rPr>
              <a:t> to search for.</a:t>
            </a:r>
          </a:p>
          <a:p>
            <a:pPr>
              <a:buFont typeface="Wingdings" pitchFamily="2" charset="2"/>
              <a:buNone/>
            </a:pPr>
            <a:r>
              <a:rPr lang="en-US" altLang="en-US" sz="2400" b="1" smtClean="0">
                <a:solidFill>
                  <a:srgbClr val="CC0000"/>
                </a:solidFill>
              </a:rPr>
              <a:t>OUTPUT:  </a:t>
            </a:r>
            <a:r>
              <a:rPr lang="en-US" altLang="en-US" sz="2400" b="1" i="1" smtClean="0">
                <a:solidFill>
                  <a:srgbClr val="CC0000"/>
                </a:solidFill>
              </a:rPr>
              <a:t>true</a:t>
            </a:r>
            <a:r>
              <a:rPr lang="en-US" altLang="en-US" sz="2400" b="1" smtClean="0">
                <a:solidFill>
                  <a:srgbClr val="CC0000"/>
                </a:solidFill>
              </a:rPr>
              <a:t> if </a:t>
            </a:r>
            <a:r>
              <a:rPr lang="en-US" altLang="en-US" sz="2400" b="1" i="1" smtClean="0">
                <a:solidFill>
                  <a:srgbClr val="CC0000"/>
                </a:solidFill>
              </a:rPr>
              <a:t>key</a:t>
            </a:r>
            <a:r>
              <a:rPr lang="en-US" altLang="en-US" sz="2400" b="1" smtClean="0">
                <a:solidFill>
                  <a:srgbClr val="CC0000"/>
                </a:solidFill>
              </a:rPr>
              <a:t> occurs in the sequence, </a:t>
            </a:r>
            <a:r>
              <a:rPr lang="en-US" altLang="en-US" sz="2400" b="1" i="1" smtClean="0">
                <a:solidFill>
                  <a:srgbClr val="CC0000"/>
                </a:solidFill>
              </a:rPr>
              <a:t>false</a:t>
            </a:r>
            <a:r>
              <a:rPr lang="en-US" altLang="en-US" sz="2400" b="1" smtClean="0">
                <a:solidFill>
                  <a:srgbClr val="CC0000"/>
                </a:solidFill>
              </a:rPr>
              <a:t> otherwise.</a:t>
            </a:r>
            <a:endParaRPr lang="en-US" altLang="en-US" sz="2400" b="1" i="1" smtClean="0">
              <a:solidFill>
                <a:srgbClr val="CC0000"/>
              </a:solidFill>
            </a:endParaRPr>
          </a:p>
          <a:p>
            <a:pPr>
              <a:buFont typeface="Wingdings" pitchFamily="2" charset="2"/>
              <a:buNone/>
            </a:pPr>
            <a:endParaRPr lang="en-US" altLang="en-US" sz="2400" b="1" smtClean="0">
              <a:solidFill>
                <a:schemeClr val="tx1"/>
              </a:solidFill>
            </a:endParaRPr>
          </a:p>
          <a:p>
            <a:pPr>
              <a:buFont typeface="Wingdings" pitchFamily="2" charset="2"/>
              <a:buNone/>
            </a:pPr>
            <a:endParaRPr lang="en-US" altLang="en-US" sz="2400" smtClean="0"/>
          </a:p>
          <a:p>
            <a:pPr>
              <a:buFont typeface="Wingdings" pitchFamily="2" charset="2"/>
              <a:buNone/>
            </a:pPr>
            <a:endParaRPr lang="en-US" altLang="en-US" sz="2400" smtClean="0">
              <a:solidFill>
                <a:srgbClr val="CC99FF"/>
              </a:solidFill>
            </a:endParaRPr>
          </a:p>
          <a:p>
            <a:pPr>
              <a:buFont typeface="Wingdings" pitchFamily="2" charset="2"/>
              <a:buNone/>
            </a:pPr>
            <a:endParaRPr lang="en-US" altLang="en-US" sz="2400" smtClean="0">
              <a:solidFill>
                <a:srgbClr val="CC99FF"/>
              </a:solidFill>
            </a:endParaRPr>
          </a:p>
          <a:p>
            <a:pPr>
              <a:buFont typeface="Wingdings" pitchFamily="2" charset="2"/>
              <a:buNone/>
            </a:pPr>
            <a:endParaRPr lang="en-US" altLang="en-US" sz="2400" smtClean="0">
              <a:solidFill>
                <a:srgbClr val="CC99FF"/>
              </a:solidFill>
            </a:endParaRPr>
          </a:p>
        </p:txBody>
      </p:sp>
      <p:graphicFrame>
        <p:nvGraphicFramePr>
          <p:cNvPr id="3074" name="Object 4"/>
          <p:cNvGraphicFramePr>
            <a:graphicFrameLocks noGrp="1" noChangeAspect="1"/>
          </p:cNvGraphicFramePr>
          <p:nvPr>
            <p:ph sz="quarter" idx="2"/>
          </p:nvPr>
        </p:nvGraphicFramePr>
        <p:xfrm>
          <a:off x="6483350" y="2254250"/>
          <a:ext cx="406400" cy="292100"/>
        </p:xfrm>
        <a:graphic>
          <a:graphicData uri="http://schemas.openxmlformats.org/presentationml/2006/ole">
            <mc:AlternateContent xmlns:mc="http://schemas.openxmlformats.org/markup-compatibility/2006">
              <mc:Choice xmlns:v="urn:schemas-microsoft-com:vml" Requires="v">
                <p:oleObj spid="_x0000_s3088" name="Equation" r:id="rId4" imgW="406080" imgH="291960" progId="Equation.3">
                  <p:embed/>
                </p:oleObj>
              </mc:Choice>
              <mc:Fallback>
                <p:oleObj name="Equation" r:id="rId4" imgW="406080" imgH="29196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3350" y="2254250"/>
                        <a:ext cx="4064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Text Box 6"/>
          <p:cNvSpPr txBox="1">
            <a:spLocks noChangeArrowheads="1"/>
          </p:cNvSpPr>
          <p:nvPr/>
        </p:nvSpPr>
        <p:spPr bwMode="auto">
          <a:xfrm>
            <a:off x="396875" y="49101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9" name="Text Box 7"/>
          <p:cNvSpPr txBox="1">
            <a:spLocks noChangeArrowheads="1"/>
          </p:cNvSpPr>
          <p:nvPr/>
        </p:nvSpPr>
        <p:spPr bwMode="auto">
          <a:xfrm>
            <a:off x="504825" y="4514850"/>
            <a:ext cx="7839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If we assume that we search for a random item in the list,</a:t>
            </a:r>
          </a:p>
          <a:p>
            <a:r>
              <a:rPr lang="en-US" altLang="en-US"/>
              <a:t>on an average, Statements 2 and 3 will be executed </a:t>
            </a:r>
            <a:r>
              <a:rPr lang="en-US" altLang="en-US" i="1"/>
              <a:t>n</a:t>
            </a:r>
            <a:r>
              <a:rPr lang="en-US" altLang="en-US"/>
              <a:t>/2 times.</a:t>
            </a:r>
          </a:p>
          <a:p>
            <a:r>
              <a:rPr lang="en-US" altLang="en-US"/>
              <a:t>Running times of other statements are independent of input.</a:t>
            </a:r>
          </a:p>
          <a:p>
            <a:r>
              <a:rPr lang="en-US" altLang="en-US"/>
              <a:t>Hence, </a:t>
            </a:r>
            <a:r>
              <a:rPr lang="en-US" altLang="en-US" b="1">
                <a:solidFill>
                  <a:srgbClr val="CC0000"/>
                </a:solidFill>
              </a:rPr>
              <a:t>average-case complexity</a:t>
            </a:r>
            <a:r>
              <a:rPr lang="en-US" altLang="en-US"/>
              <a:t> is</a:t>
            </a:r>
          </a:p>
          <a:p>
            <a:r>
              <a:rPr lang="en-US" altLang="en-US" i="1"/>
              <a:t>       </a:t>
            </a:r>
            <a:r>
              <a:rPr lang="en-US" altLang="en-US">
                <a:solidFill>
                  <a:schemeClr val="hlink"/>
                </a:solidFill>
              </a:rPr>
              <a:t>1+ </a:t>
            </a:r>
            <a:r>
              <a:rPr lang="en-US" altLang="en-US" i="1">
                <a:solidFill>
                  <a:schemeClr val="hlink"/>
                </a:solidFill>
              </a:rPr>
              <a:t>n/</a:t>
            </a:r>
            <a:r>
              <a:rPr lang="en-US" altLang="en-US">
                <a:solidFill>
                  <a:schemeClr val="hlink"/>
                </a:solidFill>
              </a:rPr>
              <a:t>2</a:t>
            </a:r>
            <a:r>
              <a:rPr lang="en-US" altLang="en-US" i="1">
                <a:solidFill>
                  <a:schemeClr val="hlink"/>
                </a:solidFill>
              </a:rPr>
              <a:t>+ n/</a:t>
            </a:r>
            <a:r>
              <a:rPr lang="en-US" altLang="en-US">
                <a:solidFill>
                  <a:schemeClr val="hlink"/>
                </a:solidFill>
              </a:rPr>
              <a:t>2 + 1</a:t>
            </a:r>
            <a:r>
              <a:rPr lang="en-US" altLang="en-US"/>
              <a:t> </a:t>
            </a:r>
            <a:r>
              <a:rPr lang="en-US" altLang="en-US" i="1">
                <a:solidFill>
                  <a:schemeClr val="hlink"/>
                </a:solidFill>
              </a:rPr>
              <a:t>+ </a:t>
            </a:r>
            <a:r>
              <a:rPr lang="en-US" altLang="en-US">
                <a:solidFill>
                  <a:schemeClr val="hlink"/>
                </a:solidFill>
              </a:rPr>
              <a:t>1 = </a:t>
            </a:r>
            <a:r>
              <a:rPr lang="en-US" altLang="en-US" i="1">
                <a:solidFill>
                  <a:schemeClr val="hlink"/>
                </a:solidFill>
              </a:rPr>
              <a:t>n</a:t>
            </a:r>
            <a:r>
              <a:rPr lang="en-US" altLang="en-US">
                <a:solidFill>
                  <a:schemeClr val="hlink"/>
                </a:solidFill>
              </a:rPr>
              <a:t>+3</a:t>
            </a:r>
            <a:endParaRPr lang="en-US" altLang="en-US" i="1"/>
          </a:p>
        </p:txBody>
      </p:sp>
      <p:sp>
        <p:nvSpPr>
          <p:cNvPr id="3080" name="Text Box 9"/>
          <p:cNvSpPr txBox="1">
            <a:spLocks noChangeArrowheads="1"/>
          </p:cNvSpPr>
          <p:nvPr/>
        </p:nvSpPr>
        <p:spPr bwMode="auto">
          <a:xfrm>
            <a:off x="476250" y="1663700"/>
            <a:ext cx="7850188" cy="2722563"/>
          </a:xfrm>
          <a:prstGeom prst="rect">
            <a:avLst/>
          </a:prstGeom>
          <a:solidFill>
            <a:srgbClr val="CCECFF"/>
          </a:solidFill>
          <a:ln w="12700">
            <a:solidFill>
              <a:schemeClr val="tx1"/>
            </a:solidFill>
            <a:miter lim="800000"/>
            <a:headEnd type="none" w="sm" len="sm"/>
            <a:tailEnd type="none" w="sm" len="sm"/>
          </a:ln>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i="1">
                <a:solidFill>
                  <a:srgbClr val="010000"/>
                </a:solidFill>
              </a:rPr>
              <a:t>LinearSearch</a:t>
            </a:r>
            <a:r>
              <a:rPr lang="en-US" altLang="en-US" sz="2800">
                <a:solidFill>
                  <a:srgbClr val="010000"/>
                </a:solidFill>
              </a:rPr>
              <a:t>(A, </a:t>
            </a:r>
            <a:r>
              <a:rPr lang="en-US" altLang="en-US" sz="2800" i="1">
                <a:solidFill>
                  <a:srgbClr val="010000"/>
                </a:solidFill>
              </a:rPr>
              <a:t>key</a:t>
            </a:r>
            <a:r>
              <a:rPr lang="en-US" altLang="en-US" sz="2800">
                <a:solidFill>
                  <a:srgbClr val="010000"/>
                </a:solidFill>
              </a:rPr>
              <a:t>)                      </a:t>
            </a:r>
            <a:r>
              <a:rPr lang="en-US" altLang="en-US" sz="2800" i="1">
                <a:solidFill>
                  <a:srgbClr val="010000"/>
                </a:solidFill>
              </a:rPr>
              <a:t>cost        times</a:t>
            </a:r>
          </a:p>
          <a:p>
            <a:r>
              <a:rPr lang="en-US" altLang="en-US" sz="2200">
                <a:solidFill>
                  <a:srgbClr val="010000"/>
                </a:solidFill>
              </a:rPr>
              <a:t>1    </a:t>
            </a:r>
            <a:r>
              <a:rPr lang="en-US" altLang="en-US" sz="2200" i="1">
                <a:solidFill>
                  <a:srgbClr val="010000"/>
                </a:solidFill>
              </a:rPr>
              <a:t>i </a:t>
            </a:r>
            <a:r>
              <a:rPr lang="en-US" altLang="en-US">
                <a:solidFill>
                  <a:srgbClr val="010000"/>
                </a:solidFill>
                <a:sym typeface="Symbol" pitchFamily="18" charset="2"/>
              </a:rPr>
              <a:t> 1</a:t>
            </a:r>
            <a:r>
              <a:rPr lang="en-US" altLang="en-US" b="1">
                <a:solidFill>
                  <a:srgbClr val="010000"/>
                </a:solidFill>
                <a:sym typeface="Symbol" pitchFamily="18" charset="2"/>
              </a:rPr>
              <a:t>                                                      </a:t>
            </a:r>
            <a:r>
              <a:rPr lang="en-US" altLang="en-US">
                <a:solidFill>
                  <a:srgbClr val="010000"/>
                </a:solidFill>
                <a:sym typeface="Symbol" pitchFamily="18" charset="2"/>
              </a:rPr>
              <a:t>1</a:t>
            </a:r>
            <a:r>
              <a:rPr lang="en-US" altLang="en-US" i="1">
                <a:solidFill>
                  <a:srgbClr val="010000"/>
                </a:solidFill>
                <a:sym typeface="Symbol" pitchFamily="18" charset="2"/>
              </a:rPr>
              <a:t> </a:t>
            </a:r>
            <a:r>
              <a:rPr lang="en-US" altLang="en-US">
                <a:solidFill>
                  <a:srgbClr val="010000"/>
                </a:solidFill>
                <a:sym typeface="Symbol" pitchFamily="18" charset="2"/>
              </a:rPr>
              <a:t>             1</a:t>
            </a:r>
          </a:p>
          <a:p>
            <a:r>
              <a:rPr lang="en-US" altLang="en-US">
                <a:solidFill>
                  <a:srgbClr val="010000"/>
                </a:solidFill>
                <a:sym typeface="Symbol" pitchFamily="18" charset="2"/>
              </a:rPr>
              <a:t>2   </a:t>
            </a:r>
            <a:r>
              <a:rPr lang="en-US" altLang="en-US" b="1">
                <a:solidFill>
                  <a:srgbClr val="010000"/>
                </a:solidFill>
                <a:sym typeface="Symbol" pitchFamily="18" charset="2"/>
              </a:rPr>
              <a:t>while</a:t>
            </a:r>
            <a:r>
              <a:rPr lang="en-US" altLang="en-US">
                <a:solidFill>
                  <a:srgbClr val="010000"/>
                </a:solidFill>
                <a:sym typeface="Symbol" pitchFamily="18" charset="2"/>
              </a:rPr>
              <a:t> </a:t>
            </a:r>
            <a:r>
              <a:rPr lang="en-US" altLang="en-US" i="1">
                <a:solidFill>
                  <a:srgbClr val="010000"/>
                </a:solidFill>
                <a:sym typeface="Symbol" pitchFamily="18" charset="2"/>
              </a:rPr>
              <a:t>i </a:t>
            </a:r>
            <a:r>
              <a:rPr lang="en-US" altLang="en-US" i="1">
                <a:solidFill>
                  <a:srgbClr val="010000"/>
                </a:solidFill>
                <a:cs typeface="Times New Roman" pitchFamily="18" charset="0"/>
                <a:sym typeface="Symbol" pitchFamily="18" charset="2"/>
              </a:rPr>
              <a:t>≤ n</a:t>
            </a:r>
            <a:r>
              <a:rPr lang="en-US" altLang="en-US">
                <a:solidFill>
                  <a:srgbClr val="010000"/>
                </a:solidFill>
                <a:cs typeface="Times New Roman" pitchFamily="18" charset="0"/>
                <a:sym typeface="Symbol" pitchFamily="18" charset="2"/>
              </a:rPr>
              <a:t> </a:t>
            </a:r>
            <a:r>
              <a:rPr lang="en-US" altLang="en-US" b="1">
                <a:solidFill>
                  <a:srgbClr val="010000"/>
                </a:solidFill>
                <a:cs typeface="Times New Roman" pitchFamily="18" charset="0"/>
                <a:sym typeface="Symbol" pitchFamily="18" charset="2"/>
              </a:rPr>
              <a:t>and</a:t>
            </a:r>
            <a:r>
              <a:rPr lang="en-US" altLang="en-US">
                <a:solidFill>
                  <a:srgbClr val="010000"/>
                </a:solidFill>
                <a:cs typeface="Times New Roman" pitchFamily="18" charset="0"/>
                <a:sym typeface="Symbol" pitchFamily="18" charset="2"/>
              </a:rPr>
              <a:t> A[</a:t>
            </a:r>
            <a:r>
              <a:rPr lang="en-US" altLang="en-US" i="1">
                <a:solidFill>
                  <a:srgbClr val="010000"/>
                </a:solidFill>
                <a:cs typeface="Times New Roman" pitchFamily="18" charset="0"/>
                <a:sym typeface="Symbol" pitchFamily="18" charset="2"/>
              </a:rPr>
              <a:t>i</a:t>
            </a:r>
            <a:r>
              <a:rPr lang="en-US" altLang="en-US">
                <a:solidFill>
                  <a:srgbClr val="010000"/>
                </a:solidFill>
                <a:cs typeface="Times New Roman" pitchFamily="18" charset="0"/>
                <a:sym typeface="Symbol" pitchFamily="18" charset="2"/>
              </a:rPr>
              <a:t>] != </a:t>
            </a:r>
            <a:r>
              <a:rPr lang="en-US" altLang="en-US" i="1">
                <a:solidFill>
                  <a:srgbClr val="010000"/>
                </a:solidFill>
                <a:cs typeface="Times New Roman" pitchFamily="18" charset="0"/>
                <a:sym typeface="Symbol" pitchFamily="18" charset="2"/>
              </a:rPr>
              <a:t>key                    </a:t>
            </a:r>
            <a:r>
              <a:rPr lang="en-US" altLang="en-US">
                <a:solidFill>
                  <a:srgbClr val="010000"/>
                </a:solidFill>
                <a:sym typeface="Symbol" pitchFamily="18" charset="2"/>
              </a:rPr>
              <a:t>1              </a:t>
            </a:r>
            <a:r>
              <a:rPr lang="en-US" altLang="en-US" i="1">
                <a:solidFill>
                  <a:srgbClr val="010000"/>
                </a:solidFill>
                <a:sym typeface="Symbol" pitchFamily="18" charset="2"/>
              </a:rPr>
              <a:t>x</a:t>
            </a:r>
            <a:endParaRPr lang="en-US" altLang="en-US" baseline="-25000">
              <a:solidFill>
                <a:srgbClr val="010000"/>
              </a:solidFill>
              <a:cs typeface="Times New Roman" pitchFamily="18" charset="0"/>
              <a:sym typeface="Symbol" pitchFamily="18" charset="2"/>
            </a:endParaRPr>
          </a:p>
          <a:p>
            <a:r>
              <a:rPr lang="en-US" altLang="en-US" b="1">
                <a:solidFill>
                  <a:srgbClr val="010000"/>
                </a:solidFill>
                <a:cs typeface="Times New Roman" pitchFamily="18" charset="0"/>
                <a:sym typeface="Symbol" pitchFamily="18" charset="2"/>
              </a:rPr>
              <a:t>3</a:t>
            </a:r>
            <a:r>
              <a:rPr lang="en-US" altLang="en-US">
                <a:solidFill>
                  <a:srgbClr val="010000"/>
                </a:solidFill>
                <a:cs typeface="Times New Roman" pitchFamily="18" charset="0"/>
                <a:sym typeface="Symbol" pitchFamily="18" charset="2"/>
              </a:rPr>
              <a:t>         </a:t>
            </a:r>
            <a:r>
              <a:rPr lang="en-US" altLang="en-US" b="1">
                <a:solidFill>
                  <a:srgbClr val="010000"/>
                </a:solidFill>
                <a:cs typeface="Times New Roman" pitchFamily="18" charset="0"/>
                <a:sym typeface="Symbol" pitchFamily="18" charset="2"/>
              </a:rPr>
              <a:t>do </a:t>
            </a:r>
            <a:r>
              <a:rPr lang="en-US" altLang="en-US" i="1">
                <a:solidFill>
                  <a:srgbClr val="010000"/>
                </a:solidFill>
                <a:cs typeface="Times New Roman" pitchFamily="18" charset="0"/>
                <a:sym typeface="Symbol" pitchFamily="18" charset="2"/>
              </a:rPr>
              <a:t>i</a:t>
            </a:r>
            <a:r>
              <a:rPr lang="en-US" altLang="en-US">
                <a:solidFill>
                  <a:srgbClr val="010000"/>
                </a:solidFill>
                <a:cs typeface="Times New Roman" pitchFamily="18" charset="0"/>
                <a:sym typeface="Symbol" pitchFamily="18" charset="2"/>
              </a:rPr>
              <a:t>++                                               </a:t>
            </a:r>
            <a:r>
              <a:rPr lang="en-US" altLang="en-US">
                <a:solidFill>
                  <a:srgbClr val="010000"/>
                </a:solidFill>
                <a:sym typeface="Symbol" pitchFamily="18" charset="2"/>
              </a:rPr>
              <a:t>1              </a:t>
            </a:r>
            <a:r>
              <a:rPr lang="en-US" altLang="en-US" i="1">
                <a:solidFill>
                  <a:srgbClr val="010000"/>
                </a:solidFill>
                <a:sym typeface="Symbol" pitchFamily="18" charset="2"/>
              </a:rPr>
              <a:t>x-</a:t>
            </a:r>
            <a:r>
              <a:rPr lang="en-US" altLang="en-US">
                <a:solidFill>
                  <a:srgbClr val="010000"/>
                </a:solidFill>
                <a:sym typeface="Symbol" pitchFamily="18" charset="2"/>
              </a:rPr>
              <a:t>1</a:t>
            </a:r>
            <a:endParaRPr lang="en-US" altLang="en-US" baseline="-25000">
              <a:solidFill>
                <a:srgbClr val="010000"/>
              </a:solidFill>
              <a:cs typeface="Times New Roman" pitchFamily="18" charset="0"/>
              <a:sym typeface="Symbol" pitchFamily="18" charset="2"/>
            </a:endParaRPr>
          </a:p>
          <a:p>
            <a:pPr>
              <a:buFontTx/>
              <a:buAutoNum type="arabicPlain" startAt="4"/>
            </a:pPr>
            <a:r>
              <a:rPr lang="en-US" altLang="en-US" b="1">
                <a:solidFill>
                  <a:srgbClr val="010000"/>
                </a:solidFill>
                <a:cs typeface="Times New Roman" pitchFamily="18" charset="0"/>
                <a:sym typeface="Symbol" pitchFamily="18" charset="2"/>
              </a:rPr>
              <a:t>if</a:t>
            </a:r>
            <a:r>
              <a:rPr lang="en-US" altLang="en-US">
                <a:solidFill>
                  <a:srgbClr val="010000"/>
                </a:solidFill>
                <a:cs typeface="Times New Roman" pitchFamily="18" charset="0"/>
                <a:sym typeface="Symbol" pitchFamily="18" charset="2"/>
              </a:rPr>
              <a:t>  </a:t>
            </a:r>
            <a:r>
              <a:rPr lang="en-US" altLang="en-US" i="1">
                <a:solidFill>
                  <a:srgbClr val="010000"/>
                </a:solidFill>
                <a:cs typeface="Times New Roman" pitchFamily="18" charset="0"/>
                <a:sym typeface="Symbol" pitchFamily="18" charset="2"/>
              </a:rPr>
              <a:t>i </a:t>
            </a:r>
            <a:r>
              <a:rPr lang="en-US" altLang="en-US">
                <a:solidFill>
                  <a:srgbClr val="010000"/>
                </a:solidFill>
                <a:cs typeface="Times New Roman" pitchFamily="18" charset="0"/>
                <a:sym typeface="Symbol" pitchFamily="18" charset="2"/>
              </a:rPr>
              <a:t></a:t>
            </a:r>
            <a:r>
              <a:rPr lang="en-US" altLang="en-US" i="1">
                <a:solidFill>
                  <a:srgbClr val="010000"/>
                </a:solidFill>
                <a:cs typeface="Times New Roman" pitchFamily="18" charset="0"/>
                <a:sym typeface="Symbol" pitchFamily="18" charset="2"/>
              </a:rPr>
              <a:t> n</a:t>
            </a:r>
            <a:r>
              <a:rPr lang="en-US" altLang="en-US">
                <a:solidFill>
                  <a:srgbClr val="010000"/>
                </a:solidFill>
                <a:cs typeface="Times New Roman" pitchFamily="18" charset="0"/>
                <a:sym typeface="Symbol" pitchFamily="18" charset="2"/>
              </a:rPr>
              <a:t>                                                   </a:t>
            </a:r>
            <a:r>
              <a:rPr lang="en-US" altLang="en-US">
                <a:solidFill>
                  <a:srgbClr val="010000"/>
                </a:solidFill>
                <a:sym typeface="Symbol" pitchFamily="18" charset="2"/>
              </a:rPr>
              <a:t>1</a:t>
            </a:r>
            <a:r>
              <a:rPr lang="en-US" altLang="en-US" baseline="-25000">
                <a:solidFill>
                  <a:srgbClr val="010000"/>
                </a:solidFill>
                <a:sym typeface="Symbol" pitchFamily="18" charset="2"/>
              </a:rPr>
              <a:t>                    </a:t>
            </a:r>
            <a:r>
              <a:rPr lang="en-US" altLang="en-US">
                <a:solidFill>
                  <a:srgbClr val="010000"/>
                </a:solidFill>
                <a:sym typeface="Symbol" pitchFamily="18" charset="2"/>
              </a:rPr>
              <a:t>1</a:t>
            </a:r>
            <a:endParaRPr lang="en-US" altLang="en-US" baseline="-25000">
              <a:solidFill>
                <a:srgbClr val="010000"/>
              </a:solidFill>
              <a:cs typeface="Times New Roman" pitchFamily="18" charset="0"/>
              <a:sym typeface="Symbol" pitchFamily="18" charset="2"/>
            </a:endParaRPr>
          </a:p>
          <a:p>
            <a:pPr>
              <a:buFontTx/>
              <a:buAutoNum type="arabicPlain" startAt="4"/>
            </a:pPr>
            <a:r>
              <a:rPr lang="en-US" altLang="en-US" b="1">
                <a:solidFill>
                  <a:srgbClr val="010000"/>
                </a:solidFill>
                <a:cs typeface="Times New Roman" pitchFamily="18" charset="0"/>
                <a:sym typeface="Symbol" pitchFamily="18" charset="2"/>
              </a:rPr>
              <a:t>     then return </a:t>
            </a:r>
            <a:r>
              <a:rPr lang="en-US" altLang="en-US" i="1">
                <a:solidFill>
                  <a:srgbClr val="010000"/>
                </a:solidFill>
                <a:cs typeface="Times New Roman" pitchFamily="18" charset="0"/>
                <a:sym typeface="Symbol" pitchFamily="18" charset="2"/>
              </a:rPr>
              <a:t>true                              </a:t>
            </a:r>
            <a:r>
              <a:rPr lang="en-US" altLang="en-US" sz="1400" i="1">
                <a:solidFill>
                  <a:srgbClr val="010000"/>
                </a:solidFill>
                <a:cs typeface="Times New Roman" pitchFamily="18" charset="0"/>
                <a:sym typeface="Symbol" pitchFamily="18" charset="2"/>
              </a:rPr>
              <a:t> </a:t>
            </a:r>
            <a:r>
              <a:rPr lang="en-US" altLang="en-US">
                <a:solidFill>
                  <a:srgbClr val="010000"/>
                </a:solidFill>
                <a:cs typeface="Times New Roman" pitchFamily="18" charset="0"/>
                <a:sym typeface="Symbol" pitchFamily="18" charset="2"/>
              </a:rPr>
              <a:t>1</a:t>
            </a:r>
            <a:r>
              <a:rPr lang="en-US" altLang="en-US" baseline="-25000">
                <a:solidFill>
                  <a:srgbClr val="010000"/>
                </a:solidFill>
                <a:cs typeface="Times New Roman" pitchFamily="18" charset="0"/>
                <a:sym typeface="Symbol" pitchFamily="18" charset="2"/>
              </a:rPr>
              <a:t>                    </a:t>
            </a:r>
            <a:r>
              <a:rPr lang="en-US" altLang="en-US">
                <a:solidFill>
                  <a:srgbClr val="010000"/>
                </a:solidFill>
                <a:sym typeface="Symbol" pitchFamily="18" charset="2"/>
              </a:rPr>
              <a:t>1</a:t>
            </a:r>
          </a:p>
          <a:p>
            <a:pPr>
              <a:buFontTx/>
              <a:buAutoNum type="arabicPlain" startAt="4"/>
            </a:pPr>
            <a:r>
              <a:rPr lang="en-US" altLang="en-US">
                <a:solidFill>
                  <a:srgbClr val="010000"/>
                </a:solidFill>
                <a:sym typeface="Symbol" pitchFamily="18" charset="2"/>
              </a:rPr>
              <a:t>     </a:t>
            </a:r>
            <a:r>
              <a:rPr lang="en-US" altLang="en-US" b="1">
                <a:solidFill>
                  <a:srgbClr val="010000"/>
                </a:solidFill>
                <a:sym typeface="Symbol" pitchFamily="18" charset="2"/>
              </a:rPr>
              <a:t>else  return </a:t>
            </a:r>
            <a:r>
              <a:rPr lang="en-US" altLang="en-US" i="1">
                <a:solidFill>
                  <a:srgbClr val="010000"/>
                </a:solidFill>
                <a:sym typeface="Symbol" pitchFamily="18" charset="2"/>
              </a:rPr>
              <a:t>false                              </a:t>
            </a:r>
            <a:r>
              <a:rPr lang="en-US" altLang="en-US">
                <a:solidFill>
                  <a:srgbClr val="010000"/>
                </a:solidFill>
                <a:sym typeface="Symbol" pitchFamily="18" charset="2"/>
              </a:rPr>
              <a:t>1             </a:t>
            </a:r>
            <a:r>
              <a:rPr lang="en-US" altLang="en-US" sz="1200">
                <a:sym typeface="Symbol" pitchFamily="18" charset="2"/>
              </a:rPr>
              <a:t> </a:t>
            </a:r>
            <a:r>
              <a:rPr lang="en-US" altLang="en-US">
                <a:solidFill>
                  <a:srgbClr val="010000"/>
                </a:solidFill>
                <a:sym typeface="Symbol" pitchFamily="18" charset="2"/>
              </a:rPr>
              <a:t>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raw.githubusercontent.com/gerrymandr/exhausting_splits/master/Hoke_2011Districts_withRace.png">
            <a:extLst>
              <a:ext uri="{FF2B5EF4-FFF2-40B4-BE49-F238E27FC236}">
                <a16:creationId xmlns:a16="http://schemas.microsoft.com/office/drawing/2014/main" id="{E62D4E96-7962-45C6-A815-9AEBC65E8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41" y="857250"/>
            <a:ext cx="8493919"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97FC92-58E1-418D-A795-C2964F123B07}"/>
              </a:ext>
            </a:extLst>
          </p:cNvPr>
          <p:cNvSpPr txBox="1"/>
          <p:nvPr/>
        </p:nvSpPr>
        <p:spPr>
          <a:xfrm>
            <a:off x="539353" y="1177980"/>
            <a:ext cx="3281289" cy="646331"/>
          </a:xfrm>
          <a:prstGeom prst="rect">
            <a:avLst/>
          </a:prstGeom>
          <a:noFill/>
        </p:spPr>
        <p:txBody>
          <a:bodyPr wrap="square" rtlCol="0">
            <a:spAutoFit/>
          </a:bodyPr>
          <a:lstStyle/>
          <a:p>
            <a:r>
              <a:rPr lang="en-US" sz="1800" dirty="0"/>
              <a:t>Hoke and Cumberland </a:t>
            </a:r>
            <a:r>
              <a:rPr lang="en-US" sz="1800" dirty="0" smtClean="0"/>
              <a:t>Counties 2011districts</a:t>
            </a:r>
            <a:endParaRPr lang="en-US" sz="1800" dirty="0"/>
          </a:p>
        </p:txBody>
      </p:sp>
    </p:spTree>
    <p:extLst>
      <p:ext uri="{BB962C8B-B14F-4D97-AF65-F5344CB8AC3E}">
        <p14:creationId xmlns:p14="http://schemas.microsoft.com/office/powerpoint/2010/main" val="357944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20483" name="Rectangle 2"/>
          <p:cNvSpPr>
            <a:spLocks noGrp="1" noChangeArrowheads="1"/>
          </p:cNvSpPr>
          <p:nvPr>
            <p:ph type="title"/>
          </p:nvPr>
        </p:nvSpPr>
        <p:spPr/>
        <p:txBody>
          <a:bodyPr/>
          <a:lstStyle/>
          <a:p>
            <a:r>
              <a:rPr lang="en-US" altLang="en-US" smtClean="0"/>
              <a:t>Order of growth</a:t>
            </a:r>
          </a:p>
        </p:txBody>
      </p:sp>
      <p:sp>
        <p:nvSpPr>
          <p:cNvPr id="20484" name="Rectangle 3"/>
          <p:cNvSpPr>
            <a:spLocks noGrp="1" noChangeArrowheads="1"/>
          </p:cNvSpPr>
          <p:nvPr>
            <p:ph type="body" idx="1"/>
          </p:nvPr>
        </p:nvSpPr>
        <p:spPr>
          <a:xfrm>
            <a:off x="304800" y="1219200"/>
            <a:ext cx="8458200" cy="5127625"/>
          </a:xfrm>
        </p:spPr>
        <p:txBody>
          <a:bodyPr/>
          <a:lstStyle/>
          <a:p>
            <a:pPr>
              <a:lnSpc>
                <a:spcPct val="80000"/>
              </a:lnSpc>
            </a:pPr>
            <a:r>
              <a:rPr lang="en-US" altLang="en-US" sz="2400" smtClean="0"/>
              <a:t>Principal interest is to determine</a:t>
            </a:r>
          </a:p>
          <a:p>
            <a:pPr lvl="1">
              <a:lnSpc>
                <a:spcPct val="80000"/>
              </a:lnSpc>
            </a:pPr>
            <a:r>
              <a:rPr lang="en-US" altLang="en-US" sz="2000" smtClean="0"/>
              <a:t>how running time grows with input size – </a:t>
            </a:r>
            <a:r>
              <a:rPr lang="en-US" altLang="en-US" sz="2000" b="1" u="sng" smtClean="0">
                <a:solidFill>
                  <a:srgbClr val="CC0000"/>
                </a:solidFill>
              </a:rPr>
              <a:t>Order of growth</a:t>
            </a:r>
            <a:r>
              <a:rPr lang="en-US" altLang="en-US" sz="2000" smtClean="0"/>
              <a:t>.</a:t>
            </a:r>
          </a:p>
          <a:p>
            <a:pPr lvl="1">
              <a:lnSpc>
                <a:spcPct val="80000"/>
              </a:lnSpc>
            </a:pPr>
            <a:r>
              <a:rPr lang="en-US" altLang="en-US" sz="2000" smtClean="0"/>
              <a:t>the running time for large inputs – </a:t>
            </a:r>
            <a:r>
              <a:rPr lang="en-US" altLang="en-US" sz="2000" b="1" u="sng" smtClean="0">
                <a:solidFill>
                  <a:srgbClr val="CC0000"/>
                </a:solidFill>
              </a:rPr>
              <a:t>Asymptotic complexity</a:t>
            </a:r>
            <a:r>
              <a:rPr lang="en-US" altLang="en-US" sz="2000" smtClean="0"/>
              <a:t>.</a:t>
            </a:r>
          </a:p>
          <a:p>
            <a:pPr>
              <a:lnSpc>
                <a:spcPct val="80000"/>
              </a:lnSpc>
            </a:pPr>
            <a:r>
              <a:rPr lang="en-US" altLang="en-US" sz="2400" smtClean="0"/>
              <a:t>In determining the above,</a:t>
            </a:r>
          </a:p>
          <a:p>
            <a:pPr lvl="1">
              <a:lnSpc>
                <a:spcPct val="80000"/>
              </a:lnSpc>
            </a:pPr>
            <a:r>
              <a:rPr lang="en-US" altLang="en-US" sz="2000" b="1" smtClean="0">
                <a:solidFill>
                  <a:schemeClr val="hlink"/>
                </a:solidFill>
              </a:rPr>
              <a:t>Lower-order terms and coefficient of the highest-order term are insignificant.</a:t>
            </a:r>
          </a:p>
          <a:p>
            <a:pPr lvl="1">
              <a:lnSpc>
                <a:spcPct val="80000"/>
              </a:lnSpc>
            </a:pPr>
            <a:r>
              <a:rPr lang="en-US" altLang="en-US" sz="2000" b="1" u="sng" smtClean="0">
                <a:solidFill>
                  <a:srgbClr val="CC0000"/>
                </a:solidFill>
              </a:rPr>
              <a:t>Ex:</a:t>
            </a:r>
            <a:r>
              <a:rPr lang="en-US" altLang="en-US" sz="2000" b="1" smtClean="0">
                <a:solidFill>
                  <a:srgbClr val="CC0000"/>
                </a:solidFill>
              </a:rPr>
              <a:t> In the function </a:t>
            </a:r>
            <a:r>
              <a:rPr lang="en-US" altLang="en-US" sz="2000" b="1" i="1" smtClean="0">
                <a:solidFill>
                  <a:srgbClr val="CC0000"/>
                </a:solidFill>
              </a:rPr>
              <a:t>f(n) </a:t>
            </a:r>
            <a:r>
              <a:rPr lang="en-US" altLang="en-US" sz="2000" b="1" smtClean="0">
                <a:solidFill>
                  <a:srgbClr val="CC0000"/>
                </a:solidFill>
              </a:rPr>
              <a:t>= 7</a:t>
            </a:r>
            <a:r>
              <a:rPr lang="en-US" altLang="en-US" sz="2000" b="1" i="1" smtClean="0">
                <a:solidFill>
                  <a:srgbClr val="CC0000"/>
                </a:solidFill>
              </a:rPr>
              <a:t>n</a:t>
            </a:r>
            <a:r>
              <a:rPr lang="en-US" altLang="en-US" sz="2000" b="1" baseline="30000" smtClean="0">
                <a:solidFill>
                  <a:srgbClr val="CC0000"/>
                </a:solidFill>
              </a:rPr>
              <a:t>5</a:t>
            </a:r>
            <a:r>
              <a:rPr lang="en-US" altLang="en-US" sz="2000" b="1" smtClean="0">
                <a:solidFill>
                  <a:srgbClr val="CC0000"/>
                </a:solidFill>
              </a:rPr>
              <a:t>+6</a:t>
            </a:r>
            <a:r>
              <a:rPr lang="en-US" altLang="en-US" sz="2000" b="1" i="1" smtClean="0">
                <a:solidFill>
                  <a:srgbClr val="CC0000"/>
                </a:solidFill>
              </a:rPr>
              <a:t>n</a:t>
            </a:r>
            <a:r>
              <a:rPr lang="en-US" altLang="en-US" sz="2000" b="1" baseline="30000" smtClean="0">
                <a:solidFill>
                  <a:srgbClr val="CC0000"/>
                </a:solidFill>
              </a:rPr>
              <a:t>3</a:t>
            </a:r>
            <a:r>
              <a:rPr lang="en-US" altLang="en-US" sz="2000" b="1" smtClean="0">
                <a:solidFill>
                  <a:srgbClr val="CC0000"/>
                </a:solidFill>
              </a:rPr>
              <a:t>+</a:t>
            </a:r>
            <a:r>
              <a:rPr lang="en-US" altLang="en-US" sz="2000" b="1" i="1" smtClean="0">
                <a:solidFill>
                  <a:srgbClr val="CC0000"/>
                </a:solidFill>
              </a:rPr>
              <a:t>n</a:t>
            </a:r>
            <a:r>
              <a:rPr lang="en-US" altLang="en-US" sz="2000" b="1" smtClean="0">
                <a:solidFill>
                  <a:srgbClr val="CC0000"/>
                </a:solidFill>
              </a:rPr>
              <a:t>+10, which term dominates the running time for large </a:t>
            </a:r>
            <a:r>
              <a:rPr lang="en-US" altLang="en-US" sz="2000" b="1" i="1" smtClean="0">
                <a:solidFill>
                  <a:srgbClr val="CC0000"/>
                </a:solidFill>
              </a:rPr>
              <a:t>n</a:t>
            </a:r>
            <a:r>
              <a:rPr lang="en-US" altLang="en-US" sz="2000" b="1" smtClean="0">
                <a:solidFill>
                  <a:srgbClr val="CC0000"/>
                </a:solidFill>
              </a:rPr>
              <a:t>?</a:t>
            </a:r>
          </a:p>
          <a:p>
            <a:pPr>
              <a:lnSpc>
                <a:spcPct val="80000"/>
              </a:lnSpc>
            </a:pPr>
            <a:r>
              <a:rPr lang="en-US" altLang="en-US" sz="2400" smtClean="0"/>
              <a:t>Complexity of an algorithm is denoted by the highest-order term in the expression for running time.</a:t>
            </a:r>
          </a:p>
          <a:p>
            <a:pPr lvl="1">
              <a:lnSpc>
                <a:spcPct val="80000"/>
              </a:lnSpc>
            </a:pPr>
            <a:r>
              <a:rPr lang="en-US" altLang="en-US" sz="2000" b="1" u="sng" smtClean="0">
                <a:solidFill>
                  <a:schemeClr val="hlink"/>
                </a:solidFill>
              </a:rPr>
              <a:t>Ex:</a:t>
            </a:r>
            <a:r>
              <a:rPr lang="en-US" altLang="en-US" sz="2000" smtClean="0"/>
              <a:t> </a:t>
            </a:r>
            <a:r>
              <a:rPr lang="el-GR" altLang="en-US" sz="2000" b="1" i="1" smtClean="0">
                <a:solidFill>
                  <a:srgbClr val="CC0000"/>
                </a:solidFill>
                <a:cs typeface="Times New Roman" pitchFamily="18" charset="0"/>
              </a:rPr>
              <a:t>Ο</a:t>
            </a:r>
            <a:r>
              <a:rPr lang="en-US" altLang="en-US" sz="2000" b="1" smtClean="0">
                <a:solidFill>
                  <a:srgbClr val="CC0000"/>
                </a:solidFill>
                <a:cs typeface="Times New Roman" pitchFamily="18" charset="0"/>
              </a:rPr>
              <a:t>(</a:t>
            </a:r>
            <a:r>
              <a:rPr lang="en-US" altLang="en-US" sz="2000" b="1" i="1" smtClean="0">
                <a:solidFill>
                  <a:srgbClr val="CC0000"/>
                </a:solidFill>
                <a:cs typeface="Times New Roman" pitchFamily="18" charset="0"/>
              </a:rPr>
              <a:t>n</a:t>
            </a:r>
            <a:r>
              <a:rPr lang="en-US" altLang="en-US" sz="2000" b="1" smtClean="0">
                <a:solidFill>
                  <a:srgbClr val="CC0000"/>
                </a:solidFill>
                <a:cs typeface="Times New Roman" pitchFamily="18" charset="0"/>
              </a:rPr>
              <a:t>), </a:t>
            </a:r>
            <a:r>
              <a:rPr lang="el-GR" altLang="en-US" sz="2000" b="1" smtClean="0">
                <a:solidFill>
                  <a:srgbClr val="CC0000"/>
                </a:solidFill>
                <a:cs typeface="Times New Roman" pitchFamily="18" charset="0"/>
              </a:rPr>
              <a:t>Θ</a:t>
            </a:r>
            <a:r>
              <a:rPr lang="en-US" altLang="en-US" sz="2000" b="1" smtClean="0">
                <a:solidFill>
                  <a:srgbClr val="CC0000"/>
                </a:solidFill>
                <a:cs typeface="Times New Roman" pitchFamily="18" charset="0"/>
              </a:rPr>
              <a:t>(1), </a:t>
            </a:r>
            <a:r>
              <a:rPr lang="el-GR" altLang="en-US" sz="2000" b="1" smtClean="0">
                <a:solidFill>
                  <a:srgbClr val="CC0000"/>
                </a:solidFill>
                <a:cs typeface="Times New Roman" pitchFamily="18" charset="0"/>
              </a:rPr>
              <a:t>Ω</a:t>
            </a:r>
            <a:r>
              <a:rPr lang="en-US" altLang="en-US" sz="2000" b="1" smtClean="0">
                <a:solidFill>
                  <a:srgbClr val="CC0000"/>
                </a:solidFill>
                <a:cs typeface="Times New Roman" pitchFamily="18" charset="0"/>
              </a:rPr>
              <a:t>(</a:t>
            </a:r>
            <a:r>
              <a:rPr lang="en-US" altLang="en-US" sz="2000" b="1" i="1" smtClean="0">
                <a:solidFill>
                  <a:srgbClr val="CC0000"/>
                </a:solidFill>
                <a:cs typeface="Times New Roman" pitchFamily="18" charset="0"/>
              </a:rPr>
              <a:t>n</a:t>
            </a:r>
            <a:r>
              <a:rPr lang="en-US" altLang="en-US" sz="2000" b="1" baseline="30000" smtClean="0">
                <a:solidFill>
                  <a:srgbClr val="CC0000"/>
                </a:solidFill>
                <a:cs typeface="Times New Roman" pitchFamily="18" charset="0"/>
              </a:rPr>
              <a:t>2</a:t>
            </a:r>
            <a:r>
              <a:rPr lang="en-US" altLang="en-US" sz="2000" b="1" smtClean="0">
                <a:solidFill>
                  <a:srgbClr val="CC0000"/>
                </a:solidFill>
                <a:cs typeface="Times New Roman" pitchFamily="18" charset="0"/>
              </a:rPr>
              <a:t>)</a:t>
            </a:r>
            <a:r>
              <a:rPr lang="en-US" altLang="en-US" sz="2000" smtClean="0">
                <a:cs typeface="Times New Roman" pitchFamily="18" charset="0"/>
              </a:rPr>
              <a:t>, etc.</a:t>
            </a:r>
          </a:p>
          <a:p>
            <a:pPr lvl="1">
              <a:lnSpc>
                <a:spcPct val="80000"/>
              </a:lnSpc>
            </a:pPr>
            <a:r>
              <a:rPr lang="en-US" altLang="en-US" sz="2000" smtClean="0">
                <a:cs typeface="Times New Roman" pitchFamily="18" charset="0"/>
              </a:rPr>
              <a:t>Constant complexity when running time is independent of the input size – denoted </a:t>
            </a:r>
            <a:r>
              <a:rPr lang="el-GR" altLang="en-US" sz="2000" i="1" smtClean="0">
                <a:cs typeface="Times New Roman" pitchFamily="18" charset="0"/>
              </a:rPr>
              <a:t>Ο</a:t>
            </a:r>
            <a:r>
              <a:rPr lang="en-US" altLang="en-US" sz="2000" smtClean="0">
                <a:cs typeface="Times New Roman" pitchFamily="18" charset="0"/>
              </a:rPr>
              <a:t>(1).</a:t>
            </a:r>
          </a:p>
          <a:p>
            <a:pPr lvl="1">
              <a:lnSpc>
                <a:spcPct val="80000"/>
              </a:lnSpc>
            </a:pPr>
            <a:r>
              <a:rPr lang="en-US" altLang="en-US" sz="2000" b="1" u="sng" smtClean="0">
                <a:solidFill>
                  <a:schemeClr val="hlink"/>
                </a:solidFill>
                <a:cs typeface="Times New Roman" pitchFamily="18" charset="0"/>
              </a:rPr>
              <a:t>Linear Search</a:t>
            </a:r>
            <a:r>
              <a:rPr lang="en-US" altLang="en-US" sz="2000" smtClean="0">
                <a:cs typeface="Times New Roman" pitchFamily="18" charset="0"/>
              </a:rPr>
              <a:t>: </a:t>
            </a:r>
            <a:r>
              <a:rPr lang="en-US" altLang="en-US" sz="2000" b="1" smtClean="0">
                <a:solidFill>
                  <a:srgbClr val="CC0000"/>
                </a:solidFill>
                <a:cs typeface="Times New Roman" pitchFamily="18" charset="0"/>
              </a:rPr>
              <a:t>Best case</a:t>
            </a:r>
            <a:r>
              <a:rPr lang="en-US" altLang="en-US" sz="2000" smtClean="0">
                <a:cs typeface="Times New Roman" pitchFamily="18" charset="0"/>
              </a:rPr>
              <a:t> </a:t>
            </a:r>
            <a:r>
              <a:rPr lang="el-GR" altLang="en-US" sz="2000" b="1" smtClean="0">
                <a:solidFill>
                  <a:srgbClr val="CC0000"/>
                </a:solidFill>
                <a:cs typeface="Times New Roman" pitchFamily="18" charset="0"/>
              </a:rPr>
              <a:t>Θ</a:t>
            </a:r>
            <a:r>
              <a:rPr lang="en-US" altLang="en-US" sz="2000" b="1" smtClean="0">
                <a:solidFill>
                  <a:srgbClr val="CC0000"/>
                </a:solidFill>
                <a:cs typeface="Times New Roman" pitchFamily="18" charset="0"/>
              </a:rPr>
              <a:t>(1), Worst and Average cases: </a:t>
            </a:r>
            <a:r>
              <a:rPr lang="el-GR" altLang="en-US" sz="2000" b="1" smtClean="0">
                <a:solidFill>
                  <a:srgbClr val="CC0000"/>
                </a:solidFill>
                <a:cs typeface="Times New Roman" pitchFamily="18" charset="0"/>
              </a:rPr>
              <a:t>Θ</a:t>
            </a:r>
            <a:r>
              <a:rPr lang="en-US" altLang="en-US" sz="2000" b="1" smtClean="0">
                <a:solidFill>
                  <a:srgbClr val="CC0000"/>
                </a:solidFill>
                <a:cs typeface="Times New Roman" pitchFamily="18" charset="0"/>
              </a:rPr>
              <a:t>(n).</a:t>
            </a:r>
            <a:endParaRPr lang="en-US" altLang="en-US" sz="2000" smtClean="0">
              <a:cs typeface="Times New Roman" pitchFamily="18" charset="0"/>
            </a:endParaRPr>
          </a:p>
          <a:p>
            <a:pPr>
              <a:lnSpc>
                <a:spcPct val="80000"/>
              </a:lnSpc>
            </a:pPr>
            <a:r>
              <a:rPr lang="en-US" altLang="en-US" sz="2400" smtClean="0">
                <a:cs typeface="Times New Roman" pitchFamily="18" charset="0"/>
              </a:rPr>
              <a:t>More on </a:t>
            </a:r>
            <a:r>
              <a:rPr lang="el-GR" altLang="en-US" sz="2400" i="1" smtClean="0">
                <a:cs typeface="Times New Roman" pitchFamily="18" charset="0"/>
              </a:rPr>
              <a:t>Ο</a:t>
            </a:r>
            <a:r>
              <a:rPr lang="en-US" altLang="en-US" sz="2400" smtClean="0">
                <a:cs typeface="Times New Roman" pitchFamily="18" charset="0"/>
              </a:rPr>
              <a:t>, </a:t>
            </a:r>
            <a:r>
              <a:rPr lang="el-GR" altLang="en-US" sz="2400" smtClean="0">
                <a:cs typeface="Times New Roman" pitchFamily="18" charset="0"/>
              </a:rPr>
              <a:t>Θ</a:t>
            </a:r>
            <a:r>
              <a:rPr lang="en-US" altLang="en-US" sz="2400" smtClean="0">
                <a:cs typeface="Times New Roman" pitchFamily="18" charset="0"/>
              </a:rPr>
              <a:t>, and </a:t>
            </a:r>
            <a:r>
              <a:rPr lang="el-GR" altLang="en-US" sz="2400" smtClean="0">
                <a:cs typeface="Times New Roman" pitchFamily="18" charset="0"/>
              </a:rPr>
              <a:t>Ω</a:t>
            </a:r>
            <a:r>
              <a:rPr lang="en-US" altLang="en-US" sz="2400" smtClean="0">
                <a:cs typeface="Times New Roman" pitchFamily="18" charset="0"/>
              </a:rPr>
              <a:t> in next class. Use </a:t>
            </a:r>
            <a:r>
              <a:rPr lang="el-GR" altLang="en-US" sz="2400" smtClean="0">
                <a:cs typeface="Times New Roman" pitchFamily="18" charset="0"/>
              </a:rPr>
              <a:t>Θ</a:t>
            </a:r>
            <a:r>
              <a:rPr lang="en-US" altLang="en-US" sz="2400" smtClean="0">
                <a:cs typeface="Times New Roman" pitchFamily="18" charset="0"/>
              </a:rPr>
              <a:t> for the present.</a:t>
            </a:r>
            <a:endParaRPr lang="el-GR" altLang="en-US" sz="2400" smtClean="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21507" name="Rectangle 2"/>
          <p:cNvSpPr>
            <a:spLocks noGrp="1" noChangeArrowheads="1"/>
          </p:cNvSpPr>
          <p:nvPr>
            <p:ph type="title"/>
          </p:nvPr>
        </p:nvSpPr>
        <p:spPr/>
        <p:txBody>
          <a:bodyPr/>
          <a:lstStyle/>
          <a:p>
            <a:r>
              <a:rPr lang="en-US" altLang="en-US" smtClean="0"/>
              <a:t>Comparison of Algorithms</a:t>
            </a:r>
          </a:p>
        </p:txBody>
      </p:sp>
      <p:sp>
        <p:nvSpPr>
          <p:cNvPr id="21508" name="Rectangle 3"/>
          <p:cNvSpPr>
            <a:spLocks noGrp="1" noChangeArrowheads="1"/>
          </p:cNvSpPr>
          <p:nvPr>
            <p:ph type="body" idx="1"/>
          </p:nvPr>
        </p:nvSpPr>
        <p:spPr/>
        <p:txBody>
          <a:bodyPr/>
          <a:lstStyle/>
          <a:p>
            <a:r>
              <a:rPr lang="en-US" altLang="en-US" smtClean="0"/>
              <a:t>Complexity function can be used to compare the performance of algorithms.</a:t>
            </a:r>
          </a:p>
          <a:p>
            <a:r>
              <a:rPr lang="en-US" altLang="en-US" smtClean="0"/>
              <a:t>Algorithm</a:t>
            </a:r>
            <a:r>
              <a:rPr lang="en-US" altLang="en-US" i="1" smtClean="0"/>
              <a:t> A</a:t>
            </a:r>
            <a:r>
              <a:rPr lang="en-US" altLang="en-US" smtClean="0"/>
              <a:t> is more efficient than Algorithm </a:t>
            </a:r>
            <a:r>
              <a:rPr lang="en-US" altLang="en-US" i="1" smtClean="0"/>
              <a:t>B </a:t>
            </a:r>
            <a:r>
              <a:rPr lang="en-US" altLang="en-US" smtClean="0"/>
              <a:t>for solving a problem, if the complexity function of </a:t>
            </a:r>
            <a:r>
              <a:rPr lang="en-US" altLang="en-US" i="1" smtClean="0"/>
              <a:t>A</a:t>
            </a:r>
            <a:r>
              <a:rPr lang="en-US" altLang="en-US" smtClean="0"/>
              <a:t> is of lower order than that of </a:t>
            </a:r>
            <a:r>
              <a:rPr lang="en-US" altLang="en-US" i="1" smtClean="0"/>
              <a:t>B</a:t>
            </a:r>
            <a:r>
              <a:rPr lang="en-US" altLang="en-US" smtClean="0"/>
              <a:t>.</a:t>
            </a:r>
          </a:p>
          <a:p>
            <a:r>
              <a:rPr lang="en-US" altLang="en-US" u="sng" smtClean="0">
                <a:solidFill>
                  <a:schemeClr val="hlink"/>
                </a:solidFill>
              </a:rPr>
              <a:t>Examples:</a:t>
            </a:r>
            <a:endParaRPr lang="en-US" altLang="en-US" smtClean="0">
              <a:solidFill>
                <a:schemeClr val="tx1"/>
              </a:solidFill>
            </a:endParaRPr>
          </a:p>
          <a:p>
            <a:pPr lvl="1"/>
            <a:r>
              <a:rPr lang="en-US" altLang="en-US" b="1" smtClean="0">
                <a:solidFill>
                  <a:srgbClr val="CC0000"/>
                </a:solidFill>
              </a:rPr>
              <a:t>Linear Search</a:t>
            </a:r>
            <a:r>
              <a:rPr lang="en-US" altLang="en-US" smtClean="0"/>
              <a:t> – </a:t>
            </a:r>
            <a:r>
              <a:rPr lang="en-US" altLang="en-US" smtClean="0">
                <a:sym typeface="Symbol" pitchFamily="18" charset="2"/>
              </a:rPr>
              <a:t></a:t>
            </a:r>
            <a:r>
              <a:rPr lang="en-US" altLang="en-US" smtClean="0">
                <a:cs typeface="Times New Roman" pitchFamily="18" charset="0"/>
              </a:rPr>
              <a:t>(</a:t>
            </a:r>
            <a:r>
              <a:rPr lang="en-US" altLang="en-US" i="1" smtClean="0">
                <a:cs typeface="Times New Roman" pitchFamily="18" charset="0"/>
              </a:rPr>
              <a:t>n</a:t>
            </a:r>
            <a:r>
              <a:rPr lang="en-US" altLang="en-US" smtClean="0">
                <a:cs typeface="Times New Roman" pitchFamily="18" charset="0"/>
              </a:rPr>
              <a:t>) vs. </a:t>
            </a:r>
            <a:r>
              <a:rPr lang="en-US" altLang="en-US" b="1" smtClean="0">
                <a:solidFill>
                  <a:srgbClr val="CC0000"/>
                </a:solidFill>
                <a:cs typeface="Times New Roman" pitchFamily="18" charset="0"/>
              </a:rPr>
              <a:t>Binary Search</a:t>
            </a:r>
            <a:r>
              <a:rPr lang="en-US" altLang="en-US" smtClean="0">
                <a:cs typeface="Times New Roman" pitchFamily="18" charset="0"/>
              </a:rPr>
              <a:t> – </a:t>
            </a:r>
            <a:r>
              <a:rPr lang="en-US" altLang="en-US" smtClean="0">
                <a:sym typeface="Symbol" pitchFamily="18" charset="2"/>
              </a:rPr>
              <a:t></a:t>
            </a:r>
            <a:r>
              <a:rPr lang="en-US" altLang="en-US" smtClean="0">
                <a:cs typeface="Times New Roman" pitchFamily="18" charset="0"/>
              </a:rPr>
              <a:t>(lg </a:t>
            </a:r>
            <a:r>
              <a:rPr lang="en-US" altLang="en-US" i="1" smtClean="0">
                <a:cs typeface="Times New Roman" pitchFamily="18" charset="0"/>
              </a:rPr>
              <a:t>n</a:t>
            </a:r>
            <a:r>
              <a:rPr lang="en-US" altLang="en-US" smtClean="0">
                <a:cs typeface="Times New Roman" pitchFamily="18" charset="0"/>
              </a:rPr>
              <a:t>)</a:t>
            </a:r>
          </a:p>
          <a:p>
            <a:pPr lvl="1"/>
            <a:r>
              <a:rPr lang="en-US" altLang="en-US" b="1" smtClean="0">
                <a:solidFill>
                  <a:srgbClr val="CC0000"/>
                </a:solidFill>
                <a:cs typeface="Times New Roman" pitchFamily="18" charset="0"/>
              </a:rPr>
              <a:t>Insertion Sort</a:t>
            </a:r>
            <a:r>
              <a:rPr lang="en-US" altLang="en-US" smtClean="0">
                <a:cs typeface="Times New Roman" pitchFamily="18" charset="0"/>
              </a:rPr>
              <a:t> – </a:t>
            </a:r>
            <a:r>
              <a:rPr lang="en-US" altLang="en-US" smtClean="0">
                <a:sym typeface="Symbol" pitchFamily="18" charset="2"/>
              </a:rPr>
              <a:t></a:t>
            </a:r>
            <a:r>
              <a:rPr lang="en-US" altLang="en-US" smtClean="0">
                <a:cs typeface="Times New Roman" pitchFamily="18" charset="0"/>
              </a:rPr>
              <a:t>(</a:t>
            </a:r>
            <a:r>
              <a:rPr lang="en-US" altLang="en-US" i="1" smtClean="0">
                <a:cs typeface="Times New Roman" pitchFamily="18" charset="0"/>
              </a:rPr>
              <a:t>n</a:t>
            </a:r>
            <a:r>
              <a:rPr lang="en-US" altLang="en-US" baseline="30000" smtClean="0">
                <a:cs typeface="Times New Roman" pitchFamily="18" charset="0"/>
              </a:rPr>
              <a:t>2</a:t>
            </a:r>
            <a:r>
              <a:rPr lang="en-US" altLang="en-US" smtClean="0">
                <a:cs typeface="Times New Roman" pitchFamily="18" charset="0"/>
              </a:rPr>
              <a:t>) vs. </a:t>
            </a:r>
            <a:r>
              <a:rPr lang="en-US" altLang="en-US" b="1" smtClean="0">
                <a:solidFill>
                  <a:srgbClr val="CC0000"/>
                </a:solidFill>
                <a:cs typeface="Times New Roman" pitchFamily="18" charset="0"/>
              </a:rPr>
              <a:t>Quick Sort</a:t>
            </a:r>
            <a:r>
              <a:rPr lang="en-US" altLang="en-US" smtClean="0">
                <a:cs typeface="Times New Roman" pitchFamily="18" charset="0"/>
              </a:rPr>
              <a:t> – </a:t>
            </a:r>
            <a:r>
              <a:rPr lang="en-US" altLang="en-US" smtClean="0">
                <a:sym typeface="Symbol" pitchFamily="18" charset="2"/>
              </a:rPr>
              <a:t></a:t>
            </a:r>
            <a:r>
              <a:rPr lang="en-US" altLang="en-US" smtClean="0">
                <a:cs typeface="Times New Roman" pitchFamily="18" charset="0"/>
              </a:rPr>
              <a:t>(</a:t>
            </a:r>
            <a:r>
              <a:rPr lang="en-US" altLang="en-US" i="1" smtClean="0">
                <a:cs typeface="Times New Roman" pitchFamily="18" charset="0"/>
              </a:rPr>
              <a:t>n </a:t>
            </a:r>
            <a:r>
              <a:rPr lang="en-US" altLang="en-US" smtClean="0">
                <a:cs typeface="Times New Roman" pitchFamily="18" charset="0"/>
              </a:rPr>
              <a:t>lg </a:t>
            </a:r>
            <a:r>
              <a:rPr lang="en-US" altLang="en-US" i="1" smtClean="0">
                <a:cs typeface="Times New Roman" pitchFamily="18" charset="0"/>
              </a:rPr>
              <a:t>n</a:t>
            </a:r>
            <a:r>
              <a:rPr lang="en-US" altLang="en-US" smtClean="0">
                <a:cs typeface="Times New Roman" pitchFamily="18" charset="0"/>
              </a:rPr>
              <a:t>)</a:t>
            </a:r>
          </a:p>
          <a:p>
            <a:pPr lvl="1"/>
            <a:endParaRPr lang="en-US" altLang="en-US" smtClean="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22531" name="Rectangle 2050"/>
          <p:cNvSpPr>
            <a:spLocks noGrp="1" noChangeArrowheads="1"/>
          </p:cNvSpPr>
          <p:nvPr>
            <p:ph type="title"/>
          </p:nvPr>
        </p:nvSpPr>
        <p:spPr/>
        <p:txBody>
          <a:bodyPr/>
          <a:lstStyle/>
          <a:p>
            <a:r>
              <a:rPr lang="en-US" altLang="en-US" smtClean="0"/>
              <a:t>Comparisons of Algorithms</a:t>
            </a:r>
          </a:p>
        </p:txBody>
      </p:sp>
      <p:sp>
        <p:nvSpPr>
          <p:cNvPr id="22532" name="Rectangle 2051"/>
          <p:cNvSpPr>
            <a:spLocks noGrp="1" noChangeArrowheads="1"/>
          </p:cNvSpPr>
          <p:nvPr>
            <p:ph type="body" idx="1"/>
          </p:nvPr>
        </p:nvSpPr>
        <p:spPr>
          <a:xfrm>
            <a:off x="484188" y="1033463"/>
            <a:ext cx="8386762" cy="5091112"/>
          </a:xfrm>
        </p:spPr>
        <p:txBody>
          <a:bodyPr/>
          <a:lstStyle/>
          <a:p>
            <a:r>
              <a:rPr lang="en-US" altLang="en-US" b="1" smtClean="0">
                <a:solidFill>
                  <a:srgbClr val="CC0000"/>
                </a:solidFill>
              </a:rPr>
              <a:t>Multiplication</a:t>
            </a:r>
          </a:p>
          <a:p>
            <a:pPr lvl="1">
              <a:spcBef>
                <a:spcPct val="0"/>
              </a:spcBef>
            </a:pPr>
            <a:r>
              <a:rPr lang="en-US" altLang="en-US" smtClean="0"/>
              <a:t>classical technique: </a:t>
            </a:r>
            <a:r>
              <a:rPr lang="en-US" altLang="en-US" i="1" smtClean="0"/>
              <a:t>O(nm)</a:t>
            </a:r>
          </a:p>
          <a:p>
            <a:pPr lvl="1">
              <a:spcBef>
                <a:spcPct val="0"/>
              </a:spcBef>
            </a:pPr>
            <a:r>
              <a:rPr lang="en-US" altLang="en-US" smtClean="0"/>
              <a:t>divide-and-conquer: </a:t>
            </a:r>
            <a:r>
              <a:rPr lang="en-US" altLang="en-US" i="1" smtClean="0"/>
              <a:t>O(nm</a:t>
            </a:r>
            <a:r>
              <a:rPr lang="en-US" altLang="en-US" baseline="30000" smtClean="0"/>
              <a:t>ln</a:t>
            </a:r>
            <a:r>
              <a:rPr lang="en-US" altLang="en-US" i="1" baseline="30000" smtClean="0"/>
              <a:t>1.5</a:t>
            </a:r>
            <a:r>
              <a:rPr lang="en-US" altLang="en-US" i="1" smtClean="0"/>
              <a:t>) ~ O(nm</a:t>
            </a:r>
            <a:r>
              <a:rPr lang="en-US" altLang="en-US" i="1" baseline="30000" smtClean="0"/>
              <a:t>0.59</a:t>
            </a:r>
            <a:r>
              <a:rPr lang="en-US" altLang="en-US" i="1" smtClean="0"/>
              <a:t>) </a:t>
            </a:r>
          </a:p>
          <a:p>
            <a:pPr lvl="1">
              <a:spcBef>
                <a:spcPct val="0"/>
              </a:spcBef>
              <a:buFont typeface="Wingdings" pitchFamily="2" charset="2"/>
              <a:buNone/>
            </a:pPr>
            <a:r>
              <a:rPr lang="en-US" altLang="en-US" b="1" smtClean="0">
                <a:solidFill>
                  <a:srgbClr val="CC0000"/>
                </a:solidFill>
              </a:rPr>
              <a:t>   </a:t>
            </a:r>
            <a:r>
              <a:rPr lang="en-US" altLang="en-US" smtClean="0">
                <a:solidFill>
                  <a:schemeClr val="hlink"/>
                </a:solidFill>
              </a:rPr>
              <a:t>For operands of size 1000, takes 40 &amp; 15 seconds respectively on a Cyber 835.</a:t>
            </a:r>
          </a:p>
          <a:p>
            <a:r>
              <a:rPr lang="en-US" altLang="en-US" b="1" smtClean="0">
                <a:solidFill>
                  <a:srgbClr val="CC0000"/>
                </a:solidFill>
              </a:rPr>
              <a:t>Sorting</a:t>
            </a:r>
          </a:p>
          <a:p>
            <a:pPr lvl="1">
              <a:spcBef>
                <a:spcPct val="0"/>
              </a:spcBef>
            </a:pPr>
            <a:r>
              <a:rPr lang="en-US" altLang="en-US" smtClean="0"/>
              <a:t>insertion sort: </a:t>
            </a:r>
            <a:r>
              <a:rPr lang="en-US" altLang="en-US" smtClean="0">
                <a:sym typeface="Symbol" pitchFamily="18" charset="2"/>
              </a:rPr>
              <a:t></a:t>
            </a:r>
            <a:r>
              <a:rPr lang="en-US" altLang="en-US" smtClean="0"/>
              <a:t>(</a:t>
            </a:r>
            <a:r>
              <a:rPr lang="en-US" altLang="en-US" i="1" smtClean="0"/>
              <a:t>n</a:t>
            </a:r>
            <a:r>
              <a:rPr lang="en-US" altLang="en-US" i="1" baseline="30000" smtClean="0"/>
              <a:t>2</a:t>
            </a:r>
            <a:r>
              <a:rPr lang="en-US" altLang="en-US" smtClean="0"/>
              <a:t>)</a:t>
            </a:r>
          </a:p>
          <a:p>
            <a:pPr lvl="1">
              <a:spcBef>
                <a:spcPct val="0"/>
              </a:spcBef>
            </a:pPr>
            <a:r>
              <a:rPr lang="en-US" altLang="en-US" smtClean="0"/>
              <a:t>merge sort: </a:t>
            </a:r>
            <a:r>
              <a:rPr lang="en-US" altLang="en-US" smtClean="0">
                <a:sym typeface="Symbol" pitchFamily="18" charset="2"/>
              </a:rPr>
              <a:t></a:t>
            </a:r>
            <a:r>
              <a:rPr lang="en-US" altLang="en-US" smtClean="0"/>
              <a:t>(</a:t>
            </a:r>
            <a:r>
              <a:rPr lang="en-US" altLang="en-US" i="1" smtClean="0"/>
              <a:t>n </a:t>
            </a:r>
            <a:r>
              <a:rPr lang="en-US" altLang="en-US" smtClean="0"/>
              <a:t>lg</a:t>
            </a:r>
            <a:r>
              <a:rPr lang="en-US" altLang="en-US" i="1" smtClean="0"/>
              <a:t> n</a:t>
            </a:r>
            <a:r>
              <a:rPr lang="en-US" altLang="en-US" smtClean="0"/>
              <a:t>)</a:t>
            </a:r>
          </a:p>
          <a:p>
            <a:pPr lvl="1">
              <a:spcBef>
                <a:spcPct val="0"/>
              </a:spcBef>
              <a:buFont typeface="Wingdings" pitchFamily="2" charset="2"/>
              <a:buNone/>
            </a:pPr>
            <a:r>
              <a:rPr lang="en-US" altLang="en-US" b="1" smtClean="0">
                <a:solidFill>
                  <a:srgbClr val="CC0000"/>
                </a:solidFill>
              </a:rPr>
              <a:t>   </a:t>
            </a:r>
            <a:r>
              <a:rPr lang="en-US" altLang="en-US" smtClean="0">
                <a:solidFill>
                  <a:srgbClr val="CC0000"/>
                </a:solidFill>
              </a:rPr>
              <a:t>For 10</a:t>
            </a:r>
            <a:r>
              <a:rPr lang="en-US" altLang="en-US" baseline="30000" smtClean="0">
                <a:solidFill>
                  <a:srgbClr val="CC0000"/>
                </a:solidFill>
              </a:rPr>
              <a:t>6</a:t>
            </a:r>
            <a:r>
              <a:rPr lang="en-US" altLang="en-US" smtClean="0">
                <a:solidFill>
                  <a:srgbClr val="CC0000"/>
                </a:solidFill>
              </a:rPr>
              <a:t> numbers, it took 5.56 hrs on a supercomputer using machine language and 16.67 min on a PC using C/C++.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23555" name="Rectangle 2050"/>
          <p:cNvSpPr>
            <a:spLocks noGrp="1" noChangeArrowheads="1"/>
          </p:cNvSpPr>
          <p:nvPr>
            <p:ph type="title"/>
          </p:nvPr>
        </p:nvSpPr>
        <p:spPr/>
        <p:txBody>
          <a:bodyPr/>
          <a:lstStyle/>
          <a:p>
            <a:r>
              <a:rPr lang="en-US" altLang="en-US" smtClean="0"/>
              <a:t>Why Order of Growth Matters?</a:t>
            </a:r>
          </a:p>
        </p:txBody>
      </p:sp>
      <p:sp>
        <p:nvSpPr>
          <p:cNvPr id="23556" name="Rectangle 2051"/>
          <p:cNvSpPr>
            <a:spLocks noGrp="1" noChangeArrowheads="1"/>
          </p:cNvSpPr>
          <p:nvPr>
            <p:ph type="body" idx="1"/>
          </p:nvPr>
        </p:nvSpPr>
        <p:spPr>
          <a:xfrm>
            <a:off x="612775" y="1012825"/>
            <a:ext cx="7772400" cy="4767263"/>
          </a:xfrm>
        </p:spPr>
        <p:txBody>
          <a:bodyPr/>
          <a:lstStyle/>
          <a:p>
            <a:r>
              <a:rPr lang="en-US" altLang="en-US" smtClean="0"/>
              <a:t>Computer speeds double every two years, so why worry about algorithm speed?</a:t>
            </a:r>
          </a:p>
          <a:p>
            <a:r>
              <a:rPr lang="en-US" altLang="en-US" smtClean="0"/>
              <a:t>When speed doubles, what happens to the amount of work you can do? </a:t>
            </a:r>
          </a:p>
          <a:p>
            <a:r>
              <a:rPr lang="en-US" altLang="en-US" smtClean="0"/>
              <a:t>What about the demands of applications?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24579" name="Rectangle 2"/>
          <p:cNvSpPr>
            <a:spLocks noGrp="1" noChangeArrowheads="1"/>
          </p:cNvSpPr>
          <p:nvPr>
            <p:ph type="title"/>
          </p:nvPr>
        </p:nvSpPr>
        <p:spPr/>
        <p:txBody>
          <a:bodyPr/>
          <a:lstStyle/>
          <a:p>
            <a:r>
              <a:rPr lang="en-US" altLang="en-US" smtClean="0"/>
              <a:t>Effect of Faster Machines</a:t>
            </a:r>
          </a:p>
        </p:txBody>
      </p:sp>
      <p:sp>
        <p:nvSpPr>
          <p:cNvPr id="24580" name="Text Box 4"/>
          <p:cNvSpPr txBox="1">
            <a:spLocks noChangeArrowheads="1"/>
          </p:cNvSpPr>
          <p:nvPr/>
        </p:nvSpPr>
        <p:spPr bwMode="auto">
          <a:xfrm>
            <a:off x="315913" y="4830763"/>
            <a:ext cx="82581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kumimoji="1" lang="en-US" altLang="en-US"/>
              <a:t> Higher gain with faster hardware for more efficient algorithm.</a:t>
            </a:r>
          </a:p>
          <a:p>
            <a:pPr>
              <a:spcBef>
                <a:spcPct val="50000"/>
              </a:spcBef>
              <a:buFontTx/>
              <a:buChar char="•"/>
            </a:pPr>
            <a:r>
              <a:rPr kumimoji="1" lang="en-US" altLang="en-US"/>
              <a:t> Results are more dramatic for more higher speeds.</a:t>
            </a:r>
          </a:p>
          <a:p>
            <a:pPr>
              <a:spcBef>
                <a:spcPct val="50000"/>
              </a:spcBef>
              <a:buFontTx/>
              <a:buChar char="•"/>
            </a:pPr>
            <a:endParaRPr kumimoji="1" lang="en-US" altLang="en-US"/>
          </a:p>
        </p:txBody>
      </p:sp>
      <p:sp>
        <p:nvSpPr>
          <p:cNvPr id="24581" name="Text Box 5"/>
          <p:cNvSpPr txBox="1">
            <a:spLocks noChangeArrowheads="1"/>
          </p:cNvSpPr>
          <p:nvPr/>
        </p:nvSpPr>
        <p:spPr bwMode="auto">
          <a:xfrm>
            <a:off x="3354388" y="839788"/>
            <a:ext cx="251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No. of items sorted</a:t>
            </a:r>
          </a:p>
        </p:txBody>
      </p:sp>
      <p:sp>
        <p:nvSpPr>
          <p:cNvPr id="24582" name="Rectangle 32"/>
          <p:cNvSpPr>
            <a:spLocks noChangeArrowheads="1"/>
          </p:cNvSpPr>
          <p:nvPr/>
        </p:nvSpPr>
        <p:spPr bwMode="auto">
          <a:xfrm>
            <a:off x="676275" y="1484313"/>
            <a:ext cx="7513638" cy="2651125"/>
          </a:xfrm>
          <a:prstGeom prst="rect">
            <a:avLst/>
          </a:prstGeom>
          <a:solidFill>
            <a:srgbClr val="CCECFF"/>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3200" i="1">
                <a:solidFill>
                  <a:srgbClr val="010000"/>
                </a:solidFill>
                <a:cs typeface="Times New Roman" pitchFamily="18" charset="0"/>
              </a:rPr>
              <a:t>        </a:t>
            </a:r>
            <a:r>
              <a:rPr lang="el-GR" altLang="en-US" sz="2800" i="1">
                <a:solidFill>
                  <a:srgbClr val="010000"/>
                </a:solidFill>
                <a:cs typeface="Times New Roman" pitchFamily="18" charset="0"/>
              </a:rPr>
              <a:t>Ο</a:t>
            </a:r>
            <a:r>
              <a:rPr lang="en-US" altLang="en-US" sz="2800">
                <a:solidFill>
                  <a:srgbClr val="010000"/>
                </a:solidFill>
                <a:cs typeface="Times New Roman" pitchFamily="18" charset="0"/>
              </a:rPr>
              <a:t>(</a:t>
            </a:r>
            <a:r>
              <a:rPr lang="en-US" altLang="en-US" sz="2800" i="1">
                <a:solidFill>
                  <a:srgbClr val="010000"/>
                </a:solidFill>
                <a:cs typeface="Times New Roman" pitchFamily="18" charset="0"/>
              </a:rPr>
              <a:t>n</a:t>
            </a:r>
            <a:r>
              <a:rPr lang="en-US" altLang="en-US" sz="2800" baseline="30000">
                <a:solidFill>
                  <a:srgbClr val="010000"/>
                </a:solidFill>
                <a:cs typeface="Times New Roman" pitchFamily="18" charset="0"/>
              </a:rPr>
              <a:t>2</a:t>
            </a:r>
            <a:r>
              <a:rPr lang="en-US" altLang="en-US" sz="2800">
                <a:solidFill>
                  <a:srgbClr val="010000"/>
                </a:solidFill>
                <a:cs typeface="Times New Roman" pitchFamily="18" charset="0"/>
              </a:rPr>
              <a:t>)</a:t>
            </a:r>
          </a:p>
        </p:txBody>
      </p:sp>
      <p:sp>
        <p:nvSpPr>
          <p:cNvPr id="24583" name="Line 33"/>
          <p:cNvSpPr>
            <a:spLocks noChangeShapeType="1"/>
          </p:cNvSpPr>
          <p:nvPr/>
        </p:nvSpPr>
        <p:spPr bwMode="auto">
          <a:xfrm>
            <a:off x="692150" y="2411413"/>
            <a:ext cx="75406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4" name="Line 34"/>
          <p:cNvSpPr>
            <a:spLocks noChangeShapeType="1"/>
          </p:cNvSpPr>
          <p:nvPr/>
        </p:nvSpPr>
        <p:spPr bwMode="auto">
          <a:xfrm>
            <a:off x="3671888" y="1524000"/>
            <a:ext cx="0" cy="26638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5" name="Line 36"/>
          <p:cNvSpPr>
            <a:spLocks noChangeShapeType="1"/>
          </p:cNvSpPr>
          <p:nvPr/>
        </p:nvSpPr>
        <p:spPr bwMode="auto">
          <a:xfrm>
            <a:off x="6799263" y="1497013"/>
            <a:ext cx="0" cy="26511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6" name="Line 38"/>
          <p:cNvSpPr>
            <a:spLocks noChangeShapeType="1"/>
          </p:cNvSpPr>
          <p:nvPr/>
        </p:nvSpPr>
        <p:spPr bwMode="auto">
          <a:xfrm>
            <a:off x="5214938" y="1519238"/>
            <a:ext cx="0" cy="26511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7" name="Line 41"/>
          <p:cNvSpPr>
            <a:spLocks noChangeShapeType="1"/>
          </p:cNvSpPr>
          <p:nvPr/>
        </p:nvSpPr>
        <p:spPr bwMode="auto">
          <a:xfrm>
            <a:off x="676275" y="1511300"/>
            <a:ext cx="2994025" cy="9001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8" name="Text Box 43"/>
          <p:cNvSpPr txBox="1">
            <a:spLocks noChangeArrowheads="1"/>
          </p:cNvSpPr>
          <p:nvPr/>
        </p:nvSpPr>
        <p:spPr bwMode="auto">
          <a:xfrm>
            <a:off x="2054225" y="1516063"/>
            <a:ext cx="154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i="1"/>
              <a:t>H/W Speed</a:t>
            </a:r>
          </a:p>
        </p:txBody>
      </p:sp>
      <p:sp>
        <p:nvSpPr>
          <p:cNvPr id="24589" name="Text Box 44"/>
          <p:cNvSpPr txBox="1">
            <a:spLocks noChangeArrowheads="1"/>
          </p:cNvSpPr>
          <p:nvPr/>
        </p:nvSpPr>
        <p:spPr bwMode="auto">
          <a:xfrm>
            <a:off x="676275" y="1914525"/>
            <a:ext cx="187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i="1"/>
              <a:t>Comp. of Alg.</a:t>
            </a:r>
          </a:p>
        </p:txBody>
      </p:sp>
      <p:sp>
        <p:nvSpPr>
          <p:cNvPr id="24590" name="Text Box 45"/>
          <p:cNvSpPr txBox="1">
            <a:spLocks noChangeArrowheads="1"/>
          </p:cNvSpPr>
          <p:nvPr/>
        </p:nvSpPr>
        <p:spPr bwMode="auto">
          <a:xfrm>
            <a:off x="3937000" y="1636713"/>
            <a:ext cx="785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1 M</a:t>
            </a:r>
            <a:r>
              <a:rPr lang="en-US" altLang="en-US" baseline="30000"/>
              <a:t>*</a:t>
            </a:r>
          </a:p>
        </p:txBody>
      </p:sp>
      <p:sp>
        <p:nvSpPr>
          <p:cNvPr id="24591" name="Text Box 46"/>
          <p:cNvSpPr txBox="1">
            <a:spLocks noChangeArrowheads="1"/>
          </p:cNvSpPr>
          <p:nvPr/>
        </p:nvSpPr>
        <p:spPr bwMode="auto">
          <a:xfrm>
            <a:off x="5414963" y="1668463"/>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2 M</a:t>
            </a:r>
          </a:p>
        </p:txBody>
      </p:sp>
      <p:sp>
        <p:nvSpPr>
          <p:cNvPr id="24592" name="Text Box 47"/>
          <p:cNvSpPr txBox="1">
            <a:spLocks noChangeArrowheads="1"/>
          </p:cNvSpPr>
          <p:nvPr/>
        </p:nvSpPr>
        <p:spPr bwMode="auto">
          <a:xfrm>
            <a:off x="6997700" y="17272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Gain</a:t>
            </a:r>
          </a:p>
        </p:txBody>
      </p:sp>
      <p:sp>
        <p:nvSpPr>
          <p:cNvPr id="24593" name="Text Box 49"/>
          <p:cNvSpPr txBox="1">
            <a:spLocks noChangeArrowheads="1"/>
          </p:cNvSpPr>
          <p:nvPr/>
        </p:nvSpPr>
        <p:spPr bwMode="auto">
          <a:xfrm>
            <a:off x="4052888" y="26384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1000</a:t>
            </a:r>
          </a:p>
        </p:txBody>
      </p:sp>
      <p:sp>
        <p:nvSpPr>
          <p:cNvPr id="24594" name="Text Box 50"/>
          <p:cNvSpPr txBox="1">
            <a:spLocks noChangeArrowheads="1"/>
          </p:cNvSpPr>
          <p:nvPr/>
        </p:nvSpPr>
        <p:spPr bwMode="auto">
          <a:xfrm>
            <a:off x="5735638" y="26209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1414</a:t>
            </a:r>
          </a:p>
        </p:txBody>
      </p:sp>
      <p:sp>
        <p:nvSpPr>
          <p:cNvPr id="24595" name="Text Box 51"/>
          <p:cNvSpPr txBox="1">
            <a:spLocks noChangeArrowheads="1"/>
          </p:cNvSpPr>
          <p:nvPr/>
        </p:nvSpPr>
        <p:spPr bwMode="auto">
          <a:xfrm>
            <a:off x="6997700" y="2576513"/>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1.414</a:t>
            </a:r>
          </a:p>
        </p:txBody>
      </p:sp>
      <p:sp>
        <p:nvSpPr>
          <p:cNvPr id="24596" name="Text Box 52"/>
          <p:cNvSpPr txBox="1">
            <a:spLocks noChangeArrowheads="1"/>
          </p:cNvSpPr>
          <p:nvPr/>
        </p:nvSpPr>
        <p:spPr bwMode="auto">
          <a:xfrm>
            <a:off x="1060450" y="3225800"/>
            <a:ext cx="1857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Font typeface="Wingdings" pitchFamily="2" charset="2"/>
              <a:buNone/>
            </a:pPr>
            <a:r>
              <a:rPr lang="en-US" altLang="en-US" sz="2800" i="1">
                <a:cs typeface="Times New Roman" pitchFamily="18" charset="0"/>
              </a:rPr>
              <a:t>O</a:t>
            </a:r>
            <a:r>
              <a:rPr lang="en-US" altLang="en-US" sz="2800">
                <a:cs typeface="Times New Roman" pitchFamily="18" charset="0"/>
              </a:rPr>
              <a:t>(</a:t>
            </a:r>
            <a:r>
              <a:rPr lang="en-US" altLang="en-US" sz="2800" i="1">
                <a:cs typeface="Times New Roman" pitchFamily="18" charset="0"/>
              </a:rPr>
              <a:t>n </a:t>
            </a:r>
            <a:r>
              <a:rPr lang="en-US" altLang="en-US" sz="2800">
                <a:cs typeface="Times New Roman" pitchFamily="18" charset="0"/>
              </a:rPr>
              <a:t>lg</a:t>
            </a:r>
            <a:r>
              <a:rPr lang="en-US" altLang="en-US" sz="2800" i="1">
                <a:cs typeface="Times New Roman" pitchFamily="18" charset="0"/>
              </a:rPr>
              <a:t>n</a:t>
            </a:r>
            <a:r>
              <a:rPr lang="en-US" altLang="en-US" sz="2800">
                <a:cs typeface="Times New Roman" pitchFamily="18" charset="0"/>
              </a:rPr>
              <a:t>)</a:t>
            </a:r>
            <a:endParaRPr lang="en-US" altLang="en-US"/>
          </a:p>
        </p:txBody>
      </p:sp>
      <p:sp>
        <p:nvSpPr>
          <p:cNvPr id="24597" name="Text Box 53"/>
          <p:cNvSpPr txBox="1">
            <a:spLocks noChangeArrowheads="1"/>
          </p:cNvSpPr>
          <p:nvPr/>
        </p:nvSpPr>
        <p:spPr bwMode="auto">
          <a:xfrm>
            <a:off x="3962400" y="3225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62700</a:t>
            </a:r>
          </a:p>
        </p:txBody>
      </p:sp>
      <p:sp>
        <p:nvSpPr>
          <p:cNvPr id="24598" name="Text Box 54"/>
          <p:cNvSpPr txBox="1">
            <a:spLocks noChangeArrowheads="1"/>
          </p:cNvSpPr>
          <p:nvPr/>
        </p:nvSpPr>
        <p:spPr bwMode="auto">
          <a:xfrm>
            <a:off x="5480050" y="32258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118600</a:t>
            </a:r>
          </a:p>
        </p:txBody>
      </p:sp>
      <p:sp>
        <p:nvSpPr>
          <p:cNvPr id="24599" name="Text Box 55"/>
          <p:cNvSpPr txBox="1">
            <a:spLocks noChangeArrowheads="1"/>
          </p:cNvSpPr>
          <p:nvPr/>
        </p:nvSpPr>
        <p:spPr bwMode="auto">
          <a:xfrm>
            <a:off x="6997700" y="3225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1.9</a:t>
            </a:r>
          </a:p>
        </p:txBody>
      </p:sp>
      <p:sp>
        <p:nvSpPr>
          <p:cNvPr id="24600" name="Text Box 57"/>
          <p:cNvSpPr txBox="1">
            <a:spLocks noChangeArrowheads="1"/>
          </p:cNvSpPr>
          <p:nvPr/>
        </p:nvSpPr>
        <p:spPr bwMode="auto">
          <a:xfrm>
            <a:off x="3008313" y="4281488"/>
            <a:ext cx="3427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aseline="30000"/>
              <a:t>*</a:t>
            </a:r>
            <a:r>
              <a:rPr lang="en-US" altLang="en-US" sz="2000"/>
              <a:t> Million operations per second.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25603" name="Rectangle 2"/>
          <p:cNvSpPr>
            <a:spLocks noGrp="1" noChangeArrowheads="1"/>
          </p:cNvSpPr>
          <p:nvPr>
            <p:ph type="title"/>
          </p:nvPr>
        </p:nvSpPr>
        <p:spPr/>
        <p:txBody>
          <a:bodyPr/>
          <a:lstStyle/>
          <a:p>
            <a:r>
              <a:rPr lang="en-US" altLang="en-US" smtClean="0"/>
              <a:t>Correctness Proofs</a:t>
            </a:r>
          </a:p>
        </p:txBody>
      </p:sp>
      <p:sp>
        <p:nvSpPr>
          <p:cNvPr id="25604" name="Rectangle 3"/>
          <p:cNvSpPr>
            <a:spLocks noGrp="1" noChangeArrowheads="1"/>
          </p:cNvSpPr>
          <p:nvPr>
            <p:ph type="body" idx="1"/>
          </p:nvPr>
        </p:nvSpPr>
        <p:spPr/>
        <p:txBody>
          <a:bodyPr/>
          <a:lstStyle/>
          <a:p>
            <a:pPr>
              <a:lnSpc>
                <a:spcPct val="90000"/>
              </a:lnSpc>
            </a:pPr>
            <a:r>
              <a:rPr lang="en-US" altLang="en-US" b="1" smtClean="0">
                <a:solidFill>
                  <a:srgbClr val="CC0000"/>
                </a:solidFill>
              </a:rPr>
              <a:t>Proving (beyond “any” doubt) that an algorithm is correct.</a:t>
            </a:r>
          </a:p>
          <a:p>
            <a:pPr lvl="1">
              <a:lnSpc>
                <a:spcPct val="90000"/>
              </a:lnSpc>
            </a:pPr>
            <a:r>
              <a:rPr lang="en-US" altLang="en-US" smtClean="0"/>
              <a:t>Prove that the algorithm produces correct output  when it terminates. </a:t>
            </a:r>
            <a:r>
              <a:rPr lang="en-US" altLang="en-US" b="1" u="sng" smtClean="0">
                <a:solidFill>
                  <a:schemeClr val="hlink"/>
                </a:solidFill>
              </a:rPr>
              <a:t>Partial Correctness.</a:t>
            </a:r>
          </a:p>
          <a:p>
            <a:pPr lvl="1">
              <a:lnSpc>
                <a:spcPct val="90000"/>
              </a:lnSpc>
            </a:pPr>
            <a:r>
              <a:rPr lang="en-US" altLang="en-US" smtClean="0"/>
              <a:t>Prove that the algorithm will necessarily terminate. </a:t>
            </a:r>
            <a:r>
              <a:rPr lang="en-US" altLang="en-US" b="1" u="sng" smtClean="0">
                <a:solidFill>
                  <a:schemeClr val="hlink"/>
                </a:solidFill>
              </a:rPr>
              <a:t>Total Correctness.</a:t>
            </a:r>
            <a:endParaRPr lang="en-US" altLang="en-US" b="1" smtClean="0">
              <a:solidFill>
                <a:schemeClr val="hlink"/>
              </a:solidFill>
            </a:endParaRPr>
          </a:p>
          <a:p>
            <a:pPr>
              <a:lnSpc>
                <a:spcPct val="90000"/>
              </a:lnSpc>
            </a:pPr>
            <a:r>
              <a:rPr lang="en-US" altLang="en-US" b="1" smtClean="0">
                <a:solidFill>
                  <a:srgbClr val="CC0000"/>
                </a:solidFill>
              </a:rPr>
              <a:t>Techniques</a:t>
            </a:r>
          </a:p>
          <a:p>
            <a:pPr lvl="1">
              <a:lnSpc>
                <a:spcPct val="90000"/>
              </a:lnSpc>
            </a:pPr>
            <a:r>
              <a:rPr lang="en-US" altLang="en-US" smtClean="0"/>
              <a:t>Proof by Construction.</a:t>
            </a:r>
          </a:p>
          <a:p>
            <a:pPr lvl="1">
              <a:lnSpc>
                <a:spcPct val="90000"/>
              </a:lnSpc>
            </a:pPr>
            <a:r>
              <a:rPr lang="en-US" altLang="en-US" smtClean="0"/>
              <a:t>Proof by Induction.</a:t>
            </a:r>
          </a:p>
          <a:p>
            <a:pPr lvl="1">
              <a:lnSpc>
                <a:spcPct val="90000"/>
              </a:lnSpc>
            </a:pPr>
            <a:r>
              <a:rPr lang="en-US" altLang="en-US" smtClean="0"/>
              <a:t>Proof by Contradiction.</a:t>
            </a:r>
          </a:p>
          <a:p>
            <a:pPr>
              <a:lnSpc>
                <a:spcPct val="90000"/>
              </a:lnSpc>
            </a:pPr>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26627" name="Rectangle 1026"/>
          <p:cNvSpPr>
            <a:spLocks noGrp="1" noChangeArrowheads="1"/>
          </p:cNvSpPr>
          <p:nvPr>
            <p:ph type="title"/>
          </p:nvPr>
        </p:nvSpPr>
        <p:spPr/>
        <p:txBody>
          <a:bodyPr/>
          <a:lstStyle/>
          <a:p>
            <a:r>
              <a:rPr lang="en-US" altLang="en-US" smtClean="0"/>
              <a:t>Loop Invariant</a:t>
            </a:r>
          </a:p>
        </p:txBody>
      </p:sp>
      <p:sp>
        <p:nvSpPr>
          <p:cNvPr id="26628" name="Rectangle 1027"/>
          <p:cNvSpPr>
            <a:spLocks noGrp="1" noChangeArrowheads="1"/>
          </p:cNvSpPr>
          <p:nvPr>
            <p:ph type="body" idx="1"/>
          </p:nvPr>
        </p:nvSpPr>
        <p:spPr/>
        <p:txBody>
          <a:bodyPr/>
          <a:lstStyle/>
          <a:p>
            <a:r>
              <a:rPr lang="en-US" altLang="en-US" sz="2800" b="1" smtClean="0">
                <a:solidFill>
                  <a:srgbClr val="CC0000"/>
                </a:solidFill>
              </a:rPr>
              <a:t>Logical expression with the following properties.</a:t>
            </a:r>
          </a:p>
          <a:p>
            <a:pPr lvl="1"/>
            <a:r>
              <a:rPr lang="en-US" altLang="en-US" sz="2400" smtClean="0"/>
              <a:t>Holds true before the first iteration of the loop – </a:t>
            </a:r>
            <a:r>
              <a:rPr lang="en-US" altLang="en-US" sz="2400" b="1" smtClean="0">
                <a:solidFill>
                  <a:schemeClr val="hlink"/>
                </a:solidFill>
              </a:rPr>
              <a:t>Initialization</a:t>
            </a:r>
            <a:r>
              <a:rPr lang="en-US" altLang="en-US" sz="2400" b="1" smtClean="0"/>
              <a:t>.</a:t>
            </a:r>
          </a:p>
          <a:p>
            <a:pPr lvl="1"/>
            <a:r>
              <a:rPr lang="en-US" altLang="en-US" sz="2400" smtClean="0"/>
              <a:t>If it is true before an iteration of the loop, it remains true before the next iteration – </a:t>
            </a:r>
            <a:r>
              <a:rPr lang="en-US" altLang="en-US" sz="2400" b="1" smtClean="0">
                <a:solidFill>
                  <a:schemeClr val="hlink"/>
                </a:solidFill>
              </a:rPr>
              <a:t>Maintenance</a:t>
            </a:r>
            <a:r>
              <a:rPr lang="en-US" altLang="en-US" sz="2400" smtClean="0"/>
              <a:t>.</a:t>
            </a:r>
          </a:p>
          <a:p>
            <a:pPr lvl="1"/>
            <a:r>
              <a:rPr lang="en-US" altLang="en-US" sz="2400" smtClean="0"/>
              <a:t>When the loop terminates, the </a:t>
            </a:r>
            <a:r>
              <a:rPr lang="en-US" altLang="en-US" sz="2400" b="1" smtClean="0">
                <a:solidFill>
                  <a:schemeClr val="hlink"/>
                </a:solidFill>
              </a:rPr>
              <a:t>invariant </a:t>
            </a:r>
            <a:r>
              <a:rPr lang="en-US" altLang="en-US" sz="2400" b="1" smtClean="0">
                <a:solidFill>
                  <a:schemeClr val="hlink"/>
                </a:solidFill>
                <a:cs typeface="Times New Roman" pitchFamily="18" charset="0"/>
              </a:rPr>
              <a:t>― </a:t>
            </a:r>
            <a:r>
              <a:rPr lang="en-US" altLang="en-US" sz="2400" b="1" smtClean="0">
                <a:solidFill>
                  <a:schemeClr val="hlink"/>
                </a:solidFill>
              </a:rPr>
              <a:t>along with the fact that the loop terminated</a:t>
            </a:r>
            <a:r>
              <a:rPr lang="en-US" altLang="en-US" sz="2400" smtClean="0"/>
              <a:t> </a:t>
            </a:r>
            <a:r>
              <a:rPr lang="en-US" altLang="en-US" sz="2400" b="1" smtClean="0">
                <a:solidFill>
                  <a:schemeClr val="hlink"/>
                </a:solidFill>
                <a:cs typeface="Times New Roman" pitchFamily="18" charset="0"/>
              </a:rPr>
              <a:t>―</a:t>
            </a:r>
            <a:r>
              <a:rPr lang="en-US" altLang="en-US" sz="2400" smtClean="0"/>
              <a:t> gives a useful property that helps show that the loop is correct – </a:t>
            </a:r>
            <a:r>
              <a:rPr lang="en-US" altLang="en-US" sz="2400" b="1" smtClean="0">
                <a:solidFill>
                  <a:schemeClr val="hlink"/>
                </a:solidFill>
              </a:rPr>
              <a:t>Termination</a:t>
            </a:r>
            <a:r>
              <a:rPr lang="en-US" altLang="en-US" sz="2400" smtClean="0"/>
              <a:t>.</a:t>
            </a:r>
          </a:p>
          <a:p>
            <a:r>
              <a:rPr lang="en-US" altLang="en-US" sz="2800" b="1" smtClean="0">
                <a:solidFill>
                  <a:srgbClr val="CC0000"/>
                </a:solidFill>
              </a:rPr>
              <a:t>Similar to mathematical induction.</a:t>
            </a:r>
          </a:p>
          <a:p>
            <a:pPr lvl="1"/>
            <a:r>
              <a:rPr lang="en-US" altLang="en-US" sz="2400" u="sng" smtClean="0">
                <a:solidFill>
                  <a:schemeClr val="hlink"/>
                </a:solidFill>
              </a:rPr>
              <a:t>Are there differences?</a:t>
            </a:r>
          </a:p>
          <a:p>
            <a:endParaRPr lang="en-US" altLang="en-US" sz="2800" smtClean="0">
              <a:solidFill>
                <a:schemeClr val="hlink"/>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27651" name="Rectangle 2"/>
          <p:cNvSpPr>
            <a:spLocks noGrp="1" noChangeArrowheads="1"/>
          </p:cNvSpPr>
          <p:nvPr>
            <p:ph type="title"/>
          </p:nvPr>
        </p:nvSpPr>
        <p:spPr/>
        <p:txBody>
          <a:bodyPr/>
          <a:lstStyle/>
          <a:p>
            <a:r>
              <a:rPr lang="en-US" altLang="en-US" smtClean="0"/>
              <a:t>Correctness Proof of Linear Search</a:t>
            </a:r>
          </a:p>
        </p:txBody>
      </p:sp>
      <p:sp>
        <p:nvSpPr>
          <p:cNvPr id="27652" name="Rectangle 3"/>
          <p:cNvSpPr>
            <a:spLocks noGrp="1" noChangeArrowheads="1"/>
          </p:cNvSpPr>
          <p:nvPr>
            <p:ph type="body" idx="1"/>
          </p:nvPr>
        </p:nvSpPr>
        <p:spPr>
          <a:xfrm>
            <a:off x="304800" y="1219200"/>
            <a:ext cx="8458200" cy="1697038"/>
          </a:xfrm>
        </p:spPr>
        <p:txBody>
          <a:bodyPr/>
          <a:lstStyle/>
          <a:p>
            <a:r>
              <a:rPr lang="en-US" altLang="en-US" smtClean="0"/>
              <a:t>Use </a:t>
            </a:r>
            <a:r>
              <a:rPr lang="en-US" altLang="en-US" b="1" smtClean="0">
                <a:solidFill>
                  <a:srgbClr val="CC0000"/>
                </a:solidFill>
              </a:rPr>
              <a:t>Loop Invariant</a:t>
            </a:r>
            <a:r>
              <a:rPr lang="en-US" altLang="en-US" smtClean="0"/>
              <a:t> for the while loop:</a:t>
            </a:r>
          </a:p>
          <a:p>
            <a:pPr lvl="1"/>
            <a:r>
              <a:rPr lang="en-US" altLang="en-US" smtClean="0"/>
              <a:t>At the start of each iteration of the while loop, the search </a:t>
            </a:r>
            <a:r>
              <a:rPr lang="en-US" altLang="en-US" i="1" smtClean="0"/>
              <a:t>key</a:t>
            </a:r>
            <a:r>
              <a:rPr lang="en-US" altLang="en-US" smtClean="0"/>
              <a:t> is not in the subarray A[1..</a:t>
            </a:r>
            <a:r>
              <a:rPr lang="en-US" altLang="en-US" i="1" smtClean="0"/>
              <a:t>i</a:t>
            </a:r>
            <a:r>
              <a:rPr lang="en-US" altLang="en-US" smtClean="0"/>
              <a:t>-1].</a:t>
            </a:r>
          </a:p>
          <a:p>
            <a:pPr lvl="1"/>
            <a:endParaRPr lang="en-US" altLang="en-US" smtClean="0"/>
          </a:p>
          <a:p>
            <a:endParaRPr lang="en-US" altLang="en-US" smtClean="0"/>
          </a:p>
          <a:p>
            <a:endParaRPr lang="en-US" altLang="en-US" smtClean="0"/>
          </a:p>
          <a:p>
            <a:endParaRPr lang="en-US" altLang="en-US" smtClean="0"/>
          </a:p>
          <a:p>
            <a:pPr lvl="1"/>
            <a:endParaRPr lang="en-US" altLang="en-US" smtClean="0"/>
          </a:p>
        </p:txBody>
      </p:sp>
      <p:sp>
        <p:nvSpPr>
          <p:cNvPr id="27653" name="Text Box 4"/>
          <p:cNvSpPr txBox="1">
            <a:spLocks noChangeArrowheads="1"/>
          </p:cNvSpPr>
          <p:nvPr/>
        </p:nvSpPr>
        <p:spPr bwMode="auto">
          <a:xfrm>
            <a:off x="238125" y="3189288"/>
            <a:ext cx="5148263" cy="2722562"/>
          </a:xfrm>
          <a:prstGeom prst="rect">
            <a:avLst/>
          </a:prstGeom>
          <a:solidFill>
            <a:srgbClr val="CCECFF"/>
          </a:solidFill>
          <a:ln w="12700">
            <a:solidFill>
              <a:schemeClr val="tx1"/>
            </a:solidFill>
            <a:miter lim="800000"/>
            <a:headEnd type="none" w="sm" len="sm"/>
            <a:tailEnd type="none" w="sm" len="sm"/>
          </a:ln>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i="1">
                <a:solidFill>
                  <a:srgbClr val="010000"/>
                </a:solidFill>
              </a:rPr>
              <a:t>LinearSearch</a:t>
            </a:r>
            <a:r>
              <a:rPr lang="en-US" altLang="en-US" sz="2800">
                <a:solidFill>
                  <a:srgbClr val="010000"/>
                </a:solidFill>
              </a:rPr>
              <a:t>(A, </a:t>
            </a:r>
            <a:r>
              <a:rPr lang="en-US" altLang="en-US" sz="2800" i="1">
                <a:solidFill>
                  <a:srgbClr val="010000"/>
                </a:solidFill>
              </a:rPr>
              <a:t>key</a:t>
            </a:r>
            <a:r>
              <a:rPr lang="en-US" altLang="en-US" sz="2800">
                <a:solidFill>
                  <a:srgbClr val="010000"/>
                </a:solidFill>
              </a:rPr>
              <a:t>)</a:t>
            </a:r>
            <a:endParaRPr lang="en-US" altLang="en-US" sz="2800" i="1">
              <a:solidFill>
                <a:srgbClr val="010000"/>
              </a:solidFill>
            </a:endParaRPr>
          </a:p>
          <a:p>
            <a:r>
              <a:rPr lang="en-US" altLang="en-US" sz="2200">
                <a:solidFill>
                  <a:srgbClr val="010000"/>
                </a:solidFill>
              </a:rPr>
              <a:t>1    </a:t>
            </a:r>
            <a:r>
              <a:rPr lang="en-US" altLang="en-US" sz="2200" i="1">
                <a:solidFill>
                  <a:srgbClr val="010000"/>
                </a:solidFill>
              </a:rPr>
              <a:t>i </a:t>
            </a:r>
            <a:r>
              <a:rPr lang="en-US" altLang="en-US">
                <a:solidFill>
                  <a:srgbClr val="010000"/>
                </a:solidFill>
                <a:sym typeface="Symbol" pitchFamily="18" charset="2"/>
              </a:rPr>
              <a:t> 1</a:t>
            </a:r>
          </a:p>
          <a:p>
            <a:r>
              <a:rPr lang="en-US" altLang="en-US">
                <a:solidFill>
                  <a:srgbClr val="010000"/>
                </a:solidFill>
                <a:sym typeface="Symbol" pitchFamily="18" charset="2"/>
              </a:rPr>
              <a:t>2   </a:t>
            </a:r>
            <a:r>
              <a:rPr lang="en-US" altLang="en-US" b="1">
                <a:solidFill>
                  <a:srgbClr val="010000"/>
                </a:solidFill>
                <a:sym typeface="Symbol" pitchFamily="18" charset="2"/>
              </a:rPr>
              <a:t>while</a:t>
            </a:r>
            <a:r>
              <a:rPr lang="en-US" altLang="en-US">
                <a:solidFill>
                  <a:srgbClr val="010000"/>
                </a:solidFill>
                <a:sym typeface="Symbol" pitchFamily="18" charset="2"/>
              </a:rPr>
              <a:t> </a:t>
            </a:r>
            <a:r>
              <a:rPr lang="en-US" altLang="en-US" i="1">
                <a:solidFill>
                  <a:srgbClr val="010000"/>
                </a:solidFill>
                <a:sym typeface="Symbol" pitchFamily="18" charset="2"/>
              </a:rPr>
              <a:t>i </a:t>
            </a:r>
            <a:r>
              <a:rPr lang="en-US" altLang="en-US" i="1">
                <a:solidFill>
                  <a:srgbClr val="010000"/>
                </a:solidFill>
                <a:cs typeface="Times New Roman" pitchFamily="18" charset="0"/>
                <a:sym typeface="Symbol" pitchFamily="18" charset="2"/>
              </a:rPr>
              <a:t>≤ n</a:t>
            </a:r>
            <a:r>
              <a:rPr lang="en-US" altLang="en-US">
                <a:solidFill>
                  <a:srgbClr val="010000"/>
                </a:solidFill>
                <a:cs typeface="Times New Roman" pitchFamily="18" charset="0"/>
                <a:sym typeface="Symbol" pitchFamily="18" charset="2"/>
              </a:rPr>
              <a:t> </a:t>
            </a:r>
            <a:r>
              <a:rPr lang="en-US" altLang="en-US" b="1">
                <a:solidFill>
                  <a:srgbClr val="010000"/>
                </a:solidFill>
                <a:cs typeface="Times New Roman" pitchFamily="18" charset="0"/>
                <a:sym typeface="Symbol" pitchFamily="18" charset="2"/>
              </a:rPr>
              <a:t>and</a:t>
            </a:r>
            <a:r>
              <a:rPr lang="en-US" altLang="en-US">
                <a:solidFill>
                  <a:srgbClr val="010000"/>
                </a:solidFill>
                <a:cs typeface="Times New Roman" pitchFamily="18" charset="0"/>
                <a:sym typeface="Symbol" pitchFamily="18" charset="2"/>
              </a:rPr>
              <a:t> A[</a:t>
            </a:r>
            <a:r>
              <a:rPr lang="en-US" altLang="en-US" i="1">
                <a:solidFill>
                  <a:srgbClr val="010000"/>
                </a:solidFill>
                <a:cs typeface="Times New Roman" pitchFamily="18" charset="0"/>
                <a:sym typeface="Symbol" pitchFamily="18" charset="2"/>
              </a:rPr>
              <a:t>i</a:t>
            </a:r>
            <a:r>
              <a:rPr lang="en-US" altLang="en-US">
                <a:solidFill>
                  <a:srgbClr val="010000"/>
                </a:solidFill>
                <a:cs typeface="Times New Roman" pitchFamily="18" charset="0"/>
                <a:sym typeface="Symbol" pitchFamily="18" charset="2"/>
              </a:rPr>
              <a:t>] != </a:t>
            </a:r>
            <a:r>
              <a:rPr lang="en-US" altLang="en-US" i="1">
                <a:solidFill>
                  <a:srgbClr val="010000"/>
                </a:solidFill>
                <a:cs typeface="Times New Roman" pitchFamily="18" charset="0"/>
                <a:sym typeface="Symbol" pitchFamily="18" charset="2"/>
              </a:rPr>
              <a:t>key</a:t>
            </a:r>
            <a:endParaRPr lang="en-US" altLang="en-US" baseline="-25000">
              <a:solidFill>
                <a:srgbClr val="010000"/>
              </a:solidFill>
              <a:cs typeface="Times New Roman" pitchFamily="18" charset="0"/>
              <a:sym typeface="Symbol" pitchFamily="18" charset="2"/>
            </a:endParaRPr>
          </a:p>
          <a:p>
            <a:r>
              <a:rPr lang="en-US" altLang="en-US" b="1">
                <a:solidFill>
                  <a:srgbClr val="010000"/>
                </a:solidFill>
                <a:cs typeface="Times New Roman" pitchFamily="18" charset="0"/>
                <a:sym typeface="Symbol" pitchFamily="18" charset="2"/>
              </a:rPr>
              <a:t>3</a:t>
            </a:r>
            <a:r>
              <a:rPr lang="en-US" altLang="en-US">
                <a:solidFill>
                  <a:srgbClr val="010000"/>
                </a:solidFill>
                <a:cs typeface="Times New Roman" pitchFamily="18" charset="0"/>
                <a:sym typeface="Symbol" pitchFamily="18" charset="2"/>
              </a:rPr>
              <a:t>         </a:t>
            </a:r>
            <a:r>
              <a:rPr lang="en-US" altLang="en-US" b="1">
                <a:solidFill>
                  <a:srgbClr val="010000"/>
                </a:solidFill>
                <a:cs typeface="Times New Roman" pitchFamily="18" charset="0"/>
                <a:sym typeface="Symbol" pitchFamily="18" charset="2"/>
              </a:rPr>
              <a:t>do </a:t>
            </a:r>
            <a:r>
              <a:rPr lang="en-US" altLang="en-US" i="1">
                <a:solidFill>
                  <a:srgbClr val="010000"/>
                </a:solidFill>
                <a:cs typeface="Times New Roman" pitchFamily="18" charset="0"/>
                <a:sym typeface="Symbol" pitchFamily="18" charset="2"/>
              </a:rPr>
              <a:t>i</a:t>
            </a:r>
            <a:r>
              <a:rPr lang="en-US" altLang="en-US">
                <a:solidFill>
                  <a:srgbClr val="010000"/>
                </a:solidFill>
                <a:cs typeface="Times New Roman" pitchFamily="18" charset="0"/>
                <a:sym typeface="Symbol" pitchFamily="18" charset="2"/>
              </a:rPr>
              <a:t>++</a:t>
            </a:r>
            <a:endParaRPr lang="en-US" altLang="en-US" baseline="-25000">
              <a:solidFill>
                <a:srgbClr val="010000"/>
              </a:solidFill>
              <a:cs typeface="Times New Roman" pitchFamily="18" charset="0"/>
              <a:sym typeface="Symbol" pitchFamily="18" charset="2"/>
            </a:endParaRPr>
          </a:p>
          <a:p>
            <a:pPr>
              <a:buFontTx/>
              <a:buAutoNum type="arabicPlain" startAt="4"/>
            </a:pPr>
            <a:r>
              <a:rPr lang="en-US" altLang="en-US" b="1">
                <a:solidFill>
                  <a:srgbClr val="010000"/>
                </a:solidFill>
                <a:cs typeface="Times New Roman" pitchFamily="18" charset="0"/>
                <a:sym typeface="Symbol" pitchFamily="18" charset="2"/>
              </a:rPr>
              <a:t>if</a:t>
            </a:r>
            <a:r>
              <a:rPr lang="en-US" altLang="en-US">
                <a:solidFill>
                  <a:srgbClr val="010000"/>
                </a:solidFill>
                <a:cs typeface="Times New Roman" pitchFamily="18" charset="0"/>
                <a:sym typeface="Symbol" pitchFamily="18" charset="2"/>
              </a:rPr>
              <a:t>  </a:t>
            </a:r>
            <a:r>
              <a:rPr lang="en-US" altLang="en-US" i="1">
                <a:solidFill>
                  <a:srgbClr val="010000"/>
                </a:solidFill>
                <a:cs typeface="Times New Roman" pitchFamily="18" charset="0"/>
                <a:sym typeface="Symbol" pitchFamily="18" charset="2"/>
              </a:rPr>
              <a:t>i </a:t>
            </a:r>
            <a:r>
              <a:rPr lang="en-US" altLang="en-US">
                <a:solidFill>
                  <a:srgbClr val="010000"/>
                </a:solidFill>
                <a:cs typeface="Times New Roman" pitchFamily="18" charset="0"/>
                <a:sym typeface="Symbol" pitchFamily="18" charset="2"/>
              </a:rPr>
              <a:t></a:t>
            </a:r>
            <a:r>
              <a:rPr lang="en-US" altLang="en-US" i="1">
                <a:solidFill>
                  <a:srgbClr val="010000"/>
                </a:solidFill>
                <a:cs typeface="Times New Roman" pitchFamily="18" charset="0"/>
                <a:sym typeface="Symbol" pitchFamily="18" charset="2"/>
              </a:rPr>
              <a:t> n</a:t>
            </a:r>
            <a:endParaRPr lang="en-US" altLang="en-US" baseline="-25000">
              <a:solidFill>
                <a:srgbClr val="010000"/>
              </a:solidFill>
              <a:cs typeface="Times New Roman" pitchFamily="18" charset="0"/>
              <a:sym typeface="Symbol" pitchFamily="18" charset="2"/>
            </a:endParaRPr>
          </a:p>
          <a:p>
            <a:pPr>
              <a:buFontTx/>
              <a:buAutoNum type="arabicPlain" startAt="4"/>
            </a:pPr>
            <a:r>
              <a:rPr lang="en-US" altLang="en-US" b="1">
                <a:solidFill>
                  <a:srgbClr val="010000"/>
                </a:solidFill>
                <a:cs typeface="Times New Roman" pitchFamily="18" charset="0"/>
                <a:sym typeface="Symbol" pitchFamily="18" charset="2"/>
              </a:rPr>
              <a:t>     then return </a:t>
            </a:r>
            <a:r>
              <a:rPr lang="en-US" altLang="en-US" i="1">
                <a:solidFill>
                  <a:srgbClr val="010000"/>
                </a:solidFill>
                <a:cs typeface="Times New Roman" pitchFamily="18" charset="0"/>
                <a:sym typeface="Symbol" pitchFamily="18" charset="2"/>
              </a:rPr>
              <a:t>true</a:t>
            </a:r>
            <a:endParaRPr lang="en-US" altLang="en-US">
              <a:solidFill>
                <a:srgbClr val="010000"/>
              </a:solidFill>
              <a:sym typeface="Symbol" pitchFamily="18" charset="2"/>
            </a:endParaRPr>
          </a:p>
          <a:p>
            <a:pPr>
              <a:buFontTx/>
              <a:buAutoNum type="arabicPlain" startAt="4"/>
            </a:pPr>
            <a:r>
              <a:rPr lang="en-US" altLang="en-US">
                <a:solidFill>
                  <a:srgbClr val="010000"/>
                </a:solidFill>
                <a:sym typeface="Symbol" pitchFamily="18" charset="2"/>
              </a:rPr>
              <a:t>     </a:t>
            </a:r>
            <a:r>
              <a:rPr lang="en-US" altLang="en-US" b="1">
                <a:solidFill>
                  <a:srgbClr val="010000"/>
                </a:solidFill>
                <a:sym typeface="Symbol" pitchFamily="18" charset="2"/>
              </a:rPr>
              <a:t>else  return </a:t>
            </a:r>
            <a:r>
              <a:rPr lang="en-US" altLang="en-US" i="1">
                <a:solidFill>
                  <a:srgbClr val="010000"/>
                </a:solidFill>
                <a:sym typeface="Symbol" pitchFamily="18" charset="2"/>
              </a:rPr>
              <a:t>false</a:t>
            </a:r>
          </a:p>
        </p:txBody>
      </p:sp>
      <p:sp>
        <p:nvSpPr>
          <p:cNvPr id="27654" name="Text Box 6"/>
          <p:cNvSpPr txBox="1">
            <a:spLocks noChangeArrowheads="1"/>
          </p:cNvSpPr>
          <p:nvPr/>
        </p:nvSpPr>
        <p:spPr bwMode="auto">
          <a:xfrm>
            <a:off x="5567363" y="3198813"/>
            <a:ext cx="336550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Font typeface="Wingdings" pitchFamily="2" charset="2"/>
              <a:buChar char="w"/>
            </a:pPr>
            <a:r>
              <a:rPr lang="en-US" altLang="en-US">
                <a:solidFill>
                  <a:srgbClr val="010000"/>
                </a:solidFill>
              </a:rPr>
              <a:t>If the algm. terminates, then it produces correct result.</a:t>
            </a:r>
          </a:p>
          <a:p>
            <a:pPr lvl="1">
              <a:lnSpc>
                <a:spcPct val="90000"/>
              </a:lnSpc>
              <a:spcBef>
                <a:spcPct val="20000"/>
              </a:spcBef>
              <a:buFont typeface="Wingdings" pitchFamily="2" charset="2"/>
              <a:buChar char="w"/>
            </a:pPr>
            <a:r>
              <a:rPr lang="en-US" altLang="en-US">
                <a:solidFill>
                  <a:srgbClr val="010000"/>
                </a:solidFill>
              </a:rPr>
              <a:t>Initialization.</a:t>
            </a:r>
          </a:p>
          <a:p>
            <a:pPr lvl="1">
              <a:lnSpc>
                <a:spcPct val="90000"/>
              </a:lnSpc>
              <a:spcBef>
                <a:spcPct val="20000"/>
              </a:spcBef>
              <a:buFont typeface="Wingdings" pitchFamily="2" charset="2"/>
              <a:buChar char="w"/>
            </a:pPr>
            <a:r>
              <a:rPr lang="en-US" altLang="en-US">
                <a:solidFill>
                  <a:srgbClr val="010000"/>
                </a:solidFill>
              </a:rPr>
              <a:t>Maintenance.</a:t>
            </a:r>
          </a:p>
          <a:p>
            <a:pPr lvl="1">
              <a:lnSpc>
                <a:spcPct val="90000"/>
              </a:lnSpc>
              <a:spcBef>
                <a:spcPct val="20000"/>
              </a:spcBef>
              <a:buFont typeface="Wingdings" pitchFamily="2" charset="2"/>
              <a:buChar char="w"/>
            </a:pPr>
            <a:r>
              <a:rPr lang="en-US" altLang="en-US">
                <a:solidFill>
                  <a:srgbClr val="010000"/>
                </a:solidFill>
              </a:rPr>
              <a:t>Termination.</a:t>
            </a:r>
          </a:p>
          <a:p>
            <a:pPr>
              <a:lnSpc>
                <a:spcPct val="90000"/>
              </a:lnSpc>
              <a:spcBef>
                <a:spcPct val="20000"/>
              </a:spcBef>
              <a:buFont typeface="Wingdings" pitchFamily="2" charset="2"/>
              <a:buChar char="w"/>
            </a:pPr>
            <a:r>
              <a:rPr lang="en-US" altLang="en-US">
                <a:solidFill>
                  <a:srgbClr val="010000"/>
                </a:solidFill>
              </a:rPr>
              <a:t>Argue that it terminates.</a:t>
            </a:r>
          </a:p>
          <a:p>
            <a:endParaRPr lang="en-US" altLang="en-US" sz="2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rgbClr val="3333FF"/>
                </a:solidFill>
              </a:rPr>
              <a:t>Comp 550, Spring 2010</a:t>
            </a:r>
          </a:p>
        </p:txBody>
      </p:sp>
      <p:sp>
        <p:nvSpPr>
          <p:cNvPr id="28675"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sz="4000" smtClean="0"/>
              <a:t>Insertion Sort – </a:t>
            </a:r>
            <a:br>
              <a:rPr lang="en-US" altLang="en-US" sz="4000" smtClean="0"/>
            </a:br>
            <a:r>
              <a:rPr lang="en-US" altLang="en-US" sz="3600" smtClean="0"/>
              <a:t>review of loop invariants</a:t>
            </a:r>
          </a:p>
        </p:txBody>
      </p:sp>
      <p:sp>
        <p:nvSpPr>
          <p:cNvPr id="28676" name="Rectangle 5"/>
          <p:cNvSpPr>
            <a:spLocks noGrp="1" noChangeArrowheads="1"/>
          </p:cNvSpPr>
          <p:nvPr>
            <p:ph type="subTitle" idx="1"/>
          </p:nvPr>
        </p:nvSpPr>
        <p:spPr/>
        <p:txBody>
          <a:bodyPr/>
          <a:lstStyle/>
          <a:p>
            <a:endParaRPr lang="en-US"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106" name="Rectangle 2050"/>
          <p:cNvSpPr>
            <a:spLocks noGrp="1" noChangeArrowheads="1"/>
          </p:cNvSpPr>
          <p:nvPr>
            <p:ph type="title"/>
          </p:nvPr>
        </p:nvSpPr>
        <p:spPr/>
        <p:txBody>
          <a:bodyPr/>
          <a:lstStyle/>
          <a:p>
            <a:r>
              <a:rPr lang="en-US" altLang="en-US" smtClean="0"/>
              <a:t>Sorting – Definitions</a:t>
            </a:r>
          </a:p>
        </p:txBody>
      </p:sp>
      <p:sp>
        <p:nvSpPr>
          <p:cNvPr id="4107" name="Rectangle 2051"/>
          <p:cNvSpPr>
            <a:spLocks noGrp="1" noChangeArrowheads="1"/>
          </p:cNvSpPr>
          <p:nvPr>
            <p:ph type="body" idx="1"/>
          </p:nvPr>
        </p:nvSpPr>
        <p:spPr>
          <a:xfrm>
            <a:off x="153988" y="950913"/>
            <a:ext cx="8796337" cy="5346700"/>
          </a:xfrm>
        </p:spPr>
        <p:txBody>
          <a:bodyPr/>
          <a:lstStyle/>
          <a:p>
            <a:r>
              <a:rPr lang="en-US" altLang="en-US" sz="2800" smtClean="0"/>
              <a:t>Input: </a:t>
            </a:r>
            <a:r>
              <a:rPr lang="en-US" altLang="en-US" sz="2800" i="1" smtClean="0"/>
              <a:t>n</a:t>
            </a:r>
            <a:r>
              <a:rPr lang="en-US" altLang="en-US" sz="2800" smtClean="0"/>
              <a:t> </a:t>
            </a:r>
            <a:r>
              <a:rPr lang="en-US" altLang="en-US" sz="2800" i="1" smtClean="0">
                <a:solidFill>
                  <a:srgbClr val="CC0000"/>
                </a:solidFill>
              </a:rPr>
              <a:t>records</a:t>
            </a:r>
            <a:r>
              <a:rPr lang="en-US" altLang="en-US" sz="2800" smtClean="0"/>
              <a:t>, </a:t>
            </a:r>
            <a:r>
              <a:rPr lang="en-US" altLang="en-US" sz="2800" i="1" smtClean="0"/>
              <a:t>R</a:t>
            </a:r>
            <a:r>
              <a:rPr lang="en-US" altLang="en-US" sz="2800" baseline="-25000" smtClean="0"/>
              <a:t>1</a:t>
            </a:r>
            <a:r>
              <a:rPr lang="en-US" altLang="en-US" sz="2800" smtClean="0"/>
              <a:t> … </a:t>
            </a:r>
            <a:r>
              <a:rPr lang="en-US" altLang="en-US" sz="2800" i="1" smtClean="0"/>
              <a:t>R</a:t>
            </a:r>
            <a:r>
              <a:rPr lang="en-US" altLang="en-US" sz="2800" i="1" baseline="-25000" smtClean="0"/>
              <a:t>n</a:t>
            </a:r>
            <a:r>
              <a:rPr lang="en-US" altLang="en-US" sz="2800" smtClean="0"/>
              <a:t> , from a </a:t>
            </a:r>
            <a:r>
              <a:rPr lang="en-US" altLang="en-US" sz="2800" i="1" smtClean="0">
                <a:solidFill>
                  <a:srgbClr val="CC0000"/>
                </a:solidFill>
              </a:rPr>
              <a:t>file</a:t>
            </a:r>
            <a:r>
              <a:rPr lang="en-US" altLang="en-US" sz="2800" smtClean="0">
                <a:solidFill>
                  <a:srgbClr val="CC0000"/>
                </a:solidFill>
              </a:rPr>
              <a:t>.</a:t>
            </a:r>
          </a:p>
          <a:p>
            <a:r>
              <a:rPr lang="en-US" altLang="en-US" sz="2800" smtClean="0"/>
              <a:t>Each record </a:t>
            </a:r>
            <a:r>
              <a:rPr lang="en-US" altLang="en-US" sz="2800" i="1" smtClean="0"/>
              <a:t>R</a:t>
            </a:r>
            <a:r>
              <a:rPr lang="en-US" altLang="en-US" sz="2800" i="1" baseline="-25000" smtClean="0"/>
              <a:t>i</a:t>
            </a:r>
            <a:r>
              <a:rPr lang="en-US" altLang="en-US" sz="2800" smtClean="0"/>
              <a:t> has </a:t>
            </a:r>
          </a:p>
          <a:p>
            <a:pPr lvl="1"/>
            <a:r>
              <a:rPr lang="en-US" altLang="en-US" sz="2400" smtClean="0">
                <a:solidFill>
                  <a:srgbClr val="CC0000"/>
                </a:solidFill>
              </a:rPr>
              <a:t>a key </a:t>
            </a:r>
            <a:r>
              <a:rPr lang="en-US" altLang="en-US" sz="2400" i="1" smtClean="0">
                <a:solidFill>
                  <a:srgbClr val="CC0000"/>
                </a:solidFill>
              </a:rPr>
              <a:t>K</a:t>
            </a:r>
            <a:r>
              <a:rPr lang="en-US" altLang="en-US" sz="2400" i="1" baseline="-25000" smtClean="0">
                <a:solidFill>
                  <a:srgbClr val="CC0000"/>
                </a:solidFill>
              </a:rPr>
              <a:t>i</a:t>
            </a:r>
            <a:r>
              <a:rPr lang="en-US" altLang="en-US" sz="2400" smtClean="0"/>
              <a:t> </a:t>
            </a:r>
          </a:p>
          <a:p>
            <a:pPr lvl="1"/>
            <a:r>
              <a:rPr lang="en-US" altLang="en-US" sz="2400" smtClean="0"/>
              <a:t>possibly other (satellite) information </a:t>
            </a:r>
          </a:p>
          <a:p>
            <a:r>
              <a:rPr lang="en-US" altLang="en-US" sz="2800" smtClean="0"/>
              <a:t>The keys must have an ordering relation    that satisfies the following properties: </a:t>
            </a:r>
          </a:p>
          <a:p>
            <a:pPr>
              <a:buFont typeface="Wingdings" pitchFamily="2" charset="2"/>
              <a:buNone/>
            </a:pPr>
            <a:endParaRPr lang="en-US" altLang="en-US" sz="400" smtClean="0"/>
          </a:p>
          <a:p>
            <a:pPr lvl="1"/>
            <a:r>
              <a:rPr lang="en-US" altLang="en-US" sz="2400" i="1" smtClean="0">
                <a:solidFill>
                  <a:schemeClr val="hlink"/>
                </a:solidFill>
              </a:rPr>
              <a:t>Trichotomy</a:t>
            </a:r>
            <a:r>
              <a:rPr lang="en-US" altLang="en-US" sz="2400" smtClean="0">
                <a:solidFill>
                  <a:schemeClr val="hlink"/>
                </a:solidFill>
              </a:rPr>
              <a:t>:</a:t>
            </a:r>
            <a:r>
              <a:rPr lang="en-US" altLang="en-US" sz="2400" smtClean="0"/>
              <a:t>  For any two keys </a:t>
            </a:r>
            <a:r>
              <a:rPr lang="en-US" altLang="en-US" sz="2400" i="1" smtClean="0"/>
              <a:t>a</a:t>
            </a:r>
            <a:r>
              <a:rPr lang="en-US" altLang="en-US" sz="2400" smtClean="0"/>
              <a:t> and </a:t>
            </a:r>
            <a:r>
              <a:rPr lang="en-US" altLang="en-US" sz="2400" i="1" smtClean="0"/>
              <a:t>b</a:t>
            </a:r>
            <a:r>
              <a:rPr lang="en-US" altLang="en-US" sz="2400" smtClean="0"/>
              <a:t>, exactly one of </a:t>
            </a:r>
            <a:r>
              <a:rPr lang="en-US" altLang="en-US" sz="2400" i="1" smtClean="0"/>
              <a:t>a</a:t>
            </a:r>
            <a:r>
              <a:rPr lang="en-US" altLang="en-US" sz="2400" smtClean="0"/>
              <a:t> </a:t>
            </a:r>
            <a:r>
              <a:rPr lang="en-US" altLang="en-US" sz="2400" smtClean="0">
                <a:sym typeface="MT Extra" pitchFamily="18" charset="2"/>
              </a:rPr>
              <a:t>   </a:t>
            </a:r>
            <a:r>
              <a:rPr lang="en-US" altLang="en-US" sz="2400" i="1" smtClean="0"/>
              <a:t>b</a:t>
            </a:r>
            <a:r>
              <a:rPr lang="en-US" altLang="en-US" sz="2400" smtClean="0"/>
              <a:t>, </a:t>
            </a:r>
            <a:r>
              <a:rPr lang="en-US" altLang="en-US" sz="2400" i="1" smtClean="0"/>
              <a:t>a</a:t>
            </a:r>
            <a:r>
              <a:rPr lang="en-US" altLang="en-US" sz="2400" smtClean="0"/>
              <a:t> = </a:t>
            </a:r>
            <a:r>
              <a:rPr lang="en-US" altLang="en-US" sz="2400" i="1" smtClean="0"/>
              <a:t>b</a:t>
            </a:r>
            <a:r>
              <a:rPr lang="en-US" altLang="en-US" sz="2400" smtClean="0"/>
              <a:t>, or </a:t>
            </a:r>
            <a:r>
              <a:rPr lang="en-US" altLang="en-US" sz="2400" i="1" smtClean="0"/>
              <a:t>a</a:t>
            </a:r>
            <a:r>
              <a:rPr lang="en-US" altLang="en-US" sz="2400" smtClean="0"/>
              <a:t>   </a:t>
            </a:r>
            <a:r>
              <a:rPr lang="en-US" altLang="en-US" sz="2400" smtClean="0">
                <a:sym typeface="MT Extra" pitchFamily="18" charset="2"/>
              </a:rPr>
              <a:t> </a:t>
            </a:r>
            <a:r>
              <a:rPr lang="en-US" altLang="en-US" sz="2400" i="1" smtClean="0"/>
              <a:t>b</a:t>
            </a:r>
            <a:r>
              <a:rPr lang="en-US" altLang="en-US" sz="2400" smtClean="0"/>
              <a:t> is true.</a:t>
            </a:r>
          </a:p>
          <a:p>
            <a:pPr lvl="1"/>
            <a:r>
              <a:rPr lang="en-US" altLang="en-US" sz="2400" i="1" smtClean="0">
                <a:solidFill>
                  <a:schemeClr val="hlink"/>
                </a:solidFill>
              </a:rPr>
              <a:t>Transitivity</a:t>
            </a:r>
            <a:r>
              <a:rPr lang="en-US" altLang="en-US" sz="2400" smtClean="0">
                <a:solidFill>
                  <a:schemeClr val="hlink"/>
                </a:solidFill>
              </a:rPr>
              <a:t>:</a:t>
            </a:r>
            <a:r>
              <a:rPr lang="en-US" altLang="en-US" sz="2400" smtClean="0"/>
              <a:t>  For any three keys </a:t>
            </a:r>
            <a:r>
              <a:rPr lang="en-US" altLang="en-US" sz="2400" i="1" smtClean="0"/>
              <a:t>a</a:t>
            </a:r>
            <a:r>
              <a:rPr lang="en-US" altLang="en-US" sz="2400" smtClean="0"/>
              <a:t>, </a:t>
            </a:r>
            <a:r>
              <a:rPr lang="en-US" altLang="en-US" sz="2400" i="1" smtClean="0"/>
              <a:t>b</a:t>
            </a:r>
            <a:r>
              <a:rPr lang="en-US" altLang="en-US" sz="2400" smtClean="0"/>
              <a:t>, and </a:t>
            </a:r>
            <a:r>
              <a:rPr lang="en-US" altLang="en-US" sz="2400" i="1" smtClean="0"/>
              <a:t>c</a:t>
            </a:r>
            <a:r>
              <a:rPr lang="en-US" altLang="en-US" sz="2400" smtClean="0"/>
              <a:t>, if </a:t>
            </a:r>
            <a:r>
              <a:rPr lang="en-US" altLang="en-US" sz="2400" i="1" smtClean="0"/>
              <a:t>a </a:t>
            </a:r>
            <a:r>
              <a:rPr lang="en-US" altLang="en-US" sz="2400" smtClean="0"/>
              <a:t> </a:t>
            </a:r>
            <a:r>
              <a:rPr lang="en-US" altLang="en-US" sz="2400" smtClean="0">
                <a:sym typeface="MT Extra" pitchFamily="18" charset="2"/>
              </a:rPr>
              <a:t> </a:t>
            </a:r>
            <a:r>
              <a:rPr lang="en-US" altLang="en-US" sz="2400" smtClean="0"/>
              <a:t> </a:t>
            </a:r>
            <a:r>
              <a:rPr lang="en-US" altLang="en-US" sz="2400" i="1" smtClean="0"/>
              <a:t>b</a:t>
            </a:r>
            <a:r>
              <a:rPr lang="en-US" altLang="en-US" sz="2400" smtClean="0"/>
              <a:t> and  </a:t>
            </a:r>
            <a:r>
              <a:rPr lang="en-US" altLang="en-US" sz="2400" i="1" smtClean="0"/>
              <a:t>b</a:t>
            </a:r>
            <a:r>
              <a:rPr lang="en-US" altLang="en-US" sz="2400" smtClean="0"/>
              <a:t> </a:t>
            </a:r>
            <a:r>
              <a:rPr lang="en-US" altLang="en-US" sz="2400" smtClean="0">
                <a:sym typeface="MT Extra" pitchFamily="18" charset="2"/>
              </a:rPr>
              <a:t> </a:t>
            </a:r>
            <a:r>
              <a:rPr lang="en-US" altLang="en-US" sz="2400" smtClean="0"/>
              <a:t>  </a:t>
            </a:r>
            <a:r>
              <a:rPr lang="en-US" altLang="en-US" sz="2400" i="1" smtClean="0"/>
              <a:t>c</a:t>
            </a:r>
            <a:r>
              <a:rPr lang="en-US" altLang="en-US" sz="2400" smtClean="0"/>
              <a:t>, then </a:t>
            </a:r>
            <a:r>
              <a:rPr lang="en-US" altLang="en-US" sz="2400" i="1" smtClean="0"/>
              <a:t>a</a:t>
            </a:r>
            <a:r>
              <a:rPr lang="en-US" altLang="en-US" sz="2400" smtClean="0"/>
              <a:t>    </a:t>
            </a:r>
            <a:r>
              <a:rPr lang="en-US" altLang="en-US" sz="2400" i="1" smtClean="0"/>
              <a:t>c.</a:t>
            </a:r>
          </a:p>
          <a:p>
            <a:pPr lvl="1">
              <a:buFont typeface="Wingdings" pitchFamily="2" charset="2"/>
              <a:buNone/>
            </a:pPr>
            <a:endParaRPr lang="en-US" altLang="en-US" sz="300" smtClean="0">
              <a:sym typeface="MT Extra" pitchFamily="18" charset="2"/>
            </a:endParaRPr>
          </a:p>
          <a:p>
            <a:pPr lvl="1">
              <a:buFont typeface="Wingdings" pitchFamily="2" charset="2"/>
              <a:buNone/>
            </a:pPr>
            <a:r>
              <a:rPr lang="en-US" altLang="en-US" sz="2400" smtClean="0">
                <a:sym typeface="MT Extra" pitchFamily="18" charset="2"/>
              </a:rPr>
              <a:t>The relation   =  is a </a:t>
            </a:r>
            <a:r>
              <a:rPr lang="en-US" altLang="en-US" sz="2400" i="1" smtClean="0">
                <a:solidFill>
                  <a:srgbClr val="CC0000"/>
                </a:solidFill>
                <a:sym typeface="MT Extra" pitchFamily="18" charset="2"/>
              </a:rPr>
              <a:t>total ordering</a:t>
            </a:r>
            <a:r>
              <a:rPr lang="en-US" altLang="en-US" sz="2400" smtClean="0">
                <a:sym typeface="MT Extra" pitchFamily="18" charset="2"/>
              </a:rPr>
              <a:t> (</a:t>
            </a:r>
            <a:r>
              <a:rPr lang="en-US" altLang="en-US" sz="2400" i="1" smtClean="0">
                <a:solidFill>
                  <a:srgbClr val="CC0000"/>
                </a:solidFill>
                <a:sym typeface="MT Extra" pitchFamily="18" charset="2"/>
              </a:rPr>
              <a:t>linear ordering</a:t>
            </a:r>
            <a:r>
              <a:rPr lang="en-US" altLang="en-US" sz="2400" smtClean="0">
                <a:sym typeface="MT Extra" pitchFamily="18" charset="2"/>
              </a:rPr>
              <a:t>) on keys.</a:t>
            </a:r>
          </a:p>
        </p:txBody>
      </p:sp>
      <p:graphicFrame>
        <p:nvGraphicFramePr>
          <p:cNvPr id="4098" name="Object 4096"/>
          <p:cNvGraphicFramePr>
            <a:graphicFrameLocks noChangeAspect="1"/>
          </p:cNvGraphicFramePr>
          <p:nvPr/>
        </p:nvGraphicFramePr>
        <p:xfrm>
          <a:off x="6354763" y="3009900"/>
          <a:ext cx="219075" cy="219075"/>
        </p:xfrm>
        <a:graphic>
          <a:graphicData uri="http://schemas.openxmlformats.org/presentationml/2006/ole">
            <mc:AlternateContent xmlns:mc="http://schemas.openxmlformats.org/markup-compatibility/2006">
              <mc:Choice xmlns:v="urn:schemas-microsoft-com:vml" Requires="v">
                <p:oleObj spid="_x0000_s4157" name="Equation" r:id="rId4" imgW="177480" imgH="177480" progId="Equation.3">
                  <p:embed/>
                </p:oleObj>
              </mc:Choice>
              <mc:Fallback>
                <p:oleObj name="Equation" r:id="rId4" imgW="177480" imgH="17748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763" y="3009900"/>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4097"/>
          <p:cNvGraphicFramePr>
            <a:graphicFrameLocks noChangeAspect="1"/>
          </p:cNvGraphicFramePr>
          <p:nvPr/>
        </p:nvGraphicFramePr>
        <p:xfrm>
          <a:off x="7866063" y="3979863"/>
          <a:ext cx="219075" cy="219075"/>
        </p:xfrm>
        <a:graphic>
          <a:graphicData uri="http://schemas.openxmlformats.org/presentationml/2006/ole">
            <mc:AlternateContent xmlns:mc="http://schemas.openxmlformats.org/markup-compatibility/2006">
              <mc:Choice xmlns:v="urn:schemas-microsoft-com:vml" Requires="v">
                <p:oleObj spid="_x0000_s4158" name="Microsoft Equation 3.0" r:id="rId6" imgW="177480" imgH="177480" progId="Equation.3">
                  <p:embed/>
                </p:oleObj>
              </mc:Choice>
              <mc:Fallback>
                <p:oleObj name="Microsoft Equation 3.0" r:id="rId6" imgW="177480" imgH="17748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6063" y="3979863"/>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4098"/>
          <p:cNvGraphicFramePr>
            <a:graphicFrameLocks noChangeAspect="1"/>
          </p:cNvGraphicFramePr>
          <p:nvPr/>
        </p:nvGraphicFramePr>
        <p:xfrm>
          <a:off x="1809750" y="4351338"/>
          <a:ext cx="217488" cy="217487"/>
        </p:xfrm>
        <a:graphic>
          <a:graphicData uri="http://schemas.openxmlformats.org/presentationml/2006/ole">
            <mc:AlternateContent xmlns:mc="http://schemas.openxmlformats.org/markup-compatibility/2006">
              <mc:Choice xmlns:v="urn:schemas-microsoft-com:vml" Requires="v">
                <p:oleObj spid="_x0000_s4159" name="Equation" r:id="rId7" imgW="177480" imgH="177480" progId="Equation.3">
                  <p:embed/>
                </p:oleObj>
              </mc:Choice>
              <mc:Fallback>
                <p:oleObj name="Equation" r:id="rId7" imgW="177480" imgH="17748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9750" y="4351338"/>
                        <a:ext cx="217488"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4099"/>
          <p:cNvGraphicFramePr>
            <a:graphicFrameLocks noChangeAspect="1"/>
          </p:cNvGraphicFramePr>
          <p:nvPr/>
        </p:nvGraphicFramePr>
        <p:xfrm>
          <a:off x="6853238" y="4797425"/>
          <a:ext cx="219075" cy="219075"/>
        </p:xfrm>
        <a:graphic>
          <a:graphicData uri="http://schemas.openxmlformats.org/presentationml/2006/ole">
            <mc:AlternateContent xmlns:mc="http://schemas.openxmlformats.org/markup-compatibility/2006">
              <mc:Choice xmlns:v="urn:schemas-microsoft-com:vml" Requires="v">
                <p:oleObj spid="_x0000_s4160" name="Equation" r:id="rId9" imgW="177480" imgH="177480" progId="Equation.3">
                  <p:embed/>
                </p:oleObj>
              </mc:Choice>
              <mc:Fallback>
                <p:oleObj name="Equation" r:id="rId9" imgW="177480" imgH="17748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3238" y="4797425"/>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4100"/>
          <p:cNvGraphicFramePr>
            <a:graphicFrameLocks noChangeAspect="1"/>
          </p:cNvGraphicFramePr>
          <p:nvPr/>
        </p:nvGraphicFramePr>
        <p:xfrm>
          <a:off x="8113713" y="4768850"/>
          <a:ext cx="219075" cy="219075"/>
        </p:xfrm>
        <a:graphic>
          <a:graphicData uri="http://schemas.openxmlformats.org/presentationml/2006/ole">
            <mc:AlternateContent xmlns:mc="http://schemas.openxmlformats.org/markup-compatibility/2006">
              <mc:Choice xmlns:v="urn:schemas-microsoft-com:vml" Requires="v">
                <p:oleObj spid="_x0000_s4161" name="Equation" r:id="rId10" imgW="177480" imgH="177480" progId="Equation.3">
                  <p:embed/>
                </p:oleObj>
              </mc:Choice>
              <mc:Fallback>
                <p:oleObj name="Equation" r:id="rId10" imgW="177480" imgH="177480"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3713" y="4768850"/>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3" name="Object 4101"/>
          <p:cNvGraphicFramePr>
            <a:graphicFrameLocks noChangeAspect="1"/>
          </p:cNvGraphicFramePr>
          <p:nvPr/>
        </p:nvGraphicFramePr>
        <p:xfrm>
          <a:off x="1782763" y="5172075"/>
          <a:ext cx="219075" cy="219075"/>
        </p:xfrm>
        <a:graphic>
          <a:graphicData uri="http://schemas.openxmlformats.org/presentationml/2006/ole">
            <mc:AlternateContent xmlns:mc="http://schemas.openxmlformats.org/markup-compatibility/2006">
              <mc:Choice xmlns:v="urn:schemas-microsoft-com:vml" Requires="v">
                <p:oleObj spid="_x0000_s4162" name="Equation" r:id="rId11" imgW="177480" imgH="177480" progId="Equation.3">
                  <p:embed/>
                </p:oleObj>
              </mc:Choice>
              <mc:Fallback>
                <p:oleObj name="Equation" r:id="rId11" imgW="177480" imgH="177480"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763" y="5172075"/>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4" name="Object 4102"/>
          <p:cNvGraphicFramePr>
            <a:graphicFrameLocks noChangeAspect="1"/>
          </p:cNvGraphicFramePr>
          <p:nvPr/>
        </p:nvGraphicFramePr>
        <p:xfrm>
          <a:off x="2211388" y="5670550"/>
          <a:ext cx="219075" cy="219075"/>
        </p:xfrm>
        <a:graphic>
          <a:graphicData uri="http://schemas.openxmlformats.org/presentationml/2006/ole">
            <mc:AlternateContent xmlns:mc="http://schemas.openxmlformats.org/markup-compatibility/2006">
              <mc:Choice xmlns:v="urn:schemas-microsoft-com:vml" Requires="v">
                <p:oleObj spid="_x0000_s4163" name="Equation" r:id="rId12" imgW="177480" imgH="177480" progId="Equation.3">
                  <p:embed/>
                </p:oleObj>
              </mc:Choice>
              <mc:Fallback>
                <p:oleObj name="Equation" r:id="rId12" imgW="177480" imgH="17748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88" y="5670550"/>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raw.githubusercontent.com/gerrymandr/exhausting_splits/master/Hoke_2017Districts_withRace.png">
            <a:extLst>
              <a:ext uri="{FF2B5EF4-FFF2-40B4-BE49-F238E27FC236}">
                <a16:creationId xmlns:a16="http://schemas.microsoft.com/office/drawing/2014/main" id="{2990A09F-0284-4908-AD25-E0F77797A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41" y="857250"/>
            <a:ext cx="8493919"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Is this still Gerrymandered?</a:t>
            </a:r>
            <a:endParaRPr lang="en-US" dirty="0"/>
          </a:p>
        </p:txBody>
      </p:sp>
      <p:sp>
        <p:nvSpPr>
          <p:cNvPr id="4" name="TextBox 3"/>
          <p:cNvSpPr txBox="1"/>
          <p:nvPr/>
        </p:nvSpPr>
        <p:spPr>
          <a:xfrm flipH="1">
            <a:off x="470048" y="962211"/>
            <a:ext cx="7735646" cy="5047536"/>
          </a:xfrm>
          <a:prstGeom prst="rect">
            <a:avLst/>
          </a:prstGeom>
          <a:noFill/>
        </p:spPr>
        <p:txBody>
          <a:bodyPr wrap="square" rtlCol="0">
            <a:spAutoFit/>
          </a:bodyPr>
          <a:lstStyle/>
          <a:p>
            <a:r>
              <a:rPr lang="en-US" dirty="0" smtClean="0"/>
              <a:t>Consider all possible splits off Cumberland that have the right population, are connected, and</a:t>
            </a:r>
            <a:br>
              <a:rPr lang="en-US" dirty="0" smtClean="0"/>
            </a:br>
            <a:r>
              <a:rPr lang="en-US" dirty="0" smtClean="0"/>
              <a:t>“compact,” </a:t>
            </a:r>
          </a:p>
          <a:p>
            <a:endParaRPr lang="en-US" dirty="0"/>
          </a:p>
          <a:p>
            <a:endParaRPr lang="en-US" dirty="0" smtClean="0"/>
          </a:p>
          <a:p>
            <a:endParaRPr lang="en-US" dirty="0"/>
          </a:p>
          <a:p>
            <a:endParaRPr lang="en-US" dirty="0" smtClean="0"/>
          </a:p>
          <a:p>
            <a:endParaRPr lang="en-US" dirty="0"/>
          </a:p>
          <a:p>
            <a:endParaRPr lang="en-US" dirty="0" smtClean="0"/>
          </a:p>
          <a:p>
            <a:endParaRPr lang="en-US" sz="1000" dirty="0" smtClean="0"/>
          </a:p>
          <a:p>
            <a:endParaRPr lang="en-US" dirty="0"/>
          </a:p>
          <a:p>
            <a:endParaRPr lang="en-US" dirty="0" smtClean="0"/>
          </a:p>
          <a:p>
            <a:endParaRPr lang="en-US" dirty="0"/>
          </a:p>
          <a:p>
            <a:r>
              <a:rPr lang="en-US" dirty="0" smtClean="0"/>
              <a:t>and estimate election probabilities for parties.   </a:t>
            </a:r>
          </a:p>
        </p:txBody>
      </p:sp>
    </p:spTree>
    <p:extLst>
      <p:ext uri="{BB962C8B-B14F-4D97-AF65-F5344CB8AC3E}">
        <p14:creationId xmlns:p14="http://schemas.microsoft.com/office/powerpoint/2010/main" val="162501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29699" name="Rectangle 2"/>
          <p:cNvSpPr>
            <a:spLocks noGrp="1" noChangeArrowheads="1"/>
          </p:cNvSpPr>
          <p:nvPr>
            <p:ph type="title"/>
          </p:nvPr>
        </p:nvSpPr>
        <p:spPr/>
        <p:txBody>
          <a:bodyPr/>
          <a:lstStyle/>
          <a:p>
            <a:r>
              <a:rPr lang="en-US" altLang="en-US" smtClean="0"/>
              <a:t>Sorting – Definitions </a:t>
            </a:r>
          </a:p>
        </p:txBody>
      </p:sp>
      <p:sp>
        <p:nvSpPr>
          <p:cNvPr id="29700" name="Rectangle 3"/>
          <p:cNvSpPr>
            <a:spLocks noGrp="1" noChangeArrowheads="1"/>
          </p:cNvSpPr>
          <p:nvPr>
            <p:ph type="body" idx="1"/>
          </p:nvPr>
        </p:nvSpPr>
        <p:spPr>
          <a:xfrm>
            <a:off x="250825" y="942975"/>
            <a:ext cx="8561388" cy="5470525"/>
          </a:xfrm>
        </p:spPr>
        <p:txBody>
          <a:bodyPr/>
          <a:lstStyle/>
          <a:p>
            <a:r>
              <a:rPr lang="en-US" altLang="en-US" sz="2800" i="1" dirty="0" smtClean="0">
                <a:solidFill>
                  <a:srgbClr val="CC0000"/>
                </a:solidFill>
              </a:rPr>
              <a:t>Sorting</a:t>
            </a:r>
            <a:r>
              <a:rPr lang="en-US" altLang="en-US" sz="2800" dirty="0" smtClean="0"/>
              <a:t>: determine a permutation </a:t>
            </a:r>
            <a:r>
              <a:rPr lang="en-US" altLang="en-US" sz="2400" dirty="0" err="1" smtClean="0">
                <a:solidFill>
                  <a:schemeClr val="hlink"/>
                </a:solidFill>
                <a:sym typeface="Symbol" pitchFamily="18" charset="2"/>
              </a:rPr>
              <a:t></a:t>
            </a:r>
            <a:r>
              <a:rPr lang="en-US" altLang="en-US" sz="2800" dirty="0" smtClean="0">
                <a:solidFill>
                  <a:schemeClr val="hlink"/>
                </a:solidFill>
              </a:rPr>
              <a:t> = (</a:t>
            </a:r>
            <a:r>
              <a:rPr lang="en-US" altLang="en-US" sz="2800" i="1" dirty="0" smtClean="0">
                <a:solidFill>
                  <a:schemeClr val="hlink"/>
                </a:solidFill>
              </a:rPr>
              <a:t>p</a:t>
            </a:r>
            <a:r>
              <a:rPr lang="en-US" altLang="en-US" sz="2800" baseline="-25000" dirty="0" smtClean="0">
                <a:solidFill>
                  <a:schemeClr val="hlink"/>
                </a:solidFill>
              </a:rPr>
              <a:t>1</a:t>
            </a:r>
            <a:r>
              <a:rPr lang="en-US" altLang="en-US" sz="2800" dirty="0" smtClean="0">
                <a:solidFill>
                  <a:schemeClr val="hlink"/>
                </a:solidFill>
              </a:rPr>
              <a:t>, … , </a:t>
            </a:r>
            <a:r>
              <a:rPr lang="en-US" altLang="en-US" sz="2800" i="1" dirty="0" err="1" smtClean="0">
                <a:solidFill>
                  <a:schemeClr val="hlink"/>
                </a:solidFill>
              </a:rPr>
              <a:t>p</a:t>
            </a:r>
            <a:r>
              <a:rPr lang="en-US" altLang="en-US" sz="2800" i="1" baseline="-25000" dirty="0" err="1" smtClean="0">
                <a:solidFill>
                  <a:schemeClr val="hlink"/>
                </a:solidFill>
              </a:rPr>
              <a:t>n</a:t>
            </a:r>
            <a:r>
              <a:rPr lang="en-US" altLang="en-US" sz="2800" dirty="0" smtClean="0">
                <a:solidFill>
                  <a:schemeClr val="hlink"/>
                </a:solidFill>
              </a:rPr>
              <a:t>)</a:t>
            </a:r>
            <a:r>
              <a:rPr lang="en-US" altLang="en-US" sz="2800" dirty="0" smtClean="0"/>
              <a:t> </a:t>
            </a:r>
            <a:br>
              <a:rPr lang="en-US" altLang="en-US" sz="2800" dirty="0" smtClean="0"/>
            </a:br>
            <a:r>
              <a:rPr lang="en-US" altLang="en-US" sz="2800" dirty="0" smtClean="0"/>
              <a:t>of </a:t>
            </a:r>
            <a:r>
              <a:rPr lang="en-US" altLang="en-US" sz="2800" i="1" dirty="0" err="1" smtClean="0"/>
              <a:t>n</a:t>
            </a:r>
            <a:r>
              <a:rPr lang="en-US" altLang="en-US" sz="2800" dirty="0" smtClean="0"/>
              <a:t> records that puts the keys in non-decreasing order </a:t>
            </a:r>
            <a:br>
              <a:rPr lang="en-US" altLang="en-US" sz="2800" dirty="0" smtClean="0"/>
            </a:br>
            <a:r>
              <a:rPr lang="en-US" altLang="en-US" sz="2800" i="1" dirty="0" smtClean="0"/>
              <a:t>K</a:t>
            </a:r>
            <a:r>
              <a:rPr lang="en-US" altLang="en-US" sz="2000" i="1" dirty="0" smtClean="0"/>
              <a:t>p</a:t>
            </a:r>
            <a:r>
              <a:rPr lang="en-US" altLang="en-US" sz="2800" baseline="-25000" dirty="0" smtClean="0"/>
              <a:t>1</a:t>
            </a:r>
            <a:r>
              <a:rPr lang="en-US" altLang="en-US" sz="2800" i="1" baseline="-25000" dirty="0" smtClean="0"/>
              <a:t> </a:t>
            </a:r>
            <a:r>
              <a:rPr lang="en-US" altLang="en-US" sz="2800" u="sng" dirty="0" smtClean="0">
                <a:sym typeface="MT Extra" pitchFamily="18" charset="2"/>
              </a:rPr>
              <a:t>&lt;</a:t>
            </a:r>
            <a:r>
              <a:rPr lang="en-US" altLang="en-US" sz="2800" dirty="0" smtClean="0">
                <a:sym typeface="MT Extra" pitchFamily="18" charset="2"/>
              </a:rPr>
              <a:t> </a:t>
            </a:r>
            <a:r>
              <a:rPr lang="en-US" altLang="en-US" sz="2800" i="1" dirty="0" smtClean="0">
                <a:sym typeface="MT Extra" pitchFamily="18" charset="2"/>
              </a:rPr>
              <a:t> … </a:t>
            </a:r>
            <a:r>
              <a:rPr lang="en-US" altLang="en-US" sz="2800" u="sng" dirty="0" smtClean="0">
                <a:sym typeface="MT Extra" pitchFamily="18" charset="2"/>
              </a:rPr>
              <a:t>&lt;</a:t>
            </a:r>
            <a:r>
              <a:rPr lang="en-US" altLang="en-US" sz="2800" dirty="0" smtClean="0">
                <a:sym typeface="MT Extra" pitchFamily="18" charset="2"/>
              </a:rPr>
              <a:t> </a:t>
            </a:r>
            <a:r>
              <a:rPr lang="en-US" altLang="en-US" sz="2800" i="1" dirty="0" err="1" smtClean="0"/>
              <a:t>K</a:t>
            </a:r>
            <a:r>
              <a:rPr lang="en-US" altLang="en-US" sz="2000" i="1" dirty="0" err="1" smtClean="0"/>
              <a:t>p</a:t>
            </a:r>
            <a:r>
              <a:rPr lang="en-US" altLang="en-US" sz="2800" i="1" baseline="-25000" dirty="0" err="1" smtClean="0"/>
              <a:t>n</a:t>
            </a:r>
            <a:r>
              <a:rPr lang="en-US" altLang="en-US" sz="2800" dirty="0" smtClean="0"/>
              <a:t>. </a:t>
            </a:r>
          </a:p>
          <a:p>
            <a:pPr>
              <a:buFont typeface="Wingdings" pitchFamily="2" charset="2"/>
              <a:buNone/>
            </a:pPr>
            <a:r>
              <a:rPr lang="en-US" altLang="en-US" sz="400" dirty="0" smtClean="0"/>
              <a:t>          </a:t>
            </a:r>
          </a:p>
          <a:p>
            <a:r>
              <a:rPr lang="en-US" altLang="en-US" sz="2800" i="1" dirty="0" smtClean="0">
                <a:solidFill>
                  <a:srgbClr val="CC0000"/>
                </a:solidFill>
              </a:rPr>
              <a:t>Permutation</a:t>
            </a:r>
            <a:r>
              <a:rPr lang="en-US" altLang="en-US" sz="2800" dirty="0" smtClean="0"/>
              <a:t>:  one-to-one function from {1, …, </a:t>
            </a:r>
            <a:r>
              <a:rPr lang="en-US" altLang="en-US" sz="2800" i="1" dirty="0" err="1" smtClean="0"/>
              <a:t>n</a:t>
            </a:r>
            <a:r>
              <a:rPr lang="en-US" altLang="en-US" sz="2800" dirty="0" smtClean="0"/>
              <a:t>} onto itself.  There are </a:t>
            </a:r>
            <a:r>
              <a:rPr lang="en-US" altLang="en-US" sz="2800" i="1" dirty="0" err="1" smtClean="0"/>
              <a:t>n</a:t>
            </a:r>
            <a:r>
              <a:rPr lang="en-US" altLang="en-US" sz="2800" dirty="0" smtClean="0"/>
              <a:t>! distinct permutations of </a:t>
            </a:r>
            <a:r>
              <a:rPr lang="en-US" altLang="en-US" sz="2800" i="1" dirty="0" err="1" smtClean="0"/>
              <a:t>n</a:t>
            </a:r>
            <a:r>
              <a:rPr lang="en-US" altLang="en-US" sz="2800" dirty="0" smtClean="0"/>
              <a:t> items.</a:t>
            </a:r>
          </a:p>
          <a:p>
            <a:endParaRPr lang="en-US" altLang="en-US" sz="2800" dirty="0" smtClean="0"/>
          </a:p>
          <a:p>
            <a:pPr>
              <a:buFont typeface="Wingdings" pitchFamily="2" charset="2"/>
              <a:buNone/>
            </a:pPr>
            <a:endParaRPr lang="en-US" altLang="en-US" sz="500" dirty="0" smtClean="0"/>
          </a:p>
          <a:p>
            <a:pPr>
              <a:spcBef>
                <a:spcPct val="0"/>
              </a:spcBef>
              <a:spcAft>
                <a:spcPct val="20000"/>
              </a:spcAft>
            </a:pPr>
            <a:r>
              <a:rPr lang="en-US" altLang="en-US" sz="2800" i="1" dirty="0" smtClean="0">
                <a:solidFill>
                  <a:srgbClr val="CC0000"/>
                </a:solidFill>
              </a:rPr>
              <a:t>Rank</a:t>
            </a:r>
            <a:r>
              <a:rPr lang="en-US" altLang="en-US" sz="2800" dirty="0" smtClean="0"/>
              <a:t>:  Given a collection of </a:t>
            </a:r>
            <a:r>
              <a:rPr lang="en-US" altLang="en-US" sz="2800" i="1" dirty="0" err="1" smtClean="0"/>
              <a:t>n</a:t>
            </a:r>
            <a:r>
              <a:rPr lang="en-US" altLang="en-US" sz="2800" dirty="0" smtClean="0"/>
              <a:t> keys, the </a:t>
            </a:r>
            <a:r>
              <a:rPr lang="en-US" altLang="en-US" sz="2800" i="1" dirty="0" smtClean="0">
                <a:solidFill>
                  <a:srgbClr val="CC0000"/>
                </a:solidFill>
              </a:rPr>
              <a:t>rank</a:t>
            </a:r>
            <a:r>
              <a:rPr lang="en-US" altLang="en-US" sz="2800" i="1" dirty="0" smtClean="0"/>
              <a:t> </a:t>
            </a:r>
            <a:r>
              <a:rPr lang="en-US" altLang="en-US" sz="2800" dirty="0" smtClean="0"/>
              <a:t>of a key is the number of keys that precede it: </a:t>
            </a:r>
            <a:br>
              <a:rPr lang="en-US" altLang="en-US" sz="2800" dirty="0" smtClean="0"/>
            </a:br>
            <a:r>
              <a:rPr lang="en-US" altLang="en-US" sz="2800" dirty="0" smtClean="0"/>
              <a:t>    </a:t>
            </a:r>
            <a:r>
              <a:rPr lang="en-US" altLang="en-US" sz="2800" i="1" dirty="0" err="1" smtClean="0">
                <a:solidFill>
                  <a:schemeClr val="hlink"/>
                </a:solidFill>
              </a:rPr>
              <a:t>rank</a:t>
            </a:r>
            <a:r>
              <a:rPr lang="en-US" altLang="en-US" sz="2800" dirty="0" err="1" smtClean="0">
                <a:solidFill>
                  <a:schemeClr val="hlink"/>
                </a:solidFill>
              </a:rPr>
              <a:t>(</a:t>
            </a:r>
            <a:r>
              <a:rPr lang="en-US" altLang="en-US" sz="2800" i="1" dirty="0" err="1" smtClean="0">
                <a:solidFill>
                  <a:schemeClr val="hlink"/>
                </a:solidFill>
              </a:rPr>
              <a:t>K</a:t>
            </a:r>
            <a:r>
              <a:rPr lang="en-US" altLang="en-US" sz="2800" i="1" baseline="-25000" dirty="0" err="1" smtClean="0">
                <a:solidFill>
                  <a:schemeClr val="hlink"/>
                </a:solidFill>
              </a:rPr>
              <a:t>j</a:t>
            </a:r>
            <a:r>
              <a:rPr lang="en-US" altLang="en-US" sz="2800" dirty="0" smtClean="0">
                <a:solidFill>
                  <a:schemeClr val="hlink"/>
                </a:solidFill>
              </a:rPr>
              <a:t>) = |{</a:t>
            </a:r>
            <a:r>
              <a:rPr lang="en-US" altLang="en-US" sz="2800" i="1" dirty="0" err="1" smtClean="0">
                <a:solidFill>
                  <a:schemeClr val="hlink"/>
                </a:solidFill>
              </a:rPr>
              <a:t>K</a:t>
            </a:r>
            <a:r>
              <a:rPr lang="en-US" altLang="en-US" sz="2800" i="1" baseline="-25000" dirty="0" err="1" smtClean="0">
                <a:solidFill>
                  <a:schemeClr val="hlink"/>
                </a:solidFill>
              </a:rPr>
              <a:t>i</a:t>
            </a:r>
            <a:r>
              <a:rPr lang="en-US" altLang="en-US" sz="2800" dirty="0" smtClean="0">
                <a:solidFill>
                  <a:schemeClr val="hlink"/>
                </a:solidFill>
              </a:rPr>
              <a:t>| </a:t>
            </a:r>
            <a:r>
              <a:rPr lang="en-US" altLang="en-US" sz="2800" i="1" dirty="0" err="1" smtClean="0">
                <a:solidFill>
                  <a:schemeClr val="hlink"/>
                </a:solidFill>
              </a:rPr>
              <a:t>K</a:t>
            </a:r>
            <a:r>
              <a:rPr lang="en-US" altLang="en-US" sz="2800" i="1" baseline="-25000" dirty="0" err="1" smtClean="0">
                <a:solidFill>
                  <a:schemeClr val="hlink"/>
                </a:solidFill>
              </a:rPr>
              <a:t>i</a:t>
            </a:r>
            <a:r>
              <a:rPr lang="en-US" altLang="en-US" sz="2800" i="1" baseline="-25000" dirty="0" smtClean="0">
                <a:solidFill>
                  <a:schemeClr val="hlink"/>
                </a:solidFill>
              </a:rPr>
              <a:t> </a:t>
            </a:r>
            <a:r>
              <a:rPr lang="en-US" altLang="en-US" sz="2800" dirty="0" smtClean="0">
                <a:solidFill>
                  <a:schemeClr val="hlink"/>
                </a:solidFill>
                <a:sym typeface="MT Extra" pitchFamily="18" charset="2"/>
              </a:rPr>
              <a:t>&lt;</a:t>
            </a:r>
            <a:r>
              <a:rPr lang="en-US" altLang="en-US" sz="2800" i="1" baseline="-25000" dirty="0" smtClean="0">
                <a:solidFill>
                  <a:schemeClr val="hlink"/>
                </a:solidFill>
              </a:rPr>
              <a:t> </a:t>
            </a:r>
            <a:r>
              <a:rPr lang="en-US" altLang="en-US" sz="2800" i="1" dirty="0" err="1" smtClean="0">
                <a:solidFill>
                  <a:schemeClr val="hlink"/>
                </a:solidFill>
              </a:rPr>
              <a:t>K</a:t>
            </a:r>
            <a:r>
              <a:rPr lang="en-US" altLang="en-US" sz="2800" i="1" baseline="-25000" dirty="0" err="1" smtClean="0">
                <a:solidFill>
                  <a:schemeClr val="hlink"/>
                </a:solidFill>
              </a:rPr>
              <a:t>j</a:t>
            </a:r>
            <a:r>
              <a:rPr lang="en-US" altLang="en-US" sz="2800" dirty="0" smtClean="0">
                <a:solidFill>
                  <a:schemeClr val="hlink"/>
                </a:solidFill>
              </a:rPr>
              <a:t>}|</a:t>
            </a:r>
            <a:r>
              <a:rPr lang="en-US" altLang="en-US" sz="2800" dirty="0" smtClean="0"/>
              <a:t>  </a:t>
            </a:r>
            <a:br>
              <a:rPr lang="en-US" altLang="en-US" sz="2800" dirty="0" smtClean="0"/>
            </a:br>
            <a:r>
              <a:rPr lang="en-US" altLang="en-US" sz="2800" dirty="0" smtClean="0"/>
              <a:t>If keys are distinct, then the rank of a key gives its  position in the output.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0723" name="Rectangle 2"/>
          <p:cNvSpPr>
            <a:spLocks noGrp="1" noChangeArrowheads="1"/>
          </p:cNvSpPr>
          <p:nvPr>
            <p:ph type="title"/>
          </p:nvPr>
        </p:nvSpPr>
        <p:spPr/>
        <p:txBody>
          <a:bodyPr/>
          <a:lstStyle/>
          <a:p>
            <a:r>
              <a:rPr lang="en-US" altLang="en-US" smtClean="0"/>
              <a:t>Sorting Terminology</a:t>
            </a:r>
          </a:p>
        </p:txBody>
      </p:sp>
      <p:sp>
        <p:nvSpPr>
          <p:cNvPr id="30724" name="Rectangle 3"/>
          <p:cNvSpPr>
            <a:spLocks noGrp="1" noChangeArrowheads="1"/>
          </p:cNvSpPr>
          <p:nvPr>
            <p:ph type="body" idx="1"/>
          </p:nvPr>
        </p:nvSpPr>
        <p:spPr>
          <a:xfrm>
            <a:off x="0" y="1017588"/>
            <a:ext cx="8870950" cy="5227637"/>
          </a:xfrm>
        </p:spPr>
        <p:txBody>
          <a:bodyPr/>
          <a:lstStyle/>
          <a:p>
            <a:r>
              <a:rPr lang="en-US" altLang="en-US" sz="2400" i="1" dirty="0" smtClean="0">
                <a:solidFill>
                  <a:srgbClr val="CC0000"/>
                </a:solidFill>
              </a:rPr>
              <a:t>Internal</a:t>
            </a:r>
            <a:r>
              <a:rPr lang="en-US" altLang="en-US" sz="2400" dirty="0" smtClean="0"/>
              <a:t> (the file is stored in main memory and can be randomly accessed) </a:t>
            </a:r>
            <a:r>
              <a:rPr lang="en-US" altLang="en-US" sz="2400" dirty="0" smtClean="0">
                <a:solidFill>
                  <a:srgbClr val="CC0000"/>
                </a:solidFill>
              </a:rPr>
              <a:t>vs. </a:t>
            </a:r>
            <a:r>
              <a:rPr lang="en-US" altLang="en-US" sz="2400" i="1" dirty="0" smtClean="0">
                <a:solidFill>
                  <a:srgbClr val="CC0000"/>
                </a:solidFill>
              </a:rPr>
              <a:t>External</a:t>
            </a:r>
            <a:r>
              <a:rPr lang="en-US" altLang="en-US" sz="2400" dirty="0" smtClean="0"/>
              <a:t> (the file is stored in secondary memory &amp; can be accessed sequentially only)</a:t>
            </a:r>
          </a:p>
          <a:p>
            <a:r>
              <a:rPr lang="en-US" altLang="en-US" sz="2400" i="1" dirty="0" smtClean="0">
                <a:solidFill>
                  <a:srgbClr val="CC0000"/>
                </a:solidFill>
              </a:rPr>
              <a:t>Comparison-based sort</a:t>
            </a:r>
            <a:r>
              <a:rPr lang="en-US" altLang="en-US" sz="2400" dirty="0" smtClean="0"/>
              <a:t>: uses only the relation among keys, not any special property of the representation of the keys themselves.</a:t>
            </a:r>
          </a:p>
          <a:p>
            <a:pPr>
              <a:buFont typeface="Wingdings" pitchFamily="2" charset="2"/>
              <a:buNone/>
            </a:pPr>
            <a:endParaRPr lang="en-US" altLang="en-US" sz="400" dirty="0" smtClean="0"/>
          </a:p>
          <a:p>
            <a:pPr>
              <a:spcBef>
                <a:spcPct val="0"/>
              </a:spcBef>
              <a:spcAft>
                <a:spcPct val="20000"/>
              </a:spcAft>
            </a:pPr>
            <a:r>
              <a:rPr lang="en-US" altLang="en-US" sz="2400" i="1" dirty="0" smtClean="0">
                <a:solidFill>
                  <a:srgbClr val="CC0000"/>
                </a:solidFill>
              </a:rPr>
              <a:t>Stable sort</a:t>
            </a:r>
            <a:r>
              <a:rPr lang="en-US" altLang="en-US" sz="2400" dirty="0" smtClean="0"/>
              <a:t>: records with equal keys retain their original relative order; i.e., </a:t>
            </a:r>
            <a:r>
              <a:rPr lang="en-US" altLang="en-US" sz="2400" i="1" dirty="0" err="1" smtClean="0"/>
              <a:t>i</a:t>
            </a:r>
            <a:r>
              <a:rPr lang="en-US" altLang="en-US" sz="2400" i="1" dirty="0" smtClean="0"/>
              <a:t> &lt; </a:t>
            </a:r>
            <a:r>
              <a:rPr lang="en-US" altLang="en-US" sz="2400" i="1" dirty="0" err="1" smtClean="0"/>
              <a:t>j</a:t>
            </a:r>
            <a:r>
              <a:rPr lang="en-US" altLang="en-US" sz="2400" dirty="0" smtClean="0"/>
              <a:t> </a:t>
            </a:r>
            <a:r>
              <a:rPr lang="en-US" altLang="en-US" sz="2400" i="1" dirty="0" smtClean="0"/>
              <a:t>&amp;</a:t>
            </a:r>
            <a:r>
              <a:rPr lang="en-US" altLang="en-US" sz="2400" dirty="0" smtClean="0"/>
              <a:t> </a:t>
            </a:r>
            <a:r>
              <a:rPr lang="en-US" altLang="en-US" sz="2400" i="1" dirty="0" err="1" smtClean="0"/>
              <a:t>Kp</a:t>
            </a:r>
            <a:r>
              <a:rPr lang="en-US" altLang="en-US" sz="2400" i="1" baseline="-25000" dirty="0" err="1" smtClean="0"/>
              <a:t>i</a:t>
            </a:r>
            <a:r>
              <a:rPr lang="en-US" altLang="en-US" sz="2400" i="1" baseline="-25000" dirty="0" smtClean="0"/>
              <a:t> </a:t>
            </a:r>
            <a:r>
              <a:rPr lang="en-US" altLang="en-US" sz="2400" dirty="0" smtClean="0">
                <a:sym typeface="MT Extra" pitchFamily="18" charset="2"/>
              </a:rPr>
              <a:t>=</a:t>
            </a:r>
            <a:r>
              <a:rPr lang="en-US" altLang="en-US" sz="2400" i="1" baseline="-25000" dirty="0" smtClean="0"/>
              <a:t> </a:t>
            </a:r>
            <a:r>
              <a:rPr lang="en-US" altLang="en-US" sz="2400" i="1" dirty="0" err="1" smtClean="0"/>
              <a:t>Kp</a:t>
            </a:r>
            <a:r>
              <a:rPr lang="en-US" altLang="en-US" sz="2400" i="1" baseline="-25000" dirty="0" err="1" smtClean="0"/>
              <a:t>j</a:t>
            </a:r>
            <a:r>
              <a:rPr lang="en-US" altLang="en-US" sz="2400" i="1" baseline="-25000" dirty="0" smtClean="0"/>
              <a:t>  </a:t>
            </a:r>
            <a:r>
              <a:rPr lang="en-US" altLang="en-US" sz="2400" dirty="0" err="1" smtClean="0">
                <a:sym typeface="Symbol" pitchFamily="18" charset="2"/>
              </a:rPr>
              <a:t></a:t>
            </a:r>
            <a:r>
              <a:rPr lang="en-US" altLang="en-US" sz="2400" dirty="0" smtClean="0">
                <a:sym typeface="Symbol" pitchFamily="18" charset="2"/>
              </a:rPr>
              <a:t> </a:t>
            </a:r>
            <a:r>
              <a:rPr lang="en-US" altLang="en-US" sz="2400" i="1" dirty="0" smtClean="0"/>
              <a:t>p</a:t>
            </a:r>
            <a:r>
              <a:rPr lang="en-US" altLang="en-US" sz="2400" i="1" baseline="-25000" dirty="0" smtClean="0"/>
              <a:t>i </a:t>
            </a:r>
            <a:r>
              <a:rPr lang="en-US" altLang="en-US" sz="2400" dirty="0" smtClean="0">
                <a:sym typeface="MT Extra" pitchFamily="18" charset="2"/>
              </a:rPr>
              <a:t>&lt;</a:t>
            </a:r>
            <a:r>
              <a:rPr lang="en-US" altLang="en-US" sz="2400" i="1" baseline="-25000" dirty="0" smtClean="0"/>
              <a:t> </a:t>
            </a:r>
            <a:r>
              <a:rPr lang="en-US" altLang="en-US" sz="2400" i="1" dirty="0" err="1" smtClean="0"/>
              <a:t>p</a:t>
            </a:r>
            <a:r>
              <a:rPr lang="en-US" altLang="en-US" sz="2400" i="1" baseline="-25000" dirty="0" err="1" smtClean="0"/>
              <a:t>j</a:t>
            </a:r>
            <a:r>
              <a:rPr lang="en-US" altLang="en-US" sz="2400" i="1" baseline="-25000" dirty="0" smtClean="0"/>
              <a:t> </a:t>
            </a:r>
          </a:p>
          <a:p>
            <a:pPr>
              <a:spcBef>
                <a:spcPct val="0"/>
              </a:spcBef>
            </a:pPr>
            <a:r>
              <a:rPr lang="en-US" altLang="en-US" sz="2400" i="1" dirty="0" smtClean="0">
                <a:solidFill>
                  <a:srgbClr val="CC0000"/>
                </a:solidFill>
              </a:rPr>
              <a:t>Array-based</a:t>
            </a:r>
            <a:r>
              <a:rPr lang="en-US" altLang="en-US" sz="2400" i="1" dirty="0" smtClean="0">
                <a:solidFill>
                  <a:srgbClr val="3DDE2C"/>
                </a:solidFill>
              </a:rPr>
              <a:t> </a:t>
            </a:r>
            <a:r>
              <a:rPr lang="en-US" altLang="en-US" sz="2400" dirty="0" smtClean="0"/>
              <a:t>(consecutive keys are stored in consecutive memory locations)</a:t>
            </a:r>
            <a:r>
              <a:rPr lang="en-US" altLang="en-US" sz="2400" i="1" dirty="0" smtClean="0">
                <a:solidFill>
                  <a:srgbClr val="3DDE2C"/>
                </a:solidFill>
              </a:rPr>
              <a:t> </a:t>
            </a:r>
            <a:r>
              <a:rPr lang="en-US" altLang="en-US" sz="2400" i="1" dirty="0" smtClean="0">
                <a:solidFill>
                  <a:srgbClr val="CC0000"/>
                </a:solidFill>
              </a:rPr>
              <a:t>vs. List-based sort</a:t>
            </a:r>
            <a:r>
              <a:rPr lang="en-US" altLang="en-US" sz="2400" i="1" dirty="0" smtClean="0">
                <a:solidFill>
                  <a:srgbClr val="3DDE2C"/>
                </a:solidFill>
              </a:rPr>
              <a:t> </a:t>
            </a:r>
            <a:r>
              <a:rPr lang="en-US" altLang="en-US" sz="2400" dirty="0" smtClean="0"/>
              <a:t>(may be stored in nonconsecutive locations in a linked manner)</a:t>
            </a:r>
          </a:p>
          <a:p>
            <a:pPr>
              <a:spcBef>
                <a:spcPct val="0"/>
              </a:spcBef>
            </a:pPr>
            <a:endParaRPr lang="en-US" altLang="en-US" sz="400" dirty="0" smtClean="0"/>
          </a:p>
          <a:p>
            <a:pPr>
              <a:spcBef>
                <a:spcPct val="0"/>
              </a:spcBef>
            </a:pPr>
            <a:r>
              <a:rPr lang="en-US" altLang="en-US" sz="2400" i="1" dirty="0" smtClean="0">
                <a:solidFill>
                  <a:srgbClr val="CC0000"/>
                </a:solidFill>
              </a:rPr>
              <a:t>In-place sort</a:t>
            </a:r>
            <a:r>
              <a:rPr lang="en-US" altLang="en-US" sz="2400" dirty="0" smtClean="0"/>
              <a:t>: needs only a </a:t>
            </a:r>
            <a:r>
              <a:rPr lang="en-US" altLang="en-US" sz="2400" dirty="0" smtClean="0">
                <a:solidFill>
                  <a:schemeClr val="hlink"/>
                </a:solidFill>
              </a:rPr>
              <a:t>constant amount of extra space</a:t>
            </a:r>
            <a:r>
              <a:rPr lang="en-US" altLang="en-US" sz="2400" dirty="0" smtClean="0"/>
              <a:t> in addition to that needed to store keys.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1747" name="Rectangle 3074"/>
          <p:cNvSpPr>
            <a:spLocks noGrp="1" noChangeArrowheads="1"/>
          </p:cNvSpPr>
          <p:nvPr>
            <p:ph type="title"/>
          </p:nvPr>
        </p:nvSpPr>
        <p:spPr/>
        <p:txBody>
          <a:bodyPr/>
          <a:lstStyle/>
          <a:p>
            <a:r>
              <a:rPr lang="en-US" altLang="en-US" smtClean="0"/>
              <a:t>Sorting Categories</a:t>
            </a:r>
          </a:p>
        </p:txBody>
      </p:sp>
      <p:sp>
        <p:nvSpPr>
          <p:cNvPr id="31748" name="Rectangle 3075"/>
          <p:cNvSpPr>
            <a:spLocks noGrp="1" noChangeArrowheads="1"/>
          </p:cNvSpPr>
          <p:nvPr>
            <p:ph type="body" idx="1"/>
          </p:nvPr>
        </p:nvSpPr>
        <p:spPr>
          <a:xfrm>
            <a:off x="263525" y="1136650"/>
            <a:ext cx="8710613" cy="4724400"/>
          </a:xfrm>
        </p:spPr>
        <p:txBody>
          <a:bodyPr/>
          <a:lstStyle/>
          <a:p>
            <a:r>
              <a:rPr lang="en-US" altLang="en-US" sz="2800" smtClean="0">
                <a:sym typeface="Symbol" pitchFamily="18" charset="2"/>
              </a:rPr>
              <a:t>Sorting by </a:t>
            </a:r>
            <a:r>
              <a:rPr lang="en-US" altLang="en-US" sz="2800" smtClean="0">
                <a:solidFill>
                  <a:srgbClr val="CC0000"/>
                </a:solidFill>
                <a:sym typeface="Symbol" pitchFamily="18" charset="2"/>
              </a:rPr>
              <a:t>Insertion</a:t>
            </a:r>
            <a:r>
              <a:rPr lang="en-US" altLang="en-US" sz="2800" smtClean="0">
                <a:sym typeface="Symbol" pitchFamily="18" charset="2"/>
              </a:rPr>
              <a:t>        </a:t>
            </a:r>
            <a:r>
              <a:rPr lang="en-US" altLang="en-US" sz="2800" i="1" smtClean="0">
                <a:solidFill>
                  <a:schemeClr val="hlink"/>
                </a:solidFill>
                <a:sym typeface="Symbol" pitchFamily="18" charset="2"/>
              </a:rPr>
              <a:t>insertion sort, shellsort</a:t>
            </a:r>
          </a:p>
          <a:p>
            <a:pPr>
              <a:buFont typeface="Wingdings" pitchFamily="2" charset="2"/>
              <a:buNone/>
            </a:pPr>
            <a:r>
              <a:rPr lang="en-US" altLang="en-US" sz="1000" smtClean="0">
                <a:sym typeface="Symbol" pitchFamily="18" charset="2"/>
              </a:rPr>
              <a:t> </a:t>
            </a:r>
          </a:p>
          <a:p>
            <a:r>
              <a:rPr lang="en-US" altLang="en-US" sz="2800" smtClean="0">
                <a:sym typeface="Symbol" pitchFamily="18" charset="2"/>
              </a:rPr>
              <a:t>Sorting by </a:t>
            </a:r>
            <a:r>
              <a:rPr lang="en-US" altLang="en-US" sz="2800" smtClean="0">
                <a:solidFill>
                  <a:srgbClr val="CC0000"/>
                </a:solidFill>
                <a:sym typeface="Symbol" pitchFamily="18" charset="2"/>
              </a:rPr>
              <a:t>Exchange</a:t>
            </a:r>
            <a:r>
              <a:rPr lang="en-US" altLang="en-US" sz="2800" smtClean="0">
                <a:sym typeface="Symbol" pitchFamily="18" charset="2"/>
              </a:rPr>
              <a:t>      </a:t>
            </a:r>
            <a:r>
              <a:rPr lang="en-US" altLang="en-US" sz="2800" i="1" smtClean="0">
                <a:solidFill>
                  <a:schemeClr val="hlink"/>
                </a:solidFill>
                <a:sym typeface="Symbol" pitchFamily="18" charset="2"/>
              </a:rPr>
              <a:t>bubble sort, quicksort</a:t>
            </a:r>
          </a:p>
          <a:p>
            <a:pPr>
              <a:buFont typeface="Wingdings" pitchFamily="2" charset="2"/>
              <a:buNone/>
            </a:pPr>
            <a:endParaRPr lang="en-US" altLang="en-US" sz="1000" smtClean="0">
              <a:sym typeface="Symbol" pitchFamily="18" charset="2"/>
            </a:endParaRPr>
          </a:p>
          <a:p>
            <a:r>
              <a:rPr lang="en-US" altLang="en-US" sz="2800" smtClean="0">
                <a:sym typeface="Symbol" pitchFamily="18" charset="2"/>
              </a:rPr>
              <a:t>Sorting by </a:t>
            </a:r>
            <a:r>
              <a:rPr lang="en-US" altLang="en-US" sz="2800" smtClean="0">
                <a:solidFill>
                  <a:srgbClr val="CC0000"/>
                </a:solidFill>
                <a:sym typeface="Symbol" pitchFamily="18" charset="2"/>
              </a:rPr>
              <a:t>Selection</a:t>
            </a:r>
            <a:r>
              <a:rPr lang="en-US" altLang="en-US" sz="2800" smtClean="0">
                <a:sym typeface="Symbol" pitchFamily="18" charset="2"/>
              </a:rPr>
              <a:t>       </a:t>
            </a:r>
            <a:r>
              <a:rPr lang="en-US" altLang="en-US" sz="2800" i="1" smtClean="0">
                <a:solidFill>
                  <a:schemeClr val="hlink"/>
                </a:solidFill>
                <a:sym typeface="Symbol" pitchFamily="18" charset="2"/>
              </a:rPr>
              <a:t>selection sort, heapsort</a:t>
            </a:r>
            <a:r>
              <a:rPr lang="en-US" altLang="en-US" sz="2800" smtClean="0">
                <a:solidFill>
                  <a:srgbClr val="3DDE2C"/>
                </a:solidFill>
                <a:sym typeface="Symbol" pitchFamily="18" charset="2"/>
              </a:rPr>
              <a:t> </a:t>
            </a:r>
          </a:p>
          <a:p>
            <a:pPr>
              <a:buFont typeface="Wingdings" pitchFamily="2" charset="2"/>
              <a:buNone/>
            </a:pPr>
            <a:endParaRPr lang="en-US" altLang="en-US" sz="1000" smtClean="0">
              <a:sym typeface="Symbol" pitchFamily="18" charset="2"/>
            </a:endParaRPr>
          </a:p>
          <a:p>
            <a:r>
              <a:rPr lang="en-US" altLang="en-US" sz="2800" smtClean="0">
                <a:sym typeface="Symbol" pitchFamily="18" charset="2"/>
              </a:rPr>
              <a:t>Sorting by </a:t>
            </a:r>
            <a:r>
              <a:rPr lang="en-US" altLang="en-US" sz="2800" smtClean="0">
                <a:solidFill>
                  <a:srgbClr val="CC0000"/>
                </a:solidFill>
                <a:sym typeface="Symbol" pitchFamily="18" charset="2"/>
              </a:rPr>
              <a:t>Merging </a:t>
            </a:r>
            <a:r>
              <a:rPr lang="en-US" altLang="en-US" sz="2800" smtClean="0">
                <a:sym typeface="Symbol" pitchFamily="18" charset="2"/>
              </a:rPr>
              <a:t>        </a:t>
            </a:r>
            <a:r>
              <a:rPr lang="en-US" altLang="en-US" sz="2800" i="1" smtClean="0">
                <a:solidFill>
                  <a:schemeClr val="hlink"/>
                </a:solidFill>
                <a:sym typeface="Symbol" pitchFamily="18" charset="2"/>
              </a:rPr>
              <a:t>merge sort</a:t>
            </a:r>
          </a:p>
          <a:p>
            <a:pPr>
              <a:buFont typeface="Wingdings" pitchFamily="2" charset="2"/>
              <a:buNone/>
            </a:pPr>
            <a:endParaRPr lang="en-US" altLang="en-US" sz="1000" smtClean="0">
              <a:sym typeface="Symbol" pitchFamily="18" charset="2"/>
            </a:endParaRPr>
          </a:p>
          <a:p>
            <a:r>
              <a:rPr lang="en-US" altLang="en-US" sz="2800" smtClean="0">
                <a:sym typeface="Symbol" pitchFamily="18" charset="2"/>
              </a:rPr>
              <a:t>Sorting by </a:t>
            </a:r>
            <a:r>
              <a:rPr lang="en-US" altLang="en-US" sz="2800" smtClean="0">
                <a:solidFill>
                  <a:srgbClr val="CC0000"/>
                </a:solidFill>
                <a:sym typeface="Symbol" pitchFamily="18" charset="2"/>
              </a:rPr>
              <a:t>Distribution</a:t>
            </a:r>
            <a:r>
              <a:rPr lang="en-US" altLang="en-US" sz="2800" smtClean="0">
                <a:sym typeface="Symbol" pitchFamily="18" charset="2"/>
              </a:rPr>
              <a:t>   </a:t>
            </a:r>
            <a:r>
              <a:rPr lang="en-US" altLang="en-US" sz="2800" i="1" smtClean="0">
                <a:solidFill>
                  <a:schemeClr val="hlink"/>
                </a:solidFill>
                <a:sym typeface="Symbol" pitchFamily="18" charset="2"/>
              </a:rPr>
              <a:t>radix sort</a:t>
            </a:r>
          </a:p>
          <a:p>
            <a:pPr lvl="1">
              <a:buFont typeface="Wingdings" pitchFamily="2" charset="2"/>
              <a:buNone/>
            </a:pPr>
            <a:endParaRPr lang="en-US" altLang="en-US" sz="2600" i="1" smtClean="0">
              <a:solidFill>
                <a:schemeClr val="hlink"/>
              </a:solidFill>
            </a:endParaRPr>
          </a:p>
          <a:p>
            <a:pPr lvl="1">
              <a:buFont typeface="Wingdings" pitchFamily="2" charset="2"/>
              <a:buNone/>
            </a:pPr>
            <a:endParaRPr lang="en-US" altLang="en-US" sz="26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2771" name="Rectangle 2"/>
          <p:cNvSpPr>
            <a:spLocks noGrp="1" noChangeArrowheads="1"/>
          </p:cNvSpPr>
          <p:nvPr>
            <p:ph type="title"/>
          </p:nvPr>
        </p:nvSpPr>
        <p:spPr/>
        <p:txBody>
          <a:bodyPr/>
          <a:lstStyle/>
          <a:p>
            <a:r>
              <a:rPr lang="en-US" altLang="en-US" smtClean="0"/>
              <a:t>Insertion Sort</a:t>
            </a:r>
          </a:p>
        </p:txBody>
      </p:sp>
      <p:sp>
        <p:nvSpPr>
          <p:cNvPr id="32772" name="Rectangle 3"/>
          <p:cNvSpPr>
            <a:spLocks noGrp="1" noChangeArrowheads="1"/>
          </p:cNvSpPr>
          <p:nvPr>
            <p:ph type="body" idx="1"/>
          </p:nvPr>
        </p:nvSpPr>
        <p:spPr>
          <a:xfrm>
            <a:off x="304800" y="1219200"/>
            <a:ext cx="8458200" cy="1668463"/>
          </a:xfrm>
        </p:spPr>
        <p:txBody>
          <a:bodyPr/>
          <a:lstStyle/>
          <a:p>
            <a:r>
              <a:rPr lang="en-US" altLang="en-US" sz="2800" smtClean="0"/>
              <a:t>Problem: sort </a:t>
            </a:r>
            <a:r>
              <a:rPr lang="en-US" altLang="en-US" sz="2800" i="1" smtClean="0"/>
              <a:t>n</a:t>
            </a:r>
            <a:r>
              <a:rPr lang="en-US" altLang="en-US" sz="2800" smtClean="0"/>
              <a:t> numbers in </a:t>
            </a:r>
            <a:r>
              <a:rPr lang="en-US" altLang="en-US" sz="2800" i="1" smtClean="0"/>
              <a:t>A</a:t>
            </a:r>
            <a:r>
              <a:rPr lang="en-US" altLang="en-US" sz="2800" smtClean="0"/>
              <a:t>[1..</a:t>
            </a:r>
            <a:r>
              <a:rPr lang="en-US" altLang="en-US" sz="2800" i="1" smtClean="0"/>
              <a:t>n</a:t>
            </a:r>
            <a:r>
              <a:rPr lang="en-US" altLang="en-US" sz="2800" smtClean="0"/>
              <a:t>].</a:t>
            </a:r>
          </a:p>
          <a:p>
            <a:r>
              <a:rPr lang="en-US" altLang="en-US" sz="2800" smtClean="0"/>
              <a:t>Input: </a:t>
            </a:r>
            <a:r>
              <a:rPr lang="en-US" altLang="en-US" sz="2800" i="1" smtClean="0"/>
              <a:t>n, </a:t>
            </a:r>
            <a:r>
              <a:rPr lang="en-US" altLang="en-US" sz="2800" smtClean="0"/>
              <a:t>numbers in </a:t>
            </a:r>
            <a:r>
              <a:rPr lang="en-US" altLang="en-US" sz="2800" i="1" smtClean="0"/>
              <a:t>A</a:t>
            </a:r>
            <a:endParaRPr lang="en-US" altLang="en-US" sz="2800" i="1" smtClean="0">
              <a:sym typeface="Symbol" pitchFamily="18" charset="2"/>
            </a:endParaRPr>
          </a:p>
          <a:p>
            <a:r>
              <a:rPr lang="en-US" altLang="en-US" sz="2800" smtClean="0"/>
              <a:t>Output: </a:t>
            </a:r>
            <a:r>
              <a:rPr lang="en-US" altLang="en-US" sz="2800" i="1" smtClean="0"/>
              <a:t>A </a:t>
            </a:r>
            <a:r>
              <a:rPr lang="en-US" altLang="en-US" sz="2800" smtClean="0"/>
              <a:t>in sorted order: </a:t>
            </a:r>
            <a:r>
              <a:rPr lang="en-US" altLang="en-US" sz="2800" smtClean="0">
                <a:sym typeface="Symbol" pitchFamily="18" charset="2"/>
              </a:rPr>
              <a:t></a:t>
            </a:r>
            <a:r>
              <a:rPr lang="en-US" altLang="en-US" sz="2800" smtClean="0"/>
              <a:t> </a:t>
            </a:r>
            <a:r>
              <a:rPr lang="en-US" altLang="en-US" sz="2800" i="1" smtClean="0"/>
              <a:t>i </a:t>
            </a:r>
            <a:r>
              <a:rPr lang="en-US" altLang="en-US" sz="2800" smtClean="0">
                <a:sym typeface="Symbol" pitchFamily="18" charset="2"/>
              </a:rPr>
              <a:t> [2..</a:t>
            </a:r>
            <a:r>
              <a:rPr lang="en-US" altLang="en-US" sz="2800" i="1" smtClean="0">
                <a:sym typeface="Symbol" pitchFamily="18" charset="2"/>
              </a:rPr>
              <a:t>n</a:t>
            </a:r>
            <a:r>
              <a:rPr lang="en-US" altLang="en-US" sz="2800" smtClean="0">
                <a:sym typeface="Symbol" pitchFamily="18" charset="2"/>
              </a:rPr>
              <a:t>],  </a:t>
            </a:r>
            <a:r>
              <a:rPr lang="en-US" altLang="en-US" sz="2800" i="1" smtClean="0">
                <a:sym typeface="Symbol" pitchFamily="18" charset="2"/>
              </a:rPr>
              <a:t>A</a:t>
            </a:r>
            <a:r>
              <a:rPr lang="en-US" altLang="en-US" sz="2800" smtClean="0">
                <a:sym typeface="Symbol" pitchFamily="18" charset="2"/>
              </a:rPr>
              <a:t>[</a:t>
            </a:r>
            <a:r>
              <a:rPr lang="en-US" altLang="en-US" sz="2800" i="1" smtClean="0">
                <a:sym typeface="Symbol" pitchFamily="18" charset="2"/>
              </a:rPr>
              <a:t>i</a:t>
            </a:r>
            <a:r>
              <a:rPr lang="en-US" altLang="en-US" sz="2800" smtClean="0">
                <a:sym typeface="Symbol" pitchFamily="18" charset="2"/>
              </a:rPr>
              <a:t>-1] &lt;= </a:t>
            </a:r>
            <a:r>
              <a:rPr lang="en-US" altLang="en-US" sz="2800" i="1" smtClean="0">
                <a:sym typeface="Symbol" pitchFamily="18" charset="2"/>
              </a:rPr>
              <a:t>A</a:t>
            </a:r>
            <a:r>
              <a:rPr lang="en-US" altLang="en-US" sz="2800" smtClean="0">
                <a:sym typeface="Symbol" pitchFamily="18" charset="2"/>
              </a:rPr>
              <a:t>[</a:t>
            </a:r>
            <a:r>
              <a:rPr lang="en-US" altLang="en-US" sz="2800" i="1" smtClean="0">
                <a:sym typeface="Symbol" pitchFamily="18" charset="2"/>
              </a:rPr>
              <a:t>i</a:t>
            </a:r>
            <a:r>
              <a:rPr lang="en-US" altLang="en-US" sz="2800" smtClean="0">
                <a:sym typeface="Symbol" pitchFamily="18" charset="2"/>
              </a:rPr>
              <a:t>]</a:t>
            </a:r>
          </a:p>
        </p:txBody>
      </p:sp>
      <p:sp>
        <p:nvSpPr>
          <p:cNvPr id="448517" name="Text Box 5"/>
          <p:cNvSpPr txBox="1">
            <a:spLocks noChangeArrowheads="1"/>
          </p:cNvSpPr>
          <p:nvPr/>
        </p:nvSpPr>
        <p:spPr bwMode="auto">
          <a:xfrm>
            <a:off x="1363663" y="2940050"/>
            <a:ext cx="5735637" cy="2660650"/>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spAutoFit/>
          </a:bodyPr>
          <a:lstStyle/>
          <a:p>
            <a:pPr>
              <a:defRPr/>
            </a:pPr>
            <a:r>
              <a:rPr lang="en-US" b="1">
                <a:latin typeface="Courier New" pitchFamily="49" charset="0"/>
              </a:rPr>
              <a:t>f</a:t>
            </a:r>
            <a:r>
              <a:rPr lang="en-GB" b="1">
                <a:latin typeface="Courier New" pitchFamily="49" charset="0"/>
              </a:rPr>
              <a:t>or</a:t>
            </a:r>
            <a:r>
              <a:rPr lang="en-US" b="1">
                <a:latin typeface="Courier New" pitchFamily="49" charset="0"/>
              </a:rPr>
              <a:t> </a:t>
            </a:r>
            <a:r>
              <a:rPr lang="en-GB">
                <a:latin typeface="Courier New" pitchFamily="49" charset="0"/>
              </a:rPr>
              <a:t>j=2 </a:t>
            </a:r>
            <a:r>
              <a:rPr lang="en-GB" b="1">
                <a:latin typeface="Courier New" pitchFamily="49" charset="0"/>
              </a:rPr>
              <a:t>to </a:t>
            </a:r>
            <a:r>
              <a:rPr lang="en-GB" i="1">
                <a:latin typeface="Courier New" pitchFamily="49" charset="0"/>
              </a:rPr>
              <a:t>len</a:t>
            </a:r>
            <a:r>
              <a:rPr lang="en-US" i="1">
                <a:latin typeface="Courier New" pitchFamily="49" charset="0"/>
              </a:rPr>
              <a:t>gth</a:t>
            </a:r>
            <a:r>
              <a:rPr lang="en-GB">
                <a:latin typeface="Courier New" pitchFamily="49" charset="0"/>
              </a:rPr>
              <a:t>(A)</a:t>
            </a:r>
          </a:p>
          <a:p>
            <a:pPr>
              <a:defRPr/>
            </a:pPr>
            <a:r>
              <a:rPr lang="en-US" b="1">
                <a:latin typeface="Courier New" pitchFamily="49" charset="0"/>
              </a:rPr>
              <a:t>   </a:t>
            </a:r>
            <a:r>
              <a:rPr lang="en-GB" b="1">
                <a:latin typeface="Courier New" pitchFamily="49" charset="0"/>
              </a:rPr>
              <a:t>do</a:t>
            </a:r>
            <a:r>
              <a:rPr lang="en-US" b="1">
                <a:latin typeface="Courier New" pitchFamily="49" charset="0"/>
              </a:rPr>
              <a:t> </a:t>
            </a:r>
            <a:r>
              <a:rPr lang="en-GB">
                <a:latin typeface="Courier New" pitchFamily="49" charset="0"/>
              </a:rPr>
              <a:t>key=A[j]</a:t>
            </a:r>
          </a:p>
          <a:p>
            <a:pPr>
              <a:defRPr/>
            </a:pPr>
            <a:r>
              <a:rPr lang="en-GB">
                <a:latin typeface="Courier New" pitchFamily="49" charset="0"/>
              </a:rPr>
              <a:t>      i</a:t>
            </a:r>
            <a:r>
              <a:rPr lang="en-US">
                <a:latin typeface="Courier New" pitchFamily="49" charset="0"/>
              </a:rPr>
              <a:t>=j-1</a:t>
            </a:r>
            <a:endParaRPr lang="en-GB">
              <a:latin typeface="Courier New" pitchFamily="49" charset="0"/>
            </a:endParaRPr>
          </a:p>
          <a:p>
            <a:pPr>
              <a:defRPr/>
            </a:pPr>
            <a:r>
              <a:rPr lang="en-GB">
                <a:latin typeface="Courier New" pitchFamily="49" charset="0"/>
              </a:rPr>
              <a:t>      </a:t>
            </a:r>
            <a:r>
              <a:rPr lang="en-GB" b="1">
                <a:latin typeface="Courier New" pitchFamily="49" charset="0"/>
              </a:rPr>
              <a:t>while </a:t>
            </a:r>
            <a:r>
              <a:rPr lang="en-GB">
                <a:latin typeface="Courier New" pitchFamily="49" charset="0"/>
              </a:rPr>
              <a:t>i&gt;0 </a:t>
            </a:r>
            <a:r>
              <a:rPr lang="en-GB" b="1">
                <a:latin typeface="Courier New" pitchFamily="49" charset="0"/>
              </a:rPr>
              <a:t>and </a:t>
            </a:r>
            <a:r>
              <a:rPr lang="en-GB">
                <a:latin typeface="Courier New" pitchFamily="49" charset="0"/>
              </a:rPr>
              <a:t>A[i]&gt;key</a:t>
            </a:r>
          </a:p>
          <a:p>
            <a:pPr>
              <a:defRPr/>
            </a:pPr>
            <a:r>
              <a:rPr lang="en-GB">
                <a:latin typeface="Courier New" pitchFamily="49" charset="0"/>
              </a:rPr>
              <a:t>     </a:t>
            </a:r>
            <a:r>
              <a:rPr lang="en-US">
                <a:latin typeface="Courier New" pitchFamily="49" charset="0"/>
              </a:rPr>
              <a:t>   </a:t>
            </a:r>
            <a:r>
              <a:rPr lang="en-GB" b="1">
                <a:latin typeface="Courier New" pitchFamily="49" charset="0"/>
              </a:rPr>
              <a:t>do </a:t>
            </a:r>
            <a:r>
              <a:rPr lang="en-GB">
                <a:latin typeface="Courier New" pitchFamily="49" charset="0"/>
              </a:rPr>
              <a:t>A[i+1]=A[i]</a:t>
            </a:r>
          </a:p>
          <a:p>
            <a:pPr>
              <a:defRPr/>
            </a:pPr>
            <a:r>
              <a:rPr lang="en-GB">
                <a:latin typeface="Courier New" pitchFamily="49" charset="0"/>
              </a:rPr>
              <a:t>        </a:t>
            </a:r>
            <a:r>
              <a:rPr lang="en-US">
                <a:latin typeface="Courier New" pitchFamily="49" charset="0"/>
              </a:rPr>
              <a:t>   </a:t>
            </a:r>
            <a:r>
              <a:rPr lang="en-GB">
                <a:latin typeface="Courier New" pitchFamily="49" charset="0"/>
              </a:rPr>
              <a:t>i--</a:t>
            </a:r>
          </a:p>
          <a:p>
            <a:pPr>
              <a:defRPr/>
            </a:pPr>
            <a:r>
              <a:rPr lang="en-GB">
                <a:latin typeface="Courier New" pitchFamily="49" charset="0"/>
              </a:rPr>
              <a:t>      A[i+1]=key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3795" name="Rectangle 2"/>
          <p:cNvSpPr>
            <a:spLocks noGrp="1" noChangeArrowheads="1"/>
          </p:cNvSpPr>
          <p:nvPr>
            <p:ph type="title"/>
          </p:nvPr>
        </p:nvSpPr>
        <p:spPr/>
        <p:txBody>
          <a:bodyPr/>
          <a:lstStyle/>
          <a:p>
            <a:r>
              <a:rPr lang="en-US" altLang="en-US" smtClean="0"/>
              <a:t>Loop Invariants</a:t>
            </a:r>
          </a:p>
        </p:txBody>
      </p:sp>
      <p:sp>
        <p:nvSpPr>
          <p:cNvPr id="33796" name="Rectangle 3"/>
          <p:cNvSpPr>
            <a:spLocks noGrp="1" noChangeArrowheads="1"/>
          </p:cNvSpPr>
          <p:nvPr>
            <p:ph type="body" idx="1"/>
          </p:nvPr>
        </p:nvSpPr>
        <p:spPr>
          <a:xfrm>
            <a:off x="596900" y="1638300"/>
            <a:ext cx="8358188" cy="4776788"/>
          </a:xfrm>
        </p:spPr>
        <p:txBody>
          <a:bodyPr/>
          <a:lstStyle/>
          <a:p>
            <a:r>
              <a:rPr lang="en-US" altLang="en-US" sz="2800" b="1" smtClean="0">
                <a:solidFill>
                  <a:srgbClr val="CC3300"/>
                </a:solidFill>
              </a:rPr>
              <a:t>Invariants</a:t>
            </a:r>
            <a:r>
              <a:rPr lang="en-US" altLang="en-US" sz="2800" b="1" i="1" smtClean="0"/>
              <a:t> </a:t>
            </a:r>
            <a:r>
              <a:rPr lang="en-US" altLang="en-US" sz="2800" smtClean="0"/>
              <a:t>– statements about an algorithm that remain valid</a:t>
            </a:r>
          </a:p>
          <a:p>
            <a:r>
              <a:rPr lang="en-US" altLang="en-US" sz="2800" smtClean="0"/>
              <a:t>We must show three things about </a:t>
            </a:r>
            <a:r>
              <a:rPr lang="en-US" altLang="en-US" sz="2800" smtClean="0">
                <a:solidFill>
                  <a:srgbClr val="CC3300"/>
                </a:solidFill>
              </a:rPr>
              <a:t>loop invariants</a:t>
            </a:r>
            <a:r>
              <a:rPr lang="en-US" altLang="en-US" sz="2800" smtClean="0"/>
              <a:t>:</a:t>
            </a:r>
          </a:p>
          <a:p>
            <a:pPr lvl="1"/>
            <a:r>
              <a:rPr lang="en-US" altLang="en-US" sz="2400" b="1" smtClean="0"/>
              <a:t>Initialization </a:t>
            </a:r>
            <a:r>
              <a:rPr lang="en-US" altLang="en-US" sz="2400" smtClean="0"/>
              <a:t>– statement is true before first iteration</a:t>
            </a:r>
          </a:p>
          <a:p>
            <a:pPr lvl="1"/>
            <a:r>
              <a:rPr lang="en-US" altLang="en-US" sz="2400" b="1" smtClean="0"/>
              <a:t>Maintenance </a:t>
            </a:r>
            <a:r>
              <a:rPr lang="en-US" altLang="en-US" sz="2400" smtClean="0"/>
              <a:t>– </a:t>
            </a:r>
            <a:r>
              <a:rPr lang="en-US" altLang="en-US" sz="2400" i="1" smtClean="0"/>
              <a:t>if</a:t>
            </a:r>
            <a:r>
              <a:rPr lang="en-US" altLang="en-US" sz="2400" smtClean="0"/>
              <a:t>  it is true before an iteration, </a:t>
            </a:r>
            <a:r>
              <a:rPr lang="en-US" altLang="en-US" sz="2400" i="1" smtClean="0"/>
              <a:t>then</a:t>
            </a:r>
            <a:r>
              <a:rPr lang="en-US" altLang="en-US" sz="2400" smtClean="0"/>
              <a:t> it remains true before the next iteration</a:t>
            </a:r>
          </a:p>
          <a:p>
            <a:pPr lvl="1"/>
            <a:r>
              <a:rPr lang="en-US" altLang="en-US" sz="2400" b="1" smtClean="0"/>
              <a:t>Termination </a:t>
            </a:r>
            <a:r>
              <a:rPr lang="en-US" altLang="en-US" sz="2400" smtClean="0"/>
              <a:t>– when loop terminates the invariant gives a useful property to show the correctness of the algorithm</a:t>
            </a:r>
            <a:endParaRPr lang="en-US" altLang="en-US" sz="2400" b="1"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4819" name="Rectangle 3"/>
          <p:cNvSpPr>
            <a:spLocks noGrp="1" noChangeArrowheads="1"/>
          </p:cNvSpPr>
          <p:nvPr>
            <p:ph type="body" idx="1"/>
          </p:nvPr>
        </p:nvSpPr>
        <p:spPr>
          <a:xfrm>
            <a:off x="473075" y="1638300"/>
            <a:ext cx="3975100" cy="2119313"/>
          </a:xfrm>
        </p:spPr>
        <p:txBody>
          <a:bodyPr/>
          <a:lstStyle/>
          <a:p>
            <a:r>
              <a:rPr lang="en-US" altLang="en-US" sz="2400" b="1" dirty="0" smtClean="0"/>
              <a:t>Invariant</a:t>
            </a:r>
            <a:r>
              <a:rPr lang="en-US" altLang="en-US" sz="2400" dirty="0" smtClean="0"/>
              <a:t>: </a:t>
            </a:r>
            <a:r>
              <a:rPr lang="en-US" altLang="en-US" sz="2400" i="1" dirty="0" smtClean="0"/>
              <a:t>at the start of each </a:t>
            </a:r>
            <a:r>
              <a:rPr lang="en-US" altLang="en-US" sz="2400" b="1" i="1" dirty="0" smtClean="0"/>
              <a:t>for</a:t>
            </a:r>
            <a:r>
              <a:rPr lang="en-US" altLang="en-US" sz="2400" i="1" dirty="0" smtClean="0"/>
              <a:t> loop, A[1…j-1] consists of elements originally in A[1…j-1] but in sorted order; all other elements are unchanged.</a:t>
            </a:r>
          </a:p>
        </p:txBody>
      </p:sp>
      <p:sp>
        <p:nvSpPr>
          <p:cNvPr id="442372" name="Text Box 4"/>
          <p:cNvSpPr txBox="1">
            <a:spLocks noChangeArrowheads="1"/>
          </p:cNvSpPr>
          <p:nvPr/>
        </p:nvSpPr>
        <p:spPr bwMode="auto">
          <a:xfrm>
            <a:off x="4572000" y="1633538"/>
            <a:ext cx="4343400" cy="2027237"/>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spAutoFit/>
          </a:bodyPr>
          <a:lstStyle/>
          <a:p>
            <a:pPr>
              <a:defRPr/>
            </a:pPr>
            <a:r>
              <a:rPr lang="en-US" sz="1800" b="1" dirty="0">
                <a:latin typeface="Courier New" pitchFamily="49" charset="0"/>
              </a:rPr>
              <a:t>f</a:t>
            </a:r>
            <a:r>
              <a:rPr lang="en-GB" sz="1800" b="1" dirty="0">
                <a:latin typeface="Courier New" pitchFamily="49" charset="0"/>
              </a:rPr>
              <a:t>or</a:t>
            </a:r>
            <a:r>
              <a:rPr lang="en-US" sz="1800" b="1" dirty="0">
                <a:latin typeface="Courier New" pitchFamily="49" charset="0"/>
              </a:rPr>
              <a:t> </a:t>
            </a:r>
            <a:r>
              <a:rPr lang="en-GB" sz="1800" dirty="0">
                <a:latin typeface="Courier New" pitchFamily="49" charset="0"/>
              </a:rPr>
              <a:t>j=2 </a:t>
            </a:r>
            <a:r>
              <a:rPr lang="en-GB" sz="1800" b="1" dirty="0">
                <a:latin typeface="Courier New" pitchFamily="49" charset="0"/>
              </a:rPr>
              <a:t>to </a:t>
            </a:r>
            <a:r>
              <a:rPr lang="en-GB" sz="1800" i="1" dirty="0" err="1">
                <a:latin typeface="Courier New" pitchFamily="49" charset="0"/>
              </a:rPr>
              <a:t>len</a:t>
            </a:r>
            <a:r>
              <a:rPr lang="en-US" sz="1800" i="1" dirty="0" err="1">
                <a:latin typeface="Courier New" pitchFamily="49" charset="0"/>
              </a:rPr>
              <a:t>gth</a:t>
            </a:r>
            <a:r>
              <a:rPr lang="en-GB" sz="1800" dirty="0">
                <a:latin typeface="Courier New" pitchFamily="49" charset="0"/>
              </a:rPr>
              <a:t>(A)</a:t>
            </a:r>
          </a:p>
          <a:p>
            <a:pPr>
              <a:defRPr/>
            </a:pPr>
            <a:r>
              <a:rPr lang="en-US" sz="1800" b="1" dirty="0">
                <a:latin typeface="Courier New" pitchFamily="49" charset="0"/>
              </a:rPr>
              <a:t>   </a:t>
            </a:r>
            <a:r>
              <a:rPr lang="en-GB" sz="1800" b="1" dirty="0">
                <a:latin typeface="Courier New" pitchFamily="49" charset="0"/>
              </a:rPr>
              <a:t>do</a:t>
            </a:r>
            <a:r>
              <a:rPr lang="en-US" sz="1800" b="1" dirty="0">
                <a:latin typeface="Courier New" pitchFamily="49" charset="0"/>
              </a:rPr>
              <a:t> </a:t>
            </a:r>
            <a:r>
              <a:rPr lang="en-GB" sz="1800" dirty="0">
                <a:latin typeface="Courier New" pitchFamily="49" charset="0"/>
              </a:rPr>
              <a:t>key=A[j]</a:t>
            </a:r>
          </a:p>
          <a:p>
            <a:pPr>
              <a:defRPr/>
            </a:pPr>
            <a:r>
              <a:rPr lang="en-GB" sz="1800" dirty="0">
                <a:latin typeface="Courier New" pitchFamily="49" charset="0"/>
              </a:rPr>
              <a:t>      </a:t>
            </a:r>
            <a:r>
              <a:rPr lang="en-GB" sz="1800" dirty="0" err="1">
                <a:latin typeface="Courier New" pitchFamily="49" charset="0"/>
              </a:rPr>
              <a:t>i</a:t>
            </a:r>
            <a:r>
              <a:rPr lang="en-US" sz="1800" dirty="0">
                <a:latin typeface="Courier New" pitchFamily="49" charset="0"/>
              </a:rPr>
              <a:t>=j-1</a:t>
            </a:r>
            <a:endParaRPr lang="en-GB" sz="1800" dirty="0">
              <a:latin typeface="Courier New" pitchFamily="49" charset="0"/>
            </a:endParaRPr>
          </a:p>
          <a:p>
            <a:pPr>
              <a:defRPr/>
            </a:pPr>
            <a:r>
              <a:rPr lang="en-GB" sz="1800" dirty="0">
                <a:latin typeface="Courier New" pitchFamily="49" charset="0"/>
              </a:rPr>
              <a:t>      </a:t>
            </a:r>
            <a:r>
              <a:rPr lang="en-GB" sz="1800" b="1" dirty="0">
                <a:latin typeface="Courier New" pitchFamily="49" charset="0"/>
              </a:rPr>
              <a:t>while </a:t>
            </a:r>
            <a:r>
              <a:rPr lang="en-GB" sz="1800" dirty="0" err="1">
                <a:latin typeface="Courier New" pitchFamily="49" charset="0"/>
              </a:rPr>
              <a:t>i</a:t>
            </a:r>
            <a:r>
              <a:rPr lang="en-GB" sz="1800" dirty="0">
                <a:latin typeface="Courier New" pitchFamily="49" charset="0"/>
              </a:rPr>
              <a:t>&gt;0 </a:t>
            </a:r>
            <a:r>
              <a:rPr lang="en-GB" sz="1800" b="1" dirty="0">
                <a:latin typeface="Courier New" pitchFamily="49" charset="0"/>
              </a:rPr>
              <a:t>and </a:t>
            </a:r>
            <a:r>
              <a:rPr lang="en-GB" sz="1800" dirty="0">
                <a:latin typeface="Courier New" pitchFamily="49" charset="0"/>
              </a:rPr>
              <a:t>A[</a:t>
            </a:r>
            <a:r>
              <a:rPr lang="en-GB" sz="1800" dirty="0" err="1">
                <a:latin typeface="Courier New" pitchFamily="49" charset="0"/>
              </a:rPr>
              <a:t>i</a:t>
            </a:r>
            <a:r>
              <a:rPr lang="en-GB" sz="1800" dirty="0">
                <a:latin typeface="Courier New" pitchFamily="49" charset="0"/>
              </a:rPr>
              <a:t>]&gt;key</a:t>
            </a:r>
          </a:p>
          <a:p>
            <a:pPr>
              <a:defRPr/>
            </a:pPr>
            <a:r>
              <a:rPr lang="en-GB" sz="1800" dirty="0">
                <a:latin typeface="Courier New" pitchFamily="49" charset="0"/>
              </a:rPr>
              <a:t>     </a:t>
            </a:r>
            <a:r>
              <a:rPr lang="en-US" sz="1800" dirty="0">
                <a:latin typeface="Courier New" pitchFamily="49" charset="0"/>
              </a:rPr>
              <a:t>   </a:t>
            </a:r>
            <a:r>
              <a:rPr lang="en-GB" sz="1800" b="1" dirty="0">
                <a:latin typeface="Courier New" pitchFamily="49" charset="0"/>
              </a:rPr>
              <a:t>do </a:t>
            </a:r>
            <a:r>
              <a:rPr lang="en-GB" sz="1800" dirty="0">
                <a:latin typeface="Courier New" pitchFamily="49" charset="0"/>
              </a:rPr>
              <a:t>A[i+1]=A[</a:t>
            </a:r>
            <a:r>
              <a:rPr lang="en-GB" sz="1800" dirty="0" err="1">
                <a:latin typeface="Courier New" pitchFamily="49" charset="0"/>
              </a:rPr>
              <a:t>i</a:t>
            </a:r>
            <a:r>
              <a:rPr lang="en-GB" sz="1800" dirty="0">
                <a:latin typeface="Courier New" pitchFamily="49" charset="0"/>
              </a:rPr>
              <a:t>]</a:t>
            </a:r>
          </a:p>
          <a:p>
            <a:pPr>
              <a:defRPr/>
            </a:pPr>
            <a:r>
              <a:rPr lang="en-GB" sz="1800" dirty="0">
                <a:latin typeface="Courier New" pitchFamily="49" charset="0"/>
              </a:rPr>
              <a:t>        </a:t>
            </a:r>
            <a:r>
              <a:rPr lang="en-US" sz="1800" dirty="0">
                <a:latin typeface="Courier New" pitchFamily="49" charset="0"/>
              </a:rPr>
              <a:t>   </a:t>
            </a:r>
            <a:r>
              <a:rPr lang="en-GB" sz="1800" dirty="0" err="1">
                <a:latin typeface="Courier New" pitchFamily="49" charset="0"/>
              </a:rPr>
              <a:t>i</a:t>
            </a:r>
            <a:r>
              <a:rPr lang="en-GB" sz="1800" dirty="0">
                <a:latin typeface="Courier New" pitchFamily="49" charset="0"/>
              </a:rPr>
              <a:t>--</a:t>
            </a:r>
          </a:p>
          <a:p>
            <a:pPr>
              <a:defRPr/>
            </a:pPr>
            <a:r>
              <a:rPr lang="en-GB" sz="1800" dirty="0">
                <a:latin typeface="Courier New" pitchFamily="49" charset="0"/>
              </a:rPr>
              <a:t>      A[i+1]:=key</a:t>
            </a:r>
          </a:p>
        </p:txBody>
      </p:sp>
      <p:sp>
        <p:nvSpPr>
          <p:cNvPr id="34821" name="Rectangle 8"/>
          <p:cNvSpPr>
            <a:spLocks noGrp="1" noChangeArrowheads="1"/>
          </p:cNvSpPr>
          <p:nvPr>
            <p:ph type="title"/>
          </p:nvPr>
        </p:nvSpPr>
        <p:spPr>
          <a:noFill/>
        </p:spPr>
        <p:txBody>
          <a:bodyPr/>
          <a:lstStyle/>
          <a:p>
            <a:r>
              <a:rPr lang="en-US" altLang="en-US" smtClean="0"/>
              <a:t>Example: Insertion Sort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5843" name="Rectangle 3"/>
          <p:cNvSpPr>
            <a:spLocks noGrp="1" noChangeArrowheads="1"/>
          </p:cNvSpPr>
          <p:nvPr>
            <p:ph type="body" idx="1"/>
          </p:nvPr>
        </p:nvSpPr>
        <p:spPr>
          <a:xfrm>
            <a:off x="473075" y="1638300"/>
            <a:ext cx="3975100" cy="2119313"/>
          </a:xfrm>
        </p:spPr>
        <p:txBody>
          <a:bodyPr/>
          <a:lstStyle/>
          <a:p>
            <a:r>
              <a:rPr lang="en-US" altLang="en-US" sz="2400" b="1" dirty="0" smtClean="0"/>
              <a:t>Invariant</a:t>
            </a:r>
            <a:r>
              <a:rPr lang="en-US" altLang="en-US" sz="2400" dirty="0" smtClean="0"/>
              <a:t>: </a:t>
            </a:r>
            <a:r>
              <a:rPr lang="en-US" altLang="en-US" sz="2400" i="1" dirty="0" smtClean="0"/>
              <a:t>at the start of each </a:t>
            </a:r>
            <a:r>
              <a:rPr lang="en-US" altLang="en-US" sz="2400" b="1" i="1" dirty="0" smtClean="0"/>
              <a:t>for </a:t>
            </a:r>
            <a:r>
              <a:rPr lang="en-US" altLang="en-US" sz="2400" i="1" dirty="0" smtClean="0"/>
              <a:t>loop, A[1…j-1] consists of elements originally in A[1…j-1] but in sorted order; all other elements are unchanged</a:t>
            </a:r>
          </a:p>
        </p:txBody>
      </p:sp>
      <p:sp>
        <p:nvSpPr>
          <p:cNvPr id="443396" name="Text Box 4"/>
          <p:cNvSpPr txBox="1">
            <a:spLocks noChangeArrowheads="1"/>
          </p:cNvSpPr>
          <p:nvPr/>
        </p:nvSpPr>
        <p:spPr bwMode="auto">
          <a:xfrm>
            <a:off x="4572000" y="1633538"/>
            <a:ext cx="4343400" cy="2027237"/>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spAutoFit/>
          </a:bodyPr>
          <a:lstStyle/>
          <a:p>
            <a:pPr>
              <a:defRPr/>
            </a:pPr>
            <a:r>
              <a:rPr lang="en-US" sz="1800" b="1">
                <a:latin typeface="Courier New" pitchFamily="49" charset="0"/>
              </a:rPr>
              <a:t>f</a:t>
            </a:r>
            <a:r>
              <a:rPr lang="en-GB" sz="1800" b="1">
                <a:latin typeface="Courier New" pitchFamily="49" charset="0"/>
              </a:rPr>
              <a:t>or</a:t>
            </a:r>
            <a:r>
              <a:rPr lang="en-US" sz="1800" b="1">
                <a:latin typeface="Courier New" pitchFamily="49" charset="0"/>
              </a:rPr>
              <a:t> </a:t>
            </a:r>
            <a:r>
              <a:rPr lang="en-GB" sz="1800">
                <a:latin typeface="Courier New" pitchFamily="49" charset="0"/>
              </a:rPr>
              <a:t>j=2 </a:t>
            </a:r>
            <a:r>
              <a:rPr lang="en-GB" sz="1800" b="1">
                <a:latin typeface="Courier New" pitchFamily="49" charset="0"/>
              </a:rPr>
              <a:t>to </a:t>
            </a:r>
            <a:r>
              <a:rPr lang="en-GB" sz="1800" i="1">
                <a:latin typeface="Courier New" pitchFamily="49" charset="0"/>
              </a:rPr>
              <a:t>len</a:t>
            </a:r>
            <a:r>
              <a:rPr lang="en-US" sz="1800" i="1">
                <a:latin typeface="Courier New" pitchFamily="49" charset="0"/>
              </a:rPr>
              <a:t>gth</a:t>
            </a:r>
            <a:r>
              <a:rPr lang="en-GB" sz="1800">
                <a:latin typeface="Courier New" pitchFamily="49" charset="0"/>
              </a:rPr>
              <a:t>(A)</a:t>
            </a:r>
          </a:p>
          <a:p>
            <a:pPr>
              <a:defRPr/>
            </a:pPr>
            <a:r>
              <a:rPr lang="en-US" sz="1800" b="1">
                <a:latin typeface="Courier New" pitchFamily="49" charset="0"/>
              </a:rPr>
              <a:t>   </a:t>
            </a:r>
            <a:r>
              <a:rPr lang="en-GB" sz="1800" b="1">
                <a:latin typeface="Courier New" pitchFamily="49" charset="0"/>
              </a:rPr>
              <a:t>do</a:t>
            </a:r>
            <a:r>
              <a:rPr lang="en-US" sz="1800" b="1">
                <a:latin typeface="Courier New" pitchFamily="49" charset="0"/>
              </a:rPr>
              <a:t> </a:t>
            </a:r>
            <a:r>
              <a:rPr lang="en-GB" sz="1800">
                <a:latin typeface="Courier New" pitchFamily="49" charset="0"/>
              </a:rPr>
              <a:t>key=A[j]</a:t>
            </a:r>
          </a:p>
          <a:p>
            <a:pPr>
              <a:defRPr/>
            </a:pPr>
            <a:r>
              <a:rPr lang="en-GB" sz="1800">
                <a:latin typeface="Courier New" pitchFamily="49" charset="0"/>
              </a:rPr>
              <a:t>      i</a:t>
            </a:r>
            <a:r>
              <a:rPr lang="en-US" sz="1800">
                <a:latin typeface="Courier New" pitchFamily="49" charset="0"/>
              </a:rPr>
              <a:t>=j-1</a:t>
            </a:r>
            <a:endParaRPr lang="en-GB" sz="1800">
              <a:latin typeface="Courier New" pitchFamily="49" charset="0"/>
            </a:endParaRPr>
          </a:p>
          <a:p>
            <a:pPr>
              <a:defRPr/>
            </a:pPr>
            <a:r>
              <a:rPr lang="en-GB" sz="1800">
                <a:latin typeface="Courier New" pitchFamily="49" charset="0"/>
              </a:rPr>
              <a:t>      </a:t>
            </a:r>
            <a:r>
              <a:rPr lang="en-GB" sz="1800" b="1">
                <a:latin typeface="Courier New" pitchFamily="49" charset="0"/>
              </a:rPr>
              <a:t>while </a:t>
            </a:r>
            <a:r>
              <a:rPr lang="en-GB" sz="1800">
                <a:latin typeface="Courier New" pitchFamily="49" charset="0"/>
              </a:rPr>
              <a:t>i&gt;0 </a:t>
            </a:r>
            <a:r>
              <a:rPr lang="en-GB" sz="1800" b="1">
                <a:latin typeface="Courier New" pitchFamily="49" charset="0"/>
              </a:rPr>
              <a:t>and </a:t>
            </a:r>
            <a:r>
              <a:rPr lang="en-GB" sz="1800">
                <a:latin typeface="Courier New" pitchFamily="49" charset="0"/>
              </a:rPr>
              <a:t>A[i]&gt;key</a:t>
            </a:r>
          </a:p>
          <a:p>
            <a:pPr>
              <a:defRPr/>
            </a:pPr>
            <a:r>
              <a:rPr lang="en-GB" sz="1800">
                <a:latin typeface="Courier New" pitchFamily="49" charset="0"/>
              </a:rPr>
              <a:t>     </a:t>
            </a:r>
            <a:r>
              <a:rPr lang="en-US" sz="1800">
                <a:latin typeface="Courier New" pitchFamily="49" charset="0"/>
              </a:rPr>
              <a:t>   </a:t>
            </a:r>
            <a:r>
              <a:rPr lang="en-GB" sz="1800" b="1">
                <a:latin typeface="Courier New" pitchFamily="49" charset="0"/>
              </a:rPr>
              <a:t>do </a:t>
            </a:r>
            <a:r>
              <a:rPr lang="en-GB" sz="1800">
                <a:latin typeface="Courier New" pitchFamily="49" charset="0"/>
              </a:rPr>
              <a:t>A[i+1]=A[i]</a:t>
            </a:r>
          </a:p>
          <a:p>
            <a:pPr>
              <a:defRPr/>
            </a:pPr>
            <a:r>
              <a:rPr lang="en-GB" sz="1800">
                <a:latin typeface="Courier New" pitchFamily="49" charset="0"/>
              </a:rPr>
              <a:t>        </a:t>
            </a:r>
            <a:r>
              <a:rPr lang="en-US" sz="1800">
                <a:latin typeface="Courier New" pitchFamily="49" charset="0"/>
              </a:rPr>
              <a:t>   </a:t>
            </a:r>
            <a:r>
              <a:rPr lang="en-GB" sz="1800">
                <a:latin typeface="Courier New" pitchFamily="49" charset="0"/>
              </a:rPr>
              <a:t>i--</a:t>
            </a:r>
          </a:p>
          <a:p>
            <a:pPr>
              <a:defRPr/>
            </a:pPr>
            <a:r>
              <a:rPr lang="en-GB" sz="1800">
                <a:latin typeface="Courier New" pitchFamily="49" charset="0"/>
              </a:rPr>
              <a:t>      A[i+1]:=key</a:t>
            </a:r>
          </a:p>
        </p:txBody>
      </p:sp>
      <p:sp>
        <p:nvSpPr>
          <p:cNvPr id="35845" name="Rectangle 5"/>
          <p:cNvSpPr>
            <a:spLocks noChangeArrowheads="1"/>
          </p:cNvSpPr>
          <p:nvPr/>
        </p:nvSpPr>
        <p:spPr bwMode="auto">
          <a:xfrm>
            <a:off x="569913" y="4006850"/>
            <a:ext cx="835342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folHlink"/>
              </a:buClr>
              <a:buSzPct val="60000"/>
              <a:buFont typeface="Wingdings" pitchFamily="2" charset="2"/>
              <a:buChar char="n"/>
            </a:pPr>
            <a:r>
              <a:rPr lang="en-US" altLang="en-US" b="1">
                <a:latin typeface="Tahoma" pitchFamily="34" charset="0"/>
              </a:rPr>
              <a:t>Initialization</a:t>
            </a:r>
            <a:r>
              <a:rPr lang="en-US" altLang="en-US">
                <a:latin typeface="Tahoma" pitchFamily="34" charset="0"/>
              </a:rPr>
              <a:t>: </a:t>
            </a:r>
            <a:r>
              <a:rPr lang="en-US" altLang="en-US" i="1">
                <a:latin typeface="Tahoma" pitchFamily="34" charset="0"/>
              </a:rPr>
              <a:t>j = 2, </a:t>
            </a:r>
            <a:r>
              <a:rPr lang="en-US" altLang="en-US">
                <a:latin typeface="Tahoma" pitchFamily="34" charset="0"/>
              </a:rPr>
              <a:t>the invariant trivially holds because </a:t>
            </a:r>
            <a:r>
              <a:rPr lang="en-US" altLang="en-US" i="1">
                <a:latin typeface="Tahoma" pitchFamily="34" charset="0"/>
              </a:rPr>
              <a:t>A</a:t>
            </a:r>
            <a:r>
              <a:rPr lang="en-US" altLang="en-US">
                <a:latin typeface="Tahoma" pitchFamily="34" charset="0"/>
              </a:rPr>
              <a:t>[1] is a sorted array. </a:t>
            </a:r>
            <a:r>
              <a:rPr lang="en-US" altLang="en-US">
                <a:latin typeface="Tahoma" pitchFamily="34" charset="0"/>
                <a:cs typeface="Tahoma" pitchFamily="34" charset="0"/>
                <a:sym typeface="Wingdings" pitchFamily="2" charset="2"/>
              </a:rPr>
              <a:t>√</a:t>
            </a:r>
            <a:endParaRPr lang="en-US" altLang="en-US">
              <a:latin typeface="Tahoma" pitchFamily="34" charset="0"/>
              <a:cs typeface="Tahoma" pitchFamily="34" charset="0"/>
            </a:endParaRPr>
          </a:p>
        </p:txBody>
      </p:sp>
      <p:sp>
        <p:nvSpPr>
          <p:cNvPr id="35846" name="Rectangle 7"/>
          <p:cNvSpPr>
            <a:spLocks noGrp="1" noChangeArrowheads="1"/>
          </p:cNvSpPr>
          <p:nvPr>
            <p:ph type="title"/>
          </p:nvPr>
        </p:nvSpPr>
        <p:spPr>
          <a:noFill/>
        </p:spPr>
        <p:txBody>
          <a:bodyPr/>
          <a:lstStyle/>
          <a:p>
            <a:r>
              <a:rPr lang="en-US" altLang="en-US" smtClean="0"/>
              <a:t>Example: Insertion Sort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6867" name="Rectangle 3"/>
          <p:cNvSpPr>
            <a:spLocks noGrp="1" noChangeArrowheads="1"/>
          </p:cNvSpPr>
          <p:nvPr>
            <p:ph type="body" idx="1"/>
          </p:nvPr>
        </p:nvSpPr>
        <p:spPr>
          <a:xfrm>
            <a:off x="473075" y="1638300"/>
            <a:ext cx="3975100" cy="2119313"/>
          </a:xfrm>
        </p:spPr>
        <p:txBody>
          <a:bodyPr/>
          <a:lstStyle/>
          <a:p>
            <a:r>
              <a:rPr lang="en-US" altLang="en-US" sz="2400" b="1" dirty="0" smtClean="0"/>
              <a:t>Invariant</a:t>
            </a:r>
            <a:r>
              <a:rPr lang="en-US" altLang="en-US" sz="2400" dirty="0" smtClean="0"/>
              <a:t>: </a:t>
            </a:r>
            <a:r>
              <a:rPr lang="en-US" altLang="en-US" sz="2400" i="1" dirty="0" smtClean="0"/>
              <a:t>at the start of each </a:t>
            </a:r>
            <a:r>
              <a:rPr lang="en-US" altLang="en-US" sz="2400" b="1" i="1" dirty="0" smtClean="0"/>
              <a:t>for </a:t>
            </a:r>
            <a:r>
              <a:rPr lang="en-US" altLang="en-US" sz="2400" i="1" dirty="0" smtClean="0"/>
              <a:t>loop, A[1…j-1] consists of elements originally in A[1…j-1] but in sorted order; all other elements are unchanged</a:t>
            </a:r>
          </a:p>
        </p:txBody>
      </p:sp>
      <p:sp>
        <p:nvSpPr>
          <p:cNvPr id="444420" name="Text Box 4"/>
          <p:cNvSpPr txBox="1">
            <a:spLocks noChangeArrowheads="1"/>
          </p:cNvSpPr>
          <p:nvPr/>
        </p:nvSpPr>
        <p:spPr bwMode="auto">
          <a:xfrm>
            <a:off x="4572000" y="1633538"/>
            <a:ext cx="4343400" cy="2027237"/>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spAutoFit/>
          </a:bodyPr>
          <a:lstStyle/>
          <a:p>
            <a:pPr>
              <a:defRPr/>
            </a:pPr>
            <a:r>
              <a:rPr lang="en-US" sz="1800" b="1">
                <a:latin typeface="Courier New" pitchFamily="49" charset="0"/>
              </a:rPr>
              <a:t>f</a:t>
            </a:r>
            <a:r>
              <a:rPr lang="en-GB" sz="1800" b="1">
                <a:latin typeface="Courier New" pitchFamily="49" charset="0"/>
              </a:rPr>
              <a:t>or</a:t>
            </a:r>
            <a:r>
              <a:rPr lang="en-US" sz="1800" b="1">
                <a:latin typeface="Courier New" pitchFamily="49" charset="0"/>
              </a:rPr>
              <a:t> </a:t>
            </a:r>
            <a:r>
              <a:rPr lang="en-GB" sz="1800">
                <a:latin typeface="Courier New" pitchFamily="49" charset="0"/>
              </a:rPr>
              <a:t>j=2 </a:t>
            </a:r>
            <a:r>
              <a:rPr lang="en-GB" sz="1800" b="1">
                <a:latin typeface="Courier New" pitchFamily="49" charset="0"/>
              </a:rPr>
              <a:t>to </a:t>
            </a:r>
            <a:r>
              <a:rPr lang="en-GB" sz="1800" i="1">
                <a:latin typeface="Courier New" pitchFamily="49" charset="0"/>
              </a:rPr>
              <a:t>len</a:t>
            </a:r>
            <a:r>
              <a:rPr lang="en-US" sz="1800" i="1">
                <a:latin typeface="Courier New" pitchFamily="49" charset="0"/>
              </a:rPr>
              <a:t>gth</a:t>
            </a:r>
            <a:r>
              <a:rPr lang="en-GB" sz="1800">
                <a:latin typeface="Courier New" pitchFamily="49" charset="0"/>
              </a:rPr>
              <a:t>(A)</a:t>
            </a:r>
          </a:p>
          <a:p>
            <a:pPr>
              <a:defRPr/>
            </a:pPr>
            <a:r>
              <a:rPr lang="en-US" sz="1800" b="1">
                <a:latin typeface="Courier New" pitchFamily="49" charset="0"/>
              </a:rPr>
              <a:t>   </a:t>
            </a:r>
            <a:r>
              <a:rPr lang="en-GB" sz="1800" b="1">
                <a:latin typeface="Courier New" pitchFamily="49" charset="0"/>
              </a:rPr>
              <a:t>do</a:t>
            </a:r>
            <a:r>
              <a:rPr lang="en-US" sz="1800" b="1">
                <a:latin typeface="Courier New" pitchFamily="49" charset="0"/>
              </a:rPr>
              <a:t> </a:t>
            </a:r>
            <a:r>
              <a:rPr lang="en-GB" sz="1800">
                <a:latin typeface="Courier New" pitchFamily="49" charset="0"/>
              </a:rPr>
              <a:t>key=A[j]</a:t>
            </a:r>
          </a:p>
          <a:p>
            <a:pPr>
              <a:defRPr/>
            </a:pPr>
            <a:r>
              <a:rPr lang="en-GB" sz="1800">
                <a:latin typeface="Courier New" pitchFamily="49" charset="0"/>
              </a:rPr>
              <a:t>      i</a:t>
            </a:r>
            <a:r>
              <a:rPr lang="en-US" sz="1800">
                <a:latin typeface="Courier New" pitchFamily="49" charset="0"/>
              </a:rPr>
              <a:t>=j-1</a:t>
            </a:r>
            <a:endParaRPr lang="en-GB" sz="1800">
              <a:latin typeface="Courier New" pitchFamily="49" charset="0"/>
            </a:endParaRPr>
          </a:p>
          <a:p>
            <a:pPr>
              <a:defRPr/>
            </a:pPr>
            <a:r>
              <a:rPr lang="en-GB" sz="1800">
                <a:latin typeface="Courier New" pitchFamily="49" charset="0"/>
              </a:rPr>
              <a:t>      </a:t>
            </a:r>
            <a:r>
              <a:rPr lang="en-GB" sz="1800" b="1">
                <a:latin typeface="Courier New" pitchFamily="49" charset="0"/>
              </a:rPr>
              <a:t>while </a:t>
            </a:r>
            <a:r>
              <a:rPr lang="en-GB" sz="1800">
                <a:latin typeface="Courier New" pitchFamily="49" charset="0"/>
              </a:rPr>
              <a:t>i&gt;0 </a:t>
            </a:r>
            <a:r>
              <a:rPr lang="en-GB" sz="1800" b="1">
                <a:latin typeface="Courier New" pitchFamily="49" charset="0"/>
              </a:rPr>
              <a:t>and </a:t>
            </a:r>
            <a:r>
              <a:rPr lang="en-GB" sz="1800">
                <a:latin typeface="Courier New" pitchFamily="49" charset="0"/>
              </a:rPr>
              <a:t>A[i]&gt;key</a:t>
            </a:r>
          </a:p>
          <a:p>
            <a:pPr>
              <a:defRPr/>
            </a:pPr>
            <a:r>
              <a:rPr lang="en-GB" sz="1800">
                <a:latin typeface="Courier New" pitchFamily="49" charset="0"/>
              </a:rPr>
              <a:t>     </a:t>
            </a:r>
            <a:r>
              <a:rPr lang="en-US" sz="1800">
                <a:latin typeface="Courier New" pitchFamily="49" charset="0"/>
              </a:rPr>
              <a:t>   </a:t>
            </a:r>
            <a:r>
              <a:rPr lang="en-GB" sz="1800" b="1">
                <a:latin typeface="Courier New" pitchFamily="49" charset="0"/>
              </a:rPr>
              <a:t>do </a:t>
            </a:r>
            <a:r>
              <a:rPr lang="en-GB" sz="1800">
                <a:latin typeface="Courier New" pitchFamily="49" charset="0"/>
              </a:rPr>
              <a:t>A[i+1]=A[i]</a:t>
            </a:r>
          </a:p>
          <a:p>
            <a:pPr>
              <a:defRPr/>
            </a:pPr>
            <a:r>
              <a:rPr lang="en-GB" sz="1800">
                <a:latin typeface="Courier New" pitchFamily="49" charset="0"/>
              </a:rPr>
              <a:t>        </a:t>
            </a:r>
            <a:r>
              <a:rPr lang="en-US" sz="1800">
                <a:latin typeface="Courier New" pitchFamily="49" charset="0"/>
              </a:rPr>
              <a:t>   </a:t>
            </a:r>
            <a:r>
              <a:rPr lang="en-GB" sz="1800">
                <a:latin typeface="Courier New" pitchFamily="49" charset="0"/>
              </a:rPr>
              <a:t>i--</a:t>
            </a:r>
          </a:p>
          <a:p>
            <a:pPr>
              <a:defRPr/>
            </a:pPr>
            <a:r>
              <a:rPr lang="en-GB" sz="1800">
                <a:latin typeface="Courier New" pitchFamily="49" charset="0"/>
              </a:rPr>
              <a:t>      A[i+1]:=key</a:t>
            </a:r>
          </a:p>
        </p:txBody>
      </p:sp>
      <p:sp>
        <p:nvSpPr>
          <p:cNvPr id="36869" name="Rectangle 5"/>
          <p:cNvSpPr>
            <a:spLocks noChangeArrowheads="1"/>
          </p:cNvSpPr>
          <p:nvPr/>
        </p:nvSpPr>
        <p:spPr bwMode="auto">
          <a:xfrm>
            <a:off x="569913" y="3849688"/>
            <a:ext cx="835342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folHlink"/>
              </a:buClr>
              <a:buSzPct val="60000"/>
              <a:buFont typeface="Wingdings" pitchFamily="2" charset="2"/>
              <a:buChar char="n"/>
            </a:pPr>
            <a:r>
              <a:rPr lang="en-US" altLang="en-US" b="1">
                <a:latin typeface="Tahoma" pitchFamily="34" charset="0"/>
              </a:rPr>
              <a:t>Maintenance</a:t>
            </a:r>
            <a:r>
              <a:rPr lang="en-US" altLang="en-US">
                <a:latin typeface="Tahoma" pitchFamily="34" charset="0"/>
              </a:rPr>
              <a:t>: the inner </a:t>
            </a:r>
            <a:r>
              <a:rPr lang="en-US" altLang="en-US" b="1">
                <a:latin typeface="Tahoma" pitchFamily="34" charset="0"/>
              </a:rPr>
              <a:t>while </a:t>
            </a:r>
            <a:r>
              <a:rPr lang="en-US" altLang="en-US">
                <a:latin typeface="Tahoma" pitchFamily="34" charset="0"/>
              </a:rPr>
              <a:t>loop finds the position </a:t>
            </a:r>
            <a:r>
              <a:rPr lang="en-US" altLang="en-US" i="1">
                <a:latin typeface="Tahoma" pitchFamily="34" charset="0"/>
              </a:rPr>
              <a:t>i</a:t>
            </a:r>
            <a:r>
              <a:rPr lang="en-US" altLang="en-US">
                <a:latin typeface="Tahoma" pitchFamily="34" charset="0"/>
              </a:rPr>
              <a:t> with </a:t>
            </a:r>
            <a:r>
              <a:rPr lang="en-US" altLang="en-US" i="1">
                <a:latin typeface="Tahoma" pitchFamily="34" charset="0"/>
              </a:rPr>
              <a:t>A</a:t>
            </a:r>
            <a:r>
              <a:rPr lang="en-US" altLang="en-US">
                <a:latin typeface="Tahoma" pitchFamily="34" charset="0"/>
              </a:rPr>
              <a:t>[</a:t>
            </a:r>
            <a:r>
              <a:rPr lang="en-US" altLang="en-US" i="1">
                <a:latin typeface="Tahoma" pitchFamily="34" charset="0"/>
              </a:rPr>
              <a:t>i</a:t>
            </a:r>
            <a:r>
              <a:rPr lang="en-US" altLang="en-US">
                <a:latin typeface="Tahoma" pitchFamily="34" charset="0"/>
              </a:rPr>
              <a:t>]</a:t>
            </a:r>
            <a:r>
              <a:rPr lang="en-US" altLang="en-US" i="1">
                <a:latin typeface="Tahoma" pitchFamily="34" charset="0"/>
              </a:rPr>
              <a:t> &lt;= key,</a:t>
            </a:r>
            <a:r>
              <a:rPr lang="en-US" altLang="en-US">
                <a:latin typeface="Tahoma" pitchFamily="34" charset="0"/>
              </a:rPr>
              <a:t> and shifts </a:t>
            </a:r>
            <a:r>
              <a:rPr lang="en-US" altLang="en-US" i="1">
                <a:latin typeface="Tahoma" pitchFamily="34" charset="0"/>
              </a:rPr>
              <a:t>A</a:t>
            </a:r>
            <a:r>
              <a:rPr lang="en-US" altLang="en-US">
                <a:latin typeface="Tahoma" pitchFamily="34" charset="0"/>
              </a:rPr>
              <a:t>[</a:t>
            </a:r>
            <a:r>
              <a:rPr lang="en-US" altLang="en-US" i="1">
                <a:latin typeface="Tahoma" pitchFamily="34" charset="0"/>
              </a:rPr>
              <a:t>j-1</a:t>
            </a:r>
            <a:r>
              <a:rPr lang="en-US" altLang="en-US">
                <a:latin typeface="Tahoma" pitchFamily="34" charset="0"/>
              </a:rPr>
              <a:t>], </a:t>
            </a:r>
            <a:r>
              <a:rPr lang="en-US" altLang="en-US" i="1">
                <a:latin typeface="Tahoma" pitchFamily="34" charset="0"/>
              </a:rPr>
              <a:t>A</a:t>
            </a:r>
            <a:r>
              <a:rPr lang="en-US" altLang="en-US">
                <a:latin typeface="Tahoma" pitchFamily="34" charset="0"/>
              </a:rPr>
              <a:t>[</a:t>
            </a:r>
            <a:r>
              <a:rPr lang="en-US" altLang="en-US" i="1">
                <a:latin typeface="Tahoma" pitchFamily="34" charset="0"/>
              </a:rPr>
              <a:t>j-2</a:t>
            </a:r>
            <a:r>
              <a:rPr lang="en-US" altLang="en-US">
                <a:latin typeface="Tahoma" pitchFamily="34" charset="0"/>
              </a:rPr>
              <a:t>], …, </a:t>
            </a:r>
            <a:r>
              <a:rPr lang="en-US" altLang="en-US" i="1">
                <a:latin typeface="Tahoma" pitchFamily="34" charset="0"/>
              </a:rPr>
              <a:t>A</a:t>
            </a:r>
            <a:r>
              <a:rPr lang="en-US" altLang="en-US">
                <a:latin typeface="Tahoma" pitchFamily="34" charset="0"/>
              </a:rPr>
              <a:t>[</a:t>
            </a:r>
            <a:r>
              <a:rPr lang="en-US" altLang="en-US" i="1">
                <a:latin typeface="Tahoma" pitchFamily="34" charset="0"/>
              </a:rPr>
              <a:t>i+1</a:t>
            </a:r>
            <a:r>
              <a:rPr lang="en-US" altLang="en-US">
                <a:latin typeface="Tahoma" pitchFamily="34" charset="0"/>
              </a:rPr>
              <a:t>] right by one position. Then </a:t>
            </a:r>
            <a:r>
              <a:rPr lang="en-US" altLang="en-US" i="1">
                <a:latin typeface="Tahoma" pitchFamily="34" charset="0"/>
              </a:rPr>
              <a:t>key, </a:t>
            </a:r>
            <a:r>
              <a:rPr lang="en-US" altLang="en-US">
                <a:latin typeface="Tahoma" pitchFamily="34" charset="0"/>
              </a:rPr>
              <a:t>formerly known as </a:t>
            </a:r>
            <a:r>
              <a:rPr lang="en-US" altLang="en-US" i="1">
                <a:latin typeface="Tahoma" pitchFamily="34" charset="0"/>
              </a:rPr>
              <a:t>A</a:t>
            </a:r>
            <a:r>
              <a:rPr lang="en-US" altLang="en-US">
                <a:latin typeface="Tahoma" pitchFamily="34" charset="0"/>
              </a:rPr>
              <a:t>[</a:t>
            </a:r>
            <a:r>
              <a:rPr lang="en-US" altLang="en-US" i="1">
                <a:latin typeface="Tahoma" pitchFamily="34" charset="0"/>
              </a:rPr>
              <a:t>j</a:t>
            </a:r>
            <a:r>
              <a:rPr lang="en-US" altLang="en-US">
                <a:latin typeface="Tahoma" pitchFamily="34" charset="0"/>
              </a:rPr>
              <a:t>], is placed in position </a:t>
            </a:r>
            <a:r>
              <a:rPr lang="en-US" altLang="en-US" i="1">
                <a:latin typeface="Tahoma" pitchFamily="34" charset="0"/>
              </a:rPr>
              <a:t>i+1 </a:t>
            </a:r>
            <a:r>
              <a:rPr lang="en-US" altLang="en-US">
                <a:latin typeface="Tahoma" pitchFamily="34" charset="0"/>
              </a:rPr>
              <a:t>so that </a:t>
            </a:r>
            <a:r>
              <a:rPr lang="en-US" altLang="en-US" i="1">
                <a:latin typeface="Tahoma" pitchFamily="34" charset="0"/>
              </a:rPr>
              <a:t>A</a:t>
            </a:r>
            <a:r>
              <a:rPr lang="en-US" altLang="en-US">
                <a:latin typeface="Tahoma" pitchFamily="34" charset="0"/>
              </a:rPr>
              <a:t>[</a:t>
            </a:r>
            <a:r>
              <a:rPr lang="en-US" altLang="en-US" i="1">
                <a:latin typeface="Tahoma" pitchFamily="34" charset="0"/>
              </a:rPr>
              <a:t>i</a:t>
            </a:r>
            <a:r>
              <a:rPr lang="en-US" altLang="en-US">
                <a:latin typeface="Tahoma" pitchFamily="34" charset="0"/>
              </a:rPr>
              <a:t>] </a:t>
            </a:r>
            <a:r>
              <a:rPr lang="en-US" altLang="en-US" b="1">
                <a:latin typeface="Symbol" pitchFamily="18" charset="2"/>
              </a:rPr>
              <a:t>£</a:t>
            </a:r>
            <a:r>
              <a:rPr lang="en-US" altLang="en-US">
                <a:latin typeface="Tahoma" pitchFamily="34" charset="0"/>
              </a:rPr>
              <a:t> </a:t>
            </a:r>
            <a:r>
              <a:rPr lang="en-US" altLang="en-US" i="1">
                <a:latin typeface="Tahoma" pitchFamily="34" charset="0"/>
              </a:rPr>
              <a:t>A</a:t>
            </a:r>
            <a:r>
              <a:rPr lang="en-US" altLang="en-US">
                <a:latin typeface="Tahoma" pitchFamily="34" charset="0"/>
              </a:rPr>
              <a:t>[</a:t>
            </a:r>
            <a:r>
              <a:rPr lang="en-US" altLang="en-US" i="1">
                <a:latin typeface="Tahoma" pitchFamily="34" charset="0"/>
              </a:rPr>
              <a:t>i+1</a:t>
            </a:r>
            <a:r>
              <a:rPr lang="en-US" altLang="en-US">
                <a:latin typeface="Tahoma" pitchFamily="34" charset="0"/>
              </a:rPr>
              <a:t>] </a:t>
            </a:r>
            <a:r>
              <a:rPr lang="en-US" altLang="en-US" b="1">
                <a:latin typeface="Symbol" pitchFamily="18" charset="2"/>
              </a:rPr>
              <a:t>&lt;</a:t>
            </a:r>
            <a:r>
              <a:rPr lang="en-US" altLang="en-US">
                <a:latin typeface="Tahoma" pitchFamily="34" charset="0"/>
              </a:rPr>
              <a:t> </a:t>
            </a:r>
            <a:r>
              <a:rPr lang="en-US" altLang="en-US" i="1">
                <a:latin typeface="Tahoma" pitchFamily="34" charset="0"/>
              </a:rPr>
              <a:t>A</a:t>
            </a:r>
            <a:r>
              <a:rPr lang="en-US" altLang="en-US">
                <a:latin typeface="Tahoma" pitchFamily="34" charset="0"/>
              </a:rPr>
              <a:t>[</a:t>
            </a:r>
            <a:r>
              <a:rPr lang="en-US" altLang="en-US" i="1">
                <a:latin typeface="Tahoma" pitchFamily="34" charset="0"/>
              </a:rPr>
              <a:t>i</a:t>
            </a:r>
            <a:r>
              <a:rPr lang="en-US" altLang="en-US">
                <a:latin typeface="Tahoma" pitchFamily="34" charset="0"/>
              </a:rPr>
              <a:t>+2].</a:t>
            </a:r>
          </a:p>
          <a:p>
            <a:pPr lvl="1" eaLnBrk="1" hangingPunct="1">
              <a:spcBef>
                <a:spcPct val="20000"/>
              </a:spcBef>
              <a:buClr>
                <a:schemeClr val="folHlink"/>
              </a:buClr>
              <a:buSzPct val="60000"/>
              <a:buFont typeface="Wingdings" pitchFamily="2" charset="2"/>
              <a:buNone/>
            </a:pPr>
            <a:r>
              <a:rPr lang="en-US" altLang="en-US" i="1">
                <a:latin typeface="Tahoma" pitchFamily="34" charset="0"/>
              </a:rPr>
              <a:t>A</a:t>
            </a:r>
            <a:r>
              <a:rPr lang="en-US" altLang="en-US">
                <a:latin typeface="Tahoma" pitchFamily="34" charset="0"/>
              </a:rPr>
              <a:t>[</a:t>
            </a:r>
            <a:r>
              <a:rPr lang="en-US" altLang="en-US" i="1">
                <a:latin typeface="Tahoma" pitchFamily="34" charset="0"/>
              </a:rPr>
              <a:t>1…j-1</a:t>
            </a:r>
            <a:r>
              <a:rPr lang="en-US" altLang="en-US">
                <a:latin typeface="Tahoma" pitchFamily="34" charset="0"/>
              </a:rPr>
              <a:t>] sorted + </a:t>
            </a:r>
            <a:r>
              <a:rPr lang="en-US" altLang="en-US" i="1">
                <a:latin typeface="Tahoma" pitchFamily="34" charset="0"/>
              </a:rPr>
              <a:t>A</a:t>
            </a:r>
            <a:r>
              <a:rPr lang="en-US" altLang="en-US">
                <a:latin typeface="Tahoma" pitchFamily="34" charset="0"/>
              </a:rPr>
              <a:t>[</a:t>
            </a:r>
            <a:r>
              <a:rPr lang="en-US" altLang="en-US" i="1">
                <a:latin typeface="Tahoma" pitchFamily="34" charset="0"/>
              </a:rPr>
              <a:t>j</a:t>
            </a:r>
            <a:r>
              <a:rPr lang="en-US" altLang="en-US">
                <a:latin typeface="Tahoma" pitchFamily="34" charset="0"/>
              </a:rPr>
              <a:t>] </a:t>
            </a:r>
            <a:r>
              <a:rPr lang="en-US" altLang="en-US" sz="3200">
                <a:latin typeface="Symbol" pitchFamily="18" charset="2"/>
              </a:rPr>
              <a:t>® </a:t>
            </a:r>
            <a:r>
              <a:rPr lang="en-US" altLang="en-US" i="1">
                <a:latin typeface="Tahoma" pitchFamily="34" charset="0"/>
              </a:rPr>
              <a:t>A</a:t>
            </a:r>
            <a:r>
              <a:rPr lang="en-US" altLang="en-US">
                <a:latin typeface="Tahoma" pitchFamily="34" charset="0"/>
              </a:rPr>
              <a:t>[</a:t>
            </a:r>
            <a:r>
              <a:rPr lang="en-US" altLang="en-US" i="1">
                <a:latin typeface="Tahoma" pitchFamily="34" charset="0"/>
              </a:rPr>
              <a:t>1…j</a:t>
            </a:r>
            <a:r>
              <a:rPr lang="en-US" altLang="en-US">
                <a:latin typeface="Tahoma" pitchFamily="34" charset="0"/>
              </a:rPr>
              <a:t>] sorted </a:t>
            </a:r>
          </a:p>
        </p:txBody>
      </p:sp>
      <p:sp>
        <p:nvSpPr>
          <p:cNvPr id="36870" name="Rectangle 7"/>
          <p:cNvSpPr>
            <a:spLocks noGrp="1" noChangeArrowheads="1"/>
          </p:cNvSpPr>
          <p:nvPr>
            <p:ph type="title"/>
          </p:nvPr>
        </p:nvSpPr>
        <p:spPr>
          <a:noFill/>
        </p:spPr>
        <p:txBody>
          <a:bodyPr/>
          <a:lstStyle/>
          <a:p>
            <a:r>
              <a:rPr lang="en-US" altLang="en-US" smtClean="0"/>
              <a:t>Example: Insertion Sort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7891" name="Rectangle 3"/>
          <p:cNvSpPr>
            <a:spLocks noGrp="1" noChangeArrowheads="1"/>
          </p:cNvSpPr>
          <p:nvPr>
            <p:ph type="body" idx="1"/>
          </p:nvPr>
        </p:nvSpPr>
        <p:spPr>
          <a:xfrm>
            <a:off x="473075" y="1638300"/>
            <a:ext cx="3975100" cy="2119313"/>
          </a:xfrm>
        </p:spPr>
        <p:txBody>
          <a:bodyPr/>
          <a:lstStyle/>
          <a:p>
            <a:r>
              <a:rPr lang="en-US" altLang="en-US" sz="2400" b="1" dirty="0" smtClean="0"/>
              <a:t>Invariant</a:t>
            </a:r>
            <a:r>
              <a:rPr lang="en-US" altLang="en-US" sz="2400" dirty="0" smtClean="0"/>
              <a:t>: </a:t>
            </a:r>
            <a:r>
              <a:rPr lang="en-US" altLang="en-US" sz="2400" i="1" dirty="0" smtClean="0"/>
              <a:t>at the start of each </a:t>
            </a:r>
            <a:r>
              <a:rPr lang="en-US" altLang="en-US" sz="2400" b="1" i="1" dirty="0" smtClean="0"/>
              <a:t>for </a:t>
            </a:r>
            <a:r>
              <a:rPr lang="en-US" altLang="en-US" sz="2400" i="1" dirty="0" smtClean="0"/>
              <a:t>loop, A[1…j-1] consists of elements originally in A[1…j-1] but in sorted order; all other elements are unchanged</a:t>
            </a:r>
          </a:p>
        </p:txBody>
      </p:sp>
      <p:sp>
        <p:nvSpPr>
          <p:cNvPr id="445444" name="Text Box 4"/>
          <p:cNvSpPr txBox="1">
            <a:spLocks noChangeArrowheads="1"/>
          </p:cNvSpPr>
          <p:nvPr/>
        </p:nvSpPr>
        <p:spPr bwMode="auto">
          <a:xfrm>
            <a:off x="4572000" y="1633538"/>
            <a:ext cx="4343400" cy="2027237"/>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spAutoFit/>
          </a:bodyPr>
          <a:lstStyle/>
          <a:p>
            <a:pPr>
              <a:defRPr/>
            </a:pPr>
            <a:r>
              <a:rPr lang="en-US" sz="1800" b="1">
                <a:latin typeface="Courier New" pitchFamily="49" charset="0"/>
              </a:rPr>
              <a:t>f</a:t>
            </a:r>
            <a:r>
              <a:rPr lang="en-GB" sz="1800" b="1">
                <a:latin typeface="Courier New" pitchFamily="49" charset="0"/>
              </a:rPr>
              <a:t>or</a:t>
            </a:r>
            <a:r>
              <a:rPr lang="en-US" sz="1800" b="1">
                <a:latin typeface="Courier New" pitchFamily="49" charset="0"/>
              </a:rPr>
              <a:t> </a:t>
            </a:r>
            <a:r>
              <a:rPr lang="en-GB" sz="1800">
                <a:latin typeface="Courier New" pitchFamily="49" charset="0"/>
              </a:rPr>
              <a:t>j=2 </a:t>
            </a:r>
            <a:r>
              <a:rPr lang="en-GB" sz="1800" b="1">
                <a:latin typeface="Courier New" pitchFamily="49" charset="0"/>
              </a:rPr>
              <a:t>to </a:t>
            </a:r>
            <a:r>
              <a:rPr lang="en-GB" sz="1800" i="1">
                <a:latin typeface="Courier New" pitchFamily="49" charset="0"/>
              </a:rPr>
              <a:t>len</a:t>
            </a:r>
            <a:r>
              <a:rPr lang="en-US" sz="1800" i="1">
                <a:latin typeface="Courier New" pitchFamily="49" charset="0"/>
              </a:rPr>
              <a:t>gth</a:t>
            </a:r>
            <a:r>
              <a:rPr lang="en-GB" sz="1800">
                <a:latin typeface="Courier New" pitchFamily="49" charset="0"/>
              </a:rPr>
              <a:t>(A)</a:t>
            </a:r>
          </a:p>
          <a:p>
            <a:pPr>
              <a:defRPr/>
            </a:pPr>
            <a:r>
              <a:rPr lang="en-US" sz="1800" b="1">
                <a:latin typeface="Courier New" pitchFamily="49" charset="0"/>
              </a:rPr>
              <a:t>   </a:t>
            </a:r>
            <a:r>
              <a:rPr lang="en-GB" sz="1800" b="1">
                <a:latin typeface="Courier New" pitchFamily="49" charset="0"/>
              </a:rPr>
              <a:t>do</a:t>
            </a:r>
            <a:r>
              <a:rPr lang="en-US" sz="1800" b="1">
                <a:latin typeface="Courier New" pitchFamily="49" charset="0"/>
              </a:rPr>
              <a:t> </a:t>
            </a:r>
            <a:r>
              <a:rPr lang="en-GB" sz="1800">
                <a:latin typeface="Courier New" pitchFamily="49" charset="0"/>
              </a:rPr>
              <a:t>key=A[j]</a:t>
            </a:r>
          </a:p>
          <a:p>
            <a:pPr>
              <a:defRPr/>
            </a:pPr>
            <a:r>
              <a:rPr lang="en-GB" sz="1800">
                <a:latin typeface="Courier New" pitchFamily="49" charset="0"/>
              </a:rPr>
              <a:t>      i</a:t>
            </a:r>
            <a:r>
              <a:rPr lang="en-US" sz="1800">
                <a:latin typeface="Courier New" pitchFamily="49" charset="0"/>
              </a:rPr>
              <a:t>=j-1</a:t>
            </a:r>
            <a:endParaRPr lang="en-GB" sz="1800">
              <a:latin typeface="Courier New" pitchFamily="49" charset="0"/>
            </a:endParaRPr>
          </a:p>
          <a:p>
            <a:pPr>
              <a:defRPr/>
            </a:pPr>
            <a:r>
              <a:rPr lang="en-GB" sz="1800">
                <a:latin typeface="Courier New" pitchFamily="49" charset="0"/>
              </a:rPr>
              <a:t>      </a:t>
            </a:r>
            <a:r>
              <a:rPr lang="en-GB" sz="1800" b="1">
                <a:latin typeface="Courier New" pitchFamily="49" charset="0"/>
              </a:rPr>
              <a:t>while </a:t>
            </a:r>
            <a:r>
              <a:rPr lang="en-GB" sz="1800">
                <a:latin typeface="Courier New" pitchFamily="49" charset="0"/>
              </a:rPr>
              <a:t>i&gt;0 </a:t>
            </a:r>
            <a:r>
              <a:rPr lang="en-GB" sz="1800" b="1">
                <a:latin typeface="Courier New" pitchFamily="49" charset="0"/>
              </a:rPr>
              <a:t>and </a:t>
            </a:r>
            <a:r>
              <a:rPr lang="en-GB" sz="1800">
                <a:latin typeface="Courier New" pitchFamily="49" charset="0"/>
              </a:rPr>
              <a:t>A[i]&gt;key</a:t>
            </a:r>
          </a:p>
          <a:p>
            <a:pPr>
              <a:defRPr/>
            </a:pPr>
            <a:r>
              <a:rPr lang="en-GB" sz="1800">
                <a:latin typeface="Courier New" pitchFamily="49" charset="0"/>
              </a:rPr>
              <a:t>     </a:t>
            </a:r>
            <a:r>
              <a:rPr lang="en-US" sz="1800">
                <a:latin typeface="Courier New" pitchFamily="49" charset="0"/>
              </a:rPr>
              <a:t>   </a:t>
            </a:r>
            <a:r>
              <a:rPr lang="en-GB" sz="1800" b="1">
                <a:latin typeface="Courier New" pitchFamily="49" charset="0"/>
              </a:rPr>
              <a:t>do </a:t>
            </a:r>
            <a:r>
              <a:rPr lang="en-GB" sz="1800">
                <a:latin typeface="Courier New" pitchFamily="49" charset="0"/>
              </a:rPr>
              <a:t>A[i+1]=A[i]</a:t>
            </a:r>
          </a:p>
          <a:p>
            <a:pPr>
              <a:defRPr/>
            </a:pPr>
            <a:r>
              <a:rPr lang="en-GB" sz="1800">
                <a:latin typeface="Courier New" pitchFamily="49" charset="0"/>
              </a:rPr>
              <a:t>        </a:t>
            </a:r>
            <a:r>
              <a:rPr lang="en-US" sz="1800">
                <a:latin typeface="Courier New" pitchFamily="49" charset="0"/>
              </a:rPr>
              <a:t>   </a:t>
            </a:r>
            <a:r>
              <a:rPr lang="en-GB" sz="1800">
                <a:latin typeface="Courier New" pitchFamily="49" charset="0"/>
              </a:rPr>
              <a:t>i--</a:t>
            </a:r>
          </a:p>
          <a:p>
            <a:pPr>
              <a:defRPr/>
            </a:pPr>
            <a:r>
              <a:rPr lang="en-GB" sz="1800">
                <a:latin typeface="Courier New" pitchFamily="49" charset="0"/>
              </a:rPr>
              <a:t>      A[i+1]:=key</a:t>
            </a:r>
          </a:p>
        </p:txBody>
      </p:sp>
      <p:sp>
        <p:nvSpPr>
          <p:cNvPr id="37893" name="Rectangle 5"/>
          <p:cNvSpPr>
            <a:spLocks noChangeArrowheads="1"/>
          </p:cNvSpPr>
          <p:nvPr/>
        </p:nvSpPr>
        <p:spPr bwMode="auto">
          <a:xfrm>
            <a:off x="569913" y="4006850"/>
            <a:ext cx="835342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folHlink"/>
              </a:buClr>
              <a:buSzPct val="60000"/>
              <a:buFont typeface="Wingdings" pitchFamily="2" charset="2"/>
              <a:buChar char="n"/>
            </a:pPr>
            <a:r>
              <a:rPr lang="en-US" altLang="en-US" b="1">
                <a:latin typeface="Tahoma" pitchFamily="34" charset="0"/>
              </a:rPr>
              <a:t>Termination</a:t>
            </a:r>
            <a:r>
              <a:rPr lang="en-US" altLang="en-US">
                <a:latin typeface="Tahoma" pitchFamily="34" charset="0"/>
              </a:rPr>
              <a:t>: the loop terminates, when </a:t>
            </a:r>
            <a:r>
              <a:rPr lang="en-US" altLang="en-US" i="1">
                <a:latin typeface="Tahoma" pitchFamily="34" charset="0"/>
              </a:rPr>
              <a:t>j=n+1</a:t>
            </a:r>
            <a:r>
              <a:rPr lang="en-US" altLang="en-US">
                <a:latin typeface="Tahoma" pitchFamily="34" charset="0"/>
              </a:rPr>
              <a:t>. Then the invariant states: </a:t>
            </a:r>
            <a:r>
              <a:rPr lang="en-US" altLang="en-US" i="1">
                <a:latin typeface="Tahoma" pitchFamily="34" charset="0"/>
              </a:rPr>
              <a:t>“A[1…n] consists of elements originally in A[1…n] but in sorted order.”  </a:t>
            </a:r>
            <a:r>
              <a:rPr lang="en-US" altLang="en-US" i="1">
                <a:sym typeface="Wingdings" pitchFamily="2" charset="2"/>
              </a:rPr>
              <a:t>√</a:t>
            </a:r>
            <a:endParaRPr lang="en-US" altLang="en-US" i="1"/>
          </a:p>
          <a:p>
            <a:pPr eaLnBrk="1" hangingPunct="1">
              <a:spcBef>
                <a:spcPct val="20000"/>
              </a:spcBef>
              <a:buClr>
                <a:schemeClr val="folHlink"/>
              </a:buClr>
              <a:buSzPct val="60000"/>
              <a:buFont typeface="Wingdings" pitchFamily="2" charset="2"/>
              <a:buChar char="n"/>
            </a:pPr>
            <a:endParaRPr lang="en-US" altLang="en-US" i="1">
              <a:latin typeface="Tahoma" pitchFamily="34" charset="0"/>
            </a:endParaRPr>
          </a:p>
        </p:txBody>
      </p:sp>
      <p:sp>
        <p:nvSpPr>
          <p:cNvPr id="37894" name="Rectangle 7"/>
          <p:cNvSpPr>
            <a:spLocks noGrp="1" noChangeArrowheads="1"/>
          </p:cNvSpPr>
          <p:nvPr>
            <p:ph type="title"/>
          </p:nvPr>
        </p:nvSpPr>
        <p:spPr>
          <a:noFill/>
        </p:spPr>
        <p:txBody>
          <a:bodyPr/>
          <a:lstStyle/>
          <a:p>
            <a:r>
              <a:rPr lang="en-US" altLang="en-US" smtClean="0"/>
              <a:t>Example: Insertion Sort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ctrTitle"/>
          </p:nvPr>
        </p:nvSpPr>
        <p:spPr>
          <a:xfrm>
            <a:off x="685800" y="1774825"/>
            <a:ext cx="7772400" cy="1654175"/>
          </a:xfrm>
          <a:solidFill>
            <a:srgbClr val="CCECFF"/>
          </a:solidFill>
          <a:ln w="12700"/>
          <a:effectLst>
            <a:outerShdw dist="107763" dir="2700000" algn="ctr" rotWithShape="0">
              <a:schemeClr val="bg2"/>
            </a:outerShdw>
          </a:effectLst>
        </p:spPr>
        <p:txBody>
          <a:bodyPr/>
          <a:lstStyle/>
          <a:p>
            <a:pPr>
              <a:defRPr/>
            </a:pPr>
            <a:r>
              <a:rPr lang="en-US" smtClean="0"/>
              <a:t>Divide and Conquer</a:t>
            </a:r>
            <a:br>
              <a:rPr lang="en-US" smtClean="0"/>
            </a:br>
            <a:r>
              <a:rPr lang="en-US" smtClean="0"/>
              <a:t>(Merge Sort)</a:t>
            </a:r>
          </a:p>
        </p:txBody>
      </p:sp>
      <p:sp>
        <p:nvSpPr>
          <p:cNvPr id="38915" name="Rectangle 3"/>
          <p:cNvSpPr>
            <a:spLocks noGrp="1" noChangeArrowheads="1"/>
          </p:cNvSpPr>
          <p:nvPr>
            <p:ph type="subTitle" idx="1"/>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9"/>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sz="4800" u="none" smtClean="0">
                <a:solidFill>
                  <a:schemeClr val="tx1"/>
                </a:solidFill>
              </a:rPr>
              <a:t>What is an Algorithm?</a:t>
            </a:r>
            <a:br>
              <a:rPr lang="en-US" altLang="en-US" sz="4800" u="none" smtClean="0">
                <a:solidFill>
                  <a:schemeClr val="tx1"/>
                </a:solidFill>
              </a:rPr>
            </a:br>
            <a:r>
              <a:rPr lang="en-US" altLang="en-US" sz="4800" u="none" smtClean="0">
                <a:solidFill>
                  <a:schemeClr val="tx1"/>
                </a:solidFill>
              </a:rPr>
              <a:t> </a:t>
            </a:r>
            <a:r>
              <a:rPr lang="en-US" altLang="en-US" sz="3600" u="none" smtClean="0">
                <a:solidFill>
                  <a:schemeClr val="tx1"/>
                </a:solidFill>
              </a:rPr>
              <a:t>(And how do we analyze one?)</a:t>
            </a:r>
          </a:p>
        </p:txBody>
      </p:sp>
      <p:sp>
        <p:nvSpPr>
          <p:cNvPr id="7171" name="Rectangle 1030"/>
          <p:cNvSpPr>
            <a:spLocks noGrp="1" noChangeArrowheads="1"/>
          </p:cNvSpPr>
          <p:nvPr>
            <p:ph type="subTitle" idx="1"/>
          </p:nvPr>
        </p:nvSpPr>
        <p:spPr/>
        <p:txBody>
          <a:bodyPr/>
          <a:lstStyle/>
          <a:p>
            <a:r>
              <a:rPr lang="en-US" altLang="en-US" smtClean="0"/>
              <a:t>COMP 550</a:t>
            </a:r>
          </a:p>
          <a:p>
            <a:r>
              <a:rPr lang="en-US" altLang="en-US" smtClean="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39939" name="Rectangle 2"/>
          <p:cNvSpPr>
            <a:spLocks noGrp="1" noChangeArrowheads="1"/>
          </p:cNvSpPr>
          <p:nvPr>
            <p:ph type="title"/>
          </p:nvPr>
        </p:nvSpPr>
        <p:spPr/>
        <p:txBody>
          <a:bodyPr/>
          <a:lstStyle/>
          <a:p>
            <a:r>
              <a:rPr lang="en-US" altLang="en-US" smtClean="0"/>
              <a:t>Divide and Conquer</a:t>
            </a:r>
          </a:p>
        </p:txBody>
      </p:sp>
      <p:sp>
        <p:nvSpPr>
          <p:cNvPr id="39940" name="Rectangle 3"/>
          <p:cNvSpPr>
            <a:spLocks noGrp="1" noChangeArrowheads="1"/>
          </p:cNvSpPr>
          <p:nvPr>
            <p:ph type="body" idx="1"/>
          </p:nvPr>
        </p:nvSpPr>
        <p:spPr>
          <a:xfrm>
            <a:off x="717550" y="1092200"/>
            <a:ext cx="7772400" cy="4560888"/>
          </a:xfrm>
        </p:spPr>
        <p:txBody>
          <a:bodyPr/>
          <a:lstStyle/>
          <a:p>
            <a:r>
              <a:rPr lang="en-US" altLang="en-US" sz="2800" smtClean="0"/>
              <a:t>Recursive in structure  </a:t>
            </a:r>
          </a:p>
          <a:p>
            <a:pPr lvl="1"/>
            <a:r>
              <a:rPr lang="en-US" altLang="en-US" b="1" i="1" smtClean="0">
                <a:solidFill>
                  <a:srgbClr val="CC3300"/>
                </a:solidFill>
              </a:rPr>
              <a:t>Divide</a:t>
            </a:r>
            <a:r>
              <a:rPr lang="en-US" altLang="en-US" smtClean="0"/>
              <a:t> the problem into sub-problems that are similar to the original but smaller in size</a:t>
            </a:r>
          </a:p>
          <a:p>
            <a:pPr lvl="1"/>
            <a:r>
              <a:rPr lang="en-US" altLang="en-US" b="1" i="1" smtClean="0">
                <a:solidFill>
                  <a:srgbClr val="CC3300"/>
                </a:solidFill>
              </a:rPr>
              <a:t>Conquer</a:t>
            </a:r>
            <a:r>
              <a:rPr lang="en-US" altLang="en-US" smtClean="0"/>
              <a:t> the sub-problems by solving them </a:t>
            </a:r>
            <a:r>
              <a:rPr lang="en-US" altLang="en-US" smtClean="0">
                <a:solidFill>
                  <a:schemeClr val="hlink"/>
                </a:solidFill>
              </a:rPr>
              <a:t>recursively</a:t>
            </a:r>
            <a:r>
              <a:rPr lang="en-US" altLang="en-US" smtClean="0"/>
              <a:t>.  If they are small enough, just solve them in a straightforward manner.</a:t>
            </a:r>
          </a:p>
          <a:p>
            <a:pPr lvl="1"/>
            <a:r>
              <a:rPr lang="en-US" altLang="en-US" b="1" i="1" smtClean="0">
                <a:solidFill>
                  <a:srgbClr val="CC3300"/>
                </a:solidFill>
              </a:rPr>
              <a:t>Combine</a:t>
            </a:r>
            <a:r>
              <a:rPr lang="en-US" altLang="en-US" smtClean="0"/>
              <a:t> the solutions to create a solution to the original problem</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0963" name="Rectangle 1026"/>
          <p:cNvSpPr>
            <a:spLocks noGrp="1" noChangeArrowheads="1"/>
          </p:cNvSpPr>
          <p:nvPr>
            <p:ph type="title"/>
          </p:nvPr>
        </p:nvSpPr>
        <p:spPr/>
        <p:txBody>
          <a:bodyPr/>
          <a:lstStyle/>
          <a:p>
            <a:r>
              <a:rPr lang="en-US" altLang="en-US" smtClean="0"/>
              <a:t>An Example:  Merge Sort</a:t>
            </a:r>
          </a:p>
        </p:txBody>
      </p:sp>
      <p:sp>
        <p:nvSpPr>
          <p:cNvPr id="40964" name="Rectangle 1027"/>
          <p:cNvSpPr>
            <a:spLocks noGrp="1" noChangeArrowheads="1"/>
          </p:cNvSpPr>
          <p:nvPr>
            <p:ph type="body" idx="1"/>
          </p:nvPr>
        </p:nvSpPr>
        <p:spPr>
          <a:xfrm>
            <a:off x="730250" y="1209675"/>
            <a:ext cx="7772400" cy="4981575"/>
          </a:xfrm>
        </p:spPr>
        <p:txBody>
          <a:bodyPr/>
          <a:lstStyle/>
          <a:p>
            <a:pPr>
              <a:buFont typeface="Wingdings" pitchFamily="2" charset="2"/>
              <a:buNone/>
            </a:pPr>
            <a:r>
              <a:rPr lang="en-US" altLang="en-US" sz="2800" b="1" i="1" u="sng" smtClean="0">
                <a:solidFill>
                  <a:srgbClr val="CC3300"/>
                </a:solidFill>
              </a:rPr>
              <a:t>Sorting Problem</a:t>
            </a:r>
            <a:r>
              <a:rPr lang="en-US" altLang="en-US" sz="2800" b="1" u="sng" smtClean="0">
                <a:solidFill>
                  <a:srgbClr val="CC3300"/>
                </a:solidFill>
              </a:rPr>
              <a:t>:</a:t>
            </a:r>
            <a:r>
              <a:rPr lang="en-US" altLang="en-US" sz="2800" smtClean="0">
                <a:solidFill>
                  <a:srgbClr val="CC99FF"/>
                </a:solidFill>
              </a:rPr>
              <a:t> </a:t>
            </a:r>
            <a:r>
              <a:rPr lang="en-US" altLang="en-US" sz="2800" smtClean="0">
                <a:solidFill>
                  <a:schemeClr val="tx1"/>
                </a:solidFill>
              </a:rPr>
              <a:t>Sort a sequence or </a:t>
            </a:r>
            <a:r>
              <a:rPr lang="en-US" altLang="en-US" sz="2800" i="1" smtClean="0">
                <a:solidFill>
                  <a:schemeClr val="tx1"/>
                </a:solidFill>
              </a:rPr>
              <a:t>n</a:t>
            </a:r>
            <a:r>
              <a:rPr lang="en-US" altLang="en-US" sz="2800" smtClean="0">
                <a:solidFill>
                  <a:schemeClr val="tx1"/>
                </a:solidFill>
              </a:rPr>
              <a:t> elements into non-decreasing order.</a:t>
            </a:r>
          </a:p>
          <a:p>
            <a:pPr>
              <a:buFont typeface="Wingdings" pitchFamily="2" charset="2"/>
              <a:buNone/>
            </a:pPr>
            <a:endParaRPr lang="en-US" altLang="en-US" sz="2800" i="1" smtClean="0">
              <a:solidFill>
                <a:schemeClr val="tx1"/>
              </a:solidFill>
            </a:endParaRPr>
          </a:p>
          <a:p>
            <a:r>
              <a:rPr lang="en-US" altLang="en-US" sz="2800" b="1" i="1" smtClean="0">
                <a:solidFill>
                  <a:srgbClr val="CC3300"/>
                </a:solidFill>
              </a:rPr>
              <a:t>Divide</a:t>
            </a:r>
            <a:r>
              <a:rPr lang="en-US" altLang="en-US" sz="2800" b="1" smtClean="0">
                <a:solidFill>
                  <a:srgbClr val="CC3300"/>
                </a:solidFill>
              </a:rPr>
              <a:t>:</a:t>
            </a:r>
            <a:r>
              <a:rPr lang="en-US" altLang="en-US" sz="2800" smtClean="0"/>
              <a:t>  Divide the </a:t>
            </a:r>
            <a:r>
              <a:rPr lang="en-US" altLang="en-US" sz="2800" i="1" smtClean="0"/>
              <a:t>n</a:t>
            </a:r>
            <a:r>
              <a:rPr lang="en-US" altLang="en-US" sz="2800" smtClean="0"/>
              <a:t>-element sequence to be sorted into two subsequences of </a:t>
            </a:r>
            <a:r>
              <a:rPr lang="en-US" altLang="en-US" sz="2800" i="1" smtClean="0"/>
              <a:t>n/2</a:t>
            </a:r>
            <a:r>
              <a:rPr lang="en-US" altLang="en-US" sz="2800" smtClean="0"/>
              <a:t> elements each</a:t>
            </a:r>
          </a:p>
          <a:p>
            <a:pPr>
              <a:buFont typeface="Wingdings" pitchFamily="2" charset="2"/>
              <a:buNone/>
            </a:pPr>
            <a:endParaRPr lang="en-US" altLang="en-US" sz="1000" smtClean="0"/>
          </a:p>
          <a:p>
            <a:r>
              <a:rPr lang="en-US" altLang="en-US" sz="2800" b="1" i="1" smtClean="0">
                <a:solidFill>
                  <a:srgbClr val="CC3300"/>
                </a:solidFill>
              </a:rPr>
              <a:t>Conquer:</a:t>
            </a:r>
            <a:r>
              <a:rPr lang="en-US" altLang="en-US" sz="2800" smtClean="0"/>
              <a:t>  Sort the two subsequences recursively using merge sort.</a:t>
            </a:r>
          </a:p>
          <a:p>
            <a:pPr>
              <a:buFont typeface="Wingdings" pitchFamily="2" charset="2"/>
              <a:buNone/>
            </a:pPr>
            <a:endParaRPr lang="en-US" altLang="en-US" sz="1000" smtClean="0"/>
          </a:p>
          <a:p>
            <a:r>
              <a:rPr lang="en-US" altLang="en-US" sz="2800" b="1" i="1" smtClean="0">
                <a:solidFill>
                  <a:srgbClr val="CC3300"/>
                </a:solidFill>
              </a:rPr>
              <a:t>Combine</a:t>
            </a:r>
            <a:r>
              <a:rPr lang="en-US" altLang="en-US" sz="2800" b="1" smtClean="0">
                <a:solidFill>
                  <a:srgbClr val="CC3300"/>
                </a:solidFill>
              </a:rPr>
              <a:t>:</a:t>
            </a:r>
            <a:r>
              <a:rPr lang="en-US" altLang="en-US" sz="2800" smtClean="0">
                <a:solidFill>
                  <a:srgbClr val="CC99FF"/>
                </a:solidFill>
              </a:rPr>
              <a:t> </a:t>
            </a:r>
            <a:r>
              <a:rPr lang="en-US" altLang="en-US" sz="2800" smtClean="0"/>
              <a:t> Merge the two sorted subsequences to produce the sorted answer.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1987" name="Rectangle 2"/>
          <p:cNvSpPr>
            <a:spLocks noGrp="1" noChangeArrowheads="1"/>
          </p:cNvSpPr>
          <p:nvPr>
            <p:ph type="title"/>
          </p:nvPr>
        </p:nvSpPr>
        <p:spPr/>
        <p:txBody>
          <a:bodyPr/>
          <a:lstStyle/>
          <a:p>
            <a:r>
              <a:rPr lang="en-US" altLang="en-US" smtClean="0"/>
              <a:t>Merge Sort – Example </a:t>
            </a:r>
          </a:p>
        </p:txBody>
      </p:sp>
      <p:sp>
        <p:nvSpPr>
          <p:cNvPr id="41988" name="Text Box 23"/>
          <p:cNvSpPr txBox="1">
            <a:spLocks noChangeArrowheads="1"/>
          </p:cNvSpPr>
          <p:nvPr/>
        </p:nvSpPr>
        <p:spPr bwMode="auto">
          <a:xfrm>
            <a:off x="2320925"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1989" name="Text Box 24"/>
          <p:cNvSpPr txBox="1">
            <a:spLocks noChangeArrowheads="1"/>
          </p:cNvSpPr>
          <p:nvPr/>
        </p:nvSpPr>
        <p:spPr bwMode="auto">
          <a:xfrm>
            <a:off x="2887663"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1990" name="Text Box 25"/>
          <p:cNvSpPr txBox="1">
            <a:spLocks noChangeArrowheads="1"/>
          </p:cNvSpPr>
          <p:nvPr/>
        </p:nvSpPr>
        <p:spPr bwMode="auto">
          <a:xfrm>
            <a:off x="3455988"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1991" name="Text Box 26"/>
          <p:cNvSpPr txBox="1">
            <a:spLocks noChangeArrowheads="1"/>
          </p:cNvSpPr>
          <p:nvPr/>
        </p:nvSpPr>
        <p:spPr bwMode="auto">
          <a:xfrm>
            <a:off x="4022725"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1992" name="Text Box 27"/>
          <p:cNvSpPr txBox="1">
            <a:spLocks noChangeArrowheads="1"/>
          </p:cNvSpPr>
          <p:nvPr/>
        </p:nvSpPr>
        <p:spPr bwMode="auto">
          <a:xfrm>
            <a:off x="4591050"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22</a:t>
            </a:r>
          </a:p>
        </p:txBody>
      </p:sp>
      <p:sp>
        <p:nvSpPr>
          <p:cNvPr id="41993" name="Text Box 28"/>
          <p:cNvSpPr txBox="1">
            <a:spLocks noChangeArrowheads="1"/>
          </p:cNvSpPr>
          <p:nvPr/>
        </p:nvSpPr>
        <p:spPr bwMode="auto">
          <a:xfrm>
            <a:off x="5157788"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1994" name="Text Box 29"/>
          <p:cNvSpPr txBox="1">
            <a:spLocks noChangeArrowheads="1"/>
          </p:cNvSpPr>
          <p:nvPr/>
        </p:nvSpPr>
        <p:spPr bwMode="auto">
          <a:xfrm>
            <a:off x="5726113"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19</a:t>
            </a:r>
          </a:p>
        </p:txBody>
      </p:sp>
      <p:sp>
        <p:nvSpPr>
          <p:cNvPr id="41995" name="Text Box 30"/>
          <p:cNvSpPr txBox="1">
            <a:spLocks noChangeArrowheads="1"/>
          </p:cNvSpPr>
          <p:nvPr/>
        </p:nvSpPr>
        <p:spPr bwMode="auto">
          <a:xfrm>
            <a:off x="6292850"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55</a:t>
            </a:r>
          </a:p>
        </p:txBody>
      </p:sp>
      <p:sp>
        <p:nvSpPr>
          <p:cNvPr id="41996" name="Text Box 31"/>
          <p:cNvSpPr txBox="1">
            <a:spLocks noChangeArrowheads="1"/>
          </p:cNvSpPr>
          <p:nvPr/>
        </p:nvSpPr>
        <p:spPr bwMode="auto">
          <a:xfrm>
            <a:off x="6861175"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37</a:t>
            </a:r>
          </a:p>
        </p:txBody>
      </p:sp>
      <p:sp>
        <p:nvSpPr>
          <p:cNvPr id="41997" name="Text Box 32"/>
          <p:cNvSpPr txBox="1">
            <a:spLocks noChangeArrowheads="1"/>
          </p:cNvSpPr>
          <p:nvPr/>
        </p:nvSpPr>
        <p:spPr bwMode="auto">
          <a:xfrm>
            <a:off x="7427913"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1998" name="Text Box 33"/>
          <p:cNvSpPr txBox="1">
            <a:spLocks noChangeArrowheads="1"/>
          </p:cNvSpPr>
          <p:nvPr/>
        </p:nvSpPr>
        <p:spPr bwMode="auto">
          <a:xfrm>
            <a:off x="7996238"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99</a:t>
            </a:r>
          </a:p>
        </p:txBody>
      </p:sp>
      <p:sp>
        <p:nvSpPr>
          <p:cNvPr id="41999" name="Text Box 34"/>
          <p:cNvSpPr txBox="1">
            <a:spLocks noChangeArrowheads="1"/>
          </p:cNvSpPr>
          <p:nvPr/>
        </p:nvSpPr>
        <p:spPr bwMode="auto">
          <a:xfrm>
            <a:off x="8564563"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2 </a:t>
            </a:r>
          </a:p>
        </p:txBody>
      </p:sp>
      <p:sp>
        <p:nvSpPr>
          <p:cNvPr id="42000" name="Text Box 35"/>
          <p:cNvSpPr txBox="1">
            <a:spLocks noChangeArrowheads="1"/>
          </p:cNvSpPr>
          <p:nvPr/>
        </p:nvSpPr>
        <p:spPr bwMode="auto">
          <a:xfrm>
            <a:off x="4714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001" name="Text Box 36"/>
          <p:cNvSpPr txBox="1">
            <a:spLocks noChangeArrowheads="1"/>
          </p:cNvSpPr>
          <p:nvPr/>
        </p:nvSpPr>
        <p:spPr bwMode="auto">
          <a:xfrm>
            <a:off x="9985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02" name="Text Box 37"/>
          <p:cNvSpPr txBox="1">
            <a:spLocks noChangeArrowheads="1"/>
          </p:cNvSpPr>
          <p:nvPr/>
        </p:nvSpPr>
        <p:spPr bwMode="auto">
          <a:xfrm>
            <a:off x="15255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003" name="Text Box 38"/>
          <p:cNvSpPr txBox="1">
            <a:spLocks noChangeArrowheads="1"/>
          </p:cNvSpPr>
          <p:nvPr/>
        </p:nvSpPr>
        <p:spPr bwMode="auto">
          <a:xfrm>
            <a:off x="20526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004" name="Text Box 39"/>
          <p:cNvSpPr txBox="1">
            <a:spLocks noChangeArrowheads="1"/>
          </p:cNvSpPr>
          <p:nvPr/>
        </p:nvSpPr>
        <p:spPr bwMode="auto">
          <a:xfrm>
            <a:off x="25796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05" name="Text Box 40"/>
          <p:cNvSpPr txBox="1">
            <a:spLocks noChangeArrowheads="1"/>
          </p:cNvSpPr>
          <p:nvPr/>
        </p:nvSpPr>
        <p:spPr bwMode="auto">
          <a:xfrm>
            <a:off x="31067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006" name="Text Box 41"/>
          <p:cNvSpPr txBox="1">
            <a:spLocks noChangeArrowheads="1"/>
          </p:cNvSpPr>
          <p:nvPr/>
        </p:nvSpPr>
        <p:spPr bwMode="auto">
          <a:xfrm>
            <a:off x="36337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007" name="Text Box 42"/>
          <p:cNvSpPr txBox="1">
            <a:spLocks noChangeArrowheads="1"/>
          </p:cNvSpPr>
          <p:nvPr/>
        </p:nvSpPr>
        <p:spPr bwMode="auto">
          <a:xfrm>
            <a:off x="41608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008" name="Text Box 43"/>
          <p:cNvSpPr txBox="1">
            <a:spLocks noChangeArrowheads="1"/>
          </p:cNvSpPr>
          <p:nvPr/>
        </p:nvSpPr>
        <p:spPr bwMode="auto">
          <a:xfrm>
            <a:off x="46878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22</a:t>
            </a:r>
          </a:p>
        </p:txBody>
      </p:sp>
      <p:sp>
        <p:nvSpPr>
          <p:cNvPr id="42009" name="Text Box 44"/>
          <p:cNvSpPr txBox="1">
            <a:spLocks noChangeArrowheads="1"/>
          </p:cNvSpPr>
          <p:nvPr/>
        </p:nvSpPr>
        <p:spPr bwMode="auto">
          <a:xfrm>
            <a:off x="52149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10" name="Text Box 45"/>
          <p:cNvSpPr txBox="1">
            <a:spLocks noChangeArrowheads="1"/>
          </p:cNvSpPr>
          <p:nvPr/>
        </p:nvSpPr>
        <p:spPr bwMode="auto">
          <a:xfrm>
            <a:off x="57419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19</a:t>
            </a:r>
          </a:p>
        </p:txBody>
      </p:sp>
      <p:sp>
        <p:nvSpPr>
          <p:cNvPr id="42011" name="Text Box 46"/>
          <p:cNvSpPr txBox="1">
            <a:spLocks noChangeArrowheads="1"/>
          </p:cNvSpPr>
          <p:nvPr/>
        </p:nvSpPr>
        <p:spPr bwMode="auto">
          <a:xfrm>
            <a:off x="62690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55</a:t>
            </a:r>
          </a:p>
        </p:txBody>
      </p:sp>
      <p:sp>
        <p:nvSpPr>
          <p:cNvPr id="42012" name="Text Box 47"/>
          <p:cNvSpPr txBox="1">
            <a:spLocks noChangeArrowheads="1"/>
          </p:cNvSpPr>
          <p:nvPr/>
        </p:nvSpPr>
        <p:spPr bwMode="auto">
          <a:xfrm>
            <a:off x="67960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37</a:t>
            </a:r>
          </a:p>
        </p:txBody>
      </p:sp>
      <p:sp>
        <p:nvSpPr>
          <p:cNvPr id="42013" name="Text Box 48"/>
          <p:cNvSpPr txBox="1">
            <a:spLocks noChangeArrowheads="1"/>
          </p:cNvSpPr>
          <p:nvPr/>
        </p:nvSpPr>
        <p:spPr bwMode="auto">
          <a:xfrm>
            <a:off x="732313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14" name="Text Box 49"/>
          <p:cNvSpPr txBox="1">
            <a:spLocks noChangeArrowheads="1"/>
          </p:cNvSpPr>
          <p:nvPr/>
        </p:nvSpPr>
        <p:spPr bwMode="auto">
          <a:xfrm>
            <a:off x="7850188"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99</a:t>
            </a:r>
          </a:p>
        </p:txBody>
      </p:sp>
      <p:sp>
        <p:nvSpPr>
          <p:cNvPr id="42015" name="Text Box 50"/>
          <p:cNvSpPr txBox="1">
            <a:spLocks noChangeArrowheads="1"/>
          </p:cNvSpPr>
          <p:nvPr/>
        </p:nvSpPr>
        <p:spPr bwMode="auto">
          <a:xfrm>
            <a:off x="8378825" y="11763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2 </a:t>
            </a:r>
          </a:p>
        </p:txBody>
      </p:sp>
      <p:sp>
        <p:nvSpPr>
          <p:cNvPr id="42016" name="Text Box 51"/>
          <p:cNvSpPr txBox="1">
            <a:spLocks noChangeArrowheads="1"/>
          </p:cNvSpPr>
          <p:nvPr/>
        </p:nvSpPr>
        <p:spPr bwMode="auto">
          <a:xfrm>
            <a:off x="30162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017" name="Text Box 52"/>
          <p:cNvSpPr txBox="1">
            <a:spLocks noChangeArrowheads="1"/>
          </p:cNvSpPr>
          <p:nvPr/>
        </p:nvSpPr>
        <p:spPr bwMode="auto">
          <a:xfrm>
            <a:off x="82867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18" name="Text Box 53"/>
          <p:cNvSpPr txBox="1">
            <a:spLocks noChangeArrowheads="1"/>
          </p:cNvSpPr>
          <p:nvPr/>
        </p:nvSpPr>
        <p:spPr bwMode="auto">
          <a:xfrm>
            <a:off x="135572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019" name="Text Box 54"/>
          <p:cNvSpPr txBox="1">
            <a:spLocks noChangeArrowheads="1"/>
          </p:cNvSpPr>
          <p:nvPr/>
        </p:nvSpPr>
        <p:spPr bwMode="auto">
          <a:xfrm>
            <a:off x="188277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020" name="Text Box 55"/>
          <p:cNvSpPr txBox="1">
            <a:spLocks noChangeArrowheads="1"/>
          </p:cNvSpPr>
          <p:nvPr/>
        </p:nvSpPr>
        <p:spPr bwMode="auto">
          <a:xfrm>
            <a:off x="240982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21" name="Text Box 56"/>
          <p:cNvSpPr txBox="1">
            <a:spLocks noChangeArrowheads="1"/>
          </p:cNvSpPr>
          <p:nvPr/>
        </p:nvSpPr>
        <p:spPr bwMode="auto">
          <a:xfrm>
            <a:off x="293687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022" name="Text Box 57"/>
          <p:cNvSpPr txBox="1">
            <a:spLocks noChangeArrowheads="1"/>
          </p:cNvSpPr>
          <p:nvPr/>
        </p:nvSpPr>
        <p:spPr bwMode="auto">
          <a:xfrm>
            <a:off x="346392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023" name="Text Box 58"/>
          <p:cNvSpPr txBox="1">
            <a:spLocks noChangeArrowheads="1"/>
          </p:cNvSpPr>
          <p:nvPr/>
        </p:nvSpPr>
        <p:spPr bwMode="auto">
          <a:xfrm>
            <a:off x="3990975" y="254793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024" name="Text Box 59"/>
          <p:cNvSpPr txBox="1">
            <a:spLocks noChangeArrowheads="1"/>
          </p:cNvSpPr>
          <p:nvPr/>
        </p:nvSpPr>
        <p:spPr bwMode="auto">
          <a:xfrm>
            <a:off x="460216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22</a:t>
            </a:r>
          </a:p>
        </p:txBody>
      </p:sp>
      <p:sp>
        <p:nvSpPr>
          <p:cNvPr id="42025" name="Text Box 60"/>
          <p:cNvSpPr txBox="1">
            <a:spLocks noChangeArrowheads="1"/>
          </p:cNvSpPr>
          <p:nvPr/>
        </p:nvSpPr>
        <p:spPr bwMode="auto">
          <a:xfrm>
            <a:off x="512921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26" name="Text Box 61"/>
          <p:cNvSpPr txBox="1">
            <a:spLocks noChangeArrowheads="1"/>
          </p:cNvSpPr>
          <p:nvPr/>
        </p:nvSpPr>
        <p:spPr bwMode="auto">
          <a:xfrm>
            <a:off x="565626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19</a:t>
            </a:r>
          </a:p>
        </p:txBody>
      </p:sp>
      <p:sp>
        <p:nvSpPr>
          <p:cNvPr id="42027" name="Text Box 62"/>
          <p:cNvSpPr txBox="1">
            <a:spLocks noChangeArrowheads="1"/>
          </p:cNvSpPr>
          <p:nvPr/>
        </p:nvSpPr>
        <p:spPr bwMode="auto">
          <a:xfrm>
            <a:off x="618331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55</a:t>
            </a:r>
          </a:p>
        </p:txBody>
      </p:sp>
      <p:sp>
        <p:nvSpPr>
          <p:cNvPr id="42028" name="Text Box 63"/>
          <p:cNvSpPr txBox="1">
            <a:spLocks noChangeArrowheads="1"/>
          </p:cNvSpPr>
          <p:nvPr/>
        </p:nvSpPr>
        <p:spPr bwMode="auto">
          <a:xfrm>
            <a:off x="671036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37</a:t>
            </a:r>
          </a:p>
        </p:txBody>
      </p:sp>
      <p:sp>
        <p:nvSpPr>
          <p:cNvPr id="42029" name="Text Box 64"/>
          <p:cNvSpPr txBox="1">
            <a:spLocks noChangeArrowheads="1"/>
          </p:cNvSpPr>
          <p:nvPr/>
        </p:nvSpPr>
        <p:spPr bwMode="auto">
          <a:xfrm>
            <a:off x="723741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30" name="Text Box 65"/>
          <p:cNvSpPr txBox="1">
            <a:spLocks noChangeArrowheads="1"/>
          </p:cNvSpPr>
          <p:nvPr/>
        </p:nvSpPr>
        <p:spPr bwMode="auto">
          <a:xfrm>
            <a:off x="7764463"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99</a:t>
            </a:r>
          </a:p>
        </p:txBody>
      </p:sp>
      <p:sp>
        <p:nvSpPr>
          <p:cNvPr id="42031" name="Text Box 66"/>
          <p:cNvSpPr txBox="1">
            <a:spLocks noChangeArrowheads="1"/>
          </p:cNvSpPr>
          <p:nvPr/>
        </p:nvSpPr>
        <p:spPr bwMode="auto">
          <a:xfrm>
            <a:off x="8293100" y="25352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2 </a:t>
            </a:r>
          </a:p>
        </p:txBody>
      </p:sp>
      <p:sp>
        <p:nvSpPr>
          <p:cNvPr id="42032" name="Line 67"/>
          <p:cNvSpPr>
            <a:spLocks noChangeShapeType="1"/>
          </p:cNvSpPr>
          <p:nvPr/>
        </p:nvSpPr>
        <p:spPr bwMode="auto">
          <a:xfrm flipH="1">
            <a:off x="2582863" y="1655763"/>
            <a:ext cx="2087562" cy="85248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33" name="Line 68"/>
          <p:cNvSpPr>
            <a:spLocks noChangeShapeType="1"/>
          </p:cNvSpPr>
          <p:nvPr/>
        </p:nvSpPr>
        <p:spPr bwMode="auto">
          <a:xfrm>
            <a:off x="4657725" y="1655763"/>
            <a:ext cx="2027238" cy="87788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34" name="Line 87"/>
          <p:cNvSpPr>
            <a:spLocks noChangeShapeType="1"/>
          </p:cNvSpPr>
          <p:nvPr/>
        </p:nvSpPr>
        <p:spPr bwMode="auto">
          <a:xfrm>
            <a:off x="4535488" y="251936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5" name="Line 89"/>
          <p:cNvSpPr>
            <a:spLocks noChangeShapeType="1"/>
          </p:cNvSpPr>
          <p:nvPr/>
        </p:nvSpPr>
        <p:spPr bwMode="auto">
          <a:xfrm>
            <a:off x="4540250" y="361156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6" name="Line 99"/>
          <p:cNvSpPr>
            <a:spLocks noChangeShapeType="1"/>
          </p:cNvSpPr>
          <p:nvPr/>
        </p:nvSpPr>
        <p:spPr bwMode="auto">
          <a:xfrm>
            <a:off x="2282825" y="476408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7" name="Text Box 69"/>
          <p:cNvSpPr txBox="1">
            <a:spLocks noChangeArrowheads="1"/>
          </p:cNvSpPr>
          <p:nvPr/>
        </p:nvSpPr>
        <p:spPr bwMode="auto">
          <a:xfrm>
            <a:off x="166688" y="3649663"/>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038" name="Text Box 70"/>
          <p:cNvSpPr txBox="1">
            <a:spLocks noChangeArrowheads="1"/>
          </p:cNvSpPr>
          <p:nvPr/>
        </p:nvSpPr>
        <p:spPr bwMode="auto">
          <a:xfrm>
            <a:off x="693738" y="3649663"/>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39" name="Text Box 71"/>
          <p:cNvSpPr txBox="1">
            <a:spLocks noChangeArrowheads="1"/>
          </p:cNvSpPr>
          <p:nvPr/>
        </p:nvSpPr>
        <p:spPr bwMode="auto">
          <a:xfrm>
            <a:off x="1220788" y="3649663"/>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040" name="Text Box 72"/>
          <p:cNvSpPr txBox="1">
            <a:spLocks noChangeArrowheads="1"/>
          </p:cNvSpPr>
          <p:nvPr/>
        </p:nvSpPr>
        <p:spPr bwMode="auto">
          <a:xfrm>
            <a:off x="1747838" y="3649663"/>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041" name="Text Box 73"/>
          <p:cNvSpPr txBox="1">
            <a:spLocks noChangeArrowheads="1"/>
          </p:cNvSpPr>
          <p:nvPr/>
        </p:nvSpPr>
        <p:spPr bwMode="auto">
          <a:xfrm>
            <a:off x="2363788" y="36385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42" name="Text Box 74"/>
          <p:cNvSpPr txBox="1">
            <a:spLocks noChangeArrowheads="1"/>
          </p:cNvSpPr>
          <p:nvPr/>
        </p:nvSpPr>
        <p:spPr bwMode="auto">
          <a:xfrm>
            <a:off x="2890838" y="36385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043" name="Text Box 75"/>
          <p:cNvSpPr txBox="1">
            <a:spLocks noChangeArrowheads="1"/>
          </p:cNvSpPr>
          <p:nvPr/>
        </p:nvSpPr>
        <p:spPr bwMode="auto">
          <a:xfrm>
            <a:off x="3417888" y="36385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044" name="Text Box 76"/>
          <p:cNvSpPr txBox="1">
            <a:spLocks noChangeArrowheads="1"/>
          </p:cNvSpPr>
          <p:nvPr/>
        </p:nvSpPr>
        <p:spPr bwMode="auto">
          <a:xfrm>
            <a:off x="3944938" y="36385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045" name="Line 88"/>
          <p:cNvSpPr>
            <a:spLocks noChangeShapeType="1"/>
          </p:cNvSpPr>
          <p:nvPr/>
        </p:nvSpPr>
        <p:spPr bwMode="auto">
          <a:xfrm>
            <a:off x="2316163" y="365918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46" name="Line 114"/>
          <p:cNvSpPr>
            <a:spLocks noChangeShapeType="1"/>
          </p:cNvSpPr>
          <p:nvPr/>
        </p:nvSpPr>
        <p:spPr bwMode="auto">
          <a:xfrm flipH="1">
            <a:off x="1198563" y="3027363"/>
            <a:ext cx="1173162" cy="5937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47" name="Line 115"/>
          <p:cNvSpPr>
            <a:spLocks noChangeShapeType="1"/>
          </p:cNvSpPr>
          <p:nvPr/>
        </p:nvSpPr>
        <p:spPr bwMode="auto">
          <a:xfrm>
            <a:off x="2360613" y="3052763"/>
            <a:ext cx="1038225" cy="5556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48" name="Text Box 77"/>
          <p:cNvSpPr txBox="1">
            <a:spLocks noChangeArrowheads="1"/>
          </p:cNvSpPr>
          <p:nvPr/>
        </p:nvSpPr>
        <p:spPr bwMode="auto">
          <a:xfrm>
            <a:off x="4632325" y="36258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22</a:t>
            </a:r>
          </a:p>
        </p:txBody>
      </p:sp>
      <p:sp>
        <p:nvSpPr>
          <p:cNvPr id="42049" name="Text Box 78"/>
          <p:cNvSpPr txBox="1">
            <a:spLocks noChangeArrowheads="1"/>
          </p:cNvSpPr>
          <p:nvPr/>
        </p:nvSpPr>
        <p:spPr bwMode="auto">
          <a:xfrm>
            <a:off x="5159375" y="36258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50" name="Text Box 79"/>
          <p:cNvSpPr txBox="1">
            <a:spLocks noChangeArrowheads="1"/>
          </p:cNvSpPr>
          <p:nvPr/>
        </p:nvSpPr>
        <p:spPr bwMode="auto">
          <a:xfrm>
            <a:off x="5686425" y="36258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19</a:t>
            </a:r>
          </a:p>
        </p:txBody>
      </p:sp>
      <p:sp>
        <p:nvSpPr>
          <p:cNvPr id="42051" name="Text Box 80"/>
          <p:cNvSpPr txBox="1">
            <a:spLocks noChangeArrowheads="1"/>
          </p:cNvSpPr>
          <p:nvPr/>
        </p:nvSpPr>
        <p:spPr bwMode="auto">
          <a:xfrm>
            <a:off x="6213475" y="36258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55</a:t>
            </a:r>
          </a:p>
        </p:txBody>
      </p:sp>
      <p:sp>
        <p:nvSpPr>
          <p:cNvPr id="42052" name="Text Box 81"/>
          <p:cNvSpPr txBox="1">
            <a:spLocks noChangeArrowheads="1"/>
          </p:cNvSpPr>
          <p:nvPr/>
        </p:nvSpPr>
        <p:spPr bwMode="auto">
          <a:xfrm>
            <a:off x="6853238" y="36020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37</a:t>
            </a:r>
          </a:p>
        </p:txBody>
      </p:sp>
      <p:sp>
        <p:nvSpPr>
          <p:cNvPr id="42053" name="Text Box 82"/>
          <p:cNvSpPr txBox="1">
            <a:spLocks noChangeArrowheads="1"/>
          </p:cNvSpPr>
          <p:nvPr/>
        </p:nvSpPr>
        <p:spPr bwMode="auto">
          <a:xfrm>
            <a:off x="7380288" y="36020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54" name="Text Box 83"/>
          <p:cNvSpPr txBox="1">
            <a:spLocks noChangeArrowheads="1"/>
          </p:cNvSpPr>
          <p:nvPr/>
        </p:nvSpPr>
        <p:spPr bwMode="auto">
          <a:xfrm>
            <a:off x="7907338" y="36020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99</a:t>
            </a:r>
          </a:p>
        </p:txBody>
      </p:sp>
      <p:sp>
        <p:nvSpPr>
          <p:cNvPr id="42055" name="Text Box 84"/>
          <p:cNvSpPr txBox="1">
            <a:spLocks noChangeArrowheads="1"/>
          </p:cNvSpPr>
          <p:nvPr/>
        </p:nvSpPr>
        <p:spPr bwMode="auto">
          <a:xfrm>
            <a:off x="8435975" y="360203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2 </a:t>
            </a:r>
          </a:p>
        </p:txBody>
      </p:sp>
      <p:sp>
        <p:nvSpPr>
          <p:cNvPr id="42056" name="Line 90"/>
          <p:cNvSpPr>
            <a:spLocks noChangeShapeType="1"/>
          </p:cNvSpPr>
          <p:nvPr/>
        </p:nvSpPr>
        <p:spPr bwMode="auto">
          <a:xfrm>
            <a:off x="6789738" y="359886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57" name="Line 116"/>
          <p:cNvSpPr>
            <a:spLocks noChangeShapeType="1"/>
          </p:cNvSpPr>
          <p:nvPr/>
        </p:nvSpPr>
        <p:spPr bwMode="auto">
          <a:xfrm flipH="1">
            <a:off x="5684838" y="3001963"/>
            <a:ext cx="1025525" cy="6064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58" name="Line 117"/>
          <p:cNvSpPr>
            <a:spLocks noChangeShapeType="1"/>
          </p:cNvSpPr>
          <p:nvPr/>
        </p:nvSpPr>
        <p:spPr bwMode="auto">
          <a:xfrm>
            <a:off x="6721475" y="3001963"/>
            <a:ext cx="1211263" cy="5810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59" name="Group 161"/>
          <p:cNvGrpSpPr>
            <a:grpSpLocks/>
          </p:cNvGrpSpPr>
          <p:nvPr/>
        </p:nvGrpSpPr>
        <p:grpSpPr bwMode="auto">
          <a:xfrm>
            <a:off x="96838" y="4140200"/>
            <a:ext cx="2152650" cy="1098550"/>
            <a:chOff x="61" y="2608"/>
            <a:chExt cx="1356" cy="692"/>
          </a:xfrm>
        </p:grpSpPr>
        <p:sp>
          <p:nvSpPr>
            <p:cNvPr id="42119" name="Text Box 91"/>
            <p:cNvSpPr txBox="1">
              <a:spLocks noChangeArrowheads="1"/>
            </p:cNvSpPr>
            <p:nvPr/>
          </p:nvSpPr>
          <p:spPr bwMode="auto">
            <a:xfrm>
              <a:off x="61" y="2979"/>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120" name="Text Box 92"/>
            <p:cNvSpPr txBox="1">
              <a:spLocks noChangeArrowheads="1"/>
            </p:cNvSpPr>
            <p:nvPr/>
          </p:nvSpPr>
          <p:spPr bwMode="auto">
            <a:xfrm>
              <a:off x="393" y="2979"/>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121" name="Text Box 93"/>
            <p:cNvSpPr txBox="1">
              <a:spLocks noChangeArrowheads="1"/>
            </p:cNvSpPr>
            <p:nvPr/>
          </p:nvSpPr>
          <p:spPr bwMode="auto">
            <a:xfrm>
              <a:off x="765" y="2979"/>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122" name="Text Box 94"/>
            <p:cNvSpPr txBox="1">
              <a:spLocks noChangeArrowheads="1"/>
            </p:cNvSpPr>
            <p:nvPr/>
          </p:nvSpPr>
          <p:spPr bwMode="auto">
            <a:xfrm>
              <a:off x="1097" y="2979"/>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123" name="Line 109"/>
            <p:cNvSpPr>
              <a:spLocks noChangeShapeType="1"/>
            </p:cNvSpPr>
            <p:nvPr/>
          </p:nvSpPr>
          <p:spPr bwMode="auto">
            <a:xfrm>
              <a:off x="725" y="2972"/>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24" name="Line 118"/>
            <p:cNvSpPr>
              <a:spLocks noChangeShapeType="1"/>
            </p:cNvSpPr>
            <p:nvPr/>
          </p:nvSpPr>
          <p:spPr bwMode="auto">
            <a:xfrm flipH="1">
              <a:off x="374" y="2608"/>
              <a:ext cx="373" cy="381"/>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125" name="Line 119"/>
            <p:cNvSpPr>
              <a:spLocks noChangeShapeType="1"/>
            </p:cNvSpPr>
            <p:nvPr/>
          </p:nvSpPr>
          <p:spPr bwMode="auto">
            <a:xfrm>
              <a:off x="739" y="2608"/>
              <a:ext cx="374" cy="35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060" name="Line 120"/>
          <p:cNvSpPr>
            <a:spLocks noChangeShapeType="1"/>
          </p:cNvSpPr>
          <p:nvPr/>
        </p:nvSpPr>
        <p:spPr bwMode="auto">
          <a:xfrm flipH="1">
            <a:off x="2854325" y="4114800"/>
            <a:ext cx="555625" cy="5937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61" name="Text Box 95"/>
          <p:cNvSpPr txBox="1">
            <a:spLocks noChangeArrowheads="1"/>
          </p:cNvSpPr>
          <p:nvPr/>
        </p:nvSpPr>
        <p:spPr bwMode="auto">
          <a:xfrm>
            <a:off x="2330450" y="47307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62" name="Text Box 96"/>
          <p:cNvSpPr txBox="1">
            <a:spLocks noChangeArrowheads="1"/>
          </p:cNvSpPr>
          <p:nvPr/>
        </p:nvSpPr>
        <p:spPr bwMode="auto">
          <a:xfrm>
            <a:off x="2857500" y="47307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063" name="Text Box 97"/>
          <p:cNvSpPr txBox="1">
            <a:spLocks noChangeArrowheads="1"/>
          </p:cNvSpPr>
          <p:nvPr/>
        </p:nvSpPr>
        <p:spPr bwMode="auto">
          <a:xfrm>
            <a:off x="3433763" y="47307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064" name="Text Box 98"/>
          <p:cNvSpPr txBox="1">
            <a:spLocks noChangeArrowheads="1"/>
          </p:cNvSpPr>
          <p:nvPr/>
        </p:nvSpPr>
        <p:spPr bwMode="auto">
          <a:xfrm>
            <a:off x="3960813" y="473075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065" name="Line 100"/>
          <p:cNvSpPr>
            <a:spLocks noChangeShapeType="1"/>
          </p:cNvSpPr>
          <p:nvPr/>
        </p:nvSpPr>
        <p:spPr bwMode="auto">
          <a:xfrm>
            <a:off x="3382963" y="471646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66" name="Line 121"/>
          <p:cNvSpPr>
            <a:spLocks noChangeShapeType="1"/>
          </p:cNvSpPr>
          <p:nvPr/>
        </p:nvSpPr>
        <p:spPr bwMode="auto">
          <a:xfrm>
            <a:off x="3422650" y="4140200"/>
            <a:ext cx="568325" cy="57943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67" name="Text Box 101"/>
          <p:cNvSpPr txBox="1">
            <a:spLocks noChangeArrowheads="1"/>
          </p:cNvSpPr>
          <p:nvPr/>
        </p:nvSpPr>
        <p:spPr bwMode="auto">
          <a:xfrm>
            <a:off x="4584700" y="472916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22</a:t>
            </a:r>
          </a:p>
        </p:txBody>
      </p:sp>
      <p:sp>
        <p:nvSpPr>
          <p:cNvPr id="42068" name="Text Box 102"/>
          <p:cNvSpPr txBox="1">
            <a:spLocks noChangeArrowheads="1"/>
          </p:cNvSpPr>
          <p:nvPr/>
        </p:nvSpPr>
        <p:spPr bwMode="auto">
          <a:xfrm>
            <a:off x="5111750" y="472916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069" name="Text Box 103"/>
          <p:cNvSpPr txBox="1">
            <a:spLocks noChangeArrowheads="1"/>
          </p:cNvSpPr>
          <p:nvPr/>
        </p:nvSpPr>
        <p:spPr bwMode="auto">
          <a:xfrm>
            <a:off x="5702300" y="472916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19</a:t>
            </a:r>
          </a:p>
        </p:txBody>
      </p:sp>
      <p:sp>
        <p:nvSpPr>
          <p:cNvPr id="42070" name="Text Box 104"/>
          <p:cNvSpPr txBox="1">
            <a:spLocks noChangeArrowheads="1"/>
          </p:cNvSpPr>
          <p:nvPr/>
        </p:nvSpPr>
        <p:spPr bwMode="auto">
          <a:xfrm>
            <a:off x="6229350" y="472916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55</a:t>
            </a:r>
          </a:p>
        </p:txBody>
      </p:sp>
      <p:sp>
        <p:nvSpPr>
          <p:cNvPr id="42071" name="Line 110"/>
          <p:cNvSpPr>
            <a:spLocks noChangeShapeType="1"/>
          </p:cNvSpPr>
          <p:nvPr/>
        </p:nvSpPr>
        <p:spPr bwMode="auto">
          <a:xfrm>
            <a:off x="4527550" y="4733925"/>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72" name="Line 111"/>
          <p:cNvSpPr>
            <a:spLocks noChangeShapeType="1"/>
          </p:cNvSpPr>
          <p:nvPr/>
        </p:nvSpPr>
        <p:spPr bwMode="auto">
          <a:xfrm>
            <a:off x="5643563" y="472598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73" name="Line 112"/>
          <p:cNvSpPr>
            <a:spLocks noChangeShapeType="1"/>
          </p:cNvSpPr>
          <p:nvPr/>
        </p:nvSpPr>
        <p:spPr bwMode="auto">
          <a:xfrm>
            <a:off x="6772275" y="4705350"/>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74" name="Line 122"/>
          <p:cNvSpPr>
            <a:spLocks noChangeShapeType="1"/>
          </p:cNvSpPr>
          <p:nvPr/>
        </p:nvSpPr>
        <p:spPr bwMode="auto">
          <a:xfrm flipH="1">
            <a:off x="5091113" y="4114800"/>
            <a:ext cx="593725" cy="60483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75" name="Line 123"/>
          <p:cNvSpPr>
            <a:spLocks noChangeShapeType="1"/>
          </p:cNvSpPr>
          <p:nvPr/>
        </p:nvSpPr>
        <p:spPr bwMode="auto">
          <a:xfrm>
            <a:off x="5684838" y="4102100"/>
            <a:ext cx="530225" cy="6064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76" name="Text Box 105"/>
          <p:cNvSpPr txBox="1">
            <a:spLocks noChangeArrowheads="1"/>
          </p:cNvSpPr>
          <p:nvPr/>
        </p:nvSpPr>
        <p:spPr bwMode="auto">
          <a:xfrm>
            <a:off x="6819900" y="47180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37</a:t>
            </a:r>
          </a:p>
        </p:txBody>
      </p:sp>
      <p:sp>
        <p:nvSpPr>
          <p:cNvPr id="42077" name="Text Box 106"/>
          <p:cNvSpPr txBox="1">
            <a:spLocks noChangeArrowheads="1"/>
          </p:cNvSpPr>
          <p:nvPr/>
        </p:nvSpPr>
        <p:spPr bwMode="auto">
          <a:xfrm>
            <a:off x="7346950" y="47180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078" name="Text Box 107"/>
          <p:cNvSpPr txBox="1">
            <a:spLocks noChangeArrowheads="1"/>
          </p:cNvSpPr>
          <p:nvPr/>
        </p:nvSpPr>
        <p:spPr bwMode="auto">
          <a:xfrm>
            <a:off x="7935913" y="47180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99</a:t>
            </a:r>
          </a:p>
        </p:txBody>
      </p:sp>
      <p:sp>
        <p:nvSpPr>
          <p:cNvPr id="42079" name="Text Box 108"/>
          <p:cNvSpPr txBox="1">
            <a:spLocks noChangeArrowheads="1"/>
          </p:cNvSpPr>
          <p:nvPr/>
        </p:nvSpPr>
        <p:spPr bwMode="auto">
          <a:xfrm>
            <a:off x="8464550" y="471805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2 </a:t>
            </a:r>
          </a:p>
        </p:txBody>
      </p:sp>
      <p:sp>
        <p:nvSpPr>
          <p:cNvPr id="42080" name="Line 113"/>
          <p:cNvSpPr>
            <a:spLocks noChangeShapeType="1"/>
          </p:cNvSpPr>
          <p:nvPr/>
        </p:nvSpPr>
        <p:spPr bwMode="auto">
          <a:xfrm>
            <a:off x="7900988" y="472281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81" name="Line 124"/>
          <p:cNvSpPr>
            <a:spLocks noChangeShapeType="1"/>
          </p:cNvSpPr>
          <p:nvPr/>
        </p:nvSpPr>
        <p:spPr bwMode="auto">
          <a:xfrm flipH="1">
            <a:off x="7340600" y="4040188"/>
            <a:ext cx="555625" cy="66833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2" name="Line 125"/>
          <p:cNvSpPr>
            <a:spLocks noChangeShapeType="1"/>
          </p:cNvSpPr>
          <p:nvPr/>
        </p:nvSpPr>
        <p:spPr bwMode="auto">
          <a:xfrm>
            <a:off x="7896225" y="4029075"/>
            <a:ext cx="568325" cy="69056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3" name="Line 130"/>
          <p:cNvSpPr>
            <a:spLocks noChangeShapeType="1"/>
          </p:cNvSpPr>
          <p:nvPr/>
        </p:nvSpPr>
        <p:spPr bwMode="auto">
          <a:xfrm flipH="1">
            <a:off x="2557463" y="5176838"/>
            <a:ext cx="271462" cy="5191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4" name="Line 131"/>
          <p:cNvSpPr>
            <a:spLocks noChangeShapeType="1"/>
          </p:cNvSpPr>
          <p:nvPr/>
        </p:nvSpPr>
        <p:spPr bwMode="auto">
          <a:xfrm>
            <a:off x="2841625" y="5214938"/>
            <a:ext cx="296863" cy="4810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5" name="Line 132"/>
          <p:cNvSpPr>
            <a:spLocks noChangeShapeType="1"/>
          </p:cNvSpPr>
          <p:nvPr/>
        </p:nvSpPr>
        <p:spPr bwMode="auto">
          <a:xfrm flipH="1">
            <a:off x="3683000" y="5214938"/>
            <a:ext cx="284163" cy="4699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6" name="Line 133"/>
          <p:cNvSpPr>
            <a:spLocks noChangeShapeType="1"/>
          </p:cNvSpPr>
          <p:nvPr/>
        </p:nvSpPr>
        <p:spPr bwMode="auto">
          <a:xfrm>
            <a:off x="3990975" y="5214938"/>
            <a:ext cx="296863" cy="4810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7" name="Line 134"/>
          <p:cNvSpPr>
            <a:spLocks noChangeShapeType="1"/>
          </p:cNvSpPr>
          <p:nvPr/>
        </p:nvSpPr>
        <p:spPr bwMode="auto">
          <a:xfrm flipH="1">
            <a:off x="4819650" y="5176838"/>
            <a:ext cx="271463" cy="5191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8" name="Line 135"/>
          <p:cNvSpPr>
            <a:spLocks noChangeShapeType="1"/>
          </p:cNvSpPr>
          <p:nvPr/>
        </p:nvSpPr>
        <p:spPr bwMode="auto">
          <a:xfrm>
            <a:off x="5103813" y="5189538"/>
            <a:ext cx="307975" cy="4953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89" name="Line 136"/>
          <p:cNvSpPr>
            <a:spLocks noChangeShapeType="1"/>
          </p:cNvSpPr>
          <p:nvPr/>
        </p:nvSpPr>
        <p:spPr bwMode="auto">
          <a:xfrm flipH="1">
            <a:off x="5943600" y="5214938"/>
            <a:ext cx="271463" cy="4810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0" name="Line 137"/>
          <p:cNvSpPr>
            <a:spLocks noChangeShapeType="1"/>
          </p:cNvSpPr>
          <p:nvPr/>
        </p:nvSpPr>
        <p:spPr bwMode="auto">
          <a:xfrm>
            <a:off x="6240463" y="5227638"/>
            <a:ext cx="296862" cy="4683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1" name="Line 138"/>
          <p:cNvSpPr>
            <a:spLocks noChangeShapeType="1"/>
          </p:cNvSpPr>
          <p:nvPr/>
        </p:nvSpPr>
        <p:spPr bwMode="auto">
          <a:xfrm flipH="1">
            <a:off x="7092950" y="5165725"/>
            <a:ext cx="258763" cy="51911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2" name="Line 139"/>
          <p:cNvSpPr>
            <a:spLocks noChangeShapeType="1"/>
          </p:cNvSpPr>
          <p:nvPr/>
        </p:nvSpPr>
        <p:spPr bwMode="auto">
          <a:xfrm>
            <a:off x="7351713" y="5189538"/>
            <a:ext cx="346075" cy="4937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3" name="Line 140"/>
          <p:cNvSpPr>
            <a:spLocks noChangeShapeType="1"/>
          </p:cNvSpPr>
          <p:nvPr/>
        </p:nvSpPr>
        <p:spPr bwMode="auto">
          <a:xfrm flipH="1">
            <a:off x="8193088" y="5176838"/>
            <a:ext cx="246062" cy="5191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4" name="Line 141"/>
          <p:cNvSpPr>
            <a:spLocks noChangeShapeType="1"/>
          </p:cNvSpPr>
          <p:nvPr/>
        </p:nvSpPr>
        <p:spPr bwMode="auto">
          <a:xfrm>
            <a:off x="8477250" y="5153025"/>
            <a:ext cx="307975" cy="5429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2095" name="Group 165"/>
          <p:cNvGrpSpPr>
            <a:grpSpLocks/>
          </p:cNvGrpSpPr>
          <p:nvPr/>
        </p:nvGrpSpPr>
        <p:grpSpPr bwMode="auto">
          <a:xfrm>
            <a:off x="50800" y="5165725"/>
            <a:ext cx="1109663" cy="1052513"/>
            <a:chOff x="32" y="3254"/>
            <a:chExt cx="699" cy="663"/>
          </a:xfrm>
        </p:grpSpPr>
        <p:sp>
          <p:nvSpPr>
            <p:cNvPr id="42113" name="Text Box 5"/>
            <p:cNvSpPr txBox="1">
              <a:spLocks noChangeArrowheads="1"/>
            </p:cNvSpPr>
            <p:nvPr/>
          </p:nvSpPr>
          <p:spPr bwMode="auto">
            <a:xfrm>
              <a:off x="32" y="3586"/>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114" name="Text Box 6"/>
            <p:cNvSpPr txBox="1">
              <a:spLocks noChangeArrowheads="1"/>
            </p:cNvSpPr>
            <p:nvPr/>
          </p:nvSpPr>
          <p:spPr bwMode="auto">
            <a:xfrm>
              <a:off x="389" y="3586"/>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115" name="Line 126"/>
            <p:cNvSpPr>
              <a:spLocks noChangeShapeType="1"/>
            </p:cNvSpPr>
            <p:nvPr/>
          </p:nvSpPr>
          <p:spPr bwMode="auto">
            <a:xfrm flipH="1">
              <a:off x="163" y="3254"/>
              <a:ext cx="226" cy="32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116" name="Line 127"/>
            <p:cNvSpPr>
              <a:spLocks noChangeShapeType="1"/>
            </p:cNvSpPr>
            <p:nvPr/>
          </p:nvSpPr>
          <p:spPr bwMode="auto">
            <a:xfrm>
              <a:off x="389" y="3261"/>
              <a:ext cx="125" cy="3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117" name="Line 142"/>
            <p:cNvSpPr>
              <a:spLocks noChangeShapeType="1"/>
            </p:cNvSpPr>
            <p:nvPr/>
          </p:nvSpPr>
          <p:spPr bwMode="auto">
            <a:xfrm>
              <a:off x="362" y="3589"/>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18" name="Line 143"/>
            <p:cNvSpPr>
              <a:spLocks noChangeShapeType="1"/>
            </p:cNvSpPr>
            <p:nvPr/>
          </p:nvSpPr>
          <p:spPr bwMode="auto">
            <a:xfrm>
              <a:off x="731" y="3584"/>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096" name="Text Box 21"/>
          <p:cNvSpPr txBox="1">
            <a:spLocks noChangeArrowheads="1"/>
          </p:cNvSpPr>
          <p:nvPr/>
        </p:nvSpPr>
        <p:spPr bwMode="auto">
          <a:xfrm>
            <a:off x="1185863"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097" name="Text Box 22"/>
          <p:cNvSpPr txBox="1">
            <a:spLocks noChangeArrowheads="1"/>
          </p:cNvSpPr>
          <p:nvPr/>
        </p:nvSpPr>
        <p:spPr bwMode="auto">
          <a:xfrm>
            <a:off x="1752600" y="5692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098" name="Line 128"/>
          <p:cNvSpPr>
            <a:spLocks noChangeShapeType="1"/>
          </p:cNvSpPr>
          <p:nvPr/>
        </p:nvSpPr>
        <p:spPr bwMode="auto">
          <a:xfrm flipH="1">
            <a:off x="1358900" y="5189538"/>
            <a:ext cx="358775" cy="5064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99" name="Line 129"/>
          <p:cNvSpPr>
            <a:spLocks noChangeShapeType="1"/>
          </p:cNvSpPr>
          <p:nvPr/>
        </p:nvSpPr>
        <p:spPr bwMode="auto">
          <a:xfrm>
            <a:off x="1730375" y="5176838"/>
            <a:ext cx="258763" cy="5080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100" name="Line 144"/>
          <p:cNvSpPr>
            <a:spLocks noChangeShapeType="1"/>
          </p:cNvSpPr>
          <p:nvPr/>
        </p:nvSpPr>
        <p:spPr bwMode="auto">
          <a:xfrm>
            <a:off x="1716088" y="5689600"/>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1" name="Line 145"/>
          <p:cNvSpPr>
            <a:spLocks noChangeShapeType="1"/>
          </p:cNvSpPr>
          <p:nvPr/>
        </p:nvSpPr>
        <p:spPr bwMode="auto">
          <a:xfrm>
            <a:off x="2287588" y="568166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2" name="Line 146"/>
          <p:cNvSpPr>
            <a:spLocks noChangeShapeType="1"/>
          </p:cNvSpPr>
          <p:nvPr/>
        </p:nvSpPr>
        <p:spPr bwMode="auto">
          <a:xfrm>
            <a:off x="2855913" y="5680075"/>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3" name="Line 147"/>
          <p:cNvSpPr>
            <a:spLocks noChangeShapeType="1"/>
          </p:cNvSpPr>
          <p:nvPr/>
        </p:nvSpPr>
        <p:spPr bwMode="auto">
          <a:xfrm>
            <a:off x="3440113" y="571023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4" name="Line 148"/>
          <p:cNvSpPr>
            <a:spLocks noChangeShapeType="1"/>
          </p:cNvSpPr>
          <p:nvPr/>
        </p:nvSpPr>
        <p:spPr bwMode="auto">
          <a:xfrm>
            <a:off x="3997325" y="5708650"/>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5" name="Line 149"/>
          <p:cNvSpPr>
            <a:spLocks noChangeShapeType="1"/>
          </p:cNvSpPr>
          <p:nvPr/>
        </p:nvSpPr>
        <p:spPr bwMode="auto">
          <a:xfrm>
            <a:off x="4557713" y="571341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6" name="Line 150"/>
          <p:cNvSpPr>
            <a:spLocks noChangeShapeType="1"/>
          </p:cNvSpPr>
          <p:nvPr/>
        </p:nvSpPr>
        <p:spPr bwMode="auto">
          <a:xfrm>
            <a:off x="5129213" y="571658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7" name="Line 151"/>
          <p:cNvSpPr>
            <a:spLocks noChangeShapeType="1"/>
          </p:cNvSpPr>
          <p:nvPr/>
        </p:nvSpPr>
        <p:spPr bwMode="auto">
          <a:xfrm>
            <a:off x="5689600" y="5683250"/>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8" name="Line 152"/>
          <p:cNvSpPr>
            <a:spLocks noChangeShapeType="1"/>
          </p:cNvSpPr>
          <p:nvPr/>
        </p:nvSpPr>
        <p:spPr bwMode="auto">
          <a:xfrm>
            <a:off x="6249988" y="568801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09" name="Line 153"/>
          <p:cNvSpPr>
            <a:spLocks noChangeShapeType="1"/>
          </p:cNvSpPr>
          <p:nvPr/>
        </p:nvSpPr>
        <p:spPr bwMode="auto">
          <a:xfrm>
            <a:off x="6823075" y="5692775"/>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10" name="Line 154"/>
          <p:cNvSpPr>
            <a:spLocks noChangeShapeType="1"/>
          </p:cNvSpPr>
          <p:nvPr/>
        </p:nvSpPr>
        <p:spPr bwMode="auto">
          <a:xfrm>
            <a:off x="7407275" y="571023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11" name="Line 155"/>
          <p:cNvSpPr>
            <a:spLocks noChangeShapeType="1"/>
          </p:cNvSpPr>
          <p:nvPr/>
        </p:nvSpPr>
        <p:spPr bwMode="auto">
          <a:xfrm>
            <a:off x="7951788" y="5697538"/>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112" name="Line 156"/>
          <p:cNvSpPr>
            <a:spLocks noChangeShapeType="1"/>
          </p:cNvSpPr>
          <p:nvPr/>
        </p:nvSpPr>
        <p:spPr bwMode="auto">
          <a:xfrm>
            <a:off x="8524875" y="5726113"/>
            <a:ext cx="0" cy="520700"/>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3011" name="Rectangle 2"/>
          <p:cNvSpPr>
            <a:spLocks noGrp="1" noChangeArrowheads="1"/>
          </p:cNvSpPr>
          <p:nvPr>
            <p:ph type="title"/>
          </p:nvPr>
        </p:nvSpPr>
        <p:spPr/>
        <p:txBody>
          <a:bodyPr/>
          <a:lstStyle/>
          <a:p>
            <a:r>
              <a:rPr lang="en-US" altLang="en-US" smtClean="0"/>
              <a:t>Merge Sort – Example </a:t>
            </a:r>
          </a:p>
        </p:txBody>
      </p:sp>
      <p:grpSp>
        <p:nvGrpSpPr>
          <p:cNvPr id="43012" name="Group 242"/>
          <p:cNvGrpSpPr>
            <a:grpSpLocks/>
          </p:cNvGrpSpPr>
          <p:nvPr/>
        </p:nvGrpSpPr>
        <p:grpSpPr bwMode="auto">
          <a:xfrm>
            <a:off x="288925" y="1322388"/>
            <a:ext cx="4197350" cy="476250"/>
            <a:chOff x="182" y="833"/>
            <a:chExt cx="2644" cy="300"/>
          </a:xfrm>
        </p:grpSpPr>
        <p:sp>
          <p:nvSpPr>
            <p:cNvPr id="43232" name="Text Box 31"/>
            <p:cNvSpPr txBox="1">
              <a:spLocks noChangeArrowheads="1"/>
            </p:cNvSpPr>
            <p:nvPr/>
          </p:nvSpPr>
          <p:spPr bwMode="auto">
            <a:xfrm>
              <a:off x="182"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233" name="Text Box 32"/>
            <p:cNvSpPr txBox="1">
              <a:spLocks noChangeArrowheads="1"/>
            </p:cNvSpPr>
            <p:nvPr/>
          </p:nvSpPr>
          <p:spPr bwMode="auto">
            <a:xfrm>
              <a:off x="514"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234" name="Text Box 33"/>
            <p:cNvSpPr txBox="1">
              <a:spLocks noChangeArrowheads="1"/>
            </p:cNvSpPr>
            <p:nvPr/>
          </p:nvSpPr>
          <p:spPr bwMode="auto">
            <a:xfrm>
              <a:off x="846"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235" name="Text Box 34"/>
            <p:cNvSpPr txBox="1">
              <a:spLocks noChangeArrowheads="1"/>
            </p:cNvSpPr>
            <p:nvPr/>
          </p:nvSpPr>
          <p:spPr bwMode="auto">
            <a:xfrm>
              <a:off x="1178"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236" name="Text Box 35"/>
            <p:cNvSpPr txBox="1">
              <a:spLocks noChangeArrowheads="1"/>
            </p:cNvSpPr>
            <p:nvPr/>
          </p:nvSpPr>
          <p:spPr bwMode="auto">
            <a:xfrm>
              <a:off x="1510"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237" name="Text Box 36"/>
            <p:cNvSpPr txBox="1">
              <a:spLocks noChangeArrowheads="1"/>
            </p:cNvSpPr>
            <p:nvPr/>
          </p:nvSpPr>
          <p:spPr bwMode="auto">
            <a:xfrm>
              <a:off x="1842"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238" name="Text Box 37"/>
            <p:cNvSpPr txBox="1">
              <a:spLocks noChangeArrowheads="1"/>
            </p:cNvSpPr>
            <p:nvPr/>
          </p:nvSpPr>
          <p:spPr bwMode="auto">
            <a:xfrm>
              <a:off x="2174"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239" name="Text Box 38"/>
            <p:cNvSpPr txBox="1">
              <a:spLocks noChangeArrowheads="1"/>
            </p:cNvSpPr>
            <p:nvPr/>
          </p:nvSpPr>
          <p:spPr bwMode="auto">
            <a:xfrm>
              <a:off x="2506" y="833"/>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grpSp>
      <p:grpSp>
        <p:nvGrpSpPr>
          <p:cNvPr id="3" name="Group 243"/>
          <p:cNvGrpSpPr>
            <a:grpSpLocks/>
          </p:cNvGrpSpPr>
          <p:nvPr/>
        </p:nvGrpSpPr>
        <p:grpSpPr bwMode="auto">
          <a:xfrm>
            <a:off x="153988" y="1801813"/>
            <a:ext cx="2205037" cy="1098550"/>
            <a:chOff x="97" y="1135"/>
            <a:chExt cx="1389" cy="692"/>
          </a:xfrm>
        </p:grpSpPr>
        <p:sp>
          <p:nvSpPr>
            <p:cNvPr id="43227" name="Text Box 52"/>
            <p:cNvSpPr txBox="1">
              <a:spLocks noChangeArrowheads="1"/>
            </p:cNvSpPr>
            <p:nvPr/>
          </p:nvSpPr>
          <p:spPr bwMode="auto">
            <a:xfrm>
              <a:off x="97" y="152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228" name="Text Box 53"/>
            <p:cNvSpPr txBox="1">
              <a:spLocks noChangeArrowheads="1"/>
            </p:cNvSpPr>
            <p:nvPr/>
          </p:nvSpPr>
          <p:spPr bwMode="auto">
            <a:xfrm>
              <a:off x="429" y="152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229" name="Text Box 54"/>
            <p:cNvSpPr txBox="1">
              <a:spLocks noChangeArrowheads="1"/>
            </p:cNvSpPr>
            <p:nvPr/>
          </p:nvSpPr>
          <p:spPr bwMode="auto">
            <a:xfrm>
              <a:off x="761" y="152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230" name="Text Box 55"/>
            <p:cNvSpPr txBox="1">
              <a:spLocks noChangeArrowheads="1"/>
            </p:cNvSpPr>
            <p:nvPr/>
          </p:nvSpPr>
          <p:spPr bwMode="auto">
            <a:xfrm>
              <a:off x="1093" y="152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231" name="Line 61"/>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244"/>
          <p:cNvGrpSpPr>
            <a:grpSpLocks/>
          </p:cNvGrpSpPr>
          <p:nvPr/>
        </p:nvGrpSpPr>
        <p:grpSpPr bwMode="auto">
          <a:xfrm>
            <a:off x="2303463" y="1827213"/>
            <a:ext cx="2136775" cy="1127125"/>
            <a:chOff x="1451" y="1151"/>
            <a:chExt cx="1346" cy="710"/>
          </a:xfrm>
        </p:grpSpPr>
        <p:sp>
          <p:nvSpPr>
            <p:cNvPr id="43221" name="Text Box 56"/>
            <p:cNvSpPr txBox="1">
              <a:spLocks noChangeArrowheads="1"/>
            </p:cNvSpPr>
            <p:nvPr/>
          </p:nvSpPr>
          <p:spPr bwMode="auto">
            <a:xfrm>
              <a:off x="1481" y="1520"/>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222" name="Text Box 57"/>
            <p:cNvSpPr txBox="1">
              <a:spLocks noChangeArrowheads="1"/>
            </p:cNvSpPr>
            <p:nvPr/>
          </p:nvSpPr>
          <p:spPr bwMode="auto">
            <a:xfrm>
              <a:off x="1813" y="1520"/>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223" name="Text Box 58"/>
            <p:cNvSpPr txBox="1">
              <a:spLocks noChangeArrowheads="1"/>
            </p:cNvSpPr>
            <p:nvPr/>
          </p:nvSpPr>
          <p:spPr bwMode="auto">
            <a:xfrm>
              <a:off x="2145" y="1520"/>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224" name="Text Box 59"/>
            <p:cNvSpPr txBox="1">
              <a:spLocks noChangeArrowheads="1"/>
            </p:cNvSpPr>
            <p:nvPr/>
          </p:nvSpPr>
          <p:spPr bwMode="auto">
            <a:xfrm>
              <a:off x="2477" y="1520"/>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225" name="Line 60"/>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226" name="Line 62"/>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45"/>
          <p:cNvGrpSpPr>
            <a:grpSpLocks/>
          </p:cNvGrpSpPr>
          <p:nvPr/>
        </p:nvGrpSpPr>
        <p:grpSpPr bwMode="auto">
          <a:xfrm>
            <a:off x="84138" y="2914650"/>
            <a:ext cx="1089025" cy="1098550"/>
            <a:chOff x="53" y="1836"/>
            <a:chExt cx="686" cy="692"/>
          </a:xfrm>
        </p:grpSpPr>
        <p:sp>
          <p:nvSpPr>
            <p:cNvPr id="43217" name="Text Box 75"/>
            <p:cNvSpPr txBox="1">
              <a:spLocks noChangeArrowheads="1"/>
            </p:cNvSpPr>
            <p:nvPr/>
          </p:nvSpPr>
          <p:spPr bwMode="auto">
            <a:xfrm>
              <a:off x="53" y="220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218" name="Text Box 76"/>
            <p:cNvSpPr txBox="1">
              <a:spLocks noChangeArrowheads="1"/>
            </p:cNvSpPr>
            <p:nvPr/>
          </p:nvSpPr>
          <p:spPr bwMode="auto">
            <a:xfrm>
              <a:off x="385" y="220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219" name="Line 79"/>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220" name="Line 80"/>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246"/>
          <p:cNvGrpSpPr>
            <a:grpSpLocks/>
          </p:cNvGrpSpPr>
          <p:nvPr/>
        </p:nvGrpSpPr>
        <p:grpSpPr bwMode="auto">
          <a:xfrm>
            <a:off x="1160463" y="2914650"/>
            <a:ext cx="1076325" cy="1065213"/>
            <a:chOff x="731" y="1836"/>
            <a:chExt cx="678" cy="671"/>
          </a:xfrm>
        </p:grpSpPr>
        <p:sp>
          <p:nvSpPr>
            <p:cNvPr id="43214" name="Text Box 77"/>
            <p:cNvSpPr txBox="1">
              <a:spLocks noChangeArrowheads="1"/>
            </p:cNvSpPr>
            <p:nvPr/>
          </p:nvSpPr>
          <p:spPr bwMode="auto">
            <a:xfrm>
              <a:off x="757" y="220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215" name="Text Box 78"/>
            <p:cNvSpPr txBox="1">
              <a:spLocks noChangeArrowheads="1"/>
            </p:cNvSpPr>
            <p:nvPr/>
          </p:nvSpPr>
          <p:spPr bwMode="auto">
            <a:xfrm>
              <a:off x="1089" y="2207"/>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216" name="Line 81"/>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286"/>
          <p:cNvGrpSpPr>
            <a:grpSpLocks/>
          </p:cNvGrpSpPr>
          <p:nvPr/>
        </p:nvGrpSpPr>
        <p:grpSpPr bwMode="auto">
          <a:xfrm>
            <a:off x="2317750" y="2889250"/>
            <a:ext cx="1079500" cy="1122363"/>
            <a:chOff x="1460" y="1820"/>
            <a:chExt cx="680" cy="707"/>
          </a:xfrm>
        </p:grpSpPr>
        <p:sp>
          <p:nvSpPr>
            <p:cNvPr id="43210" name="Line 82"/>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211" name="Text Box 83"/>
            <p:cNvSpPr txBox="1">
              <a:spLocks noChangeArrowheads="1"/>
            </p:cNvSpPr>
            <p:nvPr/>
          </p:nvSpPr>
          <p:spPr bwMode="auto">
            <a:xfrm>
              <a:off x="1460" y="2208"/>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212" name="Text Box 84"/>
            <p:cNvSpPr txBox="1">
              <a:spLocks noChangeArrowheads="1"/>
            </p:cNvSpPr>
            <p:nvPr/>
          </p:nvSpPr>
          <p:spPr bwMode="auto">
            <a:xfrm>
              <a:off x="1792" y="2208"/>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213" name="Line 87"/>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287"/>
          <p:cNvGrpSpPr>
            <a:grpSpLocks/>
          </p:cNvGrpSpPr>
          <p:nvPr/>
        </p:nvGrpSpPr>
        <p:grpSpPr bwMode="auto">
          <a:xfrm>
            <a:off x="3409950" y="2914650"/>
            <a:ext cx="1046163" cy="1066800"/>
            <a:chOff x="2148" y="1836"/>
            <a:chExt cx="659" cy="672"/>
          </a:xfrm>
        </p:grpSpPr>
        <p:sp>
          <p:nvSpPr>
            <p:cNvPr id="43207" name="Text Box 85"/>
            <p:cNvSpPr txBox="1">
              <a:spLocks noChangeArrowheads="1"/>
            </p:cNvSpPr>
            <p:nvPr/>
          </p:nvSpPr>
          <p:spPr bwMode="auto">
            <a:xfrm>
              <a:off x="2155" y="2208"/>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208" name="Text Box 86"/>
            <p:cNvSpPr txBox="1">
              <a:spLocks noChangeArrowheads="1"/>
            </p:cNvSpPr>
            <p:nvPr/>
          </p:nvSpPr>
          <p:spPr bwMode="auto">
            <a:xfrm>
              <a:off x="2487" y="2208"/>
              <a:ext cx="320" cy="30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209" name="Line 88"/>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250"/>
          <p:cNvGrpSpPr>
            <a:grpSpLocks/>
          </p:cNvGrpSpPr>
          <p:nvPr/>
        </p:nvGrpSpPr>
        <p:grpSpPr bwMode="auto">
          <a:xfrm>
            <a:off x="604838" y="3951288"/>
            <a:ext cx="508000" cy="992187"/>
            <a:chOff x="381" y="2489"/>
            <a:chExt cx="320" cy="625"/>
          </a:xfrm>
        </p:grpSpPr>
        <p:sp>
          <p:nvSpPr>
            <p:cNvPr id="43205" name="Text Box 119"/>
            <p:cNvSpPr txBox="1">
              <a:spLocks noChangeArrowheads="1"/>
            </p:cNvSpPr>
            <p:nvPr/>
          </p:nvSpPr>
          <p:spPr bwMode="auto">
            <a:xfrm>
              <a:off x="381"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206" name="Line 121"/>
            <p:cNvSpPr>
              <a:spLocks noChangeShapeType="1"/>
            </p:cNvSpPr>
            <p:nvPr/>
          </p:nvSpPr>
          <p:spPr bwMode="auto">
            <a:xfrm>
              <a:off x="381" y="2489"/>
              <a:ext cx="125" cy="3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249"/>
          <p:cNvGrpSpPr>
            <a:grpSpLocks/>
          </p:cNvGrpSpPr>
          <p:nvPr/>
        </p:nvGrpSpPr>
        <p:grpSpPr bwMode="auto">
          <a:xfrm>
            <a:off x="38100" y="3940175"/>
            <a:ext cx="566738" cy="1052513"/>
            <a:chOff x="24" y="2482"/>
            <a:chExt cx="357" cy="663"/>
          </a:xfrm>
        </p:grpSpPr>
        <p:sp>
          <p:nvSpPr>
            <p:cNvPr id="43202" name="Text Box 118"/>
            <p:cNvSpPr txBox="1">
              <a:spLocks noChangeArrowheads="1"/>
            </p:cNvSpPr>
            <p:nvPr/>
          </p:nvSpPr>
          <p:spPr bwMode="auto">
            <a:xfrm>
              <a:off x="24"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203" name="Line 120"/>
            <p:cNvSpPr>
              <a:spLocks noChangeShapeType="1"/>
            </p:cNvSpPr>
            <p:nvPr/>
          </p:nvSpPr>
          <p:spPr bwMode="auto">
            <a:xfrm flipH="1">
              <a:off x="155" y="2482"/>
              <a:ext cx="226" cy="32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204" name="Line 122"/>
            <p:cNvSpPr>
              <a:spLocks noChangeShapeType="1"/>
            </p:cNvSpPr>
            <p:nvPr/>
          </p:nvSpPr>
          <p:spPr bwMode="auto">
            <a:xfrm>
              <a:off x="354" y="2817"/>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265"/>
          <p:cNvGrpSpPr>
            <a:grpSpLocks/>
          </p:cNvGrpSpPr>
          <p:nvPr/>
        </p:nvGrpSpPr>
        <p:grpSpPr bwMode="auto">
          <a:xfrm>
            <a:off x="1717675" y="3951288"/>
            <a:ext cx="530225" cy="992187"/>
            <a:chOff x="1082" y="2489"/>
            <a:chExt cx="334" cy="625"/>
          </a:xfrm>
        </p:grpSpPr>
        <p:sp>
          <p:nvSpPr>
            <p:cNvPr id="43200" name="Text Box 125"/>
            <p:cNvSpPr txBox="1">
              <a:spLocks noChangeArrowheads="1"/>
            </p:cNvSpPr>
            <p:nvPr/>
          </p:nvSpPr>
          <p:spPr bwMode="auto">
            <a:xfrm>
              <a:off x="1096"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201" name="Line 127"/>
            <p:cNvSpPr>
              <a:spLocks noChangeShapeType="1"/>
            </p:cNvSpPr>
            <p:nvPr/>
          </p:nvSpPr>
          <p:spPr bwMode="auto">
            <a:xfrm>
              <a:off x="1082" y="2489"/>
              <a:ext cx="163" cy="32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269"/>
          <p:cNvGrpSpPr>
            <a:grpSpLocks/>
          </p:cNvGrpSpPr>
          <p:nvPr/>
        </p:nvGrpSpPr>
        <p:grpSpPr bwMode="auto">
          <a:xfrm>
            <a:off x="1173163" y="3963988"/>
            <a:ext cx="531812" cy="1020762"/>
            <a:chOff x="739" y="2497"/>
            <a:chExt cx="335" cy="643"/>
          </a:xfrm>
        </p:grpSpPr>
        <p:sp>
          <p:nvSpPr>
            <p:cNvPr id="43197" name="Text Box 124"/>
            <p:cNvSpPr txBox="1">
              <a:spLocks noChangeArrowheads="1"/>
            </p:cNvSpPr>
            <p:nvPr/>
          </p:nvSpPr>
          <p:spPr bwMode="auto">
            <a:xfrm>
              <a:off x="739"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98" name="Line 126"/>
            <p:cNvSpPr>
              <a:spLocks noChangeShapeType="1"/>
            </p:cNvSpPr>
            <p:nvPr/>
          </p:nvSpPr>
          <p:spPr bwMode="auto">
            <a:xfrm flipH="1">
              <a:off x="848" y="2497"/>
              <a:ext cx="226" cy="31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99" name="Line 128"/>
            <p:cNvSpPr>
              <a:spLocks noChangeShapeType="1"/>
            </p:cNvSpPr>
            <p:nvPr/>
          </p:nvSpPr>
          <p:spPr bwMode="auto">
            <a:xfrm>
              <a:off x="1073" y="2812"/>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 name="Group 289"/>
          <p:cNvGrpSpPr>
            <a:grpSpLocks/>
          </p:cNvGrpSpPr>
          <p:nvPr/>
        </p:nvGrpSpPr>
        <p:grpSpPr bwMode="auto">
          <a:xfrm>
            <a:off x="2828925" y="3989388"/>
            <a:ext cx="554038" cy="954087"/>
            <a:chOff x="1782" y="2513"/>
            <a:chExt cx="349" cy="601"/>
          </a:xfrm>
        </p:grpSpPr>
        <p:sp>
          <p:nvSpPr>
            <p:cNvPr id="43195" name="Text Box 4"/>
            <p:cNvSpPr txBox="1">
              <a:spLocks noChangeArrowheads="1"/>
            </p:cNvSpPr>
            <p:nvPr/>
          </p:nvSpPr>
          <p:spPr bwMode="auto">
            <a:xfrm>
              <a:off x="1811"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196" name="Line 106"/>
            <p:cNvSpPr>
              <a:spLocks noChangeShapeType="1"/>
            </p:cNvSpPr>
            <p:nvPr/>
          </p:nvSpPr>
          <p:spPr bwMode="auto">
            <a:xfrm>
              <a:off x="1782" y="2513"/>
              <a:ext cx="187" cy="30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288"/>
          <p:cNvGrpSpPr>
            <a:grpSpLocks/>
          </p:cNvGrpSpPr>
          <p:nvPr/>
        </p:nvGrpSpPr>
        <p:grpSpPr bwMode="auto">
          <a:xfrm>
            <a:off x="2308225" y="3951288"/>
            <a:ext cx="534988" cy="1023937"/>
            <a:chOff x="1454" y="2489"/>
            <a:chExt cx="337" cy="645"/>
          </a:xfrm>
        </p:grpSpPr>
        <p:sp>
          <p:nvSpPr>
            <p:cNvPr id="43192" name="Text Box 3"/>
            <p:cNvSpPr txBox="1">
              <a:spLocks noChangeArrowheads="1"/>
            </p:cNvSpPr>
            <p:nvPr/>
          </p:nvSpPr>
          <p:spPr bwMode="auto">
            <a:xfrm>
              <a:off x="1454"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93" name="Line 105"/>
            <p:cNvSpPr>
              <a:spLocks noChangeShapeType="1"/>
            </p:cNvSpPr>
            <p:nvPr/>
          </p:nvSpPr>
          <p:spPr bwMode="auto">
            <a:xfrm flipH="1">
              <a:off x="1603" y="2489"/>
              <a:ext cx="171" cy="327"/>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94" name="Line 130"/>
            <p:cNvSpPr>
              <a:spLocks noChangeShapeType="1"/>
            </p:cNvSpPr>
            <p:nvPr/>
          </p:nvSpPr>
          <p:spPr bwMode="auto">
            <a:xfrm>
              <a:off x="1791" y="2806"/>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305"/>
          <p:cNvGrpSpPr>
            <a:grpSpLocks/>
          </p:cNvGrpSpPr>
          <p:nvPr/>
        </p:nvGrpSpPr>
        <p:grpSpPr bwMode="auto">
          <a:xfrm>
            <a:off x="3978275" y="3989388"/>
            <a:ext cx="539750" cy="954087"/>
            <a:chOff x="2506" y="2513"/>
            <a:chExt cx="340" cy="601"/>
          </a:xfrm>
        </p:grpSpPr>
        <p:sp>
          <p:nvSpPr>
            <p:cNvPr id="43190" name="Text Box 6"/>
            <p:cNvSpPr txBox="1">
              <a:spLocks noChangeArrowheads="1"/>
            </p:cNvSpPr>
            <p:nvPr/>
          </p:nvSpPr>
          <p:spPr bwMode="auto">
            <a:xfrm>
              <a:off x="2526"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91" name="Line 108"/>
            <p:cNvSpPr>
              <a:spLocks noChangeShapeType="1"/>
            </p:cNvSpPr>
            <p:nvPr/>
          </p:nvSpPr>
          <p:spPr bwMode="auto">
            <a:xfrm>
              <a:off x="2506" y="2513"/>
              <a:ext cx="187" cy="30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 name="Group 339"/>
          <p:cNvGrpSpPr>
            <a:grpSpLocks/>
          </p:cNvGrpSpPr>
          <p:nvPr/>
        </p:nvGrpSpPr>
        <p:grpSpPr bwMode="auto">
          <a:xfrm>
            <a:off x="3443288" y="3989388"/>
            <a:ext cx="541337" cy="1014412"/>
            <a:chOff x="2169" y="2513"/>
            <a:chExt cx="341" cy="639"/>
          </a:xfrm>
        </p:grpSpPr>
        <p:grpSp>
          <p:nvGrpSpPr>
            <p:cNvPr id="43186" name="Group 304"/>
            <p:cNvGrpSpPr>
              <a:grpSpLocks/>
            </p:cNvGrpSpPr>
            <p:nvPr/>
          </p:nvGrpSpPr>
          <p:grpSpPr bwMode="auto">
            <a:xfrm>
              <a:off x="2169" y="2513"/>
              <a:ext cx="322" cy="601"/>
              <a:chOff x="2169" y="2513"/>
              <a:chExt cx="322" cy="601"/>
            </a:xfrm>
          </p:grpSpPr>
          <p:sp>
            <p:nvSpPr>
              <p:cNvPr id="43188" name="Text Box 5"/>
              <p:cNvSpPr txBox="1">
                <a:spLocks noChangeArrowheads="1"/>
              </p:cNvSpPr>
              <p:nvPr/>
            </p:nvSpPr>
            <p:spPr bwMode="auto">
              <a:xfrm>
                <a:off x="2169" y="2814"/>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89" name="Line 107"/>
              <p:cNvSpPr>
                <a:spLocks noChangeShapeType="1"/>
              </p:cNvSpPr>
              <p:nvPr/>
            </p:nvSpPr>
            <p:spPr bwMode="auto">
              <a:xfrm flipH="1">
                <a:off x="2312" y="2513"/>
                <a:ext cx="179" cy="296"/>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3187" name="Line 132"/>
            <p:cNvSpPr>
              <a:spLocks noChangeShapeType="1"/>
            </p:cNvSpPr>
            <p:nvPr/>
          </p:nvSpPr>
          <p:spPr bwMode="auto">
            <a:xfrm>
              <a:off x="2510" y="2824"/>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 name="Group 183"/>
          <p:cNvGrpSpPr>
            <a:grpSpLocks/>
          </p:cNvGrpSpPr>
          <p:nvPr/>
        </p:nvGrpSpPr>
        <p:grpSpPr bwMode="auto">
          <a:xfrm>
            <a:off x="0" y="4954588"/>
            <a:ext cx="508000" cy="763587"/>
            <a:chOff x="0" y="3121"/>
            <a:chExt cx="320" cy="481"/>
          </a:xfrm>
        </p:grpSpPr>
        <p:sp>
          <p:nvSpPr>
            <p:cNvPr id="43184" name="Text Box 151"/>
            <p:cNvSpPr txBox="1">
              <a:spLocks noChangeArrowheads="1"/>
            </p:cNvSpPr>
            <p:nvPr/>
          </p:nvSpPr>
          <p:spPr bwMode="auto">
            <a:xfrm>
              <a:off x="0"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185" name="Line 159"/>
            <p:cNvSpPr>
              <a:spLocks noChangeShapeType="1"/>
            </p:cNvSpPr>
            <p:nvPr/>
          </p:nvSpPr>
          <p:spPr bwMode="auto">
            <a:xfrm>
              <a:off x="156" y="3121"/>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 name="Group 251"/>
          <p:cNvGrpSpPr>
            <a:grpSpLocks/>
          </p:cNvGrpSpPr>
          <p:nvPr/>
        </p:nvGrpSpPr>
        <p:grpSpPr bwMode="auto">
          <a:xfrm>
            <a:off x="569913" y="4959350"/>
            <a:ext cx="508000" cy="758825"/>
            <a:chOff x="359" y="3124"/>
            <a:chExt cx="320" cy="478"/>
          </a:xfrm>
        </p:grpSpPr>
        <p:sp>
          <p:nvSpPr>
            <p:cNvPr id="43182" name="Text Box 152"/>
            <p:cNvSpPr txBox="1">
              <a:spLocks noChangeArrowheads="1"/>
            </p:cNvSpPr>
            <p:nvPr/>
          </p:nvSpPr>
          <p:spPr bwMode="auto">
            <a:xfrm>
              <a:off x="35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83" name="Line 160"/>
            <p:cNvSpPr>
              <a:spLocks noChangeShapeType="1"/>
            </p:cNvSpPr>
            <p:nvPr/>
          </p:nvSpPr>
          <p:spPr bwMode="auto">
            <a:xfrm>
              <a:off x="533" y="3124"/>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 name="Group 266"/>
          <p:cNvGrpSpPr>
            <a:grpSpLocks/>
          </p:cNvGrpSpPr>
          <p:nvPr/>
        </p:nvGrpSpPr>
        <p:grpSpPr bwMode="auto">
          <a:xfrm>
            <a:off x="1141413" y="4962525"/>
            <a:ext cx="508000" cy="755650"/>
            <a:chOff x="719" y="3126"/>
            <a:chExt cx="320" cy="476"/>
          </a:xfrm>
        </p:grpSpPr>
        <p:sp>
          <p:nvSpPr>
            <p:cNvPr id="43180" name="Text Box 153"/>
            <p:cNvSpPr txBox="1">
              <a:spLocks noChangeArrowheads="1"/>
            </p:cNvSpPr>
            <p:nvPr/>
          </p:nvSpPr>
          <p:spPr bwMode="auto">
            <a:xfrm>
              <a:off x="71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81" name="Line 161"/>
            <p:cNvSpPr>
              <a:spLocks noChangeShapeType="1"/>
            </p:cNvSpPr>
            <p:nvPr/>
          </p:nvSpPr>
          <p:spPr bwMode="auto">
            <a:xfrm>
              <a:off x="878" y="3126"/>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 name="Group 267"/>
          <p:cNvGrpSpPr>
            <a:grpSpLocks/>
          </p:cNvGrpSpPr>
          <p:nvPr/>
        </p:nvGrpSpPr>
        <p:grpSpPr bwMode="auto">
          <a:xfrm>
            <a:off x="1712913" y="4941888"/>
            <a:ext cx="508000" cy="776287"/>
            <a:chOff x="1079" y="3113"/>
            <a:chExt cx="320" cy="489"/>
          </a:xfrm>
        </p:grpSpPr>
        <p:sp>
          <p:nvSpPr>
            <p:cNvPr id="43178" name="Text Box 154"/>
            <p:cNvSpPr txBox="1">
              <a:spLocks noChangeArrowheads="1"/>
            </p:cNvSpPr>
            <p:nvPr/>
          </p:nvSpPr>
          <p:spPr bwMode="auto">
            <a:xfrm>
              <a:off x="107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79" name="Line 162"/>
            <p:cNvSpPr>
              <a:spLocks noChangeShapeType="1"/>
            </p:cNvSpPr>
            <p:nvPr/>
          </p:nvSpPr>
          <p:spPr bwMode="auto">
            <a:xfrm>
              <a:off x="1231" y="3113"/>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290"/>
          <p:cNvGrpSpPr>
            <a:grpSpLocks/>
          </p:cNvGrpSpPr>
          <p:nvPr/>
        </p:nvGrpSpPr>
        <p:grpSpPr bwMode="auto">
          <a:xfrm>
            <a:off x="2284413" y="4970463"/>
            <a:ext cx="508000" cy="747712"/>
            <a:chOff x="1439" y="3131"/>
            <a:chExt cx="320" cy="471"/>
          </a:xfrm>
        </p:grpSpPr>
        <p:sp>
          <p:nvSpPr>
            <p:cNvPr id="43176" name="Text Box 155"/>
            <p:cNvSpPr txBox="1">
              <a:spLocks noChangeArrowheads="1"/>
            </p:cNvSpPr>
            <p:nvPr/>
          </p:nvSpPr>
          <p:spPr bwMode="auto">
            <a:xfrm>
              <a:off x="143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77" name="Line 163"/>
            <p:cNvSpPr>
              <a:spLocks noChangeShapeType="1"/>
            </p:cNvSpPr>
            <p:nvPr/>
          </p:nvSpPr>
          <p:spPr bwMode="auto">
            <a:xfrm>
              <a:off x="1615" y="3131"/>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 name="Group 291"/>
          <p:cNvGrpSpPr>
            <a:grpSpLocks/>
          </p:cNvGrpSpPr>
          <p:nvPr/>
        </p:nvGrpSpPr>
        <p:grpSpPr bwMode="auto">
          <a:xfrm>
            <a:off x="2855913" y="4949825"/>
            <a:ext cx="508000" cy="768350"/>
            <a:chOff x="1799" y="3118"/>
            <a:chExt cx="320" cy="484"/>
          </a:xfrm>
        </p:grpSpPr>
        <p:sp>
          <p:nvSpPr>
            <p:cNvPr id="43174" name="Text Box 156"/>
            <p:cNvSpPr txBox="1">
              <a:spLocks noChangeArrowheads="1"/>
            </p:cNvSpPr>
            <p:nvPr/>
          </p:nvSpPr>
          <p:spPr bwMode="auto">
            <a:xfrm>
              <a:off x="179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175" name="Line 164"/>
            <p:cNvSpPr>
              <a:spLocks noChangeShapeType="1"/>
            </p:cNvSpPr>
            <p:nvPr/>
          </p:nvSpPr>
          <p:spPr bwMode="auto">
            <a:xfrm>
              <a:off x="1968" y="3118"/>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 name="Group 292"/>
          <p:cNvGrpSpPr>
            <a:grpSpLocks/>
          </p:cNvGrpSpPr>
          <p:nvPr/>
        </p:nvGrpSpPr>
        <p:grpSpPr bwMode="auto">
          <a:xfrm>
            <a:off x="3427413" y="4941888"/>
            <a:ext cx="508000" cy="776287"/>
            <a:chOff x="2159" y="3113"/>
            <a:chExt cx="320" cy="489"/>
          </a:xfrm>
        </p:grpSpPr>
        <p:sp>
          <p:nvSpPr>
            <p:cNvPr id="43172" name="Text Box 157"/>
            <p:cNvSpPr txBox="1">
              <a:spLocks noChangeArrowheads="1"/>
            </p:cNvSpPr>
            <p:nvPr/>
          </p:nvSpPr>
          <p:spPr bwMode="auto">
            <a:xfrm>
              <a:off x="215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73" name="Line 165"/>
            <p:cNvSpPr>
              <a:spLocks noChangeShapeType="1"/>
            </p:cNvSpPr>
            <p:nvPr/>
          </p:nvSpPr>
          <p:spPr bwMode="auto">
            <a:xfrm>
              <a:off x="2321" y="3113"/>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 name="Group 268"/>
          <p:cNvGrpSpPr>
            <a:grpSpLocks/>
          </p:cNvGrpSpPr>
          <p:nvPr/>
        </p:nvGrpSpPr>
        <p:grpSpPr bwMode="auto">
          <a:xfrm>
            <a:off x="3998913" y="4957763"/>
            <a:ext cx="508000" cy="760412"/>
            <a:chOff x="2519" y="3123"/>
            <a:chExt cx="320" cy="479"/>
          </a:xfrm>
        </p:grpSpPr>
        <p:sp>
          <p:nvSpPr>
            <p:cNvPr id="43170" name="Text Box 158"/>
            <p:cNvSpPr txBox="1">
              <a:spLocks noChangeArrowheads="1"/>
            </p:cNvSpPr>
            <p:nvPr/>
          </p:nvSpPr>
          <p:spPr bwMode="auto">
            <a:xfrm>
              <a:off x="2519" y="3302"/>
              <a:ext cx="320" cy="30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71" name="Line 166"/>
            <p:cNvSpPr>
              <a:spLocks noChangeShapeType="1"/>
            </p:cNvSpPr>
            <p:nvPr/>
          </p:nvSpPr>
          <p:spPr bwMode="auto">
            <a:xfrm>
              <a:off x="2689" y="3123"/>
              <a:ext cx="0" cy="17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159" name="Text Box 175"/>
          <p:cNvSpPr txBox="1">
            <a:spLocks noChangeArrowheads="1"/>
          </p:cNvSpPr>
          <p:nvPr/>
        </p:nvSpPr>
        <p:spPr bwMode="auto">
          <a:xfrm>
            <a:off x="4637088"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160" name="Text Box 176"/>
          <p:cNvSpPr txBox="1">
            <a:spLocks noChangeArrowheads="1"/>
          </p:cNvSpPr>
          <p:nvPr/>
        </p:nvSpPr>
        <p:spPr bwMode="auto">
          <a:xfrm>
            <a:off x="52070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161" name="Text Box 177"/>
          <p:cNvSpPr txBox="1">
            <a:spLocks noChangeArrowheads="1"/>
          </p:cNvSpPr>
          <p:nvPr/>
        </p:nvSpPr>
        <p:spPr bwMode="auto">
          <a:xfrm>
            <a:off x="57785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162" name="Text Box 178"/>
          <p:cNvSpPr txBox="1">
            <a:spLocks noChangeArrowheads="1"/>
          </p:cNvSpPr>
          <p:nvPr/>
        </p:nvSpPr>
        <p:spPr bwMode="auto">
          <a:xfrm>
            <a:off x="63500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163" name="Text Box 179"/>
          <p:cNvSpPr txBox="1">
            <a:spLocks noChangeArrowheads="1"/>
          </p:cNvSpPr>
          <p:nvPr/>
        </p:nvSpPr>
        <p:spPr bwMode="auto">
          <a:xfrm>
            <a:off x="6921500" y="4457700"/>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164" name="Text Box 180"/>
          <p:cNvSpPr txBox="1">
            <a:spLocks noChangeArrowheads="1"/>
          </p:cNvSpPr>
          <p:nvPr/>
        </p:nvSpPr>
        <p:spPr bwMode="auto">
          <a:xfrm>
            <a:off x="74930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165" name="Text Box 181"/>
          <p:cNvSpPr txBox="1">
            <a:spLocks noChangeArrowheads="1"/>
          </p:cNvSpPr>
          <p:nvPr/>
        </p:nvSpPr>
        <p:spPr bwMode="auto">
          <a:xfrm>
            <a:off x="80645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166" name="Text Box 182"/>
          <p:cNvSpPr txBox="1">
            <a:spLocks noChangeArrowheads="1"/>
          </p:cNvSpPr>
          <p:nvPr/>
        </p:nvSpPr>
        <p:spPr bwMode="auto">
          <a:xfrm>
            <a:off x="8636000" y="44577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175" name="Text Box 191"/>
          <p:cNvSpPr txBox="1">
            <a:spLocks noChangeArrowheads="1"/>
          </p:cNvSpPr>
          <p:nvPr/>
        </p:nvSpPr>
        <p:spPr bwMode="auto">
          <a:xfrm>
            <a:off x="4716463" y="35210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176" name="Text Box 192"/>
          <p:cNvSpPr txBox="1">
            <a:spLocks noChangeArrowheads="1"/>
          </p:cNvSpPr>
          <p:nvPr/>
        </p:nvSpPr>
        <p:spPr bwMode="auto">
          <a:xfrm>
            <a:off x="5226050" y="35210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180" name="Text Box 196"/>
          <p:cNvSpPr txBox="1">
            <a:spLocks noChangeArrowheads="1"/>
          </p:cNvSpPr>
          <p:nvPr/>
        </p:nvSpPr>
        <p:spPr bwMode="auto">
          <a:xfrm>
            <a:off x="6327775" y="35210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181" name="Text Box 197"/>
          <p:cNvSpPr txBox="1">
            <a:spLocks noChangeArrowheads="1"/>
          </p:cNvSpPr>
          <p:nvPr/>
        </p:nvSpPr>
        <p:spPr bwMode="auto">
          <a:xfrm>
            <a:off x="5824538" y="35210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184" name="Text Box 200"/>
          <p:cNvSpPr txBox="1">
            <a:spLocks noChangeArrowheads="1"/>
          </p:cNvSpPr>
          <p:nvPr/>
        </p:nvSpPr>
        <p:spPr bwMode="auto">
          <a:xfrm>
            <a:off x="6953250" y="3521075"/>
            <a:ext cx="582613"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185" name="Text Box 201"/>
          <p:cNvSpPr txBox="1">
            <a:spLocks noChangeArrowheads="1"/>
          </p:cNvSpPr>
          <p:nvPr/>
        </p:nvSpPr>
        <p:spPr bwMode="auto">
          <a:xfrm>
            <a:off x="7469188" y="3521075"/>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188" name="Text Box 204"/>
          <p:cNvSpPr txBox="1">
            <a:spLocks noChangeArrowheads="1"/>
          </p:cNvSpPr>
          <p:nvPr/>
        </p:nvSpPr>
        <p:spPr bwMode="auto">
          <a:xfrm>
            <a:off x="8131175" y="3533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189" name="Text Box 205"/>
          <p:cNvSpPr txBox="1">
            <a:spLocks noChangeArrowheads="1"/>
          </p:cNvSpPr>
          <p:nvPr/>
        </p:nvSpPr>
        <p:spPr bwMode="auto">
          <a:xfrm>
            <a:off x="8636000" y="353377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195" name="Text Box 211"/>
          <p:cNvSpPr txBox="1">
            <a:spLocks noChangeArrowheads="1"/>
          </p:cNvSpPr>
          <p:nvPr/>
        </p:nvSpPr>
        <p:spPr bwMode="auto">
          <a:xfrm>
            <a:off x="4691063" y="24511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196" name="Text Box 212"/>
          <p:cNvSpPr txBox="1">
            <a:spLocks noChangeArrowheads="1"/>
          </p:cNvSpPr>
          <p:nvPr/>
        </p:nvSpPr>
        <p:spPr bwMode="auto">
          <a:xfrm>
            <a:off x="5200650" y="2451100"/>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197" name="Text Box 213"/>
          <p:cNvSpPr txBox="1">
            <a:spLocks noChangeArrowheads="1"/>
          </p:cNvSpPr>
          <p:nvPr/>
        </p:nvSpPr>
        <p:spPr bwMode="auto">
          <a:xfrm>
            <a:off x="5699125" y="244951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198" name="Text Box 214"/>
          <p:cNvSpPr txBox="1">
            <a:spLocks noChangeArrowheads="1"/>
          </p:cNvSpPr>
          <p:nvPr/>
        </p:nvSpPr>
        <p:spPr bwMode="auto">
          <a:xfrm>
            <a:off x="6194425" y="244951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grpSp>
        <p:nvGrpSpPr>
          <p:cNvPr id="26" name="Group 279"/>
          <p:cNvGrpSpPr>
            <a:grpSpLocks/>
          </p:cNvGrpSpPr>
          <p:nvPr/>
        </p:nvGrpSpPr>
        <p:grpSpPr bwMode="auto">
          <a:xfrm>
            <a:off x="5165725" y="2905125"/>
            <a:ext cx="1098550" cy="506413"/>
            <a:chOff x="3254" y="1830"/>
            <a:chExt cx="692" cy="319"/>
          </a:xfrm>
        </p:grpSpPr>
        <p:sp>
          <p:nvSpPr>
            <p:cNvPr id="43168" name="Line 215"/>
            <p:cNvSpPr>
              <a:spLocks noChangeShapeType="1"/>
            </p:cNvSpPr>
            <p:nvPr/>
          </p:nvSpPr>
          <p:spPr bwMode="auto">
            <a:xfrm flipV="1">
              <a:off x="3254" y="1830"/>
              <a:ext cx="334" cy="311"/>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69" name="Line 216"/>
            <p:cNvSpPr>
              <a:spLocks noChangeShapeType="1"/>
            </p:cNvSpPr>
            <p:nvPr/>
          </p:nvSpPr>
          <p:spPr bwMode="auto">
            <a:xfrm flipH="1" flipV="1">
              <a:off x="3581" y="1837"/>
              <a:ext cx="365" cy="3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201" name="Text Box 217"/>
          <p:cNvSpPr txBox="1">
            <a:spLocks noChangeArrowheads="1"/>
          </p:cNvSpPr>
          <p:nvPr/>
        </p:nvSpPr>
        <p:spPr bwMode="auto">
          <a:xfrm>
            <a:off x="6972300" y="246221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202" name="Text Box 218"/>
          <p:cNvSpPr txBox="1">
            <a:spLocks noChangeArrowheads="1"/>
          </p:cNvSpPr>
          <p:nvPr/>
        </p:nvSpPr>
        <p:spPr bwMode="auto">
          <a:xfrm>
            <a:off x="7475538" y="2462213"/>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203" name="Text Box 219"/>
          <p:cNvSpPr txBox="1">
            <a:spLocks noChangeArrowheads="1"/>
          </p:cNvSpPr>
          <p:nvPr/>
        </p:nvSpPr>
        <p:spPr bwMode="auto">
          <a:xfrm>
            <a:off x="7980363" y="2462213"/>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204" name="Text Box 220"/>
          <p:cNvSpPr txBox="1">
            <a:spLocks noChangeArrowheads="1"/>
          </p:cNvSpPr>
          <p:nvPr/>
        </p:nvSpPr>
        <p:spPr bwMode="auto">
          <a:xfrm>
            <a:off x="8523288" y="2462213"/>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grpSp>
        <p:nvGrpSpPr>
          <p:cNvPr id="27" name="Group 314"/>
          <p:cNvGrpSpPr>
            <a:grpSpLocks/>
          </p:cNvGrpSpPr>
          <p:nvPr/>
        </p:nvGrpSpPr>
        <p:grpSpPr bwMode="auto">
          <a:xfrm>
            <a:off x="7469188" y="2908300"/>
            <a:ext cx="1060450" cy="495300"/>
            <a:chOff x="4705" y="1832"/>
            <a:chExt cx="668" cy="312"/>
          </a:xfrm>
        </p:grpSpPr>
        <p:sp>
          <p:nvSpPr>
            <p:cNvPr id="43166" name="Line 221"/>
            <p:cNvSpPr>
              <a:spLocks noChangeShapeType="1"/>
            </p:cNvSpPr>
            <p:nvPr/>
          </p:nvSpPr>
          <p:spPr bwMode="auto">
            <a:xfrm flipV="1">
              <a:off x="4705" y="1840"/>
              <a:ext cx="319" cy="296"/>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67" name="Line 222"/>
            <p:cNvSpPr>
              <a:spLocks noChangeShapeType="1"/>
            </p:cNvSpPr>
            <p:nvPr/>
          </p:nvSpPr>
          <p:spPr bwMode="auto">
            <a:xfrm flipH="1" flipV="1">
              <a:off x="5008" y="1832"/>
              <a:ext cx="365" cy="312"/>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207" name="Text Box 223"/>
          <p:cNvSpPr txBox="1">
            <a:spLocks noChangeArrowheads="1"/>
          </p:cNvSpPr>
          <p:nvPr/>
        </p:nvSpPr>
        <p:spPr bwMode="auto">
          <a:xfrm>
            <a:off x="4778375"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208" name="Text Box 224"/>
          <p:cNvSpPr txBox="1">
            <a:spLocks noChangeArrowheads="1"/>
          </p:cNvSpPr>
          <p:nvPr/>
        </p:nvSpPr>
        <p:spPr bwMode="auto">
          <a:xfrm>
            <a:off x="5286375"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209" name="Text Box 225"/>
          <p:cNvSpPr txBox="1">
            <a:spLocks noChangeArrowheads="1"/>
          </p:cNvSpPr>
          <p:nvPr/>
        </p:nvSpPr>
        <p:spPr bwMode="auto">
          <a:xfrm>
            <a:off x="5799138"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210" name="Text Box 226"/>
          <p:cNvSpPr txBox="1">
            <a:spLocks noChangeArrowheads="1"/>
          </p:cNvSpPr>
          <p:nvPr/>
        </p:nvSpPr>
        <p:spPr bwMode="auto">
          <a:xfrm>
            <a:off x="6316663" y="1343025"/>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211" name="Text Box 227"/>
          <p:cNvSpPr txBox="1">
            <a:spLocks noChangeArrowheads="1"/>
          </p:cNvSpPr>
          <p:nvPr/>
        </p:nvSpPr>
        <p:spPr bwMode="auto">
          <a:xfrm>
            <a:off x="6897688"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212" name="Text Box 228"/>
          <p:cNvSpPr txBox="1">
            <a:spLocks noChangeArrowheads="1"/>
          </p:cNvSpPr>
          <p:nvPr/>
        </p:nvSpPr>
        <p:spPr bwMode="auto">
          <a:xfrm>
            <a:off x="7397750"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213" name="Text Box 229"/>
          <p:cNvSpPr txBox="1">
            <a:spLocks noChangeArrowheads="1"/>
          </p:cNvSpPr>
          <p:nvPr/>
        </p:nvSpPr>
        <p:spPr bwMode="auto">
          <a:xfrm>
            <a:off x="7905750"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214" name="Text Box 230"/>
          <p:cNvSpPr txBox="1">
            <a:spLocks noChangeArrowheads="1"/>
          </p:cNvSpPr>
          <p:nvPr/>
        </p:nvSpPr>
        <p:spPr bwMode="auto">
          <a:xfrm>
            <a:off x="8389938" y="1343025"/>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grpSp>
        <p:nvGrpSpPr>
          <p:cNvPr id="28" name="Group 322"/>
          <p:cNvGrpSpPr>
            <a:grpSpLocks/>
          </p:cNvGrpSpPr>
          <p:nvPr/>
        </p:nvGrpSpPr>
        <p:grpSpPr bwMode="auto">
          <a:xfrm>
            <a:off x="5695950" y="1817688"/>
            <a:ext cx="2286000" cy="641350"/>
            <a:chOff x="3588" y="1145"/>
            <a:chExt cx="1440" cy="404"/>
          </a:xfrm>
        </p:grpSpPr>
        <p:sp>
          <p:nvSpPr>
            <p:cNvPr id="43164" name="Line 231"/>
            <p:cNvSpPr>
              <a:spLocks noChangeShapeType="1"/>
            </p:cNvSpPr>
            <p:nvPr/>
          </p:nvSpPr>
          <p:spPr bwMode="auto">
            <a:xfrm flipV="1">
              <a:off x="3588" y="1145"/>
              <a:ext cx="755" cy="389"/>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65" name="Line 233"/>
            <p:cNvSpPr>
              <a:spLocks noChangeShapeType="1"/>
            </p:cNvSpPr>
            <p:nvPr/>
          </p:nvSpPr>
          <p:spPr bwMode="auto">
            <a:xfrm flipH="1" flipV="1">
              <a:off x="4352" y="1145"/>
              <a:ext cx="676" cy="40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252"/>
          <p:cNvGrpSpPr>
            <a:grpSpLocks/>
          </p:cNvGrpSpPr>
          <p:nvPr/>
        </p:nvGrpSpPr>
        <p:grpSpPr bwMode="auto">
          <a:xfrm>
            <a:off x="4856163" y="4003675"/>
            <a:ext cx="617537" cy="457200"/>
            <a:chOff x="3059" y="2522"/>
            <a:chExt cx="389" cy="288"/>
          </a:xfrm>
        </p:grpSpPr>
        <p:sp>
          <p:nvSpPr>
            <p:cNvPr id="43162" name="Line 234"/>
            <p:cNvSpPr>
              <a:spLocks noChangeShapeType="1"/>
            </p:cNvSpPr>
            <p:nvPr/>
          </p:nvSpPr>
          <p:spPr bwMode="auto">
            <a:xfrm flipV="1">
              <a:off x="3059" y="2522"/>
              <a:ext cx="226" cy="28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63" name="Line 235"/>
            <p:cNvSpPr>
              <a:spLocks noChangeShapeType="1"/>
            </p:cNvSpPr>
            <p:nvPr/>
          </p:nvSpPr>
          <p:spPr bwMode="auto">
            <a:xfrm flipH="1" flipV="1">
              <a:off x="3277" y="2522"/>
              <a:ext cx="171" cy="2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0" name="Group 274"/>
          <p:cNvGrpSpPr>
            <a:grpSpLocks/>
          </p:cNvGrpSpPr>
          <p:nvPr/>
        </p:nvGrpSpPr>
        <p:grpSpPr bwMode="auto">
          <a:xfrm>
            <a:off x="5972175" y="3957638"/>
            <a:ext cx="628650" cy="469900"/>
            <a:chOff x="3762" y="2493"/>
            <a:chExt cx="396" cy="296"/>
          </a:xfrm>
        </p:grpSpPr>
        <p:sp>
          <p:nvSpPr>
            <p:cNvPr id="43160" name="Line 236"/>
            <p:cNvSpPr>
              <a:spLocks noChangeShapeType="1"/>
            </p:cNvSpPr>
            <p:nvPr/>
          </p:nvSpPr>
          <p:spPr bwMode="auto">
            <a:xfrm flipV="1">
              <a:off x="3762" y="2493"/>
              <a:ext cx="226" cy="28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61" name="Line 237"/>
            <p:cNvSpPr>
              <a:spLocks noChangeShapeType="1"/>
            </p:cNvSpPr>
            <p:nvPr/>
          </p:nvSpPr>
          <p:spPr bwMode="auto">
            <a:xfrm flipH="1" flipV="1">
              <a:off x="3987" y="2501"/>
              <a:ext cx="171" cy="2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 name="Group 297"/>
          <p:cNvGrpSpPr>
            <a:grpSpLocks/>
          </p:cNvGrpSpPr>
          <p:nvPr/>
        </p:nvGrpSpPr>
        <p:grpSpPr bwMode="auto">
          <a:xfrm>
            <a:off x="7075488" y="3973513"/>
            <a:ext cx="666750" cy="484187"/>
            <a:chOff x="4457" y="2503"/>
            <a:chExt cx="420" cy="305"/>
          </a:xfrm>
        </p:grpSpPr>
        <p:sp>
          <p:nvSpPr>
            <p:cNvPr id="43158" name="Line 238"/>
            <p:cNvSpPr>
              <a:spLocks noChangeShapeType="1"/>
            </p:cNvSpPr>
            <p:nvPr/>
          </p:nvSpPr>
          <p:spPr bwMode="auto">
            <a:xfrm flipV="1">
              <a:off x="4457" y="2503"/>
              <a:ext cx="226" cy="28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59" name="Line 239"/>
            <p:cNvSpPr>
              <a:spLocks noChangeShapeType="1"/>
            </p:cNvSpPr>
            <p:nvPr/>
          </p:nvSpPr>
          <p:spPr bwMode="auto">
            <a:xfrm flipH="1" flipV="1">
              <a:off x="4706" y="2520"/>
              <a:ext cx="171" cy="2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6144" name="Group 298"/>
          <p:cNvGrpSpPr>
            <a:grpSpLocks/>
          </p:cNvGrpSpPr>
          <p:nvPr/>
        </p:nvGrpSpPr>
        <p:grpSpPr bwMode="auto">
          <a:xfrm>
            <a:off x="8266113" y="3976688"/>
            <a:ext cx="628650" cy="498475"/>
            <a:chOff x="5207" y="2505"/>
            <a:chExt cx="396" cy="314"/>
          </a:xfrm>
        </p:grpSpPr>
        <p:sp>
          <p:nvSpPr>
            <p:cNvPr id="43156" name="Line 240"/>
            <p:cNvSpPr>
              <a:spLocks noChangeShapeType="1"/>
            </p:cNvSpPr>
            <p:nvPr/>
          </p:nvSpPr>
          <p:spPr bwMode="auto">
            <a:xfrm flipV="1">
              <a:off x="5207" y="2505"/>
              <a:ext cx="226" cy="28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57" name="Line 241"/>
            <p:cNvSpPr>
              <a:spLocks noChangeShapeType="1"/>
            </p:cNvSpPr>
            <p:nvPr/>
          </p:nvSpPr>
          <p:spPr bwMode="auto">
            <a:xfrm flipH="1" flipV="1">
              <a:off x="5432" y="2531"/>
              <a:ext cx="171" cy="2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237" name="Text Box 253"/>
          <p:cNvSpPr txBox="1">
            <a:spLocks noChangeArrowheads="1"/>
          </p:cNvSpPr>
          <p:nvPr/>
        </p:nvSpPr>
        <p:spPr bwMode="auto">
          <a:xfrm>
            <a:off x="0" y="5229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238" name="Text Box 254"/>
          <p:cNvSpPr txBox="1">
            <a:spLocks noChangeArrowheads="1"/>
          </p:cNvSpPr>
          <p:nvPr/>
        </p:nvSpPr>
        <p:spPr bwMode="auto">
          <a:xfrm>
            <a:off x="577850" y="5229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239" name="Text Box 255"/>
          <p:cNvSpPr txBox="1">
            <a:spLocks noChangeArrowheads="1"/>
          </p:cNvSpPr>
          <p:nvPr/>
        </p:nvSpPr>
        <p:spPr bwMode="auto">
          <a:xfrm>
            <a:off x="25400" y="44783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240" name="Text Box 256"/>
          <p:cNvSpPr txBox="1">
            <a:spLocks noChangeArrowheads="1"/>
          </p:cNvSpPr>
          <p:nvPr/>
        </p:nvSpPr>
        <p:spPr bwMode="auto">
          <a:xfrm>
            <a:off x="608013" y="4467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grpSp>
        <p:nvGrpSpPr>
          <p:cNvPr id="426145" name="Group 259"/>
          <p:cNvGrpSpPr>
            <a:grpSpLocks/>
          </p:cNvGrpSpPr>
          <p:nvPr/>
        </p:nvGrpSpPr>
        <p:grpSpPr bwMode="auto">
          <a:xfrm>
            <a:off x="100013" y="2906713"/>
            <a:ext cx="1089025" cy="1098550"/>
            <a:chOff x="53" y="1836"/>
            <a:chExt cx="686" cy="692"/>
          </a:xfrm>
        </p:grpSpPr>
        <p:sp>
          <p:nvSpPr>
            <p:cNvPr id="43152" name="Text Box 260"/>
            <p:cNvSpPr txBox="1">
              <a:spLocks noChangeArrowheads="1"/>
            </p:cNvSpPr>
            <p:nvPr/>
          </p:nvSpPr>
          <p:spPr bwMode="auto">
            <a:xfrm>
              <a:off x="53" y="220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153" name="Text Box 261"/>
            <p:cNvSpPr txBox="1">
              <a:spLocks noChangeArrowheads="1"/>
            </p:cNvSpPr>
            <p:nvPr/>
          </p:nvSpPr>
          <p:spPr bwMode="auto">
            <a:xfrm>
              <a:off x="385" y="220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54" name="Line 262"/>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155" name="Line 263"/>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254" name="Text Box 270"/>
          <p:cNvSpPr txBox="1">
            <a:spLocks noChangeArrowheads="1"/>
          </p:cNvSpPr>
          <p:nvPr/>
        </p:nvSpPr>
        <p:spPr bwMode="auto">
          <a:xfrm>
            <a:off x="1136650" y="5229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255" name="Text Box 271"/>
          <p:cNvSpPr txBox="1">
            <a:spLocks noChangeArrowheads="1"/>
          </p:cNvSpPr>
          <p:nvPr/>
        </p:nvSpPr>
        <p:spPr bwMode="auto">
          <a:xfrm>
            <a:off x="1174750" y="447357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256" name="Text Box 272"/>
          <p:cNvSpPr txBox="1">
            <a:spLocks noChangeArrowheads="1"/>
          </p:cNvSpPr>
          <p:nvPr/>
        </p:nvSpPr>
        <p:spPr bwMode="auto">
          <a:xfrm>
            <a:off x="1719263" y="52276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257" name="Text Box 273"/>
          <p:cNvSpPr txBox="1">
            <a:spLocks noChangeArrowheads="1"/>
          </p:cNvSpPr>
          <p:nvPr/>
        </p:nvSpPr>
        <p:spPr bwMode="auto">
          <a:xfrm>
            <a:off x="1744663" y="4475163"/>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grpSp>
        <p:nvGrpSpPr>
          <p:cNvPr id="426146" name="Group 275"/>
          <p:cNvGrpSpPr>
            <a:grpSpLocks/>
          </p:cNvGrpSpPr>
          <p:nvPr/>
        </p:nvGrpSpPr>
        <p:grpSpPr bwMode="auto">
          <a:xfrm>
            <a:off x="1152525" y="2919413"/>
            <a:ext cx="1076325" cy="1065212"/>
            <a:chOff x="731" y="1836"/>
            <a:chExt cx="678" cy="671"/>
          </a:xfrm>
        </p:grpSpPr>
        <p:sp>
          <p:nvSpPr>
            <p:cNvPr id="43149" name="Text Box 276"/>
            <p:cNvSpPr txBox="1">
              <a:spLocks noChangeArrowheads="1"/>
            </p:cNvSpPr>
            <p:nvPr/>
          </p:nvSpPr>
          <p:spPr bwMode="auto">
            <a:xfrm>
              <a:off x="757" y="220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50" name="Text Box 277"/>
            <p:cNvSpPr txBox="1">
              <a:spLocks noChangeArrowheads="1"/>
            </p:cNvSpPr>
            <p:nvPr/>
          </p:nvSpPr>
          <p:spPr bwMode="auto">
            <a:xfrm>
              <a:off x="1089" y="220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51" name="Line 278"/>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6147" name="Group 280"/>
          <p:cNvGrpSpPr>
            <a:grpSpLocks/>
          </p:cNvGrpSpPr>
          <p:nvPr/>
        </p:nvGrpSpPr>
        <p:grpSpPr bwMode="auto">
          <a:xfrm>
            <a:off x="157163" y="1795463"/>
            <a:ext cx="2205037" cy="1098550"/>
            <a:chOff x="97" y="1135"/>
            <a:chExt cx="1389" cy="692"/>
          </a:xfrm>
        </p:grpSpPr>
        <p:sp>
          <p:nvSpPr>
            <p:cNvPr id="43144" name="Text Box 281"/>
            <p:cNvSpPr txBox="1">
              <a:spLocks noChangeArrowheads="1"/>
            </p:cNvSpPr>
            <p:nvPr/>
          </p:nvSpPr>
          <p:spPr bwMode="auto">
            <a:xfrm>
              <a:off x="97" y="152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145" name="Text Box 282"/>
            <p:cNvSpPr txBox="1">
              <a:spLocks noChangeArrowheads="1"/>
            </p:cNvSpPr>
            <p:nvPr/>
          </p:nvSpPr>
          <p:spPr bwMode="auto">
            <a:xfrm>
              <a:off x="429" y="152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46" name="Text Box 283"/>
            <p:cNvSpPr txBox="1">
              <a:spLocks noChangeArrowheads="1"/>
            </p:cNvSpPr>
            <p:nvPr/>
          </p:nvSpPr>
          <p:spPr bwMode="auto">
            <a:xfrm>
              <a:off x="761" y="152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47" name="Text Box 284"/>
            <p:cNvSpPr txBox="1">
              <a:spLocks noChangeArrowheads="1"/>
            </p:cNvSpPr>
            <p:nvPr/>
          </p:nvSpPr>
          <p:spPr bwMode="auto">
            <a:xfrm>
              <a:off x="1093" y="1527"/>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48" name="Line 285"/>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6277" name="Text Box 293"/>
          <p:cNvSpPr txBox="1">
            <a:spLocks noChangeArrowheads="1"/>
          </p:cNvSpPr>
          <p:nvPr/>
        </p:nvSpPr>
        <p:spPr bwMode="auto">
          <a:xfrm>
            <a:off x="2281238" y="52276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278" name="Text Box 294"/>
          <p:cNvSpPr txBox="1">
            <a:spLocks noChangeArrowheads="1"/>
          </p:cNvSpPr>
          <p:nvPr/>
        </p:nvSpPr>
        <p:spPr bwMode="auto">
          <a:xfrm>
            <a:off x="2309813" y="44783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279" name="Text Box 295"/>
          <p:cNvSpPr txBox="1">
            <a:spLocks noChangeArrowheads="1"/>
          </p:cNvSpPr>
          <p:nvPr/>
        </p:nvSpPr>
        <p:spPr bwMode="auto">
          <a:xfrm>
            <a:off x="2851150" y="52403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280" name="Text Box 296"/>
          <p:cNvSpPr txBox="1">
            <a:spLocks noChangeArrowheads="1"/>
          </p:cNvSpPr>
          <p:nvPr/>
        </p:nvSpPr>
        <p:spPr bwMode="auto">
          <a:xfrm>
            <a:off x="2876550" y="4462463"/>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grpSp>
        <p:nvGrpSpPr>
          <p:cNvPr id="426148" name="Group 299"/>
          <p:cNvGrpSpPr>
            <a:grpSpLocks/>
          </p:cNvGrpSpPr>
          <p:nvPr/>
        </p:nvGrpSpPr>
        <p:grpSpPr bwMode="auto">
          <a:xfrm>
            <a:off x="2335213" y="2881313"/>
            <a:ext cx="1079500" cy="1122362"/>
            <a:chOff x="1460" y="1820"/>
            <a:chExt cx="680" cy="707"/>
          </a:xfrm>
        </p:grpSpPr>
        <p:sp>
          <p:nvSpPr>
            <p:cNvPr id="43140" name="Line 300"/>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141" name="Text Box 301"/>
            <p:cNvSpPr txBox="1">
              <a:spLocks noChangeArrowheads="1"/>
            </p:cNvSpPr>
            <p:nvPr/>
          </p:nvSpPr>
          <p:spPr bwMode="auto">
            <a:xfrm>
              <a:off x="1460" y="2208"/>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42" name="Text Box 302"/>
            <p:cNvSpPr txBox="1">
              <a:spLocks noChangeArrowheads="1"/>
            </p:cNvSpPr>
            <p:nvPr/>
          </p:nvSpPr>
          <p:spPr bwMode="auto">
            <a:xfrm>
              <a:off x="1792" y="2208"/>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143" name="Line 303"/>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6290" name="Text Box 306"/>
          <p:cNvSpPr txBox="1">
            <a:spLocks noChangeArrowheads="1"/>
          </p:cNvSpPr>
          <p:nvPr/>
        </p:nvSpPr>
        <p:spPr bwMode="auto">
          <a:xfrm>
            <a:off x="3422650" y="5240338"/>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291" name="Text Box 307"/>
          <p:cNvSpPr txBox="1">
            <a:spLocks noChangeArrowheads="1"/>
          </p:cNvSpPr>
          <p:nvPr/>
        </p:nvSpPr>
        <p:spPr bwMode="auto">
          <a:xfrm>
            <a:off x="3451225" y="4467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292" name="Text Box 308"/>
          <p:cNvSpPr txBox="1">
            <a:spLocks noChangeArrowheads="1"/>
          </p:cNvSpPr>
          <p:nvPr/>
        </p:nvSpPr>
        <p:spPr bwMode="auto">
          <a:xfrm>
            <a:off x="4003675" y="5229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293" name="Text Box 309"/>
          <p:cNvSpPr txBox="1">
            <a:spLocks noChangeArrowheads="1"/>
          </p:cNvSpPr>
          <p:nvPr/>
        </p:nvSpPr>
        <p:spPr bwMode="auto">
          <a:xfrm>
            <a:off x="4008438" y="446722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grpSp>
        <p:nvGrpSpPr>
          <p:cNvPr id="426149" name="Group 310"/>
          <p:cNvGrpSpPr>
            <a:grpSpLocks/>
          </p:cNvGrpSpPr>
          <p:nvPr/>
        </p:nvGrpSpPr>
        <p:grpSpPr bwMode="auto">
          <a:xfrm>
            <a:off x="3416300" y="2908300"/>
            <a:ext cx="1046163" cy="1066800"/>
            <a:chOff x="2148" y="1836"/>
            <a:chExt cx="659" cy="672"/>
          </a:xfrm>
        </p:grpSpPr>
        <p:sp>
          <p:nvSpPr>
            <p:cNvPr id="43137" name="Text Box 311"/>
            <p:cNvSpPr txBox="1">
              <a:spLocks noChangeArrowheads="1"/>
            </p:cNvSpPr>
            <p:nvPr/>
          </p:nvSpPr>
          <p:spPr bwMode="auto">
            <a:xfrm>
              <a:off x="2155" y="2208"/>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38" name="Text Box 312"/>
            <p:cNvSpPr txBox="1">
              <a:spLocks noChangeArrowheads="1"/>
            </p:cNvSpPr>
            <p:nvPr/>
          </p:nvSpPr>
          <p:spPr bwMode="auto">
            <a:xfrm>
              <a:off x="2487" y="2208"/>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39" name="Line 313"/>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6150" name="Group 315"/>
          <p:cNvGrpSpPr>
            <a:grpSpLocks/>
          </p:cNvGrpSpPr>
          <p:nvPr/>
        </p:nvGrpSpPr>
        <p:grpSpPr bwMode="auto">
          <a:xfrm>
            <a:off x="2308225" y="1831975"/>
            <a:ext cx="2136775" cy="1127125"/>
            <a:chOff x="1451" y="1151"/>
            <a:chExt cx="1346" cy="710"/>
          </a:xfrm>
        </p:grpSpPr>
        <p:sp>
          <p:nvSpPr>
            <p:cNvPr id="43131" name="Text Box 316"/>
            <p:cNvSpPr txBox="1">
              <a:spLocks noChangeArrowheads="1"/>
            </p:cNvSpPr>
            <p:nvPr/>
          </p:nvSpPr>
          <p:spPr bwMode="auto">
            <a:xfrm>
              <a:off x="1481" y="1520"/>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32" name="Text Box 317"/>
            <p:cNvSpPr txBox="1">
              <a:spLocks noChangeArrowheads="1"/>
            </p:cNvSpPr>
            <p:nvPr/>
          </p:nvSpPr>
          <p:spPr bwMode="auto">
            <a:xfrm>
              <a:off x="1813" y="1520"/>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133" name="Text Box 318"/>
            <p:cNvSpPr txBox="1">
              <a:spLocks noChangeArrowheads="1"/>
            </p:cNvSpPr>
            <p:nvPr/>
          </p:nvSpPr>
          <p:spPr bwMode="auto">
            <a:xfrm>
              <a:off x="2145" y="1520"/>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34" name="Text Box 319"/>
            <p:cNvSpPr txBox="1">
              <a:spLocks noChangeArrowheads="1"/>
            </p:cNvSpPr>
            <p:nvPr/>
          </p:nvSpPr>
          <p:spPr bwMode="auto">
            <a:xfrm>
              <a:off x="2477" y="1520"/>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35" name="Line 320"/>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136" name="Line 321"/>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6151" name="Group 330"/>
          <p:cNvGrpSpPr>
            <a:grpSpLocks/>
          </p:cNvGrpSpPr>
          <p:nvPr/>
        </p:nvGrpSpPr>
        <p:grpSpPr bwMode="auto">
          <a:xfrm>
            <a:off x="293688" y="1327150"/>
            <a:ext cx="4197350" cy="476250"/>
            <a:chOff x="182" y="833"/>
            <a:chExt cx="2644" cy="300"/>
          </a:xfrm>
        </p:grpSpPr>
        <p:sp>
          <p:nvSpPr>
            <p:cNvPr id="43123" name="Text Box 331"/>
            <p:cNvSpPr txBox="1">
              <a:spLocks noChangeArrowheads="1"/>
            </p:cNvSpPr>
            <p:nvPr/>
          </p:nvSpPr>
          <p:spPr bwMode="auto">
            <a:xfrm>
              <a:off x="182"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3124" name="Text Box 332"/>
            <p:cNvSpPr txBox="1">
              <a:spLocks noChangeArrowheads="1"/>
            </p:cNvSpPr>
            <p:nvPr/>
          </p:nvSpPr>
          <p:spPr bwMode="auto">
            <a:xfrm>
              <a:off x="514"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25" name="Text Box 333"/>
            <p:cNvSpPr txBox="1">
              <a:spLocks noChangeArrowheads="1"/>
            </p:cNvSpPr>
            <p:nvPr/>
          </p:nvSpPr>
          <p:spPr bwMode="auto">
            <a:xfrm>
              <a:off x="846"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26" name="Text Box 334"/>
            <p:cNvSpPr txBox="1">
              <a:spLocks noChangeArrowheads="1"/>
            </p:cNvSpPr>
            <p:nvPr/>
          </p:nvSpPr>
          <p:spPr bwMode="auto">
            <a:xfrm>
              <a:off x="1178"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27" name="Text Box 335"/>
            <p:cNvSpPr txBox="1">
              <a:spLocks noChangeArrowheads="1"/>
            </p:cNvSpPr>
            <p:nvPr/>
          </p:nvSpPr>
          <p:spPr bwMode="auto">
            <a:xfrm>
              <a:off x="1510"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28" name="Text Box 336"/>
            <p:cNvSpPr txBox="1">
              <a:spLocks noChangeArrowheads="1"/>
            </p:cNvSpPr>
            <p:nvPr/>
          </p:nvSpPr>
          <p:spPr bwMode="auto">
            <a:xfrm>
              <a:off x="1842"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3129" name="Text Box 337"/>
            <p:cNvSpPr txBox="1">
              <a:spLocks noChangeArrowheads="1"/>
            </p:cNvSpPr>
            <p:nvPr/>
          </p:nvSpPr>
          <p:spPr bwMode="auto">
            <a:xfrm>
              <a:off x="2174"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30" name="Text Box 338"/>
            <p:cNvSpPr txBox="1">
              <a:spLocks noChangeArrowheads="1"/>
            </p:cNvSpPr>
            <p:nvPr/>
          </p:nvSpPr>
          <p:spPr bwMode="auto">
            <a:xfrm>
              <a:off x="2506" y="833"/>
              <a:ext cx="320" cy="30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grpSp>
      <p:sp>
        <p:nvSpPr>
          <p:cNvPr id="426325" name="Text Box 341"/>
          <p:cNvSpPr txBox="1">
            <a:spLocks noChangeArrowheads="1"/>
          </p:cNvSpPr>
          <p:nvPr/>
        </p:nvSpPr>
        <p:spPr bwMode="auto">
          <a:xfrm>
            <a:off x="4629150" y="4460875"/>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326" name="Text Box 342"/>
          <p:cNvSpPr txBox="1">
            <a:spLocks noChangeArrowheads="1"/>
          </p:cNvSpPr>
          <p:nvPr/>
        </p:nvSpPr>
        <p:spPr bwMode="auto">
          <a:xfrm>
            <a:off x="5199063" y="4449763"/>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327" name="Text Box 343"/>
          <p:cNvSpPr txBox="1">
            <a:spLocks noChangeArrowheads="1"/>
          </p:cNvSpPr>
          <p:nvPr/>
        </p:nvSpPr>
        <p:spPr bwMode="auto">
          <a:xfrm>
            <a:off x="6335713" y="44656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328" name="Text Box 344"/>
          <p:cNvSpPr txBox="1">
            <a:spLocks noChangeArrowheads="1"/>
          </p:cNvSpPr>
          <p:nvPr/>
        </p:nvSpPr>
        <p:spPr bwMode="auto">
          <a:xfrm>
            <a:off x="5788025" y="4451350"/>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329" name="Text Box 345"/>
          <p:cNvSpPr txBox="1">
            <a:spLocks noChangeArrowheads="1"/>
          </p:cNvSpPr>
          <p:nvPr/>
        </p:nvSpPr>
        <p:spPr bwMode="auto">
          <a:xfrm>
            <a:off x="5819775" y="3517900"/>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330" name="Text Box 346"/>
          <p:cNvSpPr txBox="1">
            <a:spLocks noChangeArrowheads="1"/>
          </p:cNvSpPr>
          <p:nvPr/>
        </p:nvSpPr>
        <p:spPr bwMode="auto">
          <a:xfrm>
            <a:off x="5222875" y="3516313"/>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331" name="Text Box 347"/>
          <p:cNvSpPr txBox="1">
            <a:spLocks noChangeArrowheads="1"/>
          </p:cNvSpPr>
          <p:nvPr/>
        </p:nvSpPr>
        <p:spPr bwMode="auto">
          <a:xfrm>
            <a:off x="6321425" y="3516313"/>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332" name="Text Box 348"/>
          <p:cNvSpPr txBox="1">
            <a:spLocks noChangeArrowheads="1"/>
          </p:cNvSpPr>
          <p:nvPr/>
        </p:nvSpPr>
        <p:spPr bwMode="auto">
          <a:xfrm>
            <a:off x="4722813" y="3517900"/>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333" name="Text Box 349"/>
          <p:cNvSpPr txBox="1">
            <a:spLocks noChangeArrowheads="1"/>
          </p:cNvSpPr>
          <p:nvPr/>
        </p:nvSpPr>
        <p:spPr bwMode="auto">
          <a:xfrm>
            <a:off x="7488238" y="4438650"/>
            <a:ext cx="533400"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334" name="Text Box 350"/>
          <p:cNvSpPr txBox="1">
            <a:spLocks noChangeArrowheads="1"/>
          </p:cNvSpPr>
          <p:nvPr/>
        </p:nvSpPr>
        <p:spPr bwMode="auto">
          <a:xfrm>
            <a:off x="6902450" y="4462463"/>
            <a:ext cx="546100"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335" name="Text Box 351"/>
          <p:cNvSpPr txBox="1">
            <a:spLocks noChangeArrowheads="1"/>
          </p:cNvSpPr>
          <p:nvPr/>
        </p:nvSpPr>
        <p:spPr bwMode="auto">
          <a:xfrm>
            <a:off x="8636000" y="44529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336" name="Text Box 352"/>
          <p:cNvSpPr txBox="1">
            <a:spLocks noChangeArrowheads="1"/>
          </p:cNvSpPr>
          <p:nvPr/>
        </p:nvSpPr>
        <p:spPr bwMode="auto">
          <a:xfrm>
            <a:off x="8069263" y="4464050"/>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337" name="Text Box 353"/>
          <p:cNvSpPr txBox="1">
            <a:spLocks noChangeArrowheads="1"/>
          </p:cNvSpPr>
          <p:nvPr/>
        </p:nvSpPr>
        <p:spPr bwMode="auto">
          <a:xfrm>
            <a:off x="8126413" y="3529013"/>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338" name="Text Box 354"/>
          <p:cNvSpPr txBox="1">
            <a:spLocks noChangeArrowheads="1"/>
          </p:cNvSpPr>
          <p:nvPr/>
        </p:nvSpPr>
        <p:spPr bwMode="auto">
          <a:xfrm>
            <a:off x="8636000" y="3529013"/>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339" name="Text Box 355"/>
          <p:cNvSpPr txBox="1">
            <a:spLocks noChangeArrowheads="1"/>
          </p:cNvSpPr>
          <p:nvPr/>
        </p:nvSpPr>
        <p:spPr bwMode="auto">
          <a:xfrm>
            <a:off x="6958013" y="3516313"/>
            <a:ext cx="582612"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340" name="Text Box 356"/>
          <p:cNvSpPr txBox="1">
            <a:spLocks noChangeArrowheads="1"/>
          </p:cNvSpPr>
          <p:nvPr/>
        </p:nvSpPr>
        <p:spPr bwMode="auto">
          <a:xfrm>
            <a:off x="7473950" y="3517900"/>
            <a:ext cx="582613"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26341" name="Text Box 357"/>
          <p:cNvSpPr txBox="1">
            <a:spLocks noChangeArrowheads="1"/>
          </p:cNvSpPr>
          <p:nvPr/>
        </p:nvSpPr>
        <p:spPr bwMode="auto">
          <a:xfrm>
            <a:off x="6969125" y="2460625"/>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26342" name="Text Box 358"/>
          <p:cNvSpPr txBox="1">
            <a:spLocks noChangeArrowheads="1"/>
          </p:cNvSpPr>
          <p:nvPr/>
        </p:nvSpPr>
        <p:spPr bwMode="auto">
          <a:xfrm>
            <a:off x="4697413" y="24463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26343" name="Text Box 359"/>
          <p:cNvSpPr txBox="1">
            <a:spLocks noChangeArrowheads="1"/>
          </p:cNvSpPr>
          <p:nvPr/>
        </p:nvSpPr>
        <p:spPr bwMode="auto">
          <a:xfrm>
            <a:off x="7470775" y="24590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26344" name="Text Box 360"/>
          <p:cNvSpPr txBox="1">
            <a:spLocks noChangeArrowheads="1"/>
          </p:cNvSpPr>
          <p:nvPr/>
        </p:nvSpPr>
        <p:spPr bwMode="auto">
          <a:xfrm>
            <a:off x="7977188" y="2459038"/>
            <a:ext cx="582612"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15</a:t>
            </a:r>
          </a:p>
        </p:txBody>
      </p:sp>
      <p:sp>
        <p:nvSpPr>
          <p:cNvPr id="426345" name="Text Box 361"/>
          <p:cNvSpPr txBox="1">
            <a:spLocks noChangeArrowheads="1"/>
          </p:cNvSpPr>
          <p:nvPr/>
        </p:nvSpPr>
        <p:spPr bwMode="auto">
          <a:xfrm>
            <a:off x="5195888" y="24590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18</a:t>
            </a:r>
          </a:p>
        </p:txBody>
      </p:sp>
      <p:sp>
        <p:nvSpPr>
          <p:cNvPr id="426346" name="Text Box 362"/>
          <p:cNvSpPr txBox="1">
            <a:spLocks noChangeArrowheads="1"/>
          </p:cNvSpPr>
          <p:nvPr/>
        </p:nvSpPr>
        <p:spPr bwMode="auto">
          <a:xfrm>
            <a:off x="5695950" y="2447925"/>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26347" name="Text Box 363"/>
          <p:cNvSpPr txBox="1">
            <a:spLocks noChangeArrowheads="1"/>
          </p:cNvSpPr>
          <p:nvPr/>
        </p:nvSpPr>
        <p:spPr bwMode="auto">
          <a:xfrm>
            <a:off x="6203950" y="2446338"/>
            <a:ext cx="508000" cy="476250"/>
          </a:xfrm>
          <a:prstGeom prst="rect">
            <a:avLst/>
          </a:prstGeom>
          <a:solidFill>
            <a:srgbClr val="FFCC00"/>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26348" name="Text Box 364"/>
          <p:cNvSpPr txBox="1">
            <a:spLocks noChangeArrowheads="1"/>
          </p:cNvSpPr>
          <p:nvPr/>
        </p:nvSpPr>
        <p:spPr bwMode="auto">
          <a:xfrm>
            <a:off x="8561388" y="2460625"/>
            <a:ext cx="582612" cy="476250"/>
          </a:xfrm>
          <a:prstGeom prst="rect">
            <a:avLst/>
          </a:prstGeom>
          <a:solidFill>
            <a:srgbClr val="FFCC00"/>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21" name="Text Box 365"/>
          <p:cNvSpPr txBox="1">
            <a:spLocks noChangeArrowheads="1"/>
          </p:cNvSpPr>
          <p:nvPr/>
        </p:nvSpPr>
        <p:spPr bwMode="auto">
          <a:xfrm>
            <a:off x="1392238" y="857250"/>
            <a:ext cx="2065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u="sng">
                <a:solidFill>
                  <a:srgbClr val="CC3300"/>
                </a:solidFill>
              </a:rPr>
              <a:t>Original Sequence</a:t>
            </a:r>
          </a:p>
        </p:txBody>
      </p:sp>
      <p:sp>
        <p:nvSpPr>
          <p:cNvPr id="43122" name="Text Box 366"/>
          <p:cNvSpPr txBox="1">
            <a:spLocks noChangeArrowheads="1"/>
          </p:cNvSpPr>
          <p:nvPr/>
        </p:nvSpPr>
        <p:spPr bwMode="auto">
          <a:xfrm>
            <a:off x="5770563" y="884238"/>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u="sng">
                <a:solidFill>
                  <a:srgbClr val="CC3300"/>
                </a:solidFill>
              </a:rPr>
              <a:t>Sorted Sequence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0"/>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1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26159"/>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26237"/>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42623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1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26160"/>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426238"/>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499"/>
                                          </p:stCondLst>
                                        </p:cTn>
                                        <p:tgtEl>
                                          <p:spTgt spid="42624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26325"/>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26175"/>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426326"/>
                                        </p:tgtEl>
                                        <p:attrNameLst>
                                          <p:attrName>style.visibility</p:attrName>
                                        </p:attrNameLst>
                                      </p:cBhvr>
                                      <p:to>
                                        <p:strVal val="visible"/>
                                      </p:to>
                                    </p:set>
                                  </p:childTnLst>
                                </p:cTn>
                              </p:par>
                            </p:childTnLst>
                          </p:cTn>
                        </p:par>
                        <p:par>
                          <p:cTn id="67" fill="hold" nodeType="afterGroup">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426176"/>
                                        </p:tgtEl>
                                        <p:attrNameLst>
                                          <p:attrName>style.visibility</p:attrName>
                                        </p:attrNameLst>
                                      </p:cBhvr>
                                      <p:to>
                                        <p:strVal val="visible"/>
                                      </p:to>
                                    </p:set>
                                  </p:childTnLst>
                                </p:cTn>
                              </p:par>
                            </p:childTnLst>
                          </p:cTn>
                        </p:par>
                        <p:par>
                          <p:cTn id="70" fill="hold" nodeType="afterGroup">
                            <p:stCondLst>
                              <p:cond delay="2000"/>
                            </p:stCondLst>
                            <p:childTnLst>
                              <p:par>
                                <p:cTn id="71" presetID="1" presetClass="entr" presetSubtype="0" fill="hold" nodeType="afterEffect">
                                  <p:stCondLst>
                                    <p:cond delay="0"/>
                                  </p:stCondLst>
                                  <p:childTnLst>
                                    <p:set>
                                      <p:cBhvr>
                                        <p:cTn id="72" dur="1" fill="hold">
                                          <p:stCondLst>
                                            <p:cond delay="499"/>
                                          </p:stCondLst>
                                        </p:cTn>
                                        <p:tgtEl>
                                          <p:spTgt spid="42614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12"/>
                                        </p:tgtEl>
                                        <p:attrNameLst>
                                          <p:attrName>style.visibility</p:attrName>
                                        </p:attrNameLst>
                                      </p:cBhvr>
                                      <p:to>
                                        <p:strVal val="visible"/>
                                      </p:to>
                                    </p:set>
                                  </p:childTnLst>
                                </p:cTn>
                              </p:par>
                            </p:childTnLst>
                          </p:cTn>
                        </p:par>
                        <p:par>
                          <p:cTn id="77" fill="hold" nodeType="afterGroup">
                            <p:stCondLst>
                              <p:cond delay="500"/>
                            </p:stCondLst>
                            <p:childTnLst>
                              <p:par>
                                <p:cTn id="78" presetID="1" presetClass="entr" presetSubtype="0" fill="hold" nodeType="afterEffect">
                                  <p:stCondLst>
                                    <p:cond delay="0"/>
                                  </p:stCondLst>
                                  <p:childTnLst>
                                    <p:set>
                                      <p:cBhvr>
                                        <p:cTn id="79" dur="1" fill="hold">
                                          <p:stCondLst>
                                            <p:cond delay="499"/>
                                          </p:stCondLst>
                                        </p:cTn>
                                        <p:tgtEl>
                                          <p:spTgt spid="1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20"/>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426161"/>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426254"/>
                                        </p:tgtEl>
                                        <p:attrNameLst>
                                          <p:attrName>style.visibility</p:attrName>
                                        </p:attrNameLst>
                                      </p:cBhvr>
                                      <p:to>
                                        <p:strVal val="visible"/>
                                      </p:to>
                                    </p:set>
                                  </p:childTnLst>
                                </p:cTn>
                              </p:par>
                            </p:childTnLst>
                          </p:cTn>
                        </p:par>
                        <p:par>
                          <p:cTn id="91" fill="hold" nodeType="afterGroup">
                            <p:stCondLst>
                              <p:cond delay="1000"/>
                            </p:stCondLst>
                            <p:childTnLst>
                              <p:par>
                                <p:cTn id="92" presetID="1" presetClass="entr" presetSubtype="0" fill="hold" grpId="0" nodeType="afterEffect">
                                  <p:stCondLst>
                                    <p:cond delay="0"/>
                                  </p:stCondLst>
                                  <p:childTnLst>
                                    <p:set>
                                      <p:cBhvr>
                                        <p:cTn id="93" dur="1" fill="hold">
                                          <p:stCondLst>
                                            <p:cond delay="499"/>
                                          </p:stCondLst>
                                        </p:cTn>
                                        <p:tgtEl>
                                          <p:spTgt spid="426255"/>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2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426162"/>
                                        </p:tgtEl>
                                        <p:attrNameLst>
                                          <p:attrName>style.visibility</p:attrName>
                                        </p:attrNameLst>
                                      </p:cBhvr>
                                      <p:to>
                                        <p:strVal val="visible"/>
                                      </p:to>
                                    </p:set>
                                  </p:childTnLst>
                                </p:cTn>
                              </p:par>
                            </p:childTnLst>
                          </p:cTn>
                        </p:par>
                        <p:par>
                          <p:cTn id="102" fill="hold" nodeType="afterGroup">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426256"/>
                                        </p:tgtEl>
                                        <p:attrNameLst>
                                          <p:attrName>style.visibility</p:attrName>
                                        </p:attrNameLst>
                                      </p:cBhvr>
                                      <p:to>
                                        <p:strVal val="visible"/>
                                      </p:to>
                                    </p:set>
                                  </p:childTnLst>
                                </p:cTn>
                              </p:par>
                            </p:childTnLst>
                          </p:cTn>
                        </p:par>
                        <p:par>
                          <p:cTn id="105" fill="hold" nodeType="afterGroup">
                            <p:stCondLst>
                              <p:cond delay="1000"/>
                            </p:stCondLst>
                            <p:childTnLst>
                              <p:par>
                                <p:cTn id="106" presetID="1" presetClass="entr" presetSubtype="0" fill="hold" grpId="0" nodeType="afterEffect">
                                  <p:stCondLst>
                                    <p:cond delay="0"/>
                                  </p:stCondLst>
                                  <p:childTnLst>
                                    <p:set>
                                      <p:cBhvr>
                                        <p:cTn id="107" dur="1" fill="hold">
                                          <p:stCondLst>
                                            <p:cond delay="499"/>
                                          </p:stCondLst>
                                        </p:cTn>
                                        <p:tgtEl>
                                          <p:spTgt spid="42625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dissolve">
                                      <p:cBhvr>
                                        <p:cTn id="112" dur="500"/>
                                        <p:tgtEl>
                                          <p:spTgt spid="3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426327"/>
                                        </p:tgtEl>
                                        <p:attrNameLst>
                                          <p:attrName>style.visibility</p:attrName>
                                        </p:attrNameLst>
                                      </p:cBhvr>
                                      <p:to>
                                        <p:strVal val="visible"/>
                                      </p:to>
                                    </p:set>
                                  </p:childTnLst>
                                </p:cTn>
                              </p:par>
                            </p:childTnLst>
                          </p:cTn>
                        </p:par>
                        <p:par>
                          <p:cTn id="117" fill="hold" nodeType="afterGroup">
                            <p:stCondLst>
                              <p:cond delay="500"/>
                            </p:stCondLst>
                            <p:childTnLst>
                              <p:par>
                                <p:cTn id="118" presetID="1" presetClass="entr" presetSubtype="0" fill="hold" grpId="0" nodeType="afterEffect">
                                  <p:stCondLst>
                                    <p:cond delay="0"/>
                                  </p:stCondLst>
                                  <p:childTnLst>
                                    <p:set>
                                      <p:cBhvr>
                                        <p:cTn id="119" dur="1" fill="hold">
                                          <p:stCondLst>
                                            <p:cond delay="499"/>
                                          </p:stCondLst>
                                        </p:cTn>
                                        <p:tgtEl>
                                          <p:spTgt spid="426181"/>
                                        </p:tgtEl>
                                        <p:attrNameLst>
                                          <p:attrName>style.visibility</p:attrName>
                                        </p:attrNameLst>
                                      </p:cBhvr>
                                      <p:to>
                                        <p:strVal val="visible"/>
                                      </p:to>
                                    </p:set>
                                  </p:childTnLst>
                                </p:cTn>
                              </p:par>
                            </p:childTnLst>
                          </p:cTn>
                        </p:par>
                        <p:par>
                          <p:cTn id="120" fill="hold" nodeType="afterGroup">
                            <p:stCondLst>
                              <p:cond delay="1000"/>
                            </p:stCondLst>
                            <p:childTnLst>
                              <p:par>
                                <p:cTn id="121" presetID="1" presetClass="entr" presetSubtype="0" fill="hold" grpId="0" nodeType="afterEffect">
                                  <p:stCondLst>
                                    <p:cond delay="0"/>
                                  </p:stCondLst>
                                  <p:childTnLst>
                                    <p:set>
                                      <p:cBhvr>
                                        <p:cTn id="122" dur="1" fill="hold">
                                          <p:stCondLst>
                                            <p:cond delay="499"/>
                                          </p:stCondLst>
                                        </p:cTn>
                                        <p:tgtEl>
                                          <p:spTgt spid="426328"/>
                                        </p:tgtEl>
                                        <p:attrNameLst>
                                          <p:attrName>style.visibility</p:attrName>
                                        </p:attrNameLst>
                                      </p:cBhvr>
                                      <p:to>
                                        <p:strVal val="visible"/>
                                      </p:to>
                                    </p:set>
                                  </p:childTnLst>
                                </p:cTn>
                              </p:par>
                            </p:childTnLst>
                          </p:cTn>
                        </p:par>
                        <p:par>
                          <p:cTn id="123" fill="hold" nodeType="afterGroup">
                            <p:stCondLst>
                              <p:cond delay="1500"/>
                            </p:stCondLst>
                            <p:childTnLst>
                              <p:par>
                                <p:cTn id="124" presetID="1" presetClass="entr" presetSubtype="0" fill="hold" grpId="0" nodeType="afterEffect">
                                  <p:stCondLst>
                                    <p:cond delay="0"/>
                                  </p:stCondLst>
                                  <p:childTnLst>
                                    <p:set>
                                      <p:cBhvr>
                                        <p:cTn id="125" dur="1" fill="hold">
                                          <p:stCondLst>
                                            <p:cond delay="499"/>
                                          </p:stCondLst>
                                        </p:cTn>
                                        <p:tgtEl>
                                          <p:spTgt spid="426180"/>
                                        </p:tgtEl>
                                        <p:attrNameLst>
                                          <p:attrName>style.visibility</p:attrName>
                                        </p:attrNameLst>
                                      </p:cBhvr>
                                      <p:to>
                                        <p:strVal val="visible"/>
                                      </p:to>
                                    </p:set>
                                  </p:childTnLst>
                                </p:cTn>
                              </p:par>
                            </p:childTnLst>
                          </p:cTn>
                        </p:par>
                        <p:par>
                          <p:cTn id="126" fill="hold" nodeType="afterGroup">
                            <p:stCondLst>
                              <p:cond delay="2000"/>
                            </p:stCondLst>
                            <p:childTnLst>
                              <p:par>
                                <p:cTn id="127" presetID="1" presetClass="entr" presetSubtype="0" fill="hold" nodeType="afterEffect">
                                  <p:stCondLst>
                                    <p:cond delay="0"/>
                                  </p:stCondLst>
                                  <p:childTnLst>
                                    <p:set>
                                      <p:cBhvr>
                                        <p:cTn id="128" dur="1" fill="hold">
                                          <p:stCondLst>
                                            <p:cond delay="499"/>
                                          </p:stCondLst>
                                        </p:cTn>
                                        <p:tgtEl>
                                          <p:spTgt spid="426146"/>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nodeType="clickEffect">
                                  <p:stCondLst>
                                    <p:cond delay="0"/>
                                  </p:stCondLst>
                                  <p:childTnLst>
                                    <p:set>
                                      <p:cBhvr>
                                        <p:cTn id="132" dur="1" fill="hold">
                                          <p:stCondLst>
                                            <p:cond delay="0"/>
                                          </p:stCondLst>
                                        </p:cTn>
                                        <p:tgtEl>
                                          <p:spTgt spid="26"/>
                                        </p:tgtEl>
                                        <p:attrNameLst>
                                          <p:attrName>style.visibility</p:attrName>
                                        </p:attrNameLst>
                                      </p:cBhvr>
                                      <p:to>
                                        <p:strVal val="visible"/>
                                      </p:to>
                                    </p:set>
                                    <p:animEffect transition="in" filter="dissolve">
                                      <p:cBhvr>
                                        <p:cTn id="133" dur="500"/>
                                        <p:tgtEl>
                                          <p:spTgt spid="2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426329"/>
                                        </p:tgtEl>
                                        <p:attrNameLst>
                                          <p:attrName>style.visibility</p:attrName>
                                        </p:attrNameLst>
                                      </p:cBhvr>
                                      <p:to>
                                        <p:strVal val="visible"/>
                                      </p:to>
                                    </p:set>
                                  </p:childTnLst>
                                </p:cTn>
                              </p:par>
                            </p:childTnLst>
                          </p:cTn>
                        </p:par>
                        <p:par>
                          <p:cTn id="138" fill="hold" nodeType="afterGroup">
                            <p:stCondLst>
                              <p:cond delay="500"/>
                            </p:stCondLst>
                            <p:childTnLst>
                              <p:par>
                                <p:cTn id="139" presetID="1" presetClass="entr" presetSubtype="0" fill="hold" grpId="0" nodeType="afterEffect">
                                  <p:stCondLst>
                                    <p:cond delay="0"/>
                                  </p:stCondLst>
                                  <p:childTnLst>
                                    <p:set>
                                      <p:cBhvr>
                                        <p:cTn id="140" dur="1" fill="hold">
                                          <p:stCondLst>
                                            <p:cond delay="499"/>
                                          </p:stCondLst>
                                        </p:cTn>
                                        <p:tgtEl>
                                          <p:spTgt spid="426195"/>
                                        </p:tgtEl>
                                        <p:attrNameLst>
                                          <p:attrName>style.visibility</p:attrName>
                                        </p:attrNameLst>
                                      </p:cBhvr>
                                      <p:to>
                                        <p:strVal val="visible"/>
                                      </p:to>
                                    </p:set>
                                  </p:childTnLst>
                                </p:cTn>
                              </p:par>
                            </p:childTnLst>
                          </p:cTn>
                        </p:par>
                        <p:par>
                          <p:cTn id="141" fill="hold" nodeType="afterGroup">
                            <p:stCondLst>
                              <p:cond delay="1000"/>
                            </p:stCondLst>
                            <p:childTnLst>
                              <p:par>
                                <p:cTn id="142" presetID="1" presetClass="entr" presetSubtype="0" fill="hold" grpId="0" nodeType="afterEffect">
                                  <p:stCondLst>
                                    <p:cond delay="0"/>
                                  </p:stCondLst>
                                  <p:childTnLst>
                                    <p:set>
                                      <p:cBhvr>
                                        <p:cTn id="143" dur="1" fill="hold">
                                          <p:stCondLst>
                                            <p:cond delay="499"/>
                                          </p:stCondLst>
                                        </p:cTn>
                                        <p:tgtEl>
                                          <p:spTgt spid="426332"/>
                                        </p:tgtEl>
                                        <p:attrNameLst>
                                          <p:attrName>style.visibility</p:attrName>
                                        </p:attrNameLst>
                                      </p:cBhvr>
                                      <p:to>
                                        <p:strVal val="visible"/>
                                      </p:to>
                                    </p:set>
                                  </p:childTnLst>
                                </p:cTn>
                              </p:par>
                            </p:childTnLst>
                          </p:cTn>
                        </p:par>
                        <p:par>
                          <p:cTn id="144" fill="hold" nodeType="afterGroup">
                            <p:stCondLst>
                              <p:cond delay="1500"/>
                            </p:stCondLst>
                            <p:childTnLst>
                              <p:par>
                                <p:cTn id="145" presetID="1" presetClass="entr" presetSubtype="0" fill="hold" grpId="0" nodeType="afterEffect">
                                  <p:stCondLst>
                                    <p:cond delay="0"/>
                                  </p:stCondLst>
                                  <p:childTnLst>
                                    <p:set>
                                      <p:cBhvr>
                                        <p:cTn id="146" dur="1" fill="hold">
                                          <p:stCondLst>
                                            <p:cond delay="499"/>
                                          </p:stCondLst>
                                        </p:cTn>
                                        <p:tgtEl>
                                          <p:spTgt spid="426196"/>
                                        </p:tgtEl>
                                        <p:attrNameLst>
                                          <p:attrName>style.visibility</p:attrName>
                                        </p:attrNameLst>
                                      </p:cBhvr>
                                      <p:to>
                                        <p:strVal val="visible"/>
                                      </p:to>
                                    </p:set>
                                  </p:childTnLst>
                                </p:cTn>
                              </p:par>
                            </p:childTnLst>
                          </p:cTn>
                        </p:par>
                        <p:par>
                          <p:cTn id="147" fill="hold" nodeType="afterGroup">
                            <p:stCondLst>
                              <p:cond delay="2000"/>
                            </p:stCondLst>
                            <p:childTnLst>
                              <p:par>
                                <p:cTn id="148" presetID="1" presetClass="entr" presetSubtype="0" fill="hold" grpId="0" nodeType="afterEffect">
                                  <p:stCondLst>
                                    <p:cond delay="0"/>
                                  </p:stCondLst>
                                  <p:childTnLst>
                                    <p:set>
                                      <p:cBhvr>
                                        <p:cTn id="149" dur="1" fill="hold">
                                          <p:stCondLst>
                                            <p:cond delay="499"/>
                                          </p:stCondLst>
                                        </p:cTn>
                                        <p:tgtEl>
                                          <p:spTgt spid="426330"/>
                                        </p:tgtEl>
                                        <p:attrNameLst>
                                          <p:attrName>style.visibility</p:attrName>
                                        </p:attrNameLst>
                                      </p:cBhvr>
                                      <p:to>
                                        <p:strVal val="visible"/>
                                      </p:to>
                                    </p:set>
                                  </p:childTnLst>
                                </p:cTn>
                              </p:par>
                            </p:childTnLst>
                          </p:cTn>
                        </p:par>
                        <p:par>
                          <p:cTn id="150" fill="hold" nodeType="afterGroup">
                            <p:stCondLst>
                              <p:cond delay="2500"/>
                            </p:stCondLst>
                            <p:childTnLst>
                              <p:par>
                                <p:cTn id="151" presetID="1" presetClass="entr" presetSubtype="0" fill="hold" grpId="0" nodeType="afterEffect">
                                  <p:stCondLst>
                                    <p:cond delay="0"/>
                                  </p:stCondLst>
                                  <p:childTnLst>
                                    <p:set>
                                      <p:cBhvr>
                                        <p:cTn id="152" dur="1" fill="hold">
                                          <p:stCondLst>
                                            <p:cond delay="499"/>
                                          </p:stCondLst>
                                        </p:cTn>
                                        <p:tgtEl>
                                          <p:spTgt spid="426197"/>
                                        </p:tgtEl>
                                        <p:attrNameLst>
                                          <p:attrName>style.visibility</p:attrName>
                                        </p:attrNameLst>
                                      </p:cBhvr>
                                      <p:to>
                                        <p:strVal val="visible"/>
                                      </p:to>
                                    </p:set>
                                  </p:childTnLst>
                                </p:cTn>
                              </p:par>
                            </p:childTnLst>
                          </p:cTn>
                        </p:par>
                        <p:par>
                          <p:cTn id="153" fill="hold" nodeType="afterGroup">
                            <p:stCondLst>
                              <p:cond delay="3000"/>
                            </p:stCondLst>
                            <p:childTnLst>
                              <p:par>
                                <p:cTn id="154" presetID="1" presetClass="entr" presetSubtype="0" fill="hold" grpId="0" nodeType="afterEffect">
                                  <p:stCondLst>
                                    <p:cond delay="0"/>
                                  </p:stCondLst>
                                  <p:childTnLst>
                                    <p:set>
                                      <p:cBhvr>
                                        <p:cTn id="155" dur="1" fill="hold">
                                          <p:stCondLst>
                                            <p:cond delay="499"/>
                                          </p:stCondLst>
                                        </p:cTn>
                                        <p:tgtEl>
                                          <p:spTgt spid="426331"/>
                                        </p:tgtEl>
                                        <p:attrNameLst>
                                          <p:attrName>style.visibility</p:attrName>
                                        </p:attrNameLst>
                                      </p:cBhvr>
                                      <p:to>
                                        <p:strVal val="visible"/>
                                      </p:to>
                                    </p:set>
                                  </p:childTnLst>
                                </p:cTn>
                              </p:par>
                            </p:childTnLst>
                          </p:cTn>
                        </p:par>
                        <p:par>
                          <p:cTn id="156" fill="hold" nodeType="afterGroup">
                            <p:stCondLst>
                              <p:cond delay="3500"/>
                            </p:stCondLst>
                            <p:childTnLst>
                              <p:par>
                                <p:cTn id="157" presetID="1" presetClass="entr" presetSubtype="0" fill="hold" grpId="0" nodeType="afterEffect">
                                  <p:stCondLst>
                                    <p:cond delay="0"/>
                                  </p:stCondLst>
                                  <p:childTnLst>
                                    <p:set>
                                      <p:cBhvr>
                                        <p:cTn id="158" dur="1" fill="hold">
                                          <p:stCondLst>
                                            <p:cond delay="499"/>
                                          </p:stCondLst>
                                        </p:cTn>
                                        <p:tgtEl>
                                          <p:spTgt spid="426198"/>
                                        </p:tgtEl>
                                        <p:attrNameLst>
                                          <p:attrName>style.visibility</p:attrName>
                                        </p:attrNameLst>
                                      </p:cBhvr>
                                      <p:to>
                                        <p:strVal val="visible"/>
                                      </p:to>
                                    </p:set>
                                  </p:childTnLst>
                                </p:cTn>
                              </p:par>
                            </p:childTnLst>
                          </p:cTn>
                        </p:par>
                        <p:par>
                          <p:cTn id="159" fill="hold" nodeType="afterGroup">
                            <p:stCondLst>
                              <p:cond delay="4000"/>
                            </p:stCondLst>
                            <p:childTnLst>
                              <p:par>
                                <p:cTn id="160" presetID="1" presetClass="entr" presetSubtype="0" fill="hold" nodeType="afterEffect">
                                  <p:stCondLst>
                                    <p:cond delay="0"/>
                                  </p:stCondLst>
                                  <p:childTnLst>
                                    <p:set>
                                      <p:cBhvr>
                                        <p:cTn id="161" dur="1" fill="hold">
                                          <p:stCondLst>
                                            <p:cond delay="499"/>
                                          </p:stCondLst>
                                        </p:cTn>
                                        <p:tgtEl>
                                          <p:spTgt spid="426147"/>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499"/>
                                          </p:stCondLst>
                                        </p:cTn>
                                        <p:tgtEl>
                                          <p:spTgt spid="7"/>
                                        </p:tgtEl>
                                        <p:attrNameLst>
                                          <p:attrName>style.visibility</p:attrName>
                                        </p:attrNameLst>
                                      </p:cBhvr>
                                      <p:to>
                                        <p:strVal val="visible"/>
                                      </p:to>
                                    </p:set>
                                  </p:childTnLst>
                                </p:cTn>
                              </p:par>
                            </p:childTnLst>
                          </p:cTn>
                        </p:par>
                        <p:par>
                          <p:cTn id="166" fill="hold" nodeType="afterGroup">
                            <p:stCondLst>
                              <p:cond delay="500"/>
                            </p:stCondLst>
                            <p:childTnLst>
                              <p:par>
                                <p:cTn id="167" presetID="1" presetClass="entr" presetSubtype="0" fill="hold" nodeType="afterEffect">
                                  <p:stCondLst>
                                    <p:cond delay="0"/>
                                  </p:stCondLst>
                                  <p:childTnLst>
                                    <p:set>
                                      <p:cBhvr>
                                        <p:cTn id="168" dur="1" fill="hold">
                                          <p:stCondLst>
                                            <p:cond delay="499"/>
                                          </p:stCondLst>
                                        </p:cTn>
                                        <p:tgtEl>
                                          <p:spTgt spid="8"/>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499"/>
                                          </p:stCondLst>
                                        </p:cTn>
                                        <p:tgtEl>
                                          <p:spTgt spid="14"/>
                                        </p:tgtEl>
                                        <p:attrNameLst>
                                          <p:attrName>style.visibility</p:attrName>
                                        </p:attrNameLst>
                                      </p:cBhvr>
                                      <p:to>
                                        <p:strVal val="visible"/>
                                      </p:to>
                                    </p:set>
                                  </p:childTnLst>
                                </p:cTn>
                              </p:par>
                            </p:childTnLst>
                          </p:cTn>
                        </p:par>
                        <p:par>
                          <p:cTn id="173" fill="hold" nodeType="afterGroup">
                            <p:stCondLst>
                              <p:cond delay="500"/>
                            </p:stCondLst>
                            <p:childTnLst>
                              <p:par>
                                <p:cTn id="174" presetID="1" presetClass="entr" presetSubtype="0" fill="hold" nodeType="afterEffect">
                                  <p:stCondLst>
                                    <p:cond delay="0"/>
                                  </p:stCondLst>
                                  <p:childTnLst>
                                    <p:set>
                                      <p:cBhvr>
                                        <p:cTn id="175" dur="1" fill="hold">
                                          <p:stCondLst>
                                            <p:cond delay="499"/>
                                          </p:stCondLst>
                                        </p:cTn>
                                        <p:tgtEl>
                                          <p:spTgt spid="13"/>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499"/>
                                          </p:stCondLst>
                                        </p:cTn>
                                        <p:tgtEl>
                                          <p:spTgt spid="22"/>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426163"/>
                                        </p:tgtEl>
                                        <p:attrNameLst>
                                          <p:attrName>style.visibility</p:attrName>
                                        </p:attrNameLst>
                                      </p:cBhvr>
                                      <p:to>
                                        <p:strVal val="visible"/>
                                      </p:to>
                                    </p:set>
                                  </p:childTnLst>
                                </p:cTn>
                              </p:par>
                            </p:childTnLst>
                          </p:cTn>
                        </p:par>
                        <p:par>
                          <p:cTn id="184" fill="hold" nodeType="afterGroup">
                            <p:stCondLst>
                              <p:cond delay="500"/>
                            </p:stCondLst>
                            <p:childTnLst>
                              <p:par>
                                <p:cTn id="185" presetID="1" presetClass="entr" presetSubtype="0" fill="hold" grpId="0" nodeType="afterEffect">
                                  <p:stCondLst>
                                    <p:cond delay="0"/>
                                  </p:stCondLst>
                                  <p:childTnLst>
                                    <p:set>
                                      <p:cBhvr>
                                        <p:cTn id="186" dur="1" fill="hold">
                                          <p:stCondLst>
                                            <p:cond delay="499"/>
                                          </p:stCondLst>
                                        </p:cTn>
                                        <p:tgtEl>
                                          <p:spTgt spid="426277"/>
                                        </p:tgtEl>
                                        <p:attrNameLst>
                                          <p:attrName>style.visibility</p:attrName>
                                        </p:attrNameLst>
                                      </p:cBhvr>
                                      <p:to>
                                        <p:strVal val="visible"/>
                                      </p:to>
                                    </p:set>
                                  </p:childTnLst>
                                </p:cTn>
                              </p:par>
                            </p:childTnLst>
                          </p:cTn>
                        </p:par>
                        <p:par>
                          <p:cTn id="187" fill="hold" nodeType="afterGroup">
                            <p:stCondLst>
                              <p:cond delay="1000"/>
                            </p:stCondLst>
                            <p:childTnLst>
                              <p:par>
                                <p:cTn id="188" presetID="1" presetClass="entr" presetSubtype="0" fill="hold" grpId="0" nodeType="afterEffect">
                                  <p:stCondLst>
                                    <p:cond delay="0"/>
                                  </p:stCondLst>
                                  <p:childTnLst>
                                    <p:set>
                                      <p:cBhvr>
                                        <p:cTn id="189" dur="1" fill="hold">
                                          <p:stCondLst>
                                            <p:cond delay="499"/>
                                          </p:stCondLst>
                                        </p:cTn>
                                        <p:tgtEl>
                                          <p:spTgt spid="426278"/>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nodeType="clickEffect">
                                  <p:stCondLst>
                                    <p:cond delay="0"/>
                                  </p:stCondLst>
                                  <p:childTnLst>
                                    <p:set>
                                      <p:cBhvr>
                                        <p:cTn id="193" dur="1" fill="hold">
                                          <p:stCondLst>
                                            <p:cond delay="499"/>
                                          </p:stCondLst>
                                        </p:cTn>
                                        <p:tgtEl>
                                          <p:spTgt spid="23"/>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426164"/>
                                        </p:tgtEl>
                                        <p:attrNameLst>
                                          <p:attrName>style.visibility</p:attrName>
                                        </p:attrNameLst>
                                      </p:cBhvr>
                                      <p:to>
                                        <p:strVal val="visible"/>
                                      </p:to>
                                    </p:set>
                                  </p:childTnLst>
                                </p:cTn>
                              </p:par>
                            </p:childTnLst>
                          </p:cTn>
                        </p:par>
                        <p:par>
                          <p:cTn id="198" fill="hold" nodeType="afterGroup">
                            <p:stCondLst>
                              <p:cond delay="500"/>
                            </p:stCondLst>
                            <p:childTnLst>
                              <p:par>
                                <p:cTn id="199" presetID="1" presetClass="entr" presetSubtype="0" fill="hold" grpId="0" nodeType="afterEffect">
                                  <p:stCondLst>
                                    <p:cond delay="0"/>
                                  </p:stCondLst>
                                  <p:childTnLst>
                                    <p:set>
                                      <p:cBhvr>
                                        <p:cTn id="200" dur="1" fill="hold">
                                          <p:stCondLst>
                                            <p:cond delay="499"/>
                                          </p:stCondLst>
                                        </p:cTn>
                                        <p:tgtEl>
                                          <p:spTgt spid="426279"/>
                                        </p:tgtEl>
                                        <p:attrNameLst>
                                          <p:attrName>style.visibility</p:attrName>
                                        </p:attrNameLst>
                                      </p:cBhvr>
                                      <p:to>
                                        <p:strVal val="visible"/>
                                      </p:to>
                                    </p:set>
                                  </p:childTnLst>
                                </p:cTn>
                              </p:par>
                            </p:childTnLst>
                          </p:cTn>
                        </p:par>
                        <p:par>
                          <p:cTn id="201" fill="hold" nodeType="afterGroup">
                            <p:stCondLst>
                              <p:cond delay="1000"/>
                            </p:stCondLst>
                            <p:childTnLst>
                              <p:par>
                                <p:cTn id="202" presetID="1" presetClass="entr" presetSubtype="0" fill="hold" grpId="0" nodeType="afterEffect">
                                  <p:stCondLst>
                                    <p:cond delay="0"/>
                                  </p:stCondLst>
                                  <p:childTnLst>
                                    <p:set>
                                      <p:cBhvr>
                                        <p:cTn id="203" dur="1" fill="hold">
                                          <p:stCondLst>
                                            <p:cond delay="499"/>
                                          </p:stCondLst>
                                        </p:cTn>
                                        <p:tgtEl>
                                          <p:spTgt spid="426280"/>
                                        </p:tgtEl>
                                        <p:attrNameLst>
                                          <p:attrName>style.visibility</p:attrName>
                                        </p:attrNameLst>
                                      </p:cBhvr>
                                      <p:to>
                                        <p:strVal val="visible"/>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9" presetClass="entr" presetSubtype="0" fill="hold" nodeType="clickEffect">
                                  <p:stCondLst>
                                    <p:cond delay="0"/>
                                  </p:stCondLst>
                                  <p:childTnLst>
                                    <p:set>
                                      <p:cBhvr>
                                        <p:cTn id="207" dur="1" fill="hold">
                                          <p:stCondLst>
                                            <p:cond delay="0"/>
                                          </p:stCondLst>
                                        </p:cTn>
                                        <p:tgtEl>
                                          <p:spTgt spid="31"/>
                                        </p:tgtEl>
                                        <p:attrNameLst>
                                          <p:attrName>style.visibility</p:attrName>
                                        </p:attrNameLst>
                                      </p:cBhvr>
                                      <p:to>
                                        <p:strVal val="visible"/>
                                      </p:to>
                                    </p:set>
                                    <p:animEffect transition="in" filter="dissolve">
                                      <p:cBhvr>
                                        <p:cTn id="208" dur="500"/>
                                        <p:tgtEl>
                                          <p:spTgt spid="31"/>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426333"/>
                                        </p:tgtEl>
                                        <p:attrNameLst>
                                          <p:attrName>style.visibility</p:attrName>
                                        </p:attrNameLst>
                                      </p:cBhvr>
                                      <p:to>
                                        <p:strVal val="visible"/>
                                      </p:to>
                                    </p:set>
                                  </p:childTnLst>
                                </p:cTn>
                              </p:par>
                            </p:childTnLst>
                          </p:cTn>
                        </p:par>
                        <p:par>
                          <p:cTn id="213" fill="hold" nodeType="afterGroup">
                            <p:stCondLst>
                              <p:cond delay="500"/>
                            </p:stCondLst>
                            <p:childTnLst>
                              <p:par>
                                <p:cTn id="214" presetID="1" presetClass="entr" presetSubtype="0" fill="hold" grpId="0" nodeType="afterEffect">
                                  <p:stCondLst>
                                    <p:cond delay="0"/>
                                  </p:stCondLst>
                                  <p:childTnLst>
                                    <p:set>
                                      <p:cBhvr>
                                        <p:cTn id="215" dur="1" fill="hold">
                                          <p:stCondLst>
                                            <p:cond delay="499"/>
                                          </p:stCondLst>
                                        </p:cTn>
                                        <p:tgtEl>
                                          <p:spTgt spid="426184"/>
                                        </p:tgtEl>
                                        <p:attrNameLst>
                                          <p:attrName>style.visibility</p:attrName>
                                        </p:attrNameLst>
                                      </p:cBhvr>
                                      <p:to>
                                        <p:strVal val="visible"/>
                                      </p:to>
                                    </p:set>
                                  </p:childTnLst>
                                </p:cTn>
                              </p:par>
                            </p:childTnLst>
                          </p:cTn>
                        </p:par>
                        <p:par>
                          <p:cTn id="216" fill="hold" nodeType="afterGroup">
                            <p:stCondLst>
                              <p:cond delay="1000"/>
                            </p:stCondLst>
                            <p:childTnLst>
                              <p:par>
                                <p:cTn id="217" presetID="1" presetClass="entr" presetSubtype="0" fill="hold" grpId="0" nodeType="afterEffect">
                                  <p:stCondLst>
                                    <p:cond delay="0"/>
                                  </p:stCondLst>
                                  <p:childTnLst>
                                    <p:set>
                                      <p:cBhvr>
                                        <p:cTn id="218" dur="1" fill="hold">
                                          <p:stCondLst>
                                            <p:cond delay="499"/>
                                          </p:stCondLst>
                                        </p:cTn>
                                        <p:tgtEl>
                                          <p:spTgt spid="426334"/>
                                        </p:tgtEl>
                                        <p:attrNameLst>
                                          <p:attrName>style.visibility</p:attrName>
                                        </p:attrNameLst>
                                      </p:cBhvr>
                                      <p:to>
                                        <p:strVal val="visible"/>
                                      </p:to>
                                    </p:set>
                                  </p:childTnLst>
                                </p:cTn>
                              </p:par>
                            </p:childTnLst>
                          </p:cTn>
                        </p:par>
                        <p:par>
                          <p:cTn id="219" fill="hold" nodeType="afterGroup">
                            <p:stCondLst>
                              <p:cond delay="1500"/>
                            </p:stCondLst>
                            <p:childTnLst>
                              <p:par>
                                <p:cTn id="220" presetID="1" presetClass="entr" presetSubtype="0" fill="hold" grpId="0" nodeType="afterEffect">
                                  <p:stCondLst>
                                    <p:cond delay="0"/>
                                  </p:stCondLst>
                                  <p:childTnLst>
                                    <p:set>
                                      <p:cBhvr>
                                        <p:cTn id="221" dur="1" fill="hold">
                                          <p:stCondLst>
                                            <p:cond delay="499"/>
                                          </p:stCondLst>
                                        </p:cTn>
                                        <p:tgtEl>
                                          <p:spTgt spid="426185"/>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nodeType="clickEffect">
                                  <p:stCondLst>
                                    <p:cond delay="0"/>
                                  </p:stCondLst>
                                  <p:childTnLst>
                                    <p:set>
                                      <p:cBhvr>
                                        <p:cTn id="225" dur="1" fill="hold">
                                          <p:stCondLst>
                                            <p:cond delay="499"/>
                                          </p:stCondLst>
                                        </p:cTn>
                                        <p:tgtEl>
                                          <p:spTgt spid="426148"/>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nodeType="clickEffect">
                                  <p:stCondLst>
                                    <p:cond delay="0"/>
                                  </p:stCondLst>
                                  <p:childTnLst>
                                    <p:set>
                                      <p:cBhvr>
                                        <p:cTn id="229" dur="1" fill="hold">
                                          <p:stCondLst>
                                            <p:cond delay="499"/>
                                          </p:stCondLst>
                                        </p:cTn>
                                        <p:tgtEl>
                                          <p:spTgt spid="16"/>
                                        </p:tgtEl>
                                        <p:attrNameLst>
                                          <p:attrName>style.visibility</p:attrName>
                                        </p:attrNameLst>
                                      </p:cBhvr>
                                      <p:to>
                                        <p:strVal val="visible"/>
                                      </p:to>
                                    </p:set>
                                  </p:childTnLst>
                                </p:cTn>
                              </p:par>
                            </p:childTnLst>
                          </p:cTn>
                        </p:par>
                        <p:par>
                          <p:cTn id="230" fill="hold" nodeType="afterGroup">
                            <p:stCondLst>
                              <p:cond delay="500"/>
                            </p:stCondLst>
                            <p:childTnLst>
                              <p:par>
                                <p:cTn id="231" presetID="1" presetClass="entr" presetSubtype="0" fill="hold" nodeType="afterEffect">
                                  <p:stCondLst>
                                    <p:cond delay="0"/>
                                  </p:stCondLst>
                                  <p:childTnLst>
                                    <p:set>
                                      <p:cBhvr>
                                        <p:cTn id="232" dur="1" fill="hold">
                                          <p:stCondLst>
                                            <p:cond delay="499"/>
                                          </p:stCondLst>
                                        </p:cTn>
                                        <p:tgtEl>
                                          <p:spTgt spid="15"/>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ntr" presetSubtype="0" fill="hold" nodeType="clickEffect">
                                  <p:stCondLst>
                                    <p:cond delay="0"/>
                                  </p:stCondLst>
                                  <p:childTnLst>
                                    <p:set>
                                      <p:cBhvr>
                                        <p:cTn id="236" dur="1" fill="hold">
                                          <p:stCondLst>
                                            <p:cond delay="499"/>
                                          </p:stCondLst>
                                        </p:cTn>
                                        <p:tgtEl>
                                          <p:spTgt spid="24"/>
                                        </p:tgtEl>
                                        <p:attrNameLst>
                                          <p:attrName>style.visibility</p:attrName>
                                        </p:attrNameLst>
                                      </p:cBhvr>
                                      <p:to>
                                        <p:strVal val="visible"/>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ntr" presetSubtype="0" fill="hold" grpId="0" nodeType="clickEffect">
                                  <p:stCondLst>
                                    <p:cond delay="0"/>
                                  </p:stCondLst>
                                  <p:childTnLst>
                                    <p:set>
                                      <p:cBhvr>
                                        <p:cTn id="240" dur="1" fill="hold">
                                          <p:stCondLst>
                                            <p:cond delay="499"/>
                                          </p:stCondLst>
                                        </p:cTn>
                                        <p:tgtEl>
                                          <p:spTgt spid="426165"/>
                                        </p:tgtEl>
                                        <p:attrNameLst>
                                          <p:attrName>style.visibility</p:attrName>
                                        </p:attrNameLst>
                                      </p:cBhvr>
                                      <p:to>
                                        <p:strVal val="visible"/>
                                      </p:to>
                                    </p:set>
                                  </p:childTnLst>
                                </p:cTn>
                              </p:par>
                            </p:childTnLst>
                          </p:cTn>
                        </p:par>
                        <p:par>
                          <p:cTn id="241" fill="hold" nodeType="afterGroup">
                            <p:stCondLst>
                              <p:cond delay="500"/>
                            </p:stCondLst>
                            <p:childTnLst>
                              <p:par>
                                <p:cTn id="242" presetID="1" presetClass="entr" presetSubtype="0" fill="hold" grpId="0" nodeType="afterEffect">
                                  <p:stCondLst>
                                    <p:cond delay="0"/>
                                  </p:stCondLst>
                                  <p:childTnLst>
                                    <p:set>
                                      <p:cBhvr>
                                        <p:cTn id="243" dur="1" fill="hold">
                                          <p:stCondLst>
                                            <p:cond delay="499"/>
                                          </p:stCondLst>
                                        </p:cTn>
                                        <p:tgtEl>
                                          <p:spTgt spid="426290"/>
                                        </p:tgtEl>
                                        <p:attrNameLst>
                                          <p:attrName>style.visibility</p:attrName>
                                        </p:attrNameLst>
                                      </p:cBhvr>
                                      <p:to>
                                        <p:strVal val="visible"/>
                                      </p:to>
                                    </p:set>
                                  </p:childTnLst>
                                </p:cTn>
                              </p:par>
                            </p:childTnLst>
                          </p:cTn>
                        </p:par>
                        <p:par>
                          <p:cTn id="244" fill="hold" nodeType="afterGroup">
                            <p:stCondLst>
                              <p:cond delay="1000"/>
                            </p:stCondLst>
                            <p:childTnLst>
                              <p:par>
                                <p:cTn id="245" presetID="1" presetClass="entr" presetSubtype="0" fill="hold" grpId="0" nodeType="afterEffect">
                                  <p:stCondLst>
                                    <p:cond delay="0"/>
                                  </p:stCondLst>
                                  <p:childTnLst>
                                    <p:set>
                                      <p:cBhvr>
                                        <p:cTn id="246" dur="1" fill="hold">
                                          <p:stCondLst>
                                            <p:cond delay="499"/>
                                          </p:stCondLst>
                                        </p:cTn>
                                        <p:tgtEl>
                                          <p:spTgt spid="426291"/>
                                        </p:tgtEl>
                                        <p:attrNameLst>
                                          <p:attrName>style.visibility</p:attrName>
                                        </p:attrNameLst>
                                      </p:cBhvr>
                                      <p:to>
                                        <p:strVal val="visible"/>
                                      </p:to>
                                    </p:se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ntr" presetSubtype="0" fill="hold" nodeType="clickEffect">
                                  <p:stCondLst>
                                    <p:cond delay="0"/>
                                  </p:stCondLst>
                                  <p:childTnLst>
                                    <p:set>
                                      <p:cBhvr>
                                        <p:cTn id="250" dur="1" fill="hold">
                                          <p:stCondLst>
                                            <p:cond delay="499"/>
                                          </p:stCondLst>
                                        </p:cTn>
                                        <p:tgtEl>
                                          <p:spTgt spid="25"/>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499"/>
                                          </p:stCondLst>
                                        </p:cTn>
                                        <p:tgtEl>
                                          <p:spTgt spid="426166"/>
                                        </p:tgtEl>
                                        <p:attrNameLst>
                                          <p:attrName>style.visibility</p:attrName>
                                        </p:attrNameLst>
                                      </p:cBhvr>
                                      <p:to>
                                        <p:strVal val="visible"/>
                                      </p:to>
                                    </p:set>
                                  </p:childTnLst>
                                </p:cTn>
                              </p:par>
                            </p:childTnLst>
                          </p:cTn>
                        </p:par>
                        <p:par>
                          <p:cTn id="255" fill="hold" nodeType="afterGroup">
                            <p:stCondLst>
                              <p:cond delay="500"/>
                            </p:stCondLst>
                            <p:childTnLst>
                              <p:par>
                                <p:cTn id="256" presetID="1" presetClass="entr" presetSubtype="0" fill="hold" grpId="0" nodeType="afterEffect">
                                  <p:stCondLst>
                                    <p:cond delay="0"/>
                                  </p:stCondLst>
                                  <p:childTnLst>
                                    <p:set>
                                      <p:cBhvr>
                                        <p:cTn id="257" dur="1" fill="hold">
                                          <p:stCondLst>
                                            <p:cond delay="499"/>
                                          </p:stCondLst>
                                        </p:cTn>
                                        <p:tgtEl>
                                          <p:spTgt spid="426292"/>
                                        </p:tgtEl>
                                        <p:attrNameLst>
                                          <p:attrName>style.visibility</p:attrName>
                                        </p:attrNameLst>
                                      </p:cBhvr>
                                      <p:to>
                                        <p:strVal val="visible"/>
                                      </p:to>
                                    </p:set>
                                  </p:childTnLst>
                                </p:cTn>
                              </p:par>
                            </p:childTnLst>
                          </p:cTn>
                        </p:par>
                        <p:par>
                          <p:cTn id="258" fill="hold" nodeType="afterGroup">
                            <p:stCondLst>
                              <p:cond delay="1000"/>
                            </p:stCondLst>
                            <p:childTnLst>
                              <p:par>
                                <p:cTn id="259" presetID="1" presetClass="entr" presetSubtype="0" fill="hold" grpId="0" nodeType="afterEffect">
                                  <p:stCondLst>
                                    <p:cond delay="0"/>
                                  </p:stCondLst>
                                  <p:childTnLst>
                                    <p:set>
                                      <p:cBhvr>
                                        <p:cTn id="260" dur="1" fill="hold">
                                          <p:stCondLst>
                                            <p:cond delay="499"/>
                                          </p:stCondLst>
                                        </p:cTn>
                                        <p:tgtEl>
                                          <p:spTgt spid="426293"/>
                                        </p:tgtEl>
                                        <p:attrNameLst>
                                          <p:attrName>style.visibility</p:attrName>
                                        </p:attrNameLst>
                                      </p:cBhvr>
                                      <p:to>
                                        <p:strVal val="visible"/>
                                      </p:to>
                                    </p:se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9" presetClass="entr" presetSubtype="0" fill="hold" nodeType="clickEffect">
                                  <p:stCondLst>
                                    <p:cond delay="0"/>
                                  </p:stCondLst>
                                  <p:childTnLst>
                                    <p:set>
                                      <p:cBhvr>
                                        <p:cTn id="264" dur="1" fill="hold">
                                          <p:stCondLst>
                                            <p:cond delay="0"/>
                                          </p:stCondLst>
                                        </p:cTn>
                                        <p:tgtEl>
                                          <p:spTgt spid="426144"/>
                                        </p:tgtEl>
                                        <p:attrNameLst>
                                          <p:attrName>style.visibility</p:attrName>
                                        </p:attrNameLst>
                                      </p:cBhvr>
                                      <p:to>
                                        <p:strVal val="visible"/>
                                      </p:to>
                                    </p:set>
                                    <p:animEffect transition="in" filter="dissolve">
                                      <p:cBhvr>
                                        <p:cTn id="265" dur="500"/>
                                        <p:tgtEl>
                                          <p:spTgt spid="426144"/>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1" presetClass="entr" presetSubtype="0" fill="hold" grpId="0" nodeType="clickEffect">
                                  <p:stCondLst>
                                    <p:cond delay="0"/>
                                  </p:stCondLst>
                                  <p:childTnLst>
                                    <p:set>
                                      <p:cBhvr>
                                        <p:cTn id="269" dur="1" fill="hold">
                                          <p:stCondLst>
                                            <p:cond delay="499"/>
                                          </p:stCondLst>
                                        </p:cTn>
                                        <p:tgtEl>
                                          <p:spTgt spid="426335"/>
                                        </p:tgtEl>
                                        <p:attrNameLst>
                                          <p:attrName>style.visibility</p:attrName>
                                        </p:attrNameLst>
                                      </p:cBhvr>
                                      <p:to>
                                        <p:strVal val="visible"/>
                                      </p:to>
                                    </p:set>
                                  </p:childTnLst>
                                </p:cTn>
                              </p:par>
                            </p:childTnLst>
                          </p:cTn>
                        </p:par>
                        <p:par>
                          <p:cTn id="270" fill="hold" nodeType="afterGroup">
                            <p:stCondLst>
                              <p:cond delay="500"/>
                            </p:stCondLst>
                            <p:childTnLst>
                              <p:par>
                                <p:cTn id="271" presetID="1" presetClass="entr" presetSubtype="0" fill="hold" grpId="0" nodeType="afterEffect">
                                  <p:stCondLst>
                                    <p:cond delay="0"/>
                                  </p:stCondLst>
                                  <p:childTnLst>
                                    <p:set>
                                      <p:cBhvr>
                                        <p:cTn id="272" dur="1" fill="hold">
                                          <p:stCondLst>
                                            <p:cond delay="499"/>
                                          </p:stCondLst>
                                        </p:cTn>
                                        <p:tgtEl>
                                          <p:spTgt spid="426188"/>
                                        </p:tgtEl>
                                        <p:attrNameLst>
                                          <p:attrName>style.visibility</p:attrName>
                                        </p:attrNameLst>
                                      </p:cBhvr>
                                      <p:to>
                                        <p:strVal val="visible"/>
                                      </p:to>
                                    </p:set>
                                  </p:childTnLst>
                                </p:cTn>
                              </p:par>
                            </p:childTnLst>
                          </p:cTn>
                        </p:par>
                        <p:par>
                          <p:cTn id="273" fill="hold" nodeType="afterGroup">
                            <p:stCondLst>
                              <p:cond delay="1000"/>
                            </p:stCondLst>
                            <p:childTnLst>
                              <p:par>
                                <p:cTn id="274" presetID="1" presetClass="entr" presetSubtype="0" fill="hold" grpId="0" nodeType="afterEffect">
                                  <p:stCondLst>
                                    <p:cond delay="0"/>
                                  </p:stCondLst>
                                  <p:childTnLst>
                                    <p:set>
                                      <p:cBhvr>
                                        <p:cTn id="275" dur="1" fill="hold">
                                          <p:stCondLst>
                                            <p:cond delay="499"/>
                                          </p:stCondLst>
                                        </p:cTn>
                                        <p:tgtEl>
                                          <p:spTgt spid="426336"/>
                                        </p:tgtEl>
                                        <p:attrNameLst>
                                          <p:attrName>style.visibility</p:attrName>
                                        </p:attrNameLst>
                                      </p:cBhvr>
                                      <p:to>
                                        <p:strVal val="visible"/>
                                      </p:to>
                                    </p:set>
                                  </p:childTnLst>
                                </p:cTn>
                              </p:par>
                            </p:childTnLst>
                          </p:cTn>
                        </p:par>
                        <p:par>
                          <p:cTn id="276" fill="hold" nodeType="afterGroup">
                            <p:stCondLst>
                              <p:cond delay="1500"/>
                            </p:stCondLst>
                            <p:childTnLst>
                              <p:par>
                                <p:cTn id="277" presetID="1" presetClass="entr" presetSubtype="0" fill="hold" grpId="0" nodeType="afterEffect">
                                  <p:stCondLst>
                                    <p:cond delay="0"/>
                                  </p:stCondLst>
                                  <p:childTnLst>
                                    <p:set>
                                      <p:cBhvr>
                                        <p:cTn id="278" dur="1" fill="hold">
                                          <p:stCondLst>
                                            <p:cond delay="499"/>
                                          </p:stCondLst>
                                        </p:cTn>
                                        <p:tgtEl>
                                          <p:spTgt spid="426189"/>
                                        </p:tgtEl>
                                        <p:attrNameLst>
                                          <p:attrName>style.visibility</p:attrName>
                                        </p:attrNameLst>
                                      </p:cBhvr>
                                      <p:to>
                                        <p:strVal val="visible"/>
                                      </p:to>
                                    </p:set>
                                  </p:childTnLst>
                                </p:cTn>
                              </p:par>
                            </p:childTnLst>
                          </p:cTn>
                        </p:par>
                        <p:par>
                          <p:cTn id="279" fill="hold" nodeType="afterGroup">
                            <p:stCondLst>
                              <p:cond delay="2000"/>
                            </p:stCondLst>
                            <p:childTnLst>
                              <p:par>
                                <p:cTn id="280" presetID="1" presetClass="entr" presetSubtype="0" fill="hold" nodeType="afterEffect">
                                  <p:stCondLst>
                                    <p:cond delay="0"/>
                                  </p:stCondLst>
                                  <p:childTnLst>
                                    <p:set>
                                      <p:cBhvr>
                                        <p:cTn id="281" dur="1" fill="hold">
                                          <p:stCondLst>
                                            <p:cond delay="499"/>
                                          </p:stCondLst>
                                        </p:cTn>
                                        <p:tgtEl>
                                          <p:spTgt spid="426149"/>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nodeType="clickEffect">
                                  <p:stCondLst>
                                    <p:cond delay="0"/>
                                  </p:stCondLst>
                                  <p:childTnLst>
                                    <p:set>
                                      <p:cBhvr>
                                        <p:cTn id="285" dur="1" fill="hold">
                                          <p:stCondLst>
                                            <p:cond delay="0"/>
                                          </p:stCondLst>
                                        </p:cTn>
                                        <p:tgtEl>
                                          <p:spTgt spid="27"/>
                                        </p:tgtEl>
                                        <p:attrNameLst>
                                          <p:attrName>style.visibility</p:attrName>
                                        </p:attrNameLst>
                                      </p:cBhvr>
                                      <p:to>
                                        <p:strVal val="visible"/>
                                      </p:to>
                                    </p:set>
                                    <p:animEffect transition="in" filter="dissolve">
                                      <p:cBhvr>
                                        <p:cTn id="286" dur="500"/>
                                        <p:tgtEl>
                                          <p:spTgt spid="27"/>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 presetClass="entr" presetSubtype="0" fill="hold" grpId="0" nodeType="clickEffect">
                                  <p:stCondLst>
                                    <p:cond delay="0"/>
                                  </p:stCondLst>
                                  <p:childTnLst>
                                    <p:set>
                                      <p:cBhvr>
                                        <p:cTn id="290" dur="1" fill="hold">
                                          <p:stCondLst>
                                            <p:cond delay="499"/>
                                          </p:stCondLst>
                                        </p:cTn>
                                        <p:tgtEl>
                                          <p:spTgt spid="426337"/>
                                        </p:tgtEl>
                                        <p:attrNameLst>
                                          <p:attrName>style.visibility</p:attrName>
                                        </p:attrNameLst>
                                      </p:cBhvr>
                                      <p:to>
                                        <p:strVal val="visible"/>
                                      </p:to>
                                    </p:set>
                                  </p:childTnLst>
                                </p:cTn>
                              </p:par>
                            </p:childTnLst>
                          </p:cTn>
                        </p:par>
                        <p:par>
                          <p:cTn id="291" fill="hold" nodeType="afterGroup">
                            <p:stCondLst>
                              <p:cond delay="500"/>
                            </p:stCondLst>
                            <p:childTnLst>
                              <p:par>
                                <p:cTn id="292" presetID="1" presetClass="entr" presetSubtype="0" fill="hold" grpId="0" nodeType="afterEffect">
                                  <p:stCondLst>
                                    <p:cond delay="0"/>
                                  </p:stCondLst>
                                  <p:childTnLst>
                                    <p:set>
                                      <p:cBhvr>
                                        <p:cTn id="293" dur="1" fill="hold">
                                          <p:stCondLst>
                                            <p:cond delay="499"/>
                                          </p:stCondLst>
                                        </p:cTn>
                                        <p:tgtEl>
                                          <p:spTgt spid="426201"/>
                                        </p:tgtEl>
                                        <p:attrNameLst>
                                          <p:attrName>style.visibility</p:attrName>
                                        </p:attrNameLst>
                                      </p:cBhvr>
                                      <p:to>
                                        <p:strVal val="visible"/>
                                      </p:to>
                                    </p:set>
                                  </p:childTnLst>
                                </p:cTn>
                              </p:par>
                            </p:childTnLst>
                          </p:cTn>
                        </p:par>
                        <p:par>
                          <p:cTn id="294" fill="hold" nodeType="afterGroup">
                            <p:stCondLst>
                              <p:cond delay="1000"/>
                            </p:stCondLst>
                            <p:childTnLst>
                              <p:par>
                                <p:cTn id="295" presetID="1" presetClass="entr" presetSubtype="0" fill="hold" grpId="0" nodeType="afterEffect">
                                  <p:stCondLst>
                                    <p:cond delay="0"/>
                                  </p:stCondLst>
                                  <p:childTnLst>
                                    <p:set>
                                      <p:cBhvr>
                                        <p:cTn id="296" dur="1" fill="hold">
                                          <p:stCondLst>
                                            <p:cond delay="499"/>
                                          </p:stCondLst>
                                        </p:cTn>
                                        <p:tgtEl>
                                          <p:spTgt spid="426338"/>
                                        </p:tgtEl>
                                        <p:attrNameLst>
                                          <p:attrName>style.visibility</p:attrName>
                                        </p:attrNameLst>
                                      </p:cBhvr>
                                      <p:to>
                                        <p:strVal val="visible"/>
                                      </p:to>
                                    </p:set>
                                  </p:childTnLst>
                                </p:cTn>
                              </p:par>
                            </p:childTnLst>
                          </p:cTn>
                        </p:par>
                        <p:par>
                          <p:cTn id="297" fill="hold" nodeType="afterGroup">
                            <p:stCondLst>
                              <p:cond delay="1500"/>
                            </p:stCondLst>
                            <p:childTnLst>
                              <p:par>
                                <p:cTn id="298" presetID="1" presetClass="entr" presetSubtype="0" fill="hold" grpId="0" nodeType="afterEffect">
                                  <p:stCondLst>
                                    <p:cond delay="0"/>
                                  </p:stCondLst>
                                  <p:childTnLst>
                                    <p:set>
                                      <p:cBhvr>
                                        <p:cTn id="299" dur="1" fill="hold">
                                          <p:stCondLst>
                                            <p:cond delay="499"/>
                                          </p:stCondLst>
                                        </p:cTn>
                                        <p:tgtEl>
                                          <p:spTgt spid="426202"/>
                                        </p:tgtEl>
                                        <p:attrNameLst>
                                          <p:attrName>style.visibility</p:attrName>
                                        </p:attrNameLst>
                                      </p:cBhvr>
                                      <p:to>
                                        <p:strVal val="visible"/>
                                      </p:to>
                                    </p:set>
                                  </p:childTnLst>
                                </p:cTn>
                              </p:par>
                            </p:childTnLst>
                          </p:cTn>
                        </p:par>
                        <p:par>
                          <p:cTn id="300" fill="hold" nodeType="afterGroup">
                            <p:stCondLst>
                              <p:cond delay="2000"/>
                            </p:stCondLst>
                            <p:childTnLst>
                              <p:par>
                                <p:cTn id="301" presetID="1" presetClass="entr" presetSubtype="0" fill="hold" grpId="0" nodeType="afterEffect">
                                  <p:stCondLst>
                                    <p:cond delay="0"/>
                                  </p:stCondLst>
                                  <p:childTnLst>
                                    <p:set>
                                      <p:cBhvr>
                                        <p:cTn id="302" dur="1" fill="hold">
                                          <p:stCondLst>
                                            <p:cond delay="499"/>
                                          </p:stCondLst>
                                        </p:cTn>
                                        <p:tgtEl>
                                          <p:spTgt spid="426339"/>
                                        </p:tgtEl>
                                        <p:attrNameLst>
                                          <p:attrName>style.visibility</p:attrName>
                                        </p:attrNameLst>
                                      </p:cBhvr>
                                      <p:to>
                                        <p:strVal val="visible"/>
                                      </p:to>
                                    </p:set>
                                  </p:childTnLst>
                                </p:cTn>
                              </p:par>
                            </p:childTnLst>
                          </p:cTn>
                        </p:par>
                        <p:par>
                          <p:cTn id="303" fill="hold" nodeType="afterGroup">
                            <p:stCondLst>
                              <p:cond delay="2500"/>
                            </p:stCondLst>
                            <p:childTnLst>
                              <p:par>
                                <p:cTn id="304" presetID="1" presetClass="entr" presetSubtype="0" fill="hold" grpId="0" nodeType="afterEffect">
                                  <p:stCondLst>
                                    <p:cond delay="0"/>
                                  </p:stCondLst>
                                  <p:childTnLst>
                                    <p:set>
                                      <p:cBhvr>
                                        <p:cTn id="305" dur="1" fill="hold">
                                          <p:stCondLst>
                                            <p:cond delay="499"/>
                                          </p:stCondLst>
                                        </p:cTn>
                                        <p:tgtEl>
                                          <p:spTgt spid="426203"/>
                                        </p:tgtEl>
                                        <p:attrNameLst>
                                          <p:attrName>style.visibility</p:attrName>
                                        </p:attrNameLst>
                                      </p:cBhvr>
                                      <p:to>
                                        <p:strVal val="visible"/>
                                      </p:to>
                                    </p:set>
                                  </p:childTnLst>
                                </p:cTn>
                              </p:par>
                            </p:childTnLst>
                          </p:cTn>
                        </p:par>
                        <p:par>
                          <p:cTn id="306" fill="hold" nodeType="afterGroup">
                            <p:stCondLst>
                              <p:cond delay="3000"/>
                            </p:stCondLst>
                            <p:childTnLst>
                              <p:par>
                                <p:cTn id="307" presetID="1" presetClass="entr" presetSubtype="0" fill="hold" grpId="0" nodeType="afterEffect">
                                  <p:stCondLst>
                                    <p:cond delay="0"/>
                                  </p:stCondLst>
                                  <p:childTnLst>
                                    <p:set>
                                      <p:cBhvr>
                                        <p:cTn id="308" dur="1" fill="hold">
                                          <p:stCondLst>
                                            <p:cond delay="499"/>
                                          </p:stCondLst>
                                        </p:cTn>
                                        <p:tgtEl>
                                          <p:spTgt spid="426340"/>
                                        </p:tgtEl>
                                        <p:attrNameLst>
                                          <p:attrName>style.visibility</p:attrName>
                                        </p:attrNameLst>
                                      </p:cBhvr>
                                      <p:to>
                                        <p:strVal val="visible"/>
                                      </p:to>
                                    </p:set>
                                  </p:childTnLst>
                                </p:cTn>
                              </p:par>
                            </p:childTnLst>
                          </p:cTn>
                        </p:par>
                        <p:par>
                          <p:cTn id="309" fill="hold" nodeType="afterGroup">
                            <p:stCondLst>
                              <p:cond delay="3500"/>
                            </p:stCondLst>
                            <p:childTnLst>
                              <p:par>
                                <p:cTn id="310" presetID="1" presetClass="entr" presetSubtype="0" fill="hold" grpId="0" nodeType="afterEffect">
                                  <p:stCondLst>
                                    <p:cond delay="0"/>
                                  </p:stCondLst>
                                  <p:childTnLst>
                                    <p:set>
                                      <p:cBhvr>
                                        <p:cTn id="311" dur="1" fill="hold">
                                          <p:stCondLst>
                                            <p:cond delay="499"/>
                                          </p:stCondLst>
                                        </p:cTn>
                                        <p:tgtEl>
                                          <p:spTgt spid="426204"/>
                                        </p:tgtEl>
                                        <p:attrNameLst>
                                          <p:attrName>style.visibility</p:attrName>
                                        </p:attrNameLst>
                                      </p:cBhvr>
                                      <p:to>
                                        <p:strVal val="visible"/>
                                      </p:to>
                                    </p:set>
                                  </p:childTnLst>
                                </p:cTn>
                              </p:par>
                            </p:childTnLst>
                          </p:cTn>
                        </p:par>
                        <p:par>
                          <p:cTn id="312" fill="hold" nodeType="afterGroup">
                            <p:stCondLst>
                              <p:cond delay="4000"/>
                            </p:stCondLst>
                            <p:childTnLst>
                              <p:par>
                                <p:cTn id="313" presetID="1" presetClass="entr" presetSubtype="0" fill="hold" nodeType="afterEffect">
                                  <p:stCondLst>
                                    <p:cond delay="0"/>
                                  </p:stCondLst>
                                  <p:childTnLst>
                                    <p:set>
                                      <p:cBhvr>
                                        <p:cTn id="314" dur="1" fill="hold">
                                          <p:stCondLst>
                                            <p:cond delay="499"/>
                                          </p:stCondLst>
                                        </p:cTn>
                                        <p:tgtEl>
                                          <p:spTgt spid="426150"/>
                                        </p:tgtEl>
                                        <p:attrNameLst>
                                          <p:attrName>style.visibility</p:attrName>
                                        </p:attrNameLst>
                                      </p:cBhvr>
                                      <p:to>
                                        <p:strVal val="visible"/>
                                      </p:to>
                                    </p:se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9" presetClass="entr" presetSubtype="0" fill="hold" nodeType="clickEffect">
                                  <p:stCondLst>
                                    <p:cond delay="0"/>
                                  </p:stCondLst>
                                  <p:childTnLst>
                                    <p:set>
                                      <p:cBhvr>
                                        <p:cTn id="318" dur="1" fill="hold">
                                          <p:stCondLst>
                                            <p:cond delay="0"/>
                                          </p:stCondLst>
                                        </p:cTn>
                                        <p:tgtEl>
                                          <p:spTgt spid="28"/>
                                        </p:tgtEl>
                                        <p:attrNameLst>
                                          <p:attrName>style.visibility</p:attrName>
                                        </p:attrNameLst>
                                      </p:cBhvr>
                                      <p:to>
                                        <p:strVal val="visible"/>
                                      </p:to>
                                    </p:set>
                                    <p:animEffect transition="in" filter="dissolve">
                                      <p:cBhvr>
                                        <p:cTn id="319" dur="500"/>
                                        <p:tgtEl>
                                          <p:spTgt spid="28"/>
                                        </p:tgtEl>
                                      </p:cBhvr>
                                    </p:animEffec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1" presetClass="entr" presetSubtype="0" fill="hold" grpId="0" nodeType="clickEffect">
                                  <p:stCondLst>
                                    <p:cond delay="0"/>
                                  </p:stCondLst>
                                  <p:childTnLst>
                                    <p:set>
                                      <p:cBhvr>
                                        <p:cTn id="323" dur="1" fill="hold">
                                          <p:stCondLst>
                                            <p:cond delay="499"/>
                                          </p:stCondLst>
                                        </p:cTn>
                                        <p:tgtEl>
                                          <p:spTgt spid="426341"/>
                                        </p:tgtEl>
                                        <p:attrNameLst>
                                          <p:attrName>style.visibility</p:attrName>
                                        </p:attrNameLst>
                                      </p:cBhvr>
                                      <p:to>
                                        <p:strVal val="visible"/>
                                      </p:to>
                                    </p:set>
                                  </p:childTnLst>
                                </p:cTn>
                              </p:par>
                            </p:childTnLst>
                          </p:cTn>
                        </p:par>
                        <p:par>
                          <p:cTn id="324" fill="hold" nodeType="afterGroup">
                            <p:stCondLst>
                              <p:cond delay="500"/>
                            </p:stCondLst>
                            <p:childTnLst>
                              <p:par>
                                <p:cTn id="325" presetID="1" presetClass="entr" presetSubtype="0" fill="hold" grpId="0" nodeType="afterEffect">
                                  <p:stCondLst>
                                    <p:cond delay="0"/>
                                  </p:stCondLst>
                                  <p:childTnLst>
                                    <p:set>
                                      <p:cBhvr>
                                        <p:cTn id="326" dur="1" fill="hold">
                                          <p:stCondLst>
                                            <p:cond delay="499"/>
                                          </p:stCondLst>
                                        </p:cTn>
                                        <p:tgtEl>
                                          <p:spTgt spid="426207"/>
                                        </p:tgtEl>
                                        <p:attrNameLst>
                                          <p:attrName>style.visibility</p:attrName>
                                        </p:attrNameLst>
                                      </p:cBhvr>
                                      <p:to>
                                        <p:strVal val="visible"/>
                                      </p:to>
                                    </p:set>
                                  </p:childTnLst>
                                </p:cTn>
                              </p:par>
                            </p:childTnLst>
                          </p:cTn>
                        </p:par>
                        <p:par>
                          <p:cTn id="327" fill="hold" nodeType="afterGroup">
                            <p:stCondLst>
                              <p:cond delay="1000"/>
                            </p:stCondLst>
                            <p:childTnLst>
                              <p:par>
                                <p:cTn id="328" presetID="1" presetClass="entr" presetSubtype="0" fill="hold" grpId="0" nodeType="afterEffect">
                                  <p:stCondLst>
                                    <p:cond delay="0"/>
                                  </p:stCondLst>
                                  <p:childTnLst>
                                    <p:set>
                                      <p:cBhvr>
                                        <p:cTn id="329" dur="1" fill="hold">
                                          <p:stCondLst>
                                            <p:cond delay="499"/>
                                          </p:stCondLst>
                                        </p:cTn>
                                        <p:tgtEl>
                                          <p:spTgt spid="426342"/>
                                        </p:tgtEl>
                                        <p:attrNameLst>
                                          <p:attrName>style.visibility</p:attrName>
                                        </p:attrNameLst>
                                      </p:cBhvr>
                                      <p:to>
                                        <p:strVal val="visible"/>
                                      </p:to>
                                    </p:set>
                                  </p:childTnLst>
                                </p:cTn>
                              </p:par>
                            </p:childTnLst>
                          </p:cTn>
                        </p:par>
                        <p:par>
                          <p:cTn id="330" fill="hold" nodeType="afterGroup">
                            <p:stCondLst>
                              <p:cond delay="1500"/>
                            </p:stCondLst>
                            <p:childTnLst>
                              <p:par>
                                <p:cTn id="331" presetID="1" presetClass="entr" presetSubtype="0" fill="hold" grpId="0" nodeType="afterEffect">
                                  <p:stCondLst>
                                    <p:cond delay="0"/>
                                  </p:stCondLst>
                                  <p:childTnLst>
                                    <p:set>
                                      <p:cBhvr>
                                        <p:cTn id="332" dur="1" fill="hold">
                                          <p:stCondLst>
                                            <p:cond delay="499"/>
                                          </p:stCondLst>
                                        </p:cTn>
                                        <p:tgtEl>
                                          <p:spTgt spid="426208"/>
                                        </p:tgtEl>
                                        <p:attrNameLst>
                                          <p:attrName>style.visibility</p:attrName>
                                        </p:attrNameLst>
                                      </p:cBhvr>
                                      <p:to>
                                        <p:strVal val="visible"/>
                                      </p:to>
                                    </p:set>
                                  </p:childTnLst>
                                </p:cTn>
                              </p:par>
                            </p:childTnLst>
                          </p:cTn>
                        </p:par>
                        <p:par>
                          <p:cTn id="333" fill="hold" nodeType="afterGroup">
                            <p:stCondLst>
                              <p:cond delay="2000"/>
                            </p:stCondLst>
                            <p:childTnLst>
                              <p:par>
                                <p:cTn id="334" presetID="1" presetClass="entr" presetSubtype="0" fill="hold" grpId="0" nodeType="afterEffect">
                                  <p:stCondLst>
                                    <p:cond delay="0"/>
                                  </p:stCondLst>
                                  <p:childTnLst>
                                    <p:set>
                                      <p:cBhvr>
                                        <p:cTn id="335" dur="1" fill="hold">
                                          <p:stCondLst>
                                            <p:cond delay="499"/>
                                          </p:stCondLst>
                                        </p:cTn>
                                        <p:tgtEl>
                                          <p:spTgt spid="426343"/>
                                        </p:tgtEl>
                                        <p:attrNameLst>
                                          <p:attrName>style.visibility</p:attrName>
                                        </p:attrNameLst>
                                      </p:cBhvr>
                                      <p:to>
                                        <p:strVal val="visible"/>
                                      </p:to>
                                    </p:set>
                                  </p:childTnLst>
                                </p:cTn>
                              </p:par>
                            </p:childTnLst>
                          </p:cTn>
                        </p:par>
                        <p:par>
                          <p:cTn id="336" fill="hold" nodeType="afterGroup">
                            <p:stCondLst>
                              <p:cond delay="2500"/>
                            </p:stCondLst>
                            <p:childTnLst>
                              <p:par>
                                <p:cTn id="337" presetID="1" presetClass="entr" presetSubtype="0" fill="hold" grpId="0" nodeType="afterEffect">
                                  <p:stCondLst>
                                    <p:cond delay="0"/>
                                  </p:stCondLst>
                                  <p:childTnLst>
                                    <p:set>
                                      <p:cBhvr>
                                        <p:cTn id="338" dur="1" fill="hold">
                                          <p:stCondLst>
                                            <p:cond delay="499"/>
                                          </p:stCondLst>
                                        </p:cTn>
                                        <p:tgtEl>
                                          <p:spTgt spid="426209"/>
                                        </p:tgtEl>
                                        <p:attrNameLst>
                                          <p:attrName>style.visibility</p:attrName>
                                        </p:attrNameLst>
                                      </p:cBhvr>
                                      <p:to>
                                        <p:strVal val="visible"/>
                                      </p:to>
                                    </p:set>
                                  </p:childTnLst>
                                </p:cTn>
                              </p:par>
                            </p:childTnLst>
                          </p:cTn>
                        </p:par>
                        <p:par>
                          <p:cTn id="339" fill="hold" nodeType="afterGroup">
                            <p:stCondLst>
                              <p:cond delay="3000"/>
                            </p:stCondLst>
                            <p:childTnLst>
                              <p:par>
                                <p:cTn id="340" presetID="1" presetClass="entr" presetSubtype="0" fill="hold" grpId="0" nodeType="afterEffect">
                                  <p:stCondLst>
                                    <p:cond delay="0"/>
                                  </p:stCondLst>
                                  <p:childTnLst>
                                    <p:set>
                                      <p:cBhvr>
                                        <p:cTn id="341" dur="1" fill="hold">
                                          <p:stCondLst>
                                            <p:cond delay="499"/>
                                          </p:stCondLst>
                                        </p:cTn>
                                        <p:tgtEl>
                                          <p:spTgt spid="426344"/>
                                        </p:tgtEl>
                                        <p:attrNameLst>
                                          <p:attrName>style.visibility</p:attrName>
                                        </p:attrNameLst>
                                      </p:cBhvr>
                                      <p:to>
                                        <p:strVal val="visible"/>
                                      </p:to>
                                    </p:set>
                                  </p:childTnLst>
                                </p:cTn>
                              </p:par>
                            </p:childTnLst>
                          </p:cTn>
                        </p:par>
                        <p:par>
                          <p:cTn id="342" fill="hold" nodeType="afterGroup">
                            <p:stCondLst>
                              <p:cond delay="3500"/>
                            </p:stCondLst>
                            <p:childTnLst>
                              <p:par>
                                <p:cTn id="343" presetID="1" presetClass="entr" presetSubtype="0" fill="hold" grpId="0" nodeType="afterEffect">
                                  <p:stCondLst>
                                    <p:cond delay="0"/>
                                  </p:stCondLst>
                                  <p:childTnLst>
                                    <p:set>
                                      <p:cBhvr>
                                        <p:cTn id="344" dur="1" fill="hold">
                                          <p:stCondLst>
                                            <p:cond delay="499"/>
                                          </p:stCondLst>
                                        </p:cTn>
                                        <p:tgtEl>
                                          <p:spTgt spid="426210"/>
                                        </p:tgtEl>
                                        <p:attrNameLst>
                                          <p:attrName>style.visibility</p:attrName>
                                        </p:attrNameLst>
                                      </p:cBhvr>
                                      <p:to>
                                        <p:strVal val="visible"/>
                                      </p:to>
                                    </p:set>
                                  </p:childTnLst>
                                </p:cTn>
                              </p:par>
                            </p:childTnLst>
                          </p:cTn>
                        </p:par>
                        <p:par>
                          <p:cTn id="345" fill="hold" nodeType="afterGroup">
                            <p:stCondLst>
                              <p:cond delay="4000"/>
                            </p:stCondLst>
                            <p:childTnLst>
                              <p:par>
                                <p:cTn id="346" presetID="1" presetClass="entr" presetSubtype="0" fill="hold" grpId="0" nodeType="afterEffect">
                                  <p:stCondLst>
                                    <p:cond delay="0"/>
                                  </p:stCondLst>
                                  <p:childTnLst>
                                    <p:set>
                                      <p:cBhvr>
                                        <p:cTn id="347" dur="1" fill="hold">
                                          <p:stCondLst>
                                            <p:cond delay="499"/>
                                          </p:stCondLst>
                                        </p:cTn>
                                        <p:tgtEl>
                                          <p:spTgt spid="426345"/>
                                        </p:tgtEl>
                                        <p:attrNameLst>
                                          <p:attrName>style.visibility</p:attrName>
                                        </p:attrNameLst>
                                      </p:cBhvr>
                                      <p:to>
                                        <p:strVal val="visible"/>
                                      </p:to>
                                    </p:set>
                                  </p:childTnLst>
                                </p:cTn>
                              </p:par>
                            </p:childTnLst>
                          </p:cTn>
                        </p:par>
                        <p:par>
                          <p:cTn id="348" fill="hold" nodeType="afterGroup">
                            <p:stCondLst>
                              <p:cond delay="4500"/>
                            </p:stCondLst>
                            <p:childTnLst>
                              <p:par>
                                <p:cTn id="349" presetID="1" presetClass="entr" presetSubtype="0" fill="hold" grpId="0" nodeType="afterEffect">
                                  <p:stCondLst>
                                    <p:cond delay="0"/>
                                  </p:stCondLst>
                                  <p:childTnLst>
                                    <p:set>
                                      <p:cBhvr>
                                        <p:cTn id="350" dur="1" fill="hold">
                                          <p:stCondLst>
                                            <p:cond delay="499"/>
                                          </p:stCondLst>
                                        </p:cTn>
                                        <p:tgtEl>
                                          <p:spTgt spid="426211"/>
                                        </p:tgtEl>
                                        <p:attrNameLst>
                                          <p:attrName>style.visibility</p:attrName>
                                        </p:attrNameLst>
                                      </p:cBhvr>
                                      <p:to>
                                        <p:strVal val="visible"/>
                                      </p:to>
                                    </p:set>
                                  </p:childTnLst>
                                </p:cTn>
                              </p:par>
                            </p:childTnLst>
                          </p:cTn>
                        </p:par>
                        <p:par>
                          <p:cTn id="351" fill="hold" nodeType="afterGroup">
                            <p:stCondLst>
                              <p:cond delay="5000"/>
                            </p:stCondLst>
                            <p:childTnLst>
                              <p:par>
                                <p:cTn id="352" presetID="1" presetClass="entr" presetSubtype="0" fill="hold" grpId="0" nodeType="afterEffect">
                                  <p:stCondLst>
                                    <p:cond delay="0"/>
                                  </p:stCondLst>
                                  <p:childTnLst>
                                    <p:set>
                                      <p:cBhvr>
                                        <p:cTn id="353" dur="1" fill="hold">
                                          <p:stCondLst>
                                            <p:cond delay="499"/>
                                          </p:stCondLst>
                                        </p:cTn>
                                        <p:tgtEl>
                                          <p:spTgt spid="426346"/>
                                        </p:tgtEl>
                                        <p:attrNameLst>
                                          <p:attrName>style.visibility</p:attrName>
                                        </p:attrNameLst>
                                      </p:cBhvr>
                                      <p:to>
                                        <p:strVal val="visible"/>
                                      </p:to>
                                    </p:set>
                                  </p:childTnLst>
                                </p:cTn>
                              </p:par>
                            </p:childTnLst>
                          </p:cTn>
                        </p:par>
                        <p:par>
                          <p:cTn id="354" fill="hold" nodeType="afterGroup">
                            <p:stCondLst>
                              <p:cond delay="5500"/>
                            </p:stCondLst>
                            <p:childTnLst>
                              <p:par>
                                <p:cTn id="355" presetID="1" presetClass="entr" presetSubtype="0" fill="hold" grpId="0" nodeType="afterEffect">
                                  <p:stCondLst>
                                    <p:cond delay="0"/>
                                  </p:stCondLst>
                                  <p:childTnLst>
                                    <p:set>
                                      <p:cBhvr>
                                        <p:cTn id="356" dur="1" fill="hold">
                                          <p:stCondLst>
                                            <p:cond delay="499"/>
                                          </p:stCondLst>
                                        </p:cTn>
                                        <p:tgtEl>
                                          <p:spTgt spid="426212"/>
                                        </p:tgtEl>
                                        <p:attrNameLst>
                                          <p:attrName>style.visibility</p:attrName>
                                        </p:attrNameLst>
                                      </p:cBhvr>
                                      <p:to>
                                        <p:strVal val="visible"/>
                                      </p:to>
                                    </p:set>
                                  </p:childTnLst>
                                </p:cTn>
                              </p:par>
                            </p:childTnLst>
                          </p:cTn>
                        </p:par>
                        <p:par>
                          <p:cTn id="357" fill="hold" nodeType="afterGroup">
                            <p:stCondLst>
                              <p:cond delay="6000"/>
                            </p:stCondLst>
                            <p:childTnLst>
                              <p:par>
                                <p:cTn id="358" presetID="1" presetClass="entr" presetSubtype="0" fill="hold" grpId="0" nodeType="afterEffect">
                                  <p:stCondLst>
                                    <p:cond delay="0"/>
                                  </p:stCondLst>
                                  <p:childTnLst>
                                    <p:set>
                                      <p:cBhvr>
                                        <p:cTn id="359" dur="1" fill="hold">
                                          <p:stCondLst>
                                            <p:cond delay="499"/>
                                          </p:stCondLst>
                                        </p:cTn>
                                        <p:tgtEl>
                                          <p:spTgt spid="426347"/>
                                        </p:tgtEl>
                                        <p:attrNameLst>
                                          <p:attrName>style.visibility</p:attrName>
                                        </p:attrNameLst>
                                      </p:cBhvr>
                                      <p:to>
                                        <p:strVal val="visible"/>
                                      </p:to>
                                    </p:set>
                                  </p:childTnLst>
                                </p:cTn>
                              </p:par>
                            </p:childTnLst>
                          </p:cTn>
                        </p:par>
                        <p:par>
                          <p:cTn id="360" fill="hold" nodeType="afterGroup">
                            <p:stCondLst>
                              <p:cond delay="6500"/>
                            </p:stCondLst>
                            <p:childTnLst>
                              <p:par>
                                <p:cTn id="361" presetID="1" presetClass="entr" presetSubtype="0" fill="hold" grpId="0" nodeType="afterEffect">
                                  <p:stCondLst>
                                    <p:cond delay="0"/>
                                  </p:stCondLst>
                                  <p:childTnLst>
                                    <p:set>
                                      <p:cBhvr>
                                        <p:cTn id="362" dur="1" fill="hold">
                                          <p:stCondLst>
                                            <p:cond delay="499"/>
                                          </p:stCondLst>
                                        </p:cTn>
                                        <p:tgtEl>
                                          <p:spTgt spid="426213"/>
                                        </p:tgtEl>
                                        <p:attrNameLst>
                                          <p:attrName>style.visibility</p:attrName>
                                        </p:attrNameLst>
                                      </p:cBhvr>
                                      <p:to>
                                        <p:strVal val="visible"/>
                                      </p:to>
                                    </p:set>
                                  </p:childTnLst>
                                </p:cTn>
                              </p:par>
                            </p:childTnLst>
                          </p:cTn>
                        </p:par>
                        <p:par>
                          <p:cTn id="363" fill="hold" nodeType="afterGroup">
                            <p:stCondLst>
                              <p:cond delay="7000"/>
                            </p:stCondLst>
                            <p:childTnLst>
                              <p:par>
                                <p:cTn id="364" presetID="1" presetClass="entr" presetSubtype="0" fill="hold" grpId="0" nodeType="afterEffect">
                                  <p:stCondLst>
                                    <p:cond delay="0"/>
                                  </p:stCondLst>
                                  <p:childTnLst>
                                    <p:set>
                                      <p:cBhvr>
                                        <p:cTn id="365" dur="1" fill="hold">
                                          <p:stCondLst>
                                            <p:cond delay="499"/>
                                          </p:stCondLst>
                                        </p:cTn>
                                        <p:tgtEl>
                                          <p:spTgt spid="426348"/>
                                        </p:tgtEl>
                                        <p:attrNameLst>
                                          <p:attrName>style.visibility</p:attrName>
                                        </p:attrNameLst>
                                      </p:cBhvr>
                                      <p:to>
                                        <p:strVal val="visible"/>
                                      </p:to>
                                    </p:set>
                                  </p:childTnLst>
                                </p:cTn>
                              </p:par>
                            </p:childTnLst>
                          </p:cTn>
                        </p:par>
                        <p:par>
                          <p:cTn id="366" fill="hold" nodeType="afterGroup">
                            <p:stCondLst>
                              <p:cond delay="7500"/>
                            </p:stCondLst>
                            <p:childTnLst>
                              <p:par>
                                <p:cTn id="367" presetID="1" presetClass="entr" presetSubtype="0" fill="hold" grpId="0" nodeType="afterEffect">
                                  <p:stCondLst>
                                    <p:cond delay="0"/>
                                  </p:stCondLst>
                                  <p:childTnLst>
                                    <p:set>
                                      <p:cBhvr>
                                        <p:cTn id="368" dur="1" fill="hold">
                                          <p:stCondLst>
                                            <p:cond delay="499"/>
                                          </p:stCondLst>
                                        </p:cTn>
                                        <p:tgtEl>
                                          <p:spTgt spid="426214"/>
                                        </p:tgtEl>
                                        <p:attrNameLst>
                                          <p:attrName>style.visibility</p:attrName>
                                        </p:attrNameLst>
                                      </p:cBhvr>
                                      <p:to>
                                        <p:strVal val="visible"/>
                                      </p:to>
                                    </p:set>
                                  </p:childTnLst>
                                </p:cTn>
                              </p:par>
                            </p:childTnLst>
                          </p:cTn>
                        </p:par>
                        <p:par>
                          <p:cTn id="369" fill="hold" nodeType="afterGroup">
                            <p:stCondLst>
                              <p:cond delay="8000"/>
                            </p:stCondLst>
                            <p:childTnLst>
                              <p:par>
                                <p:cTn id="370" presetID="1" presetClass="entr" presetSubtype="0" fill="hold" nodeType="afterEffect">
                                  <p:stCondLst>
                                    <p:cond delay="0"/>
                                  </p:stCondLst>
                                  <p:childTnLst>
                                    <p:set>
                                      <p:cBhvr>
                                        <p:cTn id="371" dur="1" fill="hold">
                                          <p:stCondLst>
                                            <p:cond delay="499"/>
                                          </p:stCondLst>
                                        </p:cTn>
                                        <p:tgtEl>
                                          <p:spTgt spid="42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159" grpId="0" animBg="1" autoUpdateAnimBg="0"/>
      <p:bldP spid="426160" grpId="0" animBg="1" autoUpdateAnimBg="0"/>
      <p:bldP spid="426161" grpId="0" animBg="1" autoUpdateAnimBg="0"/>
      <p:bldP spid="426162" grpId="0" animBg="1" autoUpdateAnimBg="0"/>
      <p:bldP spid="426163" grpId="0" animBg="1" autoUpdateAnimBg="0"/>
      <p:bldP spid="426164" grpId="0" animBg="1" autoUpdateAnimBg="0"/>
      <p:bldP spid="426165" grpId="0" animBg="1" autoUpdateAnimBg="0"/>
      <p:bldP spid="426166" grpId="0" animBg="1" autoUpdateAnimBg="0"/>
      <p:bldP spid="426175" grpId="0" animBg="1" autoUpdateAnimBg="0"/>
      <p:bldP spid="426176" grpId="0" animBg="1" autoUpdateAnimBg="0"/>
      <p:bldP spid="426180" grpId="0" animBg="1" autoUpdateAnimBg="0"/>
      <p:bldP spid="426181" grpId="0" animBg="1" autoUpdateAnimBg="0"/>
      <p:bldP spid="426184" grpId="0" animBg="1" autoUpdateAnimBg="0"/>
      <p:bldP spid="426185" grpId="0" animBg="1" autoUpdateAnimBg="0"/>
      <p:bldP spid="426188" grpId="0" animBg="1" autoUpdateAnimBg="0"/>
      <p:bldP spid="426189" grpId="0" animBg="1" autoUpdateAnimBg="0"/>
      <p:bldP spid="426195" grpId="0" animBg="1" autoUpdateAnimBg="0"/>
      <p:bldP spid="426196" grpId="0" animBg="1" autoUpdateAnimBg="0"/>
      <p:bldP spid="426197" grpId="0" animBg="1" autoUpdateAnimBg="0"/>
      <p:bldP spid="426198" grpId="0" animBg="1" autoUpdateAnimBg="0"/>
      <p:bldP spid="426201" grpId="0" animBg="1" autoUpdateAnimBg="0"/>
      <p:bldP spid="426202" grpId="0" animBg="1" autoUpdateAnimBg="0"/>
      <p:bldP spid="426203" grpId="0" animBg="1" autoUpdateAnimBg="0"/>
      <p:bldP spid="426204" grpId="0" animBg="1" autoUpdateAnimBg="0"/>
      <p:bldP spid="426207" grpId="0" animBg="1" autoUpdateAnimBg="0"/>
      <p:bldP spid="426208" grpId="0" animBg="1" autoUpdateAnimBg="0"/>
      <p:bldP spid="426209" grpId="0" animBg="1" autoUpdateAnimBg="0"/>
      <p:bldP spid="426210" grpId="0" animBg="1" autoUpdateAnimBg="0"/>
      <p:bldP spid="426211" grpId="0" animBg="1" autoUpdateAnimBg="0"/>
      <p:bldP spid="426212" grpId="0" animBg="1" autoUpdateAnimBg="0"/>
      <p:bldP spid="426213" grpId="0" animBg="1" autoUpdateAnimBg="0"/>
      <p:bldP spid="426214" grpId="0" animBg="1" autoUpdateAnimBg="0"/>
      <p:bldP spid="426237" grpId="0" animBg="1" autoUpdateAnimBg="0"/>
      <p:bldP spid="426238" grpId="0" animBg="1" autoUpdateAnimBg="0"/>
      <p:bldP spid="426239" grpId="0" animBg="1" autoUpdateAnimBg="0"/>
      <p:bldP spid="426240" grpId="0" animBg="1" autoUpdateAnimBg="0"/>
      <p:bldP spid="426254" grpId="0" animBg="1" autoUpdateAnimBg="0"/>
      <p:bldP spid="426255" grpId="0" animBg="1" autoUpdateAnimBg="0"/>
      <p:bldP spid="426256" grpId="0" animBg="1" autoUpdateAnimBg="0"/>
      <p:bldP spid="426257" grpId="0" animBg="1" autoUpdateAnimBg="0"/>
      <p:bldP spid="426277" grpId="0" animBg="1" autoUpdateAnimBg="0"/>
      <p:bldP spid="426278" grpId="0" animBg="1" autoUpdateAnimBg="0"/>
      <p:bldP spid="426279" grpId="0" animBg="1" autoUpdateAnimBg="0"/>
      <p:bldP spid="426280" grpId="0" animBg="1" autoUpdateAnimBg="0"/>
      <p:bldP spid="426290" grpId="0" animBg="1" autoUpdateAnimBg="0"/>
      <p:bldP spid="426291" grpId="0" animBg="1" autoUpdateAnimBg="0"/>
      <p:bldP spid="426292" grpId="0" animBg="1" autoUpdateAnimBg="0"/>
      <p:bldP spid="426293" grpId="0" animBg="1" autoUpdateAnimBg="0"/>
      <p:bldP spid="426325" grpId="0" animBg="1" autoUpdateAnimBg="0"/>
      <p:bldP spid="426326" grpId="0" animBg="1" autoUpdateAnimBg="0"/>
      <p:bldP spid="426327" grpId="0" animBg="1" autoUpdateAnimBg="0"/>
      <p:bldP spid="426328" grpId="0" animBg="1" autoUpdateAnimBg="0"/>
      <p:bldP spid="426329" grpId="0" animBg="1" autoUpdateAnimBg="0"/>
      <p:bldP spid="426330" grpId="0" animBg="1" autoUpdateAnimBg="0"/>
      <p:bldP spid="426331" grpId="0" animBg="1" autoUpdateAnimBg="0"/>
      <p:bldP spid="426332" grpId="0" animBg="1" autoUpdateAnimBg="0"/>
      <p:bldP spid="426333" grpId="0" animBg="1" autoUpdateAnimBg="0"/>
      <p:bldP spid="426334" grpId="0" animBg="1" autoUpdateAnimBg="0"/>
      <p:bldP spid="426335" grpId="0" animBg="1" autoUpdateAnimBg="0"/>
      <p:bldP spid="426336" grpId="0" animBg="1" autoUpdateAnimBg="0"/>
      <p:bldP spid="426337" grpId="0" animBg="1" autoUpdateAnimBg="0"/>
      <p:bldP spid="426338" grpId="0" animBg="1" autoUpdateAnimBg="0"/>
      <p:bldP spid="426339" grpId="0" animBg="1" autoUpdateAnimBg="0"/>
      <p:bldP spid="426340" grpId="0" animBg="1" autoUpdateAnimBg="0"/>
      <p:bldP spid="426341" grpId="0" animBg="1" autoUpdateAnimBg="0"/>
      <p:bldP spid="426342" grpId="0" animBg="1" autoUpdateAnimBg="0"/>
      <p:bldP spid="426343" grpId="0" animBg="1" autoUpdateAnimBg="0"/>
      <p:bldP spid="426344" grpId="0" animBg="1" autoUpdateAnimBg="0"/>
      <p:bldP spid="426345" grpId="0" animBg="1" autoUpdateAnimBg="0"/>
      <p:bldP spid="426346" grpId="0" animBg="1" autoUpdateAnimBg="0"/>
      <p:bldP spid="426347" grpId="0" animBg="1" autoUpdateAnimBg="0"/>
      <p:bldP spid="426348"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4035" name="Rectangle 2"/>
          <p:cNvSpPr>
            <a:spLocks noGrp="1" noChangeArrowheads="1"/>
          </p:cNvSpPr>
          <p:nvPr>
            <p:ph type="title"/>
          </p:nvPr>
        </p:nvSpPr>
        <p:spPr/>
        <p:txBody>
          <a:bodyPr/>
          <a:lstStyle/>
          <a:p>
            <a:r>
              <a:rPr lang="en-US" altLang="en-US" smtClean="0"/>
              <a:t>Merge-Sort (A, p, r)</a:t>
            </a:r>
          </a:p>
        </p:txBody>
      </p:sp>
      <p:sp>
        <p:nvSpPr>
          <p:cNvPr id="44036" name="Rectangle 3"/>
          <p:cNvSpPr>
            <a:spLocks noGrp="1" noChangeArrowheads="1"/>
          </p:cNvSpPr>
          <p:nvPr>
            <p:ph type="body" idx="1"/>
          </p:nvPr>
        </p:nvSpPr>
        <p:spPr>
          <a:xfrm>
            <a:off x="431800" y="1008063"/>
            <a:ext cx="8343900" cy="1038225"/>
          </a:xfrm>
        </p:spPr>
        <p:txBody>
          <a:bodyPr/>
          <a:lstStyle/>
          <a:p>
            <a:pPr>
              <a:buFont typeface="Wingdings" pitchFamily="2" charset="2"/>
              <a:buNone/>
            </a:pPr>
            <a:r>
              <a:rPr lang="en-US" altLang="en-US" sz="2800" b="1" smtClean="0">
                <a:solidFill>
                  <a:srgbClr val="CC3300"/>
                </a:solidFill>
              </a:rPr>
              <a:t>INPUT: </a:t>
            </a:r>
            <a:r>
              <a:rPr lang="en-US" altLang="en-US" sz="2800" b="1" smtClean="0">
                <a:solidFill>
                  <a:schemeClr val="hlink"/>
                </a:solidFill>
              </a:rPr>
              <a:t>a sequence of </a:t>
            </a:r>
            <a:r>
              <a:rPr lang="en-US" altLang="en-US" sz="2800" i="1" smtClean="0">
                <a:solidFill>
                  <a:schemeClr val="hlink"/>
                </a:solidFill>
              </a:rPr>
              <a:t>n</a:t>
            </a:r>
            <a:r>
              <a:rPr lang="en-US" altLang="en-US" sz="2800" b="1" smtClean="0">
                <a:solidFill>
                  <a:schemeClr val="hlink"/>
                </a:solidFill>
              </a:rPr>
              <a:t> numbers stored in array A</a:t>
            </a:r>
          </a:p>
          <a:p>
            <a:pPr>
              <a:buFont typeface="Wingdings" pitchFamily="2" charset="2"/>
              <a:buNone/>
            </a:pPr>
            <a:r>
              <a:rPr lang="en-US" altLang="en-US" sz="2800" b="1" smtClean="0">
                <a:solidFill>
                  <a:srgbClr val="CC3300"/>
                </a:solidFill>
              </a:rPr>
              <a:t>OUTPUT: </a:t>
            </a:r>
            <a:r>
              <a:rPr lang="en-US" altLang="en-US" sz="2800" b="1" smtClean="0">
                <a:solidFill>
                  <a:schemeClr val="hlink"/>
                </a:solidFill>
              </a:rPr>
              <a:t>an ordered sequence of </a:t>
            </a:r>
            <a:r>
              <a:rPr lang="en-US" altLang="en-US" sz="2800" i="1" smtClean="0">
                <a:solidFill>
                  <a:schemeClr val="hlink"/>
                </a:solidFill>
              </a:rPr>
              <a:t>n</a:t>
            </a:r>
            <a:r>
              <a:rPr lang="en-US" altLang="en-US" sz="2800" b="1" smtClean="0">
                <a:solidFill>
                  <a:schemeClr val="hlink"/>
                </a:solidFill>
              </a:rPr>
              <a:t> numbers</a:t>
            </a:r>
            <a:endParaRPr lang="en-US" altLang="en-US" sz="2800" smtClean="0">
              <a:solidFill>
                <a:schemeClr val="hlink"/>
              </a:solidFill>
            </a:endParaRPr>
          </a:p>
          <a:p>
            <a:pPr>
              <a:buFont typeface="Wingdings" pitchFamily="2" charset="2"/>
              <a:buNone/>
            </a:pPr>
            <a:endParaRPr lang="en-US" altLang="en-US" sz="2000" smtClean="0">
              <a:solidFill>
                <a:schemeClr val="hlink"/>
              </a:solidFill>
            </a:endParaRPr>
          </a:p>
        </p:txBody>
      </p:sp>
      <p:sp>
        <p:nvSpPr>
          <p:cNvPr id="44037" name="Text Box 5"/>
          <p:cNvSpPr txBox="1">
            <a:spLocks noChangeArrowheads="1"/>
          </p:cNvSpPr>
          <p:nvPr/>
        </p:nvSpPr>
        <p:spPr bwMode="auto">
          <a:xfrm>
            <a:off x="550863" y="2217738"/>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038" name="Text Box 6"/>
          <p:cNvSpPr txBox="1">
            <a:spLocks noChangeArrowheads="1"/>
          </p:cNvSpPr>
          <p:nvPr/>
        </p:nvSpPr>
        <p:spPr bwMode="auto">
          <a:xfrm>
            <a:off x="576263" y="2441575"/>
            <a:ext cx="7335837" cy="2295525"/>
          </a:xfrm>
          <a:prstGeom prst="rect">
            <a:avLst/>
          </a:prstGeom>
          <a:solidFill>
            <a:srgbClr val="CCECFF"/>
          </a:solidFill>
          <a:ln w="12700">
            <a:solidFill>
              <a:schemeClr val="tx1"/>
            </a:solidFill>
            <a:miter lim="800000"/>
            <a:headEnd type="none" w="sm" len="sm"/>
            <a:tailEnd type="none" w="sm" len="sm"/>
          </a:ln>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t>MergeSort </a:t>
            </a:r>
            <a:r>
              <a:rPr lang="en-US" altLang="en-US" b="1"/>
              <a:t>(</a:t>
            </a:r>
            <a:r>
              <a:rPr lang="en-US" altLang="en-US" b="1" i="1"/>
              <a:t>A</a:t>
            </a:r>
            <a:r>
              <a:rPr lang="en-US" altLang="en-US" b="1"/>
              <a:t>, </a:t>
            </a:r>
            <a:r>
              <a:rPr lang="en-US" altLang="en-US" b="1" i="1"/>
              <a:t>p</a:t>
            </a:r>
            <a:r>
              <a:rPr lang="en-US" altLang="en-US" b="1"/>
              <a:t>, </a:t>
            </a:r>
            <a:r>
              <a:rPr lang="en-US" altLang="en-US" b="1" i="1"/>
              <a:t>r</a:t>
            </a:r>
            <a:r>
              <a:rPr lang="en-US" altLang="en-US" b="1"/>
              <a:t>)   // </a:t>
            </a:r>
            <a:r>
              <a:rPr lang="en-US" altLang="en-US" sz="2000"/>
              <a:t>sort </a:t>
            </a:r>
            <a:r>
              <a:rPr lang="en-US" altLang="en-US" sz="2000" i="1"/>
              <a:t>A</a:t>
            </a:r>
            <a:r>
              <a:rPr lang="en-US" altLang="en-US" sz="2000"/>
              <a:t>[</a:t>
            </a:r>
            <a:r>
              <a:rPr lang="en-US" altLang="en-US" sz="2000" i="1"/>
              <a:t>p..r</a:t>
            </a:r>
            <a:r>
              <a:rPr lang="en-US" altLang="en-US" sz="2000"/>
              <a:t>] by divide &amp; conquer</a:t>
            </a:r>
          </a:p>
          <a:p>
            <a:pPr>
              <a:buFontTx/>
              <a:buAutoNum type="arabicPlain"/>
            </a:pPr>
            <a:r>
              <a:rPr lang="en-US" altLang="en-US" b="1"/>
              <a:t>if</a:t>
            </a:r>
            <a:r>
              <a:rPr lang="en-US" altLang="en-US" b="1" i="1"/>
              <a:t> </a:t>
            </a:r>
            <a:r>
              <a:rPr lang="en-US" altLang="en-US" i="1"/>
              <a:t>p</a:t>
            </a:r>
            <a:r>
              <a:rPr lang="en-US" altLang="en-US"/>
              <a:t> &lt; </a:t>
            </a:r>
            <a:r>
              <a:rPr lang="en-US" altLang="en-US" i="1"/>
              <a:t>r</a:t>
            </a:r>
          </a:p>
          <a:p>
            <a:pPr>
              <a:buFontTx/>
              <a:buAutoNum type="arabicPlain"/>
            </a:pPr>
            <a:r>
              <a:rPr lang="en-US" altLang="en-US" b="1"/>
              <a:t>    then</a:t>
            </a:r>
            <a:r>
              <a:rPr lang="en-US" altLang="en-US"/>
              <a:t> </a:t>
            </a:r>
            <a:r>
              <a:rPr lang="en-US" altLang="en-US" i="1"/>
              <a:t>q</a:t>
            </a:r>
            <a:r>
              <a:rPr lang="en-US" altLang="en-US"/>
              <a:t> </a:t>
            </a:r>
            <a:r>
              <a:rPr lang="en-US" altLang="en-US">
                <a:sym typeface="Symbol" pitchFamily="18" charset="2"/>
              </a:rPr>
              <a:t> (</a:t>
            </a:r>
            <a:r>
              <a:rPr lang="en-US" altLang="en-US" i="1">
                <a:sym typeface="Symbol" pitchFamily="18" charset="2"/>
              </a:rPr>
              <a:t>p</a:t>
            </a:r>
            <a:r>
              <a:rPr lang="en-US" altLang="en-US">
                <a:sym typeface="Symbol" pitchFamily="18" charset="2"/>
              </a:rPr>
              <a:t>+</a:t>
            </a:r>
            <a:r>
              <a:rPr lang="en-US" altLang="en-US" i="1">
                <a:sym typeface="Symbol" pitchFamily="18" charset="2"/>
              </a:rPr>
              <a:t>r</a:t>
            </a:r>
            <a:r>
              <a:rPr lang="en-US" altLang="en-US">
                <a:sym typeface="Symbol" pitchFamily="18" charset="2"/>
              </a:rPr>
              <a:t>)/2</a:t>
            </a:r>
          </a:p>
          <a:p>
            <a:pPr>
              <a:buFontTx/>
              <a:buAutoNum type="arabicPlain"/>
            </a:pPr>
            <a:r>
              <a:rPr lang="en-US" altLang="en-US">
                <a:sym typeface="Symbol" pitchFamily="18" charset="2"/>
              </a:rPr>
              <a:t>         </a:t>
            </a:r>
            <a:r>
              <a:rPr lang="en-US" altLang="en-US" i="1">
                <a:sym typeface="Symbol" pitchFamily="18" charset="2"/>
              </a:rPr>
              <a:t>MergeSort</a:t>
            </a:r>
            <a:r>
              <a:rPr lang="en-US" altLang="en-US">
                <a:sym typeface="Symbol" pitchFamily="18" charset="2"/>
              </a:rPr>
              <a:t> (</a:t>
            </a:r>
            <a:r>
              <a:rPr lang="en-US" altLang="en-US" i="1">
                <a:sym typeface="Symbol" pitchFamily="18" charset="2"/>
              </a:rPr>
              <a:t>A</a:t>
            </a:r>
            <a:r>
              <a:rPr lang="en-US" altLang="en-US">
                <a:sym typeface="Symbol" pitchFamily="18" charset="2"/>
              </a:rPr>
              <a:t>, </a:t>
            </a:r>
            <a:r>
              <a:rPr lang="en-US" altLang="en-US" i="1">
                <a:sym typeface="Symbol" pitchFamily="18" charset="2"/>
              </a:rPr>
              <a:t>p</a:t>
            </a:r>
            <a:r>
              <a:rPr lang="en-US" altLang="en-US">
                <a:sym typeface="Symbol" pitchFamily="18" charset="2"/>
              </a:rPr>
              <a:t>, </a:t>
            </a:r>
            <a:r>
              <a:rPr lang="en-US" altLang="en-US" i="1">
                <a:sym typeface="Symbol" pitchFamily="18" charset="2"/>
              </a:rPr>
              <a:t>q</a:t>
            </a:r>
            <a:r>
              <a:rPr lang="en-US" altLang="en-US">
                <a:sym typeface="Symbol" pitchFamily="18" charset="2"/>
              </a:rPr>
              <a:t>)</a:t>
            </a:r>
          </a:p>
          <a:p>
            <a:pPr>
              <a:buFontTx/>
              <a:buAutoNum type="arabicPlain"/>
            </a:pPr>
            <a:r>
              <a:rPr lang="en-US" altLang="en-US">
                <a:sym typeface="Symbol" pitchFamily="18" charset="2"/>
              </a:rPr>
              <a:t>         </a:t>
            </a:r>
            <a:r>
              <a:rPr lang="en-US" altLang="en-US" i="1">
                <a:sym typeface="Symbol" pitchFamily="18" charset="2"/>
              </a:rPr>
              <a:t>MergeSort</a:t>
            </a:r>
            <a:r>
              <a:rPr lang="en-US" altLang="en-US">
                <a:sym typeface="Symbol" pitchFamily="18" charset="2"/>
              </a:rPr>
              <a:t> (</a:t>
            </a:r>
            <a:r>
              <a:rPr lang="en-US" altLang="en-US" i="1">
                <a:sym typeface="Symbol" pitchFamily="18" charset="2"/>
              </a:rPr>
              <a:t>A</a:t>
            </a:r>
            <a:r>
              <a:rPr lang="en-US" altLang="en-US">
                <a:sym typeface="Symbol" pitchFamily="18" charset="2"/>
              </a:rPr>
              <a:t>, </a:t>
            </a:r>
            <a:r>
              <a:rPr lang="en-US" altLang="en-US" i="1">
                <a:sym typeface="Symbol" pitchFamily="18" charset="2"/>
              </a:rPr>
              <a:t>q</a:t>
            </a:r>
            <a:r>
              <a:rPr lang="en-US" altLang="en-US">
                <a:sym typeface="Symbol" pitchFamily="18" charset="2"/>
              </a:rPr>
              <a:t>+1, </a:t>
            </a:r>
            <a:r>
              <a:rPr lang="en-US" altLang="en-US" i="1">
                <a:sym typeface="Symbol" pitchFamily="18" charset="2"/>
              </a:rPr>
              <a:t>r</a:t>
            </a:r>
            <a:r>
              <a:rPr lang="en-US" altLang="en-US">
                <a:sym typeface="Symbol" pitchFamily="18" charset="2"/>
              </a:rPr>
              <a:t>)</a:t>
            </a:r>
          </a:p>
          <a:p>
            <a:pPr>
              <a:buFontTx/>
              <a:buAutoNum type="arabicPlain"/>
            </a:pPr>
            <a:r>
              <a:rPr lang="en-US" altLang="en-US">
                <a:sym typeface="Symbol" pitchFamily="18" charset="2"/>
              </a:rPr>
              <a:t>         </a:t>
            </a:r>
            <a:r>
              <a:rPr lang="en-US" altLang="en-US" i="1">
                <a:sym typeface="Symbol" pitchFamily="18" charset="2"/>
              </a:rPr>
              <a:t>Merge</a:t>
            </a:r>
            <a:r>
              <a:rPr lang="en-US" altLang="en-US">
                <a:sym typeface="Symbol" pitchFamily="18" charset="2"/>
              </a:rPr>
              <a:t> (</a:t>
            </a:r>
            <a:r>
              <a:rPr lang="en-US" altLang="en-US" i="1">
                <a:sym typeface="Symbol" pitchFamily="18" charset="2"/>
              </a:rPr>
              <a:t>A</a:t>
            </a:r>
            <a:r>
              <a:rPr lang="en-US" altLang="en-US">
                <a:sym typeface="Symbol" pitchFamily="18" charset="2"/>
              </a:rPr>
              <a:t>, </a:t>
            </a:r>
            <a:r>
              <a:rPr lang="en-US" altLang="en-US" i="1">
                <a:sym typeface="Symbol" pitchFamily="18" charset="2"/>
              </a:rPr>
              <a:t>p</a:t>
            </a:r>
            <a:r>
              <a:rPr lang="en-US" altLang="en-US">
                <a:sym typeface="Symbol" pitchFamily="18" charset="2"/>
              </a:rPr>
              <a:t>, </a:t>
            </a:r>
            <a:r>
              <a:rPr lang="en-US" altLang="en-US" i="1">
                <a:sym typeface="Symbol" pitchFamily="18" charset="2"/>
              </a:rPr>
              <a:t>q</a:t>
            </a:r>
            <a:r>
              <a:rPr lang="en-US" altLang="en-US">
                <a:sym typeface="Symbol" pitchFamily="18" charset="2"/>
              </a:rPr>
              <a:t>, </a:t>
            </a:r>
            <a:r>
              <a:rPr lang="en-US" altLang="en-US" i="1">
                <a:sym typeface="Symbol" pitchFamily="18" charset="2"/>
              </a:rPr>
              <a:t>r</a:t>
            </a:r>
            <a:r>
              <a:rPr lang="en-US" altLang="en-US">
                <a:sym typeface="Symbol" pitchFamily="18" charset="2"/>
              </a:rPr>
              <a:t>) // </a:t>
            </a:r>
            <a:r>
              <a:rPr lang="en-US" altLang="en-US" sz="2000">
                <a:sym typeface="Symbol" pitchFamily="18" charset="2"/>
              </a:rPr>
              <a:t>merges </a:t>
            </a:r>
            <a:r>
              <a:rPr lang="en-US" altLang="en-US" sz="2000" i="1"/>
              <a:t>A</a:t>
            </a:r>
            <a:r>
              <a:rPr lang="en-US" altLang="en-US" sz="2000"/>
              <a:t>[</a:t>
            </a:r>
            <a:r>
              <a:rPr lang="en-US" altLang="en-US" sz="2000" i="1"/>
              <a:t>p..q</a:t>
            </a:r>
            <a:r>
              <a:rPr lang="en-US" altLang="en-US" sz="2000"/>
              <a:t>] with </a:t>
            </a:r>
            <a:r>
              <a:rPr lang="en-US" altLang="en-US" sz="2000" i="1"/>
              <a:t>A</a:t>
            </a:r>
            <a:r>
              <a:rPr lang="en-US" altLang="en-US" sz="2000"/>
              <a:t>[</a:t>
            </a:r>
            <a:r>
              <a:rPr lang="en-US" altLang="en-US" sz="2000" i="1"/>
              <a:t>q+1..r</a:t>
            </a:r>
            <a:r>
              <a:rPr lang="en-US" altLang="en-US" sz="2000"/>
              <a:t>] </a:t>
            </a:r>
          </a:p>
        </p:txBody>
      </p:sp>
      <p:sp>
        <p:nvSpPr>
          <p:cNvPr id="44039" name="Text Box 7"/>
          <p:cNvSpPr txBox="1">
            <a:spLocks noChangeArrowheads="1"/>
          </p:cNvSpPr>
          <p:nvPr/>
        </p:nvSpPr>
        <p:spPr bwMode="auto">
          <a:xfrm>
            <a:off x="614363" y="5160963"/>
            <a:ext cx="3954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solidFill>
                  <a:srgbClr val="CC3300"/>
                </a:solidFill>
              </a:rPr>
              <a:t>Initial Call:</a:t>
            </a:r>
            <a:r>
              <a:rPr lang="en-US" altLang="en-US"/>
              <a:t> MergeSort(</a:t>
            </a:r>
            <a:r>
              <a:rPr lang="en-US" altLang="en-US" i="1"/>
              <a:t>A</a:t>
            </a:r>
            <a:r>
              <a:rPr lang="en-US" altLang="en-US"/>
              <a:t>, 1, </a:t>
            </a:r>
            <a:r>
              <a:rPr lang="en-US" altLang="en-US" i="1"/>
              <a:t>n</a:t>
            </a:r>
            <a:r>
              <a:rPr lang="en-US" altLang="en-US"/>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5059" name="Rectangle 2"/>
          <p:cNvSpPr>
            <a:spLocks noGrp="1" noChangeArrowheads="1"/>
          </p:cNvSpPr>
          <p:nvPr>
            <p:ph type="title"/>
          </p:nvPr>
        </p:nvSpPr>
        <p:spPr>
          <a:xfrm>
            <a:off x="0" y="-179388"/>
            <a:ext cx="9142413" cy="914401"/>
          </a:xfrm>
        </p:spPr>
        <p:txBody>
          <a:bodyPr/>
          <a:lstStyle/>
          <a:p>
            <a:r>
              <a:rPr lang="en-US" altLang="en-US" smtClean="0"/>
              <a:t>Procedure Merge</a:t>
            </a:r>
          </a:p>
        </p:txBody>
      </p:sp>
      <p:sp>
        <p:nvSpPr>
          <p:cNvPr id="45060" name="Rectangle 3"/>
          <p:cNvSpPr>
            <a:spLocks noGrp="1" noChangeArrowheads="1"/>
          </p:cNvSpPr>
          <p:nvPr>
            <p:ph type="body" idx="1"/>
          </p:nvPr>
        </p:nvSpPr>
        <p:spPr>
          <a:xfrm>
            <a:off x="288925" y="663575"/>
            <a:ext cx="3854450" cy="5732463"/>
          </a:xfrm>
          <a:solidFill>
            <a:srgbClr val="CCECFF"/>
          </a:solidFill>
          <a:ln w="19050">
            <a:solidFill>
              <a:schemeClr val="tx1"/>
            </a:solidFill>
            <a:miter lim="800000"/>
            <a:headEnd/>
            <a:tailEnd/>
          </a:ln>
        </p:spPr>
        <p:txBody>
          <a:bodyPr/>
          <a:lstStyle/>
          <a:p>
            <a:pPr marL="609600" indent="-609600">
              <a:lnSpc>
                <a:spcPct val="90000"/>
              </a:lnSpc>
              <a:buFont typeface="Wingdings" pitchFamily="2" charset="2"/>
              <a:buNone/>
            </a:pPr>
            <a:r>
              <a:rPr lang="en-US" altLang="en-US" sz="2000" b="1" smtClean="0">
                <a:solidFill>
                  <a:srgbClr val="FF3300"/>
                </a:solidFill>
              </a:rPr>
              <a:t>Merge(</a:t>
            </a:r>
            <a:r>
              <a:rPr lang="en-US" altLang="en-US" sz="2000" b="1" i="1" smtClean="0">
                <a:solidFill>
                  <a:srgbClr val="FF3300"/>
                </a:solidFill>
              </a:rPr>
              <a:t>A</a:t>
            </a:r>
            <a:r>
              <a:rPr lang="en-US" altLang="en-US" sz="2000" b="1" smtClean="0">
                <a:solidFill>
                  <a:srgbClr val="FF3300"/>
                </a:solidFill>
              </a:rPr>
              <a:t>, </a:t>
            </a:r>
            <a:r>
              <a:rPr lang="en-US" altLang="en-US" sz="2000" b="1" i="1" smtClean="0">
                <a:solidFill>
                  <a:srgbClr val="FF3300"/>
                </a:solidFill>
              </a:rPr>
              <a:t>p</a:t>
            </a:r>
            <a:r>
              <a:rPr lang="en-US" altLang="en-US" sz="2000" b="1" smtClean="0">
                <a:solidFill>
                  <a:srgbClr val="FF3300"/>
                </a:solidFill>
              </a:rPr>
              <a:t>, </a:t>
            </a:r>
            <a:r>
              <a:rPr lang="en-US" altLang="en-US" sz="2000" b="1" i="1" smtClean="0">
                <a:solidFill>
                  <a:srgbClr val="FF3300"/>
                </a:solidFill>
              </a:rPr>
              <a:t>q</a:t>
            </a:r>
            <a:r>
              <a:rPr lang="en-US" altLang="en-US" sz="2000" b="1" smtClean="0">
                <a:solidFill>
                  <a:srgbClr val="FF3300"/>
                </a:solidFill>
              </a:rPr>
              <a:t>, </a:t>
            </a:r>
            <a:r>
              <a:rPr lang="en-US" altLang="en-US" sz="2000" b="1" i="1" smtClean="0">
                <a:solidFill>
                  <a:srgbClr val="FF3300"/>
                </a:solidFill>
              </a:rPr>
              <a:t>r</a:t>
            </a:r>
            <a:r>
              <a:rPr lang="en-US" altLang="en-US" sz="2000" b="1" smtClean="0">
                <a:solidFill>
                  <a:srgbClr val="FF3300"/>
                </a:solidFill>
              </a:rPr>
              <a:t>)</a:t>
            </a:r>
          </a:p>
          <a:p>
            <a:pPr marL="609600" indent="-609600">
              <a:lnSpc>
                <a:spcPct val="90000"/>
              </a:lnSpc>
              <a:buFont typeface="Wingdings" pitchFamily="2" charset="2"/>
              <a:buNone/>
            </a:pPr>
            <a:r>
              <a:rPr lang="en-US" altLang="en-US" sz="2000" smtClean="0"/>
              <a:t>1  </a:t>
            </a:r>
            <a:r>
              <a:rPr lang="en-US" altLang="en-US" sz="2000" i="1" smtClean="0"/>
              <a:t>n</a:t>
            </a:r>
            <a:r>
              <a:rPr lang="en-US" altLang="en-US" sz="2000" baseline="-25000" smtClean="0"/>
              <a:t>1</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 </a:t>
            </a:r>
            <a:r>
              <a:rPr lang="en-US" altLang="en-US" sz="2000" smtClean="0">
                <a:solidFill>
                  <a:schemeClr val="tx1"/>
                </a:solidFill>
                <a:cs typeface="Times New Roman" pitchFamily="18" charset="0"/>
                <a:sym typeface="Symbol" pitchFamily="18" charset="2"/>
              </a:rPr>
              <a:t>– </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+ 1</a:t>
            </a:r>
            <a:endParaRPr lang="en-US" altLang="en-US" sz="2000" smtClean="0"/>
          </a:p>
          <a:p>
            <a:pPr marL="609600" indent="-609600">
              <a:lnSpc>
                <a:spcPct val="90000"/>
              </a:lnSpc>
              <a:buFont typeface="Wingdings" pitchFamily="2" charset="2"/>
              <a:buNone/>
            </a:pPr>
            <a:r>
              <a:rPr lang="en-US" altLang="en-US" sz="2000" smtClean="0"/>
              <a:t>2  </a:t>
            </a:r>
            <a:r>
              <a:rPr lang="en-US" altLang="en-US" sz="2000" i="1" smtClean="0"/>
              <a:t>n</a:t>
            </a:r>
            <a:r>
              <a:rPr lang="en-US" altLang="en-US" sz="2000" baseline="-25000" smtClean="0"/>
              <a:t>2</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a:t>
            </a:r>
            <a:endParaRPr lang="en-US" altLang="en-US" sz="2000" b="1"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i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1</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L</a:t>
            </a:r>
            <a:r>
              <a:rPr lang="en-US" altLang="en-US" sz="2000" smtClean="0"/>
              <a:t>[</a:t>
            </a:r>
            <a:r>
              <a:rPr lang="en-US" altLang="en-US" sz="2000" i="1" smtClean="0"/>
              <a:t>i</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1]</a:t>
            </a: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j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2</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R</a:t>
            </a:r>
            <a:r>
              <a:rPr lang="en-US" altLang="en-US" sz="2000" smtClean="0"/>
              <a:t>[</a:t>
            </a:r>
            <a:r>
              <a:rPr lang="en-US" altLang="en-US" sz="2000" i="1" smtClean="0"/>
              <a:t>j</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q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t>n</a:t>
            </a:r>
            <a:r>
              <a:rPr lang="en-US" altLang="en-US" sz="2000" i="1" baseline="-25000" smtClean="0"/>
              <a:t>1</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t>n</a:t>
            </a:r>
            <a:r>
              <a:rPr lang="en-US" altLang="en-US" sz="2000" i="1" baseline="-25000" smtClean="0"/>
              <a:t>2</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b="1" smtClean="0">
                <a:solidFill>
                  <a:schemeClr val="hlink"/>
                </a:solidFill>
                <a:sym typeface="Symbol" pitchFamily="18" charset="2"/>
              </a:rPr>
              <a:t>for</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k </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b="1" smtClean="0">
                <a:solidFill>
                  <a:schemeClr val="hlink"/>
                </a:solidFill>
                <a:sym typeface="Symbol" pitchFamily="18" charset="2"/>
              </a:rPr>
              <a:t>to</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r</a:t>
            </a: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do</a:t>
            </a:r>
            <a:r>
              <a:rPr lang="en-US" altLang="en-US" sz="2000" b="1" smtClean="0">
                <a:solidFill>
                  <a:schemeClr val="tx1"/>
                </a:solidFill>
                <a:sym typeface="Symbol" pitchFamily="18" charset="2"/>
              </a:rPr>
              <a:t> </a:t>
            </a:r>
            <a:r>
              <a:rPr lang="en-US" altLang="en-US" sz="2000" b="1" smtClean="0">
                <a:solidFill>
                  <a:schemeClr val="hlink"/>
                </a:solidFill>
                <a:sym typeface="Symbol" pitchFamily="18" charset="2"/>
              </a:rPr>
              <a:t>if</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then</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k</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else</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1800" smtClean="0">
                <a:solidFill>
                  <a:schemeClr val="tx1"/>
                </a:solidFill>
                <a:sym typeface="Symbol" pitchFamily="18" charset="2"/>
              </a:rPr>
              <a:t>[</a:t>
            </a:r>
            <a:r>
              <a:rPr lang="en-US" altLang="en-US" sz="1800" i="1" smtClean="0">
                <a:solidFill>
                  <a:schemeClr val="tx1"/>
                </a:solidFill>
                <a:sym typeface="Symbol" pitchFamily="18" charset="2"/>
              </a:rPr>
              <a:t>k</a:t>
            </a:r>
            <a:r>
              <a:rPr lang="en-US" altLang="en-US" sz="1800" smtClean="0">
                <a:solidFill>
                  <a:schemeClr val="tx1"/>
                </a:solidFill>
                <a:sym typeface="Symbol" pitchFamily="18" charset="2"/>
              </a:rPr>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b="1" i="1" smtClean="0"/>
          </a:p>
          <a:p>
            <a:pPr marL="609600" indent="-609600">
              <a:lnSpc>
                <a:spcPct val="90000"/>
              </a:lnSpc>
              <a:buFont typeface="Wingdings" pitchFamily="2" charset="2"/>
              <a:buNone/>
            </a:pPr>
            <a:r>
              <a:rPr lang="en-US" altLang="en-US" sz="2000" smtClean="0"/>
              <a:t>  </a:t>
            </a:r>
          </a:p>
        </p:txBody>
      </p:sp>
      <p:grpSp>
        <p:nvGrpSpPr>
          <p:cNvPr id="2" name="Group 11"/>
          <p:cNvGrpSpPr>
            <a:grpSpLocks/>
          </p:cNvGrpSpPr>
          <p:nvPr/>
        </p:nvGrpSpPr>
        <p:grpSpPr bwMode="auto">
          <a:xfrm>
            <a:off x="2384425" y="3252788"/>
            <a:ext cx="6538913" cy="2222500"/>
            <a:chOff x="1502" y="2049"/>
            <a:chExt cx="4119" cy="1400"/>
          </a:xfrm>
        </p:grpSpPr>
        <p:sp>
          <p:nvSpPr>
            <p:cNvPr id="45063" name="Text Box 4"/>
            <p:cNvSpPr txBox="1">
              <a:spLocks noChangeArrowheads="1"/>
            </p:cNvSpPr>
            <p:nvPr/>
          </p:nvSpPr>
          <p:spPr bwMode="auto">
            <a:xfrm>
              <a:off x="3275" y="2693"/>
              <a:ext cx="2346" cy="756"/>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a:solidFill>
                    <a:srgbClr val="CC3300"/>
                  </a:solidFill>
                </a:rPr>
                <a:t>Sentinels</a:t>
              </a:r>
              <a:r>
                <a:rPr lang="en-US" altLang="en-US"/>
                <a:t>, to avoid having to</a:t>
              </a:r>
            </a:p>
            <a:p>
              <a:r>
                <a:rPr lang="en-US" altLang="en-US"/>
                <a:t>check if either subarray is</a:t>
              </a:r>
            </a:p>
            <a:p>
              <a:r>
                <a:rPr lang="en-US" altLang="en-US"/>
                <a:t>fully copied at </a:t>
              </a:r>
              <a:r>
                <a:rPr lang="en-US" altLang="en-US">
                  <a:solidFill>
                    <a:srgbClr val="CC3300"/>
                  </a:solidFill>
                </a:rPr>
                <a:t>each step</a:t>
              </a:r>
              <a:r>
                <a:rPr lang="en-US" altLang="en-US"/>
                <a:t>.</a:t>
              </a:r>
              <a:endParaRPr lang="en-US" altLang="en-US" b="1"/>
            </a:p>
          </p:txBody>
        </p:sp>
        <p:sp>
          <p:nvSpPr>
            <p:cNvPr id="45064" name="Freeform 6"/>
            <p:cNvSpPr>
              <a:spLocks/>
            </p:cNvSpPr>
            <p:nvPr/>
          </p:nvSpPr>
          <p:spPr bwMode="auto">
            <a:xfrm>
              <a:off x="1502" y="2049"/>
              <a:ext cx="1762" cy="840"/>
            </a:xfrm>
            <a:custGeom>
              <a:avLst/>
              <a:gdLst>
                <a:gd name="T0" fmla="*/ 1762 w 1762"/>
                <a:gd name="T1" fmla="*/ 840 h 840"/>
                <a:gd name="T2" fmla="*/ 0 w 1762"/>
                <a:gd name="T3" fmla="*/ 0 h 840"/>
                <a:gd name="T4" fmla="*/ 0 60000 65536"/>
                <a:gd name="T5" fmla="*/ 0 60000 65536"/>
                <a:gd name="T6" fmla="*/ 0 w 1762"/>
                <a:gd name="T7" fmla="*/ 0 h 840"/>
                <a:gd name="T8" fmla="*/ 1762 w 1762"/>
                <a:gd name="T9" fmla="*/ 840 h 840"/>
              </a:gdLst>
              <a:ahLst/>
              <a:cxnLst>
                <a:cxn ang="T4">
                  <a:pos x="T0" y="T1"/>
                </a:cxn>
                <a:cxn ang="T5">
                  <a:pos x="T2" y="T3"/>
                </a:cxn>
              </a:cxnLst>
              <a:rect l="T6" t="T7" r="T8" b="T9"/>
              <a:pathLst>
                <a:path w="1762" h="840">
                  <a:moveTo>
                    <a:pt x="1762" y="840"/>
                  </a:moveTo>
                  <a:lnTo>
                    <a:pt x="0" y="0"/>
                  </a:lnTo>
                </a:path>
              </a:pathLst>
            </a:custGeom>
            <a:noFill/>
            <a:ln w="1905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5" name="Freeform 7"/>
            <p:cNvSpPr>
              <a:spLocks/>
            </p:cNvSpPr>
            <p:nvPr/>
          </p:nvSpPr>
          <p:spPr bwMode="auto">
            <a:xfrm>
              <a:off x="1521" y="2238"/>
              <a:ext cx="1752" cy="669"/>
            </a:xfrm>
            <a:custGeom>
              <a:avLst/>
              <a:gdLst>
                <a:gd name="T0" fmla="*/ 1752 w 1752"/>
                <a:gd name="T1" fmla="*/ 669 h 669"/>
                <a:gd name="T2" fmla="*/ 0 w 1752"/>
                <a:gd name="T3" fmla="*/ 0 h 669"/>
                <a:gd name="T4" fmla="*/ 0 60000 65536"/>
                <a:gd name="T5" fmla="*/ 0 60000 65536"/>
                <a:gd name="T6" fmla="*/ 0 w 1752"/>
                <a:gd name="T7" fmla="*/ 0 h 669"/>
                <a:gd name="T8" fmla="*/ 1752 w 1752"/>
                <a:gd name="T9" fmla="*/ 669 h 669"/>
              </a:gdLst>
              <a:ahLst/>
              <a:cxnLst>
                <a:cxn ang="T4">
                  <a:pos x="T0" y="T1"/>
                </a:cxn>
                <a:cxn ang="T5">
                  <a:pos x="T2" y="T3"/>
                </a:cxn>
              </a:cxnLst>
              <a:rect l="T6" t="T7" r="T8" b="T9"/>
              <a:pathLst>
                <a:path w="1752" h="669">
                  <a:moveTo>
                    <a:pt x="1752" y="669"/>
                  </a:moveTo>
                  <a:lnTo>
                    <a:pt x="0" y="0"/>
                  </a:lnTo>
                </a:path>
              </a:pathLst>
            </a:custGeom>
            <a:noFill/>
            <a:ln w="1905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6" name="Freeform 8"/>
            <p:cNvSpPr>
              <a:spLocks/>
            </p:cNvSpPr>
            <p:nvPr/>
          </p:nvSpPr>
          <p:spPr bwMode="auto">
            <a:xfrm>
              <a:off x="1814" y="3097"/>
              <a:ext cx="1459" cy="39"/>
            </a:xfrm>
            <a:custGeom>
              <a:avLst/>
              <a:gdLst>
                <a:gd name="T0" fmla="*/ 1459 w 1459"/>
                <a:gd name="T1" fmla="*/ 39 h 39"/>
                <a:gd name="T2" fmla="*/ 0 w 1459"/>
                <a:gd name="T3" fmla="*/ 0 h 39"/>
                <a:gd name="T4" fmla="*/ 0 60000 65536"/>
                <a:gd name="T5" fmla="*/ 0 60000 65536"/>
                <a:gd name="T6" fmla="*/ 0 w 1459"/>
                <a:gd name="T7" fmla="*/ 0 h 39"/>
                <a:gd name="T8" fmla="*/ 1459 w 1459"/>
                <a:gd name="T9" fmla="*/ 39 h 39"/>
              </a:gdLst>
              <a:ahLst/>
              <a:cxnLst>
                <a:cxn ang="T4">
                  <a:pos x="T0" y="T1"/>
                </a:cxn>
                <a:cxn ang="T5">
                  <a:pos x="T2" y="T3"/>
                </a:cxn>
              </a:cxnLst>
              <a:rect l="T6" t="T7" r="T8" b="T9"/>
              <a:pathLst>
                <a:path w="1459" h="39">
                  <a:moveTo>
                    <a:pt x="1459" y="39"/>
                  </a:moveTo>
                  <a:lnTo>
                    <a:pt x="0" y="0"/>
                  </a:lnTo>
                </a:path>
              </a:pathLst>
            </a:custGeom>
            <a:noFill/>
            <a:ln w="1905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5062" name="Text Box 10"/>
          <p:cNvSpPr txBox="1">
            <a:spLocks noChangeArrowheads="1"/>
          </p:cNvSpPr>
          <p:nvPr/>
        </p:nvSpPr>
        <p:spPr bwMode="auto">
          <a:xfrm>
            <a:off x="5065713" y="1131888"/>
            <a:ext cx="3395662"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Input: </a:t>
            </a:r>
            <a:r>
              <a:rPr lang="en-US" altLang="en-US">
                <a:sym typeface="Symbol" pitchFamily="18" charset="2"/>
              </a:rPr>
              <a:t>Array containing sorted subarrays </a:t>
            </a:r>
            <a:r>
              <a:rPr lang="en-US" altLang="en-US" i="1"/>
              <a:t>A</a:t>
            </a:r>
            <a:r>
              <a:rPr lang="en-US" altLang="en-US"/>
              <a:t>[</a:t>
            </a:r>
            <a:r>
              <a:rPr lang="en-US" altLang="en-US" i="1"/>
              <a:t>p..q</a:t>
            </a:r>
            <a:r>
              <a:rPr lang="en-US" altLang="en-US"/>
              <a:t>] and </a:t>
            </a:r>
            <a:r>
              <a:rPr lang="en-US" altLang="en-US" i="1"/>
              <a:t>A</a:t>
            </a:r>
            <a:r>
              <a:rPr lang="en-US" altLang="en-US"/>
              <a:t>[</a:t>
            </a:r>
            <a:r>
              <a:rPr lang="en-US" altLang="en-US" i="1"/>
              <a:t>q+1..r</a:t>
            </a:r>
            <a:r>
              <a:rPr lang="en-US" altLang="en-US"/>
              <a:t>].</a:t>
            </a:r>
          </a:p>
          <a:p>
            <a:pPr>
              <a:spcBef>
                <a:spcPct val="50000"/>
              </a:spcBef>
            </a:pPr>
            <a:r>
              <a:rPr lang="en-US" altLang="en-US"/>
              <a:t>Output: Merged sorted subarray in </a:t>
            </a:r>
            <a:r>
              <a:rPr lang="en-US" altLang="en-US" i="1"/>
              <a:t>A</a:t>
            </a:r>
            <a:r>
              <a:rPr lang="en-US" altLang="en-US"/>
              <a:t>[</a:t>
            </a:r>
            <a:r>
              <a:rPr lang="en-US" altLang="en-US" i="1"/>
              <a:t>p..r</a:t>
            </a:r>
            <a:r>
              <a:rPr lang="en-US"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6083" name="Text Box 80"/>
          <p:cNvSpPr txBox="1">
            <a:spLocks noChangeArrowheads="1"/>
          </p:cNvSpPr>
          <p:nvPr/>
        </p:nvSpPr>
        <p:spPr bwMode="auto">
          <a:xfrm>
            <a:off x="4876800" y="3827463"/>
            <a:ext cx="2747963"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j </a:t>
            </a:r>
          </a:p>
        </p:txBody>
      </p:sp>
      <p:sp>
        <p:nvSpPr>
          <p:cNvPr id="46084" name="Rectangle 2"/>
          <p:cNvSpPr>
            <a:spLocks noGrp="1" noChangeArrowheads="1"/>
          </p:cNvSpPr>
          <p:nvPr>
            <p:ph type="title"/>
          </p:nvPr>
        </p:nvSpPr>
        <p:spPr/>
        <p:txBody>
          <a:bodyPr/>
          <a:lstStyle/>
          <a:p>
            <a:r>
              <a:rPr lang="en-US" altLang="en-US" smtClean="0"/>
              <a:t>Merge – Example </a:t>
            </a:r>
          </a:p>
        </p:txBody>
      </p:sp>
      <p:sp>
        <p:nvSpPr>
          <p:cNvPr id="46085" name="Text Box 4"/>
          <p:cNvSpPr txBox="1">
            <a:spLocks noChangeArrowheads="1"/>
          </p:cNvSpPr>
          <p:nvPr/>
        </p:nvSpPr>
        <p:spPr bwMode="auto">
          <a:xfrm>
            <a:off x="2486025"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6086" name="Text Box 5"/>
          <p:cNvSpPr txBox="1">
            <a:spLocks noChangeArrowheads="1"/>
          </p:cNvSpPr>
          <p:nvPr/>
        </p:nvSpPr>
        <p:spPr bwMode="auto">
          <a:xfrm>
            <a:off x="2994025"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8 </a:t>
            </a:r>
          </a:p>
        </p:txBody>
      </p:sp>
      <p:sp>
        <p:nvSpPr>
          <p:cNvPr id="46087" name="Text Box 6"/>
          <p:cNvSpPr txBox="1">
            <a:spLocks noChangeArrowheads="1"/>
          </p:cNvSpPr>
          <p:nvPr/>
        </p:nvSpPr>
        <p:spPr bwMode="auto">
          <a:xfrm>
            <a:off x="3506788"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6088" name="Text Box 7"/>
          <p:cNvSpPr txBox="1">
            <a:spLocks noChangeArrowheads="1"/>
          </p:cNvSpPr>
          <p:nvPr/>
        </p:nvSpPr>
        <p:spPr bwMode="auto">
          <a:xfrm>
            <a:off x="4024313" y="1343025"/>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6089" name="Text Box 8"/>
          <p:cNvSpPr txBox="1">
            <a:spLocks noChangeArrowheads="1"/>
          </p:cNvSpPr>
          <p:nvPr/>
        </p:nvSpPr>
        <p:spPr bwMode="auto">
          <a:xfrm>
            <a:off x="4605338"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6090" name="Text Box 9"/>
          <p:cNvSpPr txBox="1">
            <a:spLocks noChangeArrowheads="1"/>
          </p:cNvSpPr>
          <p:nvPr/>
        </p:nvSpPr>
        <p:spPr bwMode="auto">
          <a:xfrm>
            <a:off x="5105400"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6091" name="Text Box 10"/>
          <p:cNvSpPr txBox="1">
            <a:spLocks noChangeArrowheads="1"/>
          </p:cNvSpPr>
          <p:nvPr/>
        </p:nvSpPr>
        <p:spPr bwMode="auto">
          <a:xfrm>
            <a:off x="5613400" y="1343025"/>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42</a:t>
            </a:r>
          </a:p>
        </p:txBody>
      </p:sp>
      <p:sp>
        <p:nvSpPr>
          <p:cNvPr id="46092" name="Text Box 11"/>
          <p:cNvSpPr txBox="1">
            <a:spLocks noChangeArrowheads="1"/>
          </p:cNvSpPr>
          <p:nvPr/>
        </p:nvSpPr>
        <p:spPr bwMode="auto">
          <a:xfrm>
            <a:off x="6097588" y="1343025"/>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6093" name="Text Box 12"/>
          <p:cNvSpPr txBox="1">
            <a:spLocks noChangeArrowheads="1"/>
          </p:cNvSpPr>
          <p:nvPr/>
        </p:nvSpPr>
        <p:spPr bwMode="auto">
          <a:xfrm>
            <a:off x="2292350" y="13985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94" name="Text Box 13"/>
          <p:cNvSpPr txBox="1">
            <a:spLocks noChangeArrowheads="1"/>
          </p:cNvSpPr>
          <p:nvPr/>
        </p:nvSpPr>
        <p:spPr bwMode="auto">
          <a:xfrm>
            <a:off x="1393825" y="1343025"/>
            <a:ext cx="1100138"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   …</a:t>
            </a:r>
          </a:p>
        </p:txBody>
      </p:sp>
      <p:sp>
        <p:nvSpPr>
          <p:cNvPr id="46095" name="Text Box 14"/>
          <p:cNvSpPr txBox="1">
            <a:spLocks noChangeArrowheads="1"/>
          </p:cNvSpPr>
          <p:nvPr/>
        </p:nvSpPr>
        <p:spPr bwMode="auto">
          <a:xfrm>
            <a:off x="6688138" y="1344613"/>
            <a:ext cx="1100137"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   …</a:t>
            </a:r>
          </a:p>
        </p:txBody>
      </p:sp>
      <p:sp>
        <p:nvSpPr>
          <p:cNvPr id="46096" name="Text Box 15"/>
          <p:cNvSpPr txBox="1">
            <a:spLocks noChangeArrowheads="1"/>
          </p:cNvSpPr>
          <p:nvPr/>
        </p:nvSpPr>
        <p:spPr bwMode="auto">
          <a:xfrm>
            <a:off x="461963" y="128587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3200"/>
              <a:t>A</a:t>
            </a:r>
          </a:p>
        </p:txBody>
      </p:sp>
      <p:sp>
        <p:nvSpPr>
          <p:cNvPr id="46097" name="Text Box 16"/>
          <p:cNvSpPr txBox="1">
            <a:spLocks noChangeArrowheads="1"/>
          </p:cNvSpPr>
          <p:nvPr/>
        </p:nvSpPr>
        <p:spPr bwMode="auto">
          <a:xfrm>
            <a:off x="2516188" y="1952625"/>
            <a:ext cx="42227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k                                                   </a:t>
            </a:r>
          </a:p>
        </p:txBody>
      </p:sp>
      <p:sp>
        <p:nvSpPr>
          <p:cNvPr id="46098" name="Text Box 17"/>
          <p:cNvSpPr txBox="1">
            <a:spLocks noChangeArrowheads="1"/>
          </p:cNvSpPr>
          <p:nvPr/>
        </p:nvSpPr>
        <p:spPr bwMode="auto">
          <a:xfrm>
            <a:off x="1498600" y="32654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6099" name="Text Box 18"/>
          <p:cNvSpPr txBox="1">
            <a:spLocks noChangeArrowheads="1"/>
          </p:cNvSpPr>
          <p:nvPr/>
        </p:nvSpPr>
        <p:spPr bwMode="auto">
          <a:xfrm>
            <a:off x="2006600" y="32654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8 </a:t>
            </a:r>
          </a:p>
        </p:txBody>
      </p:sp>
      <p:sp>
        <p:nvSpPr>
          <p:cNvPr id="46100" name="Text Box 19"/>
          <p:cNvSpPr txBox="1">
            <a:spLocks noChangeArrowheads="1"/>
          </p:cNvSpPr>
          <p:nvPr/>
        </p:nvSpPr>
        <p:spPr bwMode="auto">
          <a:xfrm>
            <a:off x="2519363" y="32654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6101" name="Text Box 20"/>
          <p:cNvSpPr txBox="1">
            <a:spLocks noChangeArrowheads="1"/>
          </p:cNvSpPr>
          <p:nvPr/>
        </p:nvSpPr>
        <p:spPr bwMode="auto">
          <a:xfrm>
            <a:off x="3036888" y="3265488"/>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6102" name="Text Box 21"/>
          <p:cNvSpPr txBox="1">
            <a:spLocks noChangeArrowheads="1"/>
          </p:cNvSpPr>
          <p:nvPr/>
        </p:nvSpPr>
        <p:spPr bwMode="auto">
          <a:xfrm>
            <a:off x="4878388" y="32781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6103" name="Text Box 22"/>
          <p:cNvSpPr txBox="1">
            <a:spLocks noChangeArrowheads="1"/>
          </p:cNvSpPr>
          <p:nvPr/>
        </p:nvSpPr>
        <p:spPr bwMode="auto">
          <a:xfrm>
            <a:off x="5378450" y="32781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6104" name="Text Box 23"/>
          <p:cNvSpPr txBox="1">
            <a:spLocks noChangeArrowheads="1"/>
          </p:cNvSpPr>
          <p:nvPr/>
        </p:nvSpPr>
        <p:spPr bwMode="auto">
          <a:xfrm>
            <a:off x="5886450" y="3278188"/>
            <a:ext cx="508000" cy="476250"/>
          </a:xfrm>
          <a:prstGeom prst="rect">
            <a:avLst/>
          </a:prstGeom>
          <a:solidFill>
            <a:srgbClr val="CCE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42</a:t>
            </a:r>
          </a:p>
        </p:txBody>
      </p:sp>
      <p:sp>
        <p:nvSpPr>
          <p:cNvPr id="46105" name="Text Box 24"/>
          <p:cNvSpPr txBox="1">
            <a:spLocks noChangeArrowheads="1"/>
          </p:cNvSpPr>
          <p:nvPr/>
        </p:nvSpPr>
        <p:spPr bwMode="auto">
          <a:xfrm>
            <a:off x="6370638" y="3278188"/>
            <a:ext cx="582612"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132" name="Text Box 28"/>
          <p:cNvSpPr txBox="1">
            <a:spLocks noChangeArrowheads="1"/>
          </p:cNvSpPr>
          <p:nvPr/>
        </p:nvSpPr>
        <p:spPr bwMode="auto">
          <a:xfrm>
            <a:off x="2593975" y="1952625"/>
            <a:ext cx="42227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3" name="Text Box 29"/>
          <p:cNvSpPr txBox="1">
            <a:spLocks noChangeArrowheads="1"/>
          </p:cNvSpPr>
          <p:nvPr/>
        </p:nvSpPr>
        <p:spPr bwMode="auto">
          <a:xfrm>
            <a:off x="2416175" y="1952625"/>
            <a:ext cx="42989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4" name="Text Box 30"/>
          <p:cNvSpPr txBox="1">
            <a:spLocks noChangeArrowheads="1"/>
          </p:cNvSpPr>
          <p:nvPr/>
        </p:nvSpPr>
        <p:spPr bwMode="auto">
          <a:xfrm>
            <a:off x="2568575" y="1952625"/>
            <a:ext cx="40703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5" name="Text Box 31"/>
          <p:cNvSpPr txBox="1">
            <a:spLocks noChangeArrowheads="1"/>
          </p:cNvSpPr>
          <p:nvPr/>
        </p:nvSpPr>
        <p:spPr bwMode="auto">
          <a:xfrm>
            <a:off x="2416175" y="1952625"/>
            <a:ext cx="47561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6" name="Text Box 32"/>
          <p:cNvSpPr txBox="1">
            <a:spLocks noChangeArrowheads="1"/>
          </p:cNvSpPr>
          <p:nvPr/>
        </p:nvSpPr>
        <p:spPr bwMode="auto">
          <a:xfrm>
            <a:off x="2416175" y="1952625"/>
            <a:ext cx="47561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7" name="Text Box 33"/>
          <p:cNvSpPr txBox="1">
            <a:spLocks noChangeArrowheads="1"/>
          </p:cNvSpPr>
          <p:nvPr/>
        </p:nvSpPr>
        <p:spPr bwMode="auto">
          <a:xfrm>
            <a:off x="2416175" y="1952625"/>
            <a:ext cx="49085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31138" name="Text Box 34"/>
          <p:cNvSpPr txBox="1">
            <a:spLocks noChangeArrowheads="1"/>
          </p:cNvSpPr>
          <p:nvPr/>
        </p:nvSpPr>
        <p:spPr bwMode="auto">
          <a:xfrm>
            <a:off x="2416175" y="1952625"/>
            <a:ext cx="51371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6113" name="Text Box 35"/>
          <p:cNvSpPr txBox="1">
            <a:spLocks noChangeArrowheads="1"/>
          </p:cNvSpPr>
          <p:nvPr/>
        </p:nvSpPr>
        <p:spPr bwMode="auto">
          <a:xfrm>
            <a:off x="1497013" y="3827463"/>
            <a:ext cx="22494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i                          </a:t>
            </a:r>
          </a:p>
        </p:txBody>
      </p:sp>
      <p:sp>
        <p:nvSpPr>
          <p:cNvPr id="431140" name="Text Box 36"/>
          <p:cNvSpPr txBox="1">
            <a:spLocks noChangeArrowheads="1"/>
          </p:cNvSpPr>
          <p:nvPr/>
        </p:nvSpPr>
        <p:spPr bwMode="auto">
          <a:xfrm>
            <a:off x="1497013" y="3827463"/>
            <a:ext cx="28590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i                          </a:t>
            </a:r>
          </a:p>
        </p:txBody>
      </p:sp>
      <p:sp>
        <p:nvSpPr>
          <p:cNvPr id="431141" name="Text Box 37"/>
          <p:cNvSpPr txBox="1">
            <a:spLocks noChangeArrowheads="1"/>
          </p:cNvSpPr>
          <p:nvPr/>
        </p:nvSpPr>
        <p:spPr bwMode="auto">
          <a:xfrm>
            <a:off x="1497013" y="3827463"/>
            <a:ext cx="22494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i           </a:t>
            </a:r>
          </a:p>
        </p:txBody>
      </p:sp>
      <p:sp>
        <p:nvSpPr>
          <p:cNvPr id="431142" name="Text Box 38"/>
          <p:cNvSpPr txBox="1">
            <a:spLocks noChangeArrowheads="1"/>
          </p:cNvSpPr>
          <p:nvPr/>
        </p:nvSpPr>
        <p:spPr bwMode="auto">
          <a:xfrm>
            <a:off x="1497013" y="3827463"/>
            <a:ext cx="21732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i   </a:t>
            </a:r>
          </a:p>
        </p:txBody>
      </p:sp>
      <p:sp>
        <p:nvSpPr>
          <p:cNvPr id="46117" name="Text Box 46"/>
          <p:cNvSpPr txBox="1">
            <a:spLocks noChangeArrowheads="1"/>
          </p:cNvSpPr>
          <p:nvPr/>
        </p:nvSpPr>
        <p:spPr bwMode="auto">
          <a:xfrm>
            <a:off x="3614738" y="326548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b="1"/>
              <a:t> </a:t>
            </a:r>
            <a:r>
              <a:rPr lang="en-US" altLang="en-US" b="1">
                <a:sym typeface="Symbol" pitchFamily="18" charset="2"/>
              </a:rPr>
              <a:t></a:t>
            </a:r>
            <a:r>
              <a:rPr lang="en-US" altLang="en-US" b="1"/>
              <a:t> </a:t>
            </a:r>
          </a:p>
        </p:txBody>
      </p:sp>
      <p:sp>
        <p:nvSpPr>
          <p:cNvPr id="46118" name="Text Box 47"/>
          <p:cNvSpPr txBox="1">
            <a:spLocks noChangeArrowheads="1"/>
          </p:cNvSpPr>
          <p:nvPr/>
        </p:nvSpPr>
        <p:spPr bwMode="auto">
          <a:xfrm>
            <a:off x="6977063" y="3278188"/>
            <a:ext cx="508000" cy="476250"/>
          </a:xfrm>
          <a:prstGeom prst="rect">
            <a:avLst/>
          </a:prstGeom>
          <a:solidFill>
            <a:srgbClr val="CCE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b="1"/>
              <a:t> </a:t>
            </a:r>
            <a:r>
              <a:rPr lang="en-US" altLang="en-US" b="1">
                <a:sym typeface="Symbol" pitchFamily="18" charset="2"/>
              </a:rPr>
              <a:t></a:t>
            </a:r>
            <a:r>
              <a:rPr lang="en-US" altLang="en-US" b="1"/>
              <a:t> </a:t>
            </a:r>
          </a:p>
        </p:txBody>
      </p:sp>
      <p:sp>
        <p:nvSpPr>
          <p:cNvPr id="431152" name="Text Box 48"/>
          <p:cNvSpPr txBox="1">
            <a:spLocks noChangeArrowheads="1"/>
          </p:cNvSpPr>
          <p:nvPr/>
        </p:nvSpPr>
        <p:spPr bwMode="auto">
          <a:xfrm>
            <a:off x="1649413" y="3827463"/>
            <a:ext cx="25542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i   </a:t>
            </a:r>
          </a:p>
        </p:txBody>
      </p:sp>
      <p:sp>
        <p:nvSpPr>
          <p:cNvPr id="431147" name="Text Box 43"/>
          <p:cNvSpPr txBox="1">
            <a:spLocks noChangeArrowheads="1"/>
          </p:cNvSpPr>
          <p:nvPr/>
        </p:nvSpPr>
        <p:spPr bwMode="auto">
          <a:xfrm>
            <a:off x="4841875" y="3827463"/>
            <a:ext cx="25542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j                      </a:t>
            </a:r>
          </a:p>
        </p:txBody>
      </p:sp>
      <p:sp>
        <p:nvSpPr>
          <p:cNvPr id="431148" name="Text Box 44"/>
          <p:cNvSpPr txBox="1">
            <a:spLocks noChangeArrowheads="1"/>
          </p:cNvSpPr>
          <p:nvPr/>
        </p:nvSpPr>
        <p:spPr bwMode="auto">
          <a:xfrm>
            <a:off x="4841875" y="3827463"/>
            <a:ext cx="22494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j           </a:t>
            </a:r>
          </a:p>
        </p:txBody>
      </p:sp>
      <p:sp>
        <p:nvSpPr>
          <p:cNvPr id="431149" name="Text Box 45"/>
          <p:cNvSpPr txBox="1">
            <a:spLocks noChangeArrowheads="1"/>
          </p:cNvSpPr>
          <p:nvPr/>
        </p:nvSpPr>
        <p:spPr bwMode="auto">
          <a:xfrm>
            <a:off x="4841875" y="3827463"/>
            <a:ext cx="21732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j   </a:t>
            </a:r>
          </a:p>
        </p:txBody>
      </p:sp>
      <p:sp>
        <p:nvSpPr>
          <p:cNvPr id="431153" name="Text Box 49"/>
          <p:cNvSpPr txBox="1">
            <a:spLocks noChangeArrowheads="1"/>
          </p:cNvSpPr>
          <p:nvPr/>
        </p:nvSpPr>
        <p:spPr bwMode="auto">
          <a:xfrm>
            <a:off x="4724400" y="3827463"/>
            <a:ext cx="2747963"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j </a:t>
            </a:r>
          </a:p>
        </p:txBody>
      </p:sp>
      <p:sp>
        <p:nvSpPr>
          <p:cNvPr id="431157" name="Text Box 53"/>
          <p:cNvSpPr txBox="1">
            <a:spLocks noChangeArrowheads="1"/>
          </p:cNvSpPr>
          <p:nvPr/>
        </p:nvSpPr>
        <p:spPr bwMode="auto">
          <a:xfrm>
            <a:off x="1500188" y="326707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158" name="Text Box 54"/>
          <p:cNvSpPr txBox="1">
            <a:spLocks noChangeArrowheads="1"/>
          </p:cNvSpPr>
          <p:nvPr/>
        </p:nvSpPr>
        <p:spPr bwMode="auto">
          <a:xfrm>
            <a:off x="2008188" y="326707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8 </a:t>
            </a:r>
          </a:p>
        </p:txBody>
      </p:sp>
      <p:sp>
        <p:nvSpPr>
          <p:cNvPr id="431159" name="Text Box 55"/>
          <p:cNvSpPr txBox="1">
            <a:spLocks noChangeArrowheads="1"/>
          </p:cNvSpPr>
          <p:nvPr/>
        </p:nvSpPr>
        <p:spPr bwMode="auto">
          <a:xfrm>
            <a:off x="2520950" y="3267075"/>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160" name="Text Box 56"/>
          <p:cNvSpPr txBox="1">
            <a:spLocks noChangeArrowheads="1"/>
          </p:cNvSpPr>
          <p:nvPr/>
        </p:nvSpPr>
        <p:spPr bwMode="auto">
          <a:xfrm>
            <a:off x="3038475" y="3267075"/>
            <a:ext cx="582613" cy="47625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164" name="Text Box 60"/>
          <p:cNvSpPr txBox="1">
            <a:spLocks noChangeArrowheads="1"/>
          </p:cNvSpPr>
          <p:nvPr/>
        </p:nvSpPr>
        <p:spPr bwMode="auto">
          <a:xfrm>
            <a:off x="4865688" y="3281363"/>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165" name="Text Box 61"/>
          <p:cNvSpPr txBox="1">
            <a:spLocks noChangeArrowheads="1"/>
          </p:cNvSpPr>
          <p:nvPr/>
        </p:nvSpPr>
        <p:spPr bwMode="auto">
          <a:xfrm>
            <a:off x="5365750" y="3281363"/>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166" name="Text Box 62"/>
          <p:cNvSpPr txBox="1">
            <a:spLocks noChangeArrowheads="1"/>
          </p:cNvSpPr>
          <p:nvPr/>
        </p:nvSpPr>
        <p:spPr bwMode="auto">
          <a:xfrm>
            <a:off x="5873750" y="3281363"/>
            <a:ext cx="508000" cy="476250"/>
          </a:xfrm>
          <a:prstGeom prst="rect">
            <a:avLst/>
          </a:prstGeom>
          <a:solidFill>
            <a:srgbClr val="66CCFF"/>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42</a:t>
            </a:r>
          </a:p>
        </p:txBody>
      </p:sp>
      <p:sp>
        <p:nvSpPr>
          <p:cNvPr id="431167" name="Text Box 63"/>
          <p:cNvSpPr txBox="1">
            <a:spLocks noChangeArrowheads="1"/>
          </p:cNvSpPr>
          <p:nvPr/>
        </p:nvSpPr>
        <p:spPr bwMode="auto">
          <a:xfrm>
            <a:off x="6357938" y="3281363"/>
            <a:ext cx="582612" cy="476250"/>
          </a:xfrm>
          <a:prstGeom prst="rect">
            <a:avLst/>
          </a:prstGeom>
          <a:solidFill>
            <a:srgbClr val="66CCFF"/>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170" name="Text Box 66"/>
          <p:cNvSpPr txBox="1">
            <a:spLocks noChangeArrowheads="1"/>
          </p:cNvSpPr>
          <p:nvPr/>
        </p:nvSpPr>
        <p:spPr bwMode="auto">
          <a:xfrm>
            <a:off x="2489200"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1 </a:t>
            </a:r>
          </a:p>
        </p:txBody>
      </p:sp>
      <p:sp>
        <p:nvSpPr>
          <p:cNvPr id="431171" name="Text Box 67"/>
          <p:cNvSpPr txBox="1">
            <a:spLocks noChangeArrowheads="1"/>
          </p:cNvSpPr>
          <p:nvPr/>
        </p:nvSpPr>
        <p:spPr bwMode="auto">
          <a:xfrm>
            <a:off x="2997200"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6 </a:t>
            </a:r>
          </a:p>
        </p:txBody>
      </p:sp>
      <p:sp>
        <p:nvSpPr>
          <p:cNvPr id="431172" name="Text Box 68"/>
          <p:cNvSpPr txBox="1">
            <a:spLocks noChangeArrowheads="1"/>
          </p:cNvSpPr>
          <p:nvPr/>
        </p:nvSpPr>
        <p:spPr bwMode="auto">
          <a:xfrm>
            <a:off x="3509963"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8 </a:t>
            </a:r>
          </a:p>
        </p:txBody>
      </p:sp>
      <p:sp>
        <p:nvSpPr>
          <p:cNvPr id="431173" name="Text Box 69"/>
          <p:cNvSpPr txBox="1">
            <a:spLocks noChangeArrowheads="1"/>
          </p:cNvSpPr>
          <p:nvPr/>
        </p:nvSpPr>
        <p:spPr bwMode="auto">
          <a:xfrm>
            <a:off x="4027488" y="1346200"/>
            <a:ext cx="582612" cy="476250"/>
          </a:xfrm>
          <a:prstGeom prst="rect">
            <a:avLst/>
          </a:prstGeom>
          <a:solidFill>
            <a:schemeClr val="folHlink"/>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 9 </a:t>
            </a:r>
          </a:p>
        </p:txBody>
      </p:sp>
      <p:sp>
        <p:nvSpPr>
          <p:cNvPr id="431174" name="Text Box 70"/>
          <p:cNvSpPr txBox="1">
            <a:spLocks noChangeArrowheads="1"/>
          </p:cNvSpPr>
          <p:nvPr/>
        </p:nvSpPr>
        <p:spPr bwMode="auto">
          <a:xfrm>
            <a:off x="4608513"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26</a:t>
            </a:r>
          </a:p>
        </p:txBody>
      </p:sp>
      <p:sp>
        <p:nvSpPr>
          <p:cNvPr id="431175" name="Text Box 71"/>
          <p:cNvSpPr txBox="1">
            <a:spLocks noChangeArrowheads="1"/>
          </p:cNvSpPr>
          <p:nvPr/>
        </p:nvSpPr>
        <p:spPr bwMode="auto">
          <a:xfrm>
            <a:off x="5108575"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32</a:t>
            </a:r>
          </a:p>
        </p:txBody>
      </p:sp>
      <p:sp>
        <p:nvSpPr>
          <p:cNvPr id="431176" name="Text Box 72"/>
          <p:cNvSpPr txBox="1">
            <a:spLocks noChangeArrowheads="1"/>
          </p:cNvSpPr>
          <p:nvPr/>
        </p:nvSpPr>
        <p:spPr bwMode="auto">
          <a:xfrm>
            <a:off x="5616575" y="1346200"/>
            <a:ext cx="508000" cy="476250"/>
          </a:xfrm>
          <a:prstGeom prst="rect">
            <a:avLst/>
          </a:prstGeom>
          <a:solidFill>
            <a:schemeClr val="folHlink"/>
          </a:solidFill>
          <a:ln w="19050">
            <a:solidFill>
              <a:schemeClr val="tx1"/>
            </a:solidFill>
            <a:miter lim="800000"/>
            <a:headEnd type="none" w="sm" len="sm"/>
            <a:tailEnd type="none" w="sm" len="sm"/>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42</a:t>
            </a:r>
          </a:p>
        </p:txBody>
      </p:sp>
      <p:sp>
        <p:nvSpPr>
          <p:cNvPr id="431177" name="Text Box 73"/>
          <p:cNvSpPr txBox="1">
            <a:spLocks noChangeArrowheads="1"/>
          </p:cNvSpPr>
          <p:nvPr/>
        </p:nvSpPr>
        <p:spPr bwMode="auto">
          <a:xfrm>
            <a:off x="6100763" y="1346200"/>
            <a:ext cx="582612" cy="476250"/>
          </a:xfrm>
          <a:prstGeom prst="rect">
            <a:avLst/>
          </a:prstGeom>
          <a:solidFill>
            <a:schemeClr val="folHlink"/>
          </a:solidFill>
          <a:ln w="19050">
            <a:solidFill>
              <a:schemeClr val="tx1"/>
            </a:solidFill>
            <a:miter lim="800000"/>
            <a:headEnd type="none" w="sm" len="sm"/>
            <a:tailEnd type="none" w="sm" len="sm"/>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t>43</a:t>
            </a:r>
          </a:p>
        </p:txBody>
      </p:sp>
      <p:sp>
        <p:nvSpPr>
          <p:cNvPr id="431180" name="Text Box 76"/>
          <p:cNvSpPr txBox="1">
            <a:spLocks noChangeArrowheads="1"/>
          </p:cNvSpPr>
          <p:nvPr/>
        </p:nvSpPr>
        <p:spPr bwMode="auto">
          <a:xfrm>
            <a:off x="2344738" y="1952625"/>
            <a:ext cx="5360987"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FF3300"/>
                </a:solidFill>
              </a:rPr>
              <a:t>                                                         k             </a:t>
            </a:r>
          </a:p>
        </p:txBody>
      </p:sp>
      <p:sp>
        <p:nvSpPr>
          <p:cNvPr id="46141" name="Text Box 78"/>
          <p:cNvSpPr txBox="1">
            <a:spLocks noChangeArrowheads="1"/>
          </p:cNvSpPr>
          <p:nvPr/>
        </p:nvSpPr>
        <p:spPr bwMode="auto">
          <a:xfrm>
            <a:off x="1062038" y="319087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3200" i="1"/>
              <a:t>L</a:t>
            </a:r>
          </a:p>
        </p:txBody>
      </p:sp>
      <p:sp>
        <p:nvSpPr>
          <p:cNvPr id="46142" name="Text Box 79"/>
          <p:cNvSpPr txBox="1">
            <a:spLocks noChangeArrowheads="1"/>
          </p:cNvSpPr>
          <p:nvPr/>
        </p:nvSpPr>
        <p:spPr bwMode="auto">
          <a:xfrm>
            <a:off x="4454525" y="32385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3200" i="1"/>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117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3116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3114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3113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31171"/>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431157"/>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431140"/>
                                        </p:tgtEl>
                                        <p:attrNameLst>
                                          <p:attrName>style.visibility</p:attrName>
                                        </p:attrNameLst>
                                      </p:cBhvr>
                                      <p:to>
                                        <p:strVal val="visible"/>
                                      </p:to>
                                    </p:se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43113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31172"/>
                                        </p:tgtEl>
                                        <p:attrNameLst>
                                          <p:attrName>style.visibility</p:attrName>
                                        </p:attrNameLst>
                                      </p:cBhvr>
                                      <p:to>
                                        <p:strVal val="visible"/>
                                      </p:to>
                                    </p:se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431158"/>
                                        </p:tgtEl>
                                        <p:attrNameLst>
                                          <p:attrName>style.visibility</p:attrName>
                                        </p:attrNameLst>
                                      </p:cBhvr>
                                      <p:to>
                                        <p:strVal val="visible"/>
                                      </p:to>
                                    </p:se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431141"/>
                                        </p:tgtEl>
                                        <p:attrNameLst>
                                          <p:attrName>style.visibility</p:attrName>
                                        </p:attrNameLst>
                                      </p:cBhvr>
                                      <p:to>
                                        <p:strVal val="visible"/>
                                      </p:to>
                                    </p:set>
                                  </p:childTnLst>
                                </p:cTn>
                              </p:par>
                            </p:childTnLst>
                          </p:cTn>
                        </p:par>
                        <p:par>
                          <p:cTn id="39" fill="hold" nodeType="afterGroup">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43113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31173"/>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431165"/>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499"/>
                                          </p:stCondLst>
                                        </p:cTn>
                                        <p:tgtEl>
                                          <p:spTgt spid="431148"/>
                                        </p:tgtEl>
                                        <p:attrNameLst>
                                          <p:attrName>style.visibility</p:attrName>
                                        </p:attrNameLst>
                                      </p:cBhvr>
                                      <p:to>
                                        <p:strVal val="visible"/>
                                      </p:to>
                                    </p:set>
                                  </p:childTnLst>
                                </p:cTn>
                              </p:par>
                            </p:childTnLst>
                          </p:cTn>
                        </p:par>
                        <p:par>
                          <p:cTn id="52" fill="hold" nodeType="afterGroup">
                            <p:stCondLst>
                              <p:cond delay="1500"/>
                            </p:stCondLst>
                            <p:childTnLst>
                              <p:par>
                                <p:cTn id="53" presetID="1" presetClass="entr" presetSubtype="0" fill="hold" grpId="0" nodeType="afterEffect">
                                  <p:stCondLst>
                                    <p:cond delay="0"/>
                                  </p:stCondLst>
                                  <p:childTnLst>
                                    <p:set>
                                      <p:cBhvr>
                                        <p:cTn id="54" dur="1" fill="hold">
                                          <p:stCondLst>
                                            <p:cond delay="499"/>
                                          </p:stCondLst>
                                        </p:cTn>
                                        <p:tgtEl>
                                          <p:spTgt spid="43113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31174"/>
                                        </p:tgtEl>
                                        <p:attrNameLst>
                                          <p:attrName>style.visibility</p:attrName>
                                        </p:attrNameLst>
                                      </p:cBhvr>
                                      <p:to>
                                        <p:strVal val="visible"/>
                                      </p:to>
                                    </p:set>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431159"/>
                                        </p:tgtEl>
                                        <p:attrNameLst>
                                          <p:attrName>style.visibility</p:attrName>
                                        </p:attrNameLst>
                                      </p:cBhvr>
                                      <p:to>
                                        <p:strVal val="visible"/>
                                      </p:to>
                                    </p:se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499"/>
                                          </p:stCondLst>
                                        </p:cTn>
                                        <p:tgtEl>
                                          <p:spTgt spid="431142"/>
                                        </p:tgtEl>
                                        <p:attrNameLst>
                                          <p:attrName>style.visibility</p:attrName>
                                        </p:attrNameLst>
                                      </p:cBhvr>
                                      <p:to>
                                        <p:strVal val="visible"/>
                                      </p:to>
                                    </p:set>
                                  </p:childTnLst>
                                </p:cTn>
                              </p:par>
                            </p:childTnLst>
                          </p:cTn>
                        </p:par>
                        <p:par>
                          <p:cTn id="65" fill="hold" nodeType="afterGroup">
                            <p:stCondLst>
                              <p:cond delay="1500"/>
                            </p:stCondLst>
                            <p:childTnLst>
                              <p:par>
                                <p:cTn id="66" presetID="1" presetClass="entr" presetSubtype="0" fill="hold" grpId="0" nodeType="afterEffect">
                                  <p:stCondLst>
                                    <p:cond delay="0"/>
                                  </p:stCondLst>
                                  <p:childTnLst>
                                    <p:set>
                                      <p:cBhvr>
                                        <p:cTn id="67" dur="1" fill="hold">
                                          <p:stCondLst>
                                            <p:cond delay="499"/>
                                          </p:stCondLst>
                                        </p:cTn>
                                        <p:tgtEl>
                                          <p:spTgt spid="431136"/>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431175"/>
                                        </p:tgtEl>
                                        <p:attrNameLst>
                                          <p:attrName>style.visibility</p:attrName>
                                        </p:attrNameLst>
                                      </p:cBhvr>
                                      <p:to>
                                        <p:strVal val="visible"/>
                                      </p:to>
                                    </p:se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431160"/>
                                        </p:tgtEl>
                                        <p:attrNameLst>
                                          <p:attrName>style.visibility</p:attrName>
                                        </p:attrNameLst>
                                      </p:cBhvr>
                                      <p:to>
                                        <p:strVal val="visible"/>
                                      </p:to>
                                    </p:set>
                                  </p:childTnLst>
                                </p:cTn>
                              </p:par>
                            </p:childTnLst>
                          </p:cTn>
                        </p:par>
                        <p:par>
                          <p:cTn id="75" fill="hold" nodeType="afterGroup">
                            <p:stCondLst>
                              <p:cond delay="1000"/>
                            </p:stCondLst>
                            <p:childTnLst>
                              <p:par>
                                <p:cTn id="76" presetID="1" presetClass="entr" presetSubtype="0" fill="hold" grpId="0" nodeType="afterEffect">
                                  <p:stCondLst>
                                    <p:cond delay="0"/>
                                  </p:stCondLst>
                                  <p:childTnLst>
                                    <p:set>
                                      <p:cBhvr>
                                        <p:cTn id="77" dur="1" fill="hold">
                                          <p:stCondLst>
                                            <p:cond delay="499"/>
                                          </p:stCondLst>
                                        </p:cTn>
                                        <p:tgtEl>
                                          <p:spTgt spid="431152"/>
                                        </p:tgtEl>
                                        <p:attrNameLst>
                                          <p:attrName>style.visibility</p:attrName>
                                        </p:attrNameLst>
                                      </p:cBhvr>
                                      <p:to>
                                        <p:strVal val="visible"/>
                                      </p:to>
                                    </p:set>
                                  </p:childTnLst>
                                </p:cTn>
                              </p:par>
                            </p:childTnLst>
                          </p:cTn>
                        </p:par>
                        <p:par>
                          <p:cTn id="78" fill="hold" nodeType="afterGroup">
                            <p:stCondLst>
                              <p:cond delay="1500"/>
                            </p:stCondLst>
                            <p:childTnLst>
                              <p:par>
                                <p:cTn id="79" presetID="1" presetClass="entr" presetSubtype="0" fill="hold" grpId="0" nodeType="afterEffect">
                                  <p:stCondLst>
                                    <p:cond delay="0"/>
                                  </p:stCondLst>
                                  <p:childTnLst>
                                    <p:set>
                                      <p:cBhvr>
                                        <p:cTn id="80" dur="1" fill="hold">
                                          <p:stCondLst>
                                            <p:cond delay="499"/>
                                          </p:stCondLst>
                                        </p:cTn>
                                        <p:tgtEl>
                                          <p:spTgt spid="431137"/>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431176"/>
                                        </p:tgtEl>
                                        <p:attrNameLst>
                                          <p:attrName>style.visibility</p:attrName>
                                        </p:attrNameLst>
                                      </p:cBhvr>
                                      <p:to>
                                        <p:strVal val="visible"/>
                                      </p:to>
                                    </p:set>
                                  </p:childTnLst>
                                </p:cTn>
                              </p:par>
                            </p:childTnLst>
                          </p:cTn>
                        </p:par>
                        <p:par>
                          <p:cTn id="85" fill="hold" nodeType="afterGroup">
                            <p:stCondLst>
                              <p:cond delay="500"/>
                            </p:stCondLst>
                            <p:childTnLst>
                              <p:par>
                                <p:cTn id="86" presetID="1" presetClass="entr" presetSubtype="0" fill="hold" grpId="0" nodeType="afterEffect">
                                  <p:stCondLst>
                                    <p:cond delay="0"/>
                                  </p:stCondLst>
                                  <p:childTnLst>
                                    <p:set>
                                      <p:cBhvr>
                                        <p:cTn id="87" dur="1" fill="hold">
                                          <p:stCondLst>
                                            <p:cond delay="499"/>
                                          </p:stCondLst>
                                        </p:cTn>
                                        <p:tgtEl>
                                          <p:spTgt spid="431166"/>
                                        </p:tgtEl>
                                        <p:attrNameLst>
                                          <p:attrName>style.visibility</p:attrName>
                                        </p:attrNameLst>
                                      </p:cBhvr>
                                      <p:to>
                                        <p:strVal val="visible"/>
                                      </p:to>
                                    </p:set>
                                  </p:childTnLst>
                                </p:cTn>
                              </p:par>
                            </p:childTnLst>
                          </p:cTn>
                        </p:par>
                        <p:par>
                          <p:cTn id="88" fill="hold" nodeType="afterGroup">
                            <p:stCondLst>
                              <p:cond delay="1000"/>
                            </p:stCondLst>
                            <p:childTnLst>
                              <p:par>
                                <p:cTn id="89" presetID="1" presetClass="entr" presetSubtype="0" fill="hold" grpId="0" nodeType="afterEffect">
                                  <p:stCondLst>
                                    <p:cond delay="0"/>
                                  </p:stCondLst>
                                  <p:childTnLst>
                                    <p:set>
                                      <p:cBhvr>
                                        <p:cTn id="90" dur="1" fill="hold">
                                          <p:stCondLst>
                                            <p:cond delay="499"/>
                                          </p:stCondLst>
                                        </p:cTn>
                                        <p:tgtEl>
                                          <p:spTgt spid="431149"/>
                                        </p:tgtEl>
                                        <p:attrNameLst>
                                          <p:attrName>style.visibility</p:attrName>
                                        </p:attrNameLst>
                                      </p:cBhvr>
                                      <p:to>
                                        <p:strVal val="visible"/>
                                      </p:to>
                                    </p:set>
                                  </p:childTnLst>
                                </p:cTn>
                              </p:par>
                            </p:childTnLst>
                          </p:cTn>
                        </p:par>
                        <p:par>
                          <p:cTn id="91" fill="hold" nodeType="afterGroup">
                            <p:stCondLst>
                              <p:cond delay="1500"/>
                            </p:stCondLst>
                            <p:childTnLst>
                              <p:par>
                                <p:cTn id="92" presetID="1" presetClass="entr" presetSubtype="0" fill="hold" grpId="0" nodeType="afterEffect">
                                  <p:stCondLst>
                                    <p:cond delay="0"/>
                                  </p:stCondLst>
                                  <p:childTnLst>
                                    <p:set>
                                      <p:cBhvr>
                                        <p:cTn id="93" dur="1" fill="hold">
                                          <p:stCondLst>
                                            <p:cond delay="499"/>
                                          </p:stCondLst>
                                        </p:cTn>
                                        <p:tgtEl>
                                          <p:spTgt spid="431138"/>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431177"/>
                                        </p:tgtEl>
                                        <p:attrNameLst>
                                          <p:attrName>style.visibility</p:attrName>
                                        </p:attrNameLst>
                                      </p:cBhvr>
                                      <p:to>
                                        <p:strVal val="visible"/>
                                      </p:to>
                                    </p:set>
                                  </p:child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499"/>
                                          </p:stCondLst>
                                        </p:cTn>
                                        <p:tgtEl>
                                          <p:spTgt spid="431167"/>
                                        </p:tgtEl>
                                        <p:attrNameLst>
                                          <p:attrName>style.visibility</p:attrName>
                                        </p:attrNameLst>
                                      </p:cBhvr>
                                      <p:to>
                                        <p:strVal val="visible"/>
                                      </p:to>
                                    </p:set>
                                  </p:childTnLst>
                                </p:cTn>
                              </p:par>
                            </p:childTnLst>
                          </p:cTn>
                        </p:par>
                        <p:par>
                          <p:cTn id="101" fill="hold" nodeType="afterGroup">
                            <p:stCondLst>
                              <p:cond delay="1000"/>
                            </p:stCondLst>
                            <p:childTnLst>
                              <p:par>
                                <p:cTn id="102" presetID="1" presetClass="entr" presetSubtype="0" fill="hold" grpId="0" nodeType="afterEffect">
                                  <p:stCondLst>
                                    <p:cond delay="0"/>
                                  </p:stCondLst>
                                  <p:childTnLst>
                                    <p:set>
                                      <p:cBhvr>
                                        <p:cTn id="103" dur="1" fill="hold">
                                          <p:stCondLst>
                                            <p:cond delay="499"/>
                                          </p:stCondLst>
                                        </p:cTn>
                                        <p:tgtEl>
                                          <p:spTgt spid="431153"/>
                                        </p:tgtEl>
                                        <p:attrNameLst>
                                          <p:attrName>style.visibility</p:attrName>
                                        </p:attrNameLst>
                                      </p:cBhvr>
                                      <p:to>
                                        <p:strVal val="visible"/>
                                      </p:to>
                                    </p:set>
                                  </p:childTnLst>
                                </p:cTn>
                              </p:par>
                            </p:childTnLst>
                          </p:cTn>
                        </p:par>
                        <p:par>
                          <p:cTn id="104" fill="hold" nodeType="afterGroup">
                            <p:stCondLst>
                              <p:cond delay="1500"/>
                            </p:stCondLst>
                            <p:childTnLst>
                              <p:par>
                                <p:cTn id="105" presetID="1" presetClass="entr" presetSubtype="0" fill="hold" grpId="0" nodeType="afterEffect">
                                  <p:stCondLst>
                                    <p:cond delay="0"/>
                                  </p:stCondLst>
                                  <p:childTnLst>
                                    <p:set>
                                      <p:cBhvr>
                                        <p:cTn id="106" dur="1" fill="hold">
                                          <p:stCondLst>
                                            <p:cond delay="499"/>
                                          </p:stCondLst>
                                        </p:cTn>
                                        <p:tgtEl>
                                          <p:spTgt spid="431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32" grpId="0" animBg="1" autoUpdateAnimBg="0"/>
      <p:bldP spid="431133" grpId="0" animBg="1" autoUpdateAnimBg="0"/>
      <p:bldP spid="431134" grpId="0" animBg="1" autoUpdateAnimBg="0"/>
      <p:bldP spid="431135" grpId="0" animBg="1" autoUpdateAnimBg="0"/>
      <p:bldP spid="431136" grpId="0" animBg="1" autoUpdateAnimBg="0"/>
      <p:bldP spid="431137" grpId="0" animBg="1" autoUpdateAnimBg="0"/>
      <p:bldP spid="431138" grpId="0" animBg="1" autoUpdateAnimBg="0"/>
      <p:bldP spid="431140" grpId="0" animBg="1" autoUpdateAnimBg="0"/>
      <p:bldP spid="431141" grpId="0" animBg="1" autoUpdateAnimBg="0"/>
      <p:bldP spid="431142" grpId="0" animBg="1" autoUpdateAnimBg="0"/>
      <p:bldP spid="431152" grpId="0" animBg="1" autoUpdateAnimBg="0"/>
      <p:bldP spid="431147" grpId="0" animBg="1" autoUpdateAnimBg="0"/>
      <p:bldP spid="431148" grpId="0" animBg="1" autoUpdateAnimBg="0"/>
      <p:bldP spid="431149" grpId="0" animBg="1" autoUpdateAnimBg="0"/>
      <p:bldP spid="431153" grpId="0" animBg="1" autoUpdateAnimBg="0"/>
      <p:bldP spid="431157" grpId="0" animBg="1" autoUpdateAnimBg="0"/>
      <p:bldP spid="431158" grpId="0" animBg="1" autoUpdateAnimBg="0"/>
      <p:bldP spid="431159" grpId="0" animBg="1" autoUpdateAnimBg="0"/>
      <p:bldP spid="431160" grpId="0" animBg="1" autoUpdateAnimBg="0"/>
      <p:bldP spid="431164" grpId="0" animBg="1" autoUpdateAnimBg="0"/>
      <p:bldP spid="431165" grpId="0" animBg="1" autoUpdateAnimBg="0"/>
      <p:bldP spid="431166" grpId="0" animBg="1" autoUpdateAnimBg="0"/>
      <p:bldP spid="431167" grpId="0" animBg="1" autoUpdateAnimBg="0"/>
      <p:bldP spid="431170" grpId="0" animBg="1" autoUpdateAnimBg="0"/>
      <p:bldP spid="431171" grpId="0" animBg="1" autoUpdateAnimBg="0"/>
      <p:bldP spid="431172" grpId="0" animBg="1" autoUpdateAnimBg="0"/>
      <p:bldP spid="431173" grpId="0" animBg="1" autoUpdateAnimBg="0"/>
      <p:bldP spid="431174" grpId="0" animBg="1" autoUpdateAnimBg="0"/>
      <p:bldP spid="431175" grpId="0" animBg="1" autoUpdateAnimBg="0"/>
      <p:bldP spid="431176" grpId="0" animBg="1" autoUpdateAnimBg="0"/>
      <p:bldP spid="431177" grpId="0" animBg="1" autoUpdateAnimBg="0"/>
      <p:bldP spid="43118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7107" name="Rectangle 2"/>
          <p:cNvSpPr>
            <a:spLocks noGrp="1" noChangeArrowheads="1"/>
          </p:cNvSpPr>
          <p:nvPr>
            <p:ph type="title"/>
          </p:nvPr>
        </p:nvSpPr>
        <p:spPr>
          <a:xfrm>
            <a:off x="0" y="-179388"/>
            <a:ext cx="9142413" cy="914401"/>
          </a:xfrm>
        </p:spPr>
        <p:txBody>
          <a:bodyPr/>
          <a:lstStyle/>
          <a:p>
            <a:r>
              <a:rPr lang="en-US" altLang="en-US" smtClean="0"/>
              <a:t>Correctness of Merge</a:t>
            </a:r>
          </a:p>
        </p:txBody>
      </p:sp>
      <p:sp>
        <p:nvSpPr>
          <p:cNvPr id="47108" name="Rectangle 3"/>
          <p:cNvSpPr>
            <a:spLocks noGrp="1" noChangeArrowheads="1"/>
          </p:cNvSpPr>
          <p:nvPr>
            <p:ph type="body" idx="1"/>
          </p:nvPr>
        </p:nvSpPr>
        <p:spPr>
          <a:xfrm>
            <a:off x="288925" y="663575"/>
            <a:ext cx="3854450" cy="5732463"/>
          </a:xfrm>
          <a:solidFill>
            <a:srgbClr val="CCECFF"/>
          </a:solidFill>
          <a:ln w="19050">
            <a:solidFill>
              <a:schemeClr val="tx1"/>
            </a:solidFill>
            <a:miter lim="800000"/>
            <a:headEnd/>
            <a:tailEnd/>
          </a:ln>
        </p:spPr>
        <p:txBody>
          <a:bodyPr/>
          <a:lstStyle/>
          <a:p>
            <a:pPr marL="609600" indent="-609600">
              <a:lnSpc>
                <a:spcPct val="90000"/>
              </a:lnSpc>
              <a:buFont typeface="Wingdings" pitchFamily="2" charset="2"/>
              <a:buNone/>
            </a:pPr>
            <a:r>
              <a:rPr lang="en-US" altLang="en-US" sz="2000" b="1" smtClean="0">
                <a:solidFill>
                  <a:srgbClr val="FF3300"/>
                </a:solidFill>
              </a:rPr>
              <a:t>Merge(</a:t>
            </a:r>
            <a:r>
              <a:rPr lang="en-US" altLang="en-US" sz="2000" b="1" i="1" smtClean="0">
                <a:solidFill>
                  <a:srgbClr val="FF3300"/>
                </a:solidFill>
              </a:rPr>
              <a:t>A</a:t>
            </a:r>
            <a:r>
              <a:rPr lang="en-US" altLang="en-US" sz="2000" b="1" smtClean="0">
                <a:solidFill>
                  <a:srgbClr val="FF3300"/>
                </a:solidFill>
              </a:rPr>
              <a:t>, </a:t>
            </a:r>
            <a:r>
              <a:rPr lang="en-US" altLang="en-US" sz="2000" b="1" i="1" smtClean="0">
                <a:solidFill>
                  <a:srgbClr val="FF3300"/>
                </a:solidFill>
              </a:rPr>
              <a:t>p</a:t>
            </a:r>
            <a:r>
              <a:rPr lang="en-US" altLang="en-US" sz="2000" b="1" smtClean="0">
                <a:solidFill>
                  <a:srgbClr val="FF3300"/>
                </a:solidFill>
              </a:rPr>
              <a:t>, </a:t>
            </a:r>
            <a:r>
              <a:rPr lang="en-US" altLang="en-US" sz="2000" b="1" i="1" smtClean="0">
                <a:solidFill>
                  <a:srgbClr val="FF3300"/>
                </a:solidFill>
              </a:rPr>
              <a:t>q</a:t>
            </a:r>
            <a:r>
              <a:rPr lang="en-US" altLang="en-US" sz="2000" b="1" smtClean="0">
                <a:solidFill>
                  <a:srgbClr val="FF3300"/>
                </a:solidFill>
              </a:rPr>
              <a:t>, </a:t>
            </a:r>
            <a:r>
              <a:rPr lang="en-US" altLang="en-US" sz="2000" b="1" i="1" smtClean="0">
                <a:solidFill>
                  <a:srgbClr val="FF3300"/>
                </a:solidFill>
              </a:rPr>
              <a:t>r</a:t>
            </a:r>
            <a:r>
              <a:rPr lang="en-US" altLang="en-US" sz="2000" b="1" smtClean="0">
                <a:solidFill>
                  <a:srgbClr val="FF3300"/>
                </a:solidFill>
              </a:rPr>
              <a:t>)</a:t>
            </a:r>
          </a:p>
          <a:p>
            <a:pPr marL="609600" indent="-609600">
              <a:lnSpc>
                <a:spcPct val="90000"/>
              </a:lnSpc>
              <a:buFont typeface="Wingdings" pitchFamily="2" charset="2"/>
              <a:buNone/>
            </a:pPr>
            <a:r>
              <a:rPr lang="en-US" altLang="en-US" sz="2000" smtClean="0"/>
              <a:t>1  </a:t>
            </a:r>
            <a:r>
              <a:rPr lang="en-US" altLang="en-US" sz="2000" i="1" smtClean="0"/>
              <a:t>n</a:t>
            </a:r>
            <a:r>
              <a:rPr lang="en-US" altLang="en-US" sz="2000" baseline="-25000" smtClean="0"/>
              <a:t>1</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 </a:t>
            </a:r>
            <a:r>
              <a:rPr lang="en-US" altLang="en-US" sz="2000" smtClean="0">
                <a:solidFill>
                  <a:schemeClr val="tx1"/>
                </a:solidFill>
                <a:cs typeface="Times New Roman" pitchFamily="18" charset="0"/>
                <a:sym typeface="Symbol" pitchFamily="18" charset="2"/>
              </a:rPr>
              <a:t>– </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+ 1</a:t>
            </a:r>
            <a:endParaRPr lang="en-US" altLang="en-US" sz="2000" smtClean="0"/>
          </a:p>
          <a:p>
            <a:pPr marL="609600" indent="-609600">
              <a:lnSpc>
                <a:spcPct val="90000"/>
              </a:lnSpc>
              <a:buFont typeface="Wingdings" pitchFamily="2" charset="2"/>
              <a:buNone/>
            </a:pPr>
            <a:r>
              <a:rPr lang="en-US" altLang="en-US" sz="2000" smtClean="0"/>
              <a:t>2  </a:t>
            </a:r>
            <a:r>
              <a:rPr lang="en-US" altLang="en-US" sz="2000" i="1" smtClean="0"/>
              <a:t>n</a:t>
            </a:r>
            <a:r>
              <a:rPr lang="en-US" altLang="en-US" sz="2000" baseline="-25000" smtClean="0"/>
              <a:t>2</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a:t>
            </a:r>
            <a:endParaRPr lang="en-US" altLang="en-US" sz="2000" b="1"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i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1</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L</a:t>
            </a:r>
            <a:r>
              <a:rPr lang="en-US" altLang="en-US" sz="2000" smtClean="0"/>
              <a:t>[</a:t>
            </a:r>
            <a:r>
              <a:rPr lang="en-US" altLang="en-US" sz="2000" i="1" smtClean="0"/>
              <a:t>i</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1]</a:t>
            </a: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j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2</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R</a:t>
            </a:r>
            <a:r>
              <a:rPr lang="en-US" altLang="en-US" sz="2000" smtClean="0"/>
              <a:t>[</a:t>
            </a:r>
            <a:r>
              <a:rPr lang="en-US" altLang="en-US" sz="2000" i="1" smtClean="0"/>
              <a:t>j</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q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t>n</a:t>
            </a:r>
            <a:r>
              <a:rPr lang="en-US" altLang="en-US" sz="2000" i="1" baseline="-25000" smtClean="0"/>
              <a:t>1</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t>n</a:t>
            </a:r>
            <a:r>
              <a:rPr lang="en-US" altLang="en-US" sz="2000" i="1" baseline="-25000" smtClean="0"/>
              <a:t>2</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b="1" smtClean="0">
                <a:solidFill>
                  <a:schemeClr val="hlink"/>
                </a:solidFill>
                <a:sym typeface="Symbol" pitchFamily="18" charset="2"/>
              </a:rPr>
              <a:t>for</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k </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b="1" smtClean="0">
                <a:solidFill>
                  <a:schemeClr val="hlink"/>
                </a:solidFill>
                <a:sym typeface="Symbol" pitchFamily="18" charset="2"/>
              </a:rPr>
              <a:t>to</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r</a:t>
            </a: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do</a:t>
            </a:r>
            <a:r>
              <a:rPr lang="en-US" altLang="en-US" sz="2000" b="1" smtClean="0">
                <a:solidFill>
                  <a:schemeClr val="tx1"/>
                </a:solidFill>
                <a:sym typeface="Symbol" pitchFamily="18" charset="2"/>
              </a:rPr>
              <a:t> </a:t>
            </a:r>
            <a:r>
              <a:rPr lang="en-US" altLang="en-US" sz="2000" b="1" smtClean="0">
                <a:solidFill>
                  <a:schemeClr val="hlink"/>
                </a:solidFill>
                <a:sym typeface="Symbol" pitchFamily="18" charset="2"/>
              </a:rPr>
              <a:t>if</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then</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k</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else</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1800" smtClean="0">
                <a:solidFill>
                  <a:schemeClr val="tx1"/>
                </a:solidFill>
                <a:sym typeface="Symbol" pitchFamily="18" charset="2"/>
              </a:rPr>
              <a:t>[</a:t>
            </a:r>
            <a:r>
              <a:rPr lang="en-US" altLang="en-US" sz="1800" i="1" smtClean="0">
                <a:solidFill>
                  <a:schemeClr val="tx1"/>
                </a:solidFill>
                <a:sym typeface="Symbol" pitchFamily="18" charset="2"/>
              </a:rPr>
              <a:t>k</a:t>
            </a:r>
            <a:r>
              <a:rPr lang="en-US" altLang="en-US" sz="1800" smtClean="0">
                <a:solidFill>
                  <a:schemeClr val="tx1"/>
                </a:solidFill>
                <a:sym typeface="Symbol" pitchFamily="18" charset="2"/>
              </a:rPr>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b="1" i="1" smtClean="0"/>
          </a:p>
          <a:p>
            <a:pPr marL="609600" indent="-609600">
              <a:lnSpc>
                <a:spcPct val="90000"/>
              </a:lnSpc>
              <a:buFont typeface="Wingdings" pitchFamily="2" charset="2"/>
              <a:buNone/>
            </a:pPr>
            <a:r>
              <a:rPr lang="en-US" altLang="en-US" sz="2000" smtClean="0"/>
              <a:t>  </a:t>
            </a:r>
          </a:p>
        </p:txBody>
      </p:sp>
      <p:sp>
        <p:nvSpPr>
          <p:cNvPr id="47109" name="Text Box 8"/>
          <p:cNvSpPr txBox="1">
            <a:spLocks noChangeArrowheads="1"/>
          </p:cNvSpPr>
          <p:nvPr/>
        </p:nvSpPr>
        <p:spPr bwMode="auto">
          <a:xfrm>
            <a:off x="4300538" y="7397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7110" name="Text Box 9"/>
          <p:cNvSpPr txBox="1">
            <a:spLocks noChangeArrowheads="1"/>
          </p:cNvSpPr>
          <p:nvPr/>
        </p:nvSpPr>
        <p:spPr bwMode="auto">
          <a:xfrm>
            <a:off x="4314825" y="712788"/>
            <a:ext cx="4706938" cy="284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u="sng">
                <a:solidFill>
                  <a:schemeClr val="hlink"/>
                </a:solidFill>
              </a:rPr>
              <a:t>Loop Invariant for the </a:t>
            </a:r>
            <a:r>
              <a:rPr lang="en-US" altLang="en-US" sz="2000" b="1" i="1" u="sng">
                <a:solidFill>
                  <a:schemeClr val="hlink"/>
                </a:solidFill>
              </a:rPr>
              <a:t>for</a:t>
            </a:r>
            <a:r>
              <a:rPr lang="en-US" altLang="en-US" sz="2000" b="1" u="sng">
                <a:solidFill>
                  <a:schemeClr val="hlink"/>
                </a:solidFill>
              </a:rPr>
              <a:t> loop</a:t>
            </a:r>
          </a:p>
          <a:p>
            <a:r>
              <a:rPr lang="en-US" altLang="en-US" sz="2000">
                <a:solidFill>
                  <a:srgbClr val="CC3300"/>
                </a:solidFill>
              </a:rPr>
              <a:t>At the start of each iteration of the   </a:t>
            </a:r>
          </a:p>
          <a:p>
            <a:r>
              <a:rPr lang="en-US" altLang="en-US" sz="2000">
                <a:solidFill>
                  <a:srgbClr val="CC3300"/>
                </a:solidFill>
              </a:rPr>
              <a:t>for loop: </a:t>
            </a:r>
          </a:p>
          <a:p>
            <a:r>
              <a:rPr lang="en-US" altLang="en-US" sz="2000"/>
              <a:t>                      Subarray </a:t>
            </a:r>
            <a:r>
              <a:rPr lang="en-US" altLang="en-US" sz="2000" i="1"/>
              <a:t>A</a:t>
            </a:r>
            <a:r>
              <a:rPr lang="en-US" altLang="en-US" sz="2000"/>
              <a:t>[</a:t>
            </a:r>
            <a:r>
              <a:rPr lang="en-US" altLang="en-US" sz="2000" i="1"/>
              <a:t>p</a:t>
            </a:r>
            <a:r>
              <a:rPr lang="en-US" altLang="en-US" sz="2000"/>
              <a:t>..</a:t>
            </a:r>
            <a:r>
              <a:rPr lang="en-US" altLang="en-US" sz="2000" i="1"/>
              <a:t>k </a:t>
            </a:r>
            <a:r>
              <a:rPr lang="en-US" altLang="en-US" sz="2000">
                <a:cs typeface="Times New Roman" pitchFamily="18" charset="0"/>
                <a:sym typeface="Symbol" pitchFamily="18" charset="2"/>
              </a:rPr>
              <a:t>–</a:t>
            </a:r>
            <a:r>
              <a:rPr lang="en-US" altLang="en-US" sz="2000">
                <a:sym typeface="Symbol" pitchFamily="18" charset="2"/>
              </a:rPr>
              <a:t> 1] </a:t>
            </a:r>
          </a:p>
          <a:p>
            <a:r>
              <a:rPr lang="en-US" altLang="en-US" sz="2000">
                <a:sym typeface="Symbol" pitchFamily="18" charset="2"/>
              </a:rPr>
              <a:t>contains the </a:t>
            </a:r>
            <a:r>
              <a:rPr lang="en-US" altLang="en-US" sz="2000" i="1">
                <a:sym typeface="Symbol" pitchFamily="18" charset="2"/>
              </a:rPr>
              <a:t>k </a:t>
            </a:r>
            <a:r>
              <a:rPr lang="en-US" altLang="en-US" sz="2000">
                <a:cs typeface="Times New Roman" pitchFamily="18" charset="0"/>
                <a:sym typeface="Symbol" pitchFamily="18" charset="2"/>
              </a:rPr>
              <a:t>–</a:t>
            </a:r>
            <a:r>
              <a:rPr lang="en-US" altLang="en-US" sz="2000">
                <a:sym typeface="Symbol" pitchFamily="18" charset="2"/>
              </a:rPr>
              <a:t> </a:t>
            </a:r>
            <a:r>
              <a:rPr lang="en-US" altLang="en-US" sz="2000" i="1">
                <a:sym typeface="Symbol" pitchFamily="18" charset="2"/>
              </a:rPr>
              <a:t>p</a:t>
            </a:r>
            <a:r>
              <a:rPr lang="en-US" altLang="en-US" sz="2000">
                <a:sym typeface="Symbol" pitchFamily="18" charset="2"/>
              </a:rPr>
              <a:t> smallest elements</a:t>
            </a:r>
          </a:p>
          <a:p>
            <a:r>
              <a:rPr lang="en-US" altLang="en-US" sz="2000">
                <a:sym typeface="Symbol" pitchFamily="18" charset="2"/>
              </a:rPr>
              <a:t>of </a:t>
            </a:r>
            <a:r>
              <a:rPr lang="en-US" altLang="en-US" sz="2000" i="1">
                <a:sym typeface="Symbol" pitchFamily="18" charset="2"/>
              </a:rPr>
              <a:t>L</a:t>
            </a:r>
            <a:r>
              <a:rPr lang="en-US" altLang="en-US" sz="2000">
                <a:sym typeface="Symbol" pitchFamily="18" charset="2"/>
              </a:rPr>
              <a:t> and </a:t>
            </a:r>
            <a:r>
              <a:rPr lang="en-US" altLang="en-US" sz="2000" i="1">
                <a:sym typeface="Symbol" pitchFamily="18" charset="2"/>
              </a:rPr>
              <a:t>R </a:t>
            </a:r>
            <a:r>
              <a:rPr lang="en-US" altLang="en-US" sz="2000">
                <a:sym typeface="Symbol" pitchFamily="18" charset="2"/>
              </a:rPr>
              <a:t>in sorted order. </a:t>
            </a:r>
          </a:p>
          <a:p>
            <a:r>
              <a:rPr lang="en-US" altLang="en-US" sz="2000" i="1">
                <a:sym typeface="Symbol" pitchFamily="18" charset="2"/>
              </a:rPr>
              <a:t>L</a:t>
            </a:r>
            <a:r>
              <a:rPr lang="en-US" altLang="en-US" sz="2000">
                <a:sym typeface="Symbol" pitchFamily="18" charset="2"/>
              </a:rPr>
              <a:t>[</a:t>
            </a:r>
            <a:r>
              <a:rPr lang="en-US" altLang="en-US" sz="2000" i="1">
                <a:sym typeface="Symbol" pitchFamily="18" charset="2"/>
              </a:rPr>
              <a:t>i</a:t>
            </a:r>
            <a:r>
              <a:rPr lang="en-US" altLang="en-US" sz="2000">
                <a:sym typeface="Symbol" pitchFamily="18" charset="2"/>
              </a:rPr>
              <a:t>] and </a:t>
            </a:r>
            <a:r>
              <a:rPr lang="en-US" altLang="en-US" sz="2000" i="1">
                <a:sym typeface="Symbol" pitchFamily="18" charset="2"/>
              </a:rPr>
              <a:t>R</a:t>
            </a:r>
            <a:r>
              <a:rPr lang="en-US" altLang="en-US" sz="2000">
                <a:sym typeface="Symbol" pitchFamily="18" charset="2"/>
              </a:rPr>
              <a:t>[</a:t>
            </a:r>
            <a:r>
              <a:rPr lang="en-US" altLang="en-US" sz="2000" i="1">
                <a:sym typeface="Symbol" pitchFamily="18" charset="2"/>
              </a:rPr>
              <a:t>j</a:t>
            </a:r>
            <a:r>
              <a:rPr lang="en-US" altLang="en-US" sz="2000">
                <a:sym typeface="Symbol" pitchFamily="18" charset="2"/>
              </a:rPr>
              <a:t>] are the smallest elements of </a:t>
            </a:r>
          </a:p>
          <a:p>
            <a:r>
              <a:rPr lang="en-US" altLang="en-US" sz="2000" i="1">
                <a:sym typeface="Symbol" pitchFamily="18" charset="2"/>
              </a:rPr>
              <a:t>L</a:t>
            </a:r>
            <a:r>
              <a:rPr lang="en-US" altLang="en-US" sz="2000">
                <a:sym typeface="Symbol" pitchFamily="18" charset="2"/>
              </a:rPr>
              <a:t> and </a:t>
            </a:r>
            <a:r>
              <a:rPr lang="en-US" altLang="en-US" sz="2000" i="1">
                <a:sym typeface="Symbol" pitchFamily="18" charset="2"/>
              </a:rPr>
              <a:t>R</a:t>
            </a:r>
            <a:r>
              <a:rPr lang="en-US" altLang="en-US" sz="2000">
                <a:sym typeface="Symbol" pitchFamily="18" charset="2"/>
              </a:rPr>
              <a:t> that have not been copied back into </a:t>
            </a:r>
          </a:p>
          <a:p>
            <a:r>
              <a:rPr lang="en-US" altLang="en-US" sz="2000" i="1">
                <a:sym typeface="Symbol" pitchFamily="18" charset="2"/>
              </a:rPr>
              <a:t>A</a:t>
            </a:r>
            <a:r>
              <a:rPr lang="en-US" altLang="en-US" sz="2000">
                <a:sym typeface="Symbol" pitchFamily="18" charset="2"/>
              </a:rPr>
              <a:t>.</a:t>
            </a:r>
          </a:p>
        </p:txBody>
      </p:sp>
      <p:sp>
        <p:nvSpPr>
          <p:cNvPr id="47111" name="Text Box 10"/>
          <p:cNvSpPr txBox="1">
            <a:spLocks noChangeArrowheads="1"/>
          </p:cNvSpPr>
          <p:nvPr/>
        </p:nvSpPr>
        <p:spPr bwMode="auto">
          <a:xfrm>
            <a:off x="4332288" y="4041775"/>
            <a:ext cx="4022725" cy="19335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u="sng">
                <a:solidFill>
                  <a:schemeClr val="hlink"/>
                </a:solidFill>
              </a:rPr>
              <a:t>Initialization:</a:t>
            </a:r>
          </a:p>
          <a:p>
            <a:r>
              <a:rPr lang="en-US" altLang="en-US" sz="2000">
                <a:solidFill>
                  <a:srgbClr val="CC3300"/>
                </a:solidFill>
              </a:rPr>
              <a:t>Before the first iteration: </a:t>
            </a:r>
          </a:p>
          <a:p>
            <a:pPr>
              <a:buFontTx/>
              <a:buChar char="•"/>
            </a:pPr>
            <a:r>
              <a:rPr lang="en-US" altLang="en-US" sz="2000" i="1"/>
              <a:t>A</a:t>
            </a:r>
            <a:r>
              <a:rPr lang="en-US" altLang="en-US" sz="2000"/>
              <a:t>[</a:t>
            </a:r>
            <a:r>
              <a:rPr lang="en-US" altLang="en-US" sz="2000" i="1"/>
              <a:t>p</a:t>
            </a:r>
            <a:r>
              <a:rPr lang="en-US" altLang="en-US" sz="2000"/>
              <a:t>..</a:t>
            </a:r>
            <a:r>
              <a:rPr lang="en-US" altLang="en-US" sz="2000" i="1"/>
              <a:t>k </a:t>
            </a:r>
            <a:r>
              <a:rPr lang="en-US" altLang="en-US" sz="2000">
                <a:cs typeface="Times New Roman" pitchFamily="18" charset="0"/>
                <a:sym typeface="Symbol" pitchFamily="18" charset="2"/>
              </a:rPr>
              <a:t>–</a:t>
            </a:r>
            <a:r>
              <a:rPr lang="en-US" altLang="en-US" sz="2000">
                <a:sym typeface="Symbol" pitchFamily="18" charset="2"/>
              </a:rPr>
              <a:t> 1] is empty.</a:t>
            </a:r>
          </a:p>
          <a:p>
            <a:pPr>
              <a:buFontTx/>
              <a:buChar char="•"/>
            </a:pPr>
            <a:r>
              <a:rPr lang="en-US" altLang="en-US" sz="2000" i="1">
                <a:sym typeface="Symbol" pitchFamily="18" charset="2"/>
              </a:rPr>
              <a:t>i </a:t>
            </a:r>
            <a:r>
              <a:rPr lang="en-US" altLang="en-US" sz="2000">
                <a:sym typeface="Symbol" pitchFamily="18" charset="2"/>
              </a:rPr>
              <a:t>= </a:t>
            </a:r>
            <a:r>
              <a:rPr lang="en-US" altLang="en-US" sz="2000" i="1">
                <a:sym typeface="Symbol" pitchFamily="18" charset="2"/>
              </a:rPr>
              <a:t>j </a:t>
            </a:r>
            <a:r>
              <a:rPr lang="en-US" altLang="en-US" sz="2000">
                <a:sym typeface="Symbol" pitchFamily="18" charset="2"/>
              </a:rPr>
              <a:t>= 1.</a:t>
            </a:r>
          </a:p>
          <a:p>
            <a:pPr>
              <a:buFontTx/>
              <a:buChar char="•"/>
            </a:pPr>
            <a:r>
              <a:rPr lang="en-US" altLang="en-US" sz="2000" i="1">
                <a:sym typeface="Symbol" pitchFamily="18" charset="2"/>
              </a:rPr>
              <a:t>L</a:t>
            </a:r>
            <a:r>
              <a:rPr lang="en-US" altLang="en-US" sz="2000">
                <a:sym typeface="Symbol" pitchFamily="18" charset="2"/>
              </a:rPr>
              <a:t>[1] and </a:t>
            </a:r>
            <a:r>
              <a:rPr lang="en-US" altLang="en-US" sz="2000" i="1">
                <a:sym typeface="Symbol" pitchFamily="18" charset="2"/>
              </a:rPr>
              <a:t>R</a:t>
            </a:r>
            <a:r>
              <a:rPr lang="en-US" altLang="en-US" sz="2000">
                <a:sym typeface="Symbol" pitchFamily="18" charset="2"/>
              </a:rPr>
              <a:t>[1] are the smallest </a:t>
            </a:r>
          </a:p>
          <a:p>
            <a:r>
              <a:rPr lang="en-US" altLang="en-US" sz="2000">
                <a:sym typeface="Symbol" pitchFamily="18" charset="2"/>
              </a:rPr>
              <a:t> elements of </a:t>
            </a:r>
            <a:r>
              <a:rPr lang="en-US" altLang="en-US" sz="2000" i="1">
                <a:sym typeface="Symbol" pitchFamily="18" charset="2"/>
              </a:rPr>
              <a:t>L</a:t>
            </a:r>
            <a:r>
              <a:rPr lang="en-US" altLang="en-US" sz="2000">
                <a:sym typeface="Symbol" pitchFamily="18" charset="2"/>
              </a:rPr>
              <a:t> and </a:t>
            </a:r>
            <a:r>
              <a:rPr lang="en-US" altLang="en-US" sz="2000" i="1">
                <a:sym typeface="Symbol" pitchFamily="18" charset="2"/>
              </a:rPr>
              <a:t>R</a:t>
            </a:r>
            <a:r>
              <a:rPr lang="en-US" altLang="en-US" sz="2000">
                <a:sym typeface="Symbol" pitchFamily="18" charset="2"/>
              </a:rPr>
              <a:t> not copied to </a:t>
            </a:r>
            <a:r>
              <a:rPr lang="en-US" altLang="en-US" sz="2000" i="1">
                <a:sym typeface="Symbol" pitchFamily="18" charset="2"/>
              </a:rPr>
              <a:t>A.</a:t>
            </a:r>
            <a:r>
              <a:rPr lang="en-US" altLang="en-US" sz="200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8131" name="Rectangle 2"/>
          <p:cNvSpPr>
            <a:spLocks noGrp="1" noChangeArrowheads="1"/>
          </p:cNvSpPr>
          <p:nvPr>
            <p:ph type="title"/>
          </p:nvPr>
        </p:nvSpPr>
        <p:spPr>
          <a:xfrm>
            <a:off x="0" y="-179388"/>
            <a:ext cx="9142413" cy="914401"/>
          </a:xfrm>
        </p:spPr>
        <p:txBody>
          <a:bodyPr/>
          <a:lstStyle/>
          <a:p>
            <a:r>
              <a:rPr lang="en-US" altLang="en-US" smtClean="0"/>
              <a:t>Correctness of Merge</a:t>
            </a:r>
          </a:p>
        </p:txBody>
      </p:sp>
      <p:sp>
        <p:nvSpPr>
          <p:cNvPr id="48132" name="Rectangle 3"/>
          <p:cNvSpPr>
            <a:spLocks noGrp="1" noChangeArrowheads="1"/>
          </p:cNvSpPr>
          <p:nvPr>
            <p:ph type="body" idx="1"/>
          </p:nvPr>
        </p:nvSpPr>
        <p:spPr>
          <a:xfrm>
            <a:off x="288925" y="663575"/>
            <a:ext cx="3854450" cy="5732463"/>
          </a:xfrm>
          <a:solidFill>
            <a:srgbClr val="CCECFF"/>
          </a:solidFill>
          <a:ln w="19050">
            <a:solidFill>
              <a:schemeClr val="tx1"/>
            </a:solidFill>
            <a:miter lim="800000"/>
            <a:headEnd/>
            <a:tailEnd/>
          </a:ln>
        </p:spPr>
        <p:txBody>
          <a:bodyPr/>
          <a:lstStyle/>
          <a:p>
            <a:pPr marL="609600" indent="-609600">
              <a:lnSpc>
                <a:spcPct val="90000"/>
              </a:lnSpc>
              <a:buFont typeface="Wingdings" pitchFamily="2" charset="2"/>
              <a:buNone/>
            </a:pPr>
            <a:r>
              <a:rPr lang="en-US" altLang="en-US" sz="2000" b="1" smtClean="0">
                <a:solidFill>
                  <a:srgbClr val="FF3300"/>
                </a:solidFill>
              </a:rPr>
              <a:t>Merge(</a:t>
            </a:r>
            <a:r>
              <a:rPr lang="en-US" altLang="en-US" sz="2000" b="1" i="1" smtClean="0">
                <a:solidFill>
                  <a:srgbClr val="FF3300"/>
                </a:solidFill>
              </a:rPr>
              <a:t>A</a:t>
            </a:r>
            <a:r>
              <a:rPr lang="en-US" altLang="en-US" sz="2000" b="1" smtClean="0">
                <a:solidFill>
                  <a:srgbClr val="FF3300"/>
                </a:solidFill>
              </a:rPr>
              <a:t>, </a:t>
            </a:r>
            <a:r>
              <a:rPr lang="en-US" altLang="en-US" sz="2000" b="1" i="1" smtClean="0">
                <a:solidFill>
                  <a:srgbClr val="FF3300"/>
                </a:solidFill>
              </a:rPr>
              <a:t>p</a:t>
            </a:r>
            <a:r>
              <a:rPr lang="en-US" altLang="en-US" sz="2000" b="1" smtClean="0">
                <a:solidFill>
                  <a:srgbClr val="FF3300"/>
                </a:solidFill>
              </a:rPr>
              <a:t>, </a:t>
            </a:r>
            <a:r>
              <a:rPr lang="en-US" altLang="en-US" sz="2000" b="1" i="1" smtClean="0">
                <a:solidFill>
                  <a:srgbClr val="FF3300"/>
                </a:solidFill>
              </a:rPr>
              <a:t>q</a:t>
            </a:r>
            <a:r>
              <a:rPr lang="en-US" altLang="en-US" sz="2000" b="1" smtClean="0">
                <a:solidFill>
                  <a:srgbClr val="FF3300"/>
                </a:solidFill>
              </a:rPr>
              <a:t>, </a:t>
            </a:r>
            <a:r>
              <a:rPr lang="en-US" altLang="en-US" sz="2000" b="1" i="1" smtClean="0">
                <a:solidFill>
                  <a:srgbClr val="FF3300"/>
                </a:solidFill>
              </a:rPr>
              <a:t>r</a:t>
            </a:r>
            <a:r>
              <a:rPr lang="en-US" altLang="en-US" sz="2000" b="1" smtClean="0">
                <a:solidFill>
                  <a:srgbClr val="FF3300"/>
                </a:solidFill>
              </a:rPr>
              <a:t>)</a:t>
            </a:r>
          </a:p>
          <a:p>
            <a:pPr marL="609600" indent="-609600">
              <a:lnSpc>
                <a:spcPct val="90000"/>
              </a:lnSpc>
              <a:buFont typeface="Wingdings" pitchFamily="2" charset="2"/>
              <a:buNone/>
            </a:pPr>
            <a:r>
              <a:rPr lang="en-US" altLang="en-US" sz="2000" smtClean="0"/>
              <a:t>1  </a:t>
            </a:r>
            <a:r>
              <a:rPr lang="en-US" altLang="en-US" sz="2000" i="1" smtClean="0"/>
              <a:t>n</a:t>
            </a:r>
            <a:r>
              <a:rPr lang="en-US" altLang="en-US" sz="2000" baseline="-25000" smtClean="0"/>
              <a:t>1</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 </a:t>
            </a:r>
            <a:r>
              <a:rPr lang="en-US" altLang="en-US" sz="2000" smtClean="0">
                <a:solidFill>
                  <a:schemeClr val="tx1"/>
                </a:solidFill>
                <a:cs typeface="Times New Roman" pitchFamily="18" charset="0"/>
                <a:sym typeface="Symbol" pitchFamily="18" charset="2"/>
              </a:rPr>
              <a:t>– </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+ 1</a:t>
            </a:r>
            <a:endParaRPr lang="en-US" altLang="en-US" sz="2000" smtClean="0"/>
          </a:p>
          <a:p>
            <a:pPr marL="609600" indent="-609600">
              <a:lnSpc>
                <a:spcPct val="90000"/>
              </a:lnSpc>
              <a:buFont typeface="Wingdings" pitchFamily="2" charset="2"/>
              <a:buNone/>
            </a:pPr>
            <a:r>
              <a:rPr lang="en-US" altLang="en-US" sz="2000" smtClean="0"/>
              <a:t>2  </a:t>
            </a:r>
            <a:r>
              <a:rPr lang="en-US" altLang="en-US" sz="2000" i="1" smtClean="0"/>
              <a:t>n</a:t>
            </a:r>
            <a:r>
              <a:rPr lang="en-US" altLang="en-US" sz="2000" baseline="-25000" smtClean="0"/>
              <a:t>2</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q</a:t>
            </a:r>
            <a:endParaRPr lang="en-US" altLang="en-US" sz="2000" b="1"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i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1</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L</a:t>
            </a:r>
            <a:r>
              <a:rPr lang="en-US" altLang="en-US" sz="2000" smtClean="0"/>
              <a:t>[</a:t>
            </a:r>
            <a:r>
              <a:rPr lang="en-US" altLang="en-US" sz="2000" i="1" smtClean="0"/>
              <a:t>i</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cs typeface="Times New Roman" pitchFamily="18" charset="0"/>
                <a:sym typeface="Symbol" pitchFamily="18" charset="2"/>
              </a:rPr>
              <a:t>–</a:t>
            </a:r>
            <a:r>
              <a:rPr lang="en-US" altLang="en-US" sz="2000" smtClean="0">
                <a:solidFill>
                  <a:schemeClr val="tx1"/>
                </a:solidFill>
                <a:sym typeface="Symbol" pitchFamily="18" charset="2"/>
              </a:rPr>
              <a:t> 1]</a:t>
            </a:r>
          </a:p>
          <a:p>
            <a:pPr marL="609600" indent="-609600">
              <a:lnSpc>
                <a:spcPct val="90000"/>
              </a:lnSpc>
              <a:buFont typeface="Wingdings" pitchFamily="2" charset="2"/>
              <a:buAutoNum type="arabicPlain" startAt="3"/>
            </a:pPr>
            <a:r>
              <a:rPr lang="en-US" altLang="en-US" sz="2000" b="1" smtClean="0">
                <a:solidFill>
                  <a:schemeClr val="hlink"/>
                </a:solidFill>
              </a:rPr>
              <a:t>for</a:t>
            </a:r>
            <a:r>
              <a:rPr lang="en-US" altLang="en-US" sz="2000" smtClean="0"/>
              <a:t> </a:t>
            </a:r>
            <a:r>
              <a:rPr lang="en-US" altLang="en-US" sz="2000" i="1" smtClean="0"/>
              <a:t>j </a:t>
            </a:r>
            <a:r>
              <a:rPr lang="en-US" altLang="en-US" sz="2000" smtClean="0">
                <a:solidFill>
                  <a:schemeClr val="tx1"/>
                </a:solidFill>
                <a:sym typeface="Symbol" pitchFamily="18" charset="2"/>
              </a:rPr>
              <a:t></a:t>
            </a:r>
            <a:r>
              <a:rPr lang="en-US" altLang="en-US" sz="2000" smtClean="0"/>
              <a:t> 1 </a:t>
            </a:r>
            <a:r>
              <a:rPr lang="en-US" altLang="en-US" sz="2000" b="1" smtClean="0">
                <a:solidFill>
                  <a:schemeClr val="hlink"/>
                </a:solidFill>
              </a:rPr>
              <a:t>to</a:t>
            </a:r>
            <a:r>
              <a:rPr lang="en-US" altLang="en-US" sz="2000" smtClean="0"/>
              <a:t> </a:t>
            </a:r>
            <a:r>
              <a:rPr lang="en-US" altLang="en-US" sz="2000" i="1" smtClean="0"/>
              <a:t>n</a:t>
            </a:r>
            <a:r>
              <a:rPr lang="en-US" altLang="en-US" sz="2000" baseline="-25000" smtClean="0"/>
              <a:t>2</a:t>
            </a:r>
            <a:r>
              <a:rPr lang="en-US" altLang="en-US" sz="2000" smtClean="0"/>
              <a:t> </a:t>
            </a:r>
          </a:p>
          <a:p>
            <a:pPr marL="609600" indent="-609600">
              <a:lnSpc>
                <a:spcPct val="90000"/>
              </a:lnSpc>
              <a:buFont typeface="Wingdings" pitchFamily="2" charset="2"/>
              <a:buAutoNum type="arabicPlain" startAt="3"/>
            </a:pPr>
            <a:r>
              <a:rPr lang="en-US" altLang="en-US" sz="2000" smtClean="0"/>
              <a:t>    </a:t>
            </a:r>
            <a:r>
              <a:rPr lang="en-US" altLang="en-US" sz="2000" b="1" smtClean="0">
                <a:solidFill>
                  <a:schemeClr val="hlink"/>
                </a:solidFill>
              </a:rPr>
              <a:t>do</a:t>
            </a:r>
            <a:r>
              <a:rPr lang="en-US" altLang="en-US" sz="2000" smtClean="0"/>
              <a:t> </a:t>
            </a:r>
            <a:r>
              <a:rPr lang="en-US" altLang="en-US" sz="2000" i="1" smtClean="0"/>
              <a:t>R</a:t>
            </a:r>
            <a:r>
              <a:rPr lang="en-US" altLang="en-US" sz="2000" smtClean="0"/>
              <a:t>[</a:t>
            </a:r>
            <a:r>
              <a:rPr lang="en-US" altLang="en-US" sz="2000" i="1" smtClean="0"/>
              <a:t>j</a:t>
            </a:r>
            <a:r>
              <a:rPr lang="en-US" altLang="en-US" sz="2000" smtClean="0"/>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q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t>n</a:t>
            </a:r>
            <a:r>
              <a:rPr lang="en-US" altLang="en-US" sz="2000" i="1" baseline="-25000" smtClean="0"/>
              <a:t>1</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t>n</a:t>
            </a:r>
            <a:r>
              <a:rPr lang="en-US" altLang="en-US" sz="2000" i="1" baseline="-25000" smtClean="0"/>
              <a:t>2</a:t>
            </a:r>
            <a:r>
              <a:rPr lang="en-US" altLang="en-US" sz="2000" smtClean="0"/>
              <a:t>+1] </a:t>
            </a:r>
            <a:r>
              <a:rPr lang="en-US" altLang="en-US" sz="2000" smtClean="0">
                <a:solidFill>
                  <a:schemeClr val="tx1"/>
                </a:solidFill>
                <a:sym typeface="Symbol" pitchFamily="18" charset="2"/>
              </a:rPr>
              <a:t> </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b="1" smtClean="0">
                <a:solidFill>
                  <a:schemeClr val="hlink"/>
                </a:solidFill>
                <a:sym typeface="Symbol" pitchFamily="18" charset="2"/>
              </a:rPr>
              <a:t>for</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k </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p </a:t>
            </a:r>
            <a:r>
              <a:rPr lang="en-US" altLang="en-US" sz="2000" b="1" smtClean="0">
                <a:solidFill>
                  <a:schemeClr val="hlink"/>
                </a:solidFill>
                <a:sym typeface="Symbol" pitchFamily="18" charset="2"/>
              </a:rPr>
              <a:t>to</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r</a:t>
            </a: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do</a:t>
            </a:r>
            <a:r>
              <a:rPr lang="en-US" altLang="en-US" sz="2000" b="1" smtClean="0">
                <a:solidFill>
                  <a:schemeClr val="tx1"/>
                </a:solidFill>
                <a:sym typeface="Symbol" pitchFamily="18" charset="2"/>
              </a:rPr>
              <a:t> </a:t>
            </a:r>
            <a:r>
              <a:rPr lang="en-US" altLang="en-US" sz="2000" b="1" smtClean="0">
                <a:solidFill>
                  <a:schemeClr val="hlink"/>
                </a:solidFill>
                <a:sym typeface="Symbol" pitchFamily="18" charset="2"/>
              </a:rPr>
              <a:t>if</a:t>
            </a:r>
            <a:r>
              <a:rPr lang="en-US" altLang="en-US" sz="2000" b="1" smtClean="0">
                <a:solidFill>
                  <a:schemeClr val="tx1"/>
                </a:solidFill>
                <a:sym typeface="Symbol" pitchFamily="18" charset="2"/>
              </a:rPr>
              <a:t>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then</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k</a:t>
            </a:r>
            <a:r>
              <a:rPr lang="en-US" altLang="en-US" sz="2000" smtClean="0">
                <a:solidFill>
                  <a:schemeClr val="tx1"/>
                </a:solidFill>
                <a:sym typeface="Symbol" pitchFamily="18" charset="2"/>
              </a:rPr>
              <a:t>]  </a:t>
            </a:r>
            <a:r>
              <a:rPr lang="en-US" altLang="en-US" sz="2000" i="1" smtClean="0">
                <a:solidFill>
                  <a:schemeClr val="tx1"/>
                </a:solidFill>
                <a:sym typeface="Symbol" pitchFamily="18" charset="2"/>
              </a:rPr>
              <a:t>L</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i</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b="1" smtClean="0">
                <a:solidFill>
                  <a:schemeClr val="hlink"/>
                </a:solidFill>
                <a:sym typeface="Symbol" pitchFamily="18" charset="2"/>
              </a:rPr>
              <a:t>else</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A</a:t>
            </a:r>
            <a:r>
              <a:rPr lang="en-US" altLang="en-US" sz="1800" smtClean="0">
                <a:solidFill>
                  <a:schemeClr val="tx1"/>
                </a:solidFill>
                <a:sym typeface="Symbol" pitchFamily="18" charset="2"/>
              </a:rPr>
              <a:t>[</a:t>
            </a:r>
            <a:r>
              <a:rPr lang="en-US" altLang="en-US" sz="1800" i="1" smtClean="0">
                <a:solidFill>
                  <a:schemeClr val="tx1"/>
                </a:solidFill>
                <a:sym typeface="Symbol" pitchFamily="18" charset="2"/>
              </a:rPr>
              <a:t>k</a:t>
            </a:r>
            <a:r>
              <a:rPr lang="en-US" altLang="en-US" sz="1800" smtClean="0">
                <a:solidFill>
                  <a:schemeClr val="tx1"/>
                </a:solidFill>
                <a:sym typeface="Symbol" pitchFamily="18" charset="2"/>
              </a:rPr>
              <a:t>]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R</a:t>
            </a:r>
            <a:r>
              <a:rPr lang="en-US" altLang="en-US" sz="2000" smtClean="0">
                <a:solidFill>
                  <a:schemeClr val="tx1"/>
                </a:solidFill>
                <a:sym typeface="Symbol" pitchFamily="18" charset="2"/>
              </a:rPr>
              <a:t>[</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a:t>
            </a:r>
          </a:p>
          <a:p>
            <a:pPr marL="609600" indent="-609600">
              <a:lnSpc>
                <a:spcPct val="90000"/>
              </a:lnSpc>
              <a:buFont typeface="Wingdings" pitchFamily="2" charset="2"/>
              <a:buAutoNum type="arabicPlain" startAt="3"/>
            </a:pP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 </a:t>
            </a:r>
            <a:r>
              <a:rPr lang="en-US" altLang="en-US" sz="2000" smtClean="0">
                <a:solidFill>
                  <a:schemeClr val="tx1"/>
                </a:solidFill>
                <a:sym typeface="Symbol" pitchFamily="18" charset="2"/>
              </a:rPr>
              <a:t> </a:t>
            </a:r>
            <a:r>
              <a:rPr lang="en-US" altLang="en-US" sz="2000" i="1" smtClean="0">
                <a:solidFill>
                  <a:schemeClr val="tx1"/>
                </a:solidFill>
                <a:sym typeface="Symbol" pitchFamily="18" charset="2"/>
              </a:rPr>
              <a:t>j</a:t>
            </a:r>
            <a:r>
              <a:rPr lang="en-US" altLang="en-US" sz="2000" smtClean="0">
                <a:solidFill>
                  <a:schemeClr val="tx1"/>
                </a:solidFill>
                <a:sym typeface="Symbol" pitchFamily="18" charset="2"/>
              </a:rPr>
              <a:t> + 1</a:t>
            </a:r>
          </a:p>
          <a:p>
            <a:pPr marL="609600" indent="-609600">
              <a:lnSpc>
                <a:spcPct val="90000"/>
              </a:lnSpc>
              <a:buFont typeface="Wingdings" pitchFamily="2" charset="2"/>
              <a:buAutoNum type="arabicPlain" startAt="3"/>
            </a:pPr>
            <a:endParaRPr lang="en-US" altLang="en-US" sz="2000"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i="1" smtClean="0">
              <a:solidFill>
                <a:schemeClr val="tx1"/>
              </a:solidFill>
              <a:sym typeface="Symbol" pitchFamily="18" charset="2"/>
            </a:endParaRPr>
          </a:p>
          <a:p>
            <a:pPr marL="609600" indent="-609600">
              <a:lnSpc>
                <a:spcPct val="90000"/>
              </a:lnSpc>
              <a:buFont typeface="Wingdings" pitchFamily="2" charset="2"/>
              <a:buAutoNum type="arabicPlain" startAt="3"/>
            </a:pPr>
            <a:endParaRPr lang="en-US" altLang="en-US" sz="2000" b="1" i="1" smtClean="0"/>
          </a:p>
          <a:p>
            <a:pPr marL="609600" indent="-609600">
              <a:lnSpc>
                <a:spcPct val="90000"/>
              </a:lnSpc>
              <a:buFont typeface="Wingdings" pitchFamily="2" charset="2"/>
              <a:buNone/>
            </a:pPr>
            <a:r>
              <a:rPr lang="en-US" altLang="en-US" sz="2000" smtClean="0"/>
              <a:t>  </a:t>
            </a:r>
          </a:p>
        </p:txBody>
      </p:sp>
      <p:sp>
        <p:nvSpPr>
          <p:cNvPr id="48133" name="Text Box 4"/>
          <p:cNvSpPr txBox="1">
            <a:spLocks noChangeArrowheads="1"/>
          </p:cNvSpPr>
          <p:nvPr/>
        </p:nvSpPr>
        <p:spPr bwMode="auto">
          <a:xfrm>
            <a:off x="4300538" y="7397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8134" name="Text Box 6"/>
          <p:cNvSpPr txBox="1">
            <a:spLocks noChangeArrowheads="1"/>
          </p:cNvSpPr>
          <p:nvPr/>
        </p:nvSpPr>
        <p:spPr bwMode="auto">
          <a:xfrm>
            <a:off x="4241800" y="681038"/>
            <a:ext cx="4659313" cy="3517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u="sng">
                <a:solidFill>
                  <a:schemeClr val="hlink"/>
                </a:solidFill>
              </a:rPr>
              <a:t>Maintenance:</a:t>
            </a:r>
          </a:p>
          <a:p>
            <a:r>
              <a:rPr lang="en-US" altLang="en-US" sz="2000" b="1">
                <a:solidFill>
                  <a:srgbClr val="CC3300"/>
                </a:solidFill>
              </a:rPr>
              <a:t>Case 1</a:t>
            </a:r>
            <a:r>
              <a:rPr lang="en-US" altLang="en-US" b="1">
                <a:solidFill>
                  <a:srgbClr val="CC3300"/>
                </a:solidFill>
              </a:rPr>
              <a:t>:</a:t>
            </a:r>
            <a:r>
              <a:rPr lang="en-US" altLang="en-US"/>
              <a:t> </a:t>
            </a:r>
            <a:r>
              <a:rPr lang="en-US" altLang="en-US" sz="2000" i="1">
                <a:sym typeface="Symbol" pitchFamily="18" charset="2"/>
              </a:rPr>
              <a:t>L</a:t>
            </a:r>
            <a:r>
              <a:rPr lang="en-US" altLang="en-US" sz="2000">
                <a:sym typeface="Symbol" pitchFamily="18" charset="2"/>
              </a:rPr>
              <a:t>[</a:t>
            </a:r>
            <a:r>
              <a:rPr lang="en-US" altLang="en-US" sz="2000" i="1">
                <a:sym typeface="Symbol" pitchFamily="18" charset="2"/>
              </a:rPr>
              <a:t>i</a:t>
            </a:r>
            <a:r>
              <a:rPr lang="en-US" altLang="en-US" sz="2000">
                <a:sym typeface="Symbol" pitchFamily="18" charset="2"/>
              </a:rPr>
              <a:t>]  </a:t>
            </a:r>
            <a:r>
              <a:rPr lang="en-US" altLang="en-US" sz="2000" i="1">
                <a:sym typeface="Symbol" pitchFamily="18" charset="2"/>
              </a:rPr>
              <a:t>R</a:t>
            </a:r>
            <a:r>
              <a:rPr lang="en-US" altLang="en-US" sz="2000">
                <a:sym typeface="Symbol" pitchFamily="18" charset="2"/>
              </a:rPr>
              <a:t>[</a:t>
            </a:r>
            <a:r>
              <a:rPr lang="en-US" altLang="en-US" sz="2000" i="1">
                <a:sym typeface="Symbol" pitchFamily="18" charset="2"/>
              </a:rPr>
              <a:t>j</a:t>
            </a:r>
            <a:r>
              <a:rPr lang="en-US" altLang="en-US" sz="2000">
                <a:sym typeface="Symbol" pitchFamily="18" charset="2"/>
              </a:rPr>
              <a:t>]</a:t>
            </a:r>
          </a:p>
          <a:p>
            <a:pPr>
              <a:buFontTx/>
              <a:buChar char="•"/>
            </a:pPr>
            <a:r>
              <a:rPr lang="en-US" altLang="en-US" sz="2000">
                <a:sym typeface="Symbol" pitchFamily="18" charset="2"/>
              </a:rPr>
              <a:t>By LI, </a:t>
            </a:r>
            <a:r>
              <a:rPr lang="en-US" altLang="en-US" sz="2000" i="1">
                <a:sym typeface="Symbol" pitchFamily="18" charset="2"/>
              </a:rPr>
              <a:t>A</a:t>
            </a:r>
            <a:r>
              <a:rPr lang="en-US" altLang="en-US" sz="2000">
                <a:sym typeface="Symbol" pitchFamily="18" charset="2"/>
              </a:rPr>
              <a:t> contains </a:t>
            </a:r>
            <a:r>
              <a:rPr lang="en-US" altLang="en-US" sz="2000" i="1">
                <a:sym typeface="Symbol" pitchFamily="18" charset="2"/>
              </a:rPr>
              <a:t>p </a:t>
            </a:r>
            <a:r>
              <a:rPr lang="en-US" altLang="en-US" sz="2000">
                <a:cs typeface="Times New Roman" pitchFamily="18" charset="0"/>
                <a:sym typeface="Symbol" pitchFamily="18" charset="2"/>
              </a:rPr>
              <a:t>– </a:t>
            </a:r>
            <a:r>
              <a:rPr lang="en-US" altLang="en-US" sz="2000" i="1">
                <a:cs typeface="Times New Roman" pitchFamily="18" charset="0"/>
                <a:sym typeface="Symbol" pitchFamily="18" charset="2"/>
              </a:rPr>
              <a:t>k</a:t>
            </a:r>
            <a:r>
              <a:rPr lang="en-US" altLang="en-US" sz="2000">
                <a:cs typeface="Times New Roman" pitchFamily="18" charset="0"/>
                <a:sym typeface="Symbol" pitchFamily="18" charset="2"/>
              </a:rPr>
              <a:t> smallest elements    of </a:t>
            </a:r>
            <a:r>
              <a:rPr lang="en-US" altLang="en-US" sz="2000" i="1">
                <a:cs typeface="Times New Roman" pitchFamily="18" charset="0"/>
                <a:sym typeface="Symbol" pitchFamily="18" charset="2"/>
              </a:rPr>
              <a:t>L</a:t>
            </a:r>
            <a:r>
              <a:rPr lang="en-US" altLang="en-US" sz="2000">
                <a:cs typeface="Times New Roman" pitchFamily="18" charset="0"/>
                <a:sym typeface="Symbol" pitchFamily="18" charset="2"/>
              </a:rPr>
              <a:t> and </a:t>
            </a:r>
            <a:r>
              <a:rPr lang="en-US" altLang="en-US" sz="2000" i="1">
                <a:cs typeface="Times New Roman" pitchFamily="18" charset="0"/>
                <a:sym typeface="Symbol" pitchFamily="18" charset="2"/>
              </a:rPr>
              <a:t>R </a:t>
            </a:r>
            <a:r>
              <a:rPr lang="en-US" altLang="en-US" sz="2000">
                <a:cs typeface="Times New Roman" pitchFamily="18" charset="0"/>
                <a:sym typeface="Symbol" pitchFamily="18" charset="2"/>
              </a:rPr>
              <a:t>in sorted order</a:t>
            </a:r>
            <a:r>
              <a:rPr lang="en-US" altLang="en-US" sz="2000" i="1">
                <a:cs typeface="Times New Roman" pitchFamily="18" charset="0"/>
                <a:sym typeface="Symbol" pitchFamily="18" charset="2"/>
              </a:rPr>
              <a:t>.</a:t>
            </a:r>
          </a:p>
          <a:p>
            <a:pPr>
              <a:buFontTx/>
              <a:buChar char="•"/>
            </a:pPr>
            <a:r>
              <a:rPr lang="en-US" altLang="en-US" sz="2000">
                <a:cs typeface="Times New Roman" pitchFamily="18" charset="0"/>
                <a:sym typeface="Symbol" pitchFamily="18" charset="2"/>
              </a:rPr>
              <a:t>By LI, </a:t>
            </a:r>
            <a:r>
              <a:rPr lang="en-US" altLang="en-US" sz="2000" i="1">
                <a:sym typeface="Symbol" pitchFamily="18" charset="2"/>
              </a:rPr>
              <a:t>L</a:t>
            </a:r>
            <a:r>
              <a:rPr lang="en-US" altLang="en-US" sz="2000">
                <a:sym typeface="Symbol" pitchFamily="18" charset="2"/>
              </a:rPr>
              <a:t>[</a:t>
            </a:r>
            <a:r>
              <a:rPr lang="en-US" altLang="en-US" sz="2000" i="1">
                <a:sym typeface="Symbol" pitchFamily="18" charset="2"/>
              </a:rPr>
              <a:t>i</a:t>
            </a:r>
            <a:r>
              <a:rPr lang="en-US" altLang="en-US" sz="2000">
                <a:sym typeface="Symbol" pitchFamily="18" charset="2"/>
              </a:rPr>
              <a:t>] and </a:t>
            </a:r>
            <a:r>
              <a:rPr lang="en-US" altLang="en-US" sz="2000" i="1">
                <a:sym typeface="Symbol" pitchFamily="18" charset="2"/>
              </a:rPr>
              <a:t>R</a:t>
            </a:r>
            <a:r>
              <a:rPr lang="en-US" altLang="en-US" sz="2000">
                <a:sym typeface="Symbol" pitchFamily="18" charset="2"/>
              </a:rPr>
              <a:t>[</a:t>
            </a:r>
            <a:r>
              <a:rPr lang="en-US" altLang="en-US" sz="2000" i="1">
                <a:sym typeface="Symbol" pitchFamily="18" charset="2"/>
              </a:rPr>
              <a:t>j</a:t>
            </a:r>
            <a:r>
              <a:rPr lang="en-US" altLang="en-US" sz="2000">
                <a:sym typeface="Symbol" pitchFamily="18" charset="2"/>
              </a:rPr>
              <a:t>] are the smallest elements of </a:t>
            </a:r>
            <a:r>
              <a:rPr lang="en-US" altLang="en-US" sz="2000" i="1">
                <a:sym typeface="Symbol" pitchFamily="18" charset="2"/>
              </a:rPr>
              <a:t>L</a:t>
            </a:r>
            <a:r>
              <a:rPr lang="en-US" altLang="en-US" sz="2000">
                <a:sym typeface="Symbol" pitchFamily="18" charset="2"/>
              </a:rPr>
              <a:t> and </a:t>
            </a:r>
            <a:r>
              <a:rPr lang="en-US" altLang="en-US" sz="2000" i="1">
                <a:sym typeface="Symbol" pitchFamily="18" charset="2"/>
              </a:rPr>
              <a:t>R</a:t>
            </a:r>
            <a:r>
              <a:rPr lang="en-US" altLang="en-US" sz="2000">
                <a:sym typeface="Symbol" pitchFamily="18" charset="2"/>
              </a:rPr>
              <a:t> not yet copied into </a:t>
            </a:r>
            <a:r>
              <a:rPr lang="en-US" altLang="en-US" sz="2000" i="1">
                <a:sym typeface="Symbol" pitchFamily="18" charset="2"/>
              </a:rPr>
              <a:t>A</a:t>
            </a:r>
            <a:r>
              <a:rPr lang="en-US" altLang="en-US" sz="2000">
                <a:sym typeface="Symbol" pitchFamily="18" charset="2"/>
              </a:rPr>
              <a:t>.</a:t>
            </a:r>
          </a:p>
          <a:p>
            <a:pPr>
              <a:buFontTx/>
              <a:buChar char="•"/>
            </a:pPr>
            <a:r>
              <a:rPr lang="en-US" altLang="en-US" sz="2000">
                <a:sym typeface="Symbol" pitchFamily="18" charset="2"/>
              </a:rPr>
              <a:t>Line 13 results in </a:t>
            </a:r>
            <a:r>
              <a:rPr lang="en-US" altLang="en-US" sz="2000" i="1">
                <a:sym typeface="Symbol" pitchFamily="18" charset="2"/>
              </a:rPr>
              <a:t>A</a:t>
            </a:r>
            <a:r>
              <a:rPr lang="en-US" altLang="en-US" sz="2000">
                <a:sym typeface="Symbol" pitchFamily="18" charset="2"/>
              </a:rPr>
              <a:t> containing </a:t>
            </a:r>
            <a:r>
              <a:rPr lang="en-US" altLang="en-US" sz="2000" i="1">
                <a:sym typeface="Symbol" pitchFamily="18" charset="2"/>
              </a:rPr>
              <a:t>p </a:t>
            </a:r>
            <a:r>
              <a:rPr lang="en-US" altLang="en-US" sz="2000">
                <a:cs typeface="Times New Roman" pitchFamily="18" charset="0"/>
                <a:sym typeface="Symbol" pitchFamily="18" charset="2"/>
              </a:rPr>
              <a:t>– </a:t>
            </a:r>
            <a:r>
              <a:rPr lang="en-US" altLang="en-US" sz="2000" i="1">
                <a:cs typeface="Times New Roman" pitchFamily="18" charset="0"/>
                <a:sym typeface="Symbol" pitchFamily="18" charset="2"/>
              </a:rPr>
              <a:t>k</a:t>
            </a:r>
            <a:r>
              <a:rPr lang="en-US" altLang="en-US" sz="2000">
                <a:cs typeface="Times New Roman" pitchFamily="18" charset="0"/>
                <a:sym typeface="Symbol" pitchFamily="18" charset="2"/>
              </a:rPr>
              <a:t> + 1 smallest elements (again in sorted order).</a:t>
            </a:r>
          </a:p>
          <a:p>
            <a:r>
              <a:rPr lang="en-US" altLang="en-US" sz="2000">
                <a:cs typeface="Times New Roman" pitchFamily="18" charset="0"/>
                <a:sym typeface="Symbol" pitchFamily="18" charset="2"/>
              </a:rPr>
              <a:t>Incrementing </a:t>
            </a:r>
            <a:r>
              <a:rPr lang="en-US" altLang="en-US" sz="2000" i="1">
                <a:cs typeface="Times New Roman" pitchFamily="18" charset="0"/>
                <a:sym typeface="Symbol" pitchFamily="18" charset="2"/>
              </a:rPr>
              <a:t>i </a:t>
            </a:r>
            <a:r>
              <a:rPr lang="en-US" altLang="en-US" sz="2000">
                <a:cs typeface="Times New Roman" pitchFamily="18" charset="0"/>
                <a:sym typeface="Symbol" pitchFamily="18" charset="2"/>
              </a:rPr>
              <a:t>and </a:t>
            </a:r>
            <a:r>
              <a:rPr lang="en-US" altLang="en-US" sz="2000" i="1">
                <a:cs typeface="Times New Roman" pitchFamily="18" charset="0"/>
                <a:sym typeface="Symbol" pitchFamily="18" charset="2"/>
              </a:rPr>
              <a:t>k</a:t>
            </a:r>
            <a:r>
              <a:rPr lang="en-US" altLang="en-US" sz="2000">
                <a:cs typeface="Times New Roman" pitchFamily="18" charset="0"/>
                <a:sym typeface="Symbol" pitchFamily="18" charset="2"/>
              </a:rPr>
              <a:t> reestablishes the LI for the next iteration.</a:t>
            </a:r>
          </a:p>
          <a:p>
            <a:r>
              <a:rPr lang="en-US" altLang="en-US" sz="2000" b="1">
                <a:solidFill>
                  <a:srgbClr val="CC3300"/>
                </a:solidFill>
                <a:cs typeface="Times New Roman" pitchFamily="18" charset="0"/>
                <a:sym typeface="Symbol" pitchFamily="18" charset="2"/>
              </a:rPr>
              <a:t>Similarly for </a:t>
            </a:r>
            <a:r>
              <a:rPr lang="en-US" altLang="en-US" sz="2000" b="1" i="1">
                <a:solidFill>
                  <a:srgbClr val="CC3300"/>
                </a:solidFill>
                <a:sym typeface="Symbol" pitchFamily="18" charset="2"/>
              </a:rPr>
              <a:t>L</a:t>
            </a:r>
            <a:r>
              <a:rPr lang="en-US" altLang="en-US" sz="2000" b="1">
                <a:solidFill>
                  <a:srgbClr val="CC3300"/>
                </a:solidFill>
                <a:sym typeface="Symbol" pitchFamily="18" charset="2"/>
              </a:rPr>
              <a:t>[</a:t>
            </a:r>
            <a:r>
              <a:rPr lang="en-US" altLang="en-US" sz="2000" b="1" i="1">
                <a:solidFill>
                  <a:srgbClr val="CC3300"/>
                </a:solidFill>
                <a:sym typeface="Symbol" pitchFamily="18" charset="2"/>
              </a:rPr>
              <a:t>i</a:t>
            </a:r>
            <a:r>
              <a:rPr lang="en-US" altLang="en-US" sz="2000" b="1">
                <a:solidFill>
                  <a:srgbClr val="CC3300"/>
                </a:solidFill>
                <a:sym typeface="Symbol" pitchFamily="18" charset="2"/>
              </a:rPr>
              <a:t>] &gt; </a:t>
            </a:r>
            <a:r>
              <a:rPr lang="en-US" altLang="en-US" sz="2000" b="1" i="1">
                <a:solidFill>
                  <a:srgbClr val="CC3300"/>
                </a:solidFill>
                <a:sym typeface="Symbol" pitchFamily="18" charset="2"/>
              </a:rPr>
              <a:t>R</a:t>
            </a:r>
            <a:r>
              <a:rPr lang="en-US" altLang="en-US" sz="2000" b="1">
                <a:solidFill>
                  <a:srgbClr val="CC3300"/>
                </a:solidFill>
                <a:sym typeface="Symbol" pitchFamily="18" charset="2"/>
              </a:rPr>
              <a:t>[</a:t>
            </a:r>
            <a:r>
              <a:rPr lang="en-US" altLang="en-US" sz="2000" b="1" i="1">
                <a:solidFill>
                  <a:srgbClr val="CC3300"/>
                </a:solidFill>
                <a:sym typeface="Symbol" pitchFamily="18" charset="2"/>
              </a:rPr>
              <a:t>j</a:t>
            </a:r>
            <a:r>
              <a:rPr lang="en-US" altLang="en-US" sz="2000" b="1">
                <a:solidFill>
                  <a:srgbClr val="CC3300"/>
                </a:solidFill>
                <a:sym typeface="Symbol" pitchFamily="18" charset="2"/>
              </a:rPr>
              <a:t>].</a:t>
            </a:r>
          </a:p>
        </p:txBody>
      </p:sp>
      <p:sp>
        <p:nvSpPr>
          <p:cNvPr id="48135" name="Text Box 7"/>
          <p:cNvSpPr txBox="1">
            <a:spLocks noChangeArrowheads="1"/>
          </p:cNvSpPr>
          <p:nvPr/>
        </p:nvSpPr>
        <p:spPr bwMode="auto">
          <a:xfrm>
            <a:off x="4289425" y="4178300"/>
            <a:ext cx="4746625" cy="22383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u="sng">
                <a:solidFill>
                  <a:schemeClr val="hlink"/>
                </a:solidFill>
              </a:rPr>
              <a:t>Termination:</a:t>
            </a:r>
            <a:endParaRPr lang="en-US" altLang="en-US" sz="2000" b="1">
              <a:solidFill>
                <a:schemeClr val="hlink"/>
              </a:solidFill>
            </a:endParaRPr>
          </a:p>
          <a:p>
            <a:pPr>
              <a:buFontTx/>
              <a:buChar char="•"/>
            </a:pPr>
            <a:r>
              <a:rPr lang="en-US" altLang="en-US" sz="2000"/>
              <a:t>On termination, </a:t>
            </a:r>
            <a:r>
              <a:rPr lang="en-US" altLang="en-US" sz="2000" i="1"/>
              <a:t>k </a:t>
            </a:r>
            <a:r>
              <a:rPr lang="en-US" altLang="en-US" sz="2000"/>
              <a:t>= </a:t>
            </a:r>
            <a:r>
              <a:rPr lang="en-US" altLang="en-US" sz="2000" i="1"/>
              <a:t>r </a:t>
            </a:r>
            <a:r>
              <a:rPr lang="en-US" altLang="en-US" sz="2000"/>
              <a:t>+ 1.</a:t>
            </a:r>
          </a:p>
          <a:p>
            <a:pPr>
              <a:buFontTx/>
              <a:buChar char="•"/>
            </a:pPr>
            <a:r>
              <a:rPr lang="en-US" altLang="en-US" sz="2000"/>
              <a:t>By LI, </a:t>
            </a:r>
            <a:r>
              <a:rPr lang="en-US" altLang="en-US" sz="2000" i="1"/>
              <a:t>A</a:t>
            </a:r>
            <a:r>
              <a:rPr lang="en-US" altLang="en-US" sz="2000"/>
              <a:t> contains </a:t>
            </a:r>
            <a:r>
              <a:rPr lang="en-US" altLang="en-US" sz="2000" i="1"/>
              <a:t>r – p + </a:t>
            </a:r>
            <a:r>
              <a:rPr lang="en-US" altLang="en-US" sz="2000"/>
              <a:t>1 smallest</a:t>
            </a:r>
          </a:p>
          <a:p>
            <a:r>
              <a:rPr lang="en-US" altLang="en-US" sz="2000"/>
              <a:t>  elements of </a:t>
            </a:r>
            <a:r>
              <a:rPr lang="en-US" altLang="en-US" sz="2000" i="1"/>
              <a:t>L</a:t>
            </a:r>
            <a:r>
              <a:rPr lang="en-US" altLang="en-US" sz="2000"/>
              <a:t> and </a:t>
            </a:r>
            <a:r>
              <a:rPr lang="en-US" altLang="en-US" sz="2000" i="1"/>
              <a:t>R</a:t>
            </a:r>
            <a:r>
              <a:rPr lang="en-US" altLang="en-US" sz="2000"/>
              <a:t> in sorted order.</a:t>
            </a:r>
          </a:p>
          <a:p>
            <a:pPr>
              <a:buFontTx/>
              <a:buChar char="•"/>
            </a:pPr>
            <a:r>
              <a:rPr lang="en-US" altLang="en-US" sz="2000" i="1"/>
              <a:t>L</a:t>
            </a:r>
            <a:r>
              <a:rPr lang="en-US" altLang="en-US" sz="2000"/>
              <a:t> and </a:t>
            </a:r>
            <a:r>
              <a:rPr lang="en-US" altLang="en-US" sz="2000" i="1"/>
              <a:t>R </a:t>
            </a:r>
            <a:r>
              <a:rPr lang="en-US" altLang="en-US" sz="2000"/>
              <a:t>together contain </a:t>
            </a:r>
            <a:r>
              <a:rPr lang="en-US" altLang="en-US" sz="2000" i="1"/>
              <a:t>r</a:t>
            </a:r>
            <a:r>
              <a:rPr lang="en-US" altLang="en-US" sz="2000"/>
              <a:t> – </a:t>
            </a:r>
            <a:r>
              <a:rPr lang="en-US" altLang="en-US" sz="2000" i="1"/>
              <a:t>p </a:t>
            </a:r>
            <a:r>
              <a:rPr lang="en-US" altLang="en-US" sz="2000"/>
              <a:t>+ 3 elements.</a:t>
            </a:r>
          </a:p>
          <a:p>
            <a:r>
              <a:rPr lang="en-US" altLang="en-US" sz="2000"/>
              <a:t> All but the two sentinels have been copied </a:t>
            </a:r>
          </a:p>
          <a:p>
            <a:r>
              <a:rPr lang="en-US" altLang="en-US" sz="2000"/>
              <a:t> back into </a:t>
            </a:r>
            <a:r>
              <a:rPr lang="en-US" altLang="en-US" sz="2000" i="1"/>
              <a:t>A.</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49155" name="Rectangle 2"/>
          <p:cNvSpPr>
            <a:spLocks noGrp="1" noChangeArrowheads="1"/>
          </p:cNvSpPr>
          <p:nvPr>
            <p:ph type="title"/>
          </p:nvPr>
        </p:nvSpPr>
        <p:spPr/>
        <p:txBody>
          <a:bodyPr/>
          <a:lstStyle/>
          <a:p>
            <a:r>
              <a:rPr lang="en-US" altLang="en-US" smtClean="0"/>
              <a:t>Analysis of Merge Sort</a:t>
            </a:r>
          </a:p>
        </p:txBody>
      </p:sp>
      <p:sp>
        <p:nvSpPr>
          <p:cNvPr id="49156" name="Rectangle 3"/>
          <p:cNvSpPr>
            <a:spLocks noGrp="1" noChangeArrowheads="1"/>
          </p:cNvSpPr>
          <p:nvPr>
            <p:ph type="body" idx="1"/>
          </p:nvPr>
        </p:nvSpPr>
        <p:spPr>
          <a:xfrm>
            <a:off x="454025" y="1081088"/>
            <a:ext cx="8343900" cy="4114800"/>
          </a:xfrm>
        </p:spPr>
        <p:txBody>
          <a:bodyPr/>
          <a:lstStyle/>
          <a:p>
            <a:pPr>
              <a:lnSpc>
                <a:spcPct val="90000"/>
              </a:lnSpc>
            </a:pPr>
            <a:r>
              <a:rPr lang="en-US" altLang="en-US" sz="2800" smtClean="0">
                <a:solidFill>
                  <a:srgbClr val="CC3300"/>
                </a:solidFill>
              </a:rPr>
              <a:t>Running time </a:t>
            </a:r>
            <a:r>
              <a:rPr lang="en-US" altLang="en-US" sz="2800" b="1" i="1" smtClean="0">
                <a:solidFill>
                  <a:schemeClr val="hlink"/>
                </a:solidFill>
              </a:rPr>
              <a:t>T</a:t>
            </a:r>
            <a:r>
              <a:rPr lang="en-US" altLang="en-US" sz="2800" b="1" smtClean="0">
                <a:solidFill>
                  <a:schemeClr val="hlink"/>
                </a:solidFill>
              </a:rPr>
              <a:t>(</a:t>
            </a:r>
            <a:r>
              <a:rPr lang="en-US" altLang="en-US" sz="2800" b="1" i="1" smtClean="0">
                <a:solidFill>
                  <a:schemeClr val="hlink"/>
                </a:solidFill>
              </a:rPr>
              <a:t>n</a:t>
            </a:r>
            <a:r>
              <a:rPr lang="en-US" altLang="en-US" sz="2800" b="1" smtClean="0">
                <a:solidFill>
                  <a:schemeClr val="hlink"/>
                </a:solidFill>
              </a:rPr>
              <a:t>)</a:t>
            </a:r>
            <a:r>
              <a:rPr lang="en-US" altLang="en-US" sz="2800" smtClean="0">
                <a:solidFill>
                  <a:srgbClr val="CC3300"/>
                </a:solidFill>
              </a:rPr>
              <a:t> of Merge Sort:</a:t>
            </a:r>
          </a:p>
          <a:p>
            <a:pPr>
              <a:lnSpc>
                <a:spcPct val="90000"/>
              </a:lnSpc>
            </a:pPr>
            <a:r>
              <a:rPr lang="en-US" altLang="en-US" sz="2800" smtClean="0"/>
              <a:t>Divide: computing the middle takes </a:t>
            </a:r>
            <a:r>
              <a:rPr lang="en-US" altLang="en-US" sz="2800" smtClean="0">
                <a:solidFill>
                  <a:srgbClr val="CC3300"/>
                </a:solidFill>
                <a:sym typeface="Symbol" pitchFamily="18" charset="2"/>
              </a:rPr>
              <a:t></a:t>
            </a:r>
            <a:r>
              <a:rPr lang="en-US" altLang="en-US" sz="2800" smtClean="0">
                <a:solidFill>
                  <a:srgbClr val="CC3300"/>
                </a:solidFill>
              </a:rPr>
              <a:t>(1)</a:t>
            </a:r>
            <a:r>
              <a:rPr lang="en-US" altLang="en-US" sz="2800" i="1" smtClean="0">
                <a:solidFill>
                  <a:srgbClr val="3DDE2C"/>
                </a:solidFill>
              </a:rPr>
              <a:t> </a:t>
            </a:r>
          </a:p>
          <a:p>
            <a:pPr>
              <a:lnSpc>
                <a:spcPct val="90000"/>
              </a:lnSpc>
            </a:pPr>
            <a:r>
              <a:rPr lang="en-US" altLang="en-US" sz="2800" smtClean="0"/>
              <a:t>Conquer: solving 2 subproblems takes </a:t>
            </a:r>
            <a:r>
              <a:rPr lang="en-US" altLang="en-US" sz="2800" smtClean="0">
                <a:solidFill>
                  <a:srgbClr val="CC3300"/>
                </a:solidFill>
              </a:rPr>
              <a:t>2</a:t>
            </a:r>
            <a:r>
              <a:rPr lang="en-US" altLang="en-US" sz="2800" i="1" smtClean="0">
                <a:solidFill>
                  <a:srgbClr val="CC3300"/>
                </a:solidFill>
              </a:rPr>
              <a:t>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/2)</a:t>
            </a:r>
            <a:r>
              <a:rPr lang="en-US" altLang="en-US" sz="2800" i="1" smtClean="0">
                <a:solidFill>
                  <a:srgbClr val="3DDE2C"/>
                </a:solidFill>
              </a:rPr>
              <a:t> </a:t>
            </a:r>
            <a:endParaRPr lang="en-US" altLang="en-US" sz="2800" smtClean="0"/>
          </a:p>
          <a:p>
            <a:pPr>
              <a:lnSpc>
                <a:spcPct val="90000"/>
              </a:lnSpc>
            </a:pPr>
            <a:r>
              <a:rPr lang="en-US" altLang="en-US" sz="2800" smtClean="0"/>
              <a:t>Combine: merging </a:t>
            </a:r>
            <a:r>
              <a:rPr lang="en-US" altLang="en-US" sz="2800" i="1" smtClean="0"/>
              <a:t>n</a:t>
            </a:r>
            <a:r>
              <a:rPr lang="en-US" altLang="en-US" sz="2800" smtClean="0"/>
              <a:t> elements takes </a:t>
            </a:r>
            <a:r>
              <a:rPr lang="en-US" altLang="en-US" sz="2800" smtClean="0">
                <a:solidFill>
                  <a:srgbClr val="CC3300"/>
                </a:solidFill>
                <a:sym typeface="Symbol" pitchFamily="18" charset="2"/>
              </a:rPr>
              <a: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a:t>
            </a:r>
            <a:r>
              <a:rPr lang="en-US" altLang="en-US" sz="2800" i="1" smtClean="0">
                <a:solidFill>
                  <a:srgbClr val="3DDE2C"/>
                </a:solidFill>
              </a:rPr>
              <a:t> </a:t>
            </a:r>
            <a:endParaRPr lang="en-US" altLang="en-US" smtClean="0"/>
          </a:p>
          <a:p>
            <a:pPr>
              <a:lnSpc>
                <a:spcPct val="90000"/>
              </a:lnSpc>
            </a:pPr>
            <a:r>
              <a:rPr lang="en-US" altLang="en-US" sz="2800" smtClean="0"/>
              <a:t>Total</a:t>
            </a:r>
            <a:r>
              <a:rPr lang="en-US" altLang="en-US" smtClean="0"/>
              <a:t>:</a:t>
            </a:r>
          </a:p>
          <a:p>
            <a:pPr lvl="2" algn="ctr">
              <a:lnSpc>
                <a:spcPct val="90000"/>
              </a:lnSpc>
              <a:buFontTx/>
              <a:buNone/>
            </a:pPr>
            <a:r>
              <a:rPr lang="en-US" altLang="en-US" sz="2800" i="1" smtClean="0">
                <a:solidFill>
                  <a:srgbClr val="CC3300"/>
                </a:solidFill>
              </a:rPr>
              <a:t>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a:t>
            </a:r>
            <a:r>
              <a:rPr lang="en-US" altLang="en-US" sz="2800" i="1" smtClean="0">
                <a:solidFill>
                  <a:srgbClr val="CC3300"/>
                </a:solidFill>
              </a:rPr>
              <a:t> = </a:t>
            </a:r>
            <a:r>
              <a:rPr lang="en-US" altLang="en-US" sz="2800" smtClean="0">
                <a:solidFill>
                  <a:srgbClr val="CC3300"/>
                </a:solidFill>
                <a:sym typeface="Symbol" pitchFamily="18" charset="2"/>
              </a:rPr>
              <a:t></a:t>
            </a:r>
            <a:r>
              <a:rPr lang="en-US" altLang="en-US" sz="2800" smtClean="0">
                <a:solidFill>
                  <a:srgbClr val="CC3300"/>
                </a:solidFill>
              </a:rPr>
              <a:t>(1)</a:t>
            </a:r>
            <a:r>
              <a:rPr lang="en-US" altLang="en-US" sz="2800" i="1" smtClean="0">
                <a:solidFill>
                  <a:srgbClr val="CC3300"/>
                </a:solidFill>
              </a:rPr>
              <a:t> 			</a:t>
            </a:r>
            <a:r>
              <a:rPr lang="en-US" altLang="en-US" sz="2800" smtClean="0">
                <a:solidFill>
                  <a:srgbClr val="CC3300"/>
                </a:solidFill>
              </a:rPr>
              <a:t>if</a:t>
            </a:r>
            <a:r>
              <a:rPr lang="en-US" altLang="en-US" sz="2800" i="1" smtClean="0">
                <a:solidFill>
                  <a:srgbClr val="CC3300"/>
                </a:solidFill>
              </a:rPr>
              <a:t> n = </a:t>
            </a:r>
            <a:r>
              <a:rPr lang="en-US" altLang="en-US" sz="2800" smtClean="0">
                <a:solidFill>
                  <a:srgbClr val="CC3300"/>
                </a:solidFill>
              </a:rPr>
              <a:t>1</a:t>
            </a:r>
            <a:endParaRPr lang="en-US" altLang="en-US" sz="2800" i="1" smtClean="0">
              <a:solidFill>
                <a:srgbClr val="CC3300"/>
              </a:solidFill>
            </a:endParaRPr>
          </a:p>
          <a:p>
            <a:pPr lvl="2" algn="ctr">
              <a:lnSpc>
                <a:spcPct val="90000"/>
              </a:lnSpc>
              <a:buFontTx/>
              <a:buNone/>
            </a:pPr>
            <a:r>
              <a:rPr lang="en-US" altLang="en-US" sz="2800" i="1" smtClean="0">
                <a:solidFill>
                  <a:srgbClr val="CC3300"/>
                </a:solidFill>
              </a:rPr>
              <a:t>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a:t>
            </a:r>
            <a:r>
              <a:rPr lang="en-US" altLang="en-US" sz="2800" i="1" smtClean="0">
                <a:solidFill>
                  <a:srgbClr val="CC3300"/>
                </a:solidFill>
              </a:rPr>
              <a:t> = </a:t>
            </a:r>
            <a:r>
              <a:rPr lang="en-US" altLang="en-US" sz="2800" smtClean="0">
                <a:solidFill>
                  <a:srgbClr val="CC3300"/>
                </a:solidFill>
              </a:rPr>
              <a:t>2</a:t>
            </a:r>
            <a:r>
              <a:rPr lang="en-US" altLang="en-US" sz="2800" i="1" smtClean="0">
                <a:solidFill>
                  <a:srgbClr val="CC3300"/>
                </a:solidFill>
              </a:rPr>
              <a:t>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/2)</a:t>
            </a:r>
            <a:r>
              <a:rPr lang="en-US" altLang="en-US" sz="2800" i="1" smtClean="0">
                <a:solidFill>
                  <a:srgbClr val="CC3300"/>
                </a:solidFill>
              </a:rPr>
              <a:t> + </a:t>
            </a:r>
            <a:r>
              <a:rPr lang="en-US" altLang="en-US" sz="2800" smtClean="0">
                <a:solidFill>
                  <a:srgbClr val="CC3300"/>
                </a:solidFill>
                <a:sym typeface="Symbol" pitchFamily="18" charset="2"/>
              </a:rPr>
              <a: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a:t>
            </a:r>
            <a:r>
              <a:rPr lang="en-US" altLang="en-US" sz="2800" i="1" smtClean="0">
                <a:solidFill>
                  <a:srgbClr val="CC3300"/>
                </a:solidFill>
              </a:rPr>
              <a:t> 	</a:t>
            </a:r>
            <a:r>
              <a:rPr lang="en-US" altLang="en-US" sz="2800" smtClean="0">
                <a:solidFill>
                  <a:srgbClr val="CC3300"/>
                </a:solidFill>
              </a:rPr>
              <a:t>if</a:t>
            </a:r>
            <a:r>
              <a:rPr lang="en-US" altLang="en-US" sz="2800" i="1" smtClean="0">
                <a:solidFill>
                  <a:srgbClr val="CC3300"/>
                </a:solidFill>
              </a:rPr>
              <a:t> n &gt; </a:t>
            </a:r>
            <a:r>
              <a:rPr lang="en-US" altLang="en-US" sz="2800" smtClean="0">
                <a:solidFill>
                  <a:srgbClr val="CC3300"/>
                </a:solidFill>
              </a:rPr>
              <a:t>1</a:t>
            </a:r>
            <a:endParaRPr lang="en-US" altLang="en-US" sz="2800" i="1" smtClean="0">
              <a:solidFill>
                <a:srgbClr val="CC3300"/>
              </a:solidFill>
            </a:endParaRPr>
          </a:p>
          <a:p>
            <a:pPr lvl="2" algn="ctr">
              <a:lnSpc>
                <a:spcPct val="90000"/>
              </a:lnSpc>
              <a:buFontTx/>
              <a:buNone/>
            </a:pPr>
            <a:endParaRPr lang="en-US" altLang="en-US" sz="1000" i="1" smtClean="0">
              <a:solidFill>
                <a:srgbClr val="CC3300"/>
              </a:solidFill>
            </a:endParaRPr>
          </a:p>
          <a:p>
            <a:pPr lvl="1">
              <a:lnSpc>
                <a:spcPct val="90000"/>
              </a:lnSpc>
              <a:buFont typeface="Wingdings" pitchFamily="2" charset="2"/>
              <a:buNone/>
            </a:pPr>
            <a:r>
              <a:rPr lang="en-US" altLang="en-US" smtClean="0">
                <a:solidFill>
                  <a:schemeClr val="hlink"/>
                </a:solidFill>
                <a:sym typeface="Symbol" pitchFamily="18" charset="2"/>
              </a:rPr>
              <a:t> </a:t>
            </a:r>
            <a:r>
              <a:rPr lang="en-US" altLang="en-US" i="1" smtClean="0">
                <a:solidFill>
                  <a:schemeClr val="hlink"/>
                </a:solidFill>
              </a:rPr>
              <a:t>T</a:t>
            </a:r>
            <a:r>
              <a:rPr lang="en-US" altLang="en-US" smtClean="0">
                <a:solidFill>
                  <a:schemeClr val="hlink"/>
                </a:solidFill>
              </a:rPr>
              <a:t>(</a:t>
            </a:r>
            <a:r>
              <a:rPr lang="en-US" altLang="en-US" i="1" smtClean="0">
                <a:solidFill>
                  <a:schemeClr val="hlink"/>
                </a:solidFill>
              </a:rPr>
              <a:t>n</a:t>
            </a:r>
            <a:r>
              <a:rPr lang="en-US" altLang="en-US" smtClean="0">
                <a:solidFill>
                  <a:schemeClr val="hlink"/>
                </a:solidFill>
              </a:rPr>
              <a:t>)</a:t>
            </a:r>
            <a:r>
              <a:rPr lang="en-US" altLang="en-US" i="1" smtClean="0">
                <a:solidFill>
                  <a:schemeClr val="hlink"/>
                </a:solidFill>
              </a:rPr>
              <a:t> = </a:t>
            </a:r>
            <a:r>
              <a:rPr lang="en-US" altLang="en-US" smtClean="0">
                <a:solidFill>
                  <a:schemeClr val="hlink"/>
                </a:solidFill>
                <a:sym typeface="Symbol" pitchFamily="18" charset="2"/>
              </a:rPr>
              <a:t></a:t>
            </a:r>
            <a:r>
              <a:rPr lang="en-US" altLang="en-US" smtClean="0">
                <a:solidFill>
                  <a:schemeClr val="hlink"/>
                </a:solidFill>
              </a:rPr>
              <a:t>(</a:t>
            </a:r>
            <a:r>
              <a:rPr lang="en-US" altLang="en-US" i="1" smtClean="0">
                <a:solidFill>
                  <a:schemeClr val="hlink"/>
                </a:solidFill>
              </a:rPr>
              <a:t>n </a:t>
            </a:r>
            <a:r>
              <a:rPr lang="en-US" altLang="en-US" smtClean="0">
                <a:solidFill>
                  <a:schemeClr val="hlink"/>
                </a:solidFill>
              </a:rPr>
              <a:t>lg</a:t>
            </a:r>
            <a:r>
              <a:rPr lang="en-US" altLang="en-US" i="1" smtClean="0">
                <a:solidFill>
                  <a:schemeClr val="hlink"/>
                </a:solidFill>
              </a:rPr>
              <a:t> n</a:t>
            </a:r>
            <a:r>
              <a:rPr lang="en-US" altLang="en-US" smtClean="0">
                <a:solidFill>
                  <a:schemeClr val="hlink"/>
                </a:solidFill>
              </a:rPr>
              <a:t>) </a:t>
            </a:r>
            <a:r>
              <a:rPr lang="en-US" altLang="en-US" i="1" smtClean="0">
                <a:solidFill>
                  <a:schemeClr val="hlink"/>
                </a:solidFill>
              </a:rPr>
              <a:t> </a:t>
            </a:r>
            <a:r>
              <a:rPr lang="en-US" altLang="en-US" smtClean="0">
                <a:solidFill>
                  <a:schemeClr val="hlink"/>
                </a:solidFill>
              </a:rPr>
              <a:t>(CLRS, Chapter 4)</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Goals</a:t>
            </a:r>
          </a:p>
        </p:txBody>
      </p:sp>
      <p:sp>
        <p:nvSpPr>
          <p:cNvPr id="8195" name="Content Placeholder 2"/>
          <p:cNvSpPr>
            <a:spLocks noGrp="1"/>
          </p:cNvSpPr>
          <p:nvPr>
            <p:ph idx="1"/>
          </p:nvPr>
        </p:nvSpPr>
        <p:spPr/>
        <p:txBody>
          <a:bodyPr/>
          <a:lstStyle/>
          <a:p>
            <a:r>
              <a:rPr lang="en-US" altLang="en-US" smtClean="0"/>
              <a:t>Pin down the definition of algorithm</a:t>
            </a:r>
          </a:p>
          <a:p>
            <a:pPr lvl="1"/>
            <a:r>
              <a:rPr lang="en-US" altLang="en-US" smtClean="0"/>
              <a:t>Machine model</a:t>
            </a:r>
          </a:p>
          <a:p>
            <a:pPr lvl="1"/>
            <a:r>
              <a:rPr lang="en-US" altLang="en-US" smtClean="0"/>
              <a:t>Pseudocode conventions </a:t>
            </a:r>
          </a:p>
          <a:p>
            <a:pPr lvl="1"/>
            <a:r>
              <a:rPr lang="en-US" altLang="en-US" smtClean="0"/>
              <a:t>Worst &amp;average-case complexity</a:t>
            </a:r>
          </a:p>
          <a:p>
            <a:r>
              <a:rPr lang="en-US" altLang="en-US" smtClean="0"/>
              <a:t>Examples (with algorithm design approaches):</a:t>
            </a:r>
          </a:p>
          <a:p>
            <a:pPr lvl="1"/>
            <a:r>
              <a:rPr lang="en-US" altLang="en-US" smtClean="0"/>
              <a:t> linear &amp; binary search (coding from invariants)</a:t>
            </a:r>
          </a:p>
          <a:p>
            <a:pPr lvl="1"/>
            <a:r>
              <a:rPr lang="en-US" altLang="en-US" smtClean="0"/>
              <a:t> Insertion sort (Incremental)</a:t>
            </a:r>
          </a:p>
          <a:p>
            <a:pPr lvl="1"/>
            <a:r>
              <a:rPr lang="en-US" altLang="en-US" smtClean="0"/>
              <a:t> merge sort (Divide &amp; Conquer)</a:t>
            </a:r>
          </a:p>
          <a:p>
            <a:r>
              <a:rPr lang="en-US" altLang="en-US" smtClean="0"/>
              <a:t>Recurrences to analyze D&amp;C algorithms</a:t>
            </a:r>
          </a:p>
        </p:txBody>
      </p:sp>
      <p:sp>
        <p:nvSpPr>
          <p:cNvPr id="819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ctrTitle"/>
          </p:nvPr>
        </p:nvSpPr>
        <p:spPr>
          <a:xfrm>
            <a:off x="685800" y="1774825"/>
            <a:ext cx="7772400" cy="1458913"/>
          </a:xfrm>
          <a:solidFill>
            <a:srgbClr val="CCECFF"/>
          </a:solidFill>
          <a:ln w="12700"/>
          <a:effectLst>
            <a:outerShdw dist="107763" dir="2700000" algn="ctr" rotWithShape="0">
              <a:schemeClr val="bg2"/>
            </a:outerShdw>
          </a:effectLst>
        </p:spPr>
        <p:txBody>
          <a:bodyPr/>
          <a:lstStyle/>
          <a:p>
            <a:pPr>
              <a:defRPr/>
            </a:pPr>
            <a:r>
              <a:rPr lang="en-US" smtClean="0"/>
              <a:t>Recurrences – I</a:t>
            </a:r>
          </a:p>
        </p:txBody>
      </p:sp>
      <p:sp>
        <p:nvSpPr>
          <p:cNvPr id="50180" name="Rectangle 3"/>
          <p:cNvSpPr>
            <a:spLocks noGrp="1" noChangeArrowheads="1"/>
          </p:cNvSpPr>
          <p:nvPr>
            <p:ph type="subTitle" idx="1"/>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1203" name="Rectangle 2"/>
          <p:cNvSpPr>
            <a:spLocks noGrp="1" noChangeArrowheads="1"/>
          </p:cNvSpPr>
          <p:nvPr>
            <p:ph type="title"/>
          </p:nvPr>
        </p:nvSpPr>
        <p:spPr/>
        <p:txBody>
          <a:bodyPr/>
          <a:lstStyle/>
          <a:p>
            <a:r>
              <a:rPr lang="en-US" altLang="en-US" smtClean="0"/>
              <a:t>Recurrence Relations</a:t>
            </a:r>
          </a:p>
        </p:txBody>
      </p:sp>
      <p:sp>
        <p:nvSpPr>
          <p:cNvPr id="51204" name="Rectangle 3"/>
          <p:cNvSpPr>
            <a:spLocks noGrp="1" noChangeArrowheads="1"/>
          </p:cNvSpPr>
          <p:nvPr>
            <p:ph type="body" idx="1"/>
          </p:nvPr>
        </p:nvSpPr>
        <p:spPr>
          <a:xfrm>
            <a:off x="617538" y="1120775"/>
            <a:ext cx="8037512" cy="4968875"/>
          </a:xfrm>
        </p:spPr>
        <p:txBody>
          <a:bodyPr/>
          <a:lstStyle/>
          <a:p>
            <a:pPr>
              <a:lnSpc>
                <a:spcPct val="90000"/>
              </a:lnSpc>
            </a:pPr>
            <a:r>
              <a:rPr lang="en-US" altLang="en-US" sz="2800" smtClean="0">
                <a:solidFill>
                  <a:schemeClr val="tx1"/>
                </a:solidFill>
              </a:rPr>
              <a:t>Equation or an inequality that characterizes a function by its values on smaller inputs.</a:t>
            </a:r>
          </a:p>
          <a:p>
            <a:pPr>
              <a:lnSpc>
                <a:spcPct val="90000"/>
              </a:lnSpc>
            </a:pPr>
            <a:r>
              <a:rPr lang="en-US" altLang="en-US" sz="2800" b="1" smtClean="0">
                <a:solidFill>
                  <a:srgbClr val="CC3300"/>
                </a:solidFill>
              </a:rPr>
              <a:t>Solution Methods</a:t>
            </a:r>
            <a:r>
              <a:rPr lang="en-US" altLang="en-US" sz="2800" smtClean="0"/>
              <a:t> (Chapter 4)</a:t>
            </a:r>
          </a:p>
          <a:p>
            <a:pPr lvl="1">
              <a:lnSpc>
                <a:spcPct val="90000"/>
              </a:lnSpc>
            </a:pPr>
            <a:r>
              <a:rPr lang="en-US" altLang="en-US" sz="2400" smtClean="0"/>
              <a:t>Substitution Method.</a:t>
            </a:r>
          </a:p>
          <a:p>
            <a:pPr lvl="1">
              <a:lnSpc>
                <a:spcPct val="90000"/>
              </a:lnSpc>
            </a:pPr>
            <a:r>
              <a:rPr lang="en-US" altLang="en-US" sz="2400" smtClean="0"/>
              <a:t>Recursion-tree Method.</a:t>
            </a:r>
          </a:p>
          <a:p>
            <a:pPr lvl="1">
              <a:lnSpc>
                <a:spcPct val="90000"/>
              </a:lnSpc>
            </a:pPr>
            <a:r>
              <a:rPr lang="en-US" altLang="en-US" sz="2400" smtClean="0"/>
              <a:t>Master Method.</a:t>
            </a:r>
            <a:endParaRPr lang="en-US" altLang="en-US" sz="1800" smtClean="0"/>
          </a:p>
          <a:p>
            <a:pPr>
              <a:lnSpc>
                <a:spcPct val="90000"/>
              </a:lnSpc>
            </a:pPr>
            <a:r>
              <a:rPr lang="en-US" altLang="en-US" sz="2800" smtClean="0"/>
              <a:t>Recurrence relations </a:t>
            </a:r>
            <a:r>
              <a:rPr lang="en-US" altLang="en-US" sz="2800" b="1" smtClean="0">
                <a:solidFill>
                  <a:srgbClr val="CC3300"/>
                </a:solidFill>
              </a:rPr>
              <a:t>arise when we analyze the running time of iterative or recursive algorithms</a:t>
            </a:r>
            <a:r>
              <a:rPr lang="en-US" altLang="en-US" sz="2800" smtClean="0"/>
              <a:t>.</a:t>
            </a:r>
          </a:p>
          <a:p>
            <a:pPr lvl="1">
              <a:lnSpc>
                <a:spcPct val="90000"/>
              </a:lnSpc>
            </a:pPr>
            <a:r>
              <a:rPr lang="en-US" altLang="en-US" sz="2400" b="1" u="sng" smtClean="0">
                <a:solidFill>
                  <a:schemeClr val="hlink"/>
                </a:solidFill>
              </a:rPr>
              <a:t>Ex:</a:t>
            </a:r>
            <a:r>
              <a:rPr lang="en-US" altLang="en-US" sz="2400" smtClean="0"/>
              <a:t> Divide and Conquer.</a:t>
            </a:r>
          </a:p>
          <a:p>
            <a:pPr lvl="2">
              <a:lnSpc>
                <a:spcPct val="90000"/>
              </a:lnSpc>
              <a:buFontTx/>
              <a:buNone/>
            </a:pPr>
            <a:r>
              <a:rPr lang="en-US" altLang="en-US" i="1" smtClean="0">
                <a:solidFill>
                  <a:srgbClr val="CC3300"/>
                </a:solidFill>
              </a:rPr>
              <a:t>T</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a:t>
            </a:r>
            <a:r>
              <a:rPr lang="en-US" altLang="en-US" i="1" smtClean="0">
                <a:solidFill>
                  <a:srgbClr val="CC3300"/>
                </a:solidFill>
              </a:rPr>
              <a:t> = </a:t>
            </a:r>
            <a:r>
              <a:rPr lang="en-US" altLang="en-US" smtClean="0">
                <a:solidFill>
                  <a:srgbClr val="CC3300"/>
                </a:solidFill>
                <a:sym typeface="Symbol" pitchFamily="18" charset="2"/>
              </a:rPr>
              <a:t></a:t>
            </a:r>
            <a:r>
              <a:rPr lang="en-US" altLang="en-US" smtClean="0">
                <a:solidFill>
                  <a:srgbClr val="CC3300"/>
                </a:solidFill>
              </a:rPr>
              <a:t>(1)</a:t>
            </a:r>
            <a:r>
              <a:rPr lang="en-US" altLang="en-US" i="1" smtClean="0">
                <a:solidFill>
                  <a:srgbClr val="CC3300"/>
                </a:solidFill>
              </a:rPr>
              <a:t>				</a:t>
            </a:r>
            <a:r>
              <a:rPr lang="en-US" altLang="en-US" smtClean="0">
                <a:solidFill>
                  <a:srgbClr val="CC3300"/>
                </a:solidFill>
              </a:rPr>
              <a:t>if</a:t>
            </a:r>
            <a:r>
              <a:rPr lang="en-US" altLang="en-US" i="1" smtClean="0">
                <a:solidFill>
                  <a:srgbClr val="CC3300"/>
                </a:solidFill>
              </a:rPr>
              <a:t> n </a:t>
            </a:r>
            <a:r>
              <a:rPr lang="en-US" altLang="en-US" smtClean="0">
                <a:solidFill>
                  <a:srgbClr val="CC3300"/>
                </a:solidFill>
                <a:sym typeface="Symbol" pitchFamily="18" charset="2"/>
              </a:rPr>
              <a:t> </a:t>
            </a:r>
            <a:r>
              <a:rPr lang="en-US" altLang="en-US" i="1" smtClean="0">
                <a:solidFill>
                  <a:srgbClr val="CC3300"/>
                </a:solidFill>
                <a:sym typeface="Symbol" pitchFamily="18" charset="2"/>
              </a:rPr>
              <a:t> c</a:t>
            </a:r>
            <a:endParaRPr lang="en-US" altLang="en-US" i="1" smtClean="0">
              <a:solidFill>
                <a:srgbClr val="CC3300"/>
              </a:solidFill>
            </a:endParaRPr>
          </a:p>
          <a:p>
            <a:pPr lvl="2">
              <a:lnSpc>
                <a:spcPct val="90000"/>
              </a:lnSpc>
              <a:buFontTx/>
              <a:buNone/>
            </a:pPr>
            <a:r>
              <a:rPr lang="en-US" altLang="en-US" i="1" smtClean="0">
                <a:solidFill>
                  <a:srgbClr val="CC3300"/>
                </a:solidFill>
              </a:rPr>
              <a:t>T</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a:t>
            </a:r>
            <a:r>
              <a:rPr lang="en-US" altLang="en-US" i="1" smtClean="0">
                <a:solidFill>
                  <a:srgbClr val="CC3300"/>
                </a:solidFill>
              </a:rPr>
              <a:t> = a T</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a:t>
            </a:r>
            <a:r>
              <a:rPr lang="en-US" altLang="en-US" i="1" smtClean="0">
                <a:solidFill>
                  <a:srgbClr val="CC3300"/>
                </a:solidFill>
              </a:rPr>
              <a:t>b</a:t>
            </a:r>
            <a:r>
              <a:rPr lang="en-US" altLang="en-US" smtClean="0">
                <a:solidFill>
                  <a:srgbClr val="CC3300"/>
                </a:solidFill>
              </a:rPr>
              <a:t>)</a:t>
            </a:r>
            <a:r>
              <a:rPr lang="en-US" altLang="en-US" i="1" smtClean="0">
                <a:solidFill>
                  <a:srgbClr val="CC3300"/>
                </a:solidFill>
              </a:rPr>
              <a:t> + D</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a:t>
            </a:r>
            <a:r>
              <a:rPr lang="en-US" altLang="en-US" i="1" smtClean="0">
                <a:solidFill>
                  <a:srgbClr val="CC3300"/>
                </a:solidFill>
              </a:rPr>
              <a:t> + C</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a:t>
            </a:r>
            <a:r>
              <a:rPr lang="en-US" altLang="en-US" i="1" smtClean="0">
                <a:solidFill>
                  <a:srgbClr val="CC3300"/>
                </a:solidFill>
              </a:rPr>
              <a:t> 	</a:t>
            </a:r>
            <a:r>
              <a:rPr lang="en-US" altLang="en-US" smtClean="0">
                <a:solidFill>
                  <a:srgbClr val="CC3300"/>
                </a:solidFill>
              </a:rPr>
              <a:t>otherwise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2227" name="Rectangle 2"/>
          <p:cNvSpPr>
            <a:spLocks noGrp="1" noChangeArrowheads="1"/>
          </p:cNvSpPr>
          <p:nvPr>
            <p:ph type="title"/>
          </p:nvPr>
        </p:nvSpPr>
        <p:spPr/>
        <p:txBody>
          <a:bodyPr/>
          <a:lstStyle/>
          <a:p>
            <a:r>
              <a:rPr lang="en-US" altLang="en-US" smtClean="0"/>
              <a:t>Substitution Method</a:t>
            </a:r>
          </a:p>
        </p:txBody>
      </p:sp>
      <p:sp>
        <p:nvSpPr>
          <p:cNvPr id="52228" name="Rectangle 3"/>
          <p:cNvSpPr>
            <a:spLocks noGrp="1" noChangeArrowheads="1"/>
          </p:cNvSpPr>
          <p:nvPr>
            <p:ph type="body" idx="1"/>
          </p:nvPr>
        </p:nvSpPr>
        <p:spPr>
          <a:xfrm>
            <a:off x="657225" y="1046163"/>
            <a:ext cx="7772400" cy="5178425"/>
          </a:xfrm>
        </p:spPr>
        <p:txBody>
          <a:bodyPr/>
          <a:lstStyle/>
          <a:p>
            <a:pPr>
              <a:spcBef>
                <a:spcPct val="40000"/>
              </a:spcBef>
            </a:pPr>
            <a:r>
              <a:rPr lang="en-US" altLang="en-US" sz="2800" b="1" u="sng" smtClean="0">
                <a:solidFill>
                  <a:srgbClr val="CC3300"/>
                </a:solidFill>
              </a:rPr>
              <a:t>Guess</a:t>
            </a:r>
            <a:r>
              <a:rPr lang="en-US" altLang="en-US" sz="2800" smtClean="0"/>
              <a:t> the form of the solution, then </a:t>
            </a:r>
            <a:br>
              <a:rPr lang="en-US" altLang="en-US" sz="2800" smtClean="0"/>
            </a:br>
            <a:r>
              <a:rPr lang="en-US" altLang="en-US" sz="2800" b="1" u="sng" smtClean="0">
                <a:solidFill>
                  <a:srgbClr val="CC3300"/>
                </a:solidFill>
              </a:rPr>
              <a:t>use mathematical induction</a:t>
            </a:r>
            <a:r>
              <a:rPr lang="en-US" altLang="en-US" sz="2800" smtClean="0"/>
              <a:t> to show it correct.</a:t>
            </a:r>
          </a:p>
          <a:p>
            <a:pPr lvl="1">
              <a:spcBef>
                <a:spcPct val="40000"/>
              </a:spcBef>
            </a:pPr>
            <a:r>
              <a:rPr lang="en-US" altLang="en-US" sz="2400" smtClean="0">
                <a:solidFill>
                  <a:schemeClr val="hlink"/>
                </a:solidFill>
              </a:rPr>
              <a:t>Substitute guessed answer</a:t>
            </a:r>
            <a:r>
              <a:rPr lang="en-US" altLang="en-US" sz="2400" smtClean="0"/>
              <a:t> for the function when the inductive hypothesis is applied to smaller values – hence, the name.</a:t>
            </a:r>
          </a:p>
          <a:p>
            <a:pPr>
              <a:spcBef>
                <a:spcPct val="40000"/>
              </a:spcBef>
            </a:pPr>
            <a:r>
              <a:rPr lang="en-US" altLang="en-US" sz="2800" smtClean="0"/>
              <a:t>Works well when the solution is easy to guess.</a:t>
            </a:r>
          </a:p>
          <a:p>
            <a:pPr>
              <a:spcBef>
                <a:spcPct val="40000"/>
              </a:spcBef>
            </a:pPr>
            <a:r>
              <a:rPr lang="en-US" altLang="en-US" sz="2800" smtClean="0"/>
              <a:t>No general way to guess the correct solution.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3251" name="Rectangle 2"/>
          <p:cNvSpPr>
            <a:spLocks noGrp="1" noChangeArrowheads="1"/>
          </p:cNvSpPr>
          <p:nvPr>
            <p:ph type="title"/>
          </p:nvPr>
        </p:nvSpPr>
        <p:spPr/>
        <p:txBody>
          <a:bodyPr/>
          <a:lstStyle/>
          <a:p>
            <a:r>
              <a:rPr lang="en-US" altLang="en-US" smtClean="0"/>
              <a:t>Example – Exact Function</a:t>
            </a:r>
          </a:p>
        </p:txBody>
      </p:sp>
      <p:sp>
        <p:nvSpPr>
          <p:cNvPr id="53252" name="Rectangle 3"/>
          <p:cNvSpPr>
            <a:spLocks noGrp="1" noChangeArrowheads="1"/>
          </p:cNvSpPr>
          <p:nvPr>
            <p:ph type="body" idx="1"/>
          </p:nvPr>
        </p:nvSpPr>
        <p:spPr>
          <a:xfrm>
            <a:off x="288925" y="1008063"/>
            <a:ext cx="8458200" cy="1039812"/>
          </a:xfrm>
        </p:spPr>
        <p:txBody>
          <a:bodyPr/>
          <a:lstStyle/>
          <a:p>
            <a:pPr lvl="1">
              <a:buFont typeface="Wingdings" pitchFamily="2" charset="2"/>
              <a:buNone/>
            </a:pPr>
            <a:r>
              <a:rPr lang="en-US" altLang="en-US" smtClean="0">
                <a:solidFill>
                  <a:srgbClr val="CC3300"/>
                </a:solidFill>
              </a:rPr>
              <a:t>Recurrence:  </a:t>
            </a:r>
            <a:r>
              <a:rPr lang="en-US" altLang="en-US" i="1" smtClean="0"/>
              <a:t>T</a:t>
            </a:r>
            <a:r>
              <a:rPr lang="en-US" altLang="en-US" smtClean="0"/>
              <a:t>(</a:t>
            </a:r>
            <a:r>
              <a:rPr lang="en-US" altLang="en-US" i="1" smtClean="0"/>
              <a:t>n</a:t>
            </a:r>
            <a:r>
              <a:rPr lang="en-US" altLang="en-US" smtClean="0"/>
              <a:t>) = 1                         if   </a:t>
            </a:r>
            <a:r>
              <a:rPr lang="en-US" altLang="en-US" i="1" smtClean="0"/>
              <a:t>n</a:t>
            </a:r>
            <a:r>
              <a:rPr lang="en-US" altLang="en-US" smtClean="0"/>
              <a:t> = 1</a:t>
            </a:r>
          </a:p>
          <a:p>
            <a:pPr lvl="1">
              <a:buFont typeface="Wingdings" pitchFamily="2" charset="2"/>
              <a:buNone/>
            </a:pPr>
            <a:r>
              <a:rPr lang="en-US" altLang="en-US" i="1" smtClean="0"/>
              <a:t>                      T</a:t>
            </a:r>
            <a:r>
              <a:rPr lang="en-US" altLang="en-US" smtClean="0"/>
              <a:t>(</a:t>
            </a:r>
            <a:r>
              <a:rPr lang="en-US" altLang="en-US" i="1" smtClean="0"/>
              <a:t>n</a:t>
            </a:r>
            <a:r>
              <a:rPr lang="en-US" altLang="en-US" smtClean="0"/>
              <a:t>) = 2</a:t>
            </a:r>
            <a:r>
              <a:rPr lang="en-US" altLang="en-US" i="1" smtClean="0"/>
              <a:t>T</a:t>
            </a:r>
            <a:r>
              <a:rPr lang="en-US" altLang="en-US" smtClean="0"/>
              <a:t>(</a:t>
            </a:r>
            <a:r>
              <a:rPr lang="en-US" altLang="en-US" i="1" smtClean="0"/>
              <a:t>n</a:t>
            </a:r>
            <a:r>
              <a:rPr lang="en-US" altLang="en-US" smtClean="0"/>
              <a:t>/2) + </a:t>
            </a:r>
            <a:r>
              <a:rPr lang="en-US" altLang="en-US" i="1" smtClean="0"/>
              <a:t>n   </a:t>
            </a:r>
            <a:r>
              <a:rPr lang="en-US" altLang="en-US" smtClean="0"/>
              <a:t>      if   </a:t>
            </a:r>
            <a:r>
              <a:rPr lang="en-US" altLang="en-US" i="1" smtClean="0"/>
              <a:t>n</a:t>
            </a:r>
            <a:r>
              <a:rPr lang="en-US" altLang="en-US" smtClean="0"/>
              <a:t> &gt; 1</a:t>
            </a:r>
          </a:p>
        </p:txBody>
      </p:sp>
      <p:sp>
        <p:nvSpPr>
          <p:cNvPr id="447492" name="Text Box 4"/>
          <p:cNvSpPr txBox="1">
            <a:spLocks noChangeArrowheads="1"/>
          </p:cNvSpPr>
          <p:nvPr/>
        </p:nvSpPr>
        <p:spPr bwMode="auto">
          <a:xfrm>
            <a:off x="657225" y="2008188"/>
            <a:ext cx="7564438"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Font typeface="Wingdings" pitchFamily="2" charset="2"/>
              <a:buChar char="s"/>
            </a:pPr>
            <a:r>
              <a:rPr lang="en-US" altLang="en-US" sz="2800" u="sng">
                <a:solidFill>
                  <a:srgbClr val="CC3300"/>
                </a:solidFill>
              </a:rPr>
              <a:t>Guess:</a:t>
            </a:r>
            <a:r>
              <a:rPr lang="en-US" altLang="en-US" sz="2800"/>
              <a:t>  </a:t>
            </a:r>
            <a:r>
              <a:rPr lang="en-US" altLang="en-US" sz="2800" i="1"/>
              <a:t>T</a:t>
            </a:r>
            <a:r>
              <a:rPr lang="en-US" altLang="en-US" sz="2800"/>
              <a:t>(</a:t>
            </a:r>
            <a:r>
              <a:rPr lang="en-US" altLang="en-US" sz="2800" i="1"/>
              <a:t>n</a:t>
            </a:r>
            <a:r>
              <a:rPr lang="en-US" altLang="en-US" sz="2800"/>
              <a:t>) = </a:t>
            </a:r>
            <a:r>
              <a:rPr lang="en-US" altLang="en-US" sz="2800" i="1"/>
              <a:t>n </a:t>
            </a:r>
            <a:r>
              <a:rPr lang="en-US" altLang="en-US" sz="2800"/>
              <a:t>lg </a:t>
            </a:r>
            <a:r>
              <a:rPr lang="en-US" altLang="en-US" sz="2800" i="1"/>
              <a:t>n</a:t>
            </a:r>
            <a:r>
              <a:rPr lang="en-US" altLang="en-US" sz="2800"/>
              <a:t> + </a:t>
            </a:r>
            <a:r>
              <a:rPr lang="en-US" altLang="en-US" sz="2800" i="1"/>
              <a:t>n</a:t>
            </a:r>
            <a:r>
              <a:rPr lang="en-US" altLang="en-US" sz="2800"/>
              <a:t>.</a:t>
            </a:r>
          </a:p>
          <a:p>
            <a:pPr lvl="1">
              <a:spcBef>
                <a:spcPct val="20000"/>
              </a:spcBef>
              <a:buFont typeface="Wingdings" pitchFamily="2" charset="2"/>
              <a:buChar char="s"/>
            </a:pPr>
            <a:r>
              <a:rPr lang="en-US" altLang="en-US" sz="2800" u="sng">
                <a:solidFill>
                  <a:srgbClr val="CC3300"/>
                </a:solidFill>
              </a:rPr>
              <a:t>Induction:</a:t>
            </a:r>
            <a:r>
              <a:rPr lang="en-US" altLang="en-US" sz="2800">
                <a:solidFill>
                  <a:srgbClr val="CC3300"/>
                </a:solidFill>
              </a:rPr>
              <a:t> </a:t>
            </a:r>
          </a:p>
          <a:p>
            <a:pPr lvl="2">
              <a:spcBef>
                <a:spcPct val="20000"/>
              </a:spcBef>
              <a:buFontTx/>
              <a:buChar char="•"/>
            </a:pPr>
            <a:r>
              <a:rPr lang="en-US" altLang="en-US" b="1">
                <a:solidFill>
                  <a:schemeClr val="hlink"/>
                </a:solidFill>
              </a:rPr>
              <a:t>Basis: </a:t>
            </a:r>
            <a:r>
              <a:rPr lang="en-US" altLang="en-US" i="1"/>
              <a:t>n = </a:t>
            </a:r>
            <a:r>
              <a:rPr lang="en-US" altLang="en-US"/>
              <a:t>1 </a:t>
            </a:r>
            <a:r>
              <a:rPr lang="en-US" altLang="en-US">
                <a:sym typeface="Symbol" pitchFamily="18" charset="2"/>
              </a:rPr>
              <a:t> </a:t>
            </a:r>
            <a:r>
              <a:rPr lang="en-US" altLang="en-US" i="1"/>
              <a:t>n </a:t>
            </a:r>
            <a:r>
              <a:rPr lang="en-US" altLang="en-US"/>
              <a:t>lg</a:t>
            </a:r>
            <a:r>
              <a:rPr lang="en-US" altLang="en-US" i="1"/>
              <a:t>n</a:t>
            </a:r>
            <a:r>
              <a:rPr lang="en-US" altLang="en-US"/>
              <a:t> + </a:t>
            </a:r>
            <a:r>
              <a:rPr lang="en-US" altLang="en-US" i="1"/>
              <a:t>n</a:t>
            </a:r>
            <a:r>
              <a:rPr lang="en-US" altLang="en-US"/>
              <a:t> = 1 = </a:t>
            </a:r>
            <a:r>
              <a:rPr lang="en-US" altLang="en-US" i="1"/>
              <a:t>T</a:t>
            </a:r>
            <a:r>
              <a:rPr lang="en-US" altLang="en-US"/>
              <a:t>(</a:t>
            </a:r>
            <a:r>
              <a:rPr lang="en-US" altLang="en-US" i="1"/>
              <a:t>n</a:t>
            </a:r>
            <a:r>
              <a:rPr lang="en-US" altLang="en-US"/>
              <a:t>).</a:t>
            </a:r>
          </a:p>
          <a:p>
            <a:pPr lvl="2">
              <a:spcBef>
                <a:spcPct val="20000"/>
              </a:spcBef>
              <a:buFontTx/>
              <a:buChar char="•"/>
            </a:pPr>
            <a:r>
              <a:rPr lang="en-US" altLang="en-US" b="1">
                <a:solidFill>
                  <a:schemeClr val="hlink"/>
                </a:solidFill>
              </a:rPr>
              <a:t>Hypothesis:</a:t>
            </a:r>
            <a:r>
              <a:rPr lang="en-US" altLang="en-US"/>
              <a:t> </a:t>
            </a:r>
            <a:r>
              <a:rPr lang="en-US" altLang="en-US" i="1"/>
              <a:t>T</a:t>
            </a:r>
            <a:r>
              <a:rPr lang="en-US" altLang="en-US"/>
              <a:t>(</a:t>
            </a:r>
            <a:r>
              <a:rPr lang="en-US" altLang="en-US" i="1"/>
              <a:t>k</a:t>
            </a:r>
            <a:r>
              <a:rPr lang="en-US" altLang="en-US"/>
              <a:t>) = </a:t>
            </a:r>
            <a:r>
              <a:rPr lang="en-US" altLang="en-US" i="1"/>
              <a:t>k </a:t>
            </a:r>
            <a:r>
              <a:rPr lang="en-US" altLang="en-US"/>
              <a:t>lg </a:t>
            </a:r>
            <a:r>
              <a:rPr lang="en-US" altLang="en-US" i="1"/>
              <a:t>k</a:t>
            </a:r>
            <a:r>
              <a:rPr lang="en-US" altLang="en-US"/>
              <a:t> + </a:t>
            </a:r>
            <a:r>
              <a:rPr lang="en-US" altLang="en-US" i="1"/>
              <a:t>k</a:t>
            </a:r>
            <a:r>
              <a:rPr lang="en-US" altLang="en-US"/>
              <a:t> for all </a:t>
            </a:r>
            <a:r>
              <a:rPr lang="en-US" altLang="en-US" i="1"/>
              <a:t>k</a:t>
            </a:r>
            <a:r>
              <a:rPr lang="en-US" altLang="en-US"/>
              <a:t> &lt; </a:t>
            </a:r>
            <a:r>
              <a:rPr lang="en-US" altLang="en-US" i="1"/>
              <a:t>n</a:t>
            </a:r>
            <a:r>
              <a:rPr lang="en-US" altLang="en-US"/>
              <a:t>.</a:t>
            </a:r>
            <a:endParaRPr lang="en-US" altLang="en-US" b="1">
              <a:solidFill>
                <a:schemeClr val="hlink"/>
              </a:solidFill>
            </a:endParaRPr>
          </a:p>
          <a:p>
            <a:pPr lvl="2">
              <a:spcBef>
                <a:spcPct val="20000"/>
              </a:spcBef>
              <a:buFontTx/>
              <a:buChar char="•"/>
            </a:pPr>
            <a:r>
              <a:rPr lang="en-US" altLang="en-US" b="1">
                <a:solidFill>
                  <a:schemeClr val="hlink"/>
                </a:solidFill>
              </a:rPr>
              <a:t>Inductive Step: </a:t>
            </a:r>
            <a:r>
              <a:rPr lang="en-US" altLang="en-US" i="1"/>
              <a:t>T</a:t>
            </a:r>
            <a:r>
              <a:rPr lang="en-US" altLang="en-US"/>
              <a:t>(</a:t>
            </a:r>
            <a:r>
              <a:rPr lang="en-US" altLang="en-US" i="1"/>
              <a:t>n</a:t>
            </a:r>
            <a:r>
              <a:rPr lang="en-US" altLang="en-US"/>
              <a:t>)  = 2 </a:t>
            </a:r>
            <a:r>
              <a:rPr lang="en-US" altLang="en-US" i="1"/>
              <a:t>T</a:t>
            </a:r>
            <a:r>
              <a:rPr lang="en-US" altLang="en-US"/>
              <a:t>(</a:t>
            </a:r>
            <a:r>
              <a:rPr lang="en-US" altLang="en-US" i="1"/>
              <a:t>n</a:t>
            </a:r>
            <a:r>
              <a:rPr lang="en-US" altLang="en-US"/>
              <a:t>/2) + </a:t>
            </a:r>
            <a:r>
              <a:rPr lang="en-US" altLang="en-US" i="1"/>
              <a:t>n</a:t>
            </a:r>
          </a:p>
          <a:p>
            <a:pPr lvl="2">
              <a:spcBef>
                <a:spcPct val="20000"/>
              </a:spcBef>
            </a:pPr>
            <a:r>
              <a:rPr lang="en-US" altLang="en-US" b="1">
                <a:solidFill>
                  <a:schemeClr val="hlink"/>
                </a:solidFill>
              </a:rPr>
              <a:t>                                       </a:t>
            </a:r>
            <a:r>
              <a:rPr lang="en-US" altLang="en-US" b="1"/>
              <a:t>= </a:t>
            </a:r>
            <a:r>
              <a:rPr lang="en-US" altLang="en-US"/>
              <a:t>2 ((</a:t>
            </a:r>
            <a:r>
              <a:rPr lang="en-US" altLang="en-US" i="1"/>
              <a:t>n</a:t>
            </a:r>
            <a:r>
              <a:rPr lang="en-US" altLang="en-US"/>
              <a:t>/2)lg(</a:t>
            </a:r>
            <a:r>
              <a:rPr lang="en-US" altLang="en-US" i="1"/>
              <a:t>n</a:t>
            </a:r>
            <a:r>
              <a:rPr lang="en-US" altLang="en-US"/>
              <a:t>/2) + (</a:t>
            </a:r>
            <a:r>
              <a:rPr lang="en-US" altLang="en-US" i="1"/>
              <a:t>n</a:t>
            </a:r>
            <a:r>
              <a:rPr lang="en-US" altLang="en-US"/>
              <a:t>/2)) + </a:t>
            </a:r>
            <a:r>
              <a:rPr lang="en-US" altLang="en-US" i="1"/>
              <a:t>n</a:t>
            </a:r>
          </a:p>
          <a:p>
            <a:pPr lvl="2">
              <a:spcBef>
                <a:spcPct val="20000"/>
              </a:spcBef>
            </a:pPr>
            <a:r>
              <a:rPr lang="en-US" altLang="en-US" i="1"/>
              <a:t>                                       = n</a:t>
            </a:r>
            <a:r>
              <a:rPr lang="en-US" altLang="en-US"/>
              <a:t> (lg(</a:t>
            </a:r>
            <a:r>
              <a:rPr lang="en-US" altLang="en-US" i="1"/>
              <a:t>n</a:t>
            </a:r>
            <a:r>
              <a:rPr lang="en-US" altLang="en-US"/>
              <a:t>/2)) + 2</a:t>
            </a:r>
            <a:r>
              <a:rPr lang="en-US" altLang="en-US" i="1"/>
              <a:t>n</a:t>
            </a:r>
            <a:endParaRPr lang="en-US" altLang="en-US"/>
          </a:p>
          <a:p>
            <a:pPr lvl="2">
              <a:spcBef>
                <a:spcPct val="20000"/>
              </a:spcBef>
            </a:pPr>
            <a:r>
              <a:rPr lang="en-US" altLang="en-US"/>
              <a:t>                                       = </a:t>
            </a:r>
            <a:r>
              <a:rPr lang="en-US" altLang="en-US" i="1"/>
              <a:t>n </a:t>
            </a:r>
            <a:r>
              <a:rPr lang="en-US" altLang="en-US"/>
              <a:t>lg </a:t>
            </a:r>
            <a:r>
              <a:rPr lang="en-US" altLang="en-US" i="1"/>
              <a:t>n</a:t>
            </a:r>
            <a:r>
              <a:rPr lang="en-US" altLang="en-US"/>
              <a:t> – </a:t>
            </a:r>
            <a:r>
              <a:rPr lang="en-US" altLang="en-US" i="1"/>
              <a:t>n </a:t>
            </a:r>
            <a:r>
              <a:rPr lang="en-US" altLang="en-US"/>
              <a:t>+ 2</a:t>
            </a:r>
            <a:r>
              <a:rPr lang="en-US" altLang="en-US" i="1"/>
              <a:t>n</a:t>
            </a:r>
            <a:endParaRPr lang="en-US" altLang="en-US"/>
          </a:p>
          <a:p>
            <a:pPr lvl="2">
              <a:spcBef>
                <a:spcPct val="20000"/>
              </a:spcBef>
            </a:pPr>
            <a:r>
              <a:rPr lang="en-US" altLang="en-US"/>
              <a:t>                                       = </a:t>
            </a:r>
            <a:r>
              <a:rPr lang="en-US" altLang="en-US" i="1"/>
              <a:t>n</a:t>
            </a:r>
            <a:r>
              <a:rPr lang="en-US" altLang="en-US"/>
              <a:t> lg </a:t>
            </a:r>
            <a:r>
              <a:rPr lang="en-US" altLang="en-US" i="1"/>
              <a:t>n</a:t>
            </a:r>
            <a:r>
              <a:rPr lang="en-US" altLang="en-US"/>
              <a:t> + </a:t>
            </a:r>
            <a:r>
              <a:rPr lang="en-US" altLang="en-US" i="1"/>
              <a:t>n</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74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74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749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749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749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749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749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74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build="p" bldLvl="3"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4275" name="Rectangle 2"/>
          <p:cNvSpPr>
            <a:spLocks noGrp="1" noChangeArrowheads="1"/>
          </p:cNvSpPr>
          <p:nvPr>
            <p:ph type="title"/>
          </p:nvPr>
        </p:nvSpPr>
        <p:spPr/>
        <p:txBody>
          <a:bodyPr/>
          <a:lstStyle/>
          <a:p>
            <a:r>
              <a:rPr lang="en-US" altLang="en-US" smtClean="0"/>
              <a:t>Recursion-tree Method</a:t>
            </a:r>
          </a:p>
        </p:txBody>
      </p:sp>
      <p:sp>
        <p:nvSpPr>
          <p:cNvPr id="54276" name="Rectangle 3"/>
          <p:cNvSpPr>
            <a:spLocks noGrp="1" noChangeArrowheads="1"/>
          </p:cNvSpPr>
          <p:nvPr>
            <p:ph type="body" idx="1"/>
          </p:nvPr>
        </p:nvSpPr>
        <p:spPr>
          <a:xfrm>
            <a:off x="304800" y="1068388"/>
            <a:ext cx="8458200" cy="5207000"/>
          </a:xfrm>
        </p:spPr>
        <p:txBody>
          <a:bodyPr/>
          <a:lstStyle/>
          <a:p>
            <a:r>
              <a:rPr lang="en-US" altLang="en-US" smtClean="0"/>
              <a:t>Making a </a:t>
            </a:r>
            <a:r>
              <a:rPr lang="en-US" altLang="en-US" smtClean="0">
                <a:solidFill>
                  <a:srgbClr val="CC3300"/>
                </a:solidFill>
              </a:rPr>
              <a:t>good guess</a:t>
            </a:r>
            <a:r>
              <a:rPr lang="en-US" altLang="en-US" smtClean="0"/>
              <a:t> is sometimes </a:t>
            </a:r>
            <a:r>
              <a:rPr lang="en-US" altLang="en-US" smtClean="0">
                <a:solidFill>
                  <a:srgbClr val="CC3300"/>
                </a:solidFill>
              </a:rPr>
              <a:t>difficult</a:t>
            </a:r>
            <a:r>
              <a:rPr lang="en-US" altLang="en-US" smtClean="0"/>
              <a:t> with the substitution method.</a:t>
            </a:r>
          </a:p>
          <a:p>
            <a:r>
              <a:rPr lang="en-US" altLang="en-US" smtClean="0"/>
              <a:t>Use </a:t>
            </a:r>
            <a:r>
              <a:rPr lang="en-US" altLang="en-US" b="1" smtClean="0">
                <a:solidFill>
                  <a:srgbClr val="CC3300"/>
                </a:solidFill>
              </a:rPr>
              <a:t>recursion trees</a:t>
            </a:r>
            <a:r>
              <a:rPr lang="en-US" altLang="en-US" smtClean="0"/>
              <a:t> to devise good guesses.</a:t>
            </a:r>
          </a:p>
          <a:p>
            <a:r>
              <a:rPr lang="en-US" altLang="en-US" smtClean="0"/>
              <a:t>Recursion Trees</a:t>
            </a:r>
          </a:p>
          <a:p>
            <a:pPr lvl="1"/>
            <a:r>
              <a:rPr lang="en-US" altLang="en-US" smtClean="0"/>
              <a:t>Show successive expansions of recurrences using trees.</a:t>
            </a:r>
          </a:p>
          <a:p>
            <a:pPr lvl="1"/>
            <a:r>
              <a:rPr lang="en-US" altLang="en-US" smtClean="0"/>
              <a:t>Keep track of the time spent on the subproblems of a divide and conquer algorithm.</a:t>
            </a:r>
          </a:p>
          <a:p>
            <a:pPr lvl="1"/>
            <a:r>
              <a:rPr lang="en-US" altLang="en-US" smtClean="0"/>
              <a:t>Help organize the algebraic bookkeeping necessary to solve a recurrence.</a:t>
            </a:r>
          </a:p>
          <a:p>
            <a:pPr lvl="1"/>
            <a:endParaRPr lang="en-US" altLang="en-US" smtClean="0"/>
          </a:p>
          <a:p>
            <a:endParaRPr lang="en-US" alt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5299" name="Rectangle 2"/>
          <p:cNvSpPr>
            <a:spLocks noGrp="1" noChangeArrowheads="1"/>
          </p:cNvSpPr>
          <p:nvPr>
            <p:ph type="title"/>
          </p:nvPr>
        </p:nvSpPr>
        <p:spPr/>
        <p:txBody>
          <a:bodyPr/>
          <a:lstStyle/>
          <a:p>
            <a:r>
              <a:rPr lang="en-US" altLang="en-US" smtClean="0"/>
              <a:t>Recursion Tree – Example </a:t>
            </a:r>
          </a:p>
        </p:txBody>
      </p:sp>
      <p:sp>
        <p:nvSpPr>
          <p:cNvPr id="55300" name="Rectangle 3"/>
          <p:cNvSpPr>
            <a:spLocks noGrp="1" noChangeArrowheads="1"/>
          </p:cNvSpPr>
          <p:nvPr>
            <p:ph type="body" idx="1"/>
          </p:nvPr>
        </p:nvSpPr>
        <p:spPr/>
        <p:txBody>
          <a:bodyPr/>
          <a:lstStyle/>
          <a:p>
            <a:r>
              <a:rPr lang="en-US" altLang="en-US" smtClean="0"/>
              <a:t>Running time of Merge Sort:</a:t>
            </a:r>
          </a:p>
          <a:p>
            <a:pPr lvl="2" algn="ctr">
              <a:buFontTx/>
              <a:buNone/>
            </a:pPr>
            <a:r>
              <a:rPr lang="en-US" altLang="en-US" sz="2800" i="1" smtClean="0">
                <a:solidFill>
                  <a:srgbClr val="CC3300"/>
                </a:solidFill>
              </a:rPr>
              <a:t>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a:t>
            </a:r>
            <a:r>
              <a:rPr lang="en-US" altLang="en-US" sz="2800" i="1" smtClean="0">
                <a:solidFill>
                  <a:srgbClr val="CC3300"/>
                </a:solidFill>
              </a:rPr>
              <a:t> = </a:t>
            </a:r>
            <a:r>
              <a:rPr lang="en-US" altLang="en-US" sz="2800" smtClean="0">
                <a:solidFill>
                  <a:srgbClr val="CC3300"/>
                </a:solidFill>
                <a:sym typeface="Symbol" pitchFamily="18" charset="2"/>
              </a:rPr>
              <a:t></a:t>
            </a:r>
            <a:r>
              <a:rPr lang="en-US" altLang="en-US" sz="2800" smtClean="0">
                <a:solidFill>
                  <a:srgbClr val="CC3300"/>
                </a:solidFill>
              </a:rPr>
              <a:t>(1)</a:t>
            </a:r>
            <a:r>
              <a:rPr lang="en-US" altLang="en-US" sz="2800" i="1" smtClean="0">
                <a:solidFill>
                  <a:srgbClr val="CC3300"/>
                </a:solidFill>
              </a:rPr>
              <a:t> 			</a:t>
            </a:r>
            <a:r>
              <a:rPr lang="en-US" altLang="en-US" sz="2800" smtClean="0">
                <a:solidFill>
                  <a:srgbClr val="CC3300"/>
                </a:solidFill>
              </a:rPr>
              <a:t>if</a:t>
            </a:r>
            <a:r>
              <a:rPr lang="en-US" altLang="en-US" sz="2800" i="1" smtClean="0">
                <a:solidFill>
                  <a:srgbClr val="CC3300"/>
                </a:solidFill>
              </a:rPr>
              <a:t> n = </a:t>
            </a:r>
            <a:r>
              <a:rPr lang="en-US" altLang="en-US" sz="2800" smtClean="0">
                <a:solidFill>
                  <a:srgbClr val="CC3300"/>
                </a:solidFill>
              </a:rPr>
              <a:t>1</a:t>
            </a:r>
            <a:endParaRPr lang="en-US" altLang="en-US" sz="2800" i="1" smtClean="0">
              <a:solidFill>
                <a:srgbClr val="CC3300"/>
              </a:solidFill>
            </a:endParaRPr>
          </a:p>
          <a:p>
            <a:pPr lvl="2" algn="ctr">
              <a:buFontTx/>
              <a:buNone/>
            </a:pPr>
            <a:r>
              <a:rPr lang="en-US" altLang="en-US" sz="2800" i="1" smtClean="0">
                <a:solidFill>
                  <a:srgbClr val="CC3300"/>
                </a:solidFill>
              </a:rPr>
              <a:t>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a:t>
            </a:r>
            <a:r>
              <a:rPr lang="en-US" altLang="en-US" sz="2800" i="1" smtClean="0">
                <a:solidFill>
                  <a:srgbClr val="CC3300"/>
                </a:solidFill>
              </a:rPr>
              <a:t> = </a:t>
            </a:r>
            <a:r>
              <a:rPr lang="en-US" altLang="en-US" sz="2800" smtClean="0">
                <a:solidFill>
                  <a:srgbClr val="CC3300"/>
                </a:solidFill>
              </a:rPr>
              <a:t>2</a:t>
            </a:r>
            <a:r>
              <a:rPr lang="en-US" altLang="en-US" sz="2800" i="1" smtClean="0">
                <a:solidFill>
                  <a:srgbClr val="CC3300"/>
                </a:solidFill>
              </a:rPr>
              <a:t>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/2)</a:t>
            </a:r>
            <a:r>
              <a:rPr lang="en-US" altLang="en-US" sz="2800" i="1" smtClean="0">
                <a:solidFill>
                  <a:srgbClr val="CC3300"/>
                </a:solidFill>
              </a:rPr>
              <a:t> + </a:t>
            </a:r>
            <a:r>
              <a:rPr lang="en-US" altLang="en-US" sz="2800" smtClean="0">
                <a:solidFill>
                  <a:srgbClr val="CC3300"/>
                </a:solidFill>
                <a:sym typeface="Symbol" pitchFamily="18" charset="2"/>
              </a:rPr>
              <a: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a:t>
            </a:r>
            <a:r>
              <a:rPr lang="en-US" altLang="en-US" sz="2800" i="1" smtClean="0">
                <a:solidFill>
                  <a:srgbClr val="CC3300"/>
                </a:solidFill>
              </a:rPr>
              <a:t> 	</a:t>
            </a:r>
            <a:r>
              <a:rPr lang="en-US" altLang="en-US" sz="2800" smtClean="0">
                <a:solidFill>
                  <a:srgbClr val="CC3300"/>
                </a:solidFill>
              </a:rPr>
              <a:t>if</a:t>
            </a:r>
            <a:r>
              <a:rPr lang="en-US" altLang="en-US" sz="2800" i="1" smtClean="0">
                <a:solidFill>
                  <a:srgbClr val="CC3300"/>
                </a:solidFill>
              </a:rPr>
              <a:t> n &gt; </a:t>
            </a:r>
            <a:r>
              <a:rPr lang="en-US" altLang="en-US" sz="2800" smtClean="0">
                <a:solidFill>
                  <a:srgbClr val="CC3300"/>
                </a:solidFill>
              </a:rPr>
              <a:t>1</a:t>
            </a:r>
            <a:endParaRPr lang="en-US" altLang="en-US" sz="2800" i="1" smtClean="0">
              <a:solidFill>
                <a:srgbClr val="CC3300"/>
              </a:solidFill>
            </a:endParaRPr>
          </a:p>
          <a:p>
            <a:r>
              <a:rPr lang="en-US" altLang="en-US" smtClean="0"/>
              <a:t>Rewrite the recurrence as</a:t>
            </a:r>
          </a:p>
          <a:p>
            <a:pPr lvl="2" algn="ctr">
              <a:buFontTx/>
              <a:buNone/>
            </a:pPr>
            <a:r>
              <a:rPr lang="en-US" altLang="en-US" sz="2800" i="1" smtClean="0">
                <a:solidFill>
                  <a:srgbClr val="CC3300"/>
                </a:solidFill>
              </a:rPr>
              <a:t>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a:t>
            </a:r>
            <a:r>
              <a:rPr lang="en-US" altLang="en-US" sz="2800" i="1" smtClean="0">
                <a:solidFill>
                  <a:srgbClr val="CC3300"/>
                </a:solidFill>
              </a:rPr>
              <a:t> = </a:t>
            </a:r>
            <a:r>
              <a:rPr lang="en-US" altLang="en-US" sz="2800" b="1" i="1" smtClean="0">
                <a:solidFill>
                  <a:schemeClr val="hlink"/>
                </a:solidFill>
                <a:sym typeface="Symbol" pitchFamily="18" charset="2"/>
              </a:rPr>
              <a:t>c</a:t>
            </a:r>
            <a:r>
              <a:rPr lang="en-US" altLang="en-US" sz="2800" i="1" smtClean="0">
                <a:solidFill>
                  <a:srgbClr val="CC3300"/>
                </a:solidFill>
              </a:rPr>
              <a:t> 			</a:t>
            </a:r>
            <a:r>
              <a:rPr lang="en-US" altLang="en-US" sz="2800" smtClean="0">
                <a:solidFill>
                  <a:srgbClr val="CC3300"/>
                </a:solidFill>
              </a:rPr>
              <a:t>if</a:t>
            </a:r>
            <a:r>
              <a:rPr lang="en-US" altLang="en-US" sz="2800" i="1" smtClean="0">
                <a:solidFill>
                  <a:srgbClr val="CC3300"/>
                </a:solidFill>
              </a:rPr>
              <a:t> n = </a:t>
            </a:r>
            <a:r>
              <a:rPr lang="en-US" altLang="en-US" sz="2800" smtClean="0">
                <a:solidFill>
                  <a:srgbClr val="CC3300"/>
                </a:solidFill>
              </a:rPr>
              <a:t>1</a:t>
            </a:r>
            <a:endParaRPr lang="en-US" altLang="en-US" sz="2800" i="1" smtClean="0">
              <a:solidFill>
                <a:srgbClr val="CC3300"/>
              </a:solidFill>
            </a:endParaRPr>
          </a:p>
          <a:p>
            <a:pPr lvl="2" algn="ctr">
              <a:buFontTx/>
              <a:buNone/>
            </a:pPr>
            <a:r>
              <a:rPr lang="en-US" altLang="en-US" sz="2800" i="1" smtClean="0">
                <a:solidFill>
                  <a:srgbClr val="CC3300"/>
                </a:solidFill>
              </a:rPr>
              <a:t>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a:t>
            </a:r>
            <a:r>
              <a:rPr lang="en-US" altLang="en-US" sz="2800" i="1" smtClean="0">
                <a:solidFill>
                  <a:srgbClr val="CC3300"/>
                </a:solidFill>
              </a:rPr>
              <a:t> = </a:t>
            </a:r>
            <a:r>
              <a:rPr lang="en-US" altLang="en-US" sz="2800" smtClean="0">
                <a:solidFill>
                  <a:srgbClr val="CC3300"/>
                </a:solidFill>
              </a:rPr>
              <a:t>2</a:t>
            </a:r>
            <a:r>
              <a:rPr lang="en-US" altLang="en-US" sz="2800" i="1" smtClean="0">
                <a:solidFill>
                  <a:srgbClr val="CC3300"/>
                </a:solidFill>
              </a:rPr>
              <a:t>T</a:t>
            </a:r>
            <a:r>
              <a:rPr lang="en-US" altLang="en-US" sz="2800" smtClean="0">
                <a:solidFill>
                  <a:srgbClr val="CC3300"/>
                </a:solidFill>
              </a:rPr>
              <a:t>(</a:t>
            </a:r>
            <a:r>
              <a:rPr lang="en-US" altLang="en-US" sz="2800" i="1" smtClean="0">
                <a:solidFill>
                  <a:srgbClr val="CC3300"/>
                </a:solidFill>
              </a:rPr>
              <a:t>n</a:t>
            </a:r>
            <a:r>
              <a:rPr lang="en-US" altLang="en-US" sz="2800" smtClean="0">
                <a:solidFill>
                  <a:srgbClr val="CC3300"/>
                </a:solidFill>
              </a:rPr>
              <a:t>/2)</a:t>
            </a:r>
            <a:r>
              <a:rPr lang="en-US" altLang="en-US" sz="2800" i="1" smtClean="0">
                <a:solidFill>
                  <a:srgbClr val="CC3300"/>
                </a:solidFill>
              </a:rPr>
              <a:t> + </a:t>
            </a:r>
            <a:r>
              <a:rPr lang="en-US" altLang="en-US" sz="2800" b="1" i="1" smtClean="0">
                <a:solidFill>
                  <a:schemeClr val="hlink"/>
                </a:solidFill>
                <a:sym typeface="Symbol" pitchFamily="18" charset="2"/>
              </a:rPr>
              <a:t>cn</a:t>
            </a:r>
            <a:r>
              <a:rPr lang="en-US" altLang="en-US" sz="2800" i="1" smtClean="0">
                <a:solidFill>
                  <a:srgbClr val="CC3300"/>
                </a:solidFill>
                <a:sym typeface="Symbol" pitchFamily="18" charset="2"/>
              </a:rPr>
              <a:t>  </a:t>
            </a:r>
            <a:r>
              <a:rPr lang="en-US" altLang="en-US" sz="2800" i="1" smtClean="0">
                <a:solidFill>
                  <a:srgbClr val="CC3300"/>
                </a:solidFill>
              </a:rPr>
              <a:t> 	</a:t>
            </a:r>
            <a:r>
              <a:rPr lang="en-US" altLang="en-US" sz="2800" smtClean="0">
                <a:solidFill>
                  <a:srgbClr val="CC3300"/>
                </a:solidFill>
              </a:rPr>
              <a:t>if</a:t>
            </a:r>
            <a:r>
              <a:rPr lang="en-US" altLang="en-US" sz="2800" i="1" smtClean="0">
                <a:solidFill>
                  <a:srgbClr val="CC3300"/>
                </a:solidFill>
              </a:rPr>
              <a:t> n &gt; </a:t>
            </a:r>
            <a:r>
              <a:rPr lang="en-US" altLang="en-US" sz="2800" smtClean="0">
                <a:solidFill>
                  <a:srgbClr val="CC3300"/>
                </a:solidFill>
              </a:rPr>
              <a:t>1</a:t>
            </a:r>
          </a:p>
          <a:p>
            <a:pPr lvl="2">
              <a:buFontTx/>
              <a:buNone/>
            </a:pPr>
            <a:r>
              <a:rPr lang="en-US" altLang="en-US" sz="2800" b="1" i="1" smtClean="0">
                <a:solidFill>
                  <a:schemeClr val="hlink"/>
                </a:solidFill>
              </a:rPr>
              <a:t>c </a:t>
            </a:r>
            <a:r>
              <a:rPr lang="en-US" altLang="en-US" sz="2800" b="1" smtClean="0">
                <a:solidFill>
                  <a:schemeClr val="hlink"/>
                </a:solidFill>
              </a:rPr>
              <a:t>&gt; 0</a:t>
            </a:r>
            <a:r>
              <a:rPr lang="en-US" altLang="en-US" sz="2800" smtClean="0">
                <a:solidFill>
                  <a:schemeClr val="hlink"/>
                </a:solidFill>
              </a:rPr>
              <a:t>:</a:t>
            </a:r>
            <a:r>
              <a:rPr lang="en-US" altLang="en-US" sz="2800" smtClean="0">
                <a:solidFill>
                  <a:srgbClr val="CC3300"/>
                </a:solidFill>
              </a:rPr>
              <a:t>  </a:t>
            </a:r>
            <a:r>
              <a:rPr lang="en-US" altLang="en-US" sz="2800" smtClean="0"/>
              <a:t>Running time for the base case and</a:t>
            </a:r>
          </a:p>
          <a:p>
            <a:pPr lvl="2">
              <a:buFontTx/>
              <a:buNone/>
            </a:pPr>
            <a:r>
              <a:rPr lang="en-US" altLang="en-US" sz="2800" smtClean="0"/>
              <a:t>     time per array element for the divide and</a:t>
            </a:r>
          </a:p>
          <a:p>
            <a:pPr lvl="2">
              <a:buFontTx/>
              <a:buNone/>
            </a:pPr>
            <a:r>
              <a:rPr lang="en-US" altLang="en-US" sz="2800" smtClean="0"/>
              <a:t>     combine steps.</a:t>
            </a:r>
            <a:endParaRPr lang="en-US" altLang="en-US" sz="2800" i="1" smtClean="0"/>
          </a:p>
          <a:p>
            <a:endParaRPr lang="en-US" alt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6323" name="Rectangle 2"/>
          <p:cNvSpPr>
            <a:spLocks noGrp="1" noChangeArrowheads="1"/>
          </p:cNvSpPr>
          <p:nvPr>
            <p:ph type="title"/>
          </p:nvPr>
        </p:nvSpPr>
        <p:spPr/>
        <p:txBody>
          <a:bodyPr/>
          <a:lstStyle/>
          <a:p>
            <a:r>
              <a:rPr lang="en-US" altLang="en-US" smtClean="0"/>
              <a:t>Recursion Tree for Merge Sort</a:t>
            </a:r>
          </a:p>
        </p:txBody>
      </p:sp>
      <p:sp>
        <p:nvSpPr>
          <p:cNvPr id="450563" name="Text Box 3"/>
          <p:cNvSpPr txBox="1">
            <a:spLocks noChangeArrowheads="1"/>
          </p:cNvSpPr>
          <p:nvPr/>
        </p:nvSpPr>
        <p:spPr bwMode="auto">
          <a:xfrm>
            <a:off x="311150" y="1174750"/>
            <a:ext cx="33194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For the original problem, we have a cost of </a:t>
            </a:r>
            <a:r>
              <a:rPr lang="en-US" altLang="en-US" i="1">
                <a:solidFill>
                  <a:srgbClr val="CC3300"/>
                </a:solidFill>
              </a:rPr>
              <a:t>cn</a:t>
            </a:r>
            <a:r>
              <a:rPr lang="en-US" altLang="en-US"/>
              <a:t>, plus two subproblems each of size (</a:t>
            </a:r>
            <a:r>
              <a:rPr lang="en-US" altLang="en-US" i="1"/>
              <a:t>n</a:t>
            </a:r>
            <a:r>
              <a:rPr lang="en-US" altLang="en-US"/>
              <a:t>/2) and running time </a:t>
            </a:r>
            <a:r>
              <a:rPr lang="en-US" altLang="en-US" i="1"/>
              <a:t>T</a:t>
            </a:r>
            <a:r>
              <a:rPr lang="en-US" altLang="en-US"/>
              <a:t>(</a:t>
            </a:r>
            <a:r>
              <a:rPr lang="en-US" altLang="en-US" i="1"/>
              <a:t>n</a:t>
            </a:r>
            <a:r>
              <a:rPr lang="en-US" altLang="en-US"/>
              <a:t>/2).</a:t>
            </a:r>
          </a:p>
        </p:txBody>
      </p:sp>
      <p:grpSp>
        <p:nvGrpSpPr>
          <p:cNvPr id="2" name="Group 4"/>
          <p:cNvGrpSpPr>
            <a:grpSpLocks/>
          </p:cNvGrpSpPr>
          <p:nvPr/>
        </p:nvGrpSpPr>
        <p:grpSpPr bwMode="auto">
          <a:xfrm>
            <a:off x="358775" y="3224213"/>
            <a:ext cx="3109913" cy="2106612"/>
            <a:chOff x="226" y="2223"/>
            <a:chExt cx="1959" cy="1327"/>
          </a:xfrm>
        </p:grpSpPr>
        <p:sp>
          <p:nvSpPr>
            <p:cNvPr id="56350" name="Text Box 5"/>
            <p:cNvSpPr txBox="1">
              <a:spLocks noChangeArrowheads="1"/>
            </p:cNvSpPr>
            <p:nvPr/>
          </p:nvSpPr>
          <p:spPr bwMode="auto">
            <a:xfrm>
              <a:off x="1066" y="222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p>
          </p:txBody>
        </p:sp>
        <p:sp>
          <p:nvSpPr>
            <p:cNvPr id="56351" name="Line 6"/>
            <p:cNvSpPr>
              <a:spLocks noChangeShapeType="1"/>
            </p:cNvSpPr>
            <p:nvPr/>
          </p:nvSpPr>
          <p:spPr bwMode="auto">
            <a:xfrm flipH="1">
              <a:off x="596" y="2503"/>
              <a:ext cx="585" cy="74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52" name="Line 7"/>
            <p:cNvSpPr>
              <a:spLocks noChangeShapeType="1"/>
            </p:cNvSpPr>
            <p:nvPr/>
          </p:nvSpPr>
          <p:spPr bwMode="auto">
            <a:xfrm>
              <a:off x="1256" y="2493"/>
              <a:ext cx="557" cy="7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53" name="Text Box 8"/>
            <p:cNvSpPr txBox="1">
              <a:spLocks noChangeArrowheads="1"/>
            </p:cNvSpPr>
            <p:nvPr/>
          </p:nvSpPr>
          <p:spPr bwMode="auto">
            <a:xfrm>
              <a:off x="226" y="32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T</a:t>
              </a:r>
              <a:r>
                <a:rPr lang="en-US" altLang="en-US" b="1">
                  <a:solidFill>
                    <a:schemeClr val="hlink"/>
                  </a:solidFill>
                </a:rPr>
                <a:t>(</a:t>
              </a:r>
              <a:r>
                <a:rPr lang="en-US" altLang="en-US" b="1" i="1">
                  <a:solidFill>
                    <a:schemeClr val="hlink"/>
                  </a:solidFill>
                </a:rPr>
                <a:t>n</a:t>
              </a:r>
              <a:r>
                <a:rPr lang="en-US" altLang="en-US" b="1">
                  <a:solidFill>
                    <a:schemeClr val="hlink"/>
                  </a:solidFill>
                </a:rPr>
                <a:t>/2)</a:t>
              </a:r>
            </a:p>
          </p:txBody>
        </p:sp>
        <p:sp>
          <p:nvSpPr>
            <p:cNvPr id="56354" name="Text Box 9"/>
            <p:cNvSpPr txBox="1">
              <a:spLocks noChangeArrowheads="1"/>
            </p:cNvSpPr>
            <p:nvPr/>
          </p:nvSpPr>
          <p:spPr bwMode="auto">
            <a:xfrm>
              <a:off x="1568" y="3262"/>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T</a:t>
              </a:r>
              <a:r>
                <a:rPr lang="en-US" altLang="en-US" b="1">
                  <a:solidFill>
                    <a:schemeClr val="hlink"/>
                  </a:solidFill>
                </a:rPr>
                <a:t>(</a:t>
              </a:r>
              <a:r>
                <a:rPr lang="en-US" altLang="en-US" b="1" i="1">
                  <a:solidFill>
                    <a:schemeClr val="hlink"/>
                  </a:solidFill>
                </a:rPr>
                <a:t>n</a:t>
              </a:r>
              <a:r>
                <a:rPr lang="en-US" altLang="en-US" b="1">
                  <a:solidFill>
                    <a:schemeClr val="hlink"/>
                  </a:solidFill>
                </a:rPr>
                <a:t>/2)</a:t>
              </a:r>
            </a:p>
          </p:txBody>
        </p:sp>
      </p:grpSp>
      <p:sp>
        <p:nvSpPr>
          <p:cNvPr id="450570" name="Text Box 10"/>
          <p:cNvSpPr txBox="1">
            <a:spLocks noChangeArrowheads="1"/>
          </p:cNvSpPr>
          <p:nvPr/>
        </p:nvSpPr>
        <p:spPr bwMode="auto">
          <a:xfrm>
            <a:off x="4510088" y="1233488"/>
            <a:ext cx="40703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Each of the size </a:t>
            </a:r>
            <a:r>
              <a:rPr lang="en-US" altLang="en-US" i="1"/>
              <a:t>n</a:t>
            </a:r>
            <a:r>
              <a:rPr lang="en-US" altLang="en-US"/>
              <a:t>/2 problems has a cost of </a:t>
            </a:r>
            <a:r>
              <a:rPr lang="en-US" altLang="en-US" i="1"/>
              <a:t>cn</a:t>
            </a:r>
            <a:r>
              <a:rPr lang="en-US" altLang="en-US"/>
              <a:t>/2 plus two subproblems, each costing </a:t>
            </a:r>
            <a:r>
              <a:rPr lang="en-US" altLang="en-US" i="1"/>
              <a:t>T</a:t>
            </a:r>
            <a:r>
              <a:rPr lang="en-US" altLang="en-US"/>
              <a:t>(</a:t>
            </a:r>
            <a:r>
              <a:rPr lang="en-US" altLang="en-US" i="1"/>
              <a:t>n</a:t>
            </a:r>
            <a:r>
              <a:rPr lang="en-US" altLang="en-US"/>
              <a:t>/4).</a:t>
            </a:r>
          </a:p>
        </p:txBody>
      </p:sp>
      <p:grpSp>
        <p:nvGrpSpPr>
          <p:cNvPr id="3" name="Group 11"/>
          <p:cNvGrpSpPr>
            <a:grpSpLocks/>
          </p:cNvGrpSpPr>
          <p:nvPr/>
        </p:nvGrpSpPr>
        <p:grpSpPr bwMode="auto">
          <a:xfrm>
            <a:off x="4722813" y="2535238"/>
            <a:ext cx="3352800" cy="3148012"/>
            <a:chOff x="2975" y="1733"/>
            <a:chExt cx="2112" cy="1983"/>
          </a:xfrm>
        </p:grpSpPr>
        <p:sp>
          <p:nvSpPr>
            <p:cNvPr id="56337" name="Text Box 12"/>
            <p:cNvSpPr txBox="1">
              <a:spLocks noChangeArrowheads="1"/>
            </p:cNvSpPr>
            <p:nvPr/>
          </p:nvSpPr>
          <p:spPr bwMode="auto">
            <a:xfrm>
              <a:off x="3825" y="173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p>
          </p:txBody>
        </p:sp>
        <p:sp>
          <p:nvSpPr>
            <p:cNvPr id="56338" name="Line 13"/>
            <p:cNvSpPr>
              <a:spLocks noChangeShapeType="1"/>
            </p:cNvSpPr>
            <p:nvPr/>
          </p:nvSpPr>
          <p:spPr bwMode="auto">
            <a:xfrm flipH="1">
              <a:off x="3620" y="2013"/>
              <a:ext cx="320" cy="68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39" name="Line 14"/>
            <p:cNvSpPr>
              <a:spLocks noChangeShapeType="1"/>
            </p:cNvSpPr>
            <p:nvPr/>
          </p:nvSpPr>
          <p:spPr bwMode="auto">
            <a:xfrm>
              <a:off x="4015" y="2003"/>
              <a:ext cx="340" cy="67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0" name="Text Box 15"/>
            <p:cNvSpPr txBox="1">
              <a:spLocks noChangeArrowheads="1"/>
            </p:cNvSpPr>
            <p:nvPr/>
          </p:nvSpPr>
          <p:spPr bwMode="auto">
            <a:xfrm>
              <a:off x="3411" y="2668"/>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6341" name="Text Box 16"/>
            <p:cNvSpPr txBox="1">
              <a:spLocks noChangeArrowheads="1"/>
            </p:cNvSpPr>
            <p:nvPr/>
          </p:nvSpPr>
          <p:spPr bwMode="auto">
            <a:xfrm>
              <a:off x="4176" y="2649"/>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6342" name="Line 17"/>
            <p:cNvSpPr>
              <a:spLocks noChangeShapeType="1"/>
            </p:cNvSpPr>
            <p:nvPr/>
          </p:nvSpPr>
          <p:spPr bwMode="auto">
            <a:xfrm flipH="1">
              <a:off x="3305" y="2946"/>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3" name="Line 18"/>
            <p:cNvSpPr>
              <a:spLocks noChangeShapeType="1"/>
            </p:cNvSpPr>
            <p:nvPr/>
          </p:nvSpPr>
          <p:spPr bwMode="auto">
            <a:xfrm>
              <a:off x="3626" y="2946"/>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4" name="Line 19"/>
            <p:cNvSpPr>
              <a:spLocks noChangeShapeType="1"/>
            </p:cNvSpPr>
            <p:nvPr/>
          </p:nvSpPr>
          <p:spPr bwMode="auto">
            <a:xfrm flipH="1">
              <a:off x="4147" y="2957"/>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5" name="Line 20"/>
            <p:cNvSpPr>
              <a:spLocks noChangeShapeType="1"/>
            </p:cNvSpPr>
            <p:nvPr/>
          </p:nvSpPr>
          <p:spPr bwMode="auto">
            <a:xfrm>
              <a:off x="4468" y="2957"/>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6" name="Text Box 21"/>
            <p:cNvSpPr txBox="1">
              <a:spLocks noChangeArrowheads="1"/>
            </p:cNvSpPr>
            <p:nvPr/>
          </p:nvSpPr>
          <p:spPr bwMode="auto">
            <a:xfrm>
              <a:off x="2975" y="3455"/>
              <a:ext cx="5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T</a:t>
              </a:r>
              <a:r>
                <a:rPr lang="en-US" altLang="en-US" sz="2000" b="1">
                  <a:solidFill>
                    <a:schemeClr val="hlink"/>
                  </a:solidFill>
                </a:rPr>
                <a:t>(</a:t>
              </a:r>
              <a:r>
                <a:rPr lang="en-US" altLang="en-US" sz="2000" b="1" i="1">
                  <a:solidFill>
                    <a:schemeClr val="hlink"/>
                  </a:solidFill>
                </a:rPr>
                <a:t>n</a:t>
              </a:r>
              <a:r>
                <a:rPr lang="en-US" altLang="en-US" sz="2000" b="1">
                  <a:solidFill>
                    <a:schemeClr val="hlink"/>
                  </a:solidFill>
                </a:rPr>
                <a:t>/4)</a:t>
              </a:r>
            </a:p>
          </p:txBody>
        </p:sp>
        <p:sp>
          <p:nvSpPr>
            <p:cNvPr id="56347" name="Text Box 22"/>
            <p:cNvSpPr txBox="1">
              <a:spLocks noChangeArrowheads="1"/>
            </p:cNvSpPr>
            <p:nvPr/>
          </p:nvSpPr>
          <p:spPr bwMode="auto">
            <a:xfrm>
              <a:off x="3534" y="3466"/>
              <a:ext cx="5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T</a:t>
              </a:r>
              <a:r>
                <a:rPr lang="en-US" altLang="en-US" sz="2000" b="1">
                  <a:solidFill>
                    <a:schemeClr val="hlink"/>
                  </a:solidFill>
                </a:rPr>
                <a:t>(</a:t>
              </a:r>
              <a:r>
                <a:rPr lang="en-US" altLang="en-US" sz="2000" b="1" i="1">
                  <a:solidFill>
                    <a:schemeClr val="hlink"/>
                  </a:solidFill>
                </a:rPr>
                <a:t>n</a:t>
              </a:r>
              <a:r>
                <a:rPr lang="en-US" altLang="en-US" sz="2000" b="1">
                  <a:solidFill>
                    <a:schemeClr val="hlink"/>
                  </a:solidFill>
                </a:rPr>
                <a:t>/4)</a:t>
              </a:r>
            </a:p>
          </p:txBody>
        </p:sp>
        <p:sp>
          <p:nvSpPr>
            <p:cNvPr id="56348" name="Text Box 23"/>
            <p:cNvSpPr txBox="1">
              <a:spLocks noChangeArrowheads="1"/>
            </p:cNvSpPr>
            <p:nvPr/>
          </p:nvSpPr>
          <p:spPr bwMode="auto">
            <a:xfrm>
              <a:off x="4015" y="3466"/>
              <a:ext cx="5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T</a:t>
              </a:r>
              <a:r>
                <a:rPr lang="en-US" altLang="en-US" sz="2000" b="1">
                  <a:solidFill>
                    <a:schemeClr val="hlink"/>
                  </a:solidFill>
                </a:rPr>
                <a:t>(</a:t>
              </a:r>
              <a:r>
                <a:rPr lang="en-US" altLang="en-US" sz="2000" b="1" i="1">
                  <a:solidFill>
                    <a:schemeClr val="hlink"/>
                  </a:solidFill>
                </a:rPr>
                <a:t>n</a:t>
              </a:r>
              <a:r>
                <a:rPr lang="en-US" altLang="en-US" sz="2000" b="1">
                  <a:solidFill>
                    <a:schemeClr val="hlink"/>
                  </a:solidFill>
                </a:rPr>
                <a:t>/4)</a:t>
              </a:r>
            </a:p>
          </p:txBody>
        </p:sp>
        <p:sp>
          <p:nvSpPr>
            <p:cNvPr id="56349" name="Text Box 24"/>
            <p:cNvSpPr txBox="1">
              <a:spLocks noChangeArrowheads="1"/>
            </p:cNvSpPr>
            <p:nvPr/>
          </p:nvSpPr>
          <p:spPr bwMode="auto">
            <a:xfrm>
              <a:off x="4554" y="3466"/>
              <a:ext cx="5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T</a:t>
              </a:r>
              <a:r>
                <a:rPr lang="en-US" altLang="en-US" sz="2000" b="1">
                  <a:solidFill>
                    <a:schemeClr val="hlink"/>
                  </a:solidFill>
                </a:rPr>
                <a:t>(</a:t>
              </a:r>
              <a:r>
                <a:rPr lang="en-US" altLang="en-US" sz="2000" b="1" i="1">
                  <a:solidFill>
                    <a:schemeClr val="hlink"/>
                  </a:solidFill>
                </a:rPr>
                <a:t>n</a:t>
              </a:r>
              <a:r>
                <a:rPr lang="en-US" altLang="en-US" sz="2000" b="1">
                  <a:solidFill>
                    <a:schemeClr val="hlink"/>
                  </a:solidFill>
                </a:rPr>
                <a:t>/4)</a:t>
              </a:r>
            </a:p>
          </p:txBody>
        </p:sp>
      </p:grpSp>
      <p:grpSp>
        <p:nvGrpSpPr>
          <p:cNvPr id="4" name="Group 25"/>
          <p:cNvGrpSpPr>
            <a:grpSpLocks/>
          </p:cNvGrpSpPr>
          <p:nvPr/>
        </p:nvGrpSpPr>
        <p:grpSpPr bwMode="auto">
          <a:xfrm>
            <a:off x="1993900" y="2763838"/>
            <a:ext cx="4078288" cy="1484312"/>
            <a:chOff x="1256" y="1741"/>
            <a:chExt cx="2569" cy="935"/>
          </a:xfrm>
        </p:grpSpPr>
        <p:sp>
          <p:nvSpPr>
            <p:cNvPr id="56333" name="Text Box 26"/>
            <p:cNvSpPr txBox="1">
              <a:spLocks noChangeArrowheads="1"/>
            </p:cNvSpPr>
            <p:nvPr/>
          </p:nvSpPr>
          <p:spPr bwMode="auto">
            <a:xfrm>
              <a:off x="2006" y="2183"/>
              <a:ext cx="1141" cy="37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CC3300"/>
                  </a:solidFill>
                </a:rPr>
                <a:t>Cost of divide and merge. </a:t>
              </a:r>
            </a:p>
          </p:txBody>
        </p:sp>
        <p:cxnSp>
          <p:nvCxnSpPr>
            <p:cNvPr id="56334" name="AutoShape 27"/>
            <p:cNvCxnSpPr>
              <a:cxnSpLocks noChangeShapeType="1"/>
              <a:stCxn id="56333" idx="2"/>
              <a:endCxn id="56352" idx="0"/>
            </p:cNvCxnSpPr>
            <p:nvPr/>
          </p:nvCxnSpPr>
          <p:spPr bwMode="auto">
            <a:xfrm rot="16200000" flipV="1">
              <a:off x="1784" y="1764"/>
              <a:ext cx="265" cy="1321"/>
            </a:xfrm>
            <a:prstGeom prst="curvedConnector5">
              <a:avLst>
                <a:gd name="adj1" fmla="val -54338"/>
                <a:gd name="adj2" fmla="val 50491"/>
                <a:gd name="adj3" fmla="val 150944"/>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6335" name="AutoShape 28"/>
            <p:cNvCxnSpPr>
              <a:cxnSpLocks noChangeShapeType="1"/>
              <a:stCxn id="56333" idx="3"/>
              <a:endCxn id="56337" idx="1"/>
            </p:cNvCxnSpPr>
            <p:nvPr/>
          </p:nvCxnSpPr>
          <p:spPr bwMode="auto">
            <a:xfrm flipV="1">
              <a:off x="3147" y="1741"/>
              <a:ext cx="678" cy="629"/>
            </a:xfrm>
            <a:prstGeom prst="curvedConnector3">
              <a:avLst>
                <a:gd name="adj1" fmla="val 50000"/>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6336" name="AutoShape 29"/>
            <p:cNvCxnSpPr>
              <a:cxnSpLocks noChangeShapeType="1"/>
              <a:stCxn id="56333" idx="2"/>
              <a:endCxn id="56340" idx="1"/>
            </p:cNvCxnSpPr>
            <p:nvPr/>
          </p:nvCxnSpPr>
          <p:spPr bwMode="auto">
            <a:xfrm rot="16200000" flipH="1">
              <a:off x="2934" y="2200"/>
              <a:ext cx="119" cy="834"/>
            </a:xfrm>
            <a:prstGeom prst="curvedConnector2">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grpSp>
        <p:nvGrpSpPr>
          <p:cNvPr id="5" name="Group 30"/>
          <p:cNvGrpSpPr>
            <a:grpSpLocks/>
          </p:cNvGrpSpPr>
          <p:nvPr/>
        </p:nvGrpSpPr>
        <p:grpSpPr bwMode="auto">
          <a:xfrm>
            <a:off x="2765425" y="5330825"/>
            <a:ext cx="2381250" cy="836613"/>
            <a:chOff x="1742" y="3358"/>
            <a:chExt cx="1500" cy="527"/>
          </a:xfrm>
        </p:grpSpPr>
        <p:sp>
          <p:nvSpPr>
            <p:cNvPr id="56330" name="Text Box 31"/>
            <p:cNvSpPr txBox="1">
              <a:spLocks noChangeArrowheads="1"/>
            </p:cNvSpPr>
            <p:nvPr/>
          </p:nvSpPr>
          <p:spPr bwMode="auto">
            <a:xfrm>
              <a:off x="1742" y="3511"/>
              <a:ext cx="1141" cy="37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CC3300"/>
                  </a:solidFill>
                </a:rPr>
                <a:t>Cost of sorting subproblems.</a:t>
              </a:r>
              <a:r>
                <a:rPr lang="en-US" altLang="en-US" sz="1600" b="1"/>
                <a:t> </a:t>
              </a:r>
            </a:p>
          </p:txBody>
        </p:sp>
        <p:cxnSp>
          <p:nvCxnSpPr>
            <p:cNvPr id="56331" name="AutoShape 32"/>
            <p:cNvCxnSpPr>
              <a:cxnSpLocks noChangeShapeType="1"/>
              <a:stCxn id="56330" idx="0"/>
              <a:endCxn id="56354" idx="2"/>
            </p:cNvCxnSpPr>
            <p:nvPr/>
          </p:nvCxnSpPr>
          <p:spPr bwMode="auto">
            <a:xfrm rot="5400000" flipH="1">
              <a:off x="2018" y="3217"/>
              <a:ext cx="153" cy="436"/>
            </a:xfrm>
            <a:prstGeom prst="curvedConnector3">
              <a:avLst>
                <a:gd name="adj1" fmla="val 4967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6332" name="AutoShape 33"/>
            <p:cNvCxnSpPr>
              <a:cxnSpLocks noChangeShapeType="1"/>
              <a:stCxn id="56330" idx="3"/>
              <a:endCxn id="56346" idx="2"/>
            </p:cNvCxnSpPr>
            <p:nvPr/>
          </p:nvCxnSpPr>
          <p:spPr bwMode="auto">
            <a:xfrm flipV="1">
              <a:off x="2883" y="3569"/>
              <a:ext cx="359" cy="129"/>
            </a:xfrm>
            <a:prstGeom prst="curvedConnector2">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autoUpdateAnimBg="0"/>
      <p:bldP spid="45057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7347" name="Rectangle 2"/>
          <p:cNvSpPr>
            <a:spLocks noGrp="1" noChangeArrowheads="1"/>
          </p:cNvSpPr>
          <p:nvPr>
            <p:ph type="title"/>
          </p:nvPr>
        </p:nvSpPr>
        <p:spPr/>
        <p:txBody>
          <a:bodyPr/>
          <a:lstStyle/>
          <a:p>
            <a:r>
              <a:rPr lang="en-US" altLang="en-US" smtClean="0"/>
              <a:t>Recursion Tree for Merge Sort</a:t>
            </a:r>
          </a:p>
        </p:txBody>
      </p:sp>
      <p:sp>
        <p:nvSpPr>
          <p:cNvPr id="57348" name="Text Box 3"/>
          <p:cNvSpPr txBox="1">
            <a:spLocks noChangeArrowheads="1"/>
          </p:cNvSpPr>
          <p:nvPr/>
        </p:nvSpPr>
        <p:spPr bwMode="auto">
          <a:xfrm>
            <a:off x="238125" y="828675"/>
            <a:ext cx="698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Continue expanding until the problem size reduces to 1.</a:t>
            </a:r>
          </a:p>
        </p:txBody>
      </p:sp>
      <p:grpSp>
        <p:nvGrpSpPr>
          <p:cNvPr id="57349" name="Group 4"/>
          <p:cNvGrpSpPr>
            <a:grpSpLocks/>
          </p:cNvGrpSpPr>
          <p:nvPr/>
        </p:nvGrpSpPr>
        <p:grpSpPr bwMode="auto">
          <a:xfrm>
            <a:off x="1001713" y="1268413"/>
            <a:ext cx="3432175" cy="4830762"/>
            <a:chOff x="659" y="978"/>
            <a:chExt cx="2162" cy="3043"/>
          </a:xfrm>
        </p:grpSpPr>
        <p:sp>
          <p:nvSpPr>
            <p:cNvPr id="57363" name="Text Box 5"/>
            <p:cNvSpPr txBox="1">
              <a:spLocks noChangeArrowheads="1"/>
            </p:cNvSpPr>
            <p:nvPr/>
          </p:nvSpPr>
          <p:spPr bwMode="auto">
            <a:xfrm>
              <a:off x="1596" y="9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p>
          </p:txBody>
        </p:sp>
        <p:sp>
          <p:nvSpPr>
            <p:cNvPr id="57364" name="Line 6"/>
            <p:cNvSpPr>
              <a:spLocks noChangeShapeType="1"/>
            </p:cNvSpPr>
            <p:nvPr/>
          </p:nvSpPr>
          <p:spPr bwMode="auto">
            <a:xfrm flipH="1">
              <a:off x="1448" y="1258"/>
              <a:ext cx="263"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65" name="Line 7"/>
            <p:cNvSpPr>
              <a:spLocks noChangeShapeType="1"/>
            </p:cNvSpPr>
            <p:nvPr/>
          </p:nvSpPr>
          <p:spPr bwMode="auto">
            <a:xfrm>
              <a:off x="1786" y="1248"/>
              <a:ext cx="293" cy="5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66" name="Text Box 8"/>
            <p:cNvSpPr txBox="1">
              <a:spLocks noChangeArrowheads="1"/>
            </p:cNvSpPr>
            <p:nvPr/>
          </p:nvSpPr>
          <p:spPr bwMode="auto">
            <a:xfrm>
              <a:off x="1182" y="1913"/>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7367" name="Text Box 9"/>
            <p:cNvSpPr txBox="1">
              <a:spLocks noChangeArrowheads="1"/>
            </p:cNvSpPr>
            <p:nvPr/>
          </p:nvSpPr>
          <p:spPr bwMode="auto">
            <a:xfrm>
              <a:off x="1947" y="1894"/>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7368" name="Line 10"/>
            <p:cNvSpPr>
              <a:spLocks noChangeShapeType="1"/>
            </p:cNvSpPr>
            <p:nvPr/>
          </p:nvSpPr>
          <p:spPr bwMode="auto">
            <a:xfrm flipH="1">
              <a:off x="1076" y="2191"/>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69" name="Line 11"/>
            <p:cNvSpPr>
              <a:spLocks noChangeShapeType="1"/>
            </p:cNvSpPr>
            <p:nvPr/>
          </p:nvSpPr>
          <p:spPr bwMode="auto">
            <a:xfrm>
              <a:off x="1397" y="2191"/>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0" name="Line 12"/>
            <p:cNvSpPr>
              <a:spLocks noChangeShapeType="1"/>
            </p:cNvSpPr>
            <p:nvPr/>
          </p:nvSpPr>
          <p:spPr bwMode="auto">
            <a:xfrm flipH="1">
              <a:off x="1918" y="2202"/>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1" name="Line 13"/>
            <p:cNvSpPr>
              <a:spLocks noChangeShapeType="1"/>
            </p:cNvSpPr>
            <p:nvPr/>
          </p:nvSpPr>
          <p:spPr bwMode="auto">
            <a:xfrm>
              <a:off x="2239" y="2202"/>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2" name="Text Box 14"/>
            <p:cNvSpPr txBox="1">
              <a:spLocks noChangeArrowheads="1"/>
            </p:cNvSpPr>
            <p:nvPr/>
          </p:nvSpPr>
          <p:spPr bwMode="auto">
            <a:xfrm>
              <a:off x="746" y="2700"/>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7373" name="Text Box 15"/>
            <p:cNvSpPr txBox="1">
              <a:spLocks noChangeArrowheads="1"/>
            </p:cNvSpPr>
            <p:nvPr/>
          </p:nvSpPr>
          <p:spPr bwMode="auto">
            <a:xfrm>
              <a:off x="1399"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7374" name="Text Box 16"/>
            <p:cNvSpPr txBox="1">
              <a:spLocks noChangeArrowheads="1"/>
            </p:cNvSpPr>
            <p:nvPr/>
          </p:nvSpPr>
          <p:spPr bwMode="auto">
            <a:xfrm>
              <a:off x="1786"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7375" name="Text Box 17"/>
            <p:cNvSpPr txBox="1">
              <a:spLocks noChangeArrowheads="1"/>
            </p:cNvSpPr>
            <p:nvPr/>
          </p:nvSpPr>
          <p:spPr bwMode="auto">
            <a:xfrm>
              <a:off x="2325"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7376" name="Line 18"/>
            <p:cNvSpPr>
              <a:spLocks noChangeShapeType="1"/>
            </p:cNvSpPr>
            <p:nvPr/>
          </p:nvSpPr>
          <p:spPr bwMode="auto">
            <a:xfrm flipH="1">
              <a:off x="746" y="2927"/>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7" name="Line 19"/>
            <p:cNvSpPr>
              <a:spLocks noChangeShapeType="1"/>
            </p:cNvSpPr>
            <p:nvPr/>
          </p:nvSpPr>
          <p:spPr bwMode="auto">
            <a:xfrm>
              <a:off x="973" y="2928"/>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8" name="Line 20"/>
            <p:cNvSpPr>
              <a:spLocks noChangeShapeType="1"/>
            </p:cNvSpPr>
            <p:nvPr/>
          </p:nvSpPr>
          <p:spPr bwMode="auto">
            <a:xfrm flipH="1">
              <a:off x="1408" y="2939"/>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79" name="Line 21"/>
            <p:cNvSpPr>
              <a:spLocks noChangeShapeType="1"/>
            </p:cNvSpPr>
            <p:nvPr/>
          </p:nvSpPr>
          <p:spPr bwMode="auto">
            <a:xfrm>
              <a:off x="1635" y="2940"/>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0" name="Line 22"/>
            <p:cNvSpPr>
              <a:spLocks noChangeShapeType="1"/>
            </p:cNvSpPr>
            <p:nvPr/>
          </p:nvSpPr>
          <p:spPr bwMode="auto">
            <a:xfrm flipH="1">
              <a:off x="1853" y="2948"/>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1" name="Line 23"/>
            <p:cNvSpPr>
              <a:spLocks noChangeShapeType="1"/>
            </p:cNvSpPr>
            <p:nvPr/>
          </p:nvSpPr>
          <p:spPr bwMode="auto">
            <a:xfrm>
              <a:off x="2080" y="2949"/>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2" name="Line 24"/>
            <p:cNvSpPr>
              <a:spLocks noChangeShapeType="1"/>
            </p:cNvSpPr>
            <p:nvPr/>
          </p:nvSpPr>
          <p:spPr bwMode="auto">
            <a:xfrm flipH="1">
              <a:off x="2371" y="2938"/>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3" name="Line 25"/>
            <p:cNvSpPr>
              <a:spLocks noChangeShapeType="1"/>
            </p:cNvSpPr>
            <p:nvPr/>
          </p:nvSpPr>
          <p:spPr bwMode="auto">
            <a:xfrm>
              <a:off x="2598" y="2939"/>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4" name="Line 26"/>
            <p:cNvSpPr>
              <a:spLocks noChangeShapeType="1"/>
            </p:cNvSpPr>
            <p:nvPr/>
          </p:nvSpPr>
          <p:spPr bwMode="auto">
            <a:xfrm>
              <a:off x="765"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5" name="Line 27"/>
            <p:cNvSpPr>
              <a:spLocks noChangeShapeType="1"/>
            </p:cNvSpPr>
            <p:nvPr/>
          </p:nvSpPr>
          <p:spPr bwMode="auto">
            <a:xfrm>
              <a:off x="110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6" name="Line 28"/>
            <p:cNvSpPr>
              <a:spLocks noChangeShapeType="1"/>
            </p:cNvSpPr>
            <p:nvPr/>
          </p:nvSpPr>
          <p:spPr bwMode="auto">
            <a:xfrm>
              <a:off x="1410"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7" name="Line 29"/>
            <p:cNvSpPr>
              <a:spLocks noChangeShapeType="1"/>
            </p:cNvSpPr>
            <p:nvPr/>
          </p:nvSpPr>
          <p:spPr bwMode="auto">
            <a:xfrm>
              <a:off x="223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8" name="Line 30"/>
            <p:cNvSpPr>
              <a:spLocks noChangeShapeType="1"/>
            </p:cNvSpPr>
            <p:nvPr/>
          </p:nvSpPr>
          <p:spPr bwMode="auto">
            <a:xfrm>
              <a:off x="244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9" name="Line 31"/>
            <p:cNvSpPr>
              <a:spLocks noChangeShapeType="1"/>
            </p:cNvSpPr>
            <p:nvPr/>
          </p:nvSpPr>
          <p:spPr bwMode="auto">
            <a:xfrm>
              <a:off x="2738"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0" name="Line 32"/>
            <p:cNvSpPr>
              <a:spLocks noChangeShapeType="1"/>
            </p:cNvSpPr>
            <p:nvPr/>
          </p:nvSpPr>
          <p:spPr bwMode="auto">
            <a:xfrm>
              <a:off x="1700" y="3654"/>
              <a:ext cx="396"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1" name="Text Box 33"/>
            <p:cNvSpPr txBox="1">
              <a:spLocks noChangeArrowheads="1"/>
            </p:cNvSpPr>
            <p:nvPr/>
          </p:nvSpPr>
          <p:spPr bwMode="auto">
            <a:xfrm>
              <a:off x="659"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7392" name="Text Box 34"/>
            <p:cNvSpPr txBox="1">
              <a:spLocks noChangeArrowheads="1"/>
            </p:cNvSpPr>
            <p:nvPr/>
          </p:nvSpPr>
          <p:spPr bwMode="auto">
            <a:xfrm>
              <a:off x="982"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7393" name="Text Box 35"/>
            <p:cNvSpPr txBox="1">
              <a:spLocks noChangeArrowheads="1"/>
            </p:cNvSpPr>
            <p:nvPr/>
          </p:nvSpPr>
          <p:spPr bwMode="auto">
            <a:xfrm>
              <a:off x="1305"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7394" name="Text Box 36"/>
            <p:cNvSpPr txBox="1">
              <a:spLocks noChangeArrowheads="1"/>
            </p:cNvSpPr>
            <p:nvPr/>
          </p:nvSpPr>
          <p:spPr bwMode="auto">
            <a:xfrm>
              <a:off x="2345"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7395" name="Text Box 37"/>
            <p:cNvSpPr txBox="1">
              <a:spLocks noChangeArrowheads="1"/>
            </p:cNvSpPr>
            <p:nvPr/>
          </p:nvSpPr>
          <p:spPr bwMode="auto">
            <a:xfrm>
              <a:off x="2138"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7396" name="Text Box 38"/>
            <p:cNvSpPr txBox="1">
              <a:spLocks noChangeArrowheads="1"/>
            </p:cNvSpPr>
            <p:nvPr/>
          </p:nvSpPr>
          <p:spPr bwMode="auto">
            <a:xfrm>
              <a:off x="2620"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grpSp>
      <p:sp>
        <p:nvSpPr>
          <p:cNvPr id="57350" name="Text Box 39"/>
          <p:cNvSpPr txBox="1">
            <a:spLocks noChangeArrowheads="1"/>
          </p:cNvSpPr>
          <p:nvPr/>
        </p:nvSpPr>
        <p:spPr bwMode="auto">
          <a:xfrm>
            <a:off x="4075113" y="1579563"/>
            <a:ext cx="472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51" name="Line 40"/>
          <p:cNvSpPr>
            <a:spLocks noChangeShapeType="1"/>
          </p:cNvSpPr>
          <p:nvPr/>
        </p:nvSpPr>
        <p:spPr bwMode="auto">
          <a:xfrm>
            <a:off x="3222625" y="1576388"/>
            <a:ext cx="4076700" cy="0"/>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2" name="Line 41"/>
          <p:cNvSpPr>
            <a:spLocks noChangeShapeType="1"/>
          </p:cNvSpPr>
          <p:nvPr/>
        </p:nvSpPr>
        <p:spPr bwMode="auto">
          <a:xfrm>
            <a:off x="3989388" y="2959100"/>
            <a:ext cx="3313112" cy="0"/>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3" name="Line 42"/>
          <p:cNvSpPr>
            <a:spLocks noChangeShapeType="1"/>
          </p:cNvSpPr>
          <p:nvPr/>
        </p:nvSpPr>
        <p:spPr bwMode="auto">
          <a:xfrm>
            <a:off x="4395788" y="4192588"/>
            <a:ext cx="2908300" cy="14287"/>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4" name="Line 43"/>
          <p:cNvSpPr>
            <a:spLocks noChangeShapeType="1"/>
          </p:cNvSpPr>
          <p:nvPr/>
        </p:nvSpPr>
        <p:spPr bwMode="auto">
          <a:xfrm flipV="1">
            <a:off x="4699000" y="5856288"/>
            <a:ext cx="2638425" cy="1587"/>
          </a:xfrm>
          <a:prstGeom prst="line">
            <a:avLst/>
          </a:prstGeom>
          <a:noFill/>
          <a:ln w="1905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5" name="Text Box 44"/>
          <p:cNvSpPr txBox="1">
            <a:spLocks noChangeArrowheads="1"/>
          </p:cNvSpPr>
          <p:nvPr/>
        </p:nvSpPr>
        <p:spPr bwMode="auto">
          <a:xfrm>
            <a:off x="192088" y="3482975"/>
            <a:ext cx="66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a:solidFill>
                  <a:srgbClr val="CC3300"/>
                </a:solidFill>
              </a:rPr>
              <a:t>lg </a:t>
            </a:r>
            <a:r>
              <a:rPr lang="en-US" altLang="en-US" b="1" i="1">
                <a:solidFill>
                  <a:srgbClr val="CC3300"/>
                </a:solidFill>
              </a:rPr>
              <a:t>n</a:t>
            </a:r>
            <a:endParaRPr lang="en-US" altLang="en-US" b="1">
              <a:solidFill>
                <a:srgbClr val="CC3300"/>
              </a:solidFill>
            </a:endParaRPr>
          </a:p>
        </p:txBody>
      </p:sp>
      <p:sp>
        <p:nvSpPr>
          <p:cNvPr id="57356" name="Line 45"/>
          <p:cNvSpPr>
            <a:spLocks noChangeShapeType="1"/>
          </p:cNvSpPr>
          <p:nvPr/>
        </p:nvSpPr>
        <p:spPr bwMode="auto">
          <a:xfrm flipV="1">
            <a:off x="508000" y="1438275"/>
            <a:ext cx="0" cy="185896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46"/>
          <p:cNvSpPr>
            <a:spLocks noChangeShapeType="1"/>
          </p:cNvSpPr>
          <p:nvPr/>
        </p:nvSpPr>
        <p:spPr bwMode="auto">
          <a:xfrm flipH="1">
            <a:off x="523875" y="4137025"/>
            <a:ext cx="0" cy="18446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8" name="Text Box 47"/>
          <p:cNvSpPr txBox="1">
            <a:spLocks noChangeArrowheads="1"/>
          </p:cNvSpPr>
          <p:nvPr/>
        </p:nvSpPr>
        <p:spPr bwMode="auto">
          <a:xfrm>
            <a:off x="7567613" y="13096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CC3300"/>
                </a:solidFill>
              </a:rPr>
              <a:t>cn</a:t>
            </a:r>
          </a:p>
        </p:txBody>
      </p:sp>
      <p:sp>
        <p:nvSpPr>
          <p:cNvPr id="57359" name="Text Box 48"/>
          <p:cNvSpPr txBox="1">
            <a:spLocks noChangeArrowheads="1"/>
          </p:cNvSpPr>
          <p:nvPr/>
        </p:nvSpPr>
        <p:spPr bwMode="auto">
          <a:xfrm>
            <a:off x="7567613" y="27352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CC3300"/>
                </a:solidFill>
              </a:rPr>
              <a:t>cn</a:t>
            </a:r>
          </a:p>
        </p:txBody>
      </p:sp>
      <p:sp>
        <p:nvSpPr>
          <p:cNvPr id="57360" name="Text Box 49"/>
          <p:cNvSpPr txBox="1">
            <a:spLocks noChangeArrowheads="1"/>
          </p:cNvSpPr>
          <p:nvPr/>
        </p:nvSpPr>
        <p:spPr bwMode="auto">
          <a:xfrm>
            <a:off x="7567613" y="39957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CC3300"/>
                </a:solidFill>
              </a:rPr>
              <a:t>cn</a:t>
            </a:r>
          </a:p>
        </p:txBody>
      </p:sp>
      <p:sp>
        <p:nvSpPr>
          <p:cNvPr id="57361" name="Text Box 50"/>
          <p:cNvSpPr txBox="1">
            <a:spLocks noChangeArrowheads="1"/>
          </p:cNvSpPr>
          <p:nvPr/>
        </p:nvSpPr>
        <p:spPr bwMode="auto">
          <a:xfrm>
            <a:off x="7567613" y="56165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rgbClr val="CC3300"/>
                </a:solidFill>
              </a:rPr>
              <a:t>cn</a:t>
            </a:r>
          </a:p>
        </p:txBody>
      </p:sp>
      <p:sp>
        <p:nvSpPr>
          <p:cNvPr id="57362" name="Text Box 51"/>
          <p:cNvSpPr txBox="1">
            <a:spLocks noChangeArrowheads="1"/>
          </p:cNvSpPr>
          <p:nvPr/>
        </p:nvSpPr>
        <p:spPr bwMode="auto">
          <a:xfrm>
            <a:off x="5634038" y="6046788"/>
            <a:ext cx="295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solidFill>
                  <a:srgbClr val="FF3300"/>
                </a:solidFill>
              </a:rPr>
              <a:t>Total           : </a:t>
            </a:r>
            <a:r>
              <a:rPr lang="en-US" altLang="en-US" i="1">
                <a:solidFill>
                  <a:srgbClr val="FF3300"/>
                </a:solidFill>
              </a:rPr>
              <a:t>cn</a:t>
            </a:r>
            <a:r>
              <a:rPr lang="en-US" altLang="en-US">
                <a:solidFill>
                  <a:srgbClr val="FF3300"/>
                </a:solidFill>
              </a:rPr>
              <a:t>lg</a:t>
            </a:r>
            <a:r>
              <a:rPr lang="en-US" altLang="en-US" i="1">
                <a:solidFill>
                  <a:srgbClr val="FF3300"/>
                </a:solidFill>
              </a:rPr>
              <a:t>n</a:t>
            </a:r>
            <a:r>
              <a:rPr lang="en-US" altLang="en-US">
                <a:solidFill>
                  <a:srgbClr val="FF3300"/>
                </a:solidFill>
              </a:rPr>
              <a:t>+</a:t>
            </a:r>
            <a:r>
              <a:rPr lang="en-US" altLang="en-US" i="1">
                <a:solidFill>
                  <a:srgbClr val="FF3300"/>
                </a:solidFill>
              </a:rPr>
              <a:t>cn</a:t>
            </a:r>
            <a:endParaRPr lang="en-US" altLang="en-US">
              <a:solidFill>
                <a:srgbClr val="FF33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8371" name="Rectangle 2"/>
          <p:cNvSpPr>
            <a:spLocks noGrp="1" noChangeArrowheads="1"/>
          </p:cNvSpPr>
          <p:nvPr>
            <p:ph type="title"/>
          </p:nvPr>
        </p:nvSpPr>
        <p:spPr/>
        <p:txBody>
          <a:bodyPr/>
          <a:lstStyle/>
          <a:p>
            <a:r>
              <a:rPr lang="en-US" altLang="en-US" smtClean="0"/>
              <a:t>Recursion Tree for Merge Sort</a:t>
            </a:r>
          </a:p>
        </p:txBody>
      </p:sp>
      <p:sp>
        <p:nvSpPr>
          <p:cNvPr id="58372" name="Text Box 3"/>
          <p:cNvSpPr txBox="1">
            <a:spLocks noChangeArrowheads="1"/>
          </p:cNvSpPr>
          <p:nvPr/>
        </p:nvSpPr>
        <p:spPr bwMode="auto">
          <a:xfrm>
            <a:off x="268288" y="1069975"/>
            <a:ext cx="698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Continue expanding until the problem size reduces to 1.</a:t>
            </a:r>
          </a:p>
        </p:txBody>
      </p:sp>
      <p:grpSp>
        <p:nvGrpSpPr>
          <p:cNvPr id="58373" name="Group 4"/>
          <p:cNvGrpSpPr>
            <a:grpSpLocks/>
          </p:cNvGrpSpPr>
          <p:nvPr/>
        </p:nvGrpSpPr>
        <p:grpSpPr bwMode="auto">
          <a:xfrm>
            <a:off x="266700" y="1403350"/>
            <a:ext cx="3432175" cy="4830763"/>
            <a:chOff x="659" y="978"/>
            <a:chExt cx="2162" cy="3043"/>
          </a:xfrm>
        </p:grpSpPr>
        <p:sp>
          <p:nvSpPr>
            <p:cNvPr id="58376" name="Text Box 5"/>
            <p:cNvSpPr txBox="1">
              <a:spLocks noChangeArrowheads="1"/>
            </p:cNvSpPr>
            <p:nvPr/>
          </p:nvSpPr>
          <p:spPr bwMode="auto">
            <a:xfrm>
              <a:off x="1596" y="9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p>
          </p:txBody>
        </p:sp>
        <p:sp>
          <p:nvSpPr>
            <p:cNvPr id="58377" name="Line 6"/>
            <p:cNvSpPr>
              <a:spLocks noChangeShapeType="1"/>
            </p:cNvSpPr>
            <p:nvPr/>
          </p:nvSpPr>
          <p:spPr bwMode="auto">
            <a:xfrm flipH="1">
              <a:off x="1448" y="1258"/>
              <a:ext cx="263"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78" name="Line 7"/>
            <p:cNvSpPr>
              <a:spLocks noChangeShapeType="1"/>
            </p:cNvSpPr>
            <p:nvPr/>
          </p:nvSpPr>
          <p:spPr bwMode="auto">
            <a:xfrm>
              <a:off x="1786" y="1248"/>
              <a:ext cx="293" cy="5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79" name="Text Box 8"/>
            <p:cNvSpPr txBox="1">
              <a:spLocks noChangeArrowheads="1"/>
            </p:cNvSpPr>
            <p:nvPr/>
          </p:nvSpPr>
          <p:spPr bwMode="auto">
            <a:xfrm>
              <a:off x="1182" y="1913"/>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8380" name="Text Box 9"/>
            <p:cNvSpPr txBox="1">
              <a:spLocks noChangeArrowheads="1"/>
            </p:cNvSpPr>
            <p:nvPr/>
          </p:nvSpPr>
          <p:spPr bwMode="auto">
            <a:xfrm>
              <a:off x="1947" y="1894"/>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cn</a:t>
              </a:r>
              <a:r>
                <a:rPr lang="en-US" altLang="en-US" b="1">
                  <a:solidFill>
                    <a:schemeClr val="hlink"/>
                  </a:solidFill>
                </a:rPr>
                <a:t>/2</a:t>
              </a:r>
            </a:p>
          </p:txBody>
        </p:sp>
        <p:sp>
          <p:nvSpPr>
            <p:cNvPr id="58381" name="Line 10"/>
            <p:cNvSpPr>
              <a:spLocks noChangeShapeType="1"/>
            </p:cNvSpPr>
            <p:nvPr/>
          </p:nvSpPr>
          <p:spPr bwMode="auto">
            <a:xfrm flipH="1">
              <a:off x="1076" y="2191"/>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2" name="Line 11"/>
            <p:cNvSpPr>
              <a:spLocks noChangeShapeType="1"/>
            </p:cNvSpPr>
            <p:nvPr/>
          </p:nvSpPr>
          <p:spPr bwMode="auto">
            <a:xfrm>
              <a:off x="1397" y="2191"/>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3" name="Line 12"/>
            <p:cNvSpPr>
              <a:spLocks noChangeShapeType="1"/>
            </p:cNvSpPr>
            <p:nvPr/>
          </p:nvSpPr>
          <p:spPr bwMode="auto">
            <a:xfrm flipH="1">
              <a:off x="1918" y="2202"/>
              <a:ext cx="274"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4" name="Line 13"/>
            <p:cNvSpPr>
              <a:spLocks noChangeShapeType="1"/>
            </p:cNvSpPr>
            <p:nvPr/>
          </p:nvSpPr>
          <p:spPr bwMode="auto">
            <a:xfrm>
              <a:off x="2239" y="2202"/>
              <a:ext cx="265" cy="48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5" name="Text Box 14"/>
            <p:cNvSpPr txBox="1">
              <a:spLocks noChangeArrowheads="1"/>
            </p:cNvSpPr>
            <p:nvPr/>
          </p:nvSpPr>
          <p:spPr bwMode="auto">
            <a:xfrm>
              <a:off x="746" y="2700"/>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8386" name="Text Box 15"/>
            <p:cNvSpPr txBox="1">
              <a:spLocks noChangeArrowheads="1"/>
            </p:cNvSpPr>
            <p:nvPr/>
          </p:nvSpPr>
          <p:spPr bwMode="auto">
            <a:xfrm>
              <a:off x="1399"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8387" name="Text Box 16"/>
            <p:cNvSpPr txBox="1">
              <a:spLocks noChangeArrowheads="1"/>
            </p:cNvSpPr>
            <p:nvPr/>
          </p:nvSpPr>
          <p:spPr bwMode="auto">
            <a:xfrm>
              <a:off x="1786"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8388" name="Text Box 17"/>
            <p:cNvSpPr txBox="1">
              <a:spLocks noChangeArrowheads="1"/>
            </p:cNvSpPr>
            <p:nvPr/>
          </p:nvSpPr>
          <p:spPr bwMode="auto">
            <a:xfrm>
              <a:off x="2325" y="2711"/>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i="1">
                  <a:solidFill>
                    <a:schemeClr val="hlink"/>
                  </a:solidFill>
                </a:rPr>
                <a:t>cn</a:t>
              </a:r>
              <a:r>
                <a:rPr lang="en-US" altLang="en-US" sz="2000" b="1">
                  <a:solidFill>
                    <a:schemeClr val="hlink"/>
                  </a:solidFill>
                </a:rPr>
                <a:t>/4</a:t>
              </a:r>
            </a:p>
          </p:txBody>
        </p:sp>
        <p:sp>
          <p:nvSpPr>
            <p:cNvPr id="58389" name="Line 18"/>
            <p:cNvSpPr>
              <a:spLocks noChangeShapeType="1"/>
            </p:cNvSpPr>
            <p:nvPr/>
          </p:nvSpPr>
          <p:spPr bwMode="auto">
            <a:xfrm flipH="1">
              <a:off x="746" y="2927"/>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19"/>
            <p:cNvSpPr>
              <a:spLocks noChangeShapeType="1"/>
            </p:cNvSpPr>
            <p:nvPr/>
          </p:nvSpPr>
          <p:spPr bwMode="auto">
            <a:xfrm>
              <a:off x="973" y="2928"/>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0"/>
            <p:cNvSpPr>
              <a:spLocks noChangeShapeType="1"/>
            </p:cNvSpPr>
            <p:nvPr/>
          </p:nvSpPr>
          <p:spPr bwMode="auto">
            <a:xfrm flipH="1">
              <a:off x="1408" y="2939"/>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1"/>
            <p:cNvSpPr>
              <a:spLocks noChangeShapeType="1"/>
            </p:cNvSpPr>
            <p:nvPr/>
          </p:nvSpPr>
          <p:spPr bwMode="auto">
            <a:xfrm>
              <a:off x="1635" y="2940"/>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2"/>
            <p:cNvSpPr>
              <a:spLocks noChangeShapeType="1"/>
            </p:cNvSpPr>
            <p:nvPr/>
          </p:nvSpPr>
          <p:spPr bwMode="auto">
            <a:xfrm flipH="1">
              <a:off x="1853" y="2948"/>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3"/>
            <p:cNvSpPr>
              <a:spLocks noChangeShapeType="1"/>
            </p:cNvSpPr>
            <p:nvPr/>
          </p:nvSpPr>
          <p:spPr bwMode="auto">
            <a:xfrm>
              <a:off x="2080" y="2949"/>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4"/>
            <p:cNvSpPr>
              <a:spLocks noChangeShapeType="1"/>
            </p:cNvSpPr>
            <p:nvPr/>
          </p:nvSpPr>
          <p:spPr bwMode="auto">
            <a:xfrm flipH="1">
              <a:off x="2371" y="2938"/>
              <a:ext cx="170" cy="4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5"/>
            <p:cNvSpPr>
              <a:spLocks noChangeShapeType="1"/>
            </p:cNvSpPr>
            <p:nvPr/>
          </p:nvSpPr>
          <p:spPr bwMode="auto">
            <a:xfrm>
              <a:off x="2598" y="2939"/>
              <a:ext cx="141" cy="43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7" name="Line 26"/>
            <p:cNvSpPr>
              <a:spLocks noChangeShapeType="1"/>
            </p:cNvSpPr>
            <p:nvPr/>
          </p:nvSpPr>
          <p:spPr bwMode="auto">
            <a:xfrm>
              <a:off x="765"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8" name="Line 27"/>
            <p:cNvSpPr>
              <a:spLocks noChangeShapeType="1"/>
            </p:cNvSpPr>
            <p:nvPr/>
          </p:nvSpPr>
          <p:spPr bwMode="auto">
            <a:xfrm>
              <a:off x="110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99" name="Line 28"/>
            <p:cNvSpPr>
              <a:spLocks noChangeShapeType="1"/>
            </p:cNvSpPr>
            <p:nvPr/>
          </p:nvSpPr>
          <p:spPr bwMode="auto">
            <a:xfrm>
              <a:off x="1410"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400" name="Line 29"/>
            <p:cNvSpPr>
              <a:spLocks noChangeShapeType="1"/>
            </p:cNvSpPr>
            <p:nvPr/>
          </p:nvSpPr>
          <p:spPr bwMode="auto">
            <a:xfrm>
              <a:off x="223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401" name="Line 30"/>
            <p:cNvSpPr>
              <a:spLocks noChangeShapeType="1"/>
            </p:cNvSpPr>
            <p:nvPr/>
          </p:nvSpPr>
          <p:spPr bwMode="auto">
            <a:xfrm>
              <a:off x="2446"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402" name="Line 31"/>
            <p:cNvSpPr>
              <a:spLocks noChangeShapeType="1"/>
            </p:cNvSpPr>
            <p:nvPr/>
          </p:nvSpPr>
          <p:spPr bwMode="auto">
            <a:xfrm>
              <a:off x="2738" y="3523"/>
              <a:ext cx="0" cy="246"/>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403" name="Line 32"/>
            <p:cNvSpPr>
              <a:spLocks noChangeShapeType="1"/>
            </p:cNvSpPr>
            <p:nvPr/>
          </p:nvSpPr>
          <p:spPr bwMode="auto">
            <a:xfrm>
              <a:off x="1700" y="3654"/>
              <a:ext cx="396"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404" name="Text Box 33"/>
            <p:cNvSpPr txBox="1">
              <a:spLocks noChangeArrowheads="1"/>
            </p:cNvSpPr>
            <p:nvPr/>
          </p:nvSpPr>
          <p:spPr bwMode="auto">
            <a:xfrm>
              <a:off x="659"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8405" name="Text Box 34"/>
            <p:cNvSpPr txBox="1">
              <a:spLocks noChangeArrowheads="1"/>
            </p:cNvSpPr>
            <p:nvPr/>
          </p:nvSpPr>
          <p:spPr bwMode="auto">
            <a:xfrm>
              <a:off x="982"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8406" name="Text Box 35"/>
            <p:cNvSpPr txBox="1">
              <a:spLocks noChangeArrowheads="1"/>
            </p:cNvSpPr>
            <p:nvPr/>
          </p:nvSpPr>
          <p:spPr bwMode="auto">
            <a:xfrm>
              <a:off x="1305"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8407" name="Text Box 36"/>
            <p:cNvSpPr txBox="1">
              <a:spLocks noChangeArrowheads="1"/>
            </p:cNvSpPr>
            <p:nvPr/>
          </p:nvSpPr>
          <p:spPr bwMode="auto">
            <a:xfrm>
              <a:off x="2345"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8408" name="Text Box 37"/>
            <p:cNvSpPr txBox="1">
              <a:spLocks noChangeArrowheads="1"/>
            </p:cNvSpPr>
            <p:nvPr/>
          </p:nvSpPr>
          <p:spPr bwMode="auto">
            <a:xfrm>
              <a:off x="2138"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sp>
          <p:nvSpPr>
            <p:cNvPr id="58409" name="Text Box 38"/>
            <p:cNvSpPr txBox="1">
              <a:spLocks noChangeArrowheads="1"/>
            </p:cNvSpPr>
            <p:nvPr/>
          </p:nvSpPr>
          <p:spPr bwMode="auto">
            <a:xfrm>
              <a:off x="2620" y="373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i="1">
                  <a:solidFill>
                    <a:schemeClr val="hlink"/>
                  </a:solidFill>
                </a:rPr>
                <a:t>c</a:t>
              </a:r>
            </a:p>
          </p:txBody>
        </p:sp>
      </p:grpSp>
      <p:sp>
        <p:nvSpPr>
          <p:cNvPr id="58374" name="Text Box 39"/>
          <p:cNvSpPr txBox="1">
            <a:spLocks noChangeArrowheads="1"/>
          </p:cNvSpPr>
          <p:nvPr/>
        </p:nvSpPr>
        <p:spPr bwMode="auto">
          <a:xfrm>
            <a:off x="4075113" y="1579563"/>
            <a:ext cx="472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5" name="Text Box 40"/>
          <p:cNvSpPr txBox="1">
            <a:spLocks noChangeArrowheads="1"/>
          </p:cNvSpPr>
          <p:nvPr/>
        </p:nvSpPr>
        <p:spPr bwMode="auto">
          <a:xfrm>
            <a:off x="4149725" y="1595438"/>
            <a:ext cx="462597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US" altLang="en-US"/>
              <a:t>Each level has total cost </a:t>
            </a:r>
            <a:r>
              <a:rPr lang="en-US" altLang="en-US" b="1" i="1">
                <a:solidFill>
                  <a:srgbClr val="CC3300"/>
                </a:solidFill>
              </a:rPr>
              <a:t>cn</a:t>
            </a:r>
            <a:r>
              <a:rPr lang="en-US" altLang="en-US"/>
              <a:t>.</a:t>
            </a:r>
          </a:p>
          <a:p>
            <a:pPr>
              <a:buFontTx/>
              <a:buChar char="•"/>
            </a:pPr>
            <a:r>
              <a:rPr lang="en-US" altLang="en-US"/>
              <a:t>Each time we go down one level, the number of subproblems doubles, but the cost per subproblem halves  </a:t>
            </a:r>
            <a:r>
              <a:rPr lang="en-US" altLang="en-US">
                <a:sym typeface="Symbol" pitchFamily="18" charset="2"/>
              </a:rPr>
              <a:t> </a:t>
            </a:r>
            <a:r>
              <a:rPr lang="en-US" altLang="en-US" i="1">
                <a:solidFill>
                  <a:srgbClr val="CC3300"/>
                </a:solidFill>
                <a:sym typeface="Symbol" pitchFamily="18" charset="2"/>
              </a:rPr>
              <a:t>cost per level remains the same</a:t>
            </a:r>
            <a:r>
              <a:rPr lang="en-US" altLang="en-US">
                <a:sym typeface="Symbol" pitchFamily="18" charset="2"/>
              </a:rPr>
              <a:t>.</a:t>
            </a:r>
          </a:p>
          <a:p>
            <a:pPr>
              <a:buFontTx/>
              <a:buChar char="•"/>
            </a:pPr>
            <a:r>
              <a:rPr lang="en-US" altLang="en-US">
                <a:sym typeface="Symbol" pitchFamily="18" charset="2"/>
              </a:rPr>
              <a:t>There are lg </a:t>
            </a:r>
            <a:r>
              <a:rPr lang="en-US" altLang="en-US" i="1">
                <a:sym typeface="Symbol" pitchFamily="18" charset="2"/>
              </a:rPr>
              <a:t>n</a:t>
            </a:r>
            <a:r>
              <a:rPr lang="en-US" altLang="en-US">
                <a:sym typeface="Symbol" pitchFamily="18" charset="2"/>
              </a:rPr>
              <a:t> + 1 levels, height is lg </a:t>
            </a:r>
            <a:r>
              <a:rPr lang="en-US" altLang="en-US" i="1">
                <a:sym typeface="Symbol" pitchFamily="18" charset="2"/>
              </a:rPr>
              <a:t>n</a:t>
            </a:r>
            <a:r>
              <a:rPr lang="en-US" altLang="en-US">
                <a:sym typeface="Symbol" pitchFamily="18" charset="2"/>
              </a:rPr>
              <a:t>. (Assuming </a:t>
            </a:r>
            <a:r>
              <a:rPr lang="en-US" altLang="en-US" i="1">
                <a:sym typeface="Symbol" pitchFamily="18" charset="2"/>
              </a:rPr>
              <a:t>n</a:t>
            </a:r>
            <a:r>
              <a:rPr lang="en-US" altLang="en-US">
                <a:sym typeface="Symbol" pitchFamily="18" charset="2"/>
              </a:rPr>
              <a:t> is a power of 2.)</a:t>
            </a:r>
          </a:p>
          <a:p>
            <a:pPr lvl="1">
              <a:buFontTx/>
              <a:buChar char="•"/>
            </a:pPr>
            <a:r>
              <a:rPr lang="en-US" altLang="en-US"/>
              <a:t>Can be proved by induction.</a:t>
            </a:r>
          </a:p>
          <a:p>
            <a:pPr>
              <a:buFontTx/>
              <a:buChar char="•"/>
            </a:pPr>
            <a:r>
              <a:rPr lang="en-US" altLang="en-US"/>
              <a:t>Total cost = sum of costs at each level = (lg </a:t>
            </a:r>
            <a:r>
              <a:rPr lang="en-US" altLang="en-US" i="1"/>
              <a:t>n</a:t>
            </a:r>
            <a:r>
              <a:rPr lang="en-US" altLang="en-US"/>
              <a:t> + 1)</a:t>
            </a:r>
            <a:r>
              <a:rPr lang="en-US" altLang="en-US" i="1"/>
              <a:t>cn</a:t>
            </a:r>
            <a:r>
              <a:rPr lang="en-US" altLang="en-US"/>
              <a:t> = </a:t>
            </a:r>
            <a:r>
              <a:rPr lang="en-US" altLang="en-US" i="1"/>
              <a:t>cn</a:t>
            </a:r>
            <a:r>
              <a:rPr lang="en-US" altLang="en-US"/>
              <a:t>lg</a:t>
            </a:r>
            <a:r>
              <a:rPr lang="en-US" altLang="en-US" i="1"/>
              <a:t>n</a:t>
            </a:r>
            <a:r>
              <a:rPr lang="en-US" altLang="en-US"/>
              <a:t> + </a:t>
            </a:r>
            <a:r>
              <a:rPr lang="en-US" altLang="en-US" i="1"/>
              <a:t>cn</a:t>
            </a:r>
            <a:r>
              <a:rPr lang="en-US" altLang="en-US"/>
              <a:t> = </a:t>
            </a:r>
            <a:r>
              <a:rPr lang="en-US" altLang="en-US">
                <a:sym typeface="Symbol" pitchFamily="18" charset="2"/>
              </a:rPr>
              <a:t></a:t>
            </a:r>
            <a:r>
              <a:rPr lang="en-US" altLang="en-US"/>
              <a:t>(</a:t>
            </a:r>
            <a:r>
              <a:rPr lang="en-US" altLang="en-US" i="1"/>
              <a:t>n </a:t>
            </a:r>
            <a:r>
              <a:rPr lang="en-US" altLang="en-US"/>
              <a:t>lg</a:t>
            </a:r>
            <a:r>
              <a:rPr lang="en-US" altLang="en-US" i="1"/>
              <a:t>n</a:t>
            </a:r>
            <a:r>
              <a:rPr lang="en-US" altLang="en-US"/>
              <a:t>).</a:t>
            </a:r>
          </a:p>
          <a:p>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59395" name="Rectangle 2"/>
          <p:cNvSpPr>
            <a:spLocks noGrp="1" noChangeArrowheads="1"/>
          </p:cNvSpPr>
          <p:nvPr>
            <p:ph type="title"/>
          </p:nvPr>
        </p:nvSpPr>
        <p:spPr/>
        <p:txBody>
          <a:bodyPr/>
          <a:lstStyle/>
          <a:p>
            <a:r>
              <a:rPr lang="en-US" altLang="en-US" smtClean="0"/>
              <a:t>Other Examples</a:t>
            </a:r>
          </a:p>
        </p:txBody>
      </p:sp>
      <p:sp>
        <p:nvSpPr>
          <p:cNvPr id="59396" name="Rectangle 3"/>
          <p:cNvSpPr>
            <a:spLocks noGrp="1" noChangeArrowheads="1"/>
          </p:cNvSpPr>
          <p:nvPr>
            <p:ph type="body" idx="1"/>
          </p:nvPr>
        </p:nvSpPr>
        <p:spPr/>
        <p:txBody>
          <a:bodyPr/>
          <a:lstStyle/>
          <a:p>
            <a:r>
              <a:rPr lang="en-US" altLang="en-US" smtClean="0"/>
              <a:t>Use the recursion-tree method to determine a guess for the recurrences</a:t>
            </a:r>
          </a:p>
          <a:p>
            <a:pPr lvl="1"/>
            <a:r>
              <a:rPr lang="en-US" altLang="en-US" i="1" smtClean="0">
                <a:solidFill>
                  <a:srgbClr val="CC3300"/>
                </a:solidFill>
              </a:rPr>
              <a:t>T</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 = 3</a:t>
            </a:r>
            <a:r>
              <a:rPr lang="en-US" altLang="en-US" i="1" smtClean="0">
                <a:solidFill>
                  <a:srgbClr val="CC3300"/>
                </a:solidFill>
              </a:rPr>
              <a:t>T</a:t>
            </a:r>
            <a:r>
              <a:rPr lang="en-US" altLang="en-US" smtClean="0">
                <a:solidFill>
                  <a:srgbClr val="CC3300"/>
                </a:solidFill>
              </a:rPr>
              <a:t>(</a:t>
            </a:r>
            <a:r>
              <a:rPr lang="en-US" altLang="en-US" smtClean="0">
                <a:solidFill>
                  <a:srgbClr val="CC3300"/>
                </a:solidFill>
                <a:sym typeface="Symbol" pitchFamily="18" charset="2"/>
              </a:rPr>
              <a:t></a:t>
            </a:r>
            <a:r>
              <a:rPr lang="en-US" altLang="en-US" i="1" smtClean="0">
                <a:solidFill>
                  <a:srgbClr val="CC3300"/>
                </a:solidFill>
              </a:rPr>
              <a:t>n</a:t>
            </a:r>
            <a:r>
              <a:rPr lang="en-US" altLang="en-US" smtClean="0">
                <a:solidFill>
                  <a:srgbClr val="CC3300"/>
                </a:solidFill>
              </a:rPr>
              <a:t>/4</a:t>
            </a:r>
            <a:r>
              <a:rPr lang="en-US" altLang="en-US" smtClean="0">
                <a:solidFill>
                  <a:srgbClr val="CC3300"/>
                </a:solidFill>
                <a:sym typeface="Symbol" pitchFamily="18" charset="2"/>
              </a:rPr>
              <a:t></a:t>
            </a:r>
            <a:r>
              <a:rPr lang="en-US" altLang="en-US" smtClean="0">
                <a:solidFill>
                  <a:srgbClr val="CC3300"/>
                </a:solidFill>
              </a:rPr>
              <a:t>) + </a:t>
            </a:r>
            <a:r>
              <a:rPr lang="en-US" altLang="en-US" smtClean="0">
                <a:solidFill>
                  <a:srgbClr val="CC3300"/>
                </a:solidFill>
                <a:sym typeface="Symbol" pitchFamily="18" charset="2"/>
              </a:rPr>
              <a:t>(</a:t>
            </a:r>
            <a:r>
              <a:rPr lang="en-US" altLang="en-US" i="1" smtClean="0">
                <a:solidFill>
                  <a:srgbClr val="CC3300"/>
                </a:solidFill>
                <a:sym typeface="Symbol" pitchFamily="18" charset="2"/>
              </a:rPr>
              <a:t>n</a:t>
            </a:r>
            <a:r>
              <a:rPr lang="en-US" altLang="en-US" baseline="30000" smtClean="0">
                <a:solidFill>
                  <a:srgbClr val="CC3300"/>
                </a:solidFill>
                <a:sym typeface="Symbol" pitchFamily="18" charset="2"/>
              </a:rPr>
              <a:t>2</a:t>
            </a:r>
            <a:r>
              <a:rPr lang="en-US" altLang="en-US" smtClean="0">
                <a:solidFill>
                  <a:srgbClr val="CC3300"/>
                </a:solidFill>
                <a:sym typeface="Symbol" pitchFamily="18" charset="2"/>
              </a:rPr>
              <a:t>).</a:t>
            </a:r>
          </a:p>
          <a:p>
            <a:pPr lvl="1"/>
            <a:r>
              <a:rPr lang="en-US" altLang="en-US" i="1" smtClean="0">
                <a:solidFill>
                  <a:srgbClr val="CC3300"/>
                </a:solidFill>
              </a:rPr>
              <a:t>T</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 = </a:t>
            </a:r>
            <a:r>
              <a:rPr lang="en-US" altLang="en-US" i="1" smtClean="0">
                <a:solidFill>
                  <a:srgbClr val="CC3300"/>
                </a:solidFill>
              </a:rPr>
              <a:t>T</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/3) + </a:t>
            </a:r>
            <a:r>
              <a:rPr lang="en-US" altLang="en-US" i="1" smtClean="0">
                <a:solidFill>
                  <a:srgbClr val="CC3300"/>
                </a:solidFill>
              </a:rPr>
              <a:t>T</a:t>
            </a:r>
            <a:r>
              <a:rPr lang="en-US" altLang="en-US" smtClean="0">
                <a:solidFill>
                  <a:srgbClr val="CC3300"/>
                </a:solidFill>
              </a:rPr>
              <a:t>(2</a:t>
            </a:r>
            <a:r>
              <a:rPr lang="en-US" altLang="en-US" i="1" smtClean="0">
                <a:solidFill>
                  <a:srgbClr val="CC3300"/>
                </a:solidFill>
              </a:rPr>
              <a:t>n</a:t>
            </a:r>
            <a:r>
              <a:rPr lang="en-US" altLang="en-US" smtClean="0">
                <a:solidFill>
                  <a:srgbClr val="CC3300"/>
                </a:solidFill>
              </a:rPr>
              <a:t>/3) + </a:t>
            </a:r>
            <a:r>
              <a:rPr lang="en-US" altLang="en-US" i="1" smtClean="0">
                <a:solidFill>
                  <a:srgbClr val="CC3300"/>
                </a:solidFill>
              </a:rPr>
              <a:t>O</a:t>
            </a:r>
            <a:r>
              <a:rPr lang="en-US" altLang="en-US" smtClean="0">
                <a:solidFill>
                  <a:srgbClr val="CC3300"/>
                </a:solidFill>
              </a:rPr>
              <a:t>(</a:t>
            </a:r>
            <a:r>
              <a:rPr lang="en-US" altLang="en-US" i="1" smtClean="0">
                <a:solidFill>
                  <a:srgbClr val="CC3300"/>
                </a:solidFill>
              </a:rPr>
              <a:t>n</a:t>
            </a:r>
            <a:r>
              <a:rPr lang="en-US" altLang="en-US" smtClean="0">
                <a:solidFill>
                  <a:srgbClr val="CC3300"/>
                </a:solidFill>
              </a:rPr>
              <a:t>).</a:t>
            </a:r>
            <a:endParaRPr lang="en-US" altLang="en-US" i="1" smtClean="0">
              <a:solidFill>
                <a:srgbClr val="CC33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9219" name="Rectangle 2"/>
          <p:cNvSpPr>
            <a:spLocks noGrp="1" noChangeArrowheads="1"/>
          </p:cNvSpPr>
          <p:nvPr>
            <p:ph type="title"/>
          </p:nvPr>
        </p:nvSpPr>
        <p:spPr/>
        <p:txBody>
          <a:bodyPr/>
          <a:lstStyle/>
          <a:p>
            <a:r>
              <a:rPr lang="en-US" altLang="en-US" smtClean="0"/>
              <a:t>Algorithms</a:t>
            </a:r>
          </a:p>
        </p:txBody>
      </p:sp>
      <p:sp>
        <p:nvSpPr>
          <p:cNvPr id="9220" name="Rectangle 3"/>
          <p:cNvSpPr>
            <a:spLocks noGrp="1" noChangeArrowheads="1"/>
          </p:cNvSpPr>
          <p:nvPr>
            <p:ph type="body" idx="1"/>
          </p:nvPr>
        </p:nvSpPr>
        <p:spPr>
          <a:xfrm>
            <a:off x="304800" y="1219200"/>
            <a:ext cx="8485188" cy="5078413"/>
          </a:xfrm>
        </p:spPr>
        <p:txBody>
          <a:bodyPr/>
          <a:lstStyle/>
          <a:p>
            <a:pPr>
              <a:lnSpc>
                <a:spcPct val="90000"/>
              </a:lnSpc>
            </a:pPr>
            <a:r>
              <a:rPr lang="en-US" altLang="en-US" b="1" i="1" smtClean="0">
                <a:solidFill>
                  <a:srgbClr val="CC0000"/>
                </a:solidFill>
              </a:rPr>
              <a:t>Informally</a:t>
            </a:r>
            <a:r>
              <a:rPr lang="en-US" altLang="en-US" i="1" smtClean="0"/>
              <a:t>,</a:t>
            </a:r>
          </a:p>
          <a:p>
            <a:pPr lvl="1">
              <a:lnSpc>
                <a:spcPct val="90000"/>
              </a:lnSpc>
            </a:pPr>
            <a:r>
              <a:rPr lang="en-US" altLang="en-US" smtClean="0"/>
              <a:t>A tool for solving a well-specified computational problem.</a:t>
            </a:r>
          </a:p>
          <a:p>
            <a:pPr lvl="1">
              <a:lnSpc>
                <a:spcPct val="90000"/>
              </a:lnSpc>
            </a:pPr>
            <a:endParaRPr lang="en-US" altLang="en-US" smtClean="0"/>
          </a:p>
          <a:p>
            <a:pPr lvl="1">
              <a:lnSpc>
                <a:spcPct val="90000"/>
              </a:lnSpc>
            </a:pPr>
            <a:endParaRPr lang="en-US" altLang="en-US" smtClean="0"/>
          </a:p>
          <a:p>
            <a:pPr>
              <a:lnSpc>
                <a:spcPct val="90000"/>
              </a:lnSpc>
            </a:pPr>
            <a:endParaRPr lang="en-US" altLang="en-US" smtClean="0"/>
          </a:p>
          <a:p>
            <a:pPr>
              <a:lnSpc>
                <a:spcPct val="90000"/>
              </a:lnSpc>
            </a:pPr>
            <a:r>
              <a:rPr lang="en-US" altLang="en-US" b="1" smtClean="0">
                <a:solidFill>
                  <a:srgbClr val="CC0000"/>
                </a:solidFill>
              </a:rPr>
              <a:t>Example:  sorting</a:t>
            </a:r>
          </a:p>
          <a:p>
            <a:pPr lvl="1">
              <a:lnSpc>
                <a:spcPct val="90000"/>
              </a:lnSpc>
              <a:buFont typeface="Wingdings" pitchFamily="2" charset="2"/>
              <a:buNone/>
            </a:pPr>
            <a:r>
              <a:rPr lang="en-US" altLang="en-US" smtClean="0"/>
              <a:t>input:  A sequence of numbers.</a:t>
            </a:r>
          </a:p>
          <a:p>
            <a:pPr lvl="1">
              <a:lnSpc>
                <a:spcPct val="90000"/>
              </a:lnSpc>
              <a:buFont typeface="Wingdings" pitchFamily="2" charset="2"/>
              <a:buNone/>
            </a:pPr>
            <a:r>
              <a:rPr lang="en-US" altLang="en-US" smtClean="0"/>
              <a:t>output:  An ordered permutation of the input.</a:t>
            </a:r>
          </a:p>
          <a:p>
            <a:pPr lvl="1">
              <a:lnSpc>
                <a:spcPct val="90000"/>
              </a:lnSpc>
              <a:buFont typeface="Wingdings" pitchFamily="2" charset="2"/>
              <a:buNone/>
            </a:pPr>
            <a:r>
              <a:rPr lang="en-US" altLang="en-US" smtClean="0"/>
              <a:t>issues:  correctness, efficiency, storage, etc.</a:t>
            </a:r>
            <a:endParaRPr lang="en-US" altLang="en-US" sz="3200" smtClean="0"/>
          </a:p>
          <a:p>
            <a:pPr lvl="1">
              <a:lnSpc>
                <a:spcPct val="90000"/>
              </a:lnSpc>
            </a:pPr>
            <a:endParaRPr lang="en-US" altLang="en-US" smtClean="0"/>
          </a:p>
          <a:p>
            <a:pPr lvl="1">
              <a:lnSpc>
                <a:spcPct val="90000"/>
              </a:lnSpc>
            </a:pPr>
            <a:endParaRPr lang="en-US" altLang="en-US" i="1" smtClean="0"/>
          </a:p>
        </p:txBody>
      </p:sp>
      <p:grpSp>
        <p:nvGrpSpPr>
          <p:cNvPr id="9221" name="Group 10"/>
          <p:cNvGrpSpPr>
            <a:grpSpLocks/>
          </p:cNvGrpSpPr>
          <p:nvPr/>
        </p:nvGrpSpPr>
        <p:grpSpPr bwMode="auto">
          <a:xfrm>
            <a:off x="1268413" y="2843213"/>
            <a:ext cx="6527800" cy="847725"/>
            <a:chOff x="838" y="1973"/>
            <a:chExt cx="4112" cy="534"/>
          </a:xfrm>
        </p:grpSpPr>
        <p:sp>
          <p:nvSpPr>
            <p:cNvPr id="9222" name="AutoShape 4"/>
            <p:cNvSpPr>
              <a:spLocks noChangeArrowheads="1"/>
            </p:cNvSpPr>
            <p:nvPr/>
          </p:nvSpPr>
          <p:spPr bwMode="auto">
            <a:xfrm>
              <a:off x="2073" y="1973"/>
              <a:ext cx="1533" cy="534"/>
            </a:xfrm>
            <a:prstGeom prst="flowChartProcess">
              <a:avLst/>
            </a:prstGeom>
            <a:solidFill>
              <a:srgbClr val="CCECFF"/>
            </a:solidFill>
            <a:ln w="28575" cap="sq">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223" name="Line 5"/>
            <p:cNvSpPr>
              <a:spLocks noChangeShapeType="1"/>
            </p:cNvSpPr>
            <p:nvPr/>
          </p:nvSpPr>
          <p:spPr bwMode="auto">
            <a:xfrm>
              <a:off x="1506" y="2253"/>
              <a:ext cx="560" cy="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24" name="Line 6"/>
            <p:cNvSpPr>
              <a:spLocks noChangeShapeType="1"/>
            </p:cNvSpPr>
            <p:nvPr/>
          </p:nvSpPr>
          <p:spPr bwMode="auto">
            <a:xfrm>
              <a:off x="3586" y="2266"/>
              <a:ext cx="560" cy="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25" name="Text Box 7"/>
            <p:cNvSpPr txBox="1">
              <a:spLocks noChangeArrowheads="1"/>
            </p:cNvSpPr>
            <p:nvPr/>
          </p:nvSpPr>
          <p:spPr bwMode="auto">
            <a:xfrm>
              <a:off x="2243" y="2045"/>
              <a:ext cx="11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3200" b="1" i="1">
                  <a:solidFill>
                    <a:schemeClr val="hlink"/>
                  </a:solidFill>
                </a:rPr>
                <a:t>Algorithm</a:t>
              </a:r>
              <a:endParaRPr lang="en-US" altLang="en-US" sz="2800" b="1" i="1">
                <a:solidFill>
                  <a:schemeClr val="hlink"/>
                </a:solidFill>
              </a:endParaRPr>
            </a:p>
          </p:txBody>
        </p:sp>
        <p:sp>
          <p:nvSpPr>
            <p:cNvPr id="9226" name="Text Box 8"/>
            <p:cNvSpPr txBox="1">
              <a:spLocks noChangeArrowheads="1"/>
            </p:cNvSpPr>
            <p:nvPr/>
          </p:nvSpPr>
          <p:spPr bwMode="auto">
            <a:xfrm>
              <a:off x="838" y="2045"/>
              <a:ext cx="6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3200" b="1" i="1">
                  <a:solidFill>
                    <a:schemeClr val="hlink"/>
                  </a:solidFill>
                </a:rPr>
                <a:t>Input</a:t>
              </a:r>
            </a:p>
          </p:txBody>
        </p:sp>
        <p:sp>
          <p:nvSpPr>
            <p:cNvPr id="9227" name="Text Box 9"/>
            <p:cNvSpPr txBox="1">
              <a:spLocks noChangeArrowheads="1"/>
            </p:cNvSpPr>
            <p:nvPr/>
          </p:nvSpPr>
          <p:spPr bwMode="auto">
            <a:xfrm>
              <a:off x="4095" y="2062"/>
              <a:ext cx="85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3200" b="1" i="1">
                  <a:solidFill>
                    <a:schemeClr val="hlink"/>
                  </a:solidFill>
                </a:rPr>
                <a:t>Output</a:t>
              </a: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60419" name="Rectangle 2"/>
          <p:cNvSpPr>
            <a:spLocks noGrp="1" noChangeArrowheads="1"/>
          </p:cNvSpPr>
          <p:nvPr>
            <p:ph type="title"/>
          </p:nvPr>
        </p:nvSpPr>
        <p:spPr/>
        <p:txBody>
          <a:bodyPr/>
          <a:lstStyle/>
          <a:p>
            <a:r>
              <a:rPr lang="en-US" altLang="en-US" smtClean="0"/>
              <a:t>Recursion Trees – Caution Note</a:t>
            </a:r>
          </a:p>
        </p:txBody>
      </p:sp>
      <p:sp>
        <p:nvSpPr>
          <p:cNvPr id="60420" name="Rectangle 3"/>
          <p:cNvSpPr>
            <a:spLocks noGrp="1" noChangeArrowheads="1"/>
          </p:cNvSpPr>
          <p:nvPr>
            <p:ph type="body" idx="1"/>
          </p:nvPr>
        </p:nvSpPr>
        <p:spPr/>
        <p:txBody>
          <a:bodyPr/>
          <a:lstStyle/>
          <a:p>
            <a:r>
              <a:rPr lang="en-US" altLang="en-US" smtClean="0"/>
              <a:t>Recursion trees </a:t>
            </a:r>
            <a:r>
              <a:rPr lang="en-US" altLang="en-US" smtClean="0">
                <a:solidFill>
                  <a:srgbClr val="CC3300"/>
                </a:solidFill>
              </a:rPr>
              <a:t>only generate guesses</a:t>
            </a:r>
            <a:r>
              <a:rPr lang="en-US" altLang="en-US" smtClean="0"/>
              <a:t>.</a:t>
            </a:r>
          </a:p>
          <a:p>
            <a:pPr lvl="1"/>
            <a:r>
              <a:rPr lang="en-US" altLang="en-US" smtClean="0"/>
              <a:t>Verify guesses using substitution method.</a:t>
            </a:r>
          </a:p>
          <a:p>
            <a:r>
              <a:rPr lang="en-US" altLang="en-US" smtClean="0"/>
              <a:t>A small amount of “sloppiness” can be tolerated. </a:t>
            </a:r>
            <a:r>
              <a:rPr lang="en-US" altLang="en-US" u="sng" smtClean="0">
                <a:solidFill>
                  <a:schemeClr val="hlink"/>
                </a:solidFill>
              </a:rPr>
              <a:t>Why?</a:t>
            </a:r>
            <a:endParaRPr lang="en-US" altLang="en-US" u="sng" smtClean="0">
              <a:solidFill>
                <a:schemeClr val="tx1"/>
              </a:solidFill>
            </a:endParaRPr>
          </a:p>
          <a:p>
            <a:r>
              <a:rPr lang="en-US" altLang="en-US" smtClean="0">
                <a:solidFill>
                  <a:srgbClr val="CC3300"/>
                </a:solidFill>
              </a:rPr>
              <a:t>If careful</a:t>
            </a:r>
            <a:r>
              <a:rPr lang="en-US" altLang="en-US" smtClean="0">
                <a:solidFill>
                  <a:schemeClr val="tx1"/>
                </a:solidFill>
              </a:rPr>
              <a:t> when drawing out a recursion tree and summing the costs, </a:t>
            </a:r>
            <a:r>
              <a:rPr lang="en-US" altLang="en-US" smtClean="0">
                <a:solidFill>
                  <a:srgbClr val="CC3300"/>
                </a:solidFill>
              </a:rPr>
              <a:t>can be used as direct proof</a:t>
            </a:r>
            <a:r>
              <a:rPr lang="en-US" altLang="en-US" smtClean="0">
                <a:solidFill>
                  <a:schemeClr val="tx1"/>
                </a:solidFill>
              </a:rPr>
              <a:t>.</a:t>
            </a:r>
          </a:p>
          <a:p>
            <a:endParaRPr lang="en-US" altLang="en-US" smtClean="0">
              <a:solidFill>
                <a:schemeClr val="hlink"/>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61443" name="Rectangle 2"/>
          <p:cNvSpPr>
            <a:spLocks noGrp="1" noChangeArrowheads="1"/>
          </p:cNvSpPr>
          <p:nvPr>
            <p:ph type="title"/>
          </p:nvPr>
        </p:nvSpPr>
        <p:spPr/>
        <p:txBody>
          <a:bodyPr/>
          <a:lstStyle/>
          <a:p>
            <a:r>
              <a:rPr lang="en-US" altLang="en-US" smtClean="0"/>
              <a:t>The Master Method</a:t>
            </a:r>
          </a:p>
        </p:txBody>
      </p:sp>
      <p:sp>
        <p:nvSpPr>
          <p:cNvPr id="61444" name="Rectangle 3"/>
          <p:cNvSpPr>
            <a:spLocks noGrp="1" noChangeArrowheads="1"/>
          </p:cNvSpPr>
          <p:nvPr>
            <p:ph type="body" idx="1"/>
          </p:nvPr>
        </p:nvSpPr>
        <p:spPr>
          <a:xfrm>
            <a:off x="304800" y="976313"/>
            <a:ext cx="8458200" cy="5119687"/>
          </a:xfrm>
        </p:spPr>
        <p:txBody>
          <a:bodyPr/>
          <a:lstStyle/>
          <a:p>
            <a:r>
              <a:rPr lang="en-US" altLang="en-US" smtClean="0"/>
              <a:t>Based on the </a:t>
            </a:r>
            <a:r>
              <a:rPr lang="en-US" altLang="en-US" smtClean="0">
                <a:solidFill>
                  <a:srgbClr val="CC3300"/>
                </a:solidFill>
              </a:rPr>
              <a:t>Master theorem</a:t>
            </a:r>
            <a:r>
              <a:rPr lang="en-US" altLang="en-US" smtClean="0"/>
              <a:t>.</a:t>
            </a:r>
          </a:p>
          <a:p>
            <a:r>
              <a:rPr lang="en-US" altLang="en-US" smtClean="0">
                <a:solidFill>
                  <a:srgbClr val="CC3300"/>
                </a:solidFill>
              </a:rPr>
              <a:t>“Cookbook”</a:t>
            </a:r>
            <a:r>
              <a:rPr lang="en-US" altLang="en-US" smtClean="0"/>
              <a:t> approach for solving recurrences of the form</a:t>
            </a:r>
          </a:p>
          <a:p>
            <a:pPr lvl="1">
              <a:buFont typeface="Wingdings" pitchFamily="2" charset="2"/>
              <a:buNone/>
            </a:pPr>
            <a:r>
              <a:rPr lang="en-US" altLang="en-US" smtClean="0"/>
              <a:t>    </a:t>
            </a:r>
            <a:r>
              <a:rPr lang="en-US" altLang="en-US" i="1" smtClean="0">
                <a:solidFill>
                  <a:schemeClr val="hlink"/>
                </a:solidFill>
              </a:rPr>
              <a:t>T</a:t>
            </a:r>
            <a:r>
              <a:rPr lang="en-US" altLang="en-US" smtClean="0">
                <a:solidFill>
                  <a:schemeClr val="hlink"/>
                </a:solidFill>
              </a:rPr>
              <a:t>(</a:t>
            </a:r>
            <a:r>
              <a:rPr lang="en-US" altLang="en-US" i="1" smtClean="0">
                <a:solidFill>
                  <a:schemeClr val="hlink"/>
                </a:solidFill>
              </a:rPr>
              <a:t>n</a:t>
            </a:r>
            <a:r>
              <a:rPr lang="en-US" altLang="en-US" smtClean="0">
                <a:solidFill>
                  <a:schemeClr val="hlink"/>
                </a:solidFill>
              </a:rPr>
              <a:t>) = </a:t>
            </a:r>
            <a:r>
              <a:rPr lang="en-US" altLang="en-US" i="1" smtClean="0">
                <a:solidFill>
                  <a:schemeClr val="hlink"/>
                </a:solidFill>
              </a:rPr>
              <a:t>aT</a:t>
            </a:r>
            <a:r>
              <a:rPr lang="en-US" altLang="en-US" smtClean="0">
                <a:solidFill>
                  <a:schemeClr val="hlink"/>
                </a:solidFill>
              </a:rPr>
              <a:t>(</a:t>
            </a:r>
            <a:r>
              <a:rPr lang="en-US" altLang="en-US" i="1" smtClean="0">
                <a:solidFill>
                  <a:schemeClr val="hlink"/>
                </a:solidFill>
              </a:rPr>
              <a:t>n</a:t>
            </a:r>
            <a:r>
              <a:rPr lang="en-US" altLang="en-US" smtClean="0">
                <a:solidFill>
                  <a:schemeClr val="hlink"/>
                </a:solidFill>
              </a:rPr>
              <a:t>/</a:t>
            </a:r>
            <a:r>
              <a:rPr lang="en-US" altLang="en-US" i="1" smtClean="0">
                <a:solidFill>
                  <a:schemeClr val="hlink"/>
                </a:solidFill>
              </a:rPr>
              <a:t>b</a:t>
            </a:r>
            <a:r>
              <a:rPr lang="en-US" altLang="en-US" smtClean="0">
                <a:solidFill>
                  <a:schemeClr val="hlink"/>
                </a:solidFill>
              </a:rPr>
              <a:t>) + </a:t>
            </a:r>
            <a:r>
              <a:rPr lang="en-US" altLang="en-US" i="1" smtClean="0">
                <a:solidFill>
                  <a:schemeClr val="hlink"/>
                </a:solidFill>
              </a:rPr>
              <a:t>f</a:t>
            </a:r>
            <a:r>
              <a:rPr lang="en-US" altLang="en-US" smtClean="0">
                <a:solidFill>
                  <a:schemeClr val="hlink"/>
                </a:solidFill>
              </a:rPr>
              <a:t>(</a:t>
            </a:r>
            <a:r>
              <a:rPr lang="en-US" altLang="en-US" i="1" smtClean="0">
                <a:solidFill>
                  <a:schemeClr val="hlink"/>
                </a:solidFill>
              </a:rPr>
              <a:t>n</a:t>
            </a:r>
            <a:r>
              <a:rPr lang="en-US" altLang="en-US" smtClean="0">
                <a:solidFill>
                  <a:schemeClr val="hlink"/>
                </a:solidFill>
              </a:rPr>
              <a:t>)</a:t>
            </a:r>
          </a:p>
          <a:p>
            <a:pPr lvl="2"/>
            <a:r>
              <a:rPr lang="en-US" altLang="en-US" i="1" smtClean="0"/>
              <a:t>a </a:t>
            </a:r>
            <a:r>
              <a:rPr lang="en-US" altLang="en-US" smtClean="0">
                <a:sym typeface="Symbol" pitchFamily="18" charset="2"/>
              </a:rPr>
              <a:t> 1, </a:t>
            </a:r>
            <a:r>
              <a:rPr lang="en-US" altLang="en-US" i="1" smtClean="0">
                <a:sym typeface="Symbol" pitchFamily="18" charset="2"/>
              </a:rPr>
              <a:t>b</a:t>
            </a:r>
            <a:r>
              <a:rPr lang="en-US" altLang="en-US" smtClean="0">
                <a:sym typeface="Symbol" pitchFamily="18" charset="2"/>
              </a:rPr>
              <a:t> &gt; 1 are constants.</a:t>
            </a:r>
          </a:p>
          <a:p>
            <a:pPr lvl="2"/>
            <a:r>
              <a:rPr lang="en-US" altLang="en-US" i="1" smtClean="0">
                <a:sym typeface="Symbol" pitchFamily="18" charset="2"/>
              </a:rPr>
              <a:t>f</a:t>
            </a:r>
            <a:r>
              <a:rPr lang="en-US" altLang="en-US" smtClean="0">
                <a:sym typeface="Symbol" pitchFamily="18" charset="2"/>
              </a:rPr>
              <a:t>(</a:t>
            </a:r>
            <a:r>
              <a:rPr lang="en-US" altLang="en-US" i="1" smtClean="0">
                <a:sym typeface="Symbol" pitchFamily="18" charset="2"/>
              </a:rPr>
              <a:t>n</a:t>
            </a:r>
            <a:r>
              <a:rPr lang="en-US" altLang="en-US" smtClean="0">
                <a:sym typeface="Symbol" pitchFamily="18" charset="2"/>
              </a:rPr>
              <a:t>) is asymptotically positive.</a:t>
            </a:r>
          </a:p>
          <a:p>
            <a:pPr lvl="2"/>
            <a:r>
              <a:rPr lang="en-US" altLang="en-US" i="1" smtClean="0">
                <a:sym typeface="Symbol" pitchFamily="18" charset="2"/>
              </a:rPr>
              <a:t>n</a:t>
            </a:r>
            <a:r>
              <a:rPr lang="en-US" altLang="en-US" smtClean="0">
                <a:sym typeface="Symbol" pitchFamily="18" charset="2"/>
              </a:rPr>
              <a:t>/</a:t>
            </a:r>
            <a:r>
              <a:rPr lang="en-US" altLang="en-US" i="1" smtClean="0">
                <a:sym typeface="Symbol" pitchFamily="18" charset="2"/>
              </a:rPr>
              <a:t>b</a:t>
            </a:r>
            <a:r>
              <a:rPr lang="en-US" altLang="en-US" smtClean="0">
                <a:sym typeface="Symbol" pitchFamily="18" charset="2"/>
              </a:rPr>
              <a:t> may not be an integer, but we ignore floors and ceilings. </a:t>
            </a:r>
            <a:r>
              <a:rPr lang="en-US" altLang="en-US" u="sng" smtClean="0">
                <a:solidFill>
                  <a:schemeClr val="hlink"/>
                </a:solidFill>
                <a:sym typeface="Symbol" pitchFamily="18" charset="2"/>
              </a:rPr>
              <a:t>Why?</a:t>
            </a:r>
          </a:p>
          <a:p>
            <a:r>
              <a:rPr lang="en-US" altLang="en-US" smtClean="0">
                <a:solidFill>
                  <a:schemeClr val="tx1"/>
                </a:solidFill>
                <a:sym typeface="Symbol" pitchFamily="18" charset="2"/>
              </a:rPr>
              <a:t>Requires memorization of three cases.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a:t>
            </a:r>
          </a:p>
        </p:txBody>
      </p:sp>
      <p:sp>
        <p:nvSpPr>
          <p:cNvPr id="62467" name="Rectangle 2"/>
          <p:cNvSpPr>
            <a:spLocks noGrp="1" noChangeArrowheads="1"/>
          </p:cNvSpPr>
          <p:nvPr>
            <p:ph type="title"/>
          </p:nvPr>
        </p:nvSpPr>
        <p:spPr/>
        <p:txBody>
          <a:bodyPr/>
          <a:lstStyle/>
          <a:p>
            <a:r>
              <a:rPr lang="en-US" altLang="en-US" smtClean="0"/>
              <a:t>The Master Theorem</a:t>
            </a:r>
          </a:p>
        </p:txBody>
      </p:sp>
      <p:sp>
        <p:nvSpPr>
          <p:cNvPr id="62468" name="Text Box 3"/>
          <p:cNvSpPr txBox="1">
            <a:spLocks noChangeArrowheads="1"/>
          </p:cNvSpPr>
          <p:nvPr/>
        </p:nvSpPr>
        <p:spPr bwMode="auto">
          <a:xfrm>
            <a:off x="612775" y="1084263"/>
            <a:ext cx="821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6708" name="Text Box 4"/>
          <p:cNvSpPr txBox="1">
            <a:spLocks noChangeArrowheads="1"/>
          </p:cNvSpPr>
          <p:nvPr/>
        </p:nvSpPr>
        <p:spPr bwMode="auto">
          <a:xfrm>
            <a:off x="76200" y="1044575"/>
            <a:ext cx="8950325" cy="4003675"/>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marL="457200" indent="-457200">
              <a:defRPr/>
            </a:pPr>
            <a:r>
              <a:rPr lang="en-US" b="1">
                <a:solidFill>
                  <a:schemeClr val="hlink"/>
                </a:solidFill>
              </a:rPr>
              <a:t>Theorem 4.1</a:t>
            </a:r>
            <a:endParaRPr lang="en-US"/>
          </a:p>
          <a:p>
            <a:pPr marL="457200" indent="-457200">
              <a:defRPr/>
            </a:pPr>
            <a:r>
              <a:rPr lang="en-US"/>
              <a:t>Let </a:t>
            </a:r>
            <a:r>
              <a:rPr lang="en-US" sz="2800" i="1">
                <a:solidFill>
                  <a:srgbClr val="CC3300"/>
                </a:solidFill>
              </a:rPr>
              <a:t>a </a:t>
            </a:r>
            <a:r>
              <a:rPr lang="en-US" sz="2800">
                <a:solidFill>
                  <a:srgbClr val="CC3300"/>
                </a:solidFill>
                <a:sym typeface="Symbol" pitchFamily="18" charset="2"/>
              </a:rPr>
              <a:t> 1</a:t>
            </a:r>
            <a:r>
              <a:rPr lang="en-US" sz="2800">
                <a:solidFill>
                  <a:srgbClr val="010000"/>
                </a:solidFill>
                <a:sym typeface="Symbol" pitchFamily="18" charset="2"/>
              </a:rPr>
              <a:t> and </a:t>
            </a:r>
            <a:r>
              <a:rPr lang="en-US" sz="2800" i="1">
                <a:solidFill>
                  <a:srgbClr val="CC3300"/>
                </a:solidFill>
                <a:sym typeface="Symbol" pitchFamily="18" charset="2"/>
              </a:rPr>
              <a:t>b</a:t>
            </a:r>
            <a:r>
              <a:rPr lang="en-US" sz="2800">
                <a:solidFill>
                  <a:srgbClr val="CC3300"/>
                </a:solidFill>
                <a:sym typeface="Symbol" pitchFamily="18" charset="2"/>
              </a:rPr>
              <a:t> &gt; 1</a:t>
            </a:r>
            <a:r>
              <a:rPr lang="en-US" i="1"/>
              <a:t> </a:t>
            </a:r>
            <a:r>
              <a:rPr lang="en-US"/>
              <a:t>be constants, let </a:t>
            </a:r>
            <a:r>
              <a:rPr lang="en-US" i="1">
                <a:solidFill>
                  <a:srgbClr val="CC3300"/>
                </a:solidFill>
              </a:rPr>
              <a:t>f</a:t>
            </a:r>
            <a:r>
              <a:rPr lang="en-US">
                <a:solidFill>
                  <a:srgbClr val="CC3300"/>
                </a:solidFill>
              </a:rPr>
              <a:t>(</a:t>
            </a:r>
            <a:r>
              <a:rPr lang="en-US" i="1">
                <a:solidFill>
                  <a:srgbClr val="CC3300"/>
                </a:solidFill>
              </a:rPr>
              <a:t>n</a:t>
            </a:r>
            <a:r>
              <a:rPr lang="en-US">
                <a:solidFill>
                  <a:srgbClr val="CC3300"/>
                </a:solidFill>
              </a:rPr>
              <a:t>) be a function</a:t>
            </a:r>
            <a:r>
              <a:rPr lang="en-US"/>
              <a:t>, and </a:t>
            </a:r>
            <a:br>
              <a:rPr lang="en-US"/>
            </a:br>
            <a:r>
              <a:rPr lang="en-US"/>
              <a:t>Let </a:t>
            </a:r>
            <a:r>
              <a:rPr lang="en-US" i="1"/>
              <a:t>T</a:t>
            </a:r>
            <a:r>
              <a:rPr lang="en-US"/>
              <a:t>(</a:t>
            </a:r>
            <a:r>
              <a:rPr lang="en-US" i="1"/>
              <a:t>n</a:t>
            </a:r>
            <a:r>
              <a:rPr lang="en-US"/>
              <a:t>) be defined on nonnegative integers by the recurrence </a:t>
            </a:r>
            <a:br>
              <a:rPr lang="en-US"/>
            </a:br>
            <a:r>
              <a:rPr lang="en-US" i="1">
                <a:solidFill>
                  <a:srgbClr val="CC3300"/>
                </a:solidFill>
              </a:rPr>
              <a:t>T</a:t>
            </a:r>
            <a:r>
              <a:rPr lang="en-US">
                <a:solidFill>
                  <a:srgbClr val="CC3300"/>
                </a:solidFill>
              </a:rPr>
              <a:t>(</a:t>
            </a:r>
            <a:r>
              <a:rPr lang="en-US" i="1">
                <a:solidFill>
                  <a:srgbClr val="CC3300"/>
                </a:solidFill>
              </a:rPr>
              <a:t>n</a:t>
            </a:r>
            <a:r>
              <a:rPr lang="en-US">
                <a:solidFill>
                  <a:srgbClr val="CC3300"/>
                </a:solidFill>
              </a:rPr>
              <a:t>) = </a:t>
            </a:r>
            <a:r>
              <a:rPr lang="en-US" i="1">
                <a:solidFill>
                  <a:srgbClr val="CC3300"/>
                </a:solidFill>
              </a:rPr>
              <a:t>aT</a:t>
            </a:r>
            <a:r>
              <a:rPr lang="en-US">
                <a:solidFill>
                  <a:srgbClr val="CC3300"/>
                </a:solidFill>
              </a:rPr>
              <a:t>(</a:t>
            </a:r>
            <a:r>
              <a:rPr lang="en-US" i="1">
                <a:solidFill>
                  <a:srgbClr val="CC3300"/>
                </a:solidFill>
              </a:rPr>
              <a:t>n</a:t>
            </a:r>
            <a:r>
              <a:rPr lang="en-US">
                <a:solidFill>
                  <a:srgbClr val="CC3300"/>
                </a:solidFill>
              </a:rPr>
              <a:t>/</a:t>
            </a:r>
            <a:r>
              <a:rPr lang="en-US" i="1">
                <a:solidFill>
                  <a:srgbClr val="CC3300"/>
                </a:solidFill>
              </a:rPr>
              <a:t>b</a:t>
            </a:r>
            <a:r>
              <a:rPr lang="en-US">
                <a:solidFill>
                  <a:srgbClr val="CC3300"/>
                </a:solidFill>
              </a:rPr>
              <a:t>) + </a:t>
            </a:r>
            <a:r>
              <a:rPr lang="en-US" i="1">
                <a:solidFill>
                  <a:srgbClr val="CC3300"/>
                </a:solidFill>
              </a:rPr>
              <a:t>f</a:t>
            </a:r>
            <a:r>
              <a:rPr lang="en-US">
                <a:solidFill>
                  <a:srgbClr val="CC3300"/>
                </a:solidFill>
              </a:rPr>
              <a:t>(</a:t>
            </a:r>
            <a:r>
              <a:rPr lang="en-US" i="1">
                <a:solidFill>
                  <a:srgbClr val="CC3300"/>
                </a:solidFill>
              </a:rPr>
              <a:t>n</a:t>
            </a:r>
            <a:r>
              <a:rPr lang="en-US">
                <a:solidFill>
                  <a:srgbClr val="CC3300"/>
                </a:solidFill>
              </a:rPr>
              <a:t>)</a:t>
            </a:r>
            <a:r>
              <a:rPr lang="en-US"/>
              <a:t>, where we can replace </a:t>
            </a:r>
            <a:r>
              <a:rPr lang="en-US" i="1"/>
              <a:t>n</a:t>
            </a:r>
            <a:r>
              <a:rPr lang="en-US"/>
              <a:t>/</a:t>
            </a:r>
            <a:r>
              <a:rPr lang="en-US" i="1"/>
              <a:t>b</a:t>
            </a:r>
            <a:r>
              <a:rPr lang="en-US"/>
              <a:t> by </a:t>
            </a:r>
            <a:r>
              <a:rPr lang="en-US">
                <a:sym typeface="Symbol" pitchFamily="18" charset="2"/>
              </a:rPr>
              <a:t></a:t>
            </a:r>
            <a:r>
              <a:rPr lang="en-US" i="1"/>
              <a:t>n</a:t>
            </a:r>
            <a:r>
              <a:rPr lang="en-US"/>
              <a:t>/</a:t>
            </a:r>
            <a:r>
              <a:rPr lang="en-US" i="1"/>
              <a:t>b</a:t>
            </a:r>
            <a:r>
              <a:rPr lang="en-US">
                <a:sym typeface="Symbol" pitchFamily="18" charset="2"/>
              </a:rPr>
              <a:t> or </a:t>
            </a:r>
            <a:r>
              <a:rPr lang="en-US" i="1"/>
              <a:t>n</a:t>
            </a:r>
            <a:r>
              <a:rPr lang="en-US"/>
              <a:t>/</a:t>
            </a:r>
            <a:r>
              <a:rPr lang="en-US" i="1"/>
              <a:t>b</a:t>
            </a:r>
            <a:r>
              <a:rPr lang="en-US">
                <a:sym typeface="Symbol" pitchFamily="18" charset="2"/>
              </a:rPr>
              <a:t></a:t>
            </a:r>
            <a:r>
              <a:rPr lang="en-US"/>
              <a:t>. </a:t>
            </a:r>
            <a:br>
              <a:rPr lang="en-US"/>
            </a:br>
            <a:r>
              <a:rPr lang="en-US" i="1"/>
              <a:t>T</a:t>
            </a:r>
            <a:r>
              <a:rPr lang="en-US"/>
              <a:t>(</a:t>
            </a:r>
            <a:r>
              <a:rPr lang="en-US" i="1"/>
              <a:t>n</a:t>
            </a:r>
            <a:r>
              <a:rPr lang="en-US"/>
              <a:t>) can be bounded asymptotically in three cases:</a:t>
            </a:r>
          </a:p>
          <a:p>
            <a:pPr marL="457200" indent="-457200">
              <a:buFontTx/>
              <a:buAutoNum type="arabicPeriod"/>
              <a:defRPr/>
            </a:pPr>
            <a:r>
              <a:rPr lang="en-US"/>
              <a:t>If  </a:t>
            </a:r>
            <a:r>
              <a:rPr lang="en-US" b="1" i="1">
                <a:solidFill>
                  <a:srgbClr val="339933"/>
                </a:solidFill>
              </a:rPr>
              <a:t>f</a:t>
            </a:r>
            <a:r>
              <a:rPr lang="en-US" b="1">
                <a:solidFill>
                  <a:srgbClr val="339933"/>
                </a:solidFill>
              </a:rPr>
              <a:t>(</a:t>
            </a:r>
            <a:r>
              <a:rPr lang="en-US" b="1" i="1">
                <a:solidFill>
                  <a:srgbClr val="339933"/>
                </a:solidFill>
              </a:rPr>
              <a:t>n</a:t>
            </a:r>
            <a:r>
              <a:rPr lang="en-US" b="1">
                <a:solidFill>
                  <a:srgbClr val="339933"/>
                </a:solidFill>
              </a:rPr>
              <a:t>) = </a:t>
            </a:r>
            <a:r>
              <a:rPr lang="en-US" b="1" i="1">
                <a:solidFill>
                  <a:srgbClr val="339933"/>
                </a:solidFill>
              </a:rPr>
              <a:t>O</a:t>
            </a:r>
            <a:r>
              <a:rPr lang="en-US" b="1">
                <a:solidFill>
                  <a:srgbClr val="339933"/>
                </a:solidFill>
              </a:rPr>
              <a:t>(</a:t>
            </a:r>
            <a:r>
              <a:rPr lang="en-US" b="1" i="1">
                <a:solidFill>
                  <a:srgbClr val="339933"/>
                </a:solidFill>
              </a:rPr>
              <a:t>n</a:t>
            </a:r>
            <a:r>
              <a:rPr lang="en-US" b="1" baseline="30000">
                <a:solidFill>
                  <a:srgbClr val="339933"/>
                </a:solidFill>
              </a:rPr>
              <a:t>log</a:t>
            </a:r>
            <a:r>
              <a:rPr lang="en-US" sz="1600" b="1" i="1" baseline="20000">
                <a:solidFill>
                  <a:srgbClr val="339933"/>
                </a:solidFill>
              </a:rPr>
              <a:t>b</a:t>
            </a:r>
            <a:r>
              <a:rPr lang="en-US" b="1" i="1" baseline="30000">
                <a:solidFill>
                  <a:srgbClr val="339933"/>
                </a:solidFill>
              </a:rPr>
              <a:t>a</a:t>
            </a:r>
            <a:r>
              <a:rPr lang="en-US" b="1" baseline="30000">
                <a:solidFill>
                  <a:srgbClr val="339933"/>
                </a:solidFill>
              </a:rPr>
              <a:t>–</a:t>
            </a:r>
            <a:r>
              <a:rPr lang="en-US" b="1" baseline="30000">
                <a:solidFill>
                  <a:srgbClr val="339933"/>
                </a:solidFill>
                <a:sym typeface="Symbol" pitchFamily="18" charset="2"/>
              </a:rPr>
              <a:t></a:t>
            </a:r>
            <a:r>
              <a:rPr lang="en-US" b="1">
                <a:solidFill>
                  <a:srgbClr val="339933"/>
                </a:solidFill>
                <a:sym typeface="Symbol" pitchFamily="18" charset="2"/>
              </a:rPr>
              <a:t>)</a:t>
            </a:r>
            <a:r>
              <a:rPr lang="en-US">
                <a:sym typeface="Symbol" pitchFamily="18" charset="2"/>
              </a:rPr>
              <a:t> </a:t>
            </a:r>
            <a:r>
              <a:rPr lang="en-US"/>
              <a:t> for some constant </a:t>
            </a:r>
            <a:r>
              <a:rPr lang="en-US">
                <a:sym typeface="Symbol" pitchFamily="18" charset="2"/>
              </a:rPr>
              <a:t> &gt; 0, then </a:t>
            </a:r>
            <a:r>
              <a:rPr lang="en-US" b="1" i="1">
                <a:solidFill>
                  <a:srgbClr val="339933"/>
                </a:solidFill>
                <a:sym typeface="Symbol" pitchFamily="18" charset="2"/>
              </a:rPr>
              <a:t>T</a:t>
            </a:r>
            <a:r>
              <a:rPr lang="en-US" b="1">
                <a:solidFill>
                  <a:srgbClr val="339933"/>
                </a:solidFill>
                <a:sym typeface="Symbol" pitchFamily="18" charset="2"/>
              </a:rPr>
              <a:t>(</a:t>
            </a:r>
            <a:r>
              <a:rPr lang="en-US" b="1" i="1">
                <a:solidFill>
                  <a:srgbClr val="339933"/>
                </a:solidFill>
                <a:sym typeface="Symbol" pitchFamily="18" charset="2"/>
              </a:rPr>
              <a:t>n</a:t>
            </a:r>
            <a:r>
              <a:rPr lang="en-US" b="1">
                <a:solidFill>
                  <a:srgbClr val="339933"/>
                </a:solidFill>
                <a:sym typeface="Symbol" pitchFamily="18" charset="2"/>
              </a:rPr>
              <a:t>) = </a:t>
            </a:r>
            <a:r>
              <a:rPr lang="en-US" sz="2800" b="1">
                <a:solidFill>
                  <a:srgbClr val="339933"/>
                </a:solidFill>
                <a:sym typeface="Symbol" pitchFamily="18" charset="2"/>
              </a:rPr>
              <a:t>(</a:t>
            </a:r>
            <a:r>
              <a:rPr lang="en-US" b="1" i="1">
                <a:solidFill>
                  <a:srgbClr val="339933"/>
                </a:solidFill>
              </a:rPr>
              <a:t>n</a:t>
            </a:r>
            <a:r>
              <a:rPr lang="en-US" b="1" baseline="30000">
                <a:solidFill>
                  <a:srgbClr val="339933"/>
                </a:solidFill>
              </a:rPr>
              <a:t>log</a:t>
            </a:r>
            <a:r>
              <a:rPr lang="en-US" sz="1600" b="1" i="1" baseline="20000">
                <a:solidFill>
                  <a:srgbClr val="339933"/>
                </a:solidFill>
              </a:rPr>
              <a:t>b</a:t>
            </a:r>
            <a:r>
              <a:rPr lang="en-US" b="1" i="1" baseline="30000">
                <a:solidFill>
                  <a:srgbClr val="339933"/>
                </a:solidFill>
              </a:rPr>
              <a:t>a</a:t>
            </a:r>
            <a:r>
              <a:rPr lang="en-US" b="1">
                <a:solidFill>
                  <a:srgbClr val="339933"/>
                </a:solidFill>
              </a:rPr>
              <a:t>)</a:t>
            </a:r>
            <a:r>
              <a:rPr lang="en-US"/>
              <a:t>.</a:t>
            </a:r>
          </a:p>
          <a:p>
            <a:pPr marL="457200" indent="-457200">
              <a:buFontTx/>
              <a:buAutoNum type="arabicPeriod"/>
              <a:defRPr/>
            </a:pPr>
            <a:r>
              <a:rPr lang="en-US"/>
              <a:t>If  </a:t>
            </a:r>
            <a:r>
              <a:rPr lang="en-US" b="1" i="1">
                <a:solidFill>
                  <a:srgbClr val="339933"/>
                </a:solidFill>
              </a:rPr>
              <a:t>f</a:t>
            </a:r>
            <a:r>
              <a:rPr lang="en-US" b="1">
                <a:solidFill>
                  <a:srgbClr val="339933"/>
                </a:solidFill>
              </a:rPr>
              <a:t>(</a:t>
            </a:r>
            <a:r>
              <a:rPr lang="en-US" b="1" i="1">
                <a:solidFill>
                  <a:srgbClr val="339933"/>
                </a:solidFill>
              </a:rPr>
              <a:t>n</a:t>
            </a:r>
            <a:r>
              <a:rPr lang="en-US" b="1">
                <a:solidFill>
                  <a:srgbClr val="339933"/>
                </a:solidFill>
              </a:rPr>
              <a:t>) = </a:t>
            </a:r>
            <a:r>
              <a:rPr lang="en-US" sz="2800" b="1">
                <a:solidFill>
                  <a:srgbClr val="339933"/>
                </a:solidFill>
                <a:sym typeface="Symbol" pitchFamily="18" charset="2"/>
              </a:rPr>
              <a:t></a:t>
            </a:r>
            <a:r>
              <a:rPr lang="en-US" b="1">
                <a:solidFill>
                  <a:srgbClr val="339933"/>
                </a:solidFill>
              </a:rPr>
              <a:t>(</a:t>
            </a:r>
            <a:r>
              <a:rPr lang="en-US" b="1" i="1">
                <a:solidFill>
                  <a:srgbClr val="339933"/>
                </a:solidFill>
              </a:rPr>
              <a:t>n</a:t>
            </a:r>
            <a:r>
              <a:rPr lang="en-US" b="1" baseline="30000">
                <a:solidFill>
                  <a:srgbClr val="339933"/>
                </a:solidFill>
              </a:rPr>
              <a:t>log</a:t>
            </a:r>
            <a:r>
              <a:rPr lang="en-US" sz="1600" b="1" i="1" baseline="20000">
                <a:solidFill>
                  <a:srgbClr val="339933"/>
                </a:solidFill>
              </a:rPr>
              <a:t>b</a:t>
            </a:r>
            <a:r>
              <a:rPr lang="en-US" b="1" i="1" baseline="30000">
                <a:solidFill>
                  <a:srgbClr val="339933"/>
                </a:solidFill>
              </a:rPr>
              <a:t>a</a:t>
            </a:r>
            <a:r>
              <a:rPr lang="en-US" b="1">
                <a:solidFill>
                  <a:srgbClr val="339933"/>
                </a:solidFill>
                <a:sym typeface="Symbol" pitchFamily="18" charset="2"/>
              </a:rPr>
              <a:t>)</a:t>
            </a:r>
            <a:r>
              <a:rPr lang="en-US">
                <a:sym typeface="Symbol" pitchFamily="18" charset="2"/>
              </a:rPr>
              <a:t>, then </a:t>
            </a:r>
            <a:r>
              <a:rPr lang="en-US" b="1" i="1">
                <a:solidFill>
                  <a:srgbClr val="339933"/>
                </a:solidFill>
                <a:sym typeface="Symbol" pitchFamily="18" charset="2"/>
              </a:rPr>
              <a:t>T</a:t>
            </a:r>
            <a:r>
              <a:rPr lang="en-US" b="1">
                <a:solidFill>
                  <a:srgbClr val="339933"/>
                </a:solidFill>
                <a:sym typeface="Symbol" pitchFamily="18" charset="2"/>
              </a:rPr>
              <a:t>(</a:t>
            </a:r>
            <a:r>
              <a:rPr lang="en-US" b="1" i="1">
                <a:solidFill>
                  <a:srgbClr val="339933"/>
                </a:solidFill>
                <a:sym typeface="Symbol" pitchFamily="18" charset="2"/>
              </a:rPr>
              <a:t>n</a:t>
            </a:r>
            <a:r>
              <a:rPr lang="en-US" b="1">
                <a:solidFill>
                  <a:srgbClr val="339933"/>
                </a:solidFill>
                <a:sym typeface="Symbol" pitchFamily="18" charset="2"/>
              </a:rPr>
              <a:t>) = </a:t>
            </a:r>
            <a:r>
              <a:rPr lang="en-US" sz="2800" b="1">
                <a:solidFill>
                  <a:srgbClr val="339933"/>
                </a:solidFill>
                <a:sym typeface="Symbol" pitchFamily="18" charset="2"/>
              </a:rPr>
              <a:t>(</a:t>
            </a:r>
            <a:r>
              <a:rPr lang="en-US" b="1" i="1">
                <a:solidFill>
                  <a:srgbClr val="339933"/>
                </a:solidFill>
              </a:rPr>
              <a:t>n</a:t>
            </a:r>
            <a:r>
              <a:rPr lang="en-US" b="1" baseline="30000">
                <a:solidFill>
                  <a:srgbClr val="339933"/>
                </a:solidFill>
              </a:rPr>
              <a:t>log</a:t>
            </a:r>
            <a:r>
              <a:rPr lang="en-US" sz="1600" b="1" i="1" baseline="20000">
                <a:solidFill>
                  <a:srgbClr val="339933"/>
                </a:solidFill>
              </a:rPr>
              <a:t>b</a:t>
            </a:r>
            <a:r>
              <a:rPr lang="en-US" b="1" i="1" baseline="30000">
                <a:solidFill>
                  <a:srgbClr val="339933"/>
                </a:solidFill>
              </a:rPr>
              <a:t>a</a:t>
            </a:r>
            <a:r>
              <a:rPr lang="en-US" b="1">
                <a:solidFill>
                  <a:srgbClr val="339933"/>
                </a:solidFill>
              </a:rPr>
              <a:t>lg </a:t>
            </a:r>
            <a:r>
              <a:rPr lang="en-US" b="1" i="1">
                <a:solidFill>
                  <a:srgbClr val="339933"/>
                </a:solidFill>
              </a:rPr>
              <a:t>n</a:t>
            </a:r>
            <a:r>
              <a:rPr lang="en-US" b="1">
                <a:solidFill>
                  <a:srgbClr val="339933"/>
                </a:solidFill>
              </a:rPr>
              <a:t>)</a:t>
            </a:r>
            <a:r>
              <a:rPr lang="en-US"/>
              <a:t>.</a:t>
            </a:r>
          </a:p>
          <a:p>
            <a:pPr marL="457200" indent="-457200">
              <a:buFontTx/>
              <a:buAutoNum type="arabicPeriod"/>
              <a:defRPr/>
            </a:pPr>
            <a:r>
              <a:rPr lang="en-US"/>
              <a:t>If  </a:t>
            </a:r>
            <a:r>
              <a:rPr lang="en-US" b="1" i="1">
                <a:solidFill>
                  <a:srgbClr val="339933"/>
                </a:solidFill>
              </a:rPr>
              <a:t>f</a:t>
            </a:r>
            <a:r>
              <a:rPr lang="en-US" b="1">
                <a:solidFill>
                  <a:srgbClr val="339933"/>
                </a:solidFill>
              </a:rPr>
              <a:t>(</a:t>
            </a:r>
            <a:r>
              <a:rPr lang="en-US" b="1" i="1">
                <a:solidFill>
                  <a:srgbClr val="339933"/>
                </a:solidFill>
              </a:rPr>
              <a:t>n</a:t>
            </a:r>
            <a:r>
              <a:rPr lang="en-US" b="1">
                <a:solidFill>
                  <a:srgbClr val="339933"/>
                </a:solidFill>
              </a:rPr>
              <a:t>) = </a:t>
            </a:r>
            <a:r>
              <a:rPr lang="en-US" b="1">
                <a:solidFill>
                  <a:srgbClr val="339933"/>
                </a:solidFill>
                <a:sym typeface="Symbol" pitchFamily="18" charset="2"/>
              </a:rPr>
              <a:t></a:t>
            </a:r>
            <a:r>
              <a:rPr lang="en-US" b="1">
                <a:solidFill>
                  <a:srgbClr val="339933"/>
                </a:solidFill>
              </a:rPr>
              <a:t>(</a:t>
            </a:r>
            <a:r>
              <a:rPr lang="en-US" b="1" i="1">
                <a:solidFill>
                  <a:srgbClr val="339933"/>
                </a:solidFill>
              </a:rPr>
              <a:t>n</a:t>
            </a:r>
            <a:r>
              <a:rPr lang="en-US" b="1" baseline="30000">
                <a:solidFill>
                  <a:srgbClr val="339933"/>
                </a:solidFill>
              </a:rPr>
              <a:t>log</a:t>
            </a:r>
            <a:r>
              <a:rPr lang="en-US" sz="1600" b="1" i="1" baseline="20000">
                <a:solidFill>
                  <a:srgbClr val="339933"/>
                </a:solidFill>
              </a:rPr>
              <a:t>b</a:t>
            </a:r>
            <a:r>
              <a:rPr lang="en-US" b="1" i="1" baseline="30000">
                <a:solidFill>
                  <a:srgbClr val="339933"/>
                </a:solidFill>
              </a:rPr>
              <a:t>a</a:t>
            </a:r>
            <a:r>
              <a:rPr lang="en-US" b="1" baseline="30000">
                <a:solidFill>
                  <a:srgbClr val="339933"/>
                </a:solidFill>
              </a:rPr>
              <a:t>+</a:t>
            </a:r>
            <a:r>
              <a:rPr lang="en-US" b="1" baseline="30000">
                <a:solidFill>
                  <a:srgbClr val="339933"/>
                </a:solidFill>
                <a:sym typeface="Symbol" pitchFamily="18" charset="2"/>
              </a:rPr>
              <a:t></a:t>
            </a:r>
            <a:r>
              <a:rPr lang="en-US" b="1">
                <a:solidFill>
                  <a:srgbClr val="339933"/>
                </a:solidFill>
                <a:sym typeface="Symbol" pitchFamily="18" charset="2"/>
              </a:rPr>
              <a:t>)</a:t>
            </a:r>
            <a:r>
              <a:rPr lang="en-US">
                <a:sym typeface="Symbol" pitchFamily="18" charset="2"/>
              </a:rPr>
              <a:t> </a:t>
            </a:r>
            <a:r>
              <a:rPr lang="en-US"/>
              <a:t> for some constant </a:t>
            </a:r>
            <a:r>
              <a:rPr lang="en-US">
                <a:sym typeface="Symbol" pitchFamily="18" charset="2"/>
              </a:rPr>
              <a:t> &gt; 0, </a:t>
            </a:r>
            <a:br>
              <a:rPr lang="en-US">
                <a:sym typeface="Symbol" pitchFamily="18" charset="2"/>
              </a:rPr>
            </a:br>
            <a:r>
              <a:rPr lang="en-US">
                <a:sym typeface="Symbol" pitchFamily="18" charset="2"/>
              </a:rPr>
              <a:t>	and if, for some constant </a:t>
            </a:r>
            <a:r>
              <a:rPr lang="en-US" i="1">
                <a:sym typeface="Symbol" pitchFamily="18" charset="2"/>
              </a:rPr>
              <a:t>c </a:t>
            </a:r>
            <a:r>
              <a:rPr lang="en-US">
                <a:sym typeface="Symbol" pitchFamily="18" charset="2"/>
              </a:rPr>
              <a:t>&lt; 1 and all sufficiently large </a:t>
            </a:r>
            <a:r>
              <a:rPr lang="en-US" i="1">
                <a:sym typeface="Symbol" pitchFamily="18" charset="2"/>
              </a:rPr>
              <a:t>n</a:t>
            </a:r>
            <a:r>
              <a:rPr lang="en-US">
                <a:sym typeface="Symbol" pitchFamily="18" charset="2"/>
              </a:rPr>
              <a:t>, </a:t>
            </a:r>
            <a:br>
              <a:rPr lang="en-US">
                <a:sym typeface="Symbol" pitchFamily="18" charset="2"/>
              </a:rPr>
            </a:br>
            <a:r>
              <a:rPr lang="en-US">
                <a:sym typeface="Symbol" pitchFamily="18" charset="2"/>
              </a:rPr>
              <a:t>	we have </a:t>
            </a:r>
            <a:r>
              <a:rPr lang="en-US" i="1">
                <a:solidFill>
                  <a:srgbClr val="339933"/>
                </a:solidFill>
                <a:sym typeface="Symbol" pitchFamily="18" charset="2"/>
              </a:rPr>
              <a:t>a</a:t>
            </a:r>
            <a:r>
              <a:rPr lang="en-US">
                <a:solidFill>
                  <a:srgbClr val="339933"/>
                </a:solidFill>
                <a:sym typeface="Symbol" pitchFamily="18" charset="2"/>
              </a:rPr>
              <a:t>·</a:t>
            </a:r>
            <a:r>
              <a:rPr lang="en-US" i="1">
                <a:solidFill>
                  <a:srgbClr val="339933"/>
                </a:solidFill>
                <a:sym typeface="Symbol" pitchFamily="18" charset="2"/>
              </a:rPr>
              <a:t>f</a:t>
            </a:r>
            <a:r>
              <a:rPr lang="en-US">
                <a:solidFill>
                  <a:srgbClr val="339933"/>
                </a:solidFill>
                <a:sym typeface="Symbol" pitchFamily="18" charset="2"/>
              </a:rPr>
              <a:t>(</a:t>
            </a:r>
            <a:r>
              <a:rPr lang="en-US" i="1">
                <a:solidFill>
                  <a:srgbClr val="339933"/>
                </a:solidFill>
                <a:sym typeface="Symbol" pitchFamily="18" charset="2"/>
              </a:rPr>
              <a:t>n</a:t>
            </a:r>
            <a:r>
              <a:rPr lang="en-US">
                <a:solidFill>
                  <a:srgbClr val="339933"/>
                </a:solidFill>
                <a:sym typeface="Symbol" pitchFamily="18" charset="2"/>
              </a:rPr>
              <a:t>/</a:t>
            </a:r>
            <a:r>
              <a:rPr lang="en-US" i="1">
                <a:solidFill>
                  <a:srgbClr val="339933"/>
                </a:solidFill>
                <a:sym typeface="Symbol" pitchFamily="18" charset="2"/>
              </a:rPr>
              <a:t>b</a:t>
            </a:r>
            <a:r>
              <a:rPr lang="en-US">
                <a:solidFill>
                  <a:srgbClr val="339933"/>
                </a:solidFill>
                <a:sym typeface="Symbol" pitchFamily="18" charset="2"/>
              </a:rPr>
              <a:t>)  </a:t>
            </a:r>
            <a:r>
              <a:rPr lang="en-US" i="1">
                <a:solidFill>
                  <a:srgbClr val="339933"/>
                </a:solidFill>
                <a:sym typeface="Symbol" pitchFamily="18" charset="2"/>
              </a:rPr>
              <a:t>c f</a:t>
            </a:r>
            <a:r>
              <a:rPr lang="en-US">
                <a:solidFill>
                  <a:srgbClr val="339933"/>
                </a:solidFill>
                <a:sym typeface="Symbol" pitchFamily="18" charset="2"/>
              </a:rPr>
              <a:t>(</a:t>
            </a:r>
            <a:r>
              <a:rPr lang="en-US" i="1">
                <a:solidFill>
                  <a:srgbClr val="339933"/>
                </a:solidFill>
                <a:sym typeface="Symbol" pitchFamily="18" charset="2"/>
              </a:rPr>
              <a:t>n</a:t>
            </a:r>
            <a:r>
              <a:rPr lang="en-US">
                <a:solidFill>
                  <a:srgbClr val="339933"/>
                </a:solidFill>
                <a:sym typeface="Symbol" pitchFamily="18" charset="2"/>
              </a:rPr>
              <a:t>)</a:t>
            </a:r>
            <a:r>
              <a:rPr lang="en-US">
                <a:sym typeface="Symbol" pitchFamily="18" charset="2"/>
              </a:rPr>
              <a:t>, then </a:t>
            </a:r>
            <a:r>
              <a:rPr lang="en-US" b="1" i="1">
                <a:solidFill>
                  <a:srgbClr val="339933"/>
                </a:solidFill>
                <a:sym typeface="Symbol" pitchFamily="18" charset="2"/>
              </a:rPr>
              <a:t>T</a:t>
            </a:r>
            <a:r>
              <a:rPr lang="en-US" b="1">
                <a:solidFill>
                  <a:srgbClr val="339933"/>
                </a:solidFill>
                <a:sym typeface="Symbol" pitchFamily="18" charset="2"/>
              </a:rPr>
              <a:t>(</a:t>
            </a:r>
            <a:r>
              <a:rPr lang="en-US" b="1" i="1">
                <a:solidFill>
                  <a:srgbClr val="339933"/>
                </a:solidFill>
                <a:sym typeface="Symbol" pitchFamily="18" charset="2"/>
              </a:rPr>
              <a:t>n</a:t>
            </a:r>
            <a:r>
              <a:rPr lang="en-US" b="1">
                <a:solidFill>
                  <a:srgbClr val="339933"/>
                </a:solidFill>
                <a:sym typeface="Symbol" pitchFamily="18" charset="2"/>
              </a:rPr>
              <a:t>) = </a:t>
            </a:r>
            <a:r>
              <a:rPr lang="en-US" sz="2800" b="1">
                <a:solidFill>
                  <a:srgbClr val="339933"/>
                </a:solidFill>
                <a:sym typeface="Symbol" pitchFamily="18" charset="2"/>
              </a:rPr>
              <a:t></a:t>
            </a:r>
            <a:r>
              <a:rPr lang="en-US" b="1">
                <a:solidFill>
                  <a:srgbClr val="339933"/>
                </a:solidFill>
                <a:sym typeface="Symbol" pitchFamily="18" charset="2"/>
              </a:rPr>
              <a:t>(</a:t>
            </a:r>
            <a:r>
              <a:rPr lang="en-US" b="1" i="1">
                <a:solidFill>
                  <a:srgbClr val="339933"/>
                </a:solidFill>
                <a:sym typeface="Symbol" pitchFamily="18" charset="2"/>
              </a:rPr>
              <a:t>f</a:t>
            </a:r>
            <a:r>
              <a:rPr lang="en-US" b="1">
                <a:solidFill>
                  <a:srgbClr val="339933"/>
                </a:solidFill>
                <a:sym typeface="Symbol" pitchFamily="18" charset="2"/>
              </a:rPr>
              <a:t>(</a:t>
            </a:r>
            <a:r>
              <a:rPr lang="en-US" b="1" i="1">
                <a:solidFill>
                  <a:srgbClr val="339933"/>
                </a:solidFill>
                <a:sym typeface="Symbol" pitchFamily="18" charset="2"/>
              </a:rPr>
              <a:t>n</a:t>
            </a:r>
            <a:r>
              <a:rPr lang="en-US" b="1">
                <a:solidFill>
                  <a:srgbClr val="339933"/>
                </a:solidFill>
                <a:sym typeface="Symbol" pitchFamily="18" charset="2"/>
              </a:rPr>
              <a:t>))</a:t>
            </a:r>
            <a:r>
              <a:rPr lang="en-US">
                <a:sym typeface="Symbol" pitchFamily="18" charset="2"/>
              </a:rPr>
              <a:t>.</a:t>
            </a:r>
          </a:p>
        </p:txBody>
      </p:sp>
      <p:sp>
        <p:nvSpPr>
          <p:cNvPr id="62470" name="Text Box 5"/>
          <p:cNvSpPr txBox="1">
            <a:spLocks noChangeArrowheads="1"/>
          </p:cNvSpPr>
          <p:nvPr/>
        </p:nvSpPr>
        <p:spPr bwMode="auto">
          <a:xfrm>
            <a:off x="855663" y="5675313"/>
            <a:ext cx="7199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We’ll return to recurrences as we need them…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0243" name="Rectangle 2"/>
          <p:cNvSpPr>
            <a:spLocks noGrp="1" noChangeArrowheads="1"/>
          </p:cNvSpPr>
          <p:nvPr>
            <p:ph type="title"/>
          </p:nvPr>
        </p:nvSpPr>
        <p:spPr/>
        <p:txBody>
          <a:bodyPr/>
          <a:lstStyle/>
          <a:p>
            <a:r>
              <a:rPr lang="en-US" altLang="en-US" smtClean="0"/>
              <a:t>Strengthening the Informal Definiton</a:t>
            </a:r>
          </a:p>
        </p:txBody>
      </p:sp>
      <p:sp>
        <p:nvSpPr>
          <p:cNvPr id="10244" name="Rectangle 3"/>
          <p:cNvSpPr>
            <a:spLocks noGrp="1" noChangeArrowheads="1"/>
          </p:cNvSpPr>
          <p:nvPr>
            <p:ph type="body" idx="1"/>
          </p:nvPr>
        </p:nvSpPr>
        <p:spPr/>
        <p:txBody>
          <a:bodyPr/>
          <a:lstStyle/>
          <a:p>
            <a:r>
              <a:rPr lang="en-US" altLang="en-US" smtClean="0"/>
              <a:t>An algorithm is a </a:t>
            </a:r>
            <a:r>
              <a:rPr lang="en-US" altLang="en-US" b="1" u="sng" smtClean="0">
                <a:solidFill>
                  <a:srgbClr val="CC0000"/>
                </a:solidFill>
              </a:rPr>
              <a:t>finite</a:t>
            </a:r>
            <a:r>
              <a:rPr lang="en-US" altLang="en-US" smtClean="0">
                <a:solidFill>
                  <a:schemeClr val="hlink"/>
                </a:solidFill>
              </a:rPr>
              <a:t> </a:t>
            </a:r>
            <a:r>
              <a:rPr lang="en-US" altLang="en-US" smtClean="0">
                <a:solidFill>
                  <a:schemeClr val="tx1"/>
                </a:solidFill>
              </a:rPr>
              <a:t>sequence of</a:t>
            </a:r>
            <a:r>
              <a:rPr lang="en-US" altLang="en-US" smtClean="0">
                <a:solidFill>
                  <a:schemeClr val="hlink"/>
                </a:solidFill>
              </a:rPr>
              <a:t> </a:t>
            </a:r>
            <a:r>
              <a:rPr lang="en-US" altLang="en-US" b="1" u="sng" smtClean="0">
                <a:solidFill>
                  <a:srgbClr val="CC0000"/>
                </a:solidFill>
              </a:rPr>
              <a:t>unambiguous</a:t>
            </a:r>
            <a:r>
              <a:rPr lang="en-US" altLang="en-US" smtClean="0"/>
              <a:t> instructions for solving a well-specified computational problem.</a:t>
            </a:r>
          </a:p>
          <a:p>
            <a:r>
              <a:rPr lang="en-US" altLang="en-US" smtClean="0">
                <a:solidFill>
                  <a:schemeClr val="hlink"/>
                </a:solidFill>
              </a:rPr>
              <a:t>Important Features:</a:t>
            </a:r>
          </a:p>
          <a:p>
            <a:pPr lvl="1"/>
            <a:r>
              <a:rPr lang="en-US" altLang="en-US" smtClean="0"/>
              <a:t>Finiteness.</a:t>
            </a:r>
          </a:p>
          <a:p>
            <a:pPr lvl="1"/>
            <a:r>
              <a:rPr lang="en-US" altLang="en-US" smtClean="0"/>
              <a:t>Definiteness.</a:t>
            </a:r>
          </a:p>
          <a:p>
            <a:pPr lvl="1"/>
            <a:r>
              <a:rPr lang="en-US" altLang="en-US" smtClean="0"/>
              <a:t>Input.</a:t>
            </a:r>
          </a:p>
          <a:p>
            <a:pPr lvl="1"/>
            <a:r>
              <a:rPr lang="en-US" altLang="en-US" smtClean="0"/>
              <a:t>Output.</a:t>
            </a:r>
          </a:p>
          <a:p>
            <a:pPr lvl="1"/>
            <a:r>
              <a:rPr lang="en-US" altLang="en-US" smtClean="0"/>
              <a:t>Effectiveness.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1267" name="Rectangle 2"/>
          <p:cNvSpPr>
            <a:spLocks noGrp="1" noChangeArrowheads="1"/>
          </p:cNvSpPr>
          <p:nvPr>
            <p:ph type="title"/>
          </p:nvPr>
        </p:nvSpPr>
        <p:spPr/>
        <p:txBody>
          <a:bodyPr/>
          <a:lstStyle/>
          <a:p>
            <a:r>
              <a:rPr lang="en-US" altLang="en-US" smtClean="0"/>
              <a:t>Algorithm – In Formal Terms…</a:t>
            </a:r>
          </a:p>
        </p:txBody>
      </p:sp>
      <p:sp>
        <p:nvSpPr>
          <p:cNvPr id="11268" name="Rectangle 3"/>
          <p:cNvSpPr>
            <a:spLocks noGrp="1" noChangeArrowheads="1"/>
          </p:cNvSpPr>
          <p:nvPr>
            <p:ph type="body" idx="1"/>
          </p:nvPr>
        </p:nvSpPr>
        <p:spPr>
          <a:xfrm>
            <a:off x="304800" y="1219200"/>
            <a:ext cx="8545513" cy="5189538"/>
          </a:xfrm>
        </p:spPr>
        <p:txBody>
          <a:bodyPr/>
          <a:lstStyle/>
          <a:p>
            <a:r>
              <a:rPr lang="en-US" altLang="en-US" sz="2800" dirty="0" smtClean="0"/>
              <a:t>In terms of mathematical models of computational platforms (general-purpose computers).</a:t>
            </a:r>
          </a:p>
          <a:p>
            <a:r>
              <a:rPr lang="en-US" altLang="en-US" sz="2800" dirty="0" smtClean="0"/>
              <a:t>One definition – </a:t>
            </a:r>
            <a:r>
              <a:rPr lang="en-US" altLang="en-US" sz="2800" b="1" dirty="0" smtClean="0">
                <a:solidFill>
                  <a:srgbClr val="CC0000"/>
                </a:solidFill>
              </a:rPr>
              <a:t>Turing Machine that </a:t>
            </a:r>
            <a:r>
              <a:rPr lang="en-US" altLang="en-US" sz="2800" b="1" i="1" dirty="0" smtClean="0">
                <a:solidFill>
                  <a:srgbClr val="CC0000"/>
                </a:solidFill>
              </a:rPr>
              <a:t>always</a:t>
            </a:r>
            <a:r>
              <a:rPr lang="en-US" altLang="en-US" sz="2800" b="1" dirty="0" smtClean="0">
                <a:solidFill>
                  <a:srgbClr val="CC0000"/>
                </a:solidFill>
              </a:rPr>
              <a:t> halts</a:t>
            </a:r>
            <a:r>
              <a:rPr lang="en-US" altLang="en-US" sz="2800" dirty="0" smtClean="0"/>
              <a:t>.</a:t>
            </a:r>
          </a:p>
          <a:p>
            <a:r>
              <a:rPr lang="en-US" altLang="en-US" sz="2800" dirty="0" smtClean="0"/>
              <a:t>Other definitions are possible (e.g. </a:t>
            </a:r>
            <a:r>
              <a:rPr lang="en-US" altLang="en-US" sz="2800" dirty="0" smtClean="0">
                <a:solidFill>
                  <a:schemeClr val="tx1"/>
                </a:solidFill>
              </a:rPr>
              <a:t>Lambda Calculus.)</a:t>
            </a:r>
          </a:p>
          <a:p>
            <a:r>
              <a:rPr lang="en-US" altLang="en-US" sz="2800" dirty="0" smtClean="0"/>
              <a:t>Mathematical basis is  necessary to answer questions such as:</a:t>
            </a:r>
          </a:p>
          <a:p>
            <a:pPr lvl="1"/>
            <a:r>
              <a:rPr lang="en-US" altLang="en-US" sz="2400" dirty="0" smtClean="0"/>
              <a:t>Is a problem solvable? </a:t>
            </a:r>
            <a:r>
              <a:rPr lang="en-US" altLang="en-US" sz="2400" dirty="0" smtClean="0">
                <a:solidFill>
                  <a:schemeClr val="hlink"/>
                </a:solidFill>
              </a:rPr>
              <a:t>(Does an algorithm exist?)</a:t>
            </a:r>
            <a:endParaRPr lang="en-US" altLang="en-US" sz="2400" dirty="0" smtClean="0"/>
          </a:p>
          <a:p>
            <a:pPr lvl="1"/>
            <a:r>
              <a:rPr lang="en-US" altLang="en-US" sz="2400" dirty="0" smtClean="0"/>
              <a:t>Complexity classes of problems. </a:t>
            </a:r>
            <a:r>
              <a:rPr lang="en-US" altLang="en-US" sz="2400" dirty="0" smtClean="0">
                <a:solidFill>
                  <a:schemeClr val="hlink"/>
                </a:solidFill>
              </a:rPr>
              <a:t>(Is an efficient algorithm possible?)</a:t>
            </a:r>
          </a:p>
          <a:p>
            <a:r>
              <a:rPr lang="en-US" altLang="en-US" sz="2800" dirty="0" smtClean="0"/>
              <a:t>Interested in learning more?</a:t>
            </a:r>
          </a:p>
          <a:p>
            <a:pPr lvl="1"/>
            <a:r>
              <a:rPr lang="en-US" altLang="en-US" sz="2400" dirty="0" smtClean="0"/>
              <a:t>Take </a:t>
            </a:r>
            <a:r>
              <a:rPr lang="en-US" altLang="en-US" sz="2400" b="1" u="sng" dirty="0" smtClean="0">
                <a:solidFill>
                  <a:schemeClr val="hlink"/>
                </a:solidFill>
              </a:rPr>
              <a:t>COMP 485</a:t>
            </a:r>
            <a:r>
              <a:rPr lang="en-US" altLang="en-US" sz="2400" dirty="0" smtClean="0">
                <a:solidFill>
                  <a:schemeClr val="hlink"/>
                </a:solidFill>
              </a:rPr>
              <a:t> </a:t>
            </a:r>
            <a:r>
              <a:rPr lang="en-US" altLang="en-US" sz="2400" dirty="0" smtClean="0"/>
              <a:t>and/or David </a:t>
            </a:r>
            <a:r>
              <a:rPr lang="en-US" altLang="en-US" sz="2400" dirty="0" err="1" smtClean="0"/>
              <a:t>Harel’s</a:t>
            </a:r>
            <a:r>
              <a:rPr lang="en-US" altLang="en-US" sz="2400" dirty="0" smtClean="0"/>
              <a:t> book </a:t>
            </a:r>
            <a:r>
              <a:rPr lang="en-US" altLang="en-US" sz="2400" i="1" dirty="0" err="1" smtClean="0"/>
              <a:t>Algorithmics</a:t>
            </a:r>
            <a:r>
              <a:rPr lang="en-US" altLang="en-US" sz="24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smtClean="0">
                <a:solidFill>
                  <a:schemeClr val="hlink"/>
                </a:solidFill>
              </a:rPr>
              <a:t>Comp 550, </a:t>
            </a:r>
          </a:p>
        </p:txBody>
      </p:sp>
      <p:sp>
        <p:nvSpPr>
          <p:cNvPr id="12291" name="Rectangle 2"/>
          <p:cNvSpPr>
            <a:spLocks noGrp="1" noChangeArrowheads="1"/>
          </p:cNvSpPr>
          <p:nvPr>
            <p:ph type="title"/>
          </p:nvPr>
        </p:nvSpPr>
        <p:spPr/>
        <p:txBody>
          <a:bodyPr/>
          <a:lstStyle/>
          <a:p>
            <a:r>
              <a:rPr lang="en-US" altLang="en-US" smtClean="0"/>
              <a:t>Algorithm Analysis</a:t>
            </a:r>
          </a:p>
        </p:txBody>
      </p:sp>
      <p:sp>
        <p:nvSpPr>
          <p:cNvPr id="12292" name="Rectangle 3"/>
          <p:cNvSpPr>
            <a:spLocks noGrp="1" noChangeArrowheads="1"/>
          </p:cNvSpPr>
          <p:nvPr>
            <p:ph type="body" idx="1"/>
          </p:nvPr>
        </p:nvSpPr>
        <p:spPr>
          <a:xfrm>
            <a:off x="265113" y="887413"/>
            <a:ext cx="8458200" cy="5499100"/>
          </a:xfrm>
        </p:spPr>
        <p:txBody>
          <a:bodyPr/>
          <a:lstStyle/>
          <a:p>
            <a:pPr>
              <a:lnSpc>
                <a:spcPct val="90000"/>
              </a:lnSpc>
            </a:pPr>
            <a:r>
              <a:rPr lang="en-US" altLang="en-US" smtClean="0">
                <a:solidFill>
                  <a:srgbClr val="CC0000"/>
                </a:solidFill>
              </a:rPr>
              <a:t>Determining performance characteristics.</a:t>
            </a:r>
            <a:r>
              <a:rPr lang="en-US" altLang="en-US" smtClean="0"/>
              <a:t> (Predicting the resource requirements.)</a:t>
            </a:r>
          </a:p>
          <a:p>
            <a:pPr lvl="1">
              <a:lnSpc>
                <a:spcPct val="90000"/>
              </a:lnSpc>
            </a:pPr>
            <a:r>
              <a:rPr lang="en-US" altLang="en-US" smtClean="0"/>
              <a:t>Time, memory, communication bandwidth etc.</a:t>
            </a:r>
          </a:p>
          <a:p>
            <a:pPr lvl="1">
              <a:lnSpc>
                <a:spcPct val="90000"/>
              </a:lnSpc>
            </a:pPr>
            <a:r>
              <a:rPr lang="en-US" altLang="en-US" b="1" u="sng" smtClean="0">
                <a:solidFill>
                  <a:schemeClr val="hlink"/>
                </a:solidFill>
              </a:rPr>
              <a:t>Computation time</a:t>
            </a:r>
            <a:r>
              <a:rPr lang="en-US" altLang="en-US" smtClean="0">
                <a:solidFill>
                  <a:srgbClr val="CC0000"/>
                </a:solidFill>
              </a:rPr>
              <a:t> </a:t>
            </a:r>
            <a:r>
              <a:rPr lang="en-US" altLang="en-US" smtClean="0"/>
              <a:t>(running time) is of primary concern.</a:t>
            </a:r>
          </a:p>
          <a:p>
            <a:pPr>
              <a:lnSpc>
                <a:spcPct val="90000"/>
              </a:lnSpc>
            </a:pPr>
            <a:r>
              <a:rPr lang="en-US" altLang="en-US" smtClean="0">
                <a:solidFill>
                  <a:srgbClr val="CC0000"/>
                </a:solidFill>
              </a:rPr>
              <a:t>Why analyze algorithms?</a:t>
            </a:r>
          </a:p>
          <a:p>
            <a:pPr lvl="1">
              <a:lnSpc>
                <a:spcPct val="90000"/>
              </a:lnSpc>
            </a:pPr>
            <a:r>
              <a:rPr lang="en-US" altLang="en-US" b="1" smtClean="0">
                <a:solidFill>
                  <a:schemeClr val="hlink"/>
                </a:solidFill>
              </a:rPr>
              <a:t>Choose</a:t>
            </a:r>
            <a:r>
              <a:rPr lang="en-US" altLang="en-US" smtClean="0"/>
              <a:t> the </a:t>
            </a:r>
            <a:r>
              <a:rPr lang="en-US" altLang="en-US" b="1" smtClean="0">
                <a:solidFill>
                  <a:schemeClr val="hlink"/>
                </a:solidFill>
              </a:rPr>
              <a:t>most efficient</a:t>
            </a:r>
            <a:r>
              <a:rPr lang="en-US" altLang="en-US" smtClean="0"/>
              <a:t> of several possible algorithms for the same problem.</a:t>
            </a:r>
          </a:p>
          <a:p>
            <a:pPr lvl="1">
              <a:lnSpc>
                <a:spcPct val="90000"/>
              </a:lnSpc>
            </a:pPr>
            <a:r>
              <a:rPr lang="en-US" altLang="en-US" smtClean="0"/>
              <a:t>Is the best possible </a:t>
            </a:r>
            <a:r>
              <a:rPr lang="en-US" altLang="en-US" b="1" smtClean="0">
                <a:solidFill>
                  <a:schemeClr val="hlink"/>
                </a:solidFill>
              </a:rPr>
              <a:t>running time</a:t>
            </a:r>
            <a:r>
              <a:rPr lang="en-US" altLang="en-US" smtClean="0"/>
              <a:t> for a problem </a:t>
            </a:r>
            <a:r>
              <a:rPr lang="en-US" altLang="en-US" b="1" i="1" smtClean="0">
                <a:solidFill>
                  <a:schemeClr val="hlink"/>
                </a:solidFill>
              </a:rPr>
              <a:t>reasonably finite</a:t>
            </a:r>
            <a:r>
              <a:rPr lang="en-US" altLang="en-US" smtClean="0"/>
              <a:t> for practical purposes?</a:t>
            </a:r>
          </a:p>
          <a:p>
            <a:pPr lvl="1">
              <a:lnSpc>
                <a:spcPct val="90000"/>
              </a:lnSpc>
            </a:pPr>
            <a:r>
              <a:rPr lang="en-US" altLang="en-US" smtClean="0"/>
              <a:t>Is the algorithm </a:t>
            </a:r>
            <a:r>
              <a:rPr lang="en-US" altLang="en-US" b="1" smtClean="0">
                <a:solidFill>
                  <a:schemeClr val="hlink"/>
                </a:solidFill>
              </a:rPr>
              <a:t>optimal</a:t>
            </a:r>
            <a:r>
              <a:rPr lang="en-US" altLang="en-US" smtClean="0">
                <a:solidFill>
                  <a:schemeClr val="accent2"/>
                </a:solidFill>
              </a:rPr>
              <a:t> </a:t>
            </a:r>
            <a:r>
              <a:rPr lang="en-US" altLang="en-US" smtClean="0"/>
              <a:t>(best in some sense)? – Is something better possible?</a:t>
            </a:r>
          </a:p>
          <a:p>
            <a:pPr lvl="1">
              <a:lnSpc>
                <a:spcPct val="90000"/>
              </a:lnSpc>
            </a:pPr>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1_Blank Presentation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_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Presentation 9">
        <a:dk1>
          <a:srgbClr val="080808"/>
        </a:dk1>
        <a:lt1>
          <a:srgbClr val="0000FF"/>
        </a:lt1>
        <a:dk2>
          <a:srgbClr val="FFFF00"/>
        </a:dk2>
        <a:lt2>
          <a:srgbClr val="000000"/>
        </a:lt2>
        <a:accent1>
          <a:srgbClr val="FF9900"/>
        </a:accent1>
        <a:accent2>
          <a:srgbClr val="00FFFF"/>
        </a:accent2>
        <a:accent3>
          <a:srgbClr val="AAAAFF"/>
        </a:accent3>
        <a:accent4>
          <a:srgbClr val="060606"/>
        </a:accent4>
        <a:accent5>
          <a:srgbClr val="FFCAAA"/>
        </a:accent5>
        <a:accent6>
          <a:srgbClr val="00E7E7"/>
        </a:accent6>
        <a:hlink>
          <a:srgbClr val="FF0033"/>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comp122</Template>
  <TotalTime>12371</TotalTime>
  <Words>4771</Words>
  <Application>Microsoft Office PowerPoint</Application>
  <PresentationFormat>On-screen Show (4:3)</PresentationFormat>
  <Paragraphs>982</Paragraphs>
  <Slides>62</Slides>
  <Notes>59</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71" baseType="lpstr">
      <vt:lpstr>Courier New</vt:lpstr>
      <vt:lpstr>MT Extra</vt:lpstr>
      <vt:lpstr>Symbol</vt:lpstr>
      <vt:lpstr>Tahoma</vt:lpstr>
      <vt:lpstr>Times New Roman</vt:lpstr>
      <vt:lpstr>Wingdings</vt:lpstr>
      <vt:lpstr>1_Blank Presentation</vt:lpstr>
      <vt:lpstr>Equation</vt:lpstr>
      <vt:lpstr>Microsoft Equation 3.0</vt:lpstr>
      <vt:lpstr>Algorithms</vt:lpstr>
      <vt:lpstr>PowerPoint Presentation</vt:lpstr>
      <vt:lpstr>Is this still Gerrymandered?</vt:lpstr>
      <vt:lpstr>What is an Algorithm?  (And how do we analyze one?)</vt:lpstr>
      <vt:lpstr>Goals</vt:lpstr>
      <vt:lpstr>Algorithms</vt:lpstr>
      <vt:lpstr>Strengthening the Informal Definiton</vt:lpstr>
      <vt:lpstr>Algorithm – In Formal Terms…</vt:lpstr>
      <vt:lpstr>Algorithm Analysis</vt:lpstr>
      <vt:lpstr>Running Time</vt:lpstr>
      <vt:lpstr>RAM Model</vt:lpstr>
      <vt:lpstr>Model of Computation</vt:lpstr>
      <vt:lpstr>Running Time – Definition</vt:lpstr>
      <vt:lpstr>Complexity and Input</vt:lpstr>
      <vt:lpstr>Worst, Average, and Best-case Complexity</vt:lpstr>
      <vt:lpstr>Pseudo-code Conventions</vt:lpstr>
      <vt:lpstr>A Simple Example – Linear Search </vt:lpstr>
      <vt:lpstr>A Simple Example – Linear Search </vt:lpstr>
      <vt:lpstr>A Simple Example – Linear Search </vt:lpstr>
      <vt:lpstr>Order of growth</vt:lpstr>
      <vt:lpstr>Comparison of Algorithms</vt:lpstr>
      <vt:lpstr>Comparisons of Algorithms</vt:lpstr>
      <vt:lpstr>Why Order of Growth Matters?</vt:lpstr>
      <vt:lpstr>Effect of Faster Machines</vt:lpstr>
      <vt:lpstr>Correctness Proofs</vt:lpstr>
      <vt:lpstr>Loop Invariant</vt:lpstr>
      <vt:lpstr>Correctness Proof of Linear Search</vt:lpstr>
      <vt:lpstr>Insertion Sort –  review of loop invariants</vt:lpstr>
      <vt:lpstr>Sorting – Definitions</vt:lpstr>
      <vt:lpstr>Sorting – Definitions </vt:lpstr>
      <vt:lpstr>Sorting Terminology</vt:lpstr>
      <vt:lpstr>Sorting Categories</vt:lpstr>
      <vt:lpstr>Insertion Sort</vt:lpstr>
      <vt:lpstr>Loop Invariants</vt:lpstr>
      <vt:lpstr>Example: Insertion Sort</vt:lpstr>
      <vt:lpstr>Example: Insertion Sort</vt:lpstr>
      <vt:lpstr>Example: Insertion Sort</vt:lpstr>
      <vt:lpstr>Example: Insertion Sort</vt:lpstr>
      <vt:lpstr>Divide and Conquer (Merge Sort)</vt:lpstr>
      <vt:lpstr>Divide and Conquer</vt:lpstr>
      <vt:lpstr>An Example:  Merge Sort</vt:lpstr>
      <vt:lpstr>Merge Sort – Example </vt:lpstr>
      <vt:lpstr>Merge Sort – Example </vt:lpstr>
      <vt:lpstr>Merge-Sort (A, p, r)</vt:lpstr>
      <vt:lpstr>Procedure Merge</vt:lpstr>
      <vt:lpstr>Merge – Example </vt:lpstr>
      <vt:lpstr>Correctness of Merge</vt:lpstr>
      <vt:lpstr>Correctness of Merge</vt:lpstr>
      <vt:lpstr>Analysis of Merge Sort</vt:lpstr>
      <vt:lpstr>Recurrences – I</vt:lpstr>
      <vt:lpstr>Recurrence Relations</vt:lpstr>
      <vt:lpstr>Substitution Method</vt:lpstr>
      <vt:lpstr>Example – Exact Function</vt:lpstr>
      <vt:lpstr>Recursion-tree Method</vt:lpstr>
      <vt:lpstr>Recursion Tree – Example </vt:lpstr>
      <vt:lpstr>Recursion Tree for Merge Sort</vt:lpstr>
      <vt:lpstr>Recursion Tree for Merge Sort</vt:lpstr>
      <vt:lpstr>Recursion Tree for Merge Sort</vt:lpstr>
      <vt:lpstr>Other Examples</vt:lpstr>
      <vt:lpstr>Recursion Trees – Caution Note</vt:lpstr>
      <vt:lpstr>The Master Method</vt:lpstr>
      <vt:lpstr>The Master Theorem</vt:lpstr>
    </vt:vector>
  </TitlesOfParts>
  <Company>University of North Carolina at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122 - Intro</dc:title>
  <dc:creator>Jack Snoeyink</dc:creator>
  <cp:lastModifiedBy>Jack Snoeyink</cp:lastModifiedBy>
  <cp:revision>449</cp:revision>
  <cp:lastPrinted>2014-09-02T13:01:11Z</cp:lastPrinted>
  <dcterms:created xsi:type="dcterms:W3CDTF">2014-08-26T11:44:02Z</dcterms:created>
  <dcterms:modified xsi:type="dcterms:W3CDTF">2018-01-10T17:55:51Z</dcterms:modified>
</cp:coreProperties>
</file>