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76" r:id="rId3"/>
    <p:sldId id="286" r:id="rId4"/>
    <p:sldId id="294" r:id="rId5"/>
    <p:sldId id="302" r:id="rId6"/>
    <p:sldId id="303" r:id="rId7"/>
    <p:sldId id="307" r:id="rId8"/>
    <p:sldId id="305" r:id="rId9"/>
    <p:sldId id="306" r:id="rId10"/>
    <p:sldId id="308" r:id="rId11"/>
    <p:sldId id="309" r:id="rId12"/>
    <p:sldId id="315" r:id="rId13"/>
    <p:sldId id="310" r:id="rId14"/>
    <p:sldId id="311" r:id="rId15"/>
    <p:sldId id="314" r:id="rId16"/>
    <p:sldId id="3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72" d="100"/>
          <a:sy n="72" d="100"/>
        </p:scale>
        <p:origin x="4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03-27T20:57:49.273"/>
    </inkml:context>
    <inkml:brush xml:id="br0">
      <inkml:brushProperty name="width" value="0.05292" units="cm"/>
      <inkml:brushProperty name="height" value="0.05292" units="cm"/>
      <inkml:brushProperty name="color" value="#FF0000"/>
    </inkml:brush>
  </inkml:definitions>
  <inkml:trace contextRef="#ctx0" brushRef="#br0">6439 6516 132 0,'-40'6'52'0,"35"-1"-28"0,-1 0-24 0,6-5 10 0,0 5-6 0,-6 5-1 0,1 0-3 0,-1 0-3 15,0 0 2-15,1 5 0 0,-1-4 1 16,-5 4 4-16,-1-5 5 15,12 10 10-15,-11 0 8 16,5 11-3-16,0-1-2 16,1-5-1-1,-1 6 1-15,0 4-10 16,6 6-2-16,-17 15 3 16,6 9 1-16,-1 6-7 15,7 5-2-15,-1 0-3 16,0 10-2-16,6 0 5 15,0-10 4-15,6-15-3 16,0-5 2-16,-1-6-7 0,1-9-1 16,0-11 0-16,-1-4 0 15,1-6 2-15,0-5 1 16,-6 0-1-16,0-15 1 0,-6 0-9 16,0-5-3-16,6-10 0 15,0-20 0-15,0-16 3 16,12-10 2-16,-1-10 2 15,12 0 1-15,0-15 1 0,22 0 0 16,1-10 2-16,5 10 1 16,6-15-1-16,0 4 1 15,6 6-2-15,5 10 2 16,1 10-2-16,-1 16-1 31,-5 14-2-31,-6 16 1 0,0 20 3 16,-12 25 3-16,-11 36 2 15,-17 15 3-15,-11 5-3 16,-12 20-2-16,-5 0-2 16,-6 0-3-16,0-10 5 15,6-15 1-15,-1-5 0 16,6-20-1-16,6-6-6 0,0-10 1 16,6-9 0-16,6-11 2 15,5-10-1-15,0-10-1 16,5-5-2-16,1-11 1 15,6-4 1-15,11-11 0 0,5-14 0 16,7 4 0-16,-1 0 0 31,0 1 0-31,-5 4 0 16,-1 11 2-16,-5 9-3 0,6 16-2 16,-12 15 2-16,-6 16 2 15,-11 29 2-15,-11 21 1 16,0 10-2-16,-6 31 1 15,0-6-2-15,0-10-1 16,0-10-2-16,6-5 1 0,16-20 1 16,1-15 0-16,11-26 6 15,12-15 6-15,17-15-6 16,11-21-1-16,17-29-3 16,6-11 1-16,-6-10-2 15,6 5-1-15,-12 0 1 16,-16-5-1-16,-12 20 0 0,-23-5 0 15,-23 21 2 1,-22 9-3-16,-18 16 0 16,-5 5-4-16,-12 10 1 15,1 20 2-15,5 0 1 0,0 5-2 16,17 0 0-16,6 11 2 31,6 9 0-31,11 11-2 0,11 0 2 16,6 20-1-16,0-1 0 15,12 1 2 1,5-5 2-16,-5 0-3 0,10 0 0 16,18 0 1-16,-11-16 2 15,11-9-19 1,11-21-8-16,18-20-18 16,11-5-6-16,5-10-69 15</inkml:trace>
  <inkml:trace contextRef="#ctx0" brushRef="#br0" timeOffset="694.0886">10126 7220 260 0,'-40'-25'99'0,"23"15"-54"0,-40 5-37 0,34 5 24 15,-5 0-16-15,-7 0-3 16,-4 5-13-1,-7 0-5-15,0 5 3 16,-5 5-13-16,-17 6-5 0,5 14 11 16,-5 0 4-16,-1 11 4 15,-10 20 3-15,-7 5 12 16,6 5 6-16,6 10 7 16,12 0 4-16,10 0-13 15,12 0-3-15,18-5-3 0,10-10 0 16,18-10-6-16,22-11-4 15,18-14 1-15,11-21 0 0,6-20-1 16,11-20-2 0,0-6-6-16,0-35-1 0,0-4-4 15,6-22 2-15,-6-14 0 16,0-10 1-16,-12 4 2 0,-10 11 2 31,-1 5 2-31,-22 10 1 16,-12 15 5-16,-6 20 5 0,-11 16 4 15,0 9 4-15,-6 21-9 16,1 20-4-16,-1 16-6 16,0 19 1-16,1 16 3 15,5 25 1-15,5-5-6 16,12 1 0-16,12-6 1 16,-1 0 1-16,6-10 1 15,1-16 0-15,-7-9-5 16,1-11-1-16,-7-9-8 15,1-16-2-15,0-25-26 16,0-16-13-16,0-9-59 16,16-26-45-16,-4-15 66 15</inkml:trace>
  <inkml:trace contextRef="#ctx0" brushRef="#br0" timeOffset="1004.119">10508 7352 348 0,'-35'91'132'0,"24"-15"-72"0,0 41-59 0,5-72 27 16,-6 26-19-16,1 0-2 16,-17 0-5-16,11-5 1 15,-1-6-2-15,13-9-3 0,10-15-1 16,13-16-5-16,4-25 0 16,18-16-1-16,17-24 3 15,6-11 4-15,22-5 1 0,1 1-2 16,-6 9 2-16,-6 0 7 15,-12 11 4-15,1 9 3 16,0 31 3-16,-12 11-3 16,-5 14 2-16,-12 21-8 15,0 9-2-15,-6 1-5 16,1 5-1-16,5 5-6 0,6-6 0 16,0-4-43-16,5-15-19 15,7-11-86 1</inkml:trace>
  <inkml:trace contextRef="#ctx0" brushRef="#br0" timeOffset="1410.0686">12838 7362 436 0,'-6'5'162'0,"12"0"-88"0,11-5-82 16,-6 0 26-1,12 0-14-15,11 0-1 16,6-5-3-16,6 0-1 16,17 0 1-16,-1 0-7 0,1 0 0 0,11 0 1 15,0 0 1-15,-6 5 3 16,1 0 3-16,-1 5-9 16,1 0-2-16,-7 0-17 15,-5 0-8-15,0 0-23 0,-6 0-11 16,-11 0-73-1,-5 0-34-15,-13-5 93 16</inkml:trace>
  <inkml:trace contextRef="#ctx0" brushRef="#br0" timeOffset="1648.2538">12975 8183 352 0,'-12'15'132'0,"18"-5"-72"0,22-5-59 0,-16 0 25 15,11-5-10-15,5 0 1 0,18-10-3 16,16 0 1-16,24-5-8 16,11-1 2-16,0 1 2 0,17-5-6 15,5 5-3-15,7 5-48 16,16-1-21-16,-5 11-103 15</inkml:trace>
  <inkml:trace contextRef="#ctx0" brushRef="#br0" timeOffset="61997.3397">17670 6172 244 0,'-6'-5'0'0,"0"-10"11"16,6 10 1-16,0-5-4 15,0 0-4-15,-5-1-3 16,-1-4 1-16,0 5-1 0,0 0-1 15,-5 5 1-15,0 0 5 0,-1 5 6 32,-5 0 0-32,0 5 1 0,-6 5-5 15,-5 5 0-15,-1 5-5 16,-16 11-2-16,-7 9 2 16,-5 6 0-16,-11 15 3 15,-17 15 3-15,-12 40 0 16,0 1 0-16,0 14 1 15,6 1 4-15,17 0-2 0,0 14 3 16,22-4-8-16,13-10-4 16,21 0-2-16,18-16-1 15,6-10 0 1,11-9 0-16,12-6-11 16,16-15-5-16,1-10-41 15,11-6-15-15,11-4-27 16</inkml:trace>
  <inkml:trace contextRef="#ctx0" brushRef="#br0" timeOffset="62485.1557">18433 7149 288 0,'-34'-30'110'0,"23"45"-60"0,5-25-65 15,0 10 16-15,-5 10-29 0,-18 0-7 16,-11 6 13-16,-11-1 10 16,-6 5 8-16,0 5 29 0,-11 16 13 15,-1-1-5-15,12 6-2 16,6 10-16-16,6 9-6 15,16 6-4-15,12 0-1 16,23-5-5 0,16-5 1-16,18 0 0 15,12-11 0-15,22-4 0 16,-6-16 2-16,0-20-3 0,7-20-2 16,-7-5 8-16,0-10 6 15,-5-11 4-15,-6-19 0 16,-6-16-3-16,-11-5 0 15,-6-5-7-15,-11 5-1 0,-17 10 0 16,-6 0 0-16,-12 5-2 16,-5 1-2-16,-11 19-19 15,-6 11-10-15,-1 20-36 16,1 4-16-16,-11 17-45 31</inkml:trace>
  <inkml:trace contextRef="#ctx0" brushRef="#br0" timeOffset="62646.7571">19202 7853 292 0,'6'36'110'0,"-6"4"-60"0,-11 16-45 16,5-31 22-16,-11 11-35 15,-17 14-13-15,-6 11-48 0,0 10-20 16,-6-5-16-16,6 0-5 15</inkml:trace>
  <inkml:trace contextRef="#ctx0" brushRef="#br0" timeOffset="63070.5868">20576 7200 356 0,'-46'-10'132'0,"23"10"-72"0,-51 30-72 0,51-9 20 0,-17 14-10 16,-11 11 0-16,-6 30 0 15,6 0 0-15,5 0 2 16,12-6-5-16,11 6 1 0,18-5 2 15,10-10 3-15,12-10 4 0,18-11 4 16,10-9 2-16,24-16 1 16,5-10-2-16,-6-15 1 15,0-11-6-15,12-9-1 16,-12-10 0-16,-11-16 0 16,-11-10-2-16,-12 5 1 31,-11 0-11-31,-12 6-4 0,-22-1-16 15,-12 5-5-15,-5 1-5 16,-12 4-2-16,0 1-26 16,-23 4-10-16,6-20-28 15</inkml:trace>
  <inkml:trace contextRef="#ctx0" brushRef="#br0" timeOffset="63290.7355">21066 6446 280 0,'91'-41'104'0,"-51"31"-56"0,56-15-38 0,-56 20 25 0,6 5-21 16,17 5-5-16,-1 15-8 16,-5 5-2-16,-6 21 1 31,-5 40 4-31,-12 15 5 0,-11 26-3 0,-12 20-1 16,-16 30-7-1,-18 0-3-15,-11 0-5 0,-12-15-1 16,-28-5-21-16,-17 16-6 15,-17-17-60 1,-23-9-55-16,0-35 51 16</inkml:trace>
  <inkml:trace contextRef="#ctx0" brushRef="#br0" timeOffset="65134.1789">12650 10294 228 0,'-17'-15'85'0,"-6"10"-46"0,34-15-39 0,-16 15 16 16,-7 0-5-16,-10-16 3 0,-7-14 2 16,-17-1-1-16,-11 6-7 15,-11 0 4-15,-6-1 3 0,-6 1 6 16,-5 5 4-16,-6-1-4 16,-6 6-3-16,0 5-6 15,0 5-2-15,0 10-6 16,6 5-1-16,-6 10-1 15,6 0 1-15,6 10-2 0,-12 26 2 16,0 5 0-16,0 10 3 16,0 20-8-16,0 0 0 15,6 15 0-15,-6 16 1 16,0 14 1-16,0 16 2 16,-5 0-3-1,5 10 0-15,6 5 1 16,5 15 0-16,7 11-3 15,10-16 2-15,7 0 1 0,10 5 0 0,12-10-3 16,12-5 2-16,11-10-1 16,11-10 0-16,18-5 2 31,16-6 0-31,18-4 0 0,16-11 0 0,12-4 0 16,12-21 0-16,22 0-3 15,6-10 0-15,11-15 4 16,24-10 1-16,16-6-5 15,-6-9 0-15,7-11 1 16,22-9 1-16,5-6-2 16,7-5 2-1,-1-10 3-15,12-10 1 16,-6-11 1-16,0-14 2 16,-5-5-3-16,-1-6 0 15,-5-5-1-15,-6-25 1 16,-17-5-4-16,-12-10 0 15,-11 5 5-15,-11-20 2 16,-17-1 2-16,-12 1 2 0,-22-15-1 16,-18-16 0-16,-34 0-1 15,-22-10 0-15,-18-5 0 16,-28-20 2-16,-18-5-1 16,-10-5 2-16,-18-6-2 15,-17-19 2-15,-17-1-6 16,0 10-1-16,-6 11 7 0,7 5 4 0,10 15-1 15,0 20 0-15,12 15-8 16,6 16-2-16,5 19-7 16,12 16 0-16,-6 16-8 15,11 4-3-15,12 20-14 16,-1 16-8-16,12 10-22 31,1 5-9-31,10 5-41 0,-5 5-19 16,11 10 6-1</inkml:trace>
  <inkml:trace contextRef="#ctx0" brushRef="#br0" timeOffset="65779.4008">11790 9271 12 0,'5'-81'5'0,"7"51"-2"0,10-21-8 16,-10 31-1-16,-1-5 53 15,1-1 27-15,5-4 3 16,0 5 2-16,-6 4-22 0,1 1-10 16,-1 5-12-16,0 0-5 15,1 0-16-15,-1 9 0 0,1 6 2 16,5 6-6-16,0 4-1 16,6 10-5-16,5 10-3 15,-5 11 4-15,0 9 1 16,-1 31 9-16,1 11 2 0,-6 24 0 15,0 16 0-15,0 35-12 16,-5 15-2-16,-6 36-3 16,-1 30 2-16,-5 20-1 15,0 6 2-15,-5 15-4 16,-1-1 0-16,-6-4 1 16,1-6 2-1,5 1 10-15,-11-21 7 0,6-5-10 16,0-10-2-16,-1-10-5 15,6-15-2-15,-5-20 1 16,0-6-1 0,11-20-3-16,-12-5 0 15,7-15 2-15,-1-20 0 0,0-31 1 16,0 6 0-16,1-1-7 0,-1-20 0 16,0-15-19-16,1-15-8 15,-7-16-20-15,-5-15-6 16,0-15-65-1,-11-25-46-15,-12-20 69 16</inkml:trace>
  <inkml:trace contextRef="#ctx0" brushRef="#br0" timeOffset="66378.6037">8314 12122 252 0,'-6'-15'96'0,"12"10"-52"0,17-5-51 0,-6 10 16 15,11-5-8-15,12 0-1 16,23 0 1-16,17-5-1 16,16-1 0-1,36-4 0-15,10 0 0 0,23 0 13 16,23-5 6-16,34-11 4 15,12 6 1-15,17 5-11 16,28-1-3-16,0 1-6 16,17 10-1-16,1-5-1 15,-7 0-2-15,24 15 5 16,-7 0 1-16,-10 5 2 16,10-5 0-16,-5-15 7 15,12 4 2-15,10-4-4 16,1 0-3-16,11-5-3 15,-5-6-2-15,-29 1-1 16,0 0 2-16,-29 5-3 16,-28 4-2-16,-28-4 2 0,-23 5 2 15,-35 5-4-15,-34 0-1 16,-28 5-22-16,-23 0-8 16,-17-6-51-16,-28 6-23 15,-29 5-29 1</inkml:trace>
  <inkml:trace contextRef="#ctx0" brushRef="#br0" timeOffset="67328.0377">14029 9955 148 0,'0'-15'57'0,"0"10"-30"0,-6-5-16 15,6 4 18-15,0 1-13 16,-6 0-3-16,1 0 3 0,-1-10 3 31,-5 10-9-31,-1 0 5 0,-5 5 3 0,-6 5-2 16,-11 10 1-16,-6 0-3 15,-5 6-1-15,-1 4 4 16,-17 10 3-16,-11 21-4 16,-5 5 1-16,-7 5-1 15,1-6-1-15,-1 16-1 16,6-10 1-16,12-5-6 0,5-5-1 16,12-6-4-16,5-4-3 15,12-11-3-15,0-4-1 16,6-6-14-1,11-5-4-15,-1-4-13 16,1-1-7-16,6-5-6 16,0-10-3-16,5-5-28 15,0 0-50 1,6-5 31-16</inkml:trace>
  <inkml:trace contextRef="#ctx0" brushRef="#br0" timeOffset="67742.7962">13653 9975 184 0,'-23'5'71'0,"17"-5"-38"0,1 0-28 0,-1 5 17 15,0-5-8-15,0 0 2 16,-5 0 6-16,-12 0 4 16,-5 5-14-16,-1 5 2 0,-5 6 0 15,-11 9-1-15,-7 16 0 16,-5 4 4-16,0 6 1 31,-5 4-5-31,-7 6 0 0,7 5-6 16,-7-5-2-16,12 0-2 15,6-6-3-15,5-4 1 16,12-6-1-16,6-4-3 16,5-6 0-16,6-9-27 15,5-6-10-15,1 0-18 16,11-10-6-16,0-10-18 16,11 0-35-16,6-5 37 0</inkml:trace>
  <inkml:trace contextRef="#ctx0" brushRef="#br0" timeOffset="68096.6784">13590 10147 292 0,'-68'26'110'0,"16"-6"-60"0,7 0-52 16,33-10 20-16,-5 5-11 15,-5-4-2-15,-7 9-2 16,1 0 0-16,-7 11-2 16,-5-1 8-16,1 21 4 0,4-6-6 15,-16 1-4-15,6-1-2 16,5-4 1-16,-6-1-1 15,12-4-1-15,5-6-13 16,1-5-4-16,5-4-22 16,6-11-8-16,6-5-10 15,5-10-3-15,6-5-27 16,6-11-18 0,5-4 47-16</inkml:trace>
  <inkml:trace contextRef="#ctx0" brushRef="#br0" timeOffset="68481.1789">13094 9823 180 0,'-11'0'68'0,"11"0"-36"0,0 0-24 16,0 0 16-16,0 0-3 15,6 5-1-15,5 5 3 16,0 6 0-16,1 4-12 15,5 10 4-15,6 1 5 0,5 14-7 16,1 16 0-16,5 0-7 16,0 5-4-1,-5-6-1-15,16 11 1 16,1-5-1-16,-1 0-1 16,-5-5 1-16,0-1-1 0,-6-9 0 15,-5-5 2-15,-6-6-1 16,-6-4 2-16,0-6-2 0,-6 0 2 15,-5-9-7-15,0-1-1 16,-6-5-16-16,0-5-4 16,-6-5-9-16,0-5-4 15,-5-5-12-15,-1-5-6 16,-10-5-23 0,-7-10-17-16,-11-11 45 15</inkml:trace>
  <inkml:trace contextRef="#ctx0" brushRef="#br0" timeOffset="68798.0494">13054 10087 244 0,'0'-31'93'0,"12"36"-50"0,5 26-46 0,-6-21 16 0,12 0-9 16,6 0-1-16,5 10 10 15,6 1 6-15,0 9-10 16,17 5 13-16,0 1 7 0,-6 9-2 16,0 11-1-16,0-5-8 15,-5 4-1-15,0 1-10 16,-7 0-2-16,-4-6-3 0,-1-4 1 16,-17-5-2-16,6-11-1 15,-6 0 1-15,0-4-1 16,-6-6-38-16,1-5-14 15,10-5-73 1,7-15-61-16,5-15 72 16</inkml:trace>
  <inkml:trace contextRef="#ctx0" brushRef="#br0" timeOffset="69363.65">15020 11115 316 0,'-57'0'121'0,"34"0"-66"0,-11 15-62 15,17-5 19-15,-11 10-10 0,-18 16-2 16,-17 4 3-16,-5 11 0 0,-29 15-1 16,-22 15 12-16,5 25 5 0,-6-5 2 15,6 6-1-15,0-11-10 16,0 0-4-16,6-15-4 15,17-10-2-15,11-15-8 16,11-11-3-16,18-9-23 31,17-11-8-31,11-10-16 0,18-10-6 16,27-25-12-16,18-15-2 16,6-11-4-1</inkml:trace>
  <inkml:trace contextRef="#ctx0" brushRef="#br0" timeOffset="69661.1276">14906 11110 208 0,'6'0'79'0,"-6"0"-42"0,-6 10-37 0,1 0 16 15,-13 10-14-15,-10 5 0 31,-18 11 20-31,-11 14 12 0,-11 11-17 16,-23 15 13-16,-12 5 5 0,1 26-8 16,5 4-3-16,6-10-12 15,0-5-3-15,11-4-7 16,6-11-2-16,5-10 0 16,12-11 0-16,12-14-18 15,5-11-5-15,17-9-29 0,12-11-11 16,5-10-42-1,12-10-38-15,11-10 54 16</inkml:trace>
  <inkml:trace contextRef="#ctx0" brushRef="#br0" timeOffset="70115.0392">13903 11226 340 0,'23'-5'126'0,"-6"10"-68"0,12 0-68 0,-12 5 20 0,6-5-10 0,5 5 2 0,-5 11 5 16,5 9 6-16,1 11-7 16,-1 4 6-16,1 16 1 0,5 5-2 15,12 15 1-15,-1 10-9 31,1-10-2-31,-1 0 1 16,1-10 3-16,-6 0-4 16,-6-11-1-16,0-9-9 15,-11-5-2-15,-6-11-16 16,-5-4-8-16,-7-11-17 16,-5-5-5-16,-11-5-64 15,-6-10-37-15,-6-20 73 0</inkml:trace>
  <inkml:trace contextRef="#ctx0" brushRef="#br0" timeOffset="70434.2253">13949 11449 300 0,'6'5'112'0,"5"5"-60"16,12 5-61-16,-12-5 18 0,6 6-9 15,6 4 0-15,0 10-3 16,5 6 2-16,1 4 1 16,5 26 11-16,6-5 7 0,11-6-7 15,1 6-1-15,5-5-6 16,-6 10-1-16,0-6-21 0,-5-4-10 15,-1-5-41 1,-16-6-19-16,-12 6-22 0</inkml:trace>
  <inkml:trace contextRef="#ctx0" brushRef="#br0" timeOffset="70985.2372">14080 13039 240 0,'0'-36'90'0,"0"36"-48"0,-6 26-9 31,6-31 33-31,-5 15-27 0,-1-5-9 16,-5 5-10-16,-7 0-4 16,-4 10-8-16,-24 6-3 0,-5 9-1 15,-12 11 2-15,-17 15 1 16,-16 25-1-16,-7 5-1 15,0-5-3-15,7 5-2 16,-1-5 1-16,11-10-1 0,18-10-14 16,11-10-5-16,6-16-26 15,22-10-8-15,12-14-33 16,23-21-12 0,22-21-12-1</inkml:trace>
  <inkml:trace contextRef="#ctx0" brushRef="#br0" timeOffset="71283.9698">14223 12922 240 0,'-12'0'90'0,"6"11"-48"0,-16 4-49 0,10-5 14 15,-16 15-1-15,-12 16 4 16,-11 4 21-16,-12 11 10 16,-5 10-21-16,-12 25 9 0,-23 10 2 15,1 1-12-15,-1-6-3 16,6 0-10-16,12-10-4 0,5-10-4 16,6-5 1-16,11-15-26 15,12-11-9-15,11-9-26 16,0-11-9-16,12-15-52 15</inkml:trace>
  <inkml:trace contextRef="#ctx0" brushRef="#br0" timeOffset="71685.2092">13328 12958 296 0,'11'10'112'0,"6"5"-60"0,6 51-61 15,0-46 20-15,11 6-12 16,0 9 0-16,6 11 1 16,0 9 0-16,0 21 0 15,-6 0 4-15,0 10 2 0,-5-5 11 0,-1 0 4 16,7 0-5-16,-7-5-1 16,1-5-12-16,-7-5-1 15,1-10-2-15,-6-6 0 16,-5-9-9-16,-1-6-4 0,0-4-22 15,-5-6-10-15,-6-10-9 16,0-5-5-16,-6 1-47 16</inkml:trace>
  <inkml:trace contextRef="#ctx0" brushRef="#br0" timeOffset="72332.5326">13317 12963 252 0,'-12'5'93'0,"12"0"-50"0,6 10-41 0,0 0 17 0,-1 11-4 15,1-1 4-15,5 0 4 16,1 1 3-16,5 4-13 15,6 0 8-15,11 11 5 0,-6 5-10 16,6-1-3-16,-5 21-6 0,5 0-2 16,-5 0-3-16,-7-6 1 15,1 6-2-15,0-10 2 32,-6 10-2-32,-5-5 2 15,-1-11-4-15,0-4 0 0,1-1-1 16,-7-9-2-16,7-6-17 15,-7-4-9-15,1-6-9 16,-6-5-3-16,0 0-8 16,-6-10-4-16,1-5-32 15,-7 0-41-15,1-5 41 16</inkml:trace>
  <inkml:trace contextRef="#ctx0" brushRef="#br0" timeOffset="72717.6731">13151 13160 276 0,'0'5'104'0,"12"6"-56"0,5-1-52 0,-6 0 18 16,6 5 3-16,6 10 6 16,6 6 8-16,-1 4 3 0,12 6-18 15,-6 14 0-15,12 1-2 0,-6-5-5 0,-1-1-3 16,-4 6-3-16,-13-15-3 15,-4-1 1-15,-7-9-1 16,-11-6-33 0,0-5-26-16,-6-10-12 15,1-10-71 1</inkml:trace>
  <inkml:trace contextRef="#ctx0" brushRef="#br0" timeOffset="73486.9992">10673 10684 64 0,'11'-10'27'0,"-5"5"-14"0,-6 0-15 0,0 0 6 0,0 5-3 16,0-5-1-16,0 5-4 15,0 0-2-15,-6 0-13 16,0-5-5-16,1 5 4 16,-1 0 1-16</inkml:trace>
  <inkml:trace contextRef="#ctx0" brushRef="#br0" timeOffset="73719.0154">10633 10603 216 0,'0'-5'82'0,"6"0"-44"0,-6 5-27 0,0 0 23 16,0-5-5-16,0 0 3 15,-6 5-5-15,0 0 1 16,-5 0-16-16,-6 0 0 0,-12 10 1 0,1 5-5 16,-18 5-2-16,-5 11-1 15,-6 4-1 1,-6 6 0-16,-5 4 0 15,-6 1-5-15,5 10 1 16,7-11 0-16,-1-4 2 0,12-11-21 16,5-5-7-16,6 1-22 0,12-6-8 15,-1-10-30-15,12 0-10 32,6-10 7-32</inkml:trace>
  <inkml:trace contextRef="#ctx0" brushRef="#br0" timeOffset="74050.4495">9738 10487 252 0,'-5'-31'93'0,"10"31"-50"0,12-5-50 0,-5 5 16 15,5 0-10-15,0 0-2 16,0 0 2-16,6 0 0 15,5 5 1-15,1 16 15 0,5-1 10 0,0 10 4 32,0 11 3-32,12 9-9 15,-6 11-3-15,6 5-12 16,5 20-3-16,0-10-3 0,-5-5-2 16,-6-5 1-1,-1 5 1-15,1-16-3 0,0 1 0 16,-6-5 1-16,1-11 2 15,-7-4-21-15,1-11-9 0,-7-5-41 16,-5 0-16-16,1-4-33 16</inkml:trace>
  <inkml:trace contextRef="#ctx0" brushRef="#br0" timeOffset="74646.6278">10519 11545 268 0,'-34'-10'101'0,"28"15"-54"0,-5 0-55 0,5 0 16 16,0 5-11-16,-11 0 0 0,-11 6-1 15,-1-1 3-15,-5 5 0 16,-6 10 5-16,0 11 2 0,-5 10 4 16,-18-1 1-16,6 6-3 0,0-6-3 15,0 1-2 1,6-5 0-16,5 4-13 0,6-9-3 16,6-6-16-16,6-9-4 15,-1-6-45-15,6-5-52 16</inkml:trace>
  <inkml:trace contextRef="#ctx0" brushRef="#br0" timeOffset="74888.1613">9687 11697 288 0,'-6'0'107'0,"6"5"-58"0,17 0-53 0,-5 0 18 15,5 5-13-15,0 0-2 16,6 16 0-16,0 9 0 16,5 1 1-16,6-1-3 0,6 6 2 0,6 4 1 15,-1-4 2-15,7 9-1 16,-7-4-1-16,-5-1-2 16,-6 1 1-16,12-5-41 15,-12-1-19-15,6-5-51 16</inkml:trace>
  <inkml:trace contextRef="#ctx0" brushRef="#br0" timeOffset="75288.8697">10553 13095 320 0,'-28'25'121'0,"16"-15"-66"0,-5 5-62 0,6-5 19 16,-1 11-15 0,-28 9 0-16,-5 11-1 15,-6 9 2 1,-23 31 1-16,-12 5 7 0,1-5 4 16,-7 5-1-16,13 0 0 15,10-10-5-15,12-10-1 16,6-15-30-16,17-11-12 15,5-9-46-15,12-16-19 0,12-20 2 16</inkml:trace>
  <inkml:trace contextRef="#ctx0" brushRef="#br0" timeOffset="75520.3867">10000 13343 376 0,'-34'5'143'0,"34"0"-78"0,0 5-78 0,0 0 20 16,0 5-8 0,6 6 0-16,0-6-4 15,-6 15 1-15,17 6 2 16,0 4 1-16,11 1 3 0,1 4-3 0,-1-4 0 16,7-1-12-16,-1-9-5 15,11-6-39 1,1-10-15-16,5-10-58 15</inkml:trace>
  <inkml:trace contextRef="#ctx0" brushRef="#br0" timeOffset="76185.1283">12564 9773 236 0,'-79'25'88'0,"56"-10"-48"0,-17 16-47 0,17-16 16 16,-5 10-8 0,-12 10-1-16,-6 11 1 0,-16 10-1 15,5-1 0-15,-6 1 0 0,0 0 2 0,6 0-10 16,-11-11-2-16,5 6-19 15,12-11-9-15,0 1-51 16</inkml:trace>
  <inkml:trace contextRef="#ctx0" brushRef="#br0" timeOffset="76421.829">11750 10021 260 0,'34'-31'96'0,"-6"11"-52"0,12-10-54 0,-23 25 14 16,6-5-12-16,0-1-2 15,5 6 5-15,-5 5 2 0,6 10 3 16,5 6 4-16,0 4 2 0,0 15 0 16,6 21-1-16,0 0-3 0,0-1-2 15,0 1-13-15,0 10-6 16,0 0-17-16,-6-5-7 15,6 4-46 17,-6 11-17-32,-6-5 55 0</inkml:trace>
  <inkml:trace contextRef="#ctx0" brushRef="#br0" timeOffset="76800.4442">12268 13383 284 0,'-6'10'107'0,"6"6"-58"0,6-6-53 0,0 0 21 0</inkml:trace>
  <inkml:trace contextRef="#ctx0" brushRef="#br0" timeOffset="76958.1603">12274 13485 457 0,'-17'50'2'0,"-12"11"-1"15,-16 0 1-15,-1 15 1 0,-5 5 10 0,-6 0 6 16,-6-5-8-16,1-5-3 15,5-11-10-15,5-4-3 16,7-10-38-16,10-11-16 16,1-35-127-1,6-15 61 1</inkml:trace>
  <inkml:trace contextRef="#ctx0" brushRef="#br0" timeOffset="77173.6821">11858 13449 388 0,'-17'30'145'0,"23"26"-78"0,16 0-87 0,-10-31 20 16,11 6-32-16,5 4-9 16,12-5 11-16,11 6 6 31,6 4 15-31,6 11 1 0,11-5 3 0,17-11-39 15,0 0-16-15,-5-4-46 16</inkml:trace>
  <inkml:trace contextRef="#ctx0" brushRef="#br0" timeOffset="96210.1897">12661 11803 108 0,'12'-30'41'0,"-12"20"-22"0,17-5-14 15,-11 10 11-15,5-6-1 16,0 1 4-16,-5 0 11 16,0 5 6-16,-1 0-8 0,1 0-2 15,-6 0-15-15,-6 0-2 0,1 0 1 16,-1 0-6-16,-5 0 0 16,-12 0-2-16,0-1 1 0,-11 1 0 15,0 0 1 1,-6-5 4-16,0 10 5 0,0 0-7 31,6 0-3-31,0 10-5 16,-1 0 1-16,7 1 1 0,-1 4 2 15,7 0-3-15,-1-5 0 16,6 0 1-16,5 0 0 16,1 16-7-1,5-6 4-15,6 15 3 16,6 1 1-1,0-6 2-15,5 1 0 16,0-1-6-16,7-5-2 0,-1-4 2 0,0-6 3 16,6-5-1-16,-1-10-2 15,1-5 6-15,6-5 3 16,-7-16-3-16,7-9 0 16,-12-6-1-16,-6 6 1 15,-5 0-2-15,-6 4 2 16,-11 6 0-16,-6 5 1 0,-6 4 4 15,-6 6 5-15,1 0-1 16,-1 5 1 0,7 5-7-16,4 0-2 0,1 5-2 31,6 0 1-31,0 0-4 16,5 5 0-16,0 1 1 0,0-1 2 15,6 10-3 1,0 0 2-16,6 11 4 15,0-11 0 1,0 0-3-16,5-5 2 16,0-20-23-16,6 0-7 0,1 0-60 15,-1-20-26-15,0-1 9 16</inkml:trace>
  <inkml:trace contextRef="#ctx0" brushRef="#br0" timeOffset="96581.1609">12394 11839 280 0,'0'0'107'0,"22"-5"-58"0,7-31-64 0,-12 26 13 0,11 0-5 16,7 5 2-16,-7 0 7 15,1 0 6-15,-1 0-4 16,6 0 7-16,0 0 4 0,1 0-5 16,-1 5-3-16,-6 0-4 15,1 0 0-15,5 0-2 0,-6 0-1 0,7 5 1 32,-7-5-1-32,1 5 0 0,-1-5 0 0,1 0 0 15,10 0 2-15,-10 0-1 16,-1 0 2-16,1 0-4 15,-6-5-2-15,-6 0-31 16,-6-1-15-16,1 1-68 16,-12-5-31-1,-6 0 72 1</inkml:trace>
  <inkml:trace contextRef="#ctx0" brushRef="#br0" timeOffset="96955.7559">13015 11469 276 0,'-46'5'104'0,"46"0"-56"0,-6 0-60 0,6-5 15 0,6 5-5 15,-6-5 5 1,11 10 3-16,1 6-2 16,5-1 8-16,6 0 5 0,-1 0-7 15,1 5-3-15,6 1-2 0,5-1-1 16,-6 0-2-16,-5 6-2 16,-6-6 3-16,-11 10 2 15,-12 1-4-15,-11 14-1 16,0-4 0-16,-6-1 0 0,-11-4-5 15,6-6 1-15,-7 0-20 16,1-4-7-16,11-6-28 31,1-5-10-31,5-5-32 16</inkml:trace>
  <inkml:trace contextRef="#ctx0" brushRef="#br0" timeOffset="97514.7981">13345 11712 64 0,'17'-20'27'0,"-17"15"-14"0,0 5 29 0,0 0 26 16,0 0-7-16,-6 0 0 16,1 0-20-1,-7-5-7-15,1 0-20 16,0 0 4-16,-1 0 3 0,1-1-5 16,-1 1-1-16,7 0-9 15,-1-5-4-15,0 5-4 16,1 5 1-16,-1 15 1 15,-6-5 2-15,1 11-3 0,0-1-2 16,-6 10 2-16,5 11 2 16,1-1 4-16,5-4 2 15,0-1-3-15,12-9-3 0,6-6 6 16,5-10 3-16,5-5-1 16,7-5 2-16,-1-20-8 15,12-16-2-15,-6 1-1 16,-5-1 2-1,-6 6-1-15,-12 0 2 16,-17 4-4-16,-5 6-2 16,-12 5-3-16,-11 5-1 15,-6 10 1-15,-5 10 4 16,5 0 5-16,0 15 6 16,0 16-7-16,11-6-1 15,7-4-10-15,16-1-4 16,12-10-57-16,22-4-26 15,12-11-31-15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8-03-27T21:09:34.999"/>
    </inkml:context>
    <inkml:brush xml:id="br0">
      <inkml:brushProperty name="width" value="0.05292" units="cm"/>
      <inkml:brushProperty name="height" value="0.05292" units="cm"/>
      <inkml:brushProperty name="color" value="#FF0000"/>
    </inkml:brush>
  </inkml:definitions>
  <inkml:trace contextRef="#ctx0" brushRef="#br0">3932 11479 112 0,'6'0'44'15,"0"0"-24"-15,-1 0-26 0,-5 0 8 0,0 0 0 0,0 0 1 16,6 5 5-16,-6-5 5 16,0 0 4-16,0 5 2 15</inkml:trace>
  <inkml:trace contextRef="#ctx0" brushRef="#br0" timeOffset="555.2542">3927 11505 245 0,'-35'10'5'0,"-4"0"-4"15,-7 0-3-15,-5 0 1 16,-6 0 1 0,-6 5 2-16,-11 1 14 15,11-1 9-15,6 0-6 16,0 5-3-16,17 0-9 16,1-4-5-16,22-1-1 15,-1 10 1-15,18-5 1 16,18 1 3-16,21-1-1 0,7 15 0 15,5-4-3-15,12-6-2 0,5-5 1 16,-5 1 1 0,11-6-1-16,-17 0-1 15,-6 0 1-15,-17 0-1 0,1-5 2 16,-18 1 1-16,-6-1-4 16,-22 0 1-16,-6 5 0 15,-23-5 0 1,0 5 2-16,-11 1 1 15,5 4 3-15,-5-5 1 16,5 10-1-16,-5 1-1 0,11-1 1 16,6 0 1-16,11-4 1 15,6-1 2 1,11 0 4-16,6 0 1 0,17 1-6 16,0-1-1-16,6-5-2 15,0 0 1-15,11 0-4 0,6 1-2 16,-6-1 4-16,6 0 4 15,6 0-3-15,5 5-1 16,-5-4 0-16,-1-1-1 16,1 0-2-16,-1 0-2 15,-5-5 1-15,12 5 1 0,-24-4-3 16,6-1 0-16,6-5 1 16,-6 0 0-16,-17 5-20 15,-11 0-66 1,-12 10-10-16,-11-4-20 15</inkml:trace>
  <inkml:trace contextRef="#ctx0" brushRef="#br0" timeOffset="2043.95">4662 11611 132 0,'-6'-5'52'0,"6"10"-28"0,0-5-46 15,0 0 0-15,0 0 7 16,0 0 6-16,0 0 19 16,0 0 8-16,0 0 9 15,0 0 4 1,0 0-11-16,0 0-4 16,6 10-7-16,-1 0-4 0,-5 0-2 15,0 5 2-15,0 1 1 16,0-1 6-16,0 20 3 0,-5 11 0 15,-1-1 1-15,-5 6-6 16,-7 0-2-16,1-1-2 16,0 6-1-16,0 5-3 0,0-11-2 15,6-4 5-15,-1-5 1 16,7-6-2-16,-1-10-1 16,6-4-1-16,0-6-2 15,6-5 9-15,11-5 4 16,-12-5-6-16,13-5-4 15,-1 0-5-15,5-10 1 0,13-11 1 16,-18 6 2-16,11 0-1 16,1 5-1-16,-7-1-2 15,1 1 1-15,0 5 1 16,-6 0 0-16,0 5 0 16,0 0 0-16,-5 0-3 0,-1 10 2 31,6 10 1-16,0 5-3-15,-11 1 2 0,11-1 1 16,0 0 0-16,-11 0 0 0,5 1 2 16,1-6 5-16,-1 0 4 15,6-5 2-15,-5 0 3 32,-1-5-3-32,6 0 2 0,-11-5-4 0,17 0 1 15,5-5-3-15,-11 0 0 16,6-5 1-16,0-10 4 15,-1 0-6-15,1-11-2 16,6 1-3-16,-12-6-3 16,6 6-2-16,-1 0 1 15,1-1 1 1,0 1 0-16,5 4-5 16,-10 6-1-16,4 0-35 15,1 5-13-15,0 5-29 16,0 5-14-16,0 5-7 15</inkml:trace>
  <inkml:trace contextRef="#ctx0" brushRef="#br0" timeOffset="2391.5913">5653 12284 200 0,'40'36'77'0,"-34"-16"-42"0,5 10-43 0,-11-14 12 0,0 4-4 15,-17 5 2-15,6 1-1 16,-12-6-1-16,0 0 1 16,6 0-1-16,0 1 2 0,0-11-1 15,5 0-1-15,7-5-17 0,16-5-6 0,0 0-53 32,18-5-29-32,5-5 50 0</inkml:trace>
  <inkml:trace contextRef="#ctx0" brushRef="#br0" timeOffset="2523.4926">5813 11879 276 0,'0'-50'104'0,"11"45"-56"0,-5-6-69 0,-1 1 9 16,7 0-46-16,-12 0-15 15</inkml:trace>
  <inkml:trace contextRef="#ctx0" brushRef="#br0" timeOffset="3714.4176">7049 11479 196 0,'-11'-15'74'0,"11"10"-40"0,-6 0-42 0,6 5 12 15,-6 0-4-15,1 0 0 16,-1-15 0-16,0 5 0 16,-5-1 15-1,-1 1-8-15,-5-5-1 0,6 10 1 16,-6 5-4-16,-6 0-2 0,6 0 0 15,-6 0-1-15,0 10 0 16,6 0 2-16,0 5-1 0,-6 1-1 16,1 4 1-16,-1 0 1 15,0 6-3-15,0-1 0 32,0 0 1-32,6 6 2 15,0-1-1-15,11-5 2 16,6 16-4-16,6 4 0 0,11-4 1 15,0 4 2-15,18-9-1 16,-13-1 2-16,24 1-4 16,0-1 0-16,-7-4-1 15,1-1 0-15,-17 0 2 16,-6 11 2-16,-11 4-1 0,-18-9-1 16,-22-6-2-16,-11 1 1 15,-7-6 1-15,-16 0 0 16,-6 1 2-16,6-6 1 15,-1-5-1-15,12 0 1 16,6-5-2-16,5-5-1 0,12-5 5 16,17-5 4-16,-6-5 4 15,18 0 4-15,5-5-5 16,17-5-2-16,6 4-3 0,11-9-2 16,6 5-6-16,11 0-1 15,6-1 1-15,-12 6 2 16,7 0-2-16,5 5-2 31,5 0-18-31,-5 0-9 0,0 5-42 16,0 0-58-1,-11 5 29-15</inkml:trace>
  <inkml:trace contextRef="#ctx0" brushRef="#br0" timeOffset="4299.0786">7738 11292 80 0,'-34'-10'30'0,"57"0"-16"0,-40 10-41 16,11 0-4-1,-5 5 4-15,-6 0 5 16,0 5 123 15,-23 30-37-31,0 1-7 0,0 4-24 16,-6 6-14-1,7 5-10-15,-1 10-6 0,0 20-2 16,11-5-1-16,7-5 0 0,4-5 11 16,7-1 5-16,5 1 0 15,12-5 3-15,11-5-4 0,12-5 1 16,-1-1-7-16,1-4-3 16,-1-5-3-16,1-6 0 15,-1 6-2-15,1-6-1 16,-7-4-41-16,1-11-18 0,0-5-45 15</inkml:trace>
  <inkml:trace contextRef="#ctx0" brushRef="#br0" timeOffset="7525.8515">3368 12933 24 0,'23'-6'11'0,"-12"12"-6"0,-11-6-17 0,0 0-1 0</inkml:trace>
  <inkml:trace contextRef="#ctx0" brushRef="#br0" timeOffset="7584.4355">3442 12927 108 0,'17'0'44'0,"-11"6"-24"0,-6-6-17 0,0 0 16 15,6 10-4-15</inkml:trace>
  <inkml:trace contextRef="#ctx0" brushRef="#br0" timeOffset="7794.368">3482 13019 256 0,'0'35'25'0,"0"1"-5"0,0-1-10 16,0 0-2-16,-17 1-5 15,11-1-2-15,-11 1 0 16,-5-6-1-16,4-5 0 16,7 1 2-16,5-6-3 15,-5 0 0-15,22 16 3 16,-5-11-17 0,11-5-4-16,6-4-20 15,5-6-7-15,-5 0-18 16,6-5-12-16,5 0 37 15</inkml:trace>
  <inkml:trace contextRef="#ctx0" brushRef="#br0" timeOffset="8041.6209">3704 12816 208 0,'-5'-15'77'0,"10"15"-42"0,7-5-37 16,-6 0 14-16</inkml:trace>
  <inkml:trace contextRef="#ctx0" brushRef="#br0" timeOffset="8156.6135">3739 12771 331 0,'11'-21'1'0,"0"6"-1"0,1 5 0 0,5 0 0 0,-6 0 4 16,1 5-28 15,5 0-11-31,-12-1-51 16</inkml:trace>
  <inkml:trace contextRef="#ctx0" brushRef="#br0" timeOffset="8441.7794">3967 13024 176 0,'0'0'66'0,"0"0"-36"0,0 5-35 16,5 5 7-1,7 0-3-15,10 0 1 0,-16 0 2 16,6-5-1-16,5 0 2 0,5 0 0 0,-5-5-4 15,-5 11 1-15,5-11-35 16</inkml:trace>
  <inkml:trace contextRef="#ctx0" brushRef="#br0" timeOffset="8634.5437">3801 13262 232 0,'40'0'88'0,"6"0"-48"0,-23 10-62 0,-1-5 8 0,1 0-40 16,11 5-13-16,6-5-7 16,-6 0 0-16</inkml:trace>
  <inkml:trace contextRef="#ctx0" brushRef="#br0" timeOffset="8863.4797">4434 13171 332 0,'-12'-21'126'0,"18"26"-68"0,5 5-101 0,1 1 5 16,-12 4-55-16,0 5-18 15,0 0 19-15,-17 6 10 16</inkml:trace>
  <inkml:trace contextRef="#ctx0" brushRef="#br0" timeOffset="8910.518">4325 13485 36 0,'-28'50'16'0,"45"-4"-8"0,-28-26-25 0,11-10-4 0</inkml:trace>
  <inkml:trace contextRef="#ctx0" brushRef="#br0" timeOffset="9999.5544">3197 10927 156 0,'0'-40'57'0,"12"35"-30"0,-7 5-34 0,1 0 8 16,0-5-2-16,5 0 0 15,1-1 1 1,-7 1 0-16,7 0 0 16,-12 5 17-16,0 0 9 0,0 5-2 15,0 16-2-15,0 14-12 16,0 1-4-16,-17 9-4 15,0 1-2-15,-1 4 1 16,-4 11 1-16,-1 0-1 16,6-11 2-16,-17-4 2 0,11-5 4 15,0-6-4 1,-11-10-1-16,11-4-2 16,6-6 1-16,-6-5 0 0,12-5 3 0,5-5-3 15,6-15 0-15,17 0-1 16,6-11 1-16,-6-4-4 15,6-6 0-15,11 6 1 16,-6 0 0-16,7-1 0 16,5 6 0-16,-1 0 0 0,13 4 0 15,-1 6-3-15,-5 5 2 16,-1 0 3-16,6 5 3 16,-11 5 0-16,0 5 0 31,-11 5-8-31,-1 5 0 0,-16 6 7 15,-1 4 5-15,-5 10-4 16,-6 6-3-16,0-1-1 16,0 1-1-16,11 4-14 15,6-4-3-15,12-1-51 16,22-4-66 0,12-11 28-16</inkml:trace>
  <inkml:trace contextRef="#ctx0" brushRef="#br0" timeOffset="10968.2459">7664 11727 204 0,'-11'-15'77'0,"17"15"-42"0,-6-5-59 16,0 5 7-16,0 0 0 0,5 0 5 15,7 0 5-15,5 0 5 16,0 0 1-1,0 5 12-15,6-5 7 0,-6 5-3 16,0 0 2-16,6 0-8 0,0 5-3 0,-6 16-3 16,0 9-3-16,0-4-2 15,-6-1 1-15,1 0 1 16,-7-4 2-16,-5 4 1 16,-5-5 1-16,-12 1-2 15,-23-1-2 1,-6-5 1-16,-5 1-1 15,0-6 0-15,-6 0 2 16,-12 0-8-16,7-5-1 16,10 0-18-16,7-5-7 15,10 1-32 1</inkml:trace>
  <inkml:trace contextRef="#ctx0" brushRef="#br0" timeOffset="11326.9534">8006 11945 228 0,'-17'-15'88'0,"6"20"-48"0,-6-5-84 16,5 5-4-16,-5 0 16 15,6-5 12-15,-6 5 27 16,5 5 10-16,1 0-7 16,5 6 25-16,1-1 11 0,5 5-17 0,0 0-6 15,5 1-10-15,1-1-3 16,5 10-9-16,1-4 0 16,5 4-1-16,0-5 0 15,0-5-3-15,0 1 2 0,0-6-6 16,0-5 0-16,0-10-50 15,0-5-19-15,1 0-15 32</inkml:trace>
  <inkml:trace contextRef="#ctx0" brushRef="#br0" timeOffset="11584.8776">8320 12051 316 0,'5'-10'118'0,"18"20"-64"0,11-5-78 0,-17 1 10 0,0-1-15 0,6 0-2 15,0 0 17-15,11-5 7 16,18 0 6-16,-7 0 3 0,6 0 1 15,1 0-1-15,-1-5-2 0,0 0-46 16,-5 0-21 0,5-6-24-16</inkml:trace>
  <inkml:trace contextRef="#ctx0" brushRef="#br0" timeOffset="54652.3336">9260 11499 140 0,'-6'0'55'0,"6"0"-30"0,6 6-29 0,-6-6 8 16,0 0-4-16,0 0 2 16,0 0 3-16,-6 5 4 15,0 0-4-15,-5 0 23 0,0 0 14 16,-1 5-16-16,-11 0-6 0,6 0-10 15,0 5-2-15,6 1-5 16,-1 4 0-16,-5 5-1 16,0 5 1-16,6 11 0 15,-1 10 3-15,1-1-5 16,5 1-1-16,1 0 2 16,-1-1 3-16,6-4 0 0,6 4 2 15,-1 1-4-15,1-5 0 16,0-6 1-16,-1-4 2 0,1-11-1 15,0-5 2-15,0 0-2 16,-6-4 0-16,0-6-6 16,0-10 1-16,-12 0-2 31,1 0 0-31,-1-15 2 0,1-1 0 16,5-9 2-16,1 0 3 15,-1-1-2-15,0-4-2 16,6-5-3-16,0 4-1 15,6-4-1-15,11-16 3 16,-6-5 0-16,12 1 3 16,6 4-3-16,-1 0-2 0,-5 1 2 15,5 4 0-15,1 11 1 16,-1 4 2 0,-5 1-1-16,0 10-1 15,-6 5 5-15,0 4 1 0,0 6 0 16,0 10 1-16,0 6-2 15,-5 9 0 1,-6 10-3-16,-6 16 1 16,0 4 0-16,-6 1 3 0,0 5 1 15,0-11 3-15,1-4-3 16,-1-6-2-16,6-4-5 16,0-6 0-16,0-5 0 15,0-5 0-15,0-15-7 16,11-10-3-16,1-5 3 0,11-5 4 15,5-11 2-15,1-14 1 16,-7 4 0-16,7 6 0 16,-6 5 0-16,-1 4 0 15,1 1 0-15,-6 10 0 16,0 5 4-16,1 5 2 16,-7 5 2-1,-5 5 2-15,-1 15-1 16,-5 15 0-16,0 6-3 0,-5-1-1 15,-1 6-3-15,0-1 1 16,1 6-4-16,5-5 0 0,0-1-15 16,0-4-4-16,0-6-12 15,0-4-3 1,0-11-8-16,5 0-2 16,-5-5-38-16,6-5-45 15,5 1 39-15</inkml:trace>
  <inkml:trace contextRef="#ctx0" brushRef="#br0" timeOffset="54874.525">9744 12269 256 0,'-17'36'96'0,"17"-31"-52"0,6 10-51 0,-1-5 14 0,7 5-10 16,-1 0 0-16,1 6-29 0,-1 4-12 16,0 0 23-16,1 1-12 0,-7-6 1 15,-5 0-10 1,0-5-32-16,-5 0 11 16</inkml:trace>
  <inkml:trace contextRef="#ctx0" brushRef="#br0" timeOffset="55524.7734">10445 11231 212 0,'-12'5'82'0,"7"-5"-44"0,5 5-44 16,-6 5 36-1,0 0-17-15,1 1-5 0,-1-1-3 16,-11 25-2-16,0 1 3 0,0 4 14 16,-6 6 10-16,-6 9-7 15,1 16-1-15,-1 5-13 16,1 10-3-16,-1-5-4 15,1-10-2-15,-6-5 1 16,22 5 1-16,7-10-3 0,5-11 0 16,5-4 1-16,7-11 0 15,5-4-22-15,0-6-8 16,11-10-16-16,-5-5-4 31,0-5-28-31,11-15-46 16,-5-10 36-16</inkml:trace>
  <inkml:trace contextRef="#ctx0" brushRef="#br0" timeOffset="55978.4256">10656 11692 104 0,'0'-5'41'0,"5"5"-22"0,-5 0 2 0,0 0 19 15,0 0 5-15,0 0 3 16,0 0-18-16,12 5-5 0,-1 0-15 16,1 0 0-16,-7 0 3 15,1 5-5-15,0 0-2 16,-1 0-3-16,-5 16 0 0,0-6-2 0,-5 15 2 16,-7 1 0-16,-5-1 1 15,0 1-2-15,0-6 1 16,0 1-4-16,0-6-2 15,5 0-20-15,1-5-10 16,0 1 3-16,5-11 5 16,0 0-12-16,6-5-3 0,0-5-39 15</inkml:trace>
  <inkml:trace contextRef="#ctx0" brushRef="#br0" timeOffset="56336.0401">10963 11737 176 0,'-5'6'68'0,"5"-6"-36"0,11 0-37 16,-11 0 12-16,0 0-8 15,0 0 0-15,0 15 1 16,0 0 2-16,-6 10-1 15,1 1 17-15,-12 4 8 0,-12 0 6 16,1 1 4-16,5-1-7 16,0 6-1-1,6 4-11-15,0 1-5 16,0-1-7-16,5 6-2 16,1-6-3-16,5-4-1 15,6-1-12-15,0-5-7 0,6-4-3 16,0-1 2-16,11-5-11 15,0 1-2-15,0-6-114 32,11-15 41-32</inkml:trace>
  <inkml:trace contextRef="#ctx0" brushRef="#br0" timeOffset="56577.535">11203 12264 324 0,'-40'25'121'0,"40"-9"-66"0,0 9-60 16,6-10 20-16,-6 5-14 16,0 6 0-16,0 4-12 15,0 6-5-15,-6-1 8 16,0 11-1-16,6-1 4 0,0 1 3 31,0-11 3-31,6 1-2 0,0-11 0 16,16-5-34-1,-5-5-26-15,12-15-12 16,-1-35-26 0</inkml:trace>
  <inkml:trace contextRef="#ctx0" brushRef="#br0" timeOffset="56741.4235">11003 12254 356 0,'-34'10'134'0,"28"-20"-72"0,6 0-72 0,0 10 20 16,12 0-43-16,-1 0-13 16,6-10-37-1,0-5-14-15,6-1-9 16,0 1-2-16</inkml:trace>
  <inkml:trace contextRef="#ctx0" brushRef="#br0" timeOffset="57411.4211">11465 11611 220 0,'-17'5'82'0,"17"-5"-44"0,5 5-42 0,-5-5 15 15,12 5 3-15,-1 0 3 16,6 0-11-16,0 10-3 15,12-5-2-15,-6 6-1 0,-1 14 0 16,7 16 2-16,-6-1 1 0,0 1-1 16,-6-1 1-16,-6 1-2 15,-5 5-1-15,-12 4 1 16,-5 1 1-16,-1-5-8 16,-5-6-1-16,0-4-27 15,-6-6-10-15,0-4-53 16</inkml:trace>
  <inkml:trace contextRef="#ctx0" brushRef="#br0" timeOffset="57842.4377">11904 11160 288 0,'5'10'110'0,"1"0"-60"0,11 11-47 16,-6-6 23-16,1 5-17 16,-1 10-2-1,6 16-5-15,0 10-2 16,6 10 1-16,0 15 1 0,5 25 3 16,1 5 7-16,-6 1 2 15,-6 4-7-15,-17 1-2 16,-17-6 6-16,-12 11 2 15,-11-6-15-15,-11 1-6 0,-29-16-16 16,-11 10-5-16,-11-14-62 0,-24-16-28 16,-11-11 7-1</inkml:trace>
  <inkml:trace contextRef="#ctx0" brushRef="#br0" timeOffset="124651.12">20325 11434 140 0,'11'-5'55'0,"-5"-21"-30"0,0 11-10 0,-1 10 20 0,12 5-10 16,-5-15-5-16,11 5-9 15,-6 0-3-15,0-1-4 16,-6 6 4-16,1-5 4 0,-12 5 3 15,-6 0 0-15,-11 0-7 0,-12 5-3 16,-5 0-5-16,-12 0-1 16,-5 15 5-16,-11 0 5 15,-18 11-7-15,0-1-3 16,-5-5 2-16,-18 6 1 16,6-1 2-16,6 0 2 31,5-4 1-31,12 4 3 0,12-5-1 15,5 0 0-15,11 1-5 16,12-6-3-16,11 0 0 16,6-5-1-16,6 0 0 15,11 5 2-15,5-4-3 16,13-1 0-16,-1 0 1 16,5-5 2-16,7 0-1 0,-1 0 2 0,12 0-4 15,12 0-2-15,5 0-1 16,-1 0 3-16,1 0 0 15,-5 0 1-15,5 0 0 16,-12 16 0-16,-11-1 2 16,-22 15-1 15,-18 11-1-31,-17 0 1 0,-16 4-1 16,-24 6 0-16,-11 0 2 15,-12-6-1-15,1 1-1 16,-1 0-2-16,1-6 1 15,11 1 3-15,5-6 1 16,12 1-4-16,12-6 1 16,5-4 0-16,12-6 0 0,10 0 0 15,13 11 0-15,-1-21 4 16,17 10 5-16,12-5 4 16,11-4 4-16,6-6-5 15,6-10-2-15,5 0 3 16,12 0 2-16,0-5-2 15,11 5 0-15,-6 0-7 0,-5 10-4 0,-6 0-1 16,-12 0-1-16,-5-5 0 16,-6 0 0-16,-11 0-3 15,-6 0 0-15,-5 16-58 16,-7-6-46 0,1-5-22-16</inkml:trace>
  <inkml:trace contextRef="#ctx0" brushRef="#br0" timeOffset="125920.7647">20610 11606 176 0,'-12'-10'66'0,"24"10"-36"0,-7 0-29 0,-5 0 14 15,6 0-2 1,-6 0 5-16,6 0 3 16,-1 0 2-16,1 0-12 15,-6 0 0-15,0 0 0 0,6 10 0 16,-6 5 1-16,0 5-4 15,-6 21-3-15,0 9-2 16,-5 6 0-16,5 10 4 0,-5-5 6 16,0-1-3-16,-1 6 2 15,7-10-7-15,-1-5-1 0,0-6-2 16,0 1 1-16,-5-11 0 16,11-4 1-16,0-6-5 15,11-5 1-15,-11-5 2 16,6-4 3-16,-6-11-2 15,6-6-2-15,0-4 0 0,-1-5 1 16,7-5-1-16,-1 0-1 16,0-11-2-16,1 6 1 15,-1 0 1-15,6 4 0 16,0 1 0-16,0 5 0 31,1 10-3-31,-1 0 0 16,5 10-1-16,-4 10 3 0,-1 10 0 15,0 1 1-15,-6 4-3 16,6 5 2-16,0 6 3 16,0 0 1-16,0-6-1 15,1 0-2-15,-1 1 1 16,0-11-1-16,6 0 0 0,-1-9 2 16,1-6 8-16,6-10 3 0,5-15 0 15,0-16 0-15,12-4-5 31,5-6 0-31,-6 1-3 16,-5-11 2-16,0 11-2 16,-6-1 2-16,-5 6-2 0,-6 4 0 0,-6 11-3 31,-6 0-2-31,1 5-2 0,-7 4-1 16,-5 11-16-16,-5 6-7 15,-1 14-23-15,0 0-8 16,0 5-23-16,6 6-8 15,0-1-12 1</inkml:trace>
  <inkml:trace contextRef="#ctx0" brushRef="#br0" timeOffset="126236.7224">21755 12532 160 0,'0'0'60'16,"6"6"-32"-16,-6 9-20 0,-12-5 16 0,1 15 8 16,-12 11 7-16,6 4 1 15,0 1 0-15,0-1-21 16,5 1-9-16,1-6-5 0,5 1-3 0,6-6 1 15,12-10-2-15,16-5-1 16,1-4-28-16,-1-11-14 16,6-11-53-1,1-9-49-15,-1-5 50 16</inkml:trace>
  <inkml:trace contextRef="#ctx0" brushRef="#br0" timeOffset="126376.0437">21476 12168 408 0,'-40'-5'154'0,"28"-5"-84"0,18 0-121 0,6 10 7 0,-1-5-118 0,6-6-47 16</inkml:trace>
  <inkml:trace contextRef="#ctx0" brushRef="#br0" timeOffset="127641.8566">20792 11606 208 0,'-40'-15'77'0,"40"15"-42"0,-6-5-39 0,6 5 13 16,0 0-3-1,0 0 1-15,0 0 12 16,6 0 7-16,0-6-13 15,0 1 2-15,5 0 1 0,6 0-6 16,6 0-3-16,-6-5 0 16,6 0 2-16,-1 0 0 15,7-5 0-15,-1-1-1 0,7 1 0 16,5-5-2-16,-1 0-1 16,13-6-6-1,10 6 1-15,1 0 0 16,0 0 0-16,-6-1 0 15,0 6 0-15,-12 0 0 0,7 5 0 0,-7 5 0 16,-11 10 0-16,0 15 2 16,-5 11 1-16,-12-1 1 0,-6 0 2 15,-5 1 1-15,11-6 3 16,-11-5-1-16,5 1 0 16,1-6-5-16,-1-10-3 15,6-10 2-15,6-5 2 16,11-6-2-16,6-9 0 31,0-15-1-31,0 4-2 0,0 1-2 16,5-1 1-16,-10 6-6 15,-1 4 0-15,-11 6-19 16,-6 5-6-16,-6 10-21 16,0 5-6-16</inkml:trace>
  <inkml:trace contextRef="#ctx0" brushRef="#br0" timeOffset="128204.7136">22034 12294 168 0,'12'-10'63'0,"-7"10"-34"0,7-5-25 0,-12 5 13 0,0 0-2 15,-12 5 4-15,1 0-9 16,-6 6-1-16,-6-1-5 31,-6 5 6-31,1 0 3 0,-1 0 9 0,7-5 6 16,-1 1-11-16,6-1-2 15,5 0 0-15,7-5 0 16,5-5-8-16,5-5-2 16,7 0-3-16,5 0 1 15,0-5-4-15,0-1 0 16,0 1 3-16,-5 0 1 0,-1 5-6 15,-5 0 0-15,-1 0-43 16,-5 5-17-16</inkml:trace>
  <inkml:trace contextRef="#ctx0" brushRef="#br0" timeOffset="129983.1873">23168 11560 212 0,'-11'-25'82'0,"11"15"-44"0,0-5-44 16,0 10 12-16,0-6-6 15,0 1 0 1,0 0 13-16,0 0 8 0,-12-5-10 15,-5 0-1-15,0-6 0 0,-11 11-6 16,-1 5-2-16,-5 0-1 0,-6 0-1 0,-6 5 8 16,1 10 7-16,-6 0 2 15,-1 0-1-15,7 1-8 16,-7-1-3-16,7 5-3 16,5 0-2-16,11 5-2 15,7 6 1-15,5 9 3 31,11 1 1-31,17 14-4 0,6 16 1 16,6-10 0-16,0-1 2 16,0 1-3-16,-1-5 0 15,1-1 1-15,0 16 0 16,0-5 0-16,-6-5 2 16,-6-1-3-16,-5 1 0 15,-6-5 3-15,-6-1 3 0,-11-4-2 16,-11 10-2-16,-12-1 0 15,0-4-1-15,-6-16 0 16,1-4 2-16,5-21-1 0,6-5 2 16,5-15-2-16,6 0 2 15,12-5-2-15,11-6-1 32,11-4 3-32,7-5 0 0,16-6-4 15,11 6 1-15,7-1 0 16,5 1 2-16,0 5-8 15,0-6-1-15,-6 6-14 16,6 0-6-16,5-1-17 16,-10 6-7-16,-1 0-33 15,-5 0-40-15,-1-1 42 16</inkml:trace>
  <inkml:trace contextRef="#ctx0" brushRef="#br0" timeOffset="130384.9956">23778 11403 140 0,'0'-20'55'0,"0"20"-30"0,-6 25-1 16,6-20 22-16,-6 5-10 16,-11 6-3-16,0 4-8 15,-11 10-2-15,-7 11-12 16,1 4 4-16,-6 36 3 0,-17 6-8 16,6-6-3-16,0 5 2 15,5 0 2-15,6-5-6 0,6 0-3 16,6-5-1-16,5-5 1 0,11-6-1 15,7 16 2-15,10-15-4 16,1 0 0-16,6-20-17 16,-1-6-8-16,0-9-13 15,-5-6-6-15,5-5-28 32,-5-5-53-32,-6-15 27 15</inkml:trace>
  <inkml:trace contextRef="#ctx0" brushRef="#br0" timeOffset="130737.847">23914 12031 212 0,'74'-20'82'0,"-45"20"-44"0,-1-5-47 16,-16 10 14 0,5 0-3-16,-6 0 16 15,1 10 6-15,-7 5-12 16,1 1-6-16,-6 4-4 0,-6 11 0 16,-5-1 1-16,-6-5-4 0,-17 1 1 15,-6-6 0-15,0 0 2 31,0-4-1-31,6-1 2 0,5-5-7 0,7 0 1 16,5-5-19-16,5-5-6 16,12-5-23-16,6-5-10 15,17-5-18 1</inkml:trace>
  <inkml:trace contextRef="#ctx0" brushRef="#br0" timeOffset="131000.8662">24461 12031 148 0,'-5'-5'55'0,"-7"5"-30"0,-11 5-10 0,6 0 20 0,-17 10-6 15,-6 1-2-15,-5 4 4 16,-1 5 3 0,6 6-18-16,6 4 2 0,0 0 0 15,5 1-13-15,7-1-2 0,5 6-2 16,5-1 1-16,6 1-1 15,6-6 2-15,6 1-2 16,6 4-1-16,-1-4-13 16,6-1-6-16,0-15-15 15,0-4-6-15,6-6-38 16,11-20-48-16,0-11 36 16</inkml:trace>
  <inkml:trace contextRef="#ctx0" brushRef="#br0" timeOffset="131316.9573">24535 12320 284 0,'-17'-10'107'0,"29"10"-58"0,11 0-62 15,-6 0 17-15,0 0-6 0,6 0 3 16,-1 0 13-16,12 0 8 16,12 0-11-16,0 0 7 0,-1 0 5 0,-5 0-10 15,0 0-2 1,-6 0-7-16,0 0-3 0,-5 0 0 16,-6 0-1-16,-6 0-3 15,-6 0 2-15,1 0-23 16,-7 0-12-16,1 0-32 0,-6-10-14 15,0-11-32 1</inkml:trace>
  <inkml:trace contextRef="#ctx0" brushRef="#br0" timeOffset="133358.5044">25441 11986 148 0,'-17'-11'57'0,"17"11"-30"0,-5-10-29 15,5 10 11-15,0-5 14 32,-6 0 7-32,6 5-9 0,0-5-2 15,0 5-11-15,0 0-5 0,0 0 0 16,0 0 0-16,0 0 1 16,11 5 0-16,1 0 2 15,5-5 3-15,0 5 5 16,6 0-6-16,11 0 0 15,6 1 0-15,5 4 0 0,-5 0-4 16,0 5-3-16,-6 5-3 16,-5 0 1-1,-6 6 3-15,-12 4 1 16,-11 6-4-16,-11 4 1 16,-29 1 0-16,-12-1 2 0,-5 1-1 15,-5-1 2 1,-1 1-4-16,-5-6 0 0,-1 1 1 15,12 4 0-15,12 1-3 16,5-16 0-16,11-5-14 16,7-5-4-16,10 1-24 15,35-27-78 1</inkml:trace>
  <inkml:trace contextRef="#ctx0" brushRef="#br0" timeOffset="133724.9561">26023 12127 188 0,'-35'-10'71'0,"35"20"-38"0,0-20-39 15,0 10 12-15,0 0-2 16,0 0 2-16,0 0 6 15,0 0 5-15,0 10-9 16,0 1 0-16,0-1-1 0,-11 20 14 16,0 0-2-16,-1 1-1 0,-5-1-2 15,0 6 0-15,0-1 0 16,0 1 3-16,5-6-9 16,7 0-3-16,5-4-4 15,11-1-3-15,1-5 1 16,5-5 1-16,11 6-10 15,12-11-2-15,0-5-22 0,0-5-6 16,0 0-21-16,-6-5-7 16,0-10-31-1</inkml:trace>
  <inkml:trace contextRef="#ctx0" brushRef="#br0" timeOffset="135346.8394">26062 11226 156 0,'0'-5'60'0,"29"5"-32"0,-12-5-17 0,-11 5 15 15,5 0 1-15,1 0 1 16,-1 0 0-16,0 0 0 16,1 5-15-16,5 0 5 0,-6 0 3 15,6 10-11-15,0 0-6 16,-5 6-2-16,-1 9 0 15,1 0-1-15,-1 1 2 16,-5-1 0-16,-1 1 3 0,-5 4-1 16,0-5 2-16,0 1-2 15,0-6 2-15,0 0-2 16,0-4 2-16,0-6-4 16,0 0-2-16,0-5 0 15,6 5 1-15,-6-15-1 16,11 0-1-16,-5 0-8 0,6 0-5 15,-7 0-26-15,1-5-13 16,0-5-30 0,-6 5-57-1,0 0 33-15</inkml:trace>
  <inkml:trace contextRef="#ctx0" brushRef="#br0" timeOffset="135970.1205">26319 12558 220 0,'6'0'85'0,"11"0"-46"0,0 5-46 0,-17-5 16 16,5 5-8-16,1 5-1 15,-6 10 16-15,0 1 9 16,-6 19-7-16,1 1-2 0,-7-6-9 15,1 1-3-15,0-1 2 16,-1 0 1-16,6-4-3 16,1-1-3-16,-1 6-3 15,6-1 1-15,0-5 1 16,6-4 2 0,5-6-1-16,1 0-1 15,5-5 1-15,0-4 1 0,6-16-1 16,5 5-1-16,-5-16-21 15,5 1-9-15,1 0-16 16,-6-5-6-16,-1-6-30 16,-5 1-27-1,6 0 42 1</inkml:trace>
  <inkml:trace contextRef="#ctx0" brushRef="#br0" timeOffset="136170.2255">26319 12391 212 0,'0'-21'82'0,"11"16"-44"0,6-5-33 16,-5 10 19-16,-1 0-9 16,6 0 0-16,-5 0-9 15,-1 0-4-15,0 0-1 16,1 5-1-16,-12-5 0 0,17 5-27 15,-6 0-9-15,1 1-55 16</inkml:trace>
  <inkml:trace contextRef="#ctx0" brushRef="#br0" timeOffset="136650.0865">26592 11601 244 0,'17'0'93'0,"12"10"-50"0,11 0-52 0,-23-5 14 0,6 5-3 16,-1 10 1-16,13 1 16 31,10 9 10-31,-5 16-15 0,6-1-3 0,-1 1-3 16,-5 9 0-16,0-4 0 0,0 10 4 15,-6 5 5-15,-5-5-5 16,-7 4-2-16,-10 6-5 15,-12 0-4-15,-6 0 0 16,-11 10-1-16,-6 0 0 31,-5-10 2-31,-6-5-1 0,-12-10-1 16,6-11-24-16,0-4-11 16,0-11-55-16,0-5-24 15,1-10 8 1</inkml:trace>
  <inkml:trace contextRef="#ctx0" brushRef="#br0" timeOffset="137708.3752">26171 11287 180 0,'-6'-10'68'0,"12"15"-36"0,-6-10-37 0,0 5 12 16,0 0 3-16,0 0 3 15,0 0 5-15,0 5 1 16,-6 25-4-16,0 0-1 16,1 6 0-16,-1-1 2 15,0 11-1-15,1 0 1 0,-1-1-6 16,6 16-4-16,0 10-3 15,6-16 0-15,-1-4 2 16,1-10 4-16,0-16-2 16,-1 0-2-1,1-5 0-15,0-9 1 16,-6-11-5-16,0-36-1 16,0 6 2-16,0-6-3 15,0 1 0-15,0-1 1 16,0-4 2-16,0 4-3 15,0-4 0-15,0 10 1 16,5-1 2-16,1-4-3 16,0 15 0-16,-1-6 1 15,1 16 2-15,0 0-1 0,5 5-1 16,1 0 1-16,-1 0-1 16,0 5 0-16,1 5 0 15,-1 0-3-15,-5 5 2 16,0 5-4-16,-6 11-1 15,0-1-28-15,0 5-10 16,0 1-44-16,0-6-54 31,0-10 42-31</inkml:trace>
  <inkml:trace contextRef="#ctx0" brushRef="#br0" timeOffset="139956.7645">19077 13115 128 0,'-6'-25'49'0,"12"19"-26"0,0 1-27 0,-6 5 8 15,0 0-2-15,0 0 1 16,0 0 21-16,0 0 26 15,-12 0-8 1,-5 16-17-16,0 4-8 0,6 0-7 16,5 5 1-16,0 6 0 15,1-1 3-15,10 6-7 16,12-6-4-16,12 0-2 16,-6-4 1-16,5-1-1 0,1 16-1 15,-1-16-8-15,1-5-5 0,-1-20-9 16,1 0-1-16,-1-5-12 15,1-5-6-15,-1 0-46 16</inkml:trace>
  <inkml:trace contextRef="#ctx0" brushRef="#br0" timeOffset="140109.3254">19311 12796 236 0,'5'-5'90'0,"12"5"-48"0,0-5-51 0,-5 5 12 0</inkml:trace>
  <inkml:trace contextRef="#ctx0" brushRef="#br0" timeOffset="140210.3402">19390 12786 341 0,'17'0'-14'0,"1"0"6"15,-1 0-2-15,11 10 3 0,6-5-50 32,-5 0-48-32,-1 10 26 0</inkml:trace>
  <inkml:trace contextRef="#ctx0" brushRef="#br0" timeOffset="140426.6734">19436 13206 276 0,'17'0'104'0,"29"0"-56"0,28-5-78 0,-46 5 8 16,6 0-6-16,6 0 1 15,-6 0 13-15,6 0 6 0,-11 5-30 16,11 0 22-16,-6 5-58 15</inkml:trace>
  <inkml:trace contextRef="#ctx0" brushRef="#br0" timeOffset="140663.3795">20291 13150 344 0,'17'5'129'0,"0"5"-70"0,-6 6-91 15,-11-6 12-15,0 5 3 0,-6 10 6 16,-5 1 8-16,-6 4 2 16,6 0 1-1,-1 16 0-15,1-11 2 0,11 21-34 16,0-20-29-1,6-21-15-15</inkml:trace>
  <inkml:trace contextRef="#ctx0" brushRef="#br0" timeOffset="141528.484">19390 11145 120 0,'6'-5'46'0,"5"0"-24"0,7 0-37 0,-13 5 5 0,1 0 1 31,0 0 2-31,-1-5 29 16,-5 5 12-16,0 0-5 16,0 0-5-16,0 0-13 15,6 5-7-15,0 5-3 16,-6 5 3-16,0 5 2 0,0 6 2 0,-6 9 0 16,0 6 4-16,1-1 5 15,-1-4-9-15,0-1-2 16,-5-5-4-1,-1-4 1-15,1-6 2 0,0-5 2 0,-1-5 3 16,1-10 1-16,5-5-8 16,0-5-3-16,12-10 1 15,6-16 1-15,5 1 0 0,5 0 1 16,13-1 4-16,5 1 6 16,5-1 2-16,-5 11 0 15,0 0-7 1,0 9-3-16,0-4-3 15,-6 15 1-15,0 0-2 16,-5 15-1-16,-1 5 1 16,0 6-1-16,1 4-3 15,-6 10 2-15,5 6 1 16,1-6 0-16,-1-4-16 16,1-1-4-16,-1-5-45 0,12-4-20 15,0-6-11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8841B-8C0A-4D06-A2E9-29E783B87577}"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487E4-F711-44BA-8309-723F9A3782F5}" type="slidenum">
              <a:rPr lang="en-US" smtClean="0"/>
              <a:t>‹#›</a:t>
            </a:fld>
            <a:endParaRPr lang="en-US"/>
          </a:p>
        </p:txBody>
      </p:sp>
    </p:spTree>
    <p:extLst>
      <p:ext uri="{BB962C8B-B14F-4D97-AF65-F5344CB8AC3E}">
        <p14:creationId xmlns:p14="http://schemas.microsoft.com/office/powerpoint/2010/main" val="61609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47DBAC14-48B8-4856-9C6B-C2F4FB4E8C86}" type="slidenum">
              <a:rPr lang="en-US" smtClean="0"/>
              <a:pPr>
                <a:defRPr/>
              </a:pPr>
              <a:t>4</a:t>
            </a:fld>
            <a:endParaRPr lang="en-US" dirty="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r>
              <a:rPr lang="en-US" dirty="0"/>
              <a:t>We extend the dynamical model by including tracer advection equations.</a:t>
            </a:r>
          </a:p>
          <a:p>
            <a:pPr eaLnBrk="1" hangingPunct="1"/>
            <a:r>
              <a:rPr lang="en-US" dirty="0"/>
              <a:t>Flow equations are not changed: tracers are assumed to be passive.</a:t>
            </a:r>
          </a:p>
          <a:p>
            <a:pPr eaLnBrk="1" hangingPunct="1"/>
            <a:r>
              <a:rPr lang="en-US" dirty="0"/>
              <a:t>Linearized model operator can be written in a block form as above. </a:t>
            </a:r>
          </a:p>
          <a:p>
            <a:pPr eaLnBrk="1" hangingPunct="1"/>
            <a:r>
              <a:rPr lang="en-US" dirty="0"/>
              <a:t>The dimension of the system increases from N to N+L, dimension of P: from N^2 to (N+L)^2.</a:t>
            </a:r>
          </a:p>
          <a:p>
            <a:pPr eaLnBrk="1" hangingPunct="1"/>
            <a:r>
              <a:rPr lang="en-US" dirty="0"/>
              <a:t>Is this increase in computational cost justified? In oceanography observations are often sparse, and</a:t>
            </a:r>
          </a:p>
          <a:p>
            <a:pPr eaLnBrk="1" hangingPunct="1"/>
            <a:r>
              <a:rPr lang="en-US" dirty="0"/>
              <a:t>L&lt;&lt;N, so the relative increase in dimension may be not too large. Our goal is to understand how much we can gain by carefully treating drifter observations. </a:t>
            </a:r>
          </a:p>
          <a:p>
            <a:pPr eaLnBrk="1" hangingPunct="1"/>
            <a:endParaRPr lang="en-US" dirty="0"/>
          </a:p>
          <a:p>
            <a:pPr eaLnBrk="1" hangingPunct="1"/>
            <a:r>
              <a:rPr lang="en-US" dirty="0"/>
              <a:t>The flow does not depend on tracers, but the tracer motion is does depend on the flow – tracers read flow information along the trajectory. </a:t>
            </a:r>
          </a:p>
          <a:p>
            <a:pPr eaLnBrk="1" hangingPunct="1"/>
            <a:r>
              <a:rPr lang="en-US" dirty="0"/>
              <a:t>Observation operator corresponding to measurements of tracer positions is linear in this formulation,  and Kalman gain matrix has a simple expression. The weights with which the flow variables are updated by observations are given by first N rows of K. These rows are proportional to P^DF: the correlations between the flow and the drifters. This is the only part of the error covariance matrix that we need in the end (but to predict it we need other blocks of P, perhaps some approximations for those can be used).</a:t>
            </a:r>
          </a:p>
        </p:txBody>
      </p:sp>
    </p:spTree>
    <p:extLst>
      <p:ext uri="{BB962C8B-B14F-4D97-AF65-F5344CB8AC3E}">
        <p14:creationId xmlns:p14="http://schemas.microsoft.com/office/powerpoint/2010/main" val="353752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AB11-9B88-4605-B6A2-7906558F3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18171-63E3-48DC-A69E-9F4C93632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93BB2-32CF-4D0C-8C61-976080EC08F3}"/>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5" name="Footer Placeholder 4">
            <a:extLst>
              <a:ext uri="{FF2B5EF4-FFF2-40B4-BE49-F238E27FC236}">
                <a16:creationId xmlns:a16="http://schemas.microsoft.com/office/drawing/2014/main" id="{2BC68599-7FC4-4BEE-BE75-B22A418A2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EE8C7-79E2-48B5-A94F-F2F1512C7880}"/>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348401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C00B-9F60-484C-8C03-C2A252D863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5145C8-5D85-4EB0-AC3E-C581BC15AC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144F6-368C-47A7-AEEA-7D5EBAF428D0}"/>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5" name="Footer Placeholder 4">
            <a:extLst>
              <a:ext uri="{FF2B5EF4-FFF2-40B4-BE49-F238E27FC236}">
                <a16:creationId xmlns:a16="http://schemas.microsoft.com/office/drawing/2014/main" id="{8152D9C3-CDA6-49F4-B719-5724BB183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4122D-61D1-443E-8F88-13FC4D8877C5}"/>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31167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03803-946D-4A5B-B8B9-8C4D8D9C6C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3B0150-98C2-4B8E-A250-656BA8C739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E22EE-65FF-4D5A-A2A4-2B246A66F935}"/>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5" name="Footer Placeholder 4">
            <a:extLst>
              <a:ext uri="{FF2B5EF4-FFF2-40B4-BE49-F238E27FC236}">
                <a16:creationId xmlns:a16="http://schemas.microsoft.com/office/drawing/2014/main" id="{01EC8D3B-7DE1-41BC-A86C-117D92BD9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24786-E79F-4442-A2F3-8CBBE0415DFE}"/>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41864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576E-84EF-4038-BF1E-7DD29E3C1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2FD69-999C-4269-8C0F-689BD1157A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DAEF8-447E-4952-A6FF-B3D17431B257}"/>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5" name="Footer Placeholder 4">
            <a:extLst>
              <a:ext uri="{FF2B5EF4-FFF2-40B4-BE49-F238E27FC236}">
                <a16:creationId xmlns:a16="http://schemas.microsoft.com/office/drawing/2014/main" id="{6D066BFB-00B0-417E-B9D4-16AF341F9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730EF-2B10-41AB-B15F-492984196E87}"/>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92582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26E-4CB8-43E7-9E2B-815F88128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44F26F-0AC3-42C8-B211-BC40EAE26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28511F-6053-46B0-B92C-76066639B4CB}"/>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5" name="Footer Placeholder 4">
            <a:extLst>
              <a:ext uri="{FF2B5EF4-FFF2-40B4-BE49-F238E27FC236}">
                <a16:creationId xmlns:a16="http://schemas.microsoft.com/office/drawing/2014/main" id="{3A80AEE6-52E5-45B5-B15A-4A8B7409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5D607-1734-439A-AAFE-D88FFF25E484}"/>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396777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0A7-8D69-472E-B0A4-BA5E4E6D4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923C0-CC67-43E4-9AF3-F6EB19BFA0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46C212-3984-40A7-AAB1-31F6C24BAB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CDD26C-824D-4BFA-97C2-74C766C0F965}"/>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6" name="Footer Placeholder 5">
            <a:extLst>
              <a:ext uri="{FF2B5EF4-FFF2-40B4-BE49-F238E27FC236}">
                <a16:creationId xmlns:a16="http://schemas.microsoft.com/office/drawing/2014/main" id="{0EBEBF8E-B9C7-41C1-8CE5-8763CF269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3C787-1517-42AF-9BD0-A14BD52F6068}"/>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284631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0541-BA89-429A-A910-D896EDD9CE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48ED71-8D39-4CF0-B4C4-3670B8C707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D84BD9-40A6-4F87-A5BC-DEC4051C94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847CE-4569-453D-BA07-F8A7470D1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E90145-5583-4792-9C31-9B227BCB65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0BEB1-83AD-423A-939D-4F68FA8214E6}"/>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8" name="Footer Placeholder 7">
            <a:extLst>
              <a:ext uri="{FF2B5EF4-FFF2-40B4-BE49-F238E27FC236}">
                <a16:creationId xmlns:a16="http://schemas.microsoft.com/office/drawing/2014/main" id="{29AC6197-CE5A-4A8B-AC39-A01E409E49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42D19D-4A8F-48C2-8BCD-EC4E0FB72EE8}"/>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1384080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2DB5-EDEE-4D8E-8015-2F208297D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61B3A-0556-47DD-856D-32E8F08BF0FB}"/>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4" name="Footer Placeholder 3">
            <a:extLst>
              <a:ext uri="{FF2B5EF4-FFF2-40B4-BE49-F238E27FC236}">
                <a16:creationId xmlns:a16="http://schemas.microsoft.com/office/drawing/2014/main" id="{36E49B94-AC19-4B17-A348-3A1EFF5AC9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3FFC69-27CA-42C4-918B-4BF5B0624D14}"/>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31465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53D24F-F162-4EDC-AFD9-ABC1F1D4B169}"/>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3" name="Footer Placeholder 2">
            <a:extLst>
              <a:ext uri="{FF2B5EF4-FFF2-40B4-BE49-F238E27FC236}">
                <a16:creationId xmlns:a16="http://schemas.microsoft.com/office/drawing/2014/main" id="{4EA8E6C9-DBD9-4280-B363-D97CA28C0C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4BE93-1E0D-446E-B9C8-F549143BDA32}"/>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306495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5CC-9167-48F7-8E25-01CAB3A91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D6DBE4-B2C8-4AA3-B2A8-68D53EE114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4A7334-8D4C-4CF6-B3D9-C529A1209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06B44F-1FE8-4E22-911D-DAF44A42074C}"/>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6" name="Footer Placeholder 5">
            <a:extLst>
              <a:ext uri="{FF2B5EF4-FFF2-40B4-BE49-F238E27FC236}">
                <a16:creationId xmlns:a16="http://schemas.microsoft.com/office/drawing/2014/main" id="{46184C01-112A-4B0E-A650-E57B0ED44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6786C9-00B0-4599-BB26-4A454388B6B6}"/>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88203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9DC5-8A7E-433B-B115-0D936AF7D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24AFC7-E3FD-4195-BADF-CF6A26AE9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050C7-5651-4450-B320-5D0D4D485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248C62-13BE-4C25-A94E-B12610FC02AC}"/>
              </a:ext>
            </a:extLst>
          </p:cNvPr>
          <p:cNvSpPr>
            <a:spLocks noGrp="1"/>
          </p:cNvSpPr>
          <p:nvPr>
            <p:ph type="dt" sz="half" idx="10"/>
          </p:nvPr>
        </p:nvSpPr>
        <p:spPr/>
        <p:txBody>
          <a:bodyPr/>
          <a:lstStyle/>
          <a:p>
            <a:fld id="{536C55F1-B5F0-4F3E-A271-C45FBBCEB78B}" type="datetimeFigureOut">
              <a:rPr lang="en-US" smtClean="0"/>
              <a:t>3/27/2018</a:t>
            </a:fld>
            <a:endParaRPr lang="en-US"/>
          </a:p>
        </p:txBody>
      </p:sp>
      <p:sp>
        <p:nvSpPr>
          <p:cNvPr id="6" name="Footer Placeholder 5">
            <a:extLst>
              <a:ext uri="{FF2B5EF4-FFF2-40B4-BE49-F238E27FC236}">
                <a16:creationId xmlns:a16="http://schemas.microsoft.com/office/drawing/2014/main" id="{4F0AE732-6C5E-40FD-AC2F-112AE0352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72E68-05C9-4DE6-8FD7-BD79440B8AF4}"/>
              </a:ext>
            </a:extLst>
          </p:cNvPr>
          <p:cNvSpPr>
            <a:spLocks noGrp="1"/>
          </p:cNvSpPr>
          <p:nvPr>
            <p:ph type="sldNum" sz="quarter" idx="12"/>
          </p:nvPr>
        </p:nvSpPr>
        <p:spPr/>
        <p:txBody>
          <a:bodyPr/>
          <a:lstStyle/>
          <a:p>
            <a:fld id="{9A0BC2A0-DBA5-499E-A52A-E423989FA254}" type="slidenum">
              <a:rPr lang="en-US" smtClean="0"/>
              <a:t>‹#›</a:t>
            </a:fld>
            <a:endParaRPr lang="en-US"/>
          </a:p>
        </p:txBody>
      </p:sp>
    </p:spTree>
    <p:extLst>
      <p:ext uri="{BB962C8B-B14F-4D97-AF65-F5344CB8AC3E}">
        <p14:creationId xmlns:p14="http://schemas.microsoft.com/office/powerpoint/2010/main" val="247277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09D8F-71B5-4FFB-9509-8F43F103E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019737-ED6F-4F53-AABD-E92612AD9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7BFB-5C2B-49A0-940B-094D43923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C55F1-B5F0-4F3E-A271-C45FBBCEB78B}" type="datetimeFigureOut">
              <a:rPr lang="en-US" smtClean="0"/>
              <a:t>3/27/2018</a:t>
            </a:fld>
            <a:endParaRPr lang="en-US"/>
          </a:p>
        </p:txBody>
      </p:sp>
      <p:sp>
        <p:nvSpPr>
          <p:cNvPr id="5" name="Footer Placeholder 4">
            <a:extLst>
              <a:ext uri="{FF2B5EF4-FFF2-40B4-BE49-F238E27FC236}">
                <a16:creationId xmlns:a16="http://schemas.microsoft.com/office/drawing/2014/main" id="{6E1700CB-7519-483A-9E14-FD6EF4AA7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5C4530-06BD-4E2A-AF82-948215610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BC2A0-DBA5-499E-A52A-E423989FA254}" type="slidenum">
              <a:rPr lang="en-US" smtClean="0"/>
              <a:t>‹#›</a:t>
            </a:fld>
            <a:endParaRPr lang="en-US"/>
          </a:p>
        </p:txBody>
      </p:sp>
    </p:spTree>
    <p:extLst>
      <p:ext uri="{BB962C8B-B14F-4D97-AF65-F5344CB8AC3E}">
        <p14:creationId xmlns:p14="http://schemas.microsoft.com/office/powerpoint/2010/main" val="340043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0.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250.png"/><Relationship Id="rId9" Type="http://schemas.openxmlformats.org/officeDocument/2006/relationships/image" Target="../media/image30.png"/><Relationship Id="rId14" Type="http://schemas.openxmlformats.org/officeDocument/2006/relationships/customXml" Target="../ink/ink2.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image" Target="../media/image3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2.bin"/><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6849-B028-4BDD-AAC0-43FEEE161503}"/>
              </a:ext>
            </a:extLst>
          </p:cNvPr>
          <p:cNvSpPr>
            <a:spLocks noGrp="1"/>
          </p:cNvSpPr>
          <p:nvPr>
            <p:ph type="ctrTitle"/>
          </p:nvPr>
        </p:nvSpPr>
        <p:spPr>
          <a:xfrm>
            <a:off x="1357222" y="1461668"/>
            <a:ext cx="9144000" cy="2387600"/>
          </a:xfrm>
        </p:spPr>
        <p:txBody>
          <a:bodyPr>
            <a:normAutofit fontScale="90000"/>
          </a:bodyPr>
          <a:lstStyle/>
          <a:p>
            <a:r>
              <a:rPr lang="en-US" dirty="0"/>
              <a:t>Data Assimilation in Dynamical Systems</a:t>
            </a:r>
            <a:br>
              <a:rPr lang="en-US" dirty="0"/>
            </a:br>
            <a:r>
              <a:rPr lang="en-US" dirty="0"/>
              <a:t>Lecture 10</a:t>
            </a:r>
          </a:p>
        </p:txBody>
      </p:sp>
      <p:sp>
        <p:nvSpPr>
          <p:cNvPr id="3" name="Subtitle 2">
            <a:extLst>
              <a:ext uri="{FF2B5EF4-FFF2-40B4-BE49-F238E27FC236}">
                <a16:creationId xmlns:a16="http://schemas.microsoft.com/office/drawing/2014/main" id="{B7FE6350-5770-4AEB-BFEC-98CD7CC4F309}"/>
              </a:ext>
            </a:extLst>
          </p:cNvPr>
          <p:cNvSpPr>
            <a:spLocks noGrp="1"/>
          </p:cNvSpPr>
          <p:nvPr>
            <p:ph type="subTitle" idx="1"/>
          </p:nvPr>
        </p:nvSpPr>
        <p:spPr>
          <a:xfrm>
            <a:off x="1357222" y="4079875"/>
            <a:ext cx="9144000" cy="1655762"/>
          </a:xfrm>
        </p:spPr>
        <p:txBody>
          <a:bodyPr/>
          <a:lstStyle/>
          <a:p>
            <a:r>
              <a:rPr lang="en-US" dirty="0"/>
              <a:t>Chris Jones, Amit Apte, Erik Van Vleck</a:t>
            </a:r>
          </a:p>
        </p:txBody>
      </p:sp>
    </p:spTree>
    <p:extLst>
      <p:ext uri="{BB962C8B-B14F-4D97-AF65-F5344CB8AC3E}">
        <p14:creationId xmlns:p14="http://schemas.microsoft.com/office/powerpoint/2010/main" val="357331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6"/>
          <p:cNvSpPr>
            <a:spLocks noChangeArrowheads="1"/>
          </p:cNvSpPr>
          <p:nvPr/>
        </p:nvSpPr>
        <p:spPr bwMode="auto">
          <a:xfrm>
            <a:off x="2860478" y="1760307"/>
            <a:ext cx="82153"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 name="AutoShape 17"/>
          <p:cNvSpPr>
            <a:spLocks noChangeArrowheads="1"/>
          </p:cNvSpPr>
          <p:nvPr/>
        </p:nvSpPr>
        <p:spPr bwMode="auto">
          <a:xfrm>
            <a:off x="2974778" y="1563856"/>
            <a:ext cx="82153" cy="82153"/>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5" name="AutoShape 18"/>
          <p:cNvSpPr>
            <a:spLocks noChangeArrowheads="1"/>
          </p:cNvSpPr>
          <p:nvPr/>
        </p:nvSpPr>
        <p:spPr bwMode="auto">
          <a:xfrm>
            <a:off x="3342679" y="170315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6" name="AutoShape 19"/>
          <p:cNvSpPr>
            <a:spLocks noChangeArrowheads="1"/>
          </p:cNvSpPr>
          <p:nvPr/>
        </p:nvSpPr>
        <p:spPr bwMode="auto">
          <a:xfrm>
            <a:off x="2599729" y="204605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 name="AutoShape 21"/>
          <p:cNvSpPr>
            <a:spLocks noChangeArrowheads="1"/>
          </p:cNvSpPr>
          <p:nvPr/>
        </p:nvSpPr>
        <p:spPr bwMode="auto">
          <a:xfrm>
            <a:off x="2828329" y="227465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9" name="AutoShape 22"/>
          <p:cNvSpPr>
            <a:spLocks noChangeArrowheads="1"/>
          </p:cNvSpPr>
          <p:nvPr/>
        </p:nvSpPr>
        <p:spPr bwMode="auto">
          <a:xfrm>
            <a:off x="3056929" y="204605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0" name="AutoShape 26"/>
          <p:cNvSpPr>
            <a:spLocks noChangeArrowheads="1"/>
          </p:cNvSpPr>
          <p:nvPr/>
        </p:nvSpPr>
        <p:spPr bwMode="auto">
          <a:xfrm>
            <a:off x="3171229" y="164600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1" name="AutoShape 27"/>
          <p:cNvSpPr>
            <a:spLocks noChangeArrowheads="1"/>
          </p:cNvSpPr>
          <p:nvPr/>
        </p:nvSpPr>
        <p:spPr bwMode="auto">
          <a:xfrm>
            <a:off x="3056929" y="176030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3" name="AutoShape 16"/>
          <p:cNvSpPr>
            <a:spLocks noChangeArrowheads="1"/>
          </p:cNvSpPr>
          <p:nvPr/>
        </p:nvSpPr>
        <p:spPr bwMode="auto">
          <a:xfrm>
            <a:off x="7046552" y="1840675"/>
            <a:ext cx="114300" cy="107156"/>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4" name="AutoShape 17"/>
          <p:cNvSpPr>
            <a:spLocks noChangeArrowheads="1"/>
          </p:cNvSpPr>
          <p:nvPr/>
        </p:nvSpPr>
        <p:spPr bwMode="auto">
          <a:xfrm>
            <a:off x="7046552" y="1547782"/>
            <a:ext cx="228600" cy="203597"/>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5" name="AutoShape 18"/>
          <p:cNvSpPr>
            <a:spLocks noChangeArrowheads="1"/>
          </p:cNvSpPr>
          <p:nvPr/>
        </p:nvSpPr>
        <p:spPr bwMode="auto">
          <a:xfrm>
            <a:off x="7560903" y="1808527"/>
            <a:ext cx="459495" cy="342900"/>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6" name="AutoShape 19"/>
          <p:cNvSpPr>
            <a:spLocks noChangeArrowheads="1"/>
          </p:cNvSpPr>
          <p:nvPr/>
        </p:nvSpPr>
        <p:spPr bwMode="auto">
          <a:xfrm>
            <a:off x="6785805" y="2061979"/>
            <a:ext cx="114300" cy="171602"/>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7" name="AutoShape 20"/>
          <p:cNvSpPr>
            <a:spLocks noChangeArrowheads="1"/>
          </p:cNvSpPr>
          <p:nvPr/>
        </p:nvSpPr>
        <p:spPr bwMode="auto">
          <a:xfrm>
            <a:off x="6760801" y="186567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8" name="AutoShape 21"/>
          <p:cNvSpPr>
            <a:spLocks noChangeArrowheads="1"/>
          </p:cNvSpPr>
          <p:nvPr/>
        </p:nvSpPr>
        <p:spPr bwMode="auto">
          <a:xfrm>
            <a:off x="7046551" y="2380027"/>
            <a:ext cx="163354" cy="126770"/>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9" name="AutoShape 22"/>
          <p:cNvSpPr>
            <a:spLocks noChangeArrowheads="1"/>
          </p:cNvSpPr>
          <p:nvPr/>
        </p:nvSpPr>
        <p:spPr bwMode="auto">
          <a:xfrm>
            <a:off x="7290036" y="2201435"/>
            <a:ext cx="140493" cy="139867"/>
          </a:xfrm>
          <a:prstGeom prst="star5">
            <a:avLst>
              <a:gd name="adj" fmla="val 19098"/>
              <a:gd name="hf" fmla="val 105146"/>
              <a:gd name="vf" fmla="val 110557"/>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0" name="AutoShape 26"/>
          <p:cNvSpPr>
            <a:spLocks noChangeArrowheads="1"/>
          </p:cNvSpPr>
          <p:nvPr/>
        </p:nvSpPr>
        <p:spPr bwMode="auto">
          <a:xfrm>
            <a:off x="7389451" y="175137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1" name="AutoShape 27"/>
          <p:cNvSpPr>
            <a:spLocks noChangeArrowheads="1"/>
          </p:cNvSpPr>
          <p:nvPr/>
        </p:nvSpPr>
        <p:spPr bwMode="auto">
          <a:xfrm>
            <a:off x="7275151" y="1865677"/>
            <a:ext cx="140494" cy="196302"/>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2" name="AutoShape 22"/>
          <p:cNvSpPr>
            <a:spLocks noChangeArrowheads="1"/>
          </p:cNvSpPr>
          <p:nvPr/>
        </p:nvSpPr>
        <p:spPr bwMode="auto">
          <a:xfrm>
            <a:off x="3171229" y="216035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3" name="AutoShape 22"/>
          <p:cNvSpPr>
            <a:spLocks noChangeArrowheads="1"/>
          </p:cNvSpPr>
          <p:nvPr/>
        </p:nvSpPr>
        <p:spPr bwMode="auto">
          <a:xfrm>
            <a:off x="3324799" y="2069273"/>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4" name="AutoShape 22"/>
          <p:cNvSpPr>
            <a:spLocks noChangeArrowheads="1"/>
          </p:cNvSpPr>
          <p:nvPr/>
        </p:nvSpPr>
        <p:spPr bwMode="auto">
          <a:xfrm>
            <a:off x="2889289" y="203712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5" name="AutoShape 22"/>
          <p:cNvSpPr>
            <a:spLocks noChangeArrowheads="1"/>
          </p:cNvSpPr>
          <p:nvPr/>
        </p:nvSpPr>
        <p:spPr bwMode="auto">
          <a:xfrm>
            <a:off x="3326606" y="1906753"/>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7" name="Freeform: Shape 26"/>
          <p:cNvSpPr/>
          <p:nvPr/>
        </p:nvSpPr>
        <p:spPr>
          <a:xfrm>
            <a:off x="2707291" y="2519797"/>
            <a:ext cx="379322" cy="1587731"/>
          </a:xfrm>
          <a:custGeom>
            <a:avLst/>
            <a:gdLst>
              <a:gd name="connsiteX0" fmla="*/ 190119 w 505763"/>
              <a:gd name="connsiteY0" fmla="*/ 0 h 2116975"/>
              <a:gd name="connsiteX1" fmla="*/ 12781 w 505763"/>
              <a:gd name="connsiteY1" fmla="*/ 698269 h 2116975"/>
              <a:gd name="connsiteX2" fmla="*/ 500461 w 505763"/>
              <a:gd name="connsiteY2" fmla="*/ 1385455 h 2116975"/>
              <a:gd name="connsiteX3" fmla="*/ 228912 w 505763"/>
              <a:gd name="connsiteY3" fmla="*/ 2116975 h 2116975"/>
            </a:gdLst>
            <a:ahLst/>
            <a:cxnLst>
              <a:cxn ang="0">
                <a:pos x="connsiteX0" y="connsiteY0"/>
              </a:cxn>
              <a:cxn ang="0">
                <a:pos x="connsiteX1" y="connsiteY1"/>
              </a:cxn>
              <a:cxn ang="0">
                <a:pos x="connsiteX2" y="connsiteY2"/>
              </a:cxn>
              <a:cxn ang="0">
                <a:pos x="connsiteX3" y="connsiteY3"/>
              </a:cxn>
            </a:cxnLst>
            <a:rect l="l" t="t" r="r" b="b"/>
            <a:pathLst>
              <a:path w="505763" h="2116975">
                <a:moveTo>
                  <a:pt x="190119" y="0"/>
                </a:moveTo>
                <a:cubicBezTo>
                  <a:pt x="75588" y="233680"/>
                  <a:pt x="-38943" y="467360"/>
                  <a:pt x="12781" y="698269"/>
                </a:cubicBezTo>
                <a:cubicBezTo>
                  <a:pt x="64505" y="929178"/>
                  <a:pt x="464439" y="1149004"/>
                  <a:pt x="500461" y="1385455"/>
                </a:cubicBezTo>
                <a:cubicBezTo>
                  <a:pt x="536483" y="1621906"/>
                  <a:pt x="382697" y="1869440"/>
                  <a:pt x="228912" y="2116975"/>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Freeform: Shape 27"/>
          <p:cNvSpPr/>
          <p:nvPr/>
        </p:nvSpPr>
        <p:spPr>
          <a:xfrm>
            <a:off x="6842956" y="2380028"/>
            <a:ext cx="379322" cy="1587731"/>
          </a:xfrm>
          <a:custGeom>
            <a:avLst/>
            <a:gdLst>
              <a:gd name="connsiteX0" fmla="*/ 190119 w 505763"/>
              <a:gd name="connsiteY0" fmla="*/ 0 h 2116975"/>
              <a:gd name="connsiteX1" fmla="*/ 12781 w 505763"/>
              <a:gd name="connsiteY1" fmla="*/ 698269 h 2116975"/>
              <a:gd name="connsiteX2" fmla="*/ 500461 w 505763"/>
              <a:gd name="connsiteY2" fmla="*/ 1385455 h 2116975"/>
              <a:gd name="connsiteX3" fmla="*/ 228912 w 505763"/>
              <a:gd name="connsiteY3" fmla="*/ 2116975 h 2116975"/>
            </a:gdLst>
            <a:ahLst/>
            <a:cxnLst>
              <a:cxn ang="0">
                <a:pos x="connsiteX0" y="connsiteY0"/>
              </a:cxn>
              <a:cxn ang="0">
                <a:pos x="connsiteX1" y="connsiteY1"/>
              </a:cxn>
              <a:cxn ang="0">
                <a:pos x="connsiteX2" y="connsiteY2"/>
              </a:cxn>
              <a:cxn ang="0">
                <a:pos x="connsiteX3" y="connsiteY3"/>
              </a:cxn>
            </a:cxnLst>
            <a:rect l="l" t="t" r="r" b="b"/>
            <a:pathLst>
              <a:path w="505763" h="2116975">
                <a:moveTo>
                  <a:pt x="190119" y="0"/>
                </a:moveTo>
                <a:cubicBezTo>
                  <a:pt x="75588" y="233680"/>
                  <a:pt x="-38943" y="467360"/>
                  <a:pt x="12781" y="698269"/>
                </a:cubicBezTo>
                <a:cubicBezTo>
                  <a:pt x="64505" y="929178"/>
                  <a:pt x="464439" y="1149004"/>
                  <a:pt x="500461" y="1385455"/>
                </a:cubicBezTo>
                <a:cubicBezTo>
                  <a:pt x="536483" y="1621906"/>
                  <a:pt x="382697" y="1869440"/>
                  <a:pt x="228912" y="2116975"/>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AutoShape 22"/>
          <p:cNvSpPr>
            <a:spLocks noChangeArrowheads="1"/>
          </p:cNvSpPr>
          <p:nvPr/>
        </p:nvSpPr>
        <p:spPr bwMode="auto">
          <a:xfrm>
            <a:off x="2304627" y="4157490"/>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0" name="AutoShape 22"/>
          <p:cNvSpPr>
            <a:spLocks noChangeArrowheads="1"/>
          </p:cNvSpPr>
          <p:nvPr/>
        </p:nvSpPr>
        <p:spPr bwMode="auto">
          <a:xfrm>
            <a:off x="2184093" y="458559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1" name="AutoShape 22"/>
          <p:cNvSpPr>
            <a:spLocks noChangeArrowheads="1"/>
          </p:cNvSpPr>
          <p:nvPr/>
        </p:nvSpPr>
        <p:spPr bwMode="auto">
          <a:xfrm>
            <a:off x="1886914" y="476639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2" name="AutoShape 22"/>
          <p:cNvSpPr>
            <a:spLocks noChangeArrowheads="1"/>
          </p:cNvSpPr>
          <p:nvPr/>
        </p:nvSpPr>
        <p:spPr bwMode="auto">
          <a:xfrm>
            <a:off x="2666214" y="4340370"/>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3" name="AutoShape 22"/>
          <p:cNvSpPr>
            <a:spLocks noChangeArrowheads="1"/>
          </p:cNvSpPr>
          <p:nvPr/>
        </p:nvSpPr>
        <p:spPr bwMode="auto">
          <a:xfrm>
            <a:off x="3212306" y="412118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4" name="AutoShape 22"/>
          <p:cNvSpPr>
            <a:spLocks noChangeArrowheads="1"/>
          </p:cNvSpPr>
          <p:nvPr/>
        </p:nvSpPr>
        <p:spPr bwMode="auto">
          <a:xfrm>
            <a:off x="3120584" y="397151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5" name="AutoShape 22"/>
          <p:cNvSpPr>
            <a:spLocks noChangeArrowheads="1"/>
          </p:cNvSpPr>
          <p:nvPr/>
        </p:nvSpPr>
        <p:spPr bwMode="auto">
          <a:xfrm>
            <a:off x="3226843" y="383952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6" name="AutoShape 22"/>
          <p:cNvSpPr>
            <a:spLocks noChangeArrowheads="1"/>
          </p:cNvSpPr>
          <p:nvPr/>
        </p:nvSpPr>
        <p:spPr bwMode="auto">
          <a:xfrm>
            <a:off x="2701879" y="397151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7" name="AutoShape 22"/>
          <p:cNvSpPr>
            <a:spLocks noChangeArrowheads="1"/>
          </p:cNvSpPr>
          <p:nvPr/>
        </p:nvSpPr>
        <p:spPr bwMode="auto">
          <a:xfrm>
            <a:off x="2443866" y="4415889"/>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8" name="AutoShape 22"/>
          <p:cNvSpPr>
            <a:spLocks noChangeArrowheads="1"/>
          </p:cNvSpPr>
          <p:nvPr/>
        </p:nvSpPr>
        <p:spPr bwMode="auto">
          <a:xfrm>
            <a:off x="2905071" y="427028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9" name="AutoShape 22"/>
          <p:cNvSpPr>
            <a:spLocks noChangeArrowheads="1"/>
          </p:cNvSpPr>
          <p:nvPr/>
        </p:nvSpPr>
        <p:spPr bwMode="auto">
          <a:xfrm>
            <a:off x="3424833" y="396271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0" name="AutoShape 22"/>
          <p:cNvSpPr>
            <a:spLocks noChangeArrowheads="1"/>
          </p:cNvSpPr>
          <p:nvPr/>
        </p:nvSpPr>
        <p:spPr bwMode="auto">
          <a:xfrm>
            <a:off x="3171229" y="3657621"/>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1" name="AutoShape 18"/>
          <p:cNvSpPr>
            <a:spLocks noChangeArrowheads="1"/>
          </p:cNvSpPr>
          <p:nvPr/>
        </p:nvSpPr>
        <p:spPr bwMode="auto">
          <a:xfrm>
            <a:off x="7290036" y="3624858"/>
            <a:ext cx="459495" cy="342900"/>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2" name="AutoShape 22"/>
          <p:cNvSpPr>
            <a:spLocks noChangeArrowheads="1"/>
          </p:cNvSpPr>
          <p:nvPr/>
        </p:nvSpPr>
        <p:spPr bwMode="auto">
          <a:xfrm>
            <a:off x="6702463" y="4121188"/>
            <a:ext cx="140493" cy="139867"/>
          </a:xfrm>
          <a:prstGeom prst="star5">
            <a:avLst>
              <a:gd name="adj" fmla="val 19098"/>
              <a:gd name="hf" fmla="val 105146"/>
              <a:gd name="vf" fmla="val 110557"/>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3" name="AutoShape 21"/>
          <p:cNvSpPr>
            <a:spLocks noChangeArrowheads="1"/>
          </p:cNvSpPr>
          <p:nvPr/>
        </p:nvSpPr>
        <p:spPr bwMode="auto">
          <a:xfrm>
            <a:off x="6358673" y="4434658"/>
            <a:ext cx="163354" cy="126770"/>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4" name="AutoShape 27"/>
          <p:cNvSpPr>
            <a:spLocks noChangeArrowheads="1"/>
          </p:cNvSpPr>
          <p:nvPr/>
        </p:nvSpPr>
        <p:spPr bwMode="auto">
          <a:xfrm>
            <a:off x="7081729" y="3946322"/>
            <a:ext cx="140494" cy="196302"/>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5" name="AutoShape 16"/>
          <p:cNvSpPr>
            <a:spLocks noChangeArrowheads="1"/>
          </p:cNvSpPr>
          <p:nvPr/>
        </p:nvSpPr>
        <p:spPr bwMode="auto">
          <a:xfrm>
            <a:off x="6671505" y="4456966"/>
            <a:ext cx="114300" cy="107156"/>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6" name="AutoShape 20"/>
          <p:cNvSpPr>
            <a:spLocks noChangeArrowheads="1"/>
          </p:cNvSpPr>
          <p:nvPr/>
        </p:nvSpPr>
        <p:spPr bwMode="auto">
          <a:xfrm>
            <a:off x="6351809" y="476639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7" name="AutoShape 19"/>
          <p:cNvSpPr>
            <a:spLocks noChangeArrowheads="1"/>
          </p:cNvSpPr>
          <p:nvPr/>
        </p:nvSpPr>
        <p:spPr bwMode="auto">
          <a:xfrm>
            <a:off x="6971858" y="4254569"/>
            <a:ext cx="114300" cy="171602"/>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8" name="AutoShape 17"/>
          <p:cNvSpPr>
            <a:spLocks noChangeArrowheads="1"/>
          </p:cNvSpPr>
          <p:nvPr/>
        </p:nvSpPr>
        <p:spPr bwMode="auto">
          <a:xfrm>
            <a:off x="6055334" y="4585596"/>
            <a:ext cx="228600" cy="203597"/>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9" name="AutoShape 20"/>
          <p:cNvSpPr>
            <a:spLocks noChangeArrowheads="1"/>
          </p:cNvSpPr>
          <p:nvPr/>
        </p:nvSpPr>
        <p:spPr bwMode="auto">
          <a:xfrm>
            <a:off x="6896147" y="3921242"/>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50" name="TextBox 49"/>
          <p:cNvSpPr txBox="1"/>
          <p:nvPr/>
        </p:nvSpPr>
        <p:spPr>
          <a:xfrm>
            <a:off x="2749901" y="1044490"/>
            <a:ext cx="1514173" cy="415498"/>
          </a:xfrm>
          <a:prstGeom prst="rect">
            <a:avLst/>
          </a:prstGeom>
          <a:noFill/>
        </p:spPr>
        <p:txBody>
          <a:bodyPr wrap="square" rtlCol="0">
            <a:spAutoFit/>
          </a:bodyPr>
          <a:lstStyle/>
          <a:p>
            <a:r>
              <a:rPr lang="en-US" sz="2100" dirty="0" err="1">
                <a:solidFill>
                  <a:srgbClr val="0070C0"/>
                </a:solidFill>
              </a:rPr>
              <a:t>EnKF</a:t>
            </a:r>
            <a:endParaRPr lang="en-US" sz="2100" dirty="0">
              <a:solidFill>
                <a:srgbClr val="0070C0"/>
              </a:solidFill>
            </a:endParaRPr>
          </a:p>
        </p:txBody>
      </p:sp>
      <p:sp>
        <p:nvSpPr>
          <p:cNvPr id="51" name="TextBox 50"/>
          <p:cNvSpPr txBox="1"/>
          <p:nvPr/>
        </p:nvSpPr>
        <p:spPr>
          <a:xfrm>
            <a:off x="6417312" y="1069539"/>
            <a:ext cx="1944281" cy="369332"/>
          </a:xfrm>
          <a:prstGeom prst="rect">
            <a:avLst/>
          </a:prstGeom>
          <a:noFill/>
        </p:spPr>
        <p:txBody>
          <a:bodyPr wrap="square" rtlCol="0">
            <a:spAutoFit/>
          </a:bodyPr>
          <a:lstStyle/>
          <a:p>
            <a:r>
              <a:rPr lang="en-US" dirty="0">
                <a:solidFill>
                  <a:srgbClr val="0070C0"/>
                </a:solidFill>
              </a:rPr>
              <a:t>Particle Filter</a:t>
            </a:r>
          </a:p>
        </p:txBody>
      </p:sp>
      <p:sp>
        <p:nvSpPr>
          <p:cNvPr id="52" name="Oval 51"/>
          <p:cNvSpPr/>
          <p:nvPr/>
        </p:nvSpPr>
        <p:spPr>
          <a:xfrm>
            <a:off x="2710516" y="4585596"/>
            <a:ext cx="166770" cy="1599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53" name="Oval 52"/>
          <p:cNvSpPr/>
          <p:nvPr/>
        </p:nvSpPr>
        <p:spPr>
          <a:xfrm>
            <a:off x="6933935" y="4606465"/>
            <a:ext cx="166770" cy="1599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cxnSp>
        <p:nvCxnSpPr>
          <p:cNvPr id="55" name="Straight Arrow Connector 54"/>
          <p:cNvCxnSpPr>
            <a:stCxn id="34" idx="2"/>
          </p:cNvCxnSpPr>
          <p:nvPr/>
        </p:nvCxnSpPr>
        <p:spPr>
          <a:xfrm flipH="1">
            <a:off x="3098006" y="4053670"/>
            <a:ext cx="38268" cy="298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p:cNvCxnSpPr>
          <p:nvPr/>
        </p:nvCxnSpPr>
        <p:spPr>
          <a:xfrm flipH="1">
            <a:off x="3252862" y="3884039"/>
            <a:ext cx="15059" cy="176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2367440" y="4254569"/>
            <a:ext cx="124936" cy="6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a:off x="2743479" y="4074564"/>
            <a:ext cx="21363" cy="23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p:cNvCxnSpPr>
          <p:nvPr/>
        </p:nvCxnSpPr>
        <p:spPr>
          <a:xfrm>
            <a:off x="2321852" y="4626673"/>
            <a:ext cx="277878" cy="12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AutoShape 18"/>
          <p:cNvSpPr>
            <a:spLocks noChangeArrowheads="1"/>
          </p:cNvSpPr>
          <p:nvPr/>
        </p:nvSpPr>
        <p:spPr bwMode="auto">
          <a:xfrm>
            <a:off x="9647861" y="3714596"/>
            <a:ext cx="130588" cy="159953"/>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66" name="AutoShape 22"/>
          <p:cNvSpPr>
            <a:spLocks noChangeArrowheads="1"/>
          </p:cNvSpPr>
          <p:nvPr/>
        </p:nvSpPr>
        <p:spPr bwMode="auto">
          <a:xfrm>
            <a:off x="9035440" y="4076152"/>
            <a:ext cx="140493" cy="139867"/>
          </a:xfrm>
          <a:prstGeom prst="star5">
            <a:avLst>
              <a:gd name="adj" fmla="val 19098"/>
              <a:gd name="hf" fmla="val 105146"/>
              <a:gd name="vf" fmla="val 110557"/>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67" name="AutoShape 21"/>
          <p:cNvSpPr>
            <a:spLocks noChangeArrowheads="1"/>
          </p:cNvSpPr>
          <p:nvPr/>
        </p:nvSpPr>
        <p:spPr bwMode="auto">
          <a:xfrm>
            <a:off x="8639480" y="4285962"/>
            <a:ext cx="275339" cy="237051"/>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68" name="AutoShape 27"/>
          <p:cNvSpPr>
            <a:spLocks noChangeArrowheads="1"/>
          </p:cNvSpPr>
          <p:nvPr/>
        </p:nvSpPr>
        <p:spPr bwMode="auto">
          <a:xfrm>
            <a:off x="9414706" y="3901285"/>
            <a:ext cx="140494" cy="196302"/>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69" name="AutoShape 16"/>
          <p:cNvSpPr>
            <a:spLocks noChangeArrowheads="1"/>
          </p:cNvSpPr>
          <p:nvPr/>
        </p:nvSpPr>
        <p:spPr bwMode="auto">
          <a:xfrm>
            <a:off x="8939831" y="4273642"/>
            <a:ext cx="347046" cy="436622"/>
          </a:xfrm>
          <a:prstGeom prst="star5">
            <a:avLst>
              <a:gd name="adj" fmla="val 19098"/>
              <a:gd name="hf" fmla="val 105146"/>
              <a:gd name="vf" fmla="val 110557"/>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0" name="AutoShape 20"/>
          <p:cNvSpPr>
            <a:spLocks noChangeArrowheads="1"/>
          </p:cNvSpPr>
          <p:nvPr/>
        </p:nvSpPr>
        <p:spPr bwMode="auto">
          <a:xfrm>
            <a:off x="8679430" y="4710263"/>
            <a:ext cx="170217" cy="20099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1" name="AutoShape 17"/>
          <p:cNvSpPr>
            <a:spLocks noChangeArrowheads="1"/>
          </p:cNvSpPr>
          <p:nvPr/>
        </p:nvSpPr>
        <p:spPr bwMode="auto">
          <a:xfrm>
            <a:off x="8388311" y="4540558"/>
            <a:ext cx="146447" cy="204970"/>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2" name="AutoShape 20"/>
          <p:cNvSpPr>
            <a:spLocks noChangeArrowheads="1"/>
          </p:cNvSpPr>
          <p:nvPr/>
        </p:nvSpPr>
        <p:spPr bwMode="auto">
          <a:xfrm>
            <a:off x="9229124" y="387620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3" name="Oval 72"/>
          <p:cNvSpPr/>
          <p:nvPr/>
        </p:nvSpPr>
        <p:spPr>
          <a:xfrm>
            <a:off x="9266912" y="4561428"/>
            <a:ext cx="166770" cy="1599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74" name="Oval 73"/>
          <p:cNvSpPr/>
          <p:nvPr/>
        </p:nvSpPr>
        <p:spPr>
          <a:xfrm>
            <a:off x="4344943" y="4568052"/>
            <a:ext cx="166770" cy="1599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75" name="AutoShape 22"/>
          <p:cNvSpPr>
            <a:spLocks noChangeArrowheads="1"/>
          </p:cNvSpPr>
          <p:nvPr/>
        </p:nvSpPr>
        <p:spPr bwMode="auto">
          <a:xfrm>
            <a:off x="4540546" y="4276276"/>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6" name="AutoShape 22"/>
          <p:cNvSpPr>
            <a:spLocks noChangeArrowheads="1"/>
          </p:cNvSpPr>
          <p:nvPr/>
        </p:nvSpPr>
        <p:spPr bwMode="auto">
          <a:xfrm>
            <a:off x="4330561" y="430561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7" name="AutoShape 22"/>
          <p:cNvSpPr>
            <a:spLocks noChangeArrowheads="1"/>
          </p:cNvSpPr>
          <p:nvPr/>
        </p:nvSpPr>
        <p:spPr bwMode="auto">
          <a:xfrm>
            <a:off x="4086790" y="4387768"/>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8" name="AutoShape 22"/>
          <p:cNvSpPr>
            <a:spLocks noChangeArrowheads="1"/>
          </p:cNvSpPr>
          <p:nvPr/>
        </p:nvSpPr>
        <p:spPr bwMode="auto">
          <a:xfrm>
            <a:off x="3882033" y="441991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9" name="AutoShape 22"/>
          <p:cNvSpPr>
            <a:spLocks noChangeArrowheads="1"/>
          </p:cNvSpPr>
          <p:nvPr/>
        </p:nvSpPr>
        <p:spPr bwMode="auto">
          <a:xfrm>
            <a:off x="4120688" y="4524310"/>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1" name="AutoShape 22"/>
          <p:cNvSpPr>
            <a:spLocks noChangeArrowheads="1"/>
          </p:cNvSpPr>
          <p:nvPr/>
        </p:nvSpPr>
        <p:spPr bwMode="auto">
          <a:xfrm>
            <a:off x="4654846" y="4390576"/>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2" name="AutoShape 22"/>
          <p:cNvSpPr>
            <a:spLocks noChangeArrowheads="1"/>
          </p:cNvSpPr>
          <p:nvPr/>
        </p:nvSpPr>
        <p:spPr bwMode="auto">
          <a:xfrm>
            <a:off x="4709698" y="4520350"/>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3" name="AutoShape 22"/>
          <p:cNvSpPr>
            <a:spLocks noChangeArrowheads="1"/>
          </p:cNvSpPr>
          <p:nvPr/>
        </p:nvSpPr>
        <p:spPr bwMode="auto">
          <a:xfrm>
            <a:off x="4749349" y="4169071"/>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4" name="AutoShape 22"/>
          <p:cNvSpPr>
            <a:spLocks noChangeArrowheads="1"/>
          </p:cNvSpPr>
          <p:nvPr/>
        </p:nvSpPr>
        <p:spPr bwMode="auto">
          <a:xfrm>
            <a:off x="4377916" y="4133863"/>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5" name="AutoShape 22"/>
          <p:cNvSpPr>
            <a:spLocks noChangeArrowheads="1"/>
          </p:cNvSpPr>
          <p:nvPr/>
        </p:nvSpPr>
        <p:spPr bwMode="auto">
          <a:xfrm>
            <a:off x="4200666" y="4789192"/>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6" name="AutoShape 22"/>
          <p:cNvSpPr>
            <a:spLocks noChangeArrowheads="1"/>
          </p:cNvSpPr>
          <p:nvPr/>
        </p:nvSpPr>
        <p:spPr bwMode="auto">
          <a:xfrm>
            <a:off x="3950956" y="4725320"/>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7" name="TextBox 86"/>
          <p:cNvSpPr txBox="1"/>
          <p:nvPr/>
        </p:nvSpPr>
        <p:spPr>
          <a:xfrm>
            <a:off x="3015854" y="2795380"/>
            <a:ext cx="1266967" cy="300082"/>
          </a:xfrm>
          <a:prstGeom prst="rect">
            <a:avLst/>
          </a:prstGeom>
          <a:noFill/>
        </p:spPr>
        <p:txBody>
          <a:bodyPr wrap="square" rtlCol="0">
            <a:spAutoFit/>
          </a:bodyPr>
          <a:lstStyle/>
          <a:p>
            <a:r>
              <a:rPr lang="en-US" sz="1350" dirty="0"/>
              <a:t>model</a:t>
            </a:r>
          </a:p>
        </p:txBody>
      </p:sp>
      <p:sp>
        <p:nvSpPr>
          <p:cNvPr id="88" name="TextBox 87"/>
          <p:cNvSpPr txBox="1"/>
          <p:nvPr/>
        </p:nvSpPr>
        <p:spPr>
          <a:xfrm>
            <a:off x="7372643" y="2795380"/>
            <a:ext cx="1266967" cy="300082"/>
          </a:xfrm>
          <a:prstGeom prst="rect">
            <a:avLst/>
          </a:prstGeom>
          <a:noFill/>
        </p:spPr>
        <p:txBody>
          <a:bodyPr wrap="square" rtlCol="0">
            <a:spAutoFit/>
          </a:bodyPr>
          <a:lstStyle/>
          <a:p>
            <a:r>
              <a:rPr lang="en-US" sz="1350" dirty="0"/>
              <a:t>model</a:t>
            </a:r>
          </a:p>
        </p:txBody>
      </p:sp>
      <p:sp>
        <p:nvSpPr>
          <p:cNvPr id="89" name="Arrow: Right 88"/>
          <p:cNvSpPr/>
          <p:nvPr/>
        </p:nvSpPr>
        <p:spPr>
          <a:xfrm>
            <a:off x="3220784" y="4525446"/>
            <a:ext cx="480232" cy="107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Arrow: Right 89"/>
          <p:cNvSpPr/>
          <p:nvPr/>
        </p:nvSpPr>
        <p:spPr>
          <a:xfrm>
            <a:off x="7669986" y="4572942"/>
            <a:ext cx="480232" cy="107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p:cNvSpPr txBox="1"/>
          <p:nvPr/>
        </p:nvSpPr>
        <p:spPr>
          <a:xfrm>
            <a:off x="7335728" y="4889673"/>
            <a:ext cx="1197501" cy="300082"/>
          </a:xfrm>
          <a:prstGeom prst="rect">
            <a:avLst/>
          </a:prstGeom>
          <a:noFill/>
        </p:spPr>
        <p:txBody>
          <a:bodyPr wrap="square" rtlCol="0">
            <a:spAutoFit/>
          </a:bodyPr>
          <a:lstStyle/>
          <a:p>
            <a:r>
              <a:rPr lang="en-US" sz="1350" dirty="0"/>
              <a:t>assimilation</a:t>
            </a:r>
          </a:p>
        </p:txBody>
      </p:sp>
      <p:sp>
        <p:nvSpPr>
          <p:cNvPr id="92" name="TextBox 91"/>
          <p:cNvSpPr txBox="1"/>
          <p:nvPr/>
        </p:nvSpPr>
        <p:spPr>
          <a:xfrm>
            <a:off x="3027201" y="4887058"/>
            <a:ext cx="1197501" cy="300082"/>
          </a:xfrm>
          <a:prstGeom prst="rect">
            <a:avLst/>
          </a:prstGeom>
          <a:noFill/>
        </p:spPr>
        <p:txBody>
          <a:bodyPr wrap="square" rtlCol="0">
            <a:spAutoFit/>
          </a:bodyPr>
          <a:lstStyle/>
          <a:p>
            <a:r>
              <a:rPr lang="en-US" sz="1350" dirty="0"/>
              <a:t>assimilation</a:t>
            </a:r>
          </a:p>
        </p:txBody>
      </p:sp>
      <p:sp>
        <p:nvSpPr>
          <p:cNvPr id="93" name="TextBox 92"/>
          <p:cNvSpPr txBox="1"/>
          <p:nvPr/>
        </p:nvSpPr>
        <p:spPr>
          <a:xfrm>
            <a:off x="2127227" y="5369057"/>
            <a:ext cx="2595215" cy="415498"/>
          </a:xfrm>
          <a:prstGeom prst="rect">
            <a:avLst/>
          </a:prstGeom>
          <a:noFill/>
          <a:ln w="38100">
            <a:solidFill>
              <a:srgbClr val="FF0000"/>
            </a:solidFill>
          </a:ln>
        </p:spPr>
        <p:txBody>
          <a:bodyPr wrap="square" rtlCol="0">
            <a:spAutoFit/>
          </a:bodyPr>
          <a:lstStyle/>
          <a:p>
            <a:r>
              <a:rPr lang="en-US" sz="2100" dirty="0">
                <a:solidFill>
                  <a:srgbClr val="0070C0"/>
                </a:solidFill>
              </a:rPr>
              <a:t>Problem: nonlinearity</a:t>
            </a:r>
          </a:p>
        </p:txBody>
      </p:sp>
      <p:sp>
        <p:nvSpPr>
          <p:cNvPr id="94" name="TextBox 93"/>
          <p:cNvSpPr txBox="1"/>
          <p:nvPr/>
        </p:nvSpPr>
        <p:spPr>
          <a:xfrm>
            <a:off x="6376127" y="5373469"/>
            <a:ext cx="2417304" cy="415498"/>
          </a:xfrm>
          <a:prstGeom prst="rect">
            <a:avLst/>
          </a:prstGeom>
          <a:noFill/>
          <a:ln w="38100">
            <a:solidFill>
              <a:srgbClr val="FF0000"/>
            </a:solidFill>
          </a:ln>
        </p:spPr>
        <p:txBody>
          <a:bodyPr wrap="square" rtlCol="0">
            <a:spAutoFit/>
          </a:bodyPr>
          <a:lstStyle/>
          <a:p>
            <a:r>
              <a:rPr lang="en-US" sz="2100" dirty="0">
                <a:solidFill>
                  <a:srgbClr val="0070C0"/>
                </a:solidFill>
              </a:rPr>
              <a:t>Problem: dimension</a:t>
            </a:r>
          </a:p>
        </p:txBody>
      </p:sp>
    </p:spTree>
    <p:extLst>
      <p:ext uri="{BB962C8B-B14F-4D97-AF65-F5344CB8AC3E}">
        <p14:creationId xmlns:p14="http://schemas.microsoft.com/office/powerpoint/2010/main" val="328547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2"/>
          <p:cNvSpPr>
            <a:spLocks noChangeArrowheads="1"/>
          </p:cNvSpPr>
          <p:nvPr/>
        </p:nvSpPr>
        <p:spPr bwMode="auto">
          <a:xfrm>
            <a:off x="3683272" y="2225866"/>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 name="AutoShape 22"/>
          <p:cNvSpPr>
            <a:spLocks noChangeArrowheads="1"/>
          </p:cNvSpPr>
          <p:nvPr/>
        </p:nvSpPr>
        <p:spPr bwMode="auto">
          <a:xfrm>
            <a:off x="3552878" y="2090280"/>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4" name="AutoShape 22"/>
          <p:cNvSpPr>
            <a:spLocks noChangeArrowheads="1"/>
          </p:cNvSpPr>
          <p:nvPr/>
        </p:nvSpPr>
        <p:spPr bwMode="auto">
          <a:xfrm>
            <a:off x="3101913" y="2104584"/>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5" name="AutoShape 22"/>
          <p:cNvSpPr>
            <a:spLocks noChangeArrowheads="1"/>
          </p:cNvSpPr>
          <p:nvPr/>
        </p:nvSpPr>
        <p:spPr bwMode="auto">
          <a:xfrm>
            <a:off x="2719126" y="2225866"/>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6" name="AutoShape 22"/>
          <p:cNvSpPr>
            <a:spLocks noChangeArrowheads="1"/>
          </p:cNvSpPr>
          <p:nvPr/>
        </p:nvSpPr>
        <p:spPr bwMode="auto">
          <a:xfrm>
            <a:off x="2719126" y="2392885"/>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7" name="AutoShape 22"/>
          <p:cNvSpPr>
            <a:spLocks noChangeArrowheads="1"/>
          </p:cNvSpPr>
          <p:nvPr/>
        </p:nvSpPr>
        <p:spPr bwMode="auto">
          <a:xfrm>
            <a:off x="2678050" y="2847469"/>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8" name="AutoShape 22"/>
          <p:cNvSpPr>
            <a:spLocks noChangeArrowheads="1"/>
          </p:cNvSpPr>
          <p:nvPr/>
        </p:nvSpPr>
        <p:spPr bwMode="auto">
          <a:xfrm>
            <a:off x="3592180" y="2996356"/>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9" name="AutoShape 22"/>
          <p:cNvSpPr>
            <a:spLocks noChangeArrowheads="1"/>
          </p:cNvSpPr>
          <p:nvPr/>
        </p:nvSpPr>
        <p:spPr bwMode="auto">
          <a:xfrm>
            <a:off x="2794442" y="262017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0" name="AutoShape 22"/>
          <p:cNvSpPr>
            <a:spLocks noChangeArrowheads="1"/>
          </p:cNvSpPr>
          <p:nvPr/>
        </p:nvSpPr>
        <p:spPr bwMode="auto">
          <a:xfrm>
            <a:off x="3099921" y="2970568"/>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1" name="AutoShape 22"/>
          <p:cNvSpPr>
            <a:spLocks noChangeArrowheads="1"/>
          </p:cNvSpPr>
          <p:nvPr/>
        </p:nvSpPr>
        <p:spPr bwMode="auto">
          <a:xfrm>
            <a:off x="3334268" y="2007589"/>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2" name="AutoShape 22"/>
          <p:cNvSpPr>
            <a:spLocks noChangeArrowheads="1"/>
          </p:cNvSpPr>
          <p:nvPr/>
        </p:nvSpPr>
        <p:spPr bwMode="auto">
          <a:xfrm>
            <a:off x="3747092" y="2626502"/>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3" name="AutoShape 22"/>
          <p:cNvSpPr>
            <a:spLocks noChangeArrowheads="1"/>
          </p:cNvSpPr>
          <p:nvPr/>
        </p:nvSpPr>
        <p:spPr bwMode="auto">
          <a:xfrm>
            <a:off x="3252115" y="2846302"/>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4" name="AutoShape 22"/>
          <p:cNvSpPr>
            <a:spLocks noChangeArrowheads="1"/>
          </p:cNvSpPr>
          <p:nvPr/>
        </p:nvSpPr>
        <p:spPr bwMode="auto">
          <a:xfrm>
            <a:off x="2868954" y="2921604"/>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5" name="AutoShape 22"/>
          <p:cNvSpPr>
            <a:spLocks noChangeArrowheads="1"/>
          </p:cNvSpPr>
          <p:nvPr/>
        </p:nvSpPr>
        <p:spPr bwMode="auto">
          <a:xfrm>
            <a:off x="3511801" y="2783277"/>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16" name="TextBox 15"/>
          <p:cNvSpPr txBox="1"/>
          <p:nvPr/>
        </p:nvSpPr>
        <p:spPr>
          <a:xfrm>
            <a:off x="2951108" y="1158166"/>
            <a:ext cx="1546482" cy="415498"/>
          </a:xfrm>
          <a:prstGeom prst="rect">
            <a:avLst/>
          </a:prstGeom>
          <a:noFill/>
        </p:spPr>
        <p:txBody>
          <a:bodyPr wrap="square" rtlCol="0">
            <a:spAutoFit/>
          </a:bodyPr>
          <a:lstStyle/>
          <a:p>
            <a:r>
              <a:rPr lang="en-US" sz="2100" dirty="0" err="1">
                <a:solidFill>
                  <a:srgbClr val="FF0000"/>
                </a:solidFill>
              </a:rPr>
              <a:t>EnKF</a:t>
            </a:r>
            <a:endParaRPr lang="en-US" sz="2100" dirty="0">
              <a:solidFill>
                <a:srgbClr val="FF0000"/>
              </a:solidFill>
            </a:endParaRPr>
          </a:p>
        </p:txBody>
      </p:sp>
      <p:sp>
        <p:nvSpPr>
          <p:cNvPr id="17" name="TextBox 16"/>
          <p:cNvSpPr txBox="1"/>
          <p:nvPr/>
        </p:nvSpPr>
        <p:spPr>
          <a:xfrm>
            <a:off x="7064434" y="1158166"/>
            <a:ext cx="1774767" cy="415498"/>
          </a:xfrm>
          <a:prstGeom prst="rect">
            <a:avLst/>
          </a:prstGeom>
          <a:noFill/>
        </p:spPr>
        <p:txBody>
          <a:bodyPr wrap="square" rtlCol="0">
            <a:spAutoFit/>
          </a:bodyPr>
          <a:lstStyle/>
          <a:p>
            <a:r>
              <a:rPr lang="en-US" sz="2100" dirty="0">
                <a:solidFill>
                  <a:srgbClr val="FF0000"/>
                </a:solidFill>
              </a:rPr>
              <a:t>PF</a:t>
            </a:r>
          </a:p>
        </p:txBody>
      </p:sp>
      <p:sp>
        <p:nvSpPr>
          <p:cNvPr id="18" name="Oval 17"/>
          <p:cNvSpPr/>
          <p:nvPr/>
        </p:nvSpPr>
        <p:spPr>
          <a:xfrm>
            <a:off x="3549872" y="2587614"/>
            <a:ext cx="166770" cy="1599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cxnSp>
        <p:nvCxnSpPr>
          <p:cNvPr id="20" name="Straight Arrow Connector 19"/>
          <p:cNvCxnSpPr>
            <a:stCxn id="4" idx="3"/>
          </p:cNvCxnSpPr>
          <p:nvPr/>
        </p:nvCxnSpPr>
        <p:spPr>
          <a:xfrm>
            <a:off x="3168378" y="2186739"/>
            <a:ext cx="248045" cy="28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2833475" y="2283979"/>
            <a:ext cx="386323" cy="227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3385069" y="2140520"/>
            <a:ext cx="65849" cy="316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2892952" y="2613180"/>
            <a:ext cx="387632" cy="48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AutoShape 18"/>
          <p:cNvSpPr>
            <a:spLocks noChangeArrowheads="1"/>
          </p:cNvSpPr>
          <p:nvPr/>
        </p:nvSpPr>
        <p:spPr bwMode="auto">
          <a:xfrm>
            <a:off x="7680735" y="2453227"/>
            <a:ext cx="130588" cy="159953"/>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dirty="0">
              <a:solidFill>
                <a:schemeClr val="accent2"/>
              </a:solidFill>
              <a:latin typeface="Times New Roman" pitchFamily="18" charset="0"/>
            </a:endParaRPr>
          </a:p>
        </p:txBody>
      </p:sp>
      <p:sp>
        <p:nvSpPr>
          <p:cNvPr id="28" name="AutoShape 22"/>
          <p:cNvSpPr>
            <a:spLocks noChangeArrowheads="1"/>
          </p:cNvSpPr>
          <p:nvPr/>
        </p:nvSpPr>
        <p:spPr bwMode="auto">
          <a:xfrm>
            <a:off x="7439787" y="1674831"/>
            <a:ext cx="140493" cy="139867"/>
          </a:xfrm>
          <a:prstGeom prst="star5">
            <a:avLst>
              <a:gd name="adj" fmla="val 19098"/>
              <a:gd name="hf" fmla="val 105146"/>
              <a:gd name="vf" fmla="val 110557"/>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29" name="AutoShape 21"/>
          <p:cNvSpPr>
            <a:spLocks noChangeArrowheads="1"/>
          </p:cNvSpPr>
          <p:nvPr/>
        </p:nvSpPr>
        <p:spPr bwMode="auto">
          <a:xfrm>
            <a:off x="7365548" y="2783278"/>
            <a:ext cx="275339" cy="237051"/>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0" name="AutoShape 27"/>
          <p:cNvSpPr>
            <a:spLocks noChangeArrowheads="1"/>
          </p:cNvSpPr>
          <p:nvPr/>
        </p:nvSpPr>
        <p:spPr bwMode="auto">
          <a:xfrm>
            <a:off x="7811323" y="2599330"/>
            <a:ext cx="140494" cy="196302"/>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1" name="AutoShape 16"/>
          <p:cNvSpPr>
            <a:spLocks noChangeArrowheads="1"/>
          </p:cNvSpPr>
          <p:nvPr/>
        </p:nvSpPr>
        <p:spPr bwMode="auto">
          <a:xfrm>
            <a:off x="7443540" y="2566636"/>
            <a:ext cx="347046" cy="436622"/>
          </a:xfrm>
          <a:prstGeom prst="star5">
            <a:avLst>
              <a:gd name="adj" fmla="val 19098"/>
              <a:gd name="hf" fmla="val 105146"/>
              <a:gd name="vf" fmla="val 110557"/>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2" name="AutoShape 17"/>
          <p:cNvSpPr>
            <a:spLocks noChangeArrowheads="1"/>
          </p:cNvSpPr>
          <p:nvPr/>
        </p:nvSpPr>
        <p:spPr bwMode="auto">
          <a:xfrm>
            <a:off x="7709327" y="2645061"/>
            <a:ext cx="146447" cy="204970"/>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3" name="AutoShape 20"/>
          <p:cNvSpPr>
            <a:spLocks noChangeArrowheads="1"/>
          </p:cNvSpPr>
          <p:nvPr/>
        </p:nvSpPr>
        <p:spPr bwMode="auto">
          <a:xfrm>
            <a:off x="8003536" y="1703686"/>
            <a:ext cx="82154" cy="82154"/>
          </a:xfrm>
          <a:prstGeom prst="star5">
            <a:avLst/>
          </a:prstGeom>
          <a:solidFill>
            <a:schemeClr val="accent2"/>
          </a:solidFill>
          <a:ln w="9525">
            <a:solidFill>
              <a:schemeClr val="tx1"/>
            </a:solidFill>
            <a:miter lim="800000"/>
            <a:headEnd/>
            <a:tailEnd/>
          </a:ln>
          <a:effectLst/>
        </p:spPr>
        <p:txBody>
          <a:bodyPr wrap="none" anchor="ctr"/>
          <a:lstStyle/>
          <a:p>
            <a:pPr algn="ctr">
              <a:defRPr/>
            </a:pPr>
            <a:endParaRPr lang="en-US">
              <a:solidFill>
                <a:schemeClr val="accent2"/>
              </a:solidFill>
              <a:latin typeface="Times New Roman" pitchFamily="18" charset="0"/>
            </a:endParaRPr>
          </a:p>
        </p:txBody>
      </p:sp>
      <p:sp>
        <p:nvSpPr>
          <p:cNvPr id="34" name="Oval 33"/>
          <p:cNvSpPr/>
          <p:nvPr/>
        </p:nvSpPr>
        <p:spPr>
          <a:xfrm>
            <a:off x="7943368" y="2923292"/>
            <a:ext cx="166770" cy="1599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0B050"/>
              </a:solidFill>
            </a:endParaRPr>
          </a:p>
        </p:txBody>
      </p:sp>
      <p:sp>
        <p:nvSpPr>
          <p:cNvPr id="35" name="TextBox 34"/>
          <p:cNvSpPr txBox="1"/>
          <p:nvPr/>
        </p:nvSpPr>
        <p:spPr>
          <a:xfrm>
            <a:off x="2429954" y="3802108"/>
            <a:ext cx="1724891" cy="1546577"/>
          </a:xfrm>
          <a:prstGeom prst="rect">
            <a:avLst/>
          </a:prstGeom>
          <a:noFill/>
          <a:ln>
            <a:solidFill>
              <a:srgbClr val="0070C0"/>
            </a:solidFill>
          </a:ln>
        </p:spPr>
        <p:txBody>
          <a:bodyPr wrap="square" rtlCol="0">
            <a:spAutoFit/>
          </a:bodyPr>
          <a:lstStyle/>
          <a:p>
            <a:r>
              <a:rPr lang="en-US" sz="1350" dirty="0"/>
              <a:t>Issue: nonlinear system has a “hole” but linear assimilation step puts the ensemble members in this no-go area</a:t>
            </a:r>
          </a:p>
        </p:txBody>
      </p:sp>
      <p:sp>
        <p:nvSpPr>
          <p:cNvPr id="36" name="TextBox 35"/>
          <p:cNvSpPr txBox="1"/>
          <p:nvPr/>
        </p:nvSpPr>
        <p:spPr>
          <a:xfrm>
            <a:off x="6925147" y="3797639"/>
            <a:ext cx="1641764" cy="1338828"/>
          </a:xfrm>
          <a:prstGeom prst="rect">
            <a:avLst/>
          </a:prstGeom>
          <a:noFill/>
          <a:ln>
            <a:solidFill>
              <a:srgbClr val="0070C0"/>
            </a:solidFill>
          </a:ln>
        </p:spPr>
        <p:txBody>
          <a:bodyPr wrap="square" rtlCol="0">
            <a:spAutoFit/>
          </a:bodyPr>
          <a:lstStyle/>
          <a:p>
            <a:r>
              <a:rPr lang="en-US" sz="1350" dirty="0"/>
              <a:t>Issue: particles can collapse into a small region, especially in high dimensions. You can end up with a delta function pdf</a:t>
            </a:r>
          </a:p>
        </p:txBody>
      </p:sp>
    </p:spTree>
    <p:extLst>
      <p:ext uri="{BB962C8B-B14F-4D97-AF65-F5344CB8AC3E}">
        <p14:creationId xmlns:p14="http://schemas.microsoft.com/office/powerpoint/2010/main" val="65182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3D3348F-C7F3-4ECD-9534-00EAA2910E76}"/>
              </a:ext>
            </a:extLst>
          </p:cNvPr>
          <p:cNvSpPr/>
          <p:nvPr/>
        </p:nvSpPr>
        <p:spPr>
          <a:xfrm>
            <a:off x="919942" y="526473"/>
            <a:ext cx="10740043" cy="58909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209A840-0FAA-4534-9A3E-3517B05D2591}"/>
              </a:ext>
            </a:extLst>
          </p:cNvPr>
          <p:cNvPicPr>
            <a:picLocks noChangeAspect="1"/>
          </p:cNvPicPr>
          <p:nvPr/>
        </p:nvPicPr>
        <p:blipFill>
          <a:blip r:embed="rId2"/>
          <a:stretch>
            <a:fillRect/>
          </a:stretch>
        </p:blipFill>
        <p:spPr>
          <a:xfrm>
            <a:off x="2064240" y="639646"/>
            <a:ext cx="8905875" cy="140017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43BEB0B-4D47-4F63-B5A8-C72F255FCEE6}"/>
                  </a:ext>
                </a:extLst>
              </p14:cNvPr>
              <p14:cNvContentPartPr/>
              <p14:nvPr/>
            </p14:nvContentPartPr>
            <p14:xfrm>
              <a:off x="2244240" y="2185560"/>
              <a:ext cx="5577480" cy="3237840"/>
            </p14:xfrm>
          </p:contentPart>
        </mc:Choice>
        <mc:Fallback>
          <p:pic>
            <p:nvPicPr>
              <p:cNvPr id="4" name="Ink 3">
                <a:extLst>
                  <a:ext uri="{FF2B5EF4-FFF2-40B4-BE49-F238E27FC236}">
                    <a16:creationId xmlns:a16="http://schemas.microsoft.com/office/drawing/2014/main" id="{543BEB0B-4D47-4F63-B5A8-C72F255FCEE6}"/>
                  </a:ext>
                </a:extLst>
              </p:cNvPr>
              <p:cNvPicPr/>
              <p:nvPr/>
            </p:nvPicPr>
            <p:blipFill>
              <a:blip r:embed="rId4"/>
              <a:stretch>
                <a:fillRect/>
              </a:stretch>
            </p:blipFill>
            <p:spPr>
              <a:xfrm>
                <a:off x="2234880" y="2176200"/>
                <a:ext cx="5596200" cy="3256560"/>
              </a:xfrm>
              <a:prstGeom prst="rect">
                <a:avLst/>
              </a:prstGeom>
            </p:spPr>
          </p:pic>
        </mc:Fallback>
      </mc:AlternateContent>
    </p:spTree>
    <p:extLst>
      <p:ext uri="{BB962C8B-B14F-4D97-AF65-F5344CB8AC3E}">
        <p14:creationId xmlns:p14="http://schemas.microsoft.com/office/powerpoint/2010/main" val="104605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0" y="-228600"/>
            <a:ext cx="8229600" cy="1143000"/>
          </a:xfrm>
        </p:spPr>
        <p:txBody>
          <a:bodyPr>
            <a:normAutofit/>
          </a:bodyPr>
          <a:lstStyle/>
          <a:p>
            <a:r>
              <a:rPr lang="en-US" sz="3600" dirty="0"/>
              <a:t>Assimilating from trajectory staying in one cell pf cellular flow field</a:t>
            </a:r>
            <a:endParaRPr lang="en-US" dirty="0"/>
          </a:p>
        </p:txBody>
      </p:sp>
      <p:pic>
        <p:nvPicPr>
          <p:cNvPr id="56322" name="Picture 2"/>
          <p:cNvPicPr>
            <a:picLocks noChangeAspect="1" noChangeArrowheads="1"/>
          </p:cNvPicPr>
          <p:nvPr/>
        </p:nvPicPr>
        <p:blipFill>
          <a:blip r:embed="rId3" cstate="print"/>
          <a:srcRect/>
          <a:stretch>
            <a:fillRect/>
          </a:stretch>
        </p:blipFill>
        <p:spPr bwMode="auto">
          <a:xfrm>
            <a:off x="6255619" y="1174981"/>
            <a:ext cx="4000500" cy="3185397"/>
          </a:xfrm>
          <a:prstGeom prst="rect">
            <a:avLst/>
          </a:prstGeom>
          <a:noFill/>
          <a:ln w="9525">
            <a:noFill/>
            <a:miter lim="800000"/>
            <a:headEnd/>
            <a:tailEnd/>
          </a:ln>
          <a:effectLst/>
        </p:spPr>
      </p:pic>
      <p:pic>
        <p:nvPicPr>
          <p:cNvPr id="145410" name="Picture 2"/>
          <p:cNvPicPr>
            <a:picLocks noChangeAspect="1" noChangeArrowheads="1"/>
          </p:cNvPicPr>
          <p:nvPr/>
        </p:nvPicPr>
        <p:blipFill>
          <a:blip r:embed="rId4" cstate="print"/>
          <a:srcRect/>
          <a:stretch>
            <a:fillRect/>
          </a:stretch>
        </p:blipFill>
        <p:spPr bwMode="auto">
          <a:xfrm>
            <a:off x="2590801" y="4495800"/>
            <a:ext cx="6829425" cy="1790700"/>
          </a:xfrm>
          <a:prstGeom prst="rect">
            <a:avLst/>
          </a:prstGeom>
          <a:noFill/>
          <a:ln w="9525">
            <a:noFill/>
            <a:miter lim="800000"/>
            <a:headEnd/>
            <a:tailEnd/>
          </a:ln>
        </p:spPr>
      </p:pic>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332616"/>
            <a:ext cx="3795712" cy="2902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996440" y="1114929"/>
            <a:ext cx="6004560" cy="369332"/>
          </a:xfrm>
          <a:prstGeom prst="rect">
            <a:avLst/>
          </a:prstGeom>
          <a:noFill/>
        </p:spPr>
        <p:txBody>
          <a:bodyPr wrap="square" rtlCol="0">
            <a:spAutoFit/>
          </a:bodyPr>
          <a:lstStyle/>
          <a:p>
            <a:r>
              <a:rPr lang="en-US" dirty="0" err="1"/>
              <a:t>Expt</a:t>
            </a:r>
            <a:r>
              <a:rPr lang="en-US" dirty="0"/>
              <a:t>: estimate </a:t>
            </a:r>
            <a:r>
              <a:rPr lang="en-US" dirty="0" err="1"/>
              <a:t>i.c</a:t>
            </a:r>
            <a:r>
              <a:rPr lang="en-US" dirty="0"/>
              <a:t>. from observations of trajectory</a:t>
            </a:r>
          </a:p>
        </p:txBody>
      </p:sp>
      <p:sp>
        <p:nvSpPr>
          <p:cNvPr id="8" name="TextBox 7">
            <a:extLst>
              <a:ext uri="{FF2B5EF4-FFF2-40B4-BE49-F238E27FC236}">
                <a16:creationId xmlns:a16="http://schemas.microsoft.com/office/drawing/2014/main" id="{8BEC8226-DFBF-429A-8F12-5D9A6D7C82AD}"/>
              </a:ext>
            </a:extLst>
          </p:cNvPr>
          <p:cNvSpPr txBox="1"/>
          <p:nvPr/>
        </p:nvSpPr>
        <p:spPr>
          <a:xfrm>
            <a:off x="4826869" y="6362414"/>
            <a:ext cx="3429000" cy="369332"/>
          </a:xfrm>
          <a:prstGeom prst="rect">
            <a:avLst/>
          </a:prstGeom>
          <a:noFill/>
        </p:spPr>
        <p:txBody>
          <a:bodyPr wrap="square" rtlCol="0">
            <a:spAutoFit/>
          </a:bodyPr>
          <a:lstStyle/>
          <a:p>
            <a:r>
              <a:rPr lang="en-US" dirty="0"/>
              <a:t>Apte and J. NPG 2014</a:t>
            </a:r>
          </a:p>
        </p:txBody>
      </p:sp>
    </p:spTree>
    <p:custDataLst>
      <p:tags r:id="rId1"/>
    </p:custDataLst>
    <p:extLst>
      <p:ext uri="{BB962C8B-B14F-4D97-AF65-F5344CB8AC3E}">
        <p14:creationId xmlns:p14="http://schemas.microsoft.com/office/powerpoint/2010/main" val="369187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57600" y="2590800"/>
            <a:ext cx="4572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62225" y="102669"/>
            <a:ext cx="5181600" cy="1143000"/>
          </a:xfrm>
        </p:spPr>
        <p:txBody>
          <a:bodyPr>
            <a:normAutofit/>
          </a:bodyPr>
          <a:lstStyle/>
          <a:p>
            <a:r>
              <a:rPr lang="en-US" dirty="0"/>
              <a:t>Problem with </a:t>
            </a:r>
            <a:r>
              <a:rPr lang="en-US" dirty="0" err="1"/>
              <a:t>EnKF</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2057400" y="1219200"/>
            <a:ext cx="2728280" cy="2438400"/>
          </a:xfrm>
          <a:prstGeom prst="rect">
            <a:avLst/>
          </a:prstGeom>
          <a:noFill/>
          <a:ln w="9525">
            <a:noFill/>
            <a:miter lim="800000"/>
            <a:headEnd/>
            <a:tailEnd/>
          </a:ln>
          <a:effectLst/>
        </p:spPr>
      </p:pic>
      <p:pic>
        <p:nvPicPr>
          <p:cNvPr id="57348" name="Picture 4"/>
          <p:cNvPicPr>
            <a:picLocks noChangeAspect="1" noChangeArrowheads="1"/>
          </p:cNvPicPr>
          <p:nvPr/>
        </p:nvPicPr>
        <p:blipFill>
          <a:blip r:embed="rId4" cstate="print"/>
          <a:srcRect/>
          <a:stretch>
            <a:fillRect/>
          </a:stretch>
        </p:blipFill>
        <p:spPr bwMode="auto">
          <a:xfrm>
            <a:off x="2286000" y="4267201"/>
            <a:ext cx="2265552" cy="1419225"/>
          </a:xfrm>
          <a:prstGeom prst="rect">
            <a:avLst/>
          </a:prstGeom>
          <a:noFill/>
          <a:ln w="9525">
            <a:noFill/>
            <a:miter lim="800000"/>
            <a:headEnd/>
            <a:tailEnd/>
          </a:ln>
          <a:effectLst/>
        </p:spPr>
      </p:pic>
      <p:sp>
        <p:nvSpPr>
          <p:cNvPr id="11" name="Rectangle 10"/>
          <p:cNvSpPr/>
          <p:nvPr/>
        </p:nvSpPr>
        <p:spPr>
          <a:xfrm>
            <a:off x="3733800" y="2590800"/>
            <a:ext cx="381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rot="5400000">
            <a:off x="2552700" y="3162300"/>
            <a:ext cx="1752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3352800" y="3352800"/>
            <a:ext cx="1752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28800" y="5791200"/>
            <a:ext cx="3886200" cy="369332"/>
          </a:xfrm>
          <a:prstGeom prst="rect">
            <a:avLst/>
          </a:prstGeom>
          <a:noFill/>
        </p:spPr>
        <p:txBody>
          <a:bodyPr wrap="square" rtlCol="0">
            <a:spAutoFit/>
          </a:bodyPr>
          <a:lstStyle/>
          <a:p>
            <a:r>
              <a:rPr lang="en-US" dirty="0"/>
              <a:t>After first observation and assimilation</a:t>
            </a:r>
          </a:p>
        </p:txBody>
      </p:sp>
      <p:pic>
        <p:nvPicPr>
          <p:cNvPr id="57349" name="Picture 5"/>
          <p:cNvPicPr>
            <a:picLocks noChangeAspect="1" noChangeArrowheads="1"/>
          </p:cNvPicPr>
          <p:nvPr/>
        </p:nvPicPr>
        <p:blipFill>
          <a:blip r:embed="rId5" cstate="print"/>
          <a:srcRect/>
          <a:stretch>
            <a:fillRect/>
          </a:stretch>
        </p:blipFill>
        <p:spPr bwMode="auto">
          <a:xfrm>
            <a:off x="5105401" y="2667001"/>
            <a:ext cx="2212155" cy="1262063"/>
          </a:xfrm>
          <a:prstGeom prst="rect">
            <a:avLst/>
          </a:prstGeom>
          <a:noFill/>
          <a:ln w="9525">
            <a:noFill/>
            <a:miter lim="800000"/>
            <a:headEnd/>
            <a:tailEnd/>
          </a:ln>
          <a:effectLst/>
        </p:spPr>
      </p:pic>
      <p:sp>
        <p:nvSpPr>
          <p:cNvPr id="18" name="Rectangle 17"/>
          <p:cNvSpPr/>
          <p:nvPr/>
        </p:nvSpPr>
        <p:spPr>
          <a:xfrm>
            <a:off x="2819400" y="1752600"/>
            <a:ext cx="14478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2819400" y="2971800"/>
            <a:ext cx="27432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67200" y="1752600"/>
            <a:ext cx="266700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9200" y="4114800"/>
            <a:ext cx="3124200" cy="369332"/>
          </a:xfrm>
          <a:prstGeom prst="rect">
            <a:avLst/>
          </a:prstGeom>
          <a:noFill/>
        </p:spPr>
        <p:txBody>
          <a:bodyPr wrap="square" rtlCol="0">
            <a:spAutoFit/>
          </a:bodyPr>
          <a:lstStyle/>
          <a:p>
            <a:r>
              <a:rPr lang="en-US" dirty="0"/>
              <a:t>Before second observation</a:t>
            </a:r>
          </a:p>
        </p:txBody>
      </p:sp>
      <p:pic>
        <p:nvPicPr>
          <p:cNvPr id="57351" name="Picture 7"/>
          <p:cNvPicPr>
            <a:picLocks noChangeAspect="1" noChangeArrowheads="1"/>
          </p:cNvPicPr>
          <p:nvPr/>
        </p:nvPicPr>
        <p:blipFill>
          <a:blip r:embed="rId6" cstate="print"/>
          <a:srcRect/>
          <a:stretch>
            <a:fillRect/>
          </a:stretch>
        </p:blipFill>
        <p:spPr bwMode="auto">
          <a:xfrm>
            <a:off x="6553200" y="4648200"/>
            <a:ext cx="1752600" cy="1305128"/>
          </a:xfrm>
          <a:prstGeom prst="rect">
            <a:avLst/>
          </a:prstGeom>
          <a:noFill/>
          <a:ln w="9525">
            <a:noFill/>
            <a:miter lim="800000"/>
            <a:headEnd/>
            <a:tailEnd/>
          </a:ln>
          <a:effectLst/>
        </p:spPr>
      </p:pic>
      <p:sp>
        <p:nvSpPr>
          <p:cNvPr id="29" name="TextBox 28"/>
          <p:cNvSpPr txBox="1"/>
          <p:nvPr/>
        </p:nvSpPr>
        <p:spPr>
          <a:xfrm>
            <a:off x="6172200" y="6096000"/>
            <a:ext cx="4267200" cy="369332"/>
          </a:xfrm>
          <a:prstGeom prst="rect">
            <a:avLst/>
          </a:prstGeom>
          <a:noFill/>
        </p:spPr>
        <p:txBody>
          <a:bodyPr wrap="square" rtlCol="0">
            <a:spAutoFit/>
          </a:bodyPr>
          <a:lstStyle/>
          <a:p>
            <a:r>
              <a:rPr lang="en-US" dirty="0"/>
              <a:t>After SECOND observation and assimilation</a:t>
            </a:r>
          </a:p>
        </p:txBody>
      </p:sp>
      <p:sp>
        <p:nvSpPr>
          <p:cNvPr id="31" name="Rectangle 30"/>
          <p:cNvSpPr/>
          <p:nvPr/>
        </p:nvSpPr>
        <p:spPr>
          <a:xfrm>
            <a:off x="2895600" y="2286000"/>
            <a:ext cx="228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2895600" y="2590800"/>
            <a:ext cx="396240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124200" y="2286000"/>
            <a:ext cx="5029200" cy="2438400"/>
          </a:xfrm>
          <a:prstGeom prst="line">
            <a:avLst/>
          </a:prstGeom>
        </p:spPr>
        <p:style>
          <a:lnRef idx="1">
            <a:schemeClr val="accent1"/>
          </a:lnRef>
          <a:fillRef idx="0">
            <a:schemeClr val="accent1"/>
          </a:fillRef>
          <a:effectRef idx="0">
            <a:schemeClr val="accent1"/>
          </a:effectRef>
          <a:fontRef idx="minor">
            <a:schemeClr val="tx1"/>
          </a:fontRef>
        </p:style>
      </p:cxnSp>
      <p:pic>
        <p:nvPicPr>
          <p:cNvPr id="143366" name="Picture 6"/>
          <p:cNvPicPr>
            <a:picLocks noChangeAspect="1" noChangeArrowheads="1"/>
          </p:cNvPicPr>
          <p:nvPr/>
        </p:nvPicPr>
        <p:blipFill>
          <a:blip r:embed="rId7" cstate="print"/>
          <a:srcRect/>
          <a:stretch>
            <a:fillRect/>
          </a:stretch>
        </p:blipFill>
        <p:spPr bwMode="auto">
          <a:xfrm>
            <a:off x="7391401" y="381001"/>
            <a:ext cx="3062209" cy="239098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30862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0.70"/>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par>
                                <p:cTn id="14" presetID="55"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strVal val="#ppt_w*0.70"/>
                                          </p:val>
                                        </p:tav>
                                        <p:tav tm="100000">
                                          <p:val>
                                            <p:strVal val="#ppt_w"/>
                                          </p:val>
                                        </p:tav>
                                      </p:tavLst>
                                    </p:anim>
                                    <p:anim calcmode="lin" valueType="num">
                                      <p:cBhvr>
                                        <p:cTn id="17" dur="1000" fill="hold"/>
                                        <p:tgtEl>
                                          <p:spTgt spid="13"/>
                                        </p:tgtEl>
                                        <p:attrNameLst>
                                          <p:attrName>ppt_h</p:attrName>
                                        </p:attrNameLst>
                                      </p:cBhvr>
                                      <p:tavLst>
                                        <p:tav tm="0">
                                          <p:val>
                                            <p:strVal val="#ppt_h"/>
                                          </p:val>
                                        </p:tav>
                                        <p:tav tm="100000">
                                          <p:val>
                                            <p:strVal val="#ppt_h"/>
                                          </p:val>
                                        </p:tav>
                                      </p:tavLst>
                                    </p:anim>
                                    <p:animEffect transition="in" filter="fade">
                                      <p:cBhvr>
                                        <p:cTn id="18" dur="1000"/>
                                        <p:tgtEl>
                                          <p:spTgt spid="13"/>
                                        </p:tgtEl>
                                      </p:cBhvr>
                                    </p:animEffect>
                                  </p:childTnLst>
                                </p:cTn>
                              </p:par>
                              <p:par>
                                <p:cTn id="19" presetID="55" presetClass="entr" presetSubtype="0" fill="hold" nodeType="withEffect">
                                  <p:stCondLst>
                                    <p:cond delay="0"/>
                                  </p:stCondLst>
                                  <p:childTnLst>
                                    <p:set>
                                      <p:cBhvr>
                                        <p:cTn id="20" dur="1" fill="hold">
                                          <p:stCondLst>
                                            <p:cond delay="0"/>
                                          </p:stCondLst>
                                        </p:cTn>
                                        <p:tgtEl>
                                          <p:spTgt spid="57348"/>
                                        </p:tgtEl>
                                        <p:attrNameLst>
                                          <p:attrName>style.visibility</p:attrName>
                                        </p:attrNameLst>
                                      </p:cBhvr>
                                      <p:to>
                                        <p:strVal val="visible"/>
                                      </p:to>
                                    </p:set>
                                    <p:anim calcmode="lin" valueType="num">
                                      <p:cBhvr>
                                        <p:cTn id="21" dur="1000" fill="hold"/>
                                        <p:tgtEl>
                                          <p:spTgt spid="57348"/>
                                        </p:tgtEl>
                                        <p:attrNameLst>
                                          <p:attrName>ppt_w</p:attrName>
                                        </p:attrNameLst>
                                      </p:cBhvr>
                                      <p:tavLst>
                                        <p:tav tm="0">
                                          <p:val>
                                            <p:strVal val="#ppt_w*0.70"/>
                                          </p:val>
                                        </p:tav>
                                        <p:tav tm="100000">
                                          <p:val>
                                            <p:strVal val="#ppt_w"/>
                                          </p:val>
                                        </p:tav>
                                      </p:tavLst>
                                    </p:anim>
                                    <p:anim calcmode="lin" valueType="num">
                                      <p:cBhvr>
                                        <p:cTn id="22" dur="1000" fill="hold"/>
                                        <p:tgtEl>
                                          <p:spTgt spid="57348"/>
                                        </p:tgtEl>
                                        <p:attrNameLst>
                                          <p:attrName>ppt_h</p:attrName>
                                        </p:attrNameLst>
                                      </p:cBhvr>
                                      <p:tavLst>
                                        <p:tav tm="0">
                                          <p:val>
                                            <p:strVal val="#ppt_h"/>
                                          </p:val>
                                        </p:tav>
                                        <p:tav tm="100000">
                                          <p:val>
                                            <p:strVal val="#ppt_h"/>
                                          </p:val>
                                        </p:tav>
                                      </p:tavLst>
                                    </p:anim>
                                    <p:animEffect transition="in" filter="fade">
                                      <p:cBhvr>
                                        <p:cTn id="23" dur="1000"/>
                                        <p:tgtEl>
                                          <p:spTgt spid="57348"/>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5"/>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57348"/>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strVal val="#ppt_w*0.70"/>
                                          </p:val>
                                        </p:tav>
                                        <p:tav tm="100000">
                                          <p:val>
                                            <p:strVal val="#ppt_w"/>
                                          </p:val>
                                        </p:tav>
                                      </p:tavLst>
                                    </p:anim>
                                    <p:anim calcmode="lin" valueType="num">
                                      <p:cBhvr>
                                        <p:cTn id="41" dur="1000" fill="hold"/>
                                        <p:tgtEl>
                                          <p:spTgt spid="18"/>
                                        </p:tgtEl>
                                        <p:attrNameLst>
                                          <p:attrName>ppt_h</p:attrName>
                                        </p:attrNameLst>
                                      </p:cBhvr>
                                      <p:tavLst>
                                        <p:tav tm="0">
                                          <p:val>
                                            <p:strVal val="#ppt_h"/>
                                          </p:val>
                                        </p:tav>
                                        <p:tav tm="100000">
                                          <p:val>
                                            <p:strVal val="#ppt_h"/>
                                          </p:val>
                                        </p:tav>
                                      </p:tavLst>
                                    </p:anim>
                                    <p:animEffect transition="in" filter="fade">
                                      <p:cBhvr>
                                        <p:cTn id="42" dur="1000"/>
                                        <p:tgtEl>
                                          <p:spTgt spid="18"/>
                                        </p:tgtEl>
                                      </p:cBhvr>
                                    </p:animEffect>
                                  </p:childTnLst>
                                </p:cTn>
                              </p:par>
                              <p:par>
                                <p:cTn id="43" presetID="55"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strVal val="#ppt_w*0.70"/>
                                          </p:val>
                                        </p:tav>
                                        <p:tav tm="100000">
                                          <p:val>
                                            <p:strVal val="#ppt_w"/>
                                          </p:val>
                                        </p:tav>
                                      </p:tavLst>
                                    </p:anim>
                                    <p:anim calcmode="lin" valueType="num">
                                      <p:cBhvr>
                                        <p:cTn id="46" dur="1000" fill="hold"/>
                                        <p:tgtEl>
                                          <p:spTgt spid="22"/>
                                        </p:tgtEl>
                                        <p:attrNameLst>
                                          <p:attrName>ppt_h</p:attrName>
                                        </p:attrNameLst>
                                      </p:cBhvr>
                                      <p:tavLst>
                                        <p:tav tm="0">
                                          <p:val>
                                            <p:strVal val="#ppt_h"/>
                                          </p:val>
                                        </p:tav>
                                        <p:tav tm="100000">
                                          <p:val>
                                            <p:strVal val="#ppt_h"/>
                                          </p:val>
                                        </p:tav>
                                      </p:tavLst>
                                    </p:anim>
                                    <p:animEffect transition="in" filter="fade">
                                      <p:cBhvr>
                                        <p:cTn id="47" dur="1000"/>
                                        <p:tgtEl>
                                          <p:spTgt spid="22"/>
                                        </p:tgtEl>
                                      </p:cBhvr>
                                    </p:animEffect>
                                  </p:childTnLst>
                                </p:cTn>
                              </p:par>
                              <p:par>
                                <p:cTn id="48" presetID="55"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1000" fill="hold"/>
                                        <p:tgtEl>
                                          <p:spTgt spid="20"/>
                                        </p:tgtEl>
                                        <p:attrNameLst>
                                          <p:attrName>ppt_w</p:attrName>
                                        </p:attrNameLst>
                                      </p:cBhvr>
                                      <p:tavLst>
                                        <p:tav tm="0">
                                          <p:val>
                                            <p:strVal val="#ppt_w*0.70"/>
                                          </p:val>
                                        </p:tav>
                                        <p:tav tm="100000">
                                          <p:val>
                                            <p:strVal val="#ppt_w"/>
                                          </p:val>
                                        </p:tav>
                                      </p:tavLst>
                                    </p:anim>
                                    <p:anim calcmode="lin" valueType="num">
                                      <p:cBhvr>
                                        <p:cTn id="51" dur="1000" fill="hold"/>
                                        <p:tgtEl>
                                          <p:spTgt spid="20"/>
                                        </p:tgtEl>
                                        <p:attrNameLst>
                                          <p:attrName>ppt_h</p:attrName>
                                        </p:attrNameLst>
                                      </p:cBhvr>
                                      <p:tavLst>
                                        <p:tav tm="0">
                                          <p:val>
                                            <p:strVal val="#ppt_h"/>
                                          </p:val>
                                        </p:tav>
                                        <p:tav tm="100000">
                                          <p:val>
                                            <p:strVal val="#ppt_h"/>
                                          </p:val>
                                        </p:tav>
                                      </p:tavLst>
                                    </p:anim>
                                    <p:animEffect transition="in" filter="fade">
                                      <p:cBhvr>
                                        <p:cTn id="52" dur="1000"/>
                                        <p:tgtEl>
                                          <p:spTgt spid="20"/>
                                        </p:tgtEl>
                                      </p:cBhvr>
                                    </p:animEffect>
                                  </p:childTnLst>
                                </p:cTn>
                              </p:par>
                              <p:par>
                                <p:cTn id="53" presetID="55" presetClass="entr" presetSubtype="0" fill="hold" nodeType="withEffect">
                                  <p:stCondLst>
                                    <p:cond delay="0"/>
                                  </p:stCondLst>
                                  <p:childTnLst>
                                    <p:set>
                                      <p:cBhvr>
                                        <p:cTn id="54" dur="1" fill="hold">
                                          <p:stCondLst>
                                            <p:cond delay="0"/>
                                          </p:stCondLst>
                                        </p:cTn>
                                        <p:tgtEl>
                                          <p:spTgt spid="57349"/>
                                        </p:tgtEl>
                                        <p:attrNameLst>
                                          <p:attrName>style.visibility</p:attrName>
                                        </p:attrNameLst>
                                      </p:cBhvr>
                                      <p:to>
                                        <p:strVal val="visible"/>
                                      </p:to>
                                    </p:set>
                                    <p:anim calcmode="lin" valueType="num">
                                      <p:cBhvr>
                                        <p:cTn id="55" dur="1000" fill="hold"/>
                                        <p:tgtEl>
                                          <p:spTgt spid="57349"/>
                                        </p:tgtEl>
                                        <p:attrNameLst>
                                          <p:attrName>ppt_w</p:attrName>
                                        </p:attrNameLst>
                                      </p:cBhvr>
                                      <p:tavLst>
                                        <p:tav tm="0">
                                          <p:val>
                                            <p:strVal val="#ppt_w*0.70"/>
                                          </p:val>
                                        </p:tav>
                                        <p:tav tm="100000">
                                          <p:val>
                                            <p:strVal val="#ppt_w"/>
                                          </p:val>
                                        </p:tav>
                                      </p:tavLst>
                                    </p:anim>
                                    <p:anim calcmode="lin" valueType="num">
                                      <p:cBhvr>
                                        <p:cTn id="56" dur="1000" fill="hold"/>
                                        <p:tgtEl>
                                          <p:spTgt spid="57349"/>
                                        </p:tgtEl>
                                        <p:attrNameLst>
                                          <p:attrName>ppt_h</p:attrName>
                                        </p:attrNameLst>
                                      </p:cBhvr>
                                      <p:tavLst>
                                        <p:tav tm="0">
                                          <p:val>
                                            <p:strVal val="#ppt_h"/>
                                          </p:val>
                                        </p:tav>
                                        <p:tav tm="100000">
                                          <p:val>
                                            <p:strVal val="#ppt_h"/>
                                          </p:val>
                                        </p:tav>
                                      </p:tavLst>
                                    </p:anim>
                                    <p:animEffect transition="in" filter="fade">
                                      <p:cBhvr>
                                        <p:cTn id="57" dur="1000"/>
                                        <p:tgtEl>
                                          <p:spTgt spid="57349"/>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8"/>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22"/>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57349"/>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735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16" grpId="1"/>
      <p:bldP spid="18" grpId="0" animBg="1"/>
      <p:bldP spid="18" grpId="1" animBg="1"/>
      <p:bldP spid="26" grpId="0"/>
      <p:bldP spid="26" grpId="1"/>
      <p:bldP spid="29"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97353-E8D0-41C2-B230-627C57F25755}"/>
              </a:ext>
            </a:extLst>
          </p:cNvPr>
          <p:cNvPicPr>
            <a:picLocks noChangeAspect="1"/>
          </p:cNvPicPr>
          <p:nvPr/>
        </p:nvPicPr>
        <p:blipFill rotWithShape="1">
          <a:blip r:embed="rId2"/>
          <a:srcRect t="32" r="39108"/>
          <a:stretch/>
        </p:blipFill>
        <p:spPr>
          <a:xfrm>
            <a:off x="851342" y="565121"/>
            <a:ext cx="7886602" cy="1687464"/>
          </a:xfrm>
          <a:prstGeom prst="rect">
            <a:avLst/>
          </a:prstGeom>
        </p:spPr>
      </p:pic>
      <p:sp>
        <p:nvSpPr>
          <p:cNvPr id="4" name="Line 8">
            <a:extLst>
              <a:ext uri="{FF2B5EF4-FFF2-40B4-BE49-F238E27FC236}">
                <a16:creationId xmlns:a16="http://schemas.microsoft.com/office/drawing/2014/main" id="{BF61DADE-11F7-4314-9EF4-D0C57629232C}"/>
              </a:ext>
            </a:extLst>
          </p:cNvPr>
          <p:cNvSpPr>
            <a:spLocks noChangeShapeType="1"/>
          </p:cNvSpPr>
          <p:nvPr/>
        </p:nvSpPr>
        <p:spPr bwMode="auto">
          <a:xfrm>
            <a:off x="1459437" y="2943028"/>
            <a:ext cx="1561683" cy="3140"/>
          </a:xfrm>
          <a:prstGeom prst="line">
            <a:avLst/>
          </a:prstGeom>
          <a:noFill/>
          <a:ln w="28575">
            <a:solidFill>
              <a:schemeClr val="tx1"/>
            </a:solidFill>
            <a:round/>
            <a:headEnd type="oval" w="med" len="med"/>
            <a:tailEnd type="triangle" w="med" len="med"/>
          </a:ln>
        </p:spPr>
        <p:txBody>
          <a:bodyPr/>
          <a:lstStyle/>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7AEC0B4-23DF-403D-BCC1-CB72C633ED59}"/>
                  </a:ext>
                </a:extLst>
              </p:cNvPr>
              <p:cNvSpPr txBox="1"/>
              <p:nvPr/>
            </p:nvSpPr>
            <p:spPr>
              <a:xfrm>
                <a:off x="3261211" y="2649652"/>
                <a:ext cx="1194397" cy="5216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𝑓</m:t>
                          </m:r>
                        </m:sup>
                      </m:sSubSup>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e>
                      </m:d>
                    </m:oMath>
                  </m:oMathPara>
                </a14:m>
                <a:endParaRPr lang="en-US" dirty="0"/>
              </a:p>
            </p:txBody>
          </p:sp>
        </mc:Choice>
        <mc:Fallback xmlns="">
          <p:sp>
            <p:nvSpPr>
              <p:cNvPr id="7" name="TextBox 6">
                <a:extLst>
                  <a:ext uri="{FF2B5EF4-FFF2-40B4-BE49-F238E27FC236}">
                    <a16:creationId xmlns:a16="http://schemas.microsoft.com/office/drawing/2014/main" id="{A7AEC0B4-23DF-403D-BCC1-CB72C633ED59}"/>
                  </a:ext>
                </a:extLst>
              </p:cNvPr>
              <p:cNvSpPr txBox="1">
                <a:spLocks noRot="1" noChangeAspect="1" noMove="1" noResize="1" noEditPoints="1" noAdjustHandles="1" noChangeArrowheads="1" noChangeShapeType="1" noTextEdit="1"/>
              </p:cNvSpPr>
              <p:nvPr/>
            </p:nvSpPr>
            <p:spPr>
              <a:xfrm>
                <a:off x="3261211" y="2649652"/>
                <a:ext cx="1194397" cy="521681"/>
              </a:xfrm>
              <a:prstGeom prst="rect">
                <a:avLst/>
              </a:prstGeom>
              <a:blipFill>
                <a:blip r:embed="rId3"/>
                <a:stretch>
                  <a:fillRect r="-132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EA1B89-1EDC-4A0B-B683-B840C9EF7277}"/>
                  </a:ext>
                </a:extLst>
              </p:cNvPr>
              <p:cNvSpPr txBox="1"/>
              <p:nvPr/>
            </p:nvSpPr>
            <p:spPr>
              <a:xfrm>
                <a:off x="5570061" y="2727584"/>
                <a:ext cx="123150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𝑎</m:t>
                          </m:r>
                        </m:sup>
                      </m:sSubSup>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e>
                      </m:d>
                    </m:oMath>
                  </m:oMathPara>
                </a14:m>
                <a:endParaRPr lang="en-US" dirty="0"/>
              </a:p>
            </p:txBody>
          </p:sp>
        </mc:Choice>
        <mc:Fallback xmlns="">
          <p:sp>
            <p:nvSpPr>
              <p:cNvPr id="8" name="TextBox 7">
                <a:extLst>
                  <a:ext uri="{FF2B5EF4-FFF2-40B4-BE49-F238E27FC236}">
                    <a16:creationId xmlns:a16="http://schemas.microsoft.com/office/drawing/2014/main" id="{98EA1B89-1EDC-4A0B-B683-B840C9EF7277}"/>
                  </a:ext>
                </a:extLst>
              </p:cNvPr>
              <p:cNvSpPr txBox="1">
                <a:spLocks noRot="1" noChangeAspect="1" noMove="1" noResize="1" noEditPoints="1" noAdjustHandles="1" noChangeArrowheads="1" noChangeShapeType="1" noTextEdit="1"/>
              </p:cNvSpPr>
              <p:nvPr/>
            </p:nvSpPr>
            <p:spPr>
              <a:xfrm>
                <a:off x="5570061" y="2727584"/>
                <a:ext cx="1231503" cy="430887"/>
              </a:xfrm>
              <a:prstGeom prst="rect">
                <a:avLst/>
              </a:prstGeom>
              <a:blipFill>
                <a:blip r:embed="rId4"/>
                <a:stretch>
                  <a:fillRect r="-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D36147-8876-4D73-A2DC-66DA7F6D3C8A}"/>
                  </a:ext>
                </a:extLst>
              </p:cNvPr>
              <p:cNvSpPr txBox="1"/>
              <p:nvPr/>
            </p:nvSpPr>
            <p:spPr>
              <a:xfrm>
                <a:off x="514211" y="2725827"/>
                <a:ext cx="82676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3CD36147-8876-4D73-A2DC-66DA7F6D3C8A}"/>
                  </a:ext>
                </a:extLst>
              </p:cNvPr>
              <p:cNvSpPr txBox="1">
                <a:spLocks noRot="1" noChangeAspect="1" noMove="1" noResize="1" noEditPoints="1" noAdjustHandles="1" noChangeArrowheads="1" noChangeShapeType="1" noTextEdit="1"/>
              </p:cNvSpPr>
              <p:nvPr/>
            </p:nvSpPr>
            <p:spPr>
              <a:xfrm>
                <a:off x="514211" y="2725827"/>
                <a:ext cx="826765" cy="369332"/>
              </a:xfrm>
              <a:prstGeom prst="rect">
                <a:avLst/>
              </a:prstGeom>
              <a:blipFill>
                <a:blip r:embed="rId5"/>
                <a:stretch>
                  <a:fillRect l="-8088" r="-13235" b="-34426"/>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B8ED504A-7351-4A7B-A68A-828A4D5D5B67}"/>
              </a:ext>
            </a:extLst>
          </p:cNvPr>
          <p:cNvPicPr>
            <a:picLocks noChangeAspect="1"/>
          </p:cNvPicPr>
          <p:nvPr/>
        </p:nvPicPr>
        <p:blipFill>
          <a:blip r:embed="rId6"/>
          <a:stretch>
            <a:fillRect/>
          </a:stretch>
        </p:blipFill>
        <p:spPr>
          <a:xfrm>
            <a:off x="3582723" y="3245444"/>
            <a:ext cx="3609975" cy="161925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1859A87-C627-441A-B13C-E93C96C4A5ED}"/>
                  </a:ext>
                </a:extLst>
              </p:cNvPr>
              <p:cNvSpPr txBox="1"/>
              <p:nvPr/>
            </p:nvSpPr>
            <p:spPr>
              <a:xfrm>
                <a:off x="4794643" y="1467289"/>
                <a:ext cx="55233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oMath>
                  </m:oMathPara>
                </a14:m>
                <a:endParaRPr lang="en-US" dirty="0"/>
              </a:p>
            </p:txBody>
          </p:sp>
        </mc:Choice>
        <mc:Fallback xmlns="">
          <p:sp>
            <p:nvSpPr>
              <p:cNvPr id="28" name="TextBox 27">
                <a:extLst>
                  <a:ext uri="{FF2B5EF4-FFF2-40B4-BE49-F238E27FC236}">
                    <a16:creationId xmlns:a16="http://schemas.microsoft.com/office/drawing/2014/main" id="{B1859A87-C627-441A-B13C-E93C96C4A5ED}"/>
                  </a:ext>
                </a:extLst>
              </p:cNvPr>
              <p:cNvSpPr txBox="1">
                <a:spLocks noRot="1" noChangeAspect="1" noMove="1" noResize="1" noEditPoints="1" noAdjustHandles="1" noChangeArrowheads="1" noChangeShapeType="1" noTextEdit="1"/>
              </p:cNvSpPr>
              <p:nvPr/>
            </p:nvSpPr>
            <p:spPr>
              <a:xfrm>
                <a:off x="4794643" y="1467289"/>
                <a:ext cx="552331" cy="55399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7C224A-693B-4DF7-A080-AC0DC34E9BBF}"/>
                  </a:ext>
                </a:extLst>
              </p:cNvPr>
              <p:cNvSpPr txBox="1"/>
              <p:nvPr/>
            </p:nvSpPr>
            <p:spPr>
              <a:xfrm>
                <a:off x="4794643" y="3673705"/>
                <a:ext cx="55233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oMath>
                  </m:oMathPara>
                </a14:m>
                <a:endParaRPr lang="en-US" dirty="0"/>
              </a:p>
            </p:txBody>
          </p:sp>
        </mc:Choice>
        <mc:Fallback xmlns="">
          <p:sp>
            <p:nvSpPr>
              <p:cNvPr id="29" name="TextBox 28">
                <a:extLst>
                  <a:ext uri="{FF2B5EF4-FFF2-40B4-BE49-F238E27FC236}">
                    <a16:creationId xmlns:a16="http://schemas.microsoft.com/office/drawing/2014/main" id="{D87C224A-693B-4DF7-A080-AC0DC34E9BBF}"/>
                  </a:ext>
                </a:extLst>
              </p:cNvPr>
              <p:cNvSpPr txBox="1">
                <a:spLocks noRot="1" noChangeAspect="1" noMove="1" noResize="1" noEditPoints="1" noAdjustHandles="1" noChangeArrowheads="1" noChangeShapeType="1" noTextEdit="1"/>
              </p:cNvSpPr>
              <p:nvPr/>
            </p:nvSpPr>
            <p:spPr>
              <a:xfrm>
                <a:off x="4794643" y="3673705"/>
                <a:ext cx="552331" cy="553998"/>
              </a:xfrm>
              <a:prstGeom prst="rect">
                <a:avLst/>
              </a:prstGeom>
              <a:blipFill>
                <a:blip r:embed="rId8"/>
                <a:stretch>
                  <a:fillRect/>
                </a:stretch>
              </a:blipFill>
            </p:spPr>
            <p:txBody>
              <a:bodyPr/>
              <a:lstStyle/>
              <a:p>
                <a:r>
                  <a:rPr lang="en-US">
                    <a:noFill/>
                  </a:rPr>
                  <a:t> </a:t>
                </a:r>
              </a:p>
            </p:txBody>
          </p:sp>
        </mc:Fallback>
      </mc:AlternateContent>
      <p:sp>
        <p:nvSpPr>
          <p:cNvPr id="30" name="Line 8">
            <a:extLst>
              <a:ext uri="{FF2B5EF4-FFF2-40B4-BE49-F238E27FC236}">
                <a16:creationId xmlns:a16="http://schemas.microsoft.com/office/drawing/2014/main" id="{6DE7245A-0D80-459A-B6D6-B9BAA13AC6FE}"/>
              </a:ext>
            </a:extLst>
          </p:cNvPr>
          <p:cNvSpPr>
            <a:spLocks noChangeShapeType="1"/>
          </p:cNvSpPr>
          <p:nvPr/>
        </p:nvSpPr>
        <p:spPr bwMode="auto">
          <a:xfrm flipV="1">
            <a:off x="7174986" y="2943027"/>
            <a:ext cx="1927887" cy="4163"/>
          </a:xfrm>
          <a:prstGeom prst="line">
            <a:avLst/>
          </a:prstGeom>
          <a:noFill/>
          <a:ln w="28575">
            <a:solidFill>
              <a:schemeClr val="tx1"/>
            </a:solidFill>
            <a:round/>
            <a:headEnd type="oval" w="med" len="med"/>
            <a:tailEnd type="triangle" w="med" len="med"/>
          </a:ln>
        </p:spPr>
        <p:txBody>
          <a:bodyPr/>
          <a:lstStyle/>
          <a:p>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471387D-8623-407C-9328-C2C14302BDCC}"/>
                  </a:ext>
                </a:extLst>
              </p:cNvPr>
              <p:cNvSpPr txBox="1"/>
              <p:nvPr/>
            </p:nvSpPr>
            <p:spPr>
              <a:xfrm>
                <a:off x="1134168" y="5117423"/>
                <a:ext cx="8425612" cy="462947"/>
              </a:xfrm>
              <a:prstGeom prst="rect">
                <a:avLst/>
              </a:prstGeom>
              <a:noFill/>
            </p:spPr>
            <p:txBody>
              <a:bodyPr wrap="square" rtlCol="0">
                <a:spAutoFit/>
              </a:bodyPr>
              <a:lstStyle/>
              <a:p>
                <a:r>
                  <a:rPr lang="en-US" sz="2400" dirty="0"/>
                  <a:t>Sampling means approximating a pdf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dirty="0"/>
                  <a:t> by </a:t>
                </a:r>
                <a14:m>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oMath>
                </a14:m>
                <a:endParaRPr lang="en-US" dirty="0"/>
              </a:p>
            </p:txBody>
          </p:sp>
        </mc:Choice>
        <mc:Fallback xmlns="">
          <p:sp>
            <p:nvSpPr>
              <p:cNvPr id="31" name="TextBox 30">
                <a:extLst>
                  <a:ext uri="{FF2B5EF4-FFF2-40B4-BE49-F238E27FC236}">
                    <a16:creationId xmlns:a16="http://schemas.microsoft.com/office/drawing/2014/main" id="{0471387D-8623-407C-9328-C2C14302BDCC}"/>
                  </a:ext>
                </a:extLst>
              </p:cNvPr>
              <p:cNvSpPr txBox="1">
                <a:spLocks noRot="1" noChangeAspect="1" noMove="1" noResize="1" noEditPoints="1" noAdjustHandles="1" noChangeArrowheads="1" noChangeShapeType="1" noTextEdit="1"/>
              </p:cNvSpPr>
              <p:nvPr/>
            </p:nvSpPr>
            <p:spPr>
              <a:xfrm>
                <a:off x="1134168" y="5117423"/>
                <a:ext cx="8425612" cy="462947"/>
              </a:xfrm>
              <a:prstGeom prst="rect">
                <a:avLst/>
              </a:prstGeom>
              <a:blipFill>
                <a:blip r:embed="rId9"/>
                <a:stretch>
                  <a:fillRect l="-1085" t="-130263" b="-194737"/>
                </a:stretch>
              </a:blipFill>
            </p:spPr>
            <p:txBody>
              <a:bodyPr/>
              <a:lstStyle/>
              <a:p>
                <a:r>
                  <a:rPr lang="en-US">
                    <a:noFill/>
                  </a:rPr>
                  <a:t> </a:t>
                </a:r>
              </a:p>
            </p:txBody>
          </p:sp>
        </mc:Fallback>
      </mc:AlternateContent>
      <p:sp>
        <p:nvSpPr>
          <p:cNvPr id="32" name="Rectangle: Rounded Corners 31">
            <a:extLst>
              <a:ext uri="{FF2B5EF4-FFF2-40B4-BE49-F238E27FC236}">
                <a16:creationId xmlns:a16="http://schemas.microsoft.com/office/drawing/2014/main" id="{D89C0E63-77AA-4370-B107-BEF259697ECD}"/>
              </a:ext>
            </a:extLst>
          </p:cNvPr>
          <p:cNvSpPr/>
          <p:nvPr/>
        </p:nvSpPr>
        <p:spPr>
          <a:xfrm>
            <a:off x="806294" y="3612556"/>
            <a:ext cx="3058510" cy="13765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0DDC9A7-8AF0-4172-A31C-54F3D411DE81}"/>
              </a:ext>
            </a:extLst>
          </p:cNvPr>
          <p:cNvSpPr txBox="1"/>
          <p:nvPr/>
        </p:nvSpPr>
        <p:spPr>
          <a:xfrm>
            <a:off x="1163093" y="3587529"/>
            <a:ext cx="2215231" cy="369332"/>
          </a:xfrm>
          <a:prstGeom prst="rect">
            <a:avLst/>
          </a:prstGeom>
          <a:noFill/>
        </p:spPr>
        <p:txBody>
          <a:bodyPr wrap="square" rtlCol="0">
            <a:spAutoFit/>
          </a:bodyPr>
          <a:lstStyle/>
          <a:p>
            <a:r>
              <a:rPr lang="en-US" dirty="0"/>
              <a:t>What is approx. of</a:t>
            </a:r>
          </a:p>
        </p:txBody>
      </p:sp>
      <p:cxnSp>
        <p:nvCxnSpPr>
          <p:cNvPr id="35" name="Straight Arrow Connector 34">
            <a:extLst>
              <a:ext uri="{FF2B5EF4-FFF2-40B4-BE49-F238E27FC236}">
                <a16:creationId xmlns:a16="http://schemas.microsoft.com/office/drawing/2014/main" id="{60CAC181-B3DF-4930-942B-1DEB91480BDE}"/>
              </a:ext>
            </a:extLst>
          </p:cNvPr>
          <p:cNvCxnSpPr>
            <a:cxnSpLocks/>
            <a:stCxn id="37" idx="1"/>
          </p:cNvCxnSpPr>
          <p:nvPr/>
        </p:nvCxnSpPr>
        <p:spPr>
          <a:xfrm flipH="1" flipV="1">
            <a:off x="6716111" y="3267985"/>
            <a:ext cx="652790" cy="5535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086A6AED-AAC8-462B-BC2B-C4226150B9CE}"/>
              </a:ext>
            </a:extLst>
          </p:cNvPr>
          <p:cNvSpPr/>
          <p:nvPr/>
        </p:nvSpPr>
        <p:spPr>
          <a:xfrm>
            <a:off x="6641233" y="3557050"/>
            <a:ext cx="3058510" cy="13765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29B2AEA-D2E9-4F13-B9E4-7B00953323FE}"/>
              </a:ext>
            </a:extLst>
          </p:cNvPr>
          <p:cNvSpPr txBox="1"/>
          <p:nvPr/>
        </p:nvSpPr>
        <p:spPr>
          <a:xfrm>
            <a:off x="7368901" y="3636901"/>
            <a:ext cx="1603174" cy="369332"/>
          </a:xfrm>
          <a:prstGeom prst="rect">
            <a:avLst/>
          </a:prstGeom>
          <a:noFill/>
        </p:spPr>
        <p:txBody>
          <a:bodyPr wrap="square" rtlCol="0">
            <a:spAutoFit/>
          </a:bodyPr>
          <a:lstStyle/>
          <a:p>
            <a:r>
              <a:rPr lang="en-US" dirty="0"/>
              <a:t>Any guesses?</a:t>
            </a:r>
          </a:p>
        </p:txBody>
      </p:sp>
      <p:cxnSp>
        <p:nvCxnSpPr>
          <p:cNvPr id="41" name="Straight Arrow Connector 40">
            <a:extLst>
              <a:ext uri="{FF2B5EF4-FFF2-40B4-BE49-F238E27FC236}">
                <a16:creationId xmlns:a16="http://schemas.microsoft.com/office/drawing/2014/main" id="{C07BCD58-0CFD-4711-824D-6116B2B84EC0}"/>
              </a:ext>
            </a:extLst>
          </p:cNvPr>
          <p:cNvCxnSpPr/>
          <p:nvPr/>
        </p:nvCxnSpPr>
        <p:spPr>
          <a:xfrm flipV="1">
            <a:off x="3076528" y="3245444"/>
            <a:ext cx="506195" cy="5157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7457B69-1106-46F4-A610-5428D070ED86}"/>
                  </a:ext>
                </a:extLst>
              </p:cNvPr>
              <p:cNvSpPr txBox="1"/>
              <p:nvPr/>
            </p:nvSpPr>
            <p:spPr>
              <a:xfrm>
                <a:off x="2672243" y="756458"/>
                <a:ext cx="54200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1">
                              <a:latin typeface="Cambria Math" panose="02040503050406030204" pitchFamily="18" charset="0"/>
                            </a:rPr>
                            <m:t>1</m:t>
                          </m:r>
                        </m:sub>
                      </m:sSub>
                    </m:oMath>
                  </m:oMathPara>
                </a14:m>
                <a:endParaRPr lang="en-US" dirty="0"/>
              </a:p>
            </p:txBody>
          </p:sp>
        </mc:Choice>
        <mc:Fallback>
          <p:sp>
            <p:nvSpPr>
              <p:cNvPr id="2" name="TextBox 1">
                <a:extLst>
                  <a:ext uri="{FF2B5EF4-FFF2-40B4-BE49-F238E27FC236}">
                    <a16:creationId xmlns:a16="http://schemas.microsoft.com/office/drawing/2014/main" id="{17457B69-1106-46F4-A610-5428D070ED86}"/>
                  </a:ext>
                </a:extLst>
              </p:cNvPr>
              <p:cNvSpPr txBox="1">
                <a:spLocks noRot="1" noChangeAspect="1" noMove="1" noResize="1" noEditPoints="1" noAdjustHandles="1" noChangeArrowheads="1" noChangeShapeType="1" noTextEdit="1"/>
              </p:cNvSpPr>
              <p:nvPr/>
            </p:nvSpPr>
            <p:spPr>
              <a:xfrm>
                <a:off x="2672243" y="756458"/>
                <a:ext cx="542008"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1C3C1D50-672E-4C26-A302-CFAE4EFADFAA}"/>
                  </a:ext>
                </a:extLst>
              </p:cNvPr>
              <p:cNvSpPr txBox="1"/>
              <p:nvPr/>
            </p:nvSpPr>
            <p:spPr>
              <a:xfrm>
                <a:off x="7823363" y="2294940"/>
                <a:ext cx="55027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𝑚</m:t>
                          </m:r>
                        </m:e>
                        <m:sub>
                          <m:r>
                            <a:rPr lang="en-US" sz="2800" b="0" i="1" smtClean="0">
                              <a:latin typeface="Cambria Math" panose="02040503050406030204" pitchFamily="18" charset="0"/>
                            </a:rPr>
                            <m:t>2</m:t>
                          </m:r>
                        </m:sub>
                      </m:sSub>
                    </m:oMath>
                  </m:oMathPara>
                </a14:m>
                <a:endParaRPr lang="en-US" dirty="0"/>
              </a:p>
            </p:txBody>
          </p:sp>
        </mc:Choice>
        <mc:Fallback>
          <p:sp>
            <p:nvSpPr>
              <p:cNvPr id="19" name="TextBox 18">
                <a:extLst>
                  <a:ext uri="{FF2B5EF4-FFF2-40B4-BE49-F238E27FC236}">
                    <a16:creationId xmlns:a16="http://schemas.microsoft.com/office/drawing/2014/main" id="{1C3C1D50-672E-4C26-A302-CFAE4EFADFAA}"/>
                  </a:ext>
                </a:extLst>
              </p:cNvPr>
              <p:cNvSpPr txBox="1">
                <a:spLocks noRot="1" noChangeAspect="1" noMove="1" noResize="1" noEditPoints="1" noAdjustHandles="1" noChangeArrowheads="1" noChangeShapeType="1" noTextEdit="1"/>
              </p:cNvSpPr>
              <p:nvPr/>
            </p:nvSpPr>
            <p:spPr>
              <a:xfrm>
                <a:off x="7823363" y="2294940"/>
                <a:ext cx="550279"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9F639C2-56DD-42D4-8D69-4C123C8E8B89}"/>
                  </a:ext>
                </a:extLst>
              </p:cNvPr>
              <p:cNvSpPr txBox="1"/>
              <p:nvPr/>
            </p:nvSpPr>
            <p:spPr>
              <a:xfrm>
                <a:off x="7029237" y="693139"/>
                <a:ext cx="55027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𝑚</m:t>
                          </m:r>
                        </m:e>
                        <m:sub>
                          <m:r>
                            <a:rPr lang="en-US" sz="2800" b="0" i="1" smtClean="0">
                              <a:latin typeface="Cambria Math" panose="02040503050406030204" pitchFamily="18" charset="0"/>
                            </a:rPr>
                            <m:t>2</m:t>
                          </m:r>
                        </m:sub>
                      </m:sSub>
                    </m:oMath>
                  </m:oMathPara>
                </a14:m>
                <a:endParaRPr lang="en-US" dirty="0"/>
              </a:p>
            </p:txBody>
          </p:sp>
        </mc:Choice>
        <mc:Fallback>
          <p:sp>
            <p:nvSpPr>
              <p:cNvPr id="20" name="TextBox 19">
                <a:extLst>
                  <a:ext uri="{FF2B5EF4-FFF2-40B4-BE49-F238E27FC236}">
                    <a16:creationId xmlns:a16="http://schemas.microsoft.com/office/drawing/2014/main" id="{A9F639C2-56DD-42D4-8D69-4C123C8E8B89}"/>
                  </a:ext>
                </a:extLst>
              </p:cNvPr>
              <p:cNvSpPr txBox="1">
                <a:spLocks noRot="1" noChangeAspect="1" noMove="1" noResize="1" noEditPoints="1" noAdjustHandles="1" noChangeArrowheads="1" noChangeShapeType="1" noTextEdit="1"/>
              </p:cNvSpPr>
              <p:nvPr/>
            </p:nvSpPr>
            <p:spPr>
              <a:xfrm>
                <a:off x="7029237" y="693139"/>
                <a:ext cx="550279"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90E5845-A80A-4268-9DB0-79BD355C3450}"/>
                  </a:ext>
                </a:extLst>
              </p:cNvPr>
              <p:cNvSpPr txBox="1"/>
              <p:nvPr/>
            </p:nvSpPr>
            <p:spPr>
              <a:xfrm>
                <a:off x="2064545" y="2245173"/>
                <a:ext cx="542008"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1">
                              <a:latin typeface="Cambria Math" panose="02040503050406030204" pitchFamily="18" charset="0"/>
                            </a:rPr>
                            <m:t>1</m:t>
                          </m:r>
                        </m:sub>
                      </m:sSub>
                    </m:oMath>
                  </m:oMathPara>
                </a14:m>
                <a:endParaRPr lang="en-US" dirty="0"/>
              </a:p>
            </p:txBody>
          </p:sp>
        </mc:Choice>
        <mc:Fallback>
          <p:sp>
            <p:nvSpPr>
              <p:cNvPr id="21" name="TextBox 20">
                <a:extLst>
                  <a:ext uri="{FF2B5EF4-FFF2-40B4-BE49-F238E27FC236}">
                    <a16:creationId xmlns:a16="http://schemas.microsoft.com/office/drawing/2014/main" id="{990E5845-A80A-4268-9DB0-79BD355C3450}"/>
                  </a:ext>
                </a:extLst>
              </p:cNvPr>
              <p:cNvSpPr txBox="1">
                <a:spLocks noRot="1" noChangeAspect="1" noMove="1" noResize="1" noEditPoints="1" noAdjustHandles="1" noChangeArrowheads="1" noChangeShapeType="1" noTextEdit="1"/>
              </p:cNvSpPr>
              <p:nvPr/>
            </p:nvSpPr>
            <p:spPr>
              <a:xfrm>
                <a:off x="2064545" y="2245173"/>
                <a:ext cx="542008"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BB673969-E3AC-4B78-946F-E3BAD335DCDC}"/>
                  </a:ext>
                </a:extLst>
              </p14:cNvPr>
              <p14:cNvContentPartPr/>
              <p14:nvPr/>
            </p14:nvContentPartPr>
            <p14:xfrm>
              <a:off x="1064880" y="3908160"/>
              <a:ext cx="8715960" cy="992160"/>
            </p14:xfrm>
          </p:contentPart>
        </mc:Choice>
        <mc:Fallback>
          <p:pic>
            <p:nvPicPr>
              <p:cNvPr id="5" name="Ink 4">
                <a:extLst>
                  <a:ext uri="{FF2B5EF4-FFF2-40B4-BE49-F238E27FC236}">
                    <a16:creationId xmlns:a16="http://schemas.microsoft.com/office/drawing/2014/main" id="{BB673969-E3AC-4B78-946F-E3BAD335DCDC}"/>
                  </a:ext>
                </a:extLst>
              </p:cNvPr>
              <p:cNvPicPr/>
              <p:nvPr/>
            </p:nvPicPr>
            <p:blipFill>
              <a:blip r:embed="rId15"/>
              <a:stretch>
                <a:fillRect/>
              </a:stretch>
            </p:blipFill>
            <p:spPr>
              <a:xfrm>
                <a:off x="1055520" y="3898800"/>
                <a:ext cx="8734680" cy="1010880"/>
              </a:xfrm>
              <a:prstGeom prst="rect">
                <a:avLst/>
              </a:prstGeom>
            </p:spPr>
          </p:pic>
        </mc:Fallback>
      </mc:AlternateContent>
    </p:spTree>
    <p:extLst>
      <p:ext uri="{BB962C8B-B14F-4D97-AF65-F5344CB8AC3E}">
        <p14:creationId xmlns:p14="http://schemas.microsoft.com/office/powerpoint/2010/main" val="105371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7" grpId="0"/>
      <p:bldP spid="29" grpId="0"/>
      <p:bldP spid="30" grpId="0" animBg="1"/>
      <p:bldP spid="31" grpId="0"/>
      <p:bldP spid="32" grpId="0" animBg="1"/>
      <p:bldP spid="33" grpId="0"/>
      <p:bldP spid="36" grpId="0" animBg="1"/>
      <p:bldP spid="37"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D62319-F7ED-4251-A23A-3C9E09300B27}"/>
                  </a:ext>
                </a:extLst>
              </p:cNvPr>
              <p:cNvSpPr txBox="1"/>
              <p:nvPr/>
            </p:nvSpPr>
            <p:spPr>
              <a:xfrm>
                <a:off x="1129411" y="941626"/>
                <a:ext cx="5198225" cy="369332"/>
              </a:xfrm>
              <a:prstGeom prst="rect">
                <a:avLst/>
              </a:prstGeom>
              <a:noFill/>
            </p:spPr>
            <p:txBody>
              <a:bodyPr wrap="square" rtlCol="0">
                <a:spAutoFit/>
              </a:bodyPr>
              <a:lstStyle/>
              <a:p>
                <a:r>
                  <a:rPr lang="en-US" dirty="0"/>
                  <a:t>STEP1: Start with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and sample from it</a:t>
                </a:r>
              </a:p>
            </p:txBody>
          </p:sp>
        </mc:Choice>
        <mc:Fallback xmlns="">
          <p:sp>
            <p:nvSpPr>
              <p:cNvPr id="4" name="TextBox 3">
                <a:extLst>
                  <a:ext uri="{FF2B5EF4-FFF2-40B4-BE49-F238E27FC236}">
                    <a16:creationId xmlns:a16="http://schemas.microsoft.com/office/drawing/2014/main" id="{74D62319-F7ED-4251-A23A-3C9E09300B27}"/>
                  </a:ext>
                </a:extLst>
              </p:cNvPr>
              <p:cNvSpPr txBox="1">
                <a:spLocks noRot="1" noChangeAspect="1" noMove="1" noResize="1" noEditPoints="1" noAdjustHandles="1" noChangeArrowheads="1" noChangeShapeType="1" noTextEdit="1"/>
              </p:cNvSpPr>
              <p:nvPr/>
            </p:nvSpPr>
            <p:spPr>
              <a:xfrm>
                <a:off x="1129411" y="941626"/>
                <a:ext cx="5198225" cy="369332"/>
              </a:xfrm>
              <a:prstGeom prst="rect">
                <a:avLst/>
              </a:prstGeom>
              <a:blipFill>
                <a:blip r:embed="rId2"/>
                <a:stretch>
                  <a:fillRect l="-93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673CD8-767C-4B0E-BEF4-1980B2D184C5}"/>
                  </a:ext>
                </a:extLst>
              </p:cNvPr>
              <p:cNvSpPr txBox="1"/>
              <p:nvPr/>
            </p:nvSpPr>
            <p:spPr>
              <a:xfrm>
                <a:off x="1957709" y="1399438"/>
                <a:ext cx="7486996" cy="703013"/>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r>
                      <a:rPr lang="en-US" sz="2800" b="0" i="1" smtClean="0">
                        <a:latin typeface="Cambria Math" panose="02040503050406030204" pitchFamily="18" charset="0"/>
                      </a:rPr>
                      <m:t>: </m:t>
                    </m:r>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𝑖</m:t>
                            </m:r>
                          </m:sup>
                        </m:sSup>
                        <m:r>
                          <a:rPr lang="en-US" sz="2800" i="1">
                            <a:latin typeface="Cambria Math" panose="02040503050406030204" pitchFamily="18" charset="0"/>
                            <a:ea typeface="Cambria Math" panose="02040503050406030204" pitchFamily="18" charset="0"/>
                          </a:rPr>
                          <m:t>𝛿</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𝑥</m:t>
                                </m:r>
                              </m:e>
                              <m:sup>
                                <m:r>
                                  <a:rPr lang="en-US" sz="2800" b="0" i="1" smtClean="0">
                                    <a:latin typeface="Cambria Math" panose="02040503050406030204" pitchFamily="18" charset="0"/>
                                    <a:ea typeface="Cambria Math" panose="02040503050406030204" pitchFamily="18" charset="0"/>
                                  </a:rPr>
                                  <m:t>𝑖</m:t>
                                </m:r>
                              </m:sup>
                            </m:sSup>
                          </m:e>
                        </m:d>
                      </m:e>
                    </m:nary>
                  </m:oMath>
                </a14:m>
                <a:r>
                  <a:rPr lang="en-US" sz="2800" dirty="0"/>
                  <a:t> where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r>
                      <a:rPr lang="en-US" sz="2800" b="0" i="1" smtClean="0">
                        <a:latin typeface="Cambria Math" panose="02040503050406030204" pitchFamily="18" charset="0"/>
                      </a:rPr>
                      <m:t> </m:t>
                    </m:r>
                  </m:oMath>
                </a14:m>
                <a:r>
                  <a:rPr lang="en-US" sz="2800" dirty="0"/>
                  <a:t>for all </a:t>
                </a:r>
                <a14:m>
                  <m:oMath xmlns:m="http://schemas.openxmlformats.org/officeDocument/2006/math">
                    <m:r>
                      <a:rPr lang="en-US" sz="2800" b="0" i="1" smtClean="0">
                        <a:latin typeface="Cambria Math" panose="02040503050406030204" pitchFamily="18" charset="0"/>
                      </a:rPr>
                      <m:t>𝑖</m:t>
                    </m:r>
                  </m:oMath>
                </a14:m>
                <a:endParaRPr lang="en-US" sz="2800" dirty="0"/>
              </a:p>
            </p:txBody>
          </p:sp>
        </mc:Choice>
        <mc:Fallback xmlns="">
          <p:sp>
            <p:nvSpPr>
              <p:cNvPr id="5" name="TextBox 4">
                <a:extLst>
                  <a:ext uri="{FF2B5EF4-FFF2-40B4-BE49-F238E27FC236}">
                    <a16:creationId xmlns:a16="http://schemas.microsoft.com/office/drawing/2014/main" id="{BA673CD8-767C-4B0E-BEF4-1980B2D184C5}"/>
                  </a:ext>
                </a:extLst>
              </p:cNvPr>
              <p:cNvSpPr txBox="1">
                <a:spLocks noRot="1" noChangeAspect="1" noMove="1" noResize="1" noEditPoints="1" noAdjustHandles="1" noChangeArrowheads="1" noChangeShapeType="1" noTextEdit="1"/>
              </p:cNvSpPr>
              <p:nvPr/>
            </p:nvSpPr>
            <p:spPr>
              <a:xfrm>
                <a:off x="1957709" y="1399438"/>
                <a:ext cx="7486996" cy="703013"/>
              </a:xfrm>
              <a:prstGeom prst="rect">
                <a:avLst/>
              </a:prstGeom>
              <a:blipFill>
                <a:blip r:embed="rId3"/>
                <a:stretch>
                  <a:fillRect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97044D2-E8B3-4CDB-BDBC-31299664AE3F}"/>
                  </a:ext>
                </a:extLst>
              </p:cNvPr>
              <p:cNvSpPr txBox="1"/>
              <p:nvPr/>
            </p:nvSpPr>
            <p:spPr>
              <a:xfrm>
                <a:off x="996627" y="3411193"/>
                <a:ext cx="8543763" cy="655244"/>
              </a:xfrm>
              <a:prstGeom prst="rect">
                <a:avLst/>
              </a:prstGeom>
              <a:noFill/>
            </p:spPr>
            <p:txBody>
              <a:bodyPr wrap="square" rtlCol="0">
                <a:spAutoFit/>
              </a:bodyPr>
              <a:lstStyle/>
              <a:p>
                <a:r>
                  <a:rPr lang="en-US" dirty="0"/>
                  <a:t>STEP3: Reweight the samples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𝑖</m:t>
                        </m:r>
                      </m:sup>
                    </m:sSup>
                  </m:oMath>
                </a14:m>
                <a:r>
                  <a:rPr lang="en-US" dirty="0"/>
                  <a:t>)  from proximity to </a:t>
                </a:r>
                <a:r>
                  <a:rPr lang="en-US" dirty="0" err="1"/>
                  <a:t>obs</a:t>
                </a:r>
                <a:endParaRPr lang="en-US" dirty="0"/>
              </a:p>
              <a:p>
                <a:endParaRPr lang="en-US" dirty="0"/>
              </a:p>
            </p:txBody>
          </p:sp>
        </mc:Choice>
        <mc:Fallback xmlns="">
          <p:sp>
            <p:nvSpPr>
              <p:cNvPr id="6" name="TextBox 5">
                <a:extLst>
                  <a:ext uri="{FF2B5EF4-FFF2-40B4-BE49-F238E27FC236}">
                    <a16:creationId xmlns:a16="http://schemas.microsoft.com/office/drawing/2014/main" id="{197044D2-E8B3-4CDB-BDBC-31299664AE3F}"/>
                  </a:ext>
                </a:extLst>
              </p:cNvPr>
              <p:cNvSpPr txBox="1">
                <a:spLocks noRot="1" noChangeAspect="1" noMove="1" noResize="1" noEditPoints="1" noAdjustHandles="1" noChangeArrowheads="1" noChangeShapeType="1" noTextEdit="1"/>
              </p:cNvSpPr>
              <p:nvPr/>
            </p:nvSpPr>
            <p:spPr>
              <a:xfrm>
                <a:off x="996627" y="3411193"/>
                <a:ext cx="8543763" cy="655244"/>
              </a:xfrm>
              <a:prstGeom prst="rect">
                <a:avLst/>
              </a:prstGeom>
              <a:blipFill>
                <a:blip r:embed="rId4"/>
                <a:stretch>
                  <a:fillRect l="-571" t="-3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FF3D821-AF46-4CAF-88A2-861A5406439A}"/>
                  </a:ext>
                </a:extLst>
              </p:cNvPr>
              <p:cNvSpPr txBox="1"/>
              <p:nvPr/>
            </p:nvSpPr>
            <p:spPr>
              <a:xfrm>
                <a:off x="1957709" y="2572034"/>
                <a:ext cx="7466403" cy="74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sub>
                          </m:sSub>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e>
                          </m:d>
                        </m:e>
                      </m:d>
                      <m:r>
                        <a:rPr lang="en-US" sz="2400" b="0" i="1" smtClean="0">
                          <a:latin typeface="Cambria Math" panose="02040503050406030204" pitchFamily="18" charset="0"/>
                        </a:rPr>
                        <m:t>: </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𝑖</m:t>
                              </m:r>
                            </m:sup>
                          </m:sSup>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𝑖</m:t>
                                  </m:r>
                                </m:sup>
                              </m:sSup>
                              <m:r>
                                <a:rPr lang="en-US" sz="2400" b="0" i="1" smtClean="0">
                                  <a:latin typeface="Cambria Math" panose="02040503050406030204" pitchFamily="18" charset="0"/>
                                  <a:ea typeface="Cambria Math" panose="02040503050406030204" pitchFamily="18" charset="0"/>
                                </a:rPr>
                                <m:t>)</m:t>
                              </m:r>
                            </m:e>
                          </m:d>
                        </m:e>
                      </m:nary>
                      <m:r>
                        <m:rPr>
                          <m:nor/>
                        </m:rPr>
                        <a:rPr lang="en-US" sz="2400" dirty="0"/>
                        <m:t> </m:t>
                      </m:r>
                      <m:r>
                        <m:rPr>
                          <m:nor/>
                        </m:rPr>
                        <a:rPr lang="en-US" sz="2400" dirty="0"/>
                        <m:t>where</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i="1">
                          <a:latin typeface="Cambria Math" panose="02040503050406030204" pitchFamily="18" charset="0"/>
                        </a:rPr>
                        <m:t> </m:t>
                      </m:r>
                      <m:r>
                        <m:rPr>
                          <m:nor/>
                        </m:rPr>
                        <a:rPr lang="en-US" sz="2400" dirty="0"/>
                        <m:t>for</m:t>
                      </m:r>
                      <m:r>
                        <m:rPr>
                          <m:nor/>
                        </m:rPr>
                        <a:rPr lang="en-US" sz="2400" dirty="0"/>
                        <m:t> </m:t>
                      </m:r>
                      <m:r>
                        <m:rPr>
                          <m:nor/>
                        </m:rPr>
                        <a:rPr lang="en-US" sz="2400" dirty="0"/>
                        <m:t>all</m:t>
                      </m:r>
                      <m:r>
                        <m:rPr>
                          <m:nor/>
                        </m:rPr>
                        <a:rPr lang="en-US" sz="2400" dirty="0"/>
                        <m:t> </m:t>
                      </m:r>
                      <m:r>
                        <a:rPr lang="en-US" sz="2400" i="1">
                          <a:latin typeface="Cambria Math" panose="02040503050406030204" pitchFamily="18" charset="0"/>
                        </a:rPr>
                        <m:t>𝑖</m:t>
                      </m:r>
                    </m:oMath>
                  </m:oMathPara>
                </a14:m>
                <a:endParaRPr lang="en-US" sz="2400" dirty="0"/>
              </a:p>
            </p:txBody>
          </p:sp>
        </mc:Choice>
        <mc:Fallback xmlns="">
          <p:sp>
            <p:nvSpPr>
              <p:cNvPr id="7" name="TextBox 6">
                <a:extLst>
                  <a:ext uri="{FF2B5EF4-FFF2-40B4-BE49-F238E27FC236}">
                    <a16:creationId xmlns:a16="http://schemas.microsoft.com/office/drawing/2014/main" id="{DFF3D821-AF46-4CAF-88A2-861A5406439A}"/>
                  </a:ext>
                </a:extLst>
              </p:cNvPr>
              <p:cNvSpPr txBox="1">
                <a:spLocks noRot="1" noChangeAspect="1" noMove="1" noResize="1" noEditPoints="1" noAdjustHandles="1" noChangeArrowheads="1" noChangeShapeType="1" noTextEdit="1"/>
              </p:cNvSpPr>
              <p:nvPr/>
            </p:nvSpPr>
            <p:spPr>
              <a:xfrm>
                <a:off x="1957709" y="2572034"/>
                <a:ext cx="7466403" cy="74155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0D9C98-F4A8-4C57-9D1F-B2ECAB4A5C2A}"/>
                  </a:ext>
                </a:extLst>
              </p:cNvPr>
              <p:cNvSpPr txBox="1"/>
              <p:nvPr/>
            </p:nvSpPr>
            <p:spPr>
              <a:xfrm>
                <a:off x="1007042" y="2115646"/>
                <a:ext cx="6335555" cy="646331"/>
              </a:xfrm>
              <a:prstGeom prst="rect">
                <a:avLst/>
              </a:prstGeom>
              <a:noFill/>
            </p:spPr>
            <p:txBody>
              <a:bodyPr wrap="square" rtlCol="0">
                <a:spAutoFit/>
              </a:bodyPr>
              <a:lstStyle/>
              <a:p>
                <a:r>
                  <a:rPr lang="en-US" dirty="0"/>
                  <a:t>STEP2: Evolve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oMath>
                </a14:m>
                <a:r>
                  <a:rPr lang="en-US" dirty="0"/>
                  <a:t>under model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lang="en-US" dirty="0"/>
                  <a:t> and form prior </a:t>
                </a:r>
              </a:p>
              <a:p>
                <a:endParaRPr lang="en-US" dirty="0"/>
              </a:p>
            </p:txBody>
          </p:sp>
        </mc:Choice>
        <mc:Fallback xmlns="">
          <p:sp>
            <p:nvSpPr>
              <p:cNvPr id="8" name="TextBox 7">
                <a:extLst>
                  <a:ext uri="{FF2B5EF4-FFF2-40B4-BE49-F238E27FC236}">
                    <a16:creationId xmlns:a16="http://schemas.microsoft.com/office/drawing/2014/main" id="{E20D9C98-F4A8-4C57-9D1F-B2ECAB4A5C2A}"/>
                  </a:ext>
                </a:extLst>
              </p:cNvPr>
              <p:cNvSpPr txBox="1">
                <a:spLocks noRot="1" noChangeAspect="1" noMove="1" noResize="1" noEditPoints="1" noAdjustHandles="1" noChangeArrowheads="1" noChangeShapeType="1" noTextEdit="1"/>
              </p:cNvSpPr>
              <p:nvPr/>
            </p:nvSpPr>
            <p:spPr>
              <a:xfrm>
                <a:off x="1007042" y="2115646"/>
                <a:ext cx="6335555" cy="646331"/>
              </a:xfrm>
              <a:prstGeom prst="rect">
                <a:avLst/>
              </a:prstGeom>
              <a:blipFill>
                <a:blip r:embed="rId6"/>
                <a:stretch>
                  <a:fillRect l="-770"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2789C7E-4631-4FEB-A540-C1F03B76FD75}"/>
                  </a:ext>
                </a:extLst>
              </p:cNvPr>
              <p:cNvSpPr/>
              <p:nvPr/>
            </p:nvSpPr>
            <p:spPr>
              <a:xfrm>
                <a:off x="1382709" y="3734358"/>
                <a:ext cx="7044429" cy="975460"/>
              </a:xfrm>
              <a:prstGeom prst="rect">
                <a:avLst/>
              </a:prstGeom>
            </p:spPr>
            <p:txBody>
              <a:bodyPr wrap="none">
                <a:spAutoFit/>
              </a:bodyPr>
              <a:lstStyle/>
              <a:p>
                <a14:m>
                  <m:oMath xmlns:m="http://schemas.openxmlformats.org/officeDocument/2006/math">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i="1">
                                <a:latin typeface="Cambria Math" panose="02040503050406030204" pitchFamily="18" charset="0"/>
                              </a:rPr>
                              <m:t>𝑖</m:t>
                            </m:r>
                          </m:sup>
                        </m:sSup>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𝑖</m:t>
                                </m:r>
                              </m:sup>
                            </m:sSup>
                            <m:r>
                              <a:rPr lang="en-US" sz="2400" i="1">
                                <a:latin typeface="Cambria Math" panose="02040503050406030204" pitchFamily="18" charset="0"/>
                                <a:ea typeface="Cambria Math" panose="02040503050406030204" pitchFamily="18" charset="0"/>
                              </a:rPr>
                              <m:t>)</m:t>
                            </m:r>
                          </m:e>
                        </m:d>
                      </m:e>
                    </m:nary>
                  </m:oMath>
                </a14:m>
                <a:r>
                  <a:rPr lang="en-US" sz="2400" dirty="0"/>
                  <a:t> where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𝑖</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e>
                          <m:e>
                            <m:sSup>
                              <m:sSupPr>
                                <m:ctrlPr>
                                  <a:rPr lang="en-US" sz="2400" i="1">
                                    <a:latin typeface="Cambria Math" panose="02040503050406030204" pitchFamily="18" charset="0"/>
                                    <a:ea typeface="Cambria Math" panose="02040503050406030204" pitchFamily="18" charset="0"/>
                                  </a:rPr>
                                </m:ctrlPr>
                              </m:s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𝑖</m:t>
                                </m:r>
                              </m:sup>
                            </m:sSup>
                            <m:r>
                              <a:rPr lang="en-US" sz="2400" b="0" i="1" smtClean="0">
                                <a:latin typeface="Cambria Math" panose="02040503050406030204" pitchFamily="18" charset="0"/>
                                <a:ea typeface="Cambria Math" panose="02040503050406030204" pitchFamily="18" charset="0"/>
                              </a:rPr>
                              <m:t>)</m:t>
                            </m:r>
                          </m:e>
                        </m:d>
                      </m:num>
                      <m:den>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m:t>
                            </m:r>
                            <m:r>
                              <m:rPr>
                                <m:brk m:alnAt="25"/>
                              </m:rP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1</m:t>
                                    </m:r>
                                  </m:sub>
                                </m:sSub>
                              </m:e>
                              <m:e>
                                <m:sSup>
                                  <m:sSupPr>
                                    <m:ctrlPr>
                                      <a:rPr lang="en-US" sz="2400" i="1">
                                        <a:latin typeface="Cambria Math" panose="02040503050406030204" pitchFamily="18" charset="0"/>
                                        <a:ea typeface="Cambria Math" panose="02040503050406030204" pitchFamily="18" charset="0"/>
                                      </a:rPr>
                                    </m:ctrlPr>
                                  </m:s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𝑚</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𝑖</m:t>
                                    </m:r>
                                  </m:sup>
                                </m:sSup>
                                <m:r>
                                  <a:rPr lang="en-US" sz="2400" i="1">
                                    <a:latin typeface="Cambria Math" panose="02040503050406030204" pitchFamily="18" charset="0"/>
                                    <a:ea typeface="Cambria Math" panose="02040503050406030204" pitchFamily="18" charset="0"/>
                                  </a:rPr>
                                  <m:t>)</m:t>
                                </m:r>
                              </m:e>
                            </m:d>
                          </m:e>
                        </m:nary>
                      </m:den>
                    </m:f>
                  </m:oMath>
                </a14:m>
                <a:r>
                  <a:rPr lang="en-US" sz="2400" dirty="0"/>
                  <a:t> </a:t>
                </a:r>
              </a:p>
            </p:txBody>
          </p:sp>
        </mc:Choice>
        <mc:Fallback xmlns="">
          <p:sp>
            <p:nvSpPr>
              <p:cNvPr id="9" name="Rectangle 8">
                <a:extLst>
                  <a:ext uri="{FF2B5EF4-FFF2-40B4-BE49-F238E27FC236}">
                    <a16:creationId xmlns:a16="http://schemas.microsoft.com/office/drawing/2014/main" id="{12789C7E-4631-4FEB-A540-C1F03B76FD75}"/>
                  </a:ext>
                </a:extLst>
              </p:cNvPr>
              <p:cNvSpPr>
                <a:spLocks noRot="1" noChangeAspect="1" noMove="1" noResize="1" noEditPoints="1" noAdjustHandles="1" noChangeArrowheads="1" noChangeShapeType="1" noTextEdit="1"/>
              </p:cNvSpPr>
              <p:nvPr/>
            </p:nvSpPr>
            <p:spPr>
              <a:xfrm>
                <a:off x="1382709" y="3734358"/>
                <a:ext cx="7044429" cy="975460"/>
              </a:xfrm>
              <a:prstGeom prst="rect">
                <a:avLst/>
              </a:prstGeom>
              <a:blipFill>
                <a:blip r:embed="rId7"/>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660453B-BD70-42E9-87C3-FBF00601D6C7}"/>
              </a:ext>
            </a:extLst>
          </p:cNvPr>
          <p:cNvSpPr txBox="1"/>
          <p:nvPr/>
        </p:nvSpPr>
        <p:spPr>
          <a:xfrm>
            <a:off x="531523" y="408709"/>
            <a:ext cx="4567496" cy="461665"/>
          </a:xfrm>
          <a:prstGeom prst="rect">
            <a:avLst/>
          </a:prstGeom>
          <a:noFill/>
        </p:spPr>
        <p:txBody>
          <a:bodyPr wrap="square" rtlCol="0">
            <a:spAutoFit/>
          </a:bodyPr>
          <a:lstStyle/>
          <a:p>
            <a:r>
              <a:rPr lang="en-US" sz="2400" b="1" dirty="0"/>
              <a:t>PARTICLE FILTER</a:t>
            </a:r>
          </a:p>
        </p:txBody>
      </p:sp>
      <p:sp>
        <p:nvSpPr>
          <p:cNvPr id="11" name="TextBox 10">
            <a:extLst>
              <a:ext uri="{FF2B5EF4-FFF2-40B4-BE49-F238E27FC236}">
                <a16:creationId xmlns:a16="http://schemas.microsoft.com/office/drawing/2014/main" id="{B8E4029A-BB9B-4F68-83B4-A1D11A08C1E2}"/>
              </a:ext>
            </a:extLst>
          </p:cNvPr>
          <p:cNvSpPr txBox="1"/>
          <p:nvPr/>
        </p:nvSpPr>
        <p:spPr>
          <a:xfrm>
            <a:off x="900942" y="4622326"/>
            <a:ext cx="8543763" cy="646331"/>
          </a:xfrm>
          <a:prstGeom prst="rect">
            <a:avLst/>
          </a:prstGeom>
          <a:noFill/>
        </p:spPr>
        <p:txBody>
          <a:bodyPr wrap="square" rtlCol="0">
            <a:spAutoFit/>
          </a:bodyPr>
          <a:lstStyle/>
          <a:p>
            <a:r>
              <a:rPr lang="en-US" dirty="0"/>
              <a:t>STEP4: Cull and resample from proximity to </a:t>
            </a:r>
            <a:r>
              <a:rPr lang="en-US" dirty="0" err="1"/>
              <a:t>obs</a:t>
            </a:r>
            <a:r>
              <a:rPr lang="en-US" dirty="0"/>
              <a:t> and form posterior</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63E4D3-2ABE-451E-9A25-214DC70BFB4F}"/>
                  </a:ext>
                </a:extLst>
              </p:cNvPr>
              <p:cNvSpPr txBox="1"/>
              <p:nvPr/>
            </p:nvSpPr>
            <p:spPr>
              <a:xfrm>
                <a:off x="2180145" y="5132003"/>
                <a:ext cx="4502066" cy="8465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1</m:t>
                                  </m:r>
                                </m:sub>
                              </m:sSub>
                            </m:e>
                          </m:d>
                        </m:e>
                      </m:d>
                      <m:r>
                        <a:rPr lang="en-US" sz="2800" b="0" i="1" smtClean="0">
                          <a:latin typeface="Cambria Math" panose="02040503050406030204" pitchFamily="18" charset="0"/>
                        </a:rPr>
                        <m:t>: </m:t>
                      </m:r>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𝑤</m:t>
                                  </m:r>
                                </m:e>
                              </m:acc>
                            </m:e>
                            <m:sup>
                              <m:r>
                                <a:rPr lang="en-US" sz="2800" i="1">
                                  <a:latin typeface="Cambria Math" panose="02040503050406030204" pitchFamily="18" charset="0"/>
                                </a:rPr>
                                <m:t>𝑖</m:t>
                              </m:r>
                            </m:sup>
                          </m:sSup>
                          <m:r>
                            <a:rPr lang="en-US" sz="2800" i="1">
                              <a:latin typeface="Cambria Math" panose="02040503050406030204" pitchFamily="18" charset="0"/>
                              <a:ea typeface="Cambria Math" panose="02040503050406030204" pitchFamily="18" charset="0"/>
                            </a:rPr>
                            <m:t>𝛿</m:t>
                          </m:r>
                          <m:d>
                            <m:dPr>
                              <m:ctrlPr>
                                <a:rPr lang="en-US" sz="280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𝑖</m:t>
                                  </m:r>
                                </m:sup>
                              </m:sSubSup>
                            </m:e>
                          </m:d>
                        </m:e>
                      </m:nary>
                    </m:oMath>
                  </m:oMathPara>
                </a14:m>
                <a:endParaRPr lang="en-US" sz="2800" dirty="0"/>
              </a:p>
            </p:txBody>
          </p:sp>
        </mc:Choice>
        <mc:Fallback xmlns="">
          <p:sp>
            <p:nvSpPr>
              <p:cNvPr id="12" name="TextBox 11">
                <a:extLst>
                  <a:ext uri="{FF2B5EF4-FFF2-40B4-BE49-F238E27FC236}">
                    <a16:creationId xmlns:a16="http://schemas.microsoft.com/office/drawing/2014/main" id="{FD63E4D3-2ABE-451E-9A25-214DC70BFB4F}"/>
                  </a:ext>
                </a:extLst>
              </p:cNvPr>
              <p:cNvSpPr txBox="1">
                <a:spLocks noRot="1" noChangeAspect="1" noMove="1" noResize="1" noEditPoints="1" noAdjustHandles="1" noChangeArrowheads="1" noChangeShapeType="1" noTextEdit="1"/>
              </p:cNvSpPr>
              <p:nvPr/>
            </p:nvSpPr>
            <p:spPr>
              <a:xfrm>
                <a:off x="2180145" y="5132003"/>
                <a:ext cx="4502066" cy="84651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499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E7800F-EA20-4BE8-A95B-3003EC72E660}"/>
              </a:ext>
            </a:extLst>
          </p:cNvPr>
          <p:cNvPicPr>
            <a:picLocks noChangeAspect="1"/>
          </p:cNvPicPr>
          <p:nvPr/>
        </p:nvPicPr>
        <p:blipFill>
          <a:blip r:embed="rId2"/>
          <a:stretch>
            <a:fillRect/>
          </a:stretch>
        </p:blipFill>
        <p:spPr>
          <a:xfrm>
            <a:off x="967047" y="2521354"/>
            <a:ext cx="4343400" cy="2724150"/>
          </a:xfrm>
          <a:prstGeom prst="rect">
            <a:avLst/>
          </a:prstGeom>
        </p:spPr>
      </p:pic>
      <p:sp>
        <p:nvSpPr>
          <p:cNvPr id="3" name="TextBox 2">
            <a:extLst>
              <a:ext uri="{FF2B5EF4-FFF2-40B4-BE49-F238E27FC236}">
                <a16:creationId xmlns:a16="http://schemas.microsoft.com/office/drawing/2014/main" id="{44B20881-02E8-4536-B319-B763CE53D5CF}"/>
              </a:ext>
            </a:extLst>
          </p:cNvPr>
          <p:cNvSpPr txBox="1"/>
          <p:nvPr/>
        </p:nvSpPr>
        <p:spPr>
          <a:xfrm>
            <a:off x="6378632" y="845126"/>
            <a:ext cx="4682836" cy="646331"/>
          </a:xfrm>
          <a:prstGeom prst="rect">
            <a:avLst/>
          </a:prstGeom>
          <a:noFill/>
        </p:spPr>
        <p:txBody>
          <a:bodyPr wrap="square" rtlCol="0">
            <a:spAutoFit/>
          </a:bodyPr>
          <a:lstStyle/>
          <a:p>
            <a:r>
              <a:rPr lang="en-US" sz="3600" dirty="0">
                <a:solidFill>
                  <a:srgbClr val="FF0000"/>
                </a:solidFill>
              </a:rPr>
              <a:t>Computational model</a:t>
            </a:r>
          </a:p>
        </p:txBody>
      </p:sp>
      <p:sp>
        <p:nvSpPr>
          <p:cNvPr id="4" name="TextBox 3">
            <a:extLst>
              <a:ext uri="{FF2B5EF4-FFF2-40B4-BE49-F238E27FC236}">
                <a16:creationId xmlns:a16="http://schemas.microsoft.com/office/drawing/2014/main" id="{42FF13CE-D31B-40D5-959E-07E2BB035735}"/>
              </a:ext>
            </a:extLst>
          </p:cNvPr>
          <p:cNvSpPr txBox="1"/>
          <p:nvPr/>
        </p:nvSpPr>
        <p:spPr>
          <a:xfrm>
            <a:off x="967047" y="845126"/>
            <a:ext cx="4095404" cy="646331"/>
          </a:xfrm>
          <a:prstGeom prst="rect">
            <a:avLst/>
          </a:prstGeom>
          <a:noFill/>
        </p:spPr>
        <p:txBody>
          <a:bodyPr wrap="square" rtlCol="0">
            <a:spAutoFit/>
          </a:bodyPr>
          <a:lstStyle/>
          <a:p>
            <a:r>
              <a:rPr lang="en-US" sz="3600" dirty="0">
                <a:solidFill>
                  <a:srgbClr val="FF0000"/>
                </a:solidFill>
              </a:rPr>
              <a:t>Mathematical model</a:t>
            </a:r>
          </a:p>
        </p:txBody>
      </p:sp>
      <p:pic>
        <p:nvPicPr>
          <p:cNvPr id="5" name="Picture 4">
            <a:extLst>
              <a:ext uri="{FF2B5EF4-FFF2-40B4-BE49-F238E27FC236}">
                <a16:creationId xmlns:a16="http://schemas.microsoft.com/office/drawing/2014/main" id="{EE9F2061-F530-4434-9F24-44D94AB363F3}"/>
              </a:ext>
            </a:extLst>
          </p:cNvPr>
          <p:cNvPicPr>
            <a:picLocks noChangeAspect="1" noChangeArrowheads="1"/>
          </p:cNvPicPr>
          <p:nvPr/>
        </p:nvPicPr>
        <p:blipFill>
          <a:blip r:embed="rId3" cstate="print"/>
          <a:srcRect/>
          <a:stretch>
            <a:fillRect/>
          </a:stretch>
        </p:blipFill>
        <p:spPr bwMode="auto">
          <a:xfrm>
            <a:off x="6791237" y="2121131"/>
            <a:ext cx="3857625" cy="3012043"/>
          </a:xfrm>
          <a:prstGeom prst="rect">
            <a:avLst/>
          </a:prstGeom>
          <a:noFill/>
          <a:ln w="9525">
            <a:noFill/>
            <a:miter lim="800000"/>
            <a:headEnd/>
            <a:tailEnd/>
          </a:ln>
        </p:spPr>
      </p:pic>
      <p:sp>
        <p:nvSpPr>
          <p:cNvPr id="6" name="TextBox 5">
            <a:extLst>
              <a:ext uri="{FF2B5EF4-FFF2-40B4-BE49-F238E27FC236}">
                <a16:creationId xmlns:a16="http://schemas.microsoft.com/office/drawing/2014/main" id="{EFA54038-3310-4B68-B6CE-7307B59E91A7}"/>
              </a:ext>
            </a:extLst>
          </p:cNvPr>
          <p:cNvSpPr txBox="1"/>
          <p:nvPr/>
        </p:nvSpPr>
        <p:spPr>
          <a:xfrm>
            <a:off x="1202575" y="5353396"/>
            <a:ext cx="3859876" cy="369332"/>
          </a:xfrm>
          <a:prstGeom prst="rect">
            <a:avLst/>
          </a:prstGeom>
          <a:noFill/>
        </p:spPr>
        <p:txBody>
          <a:bodyPr wrap="square" rtlCol="0">
            <a:spAutoFit/>
          </a:bodyPr>
          <a:lstStyle/>
          <a:p>
            <a:r>
              <a:rPr lang="en-US" dirty="0"/>
              <a:t>Linearized shallow water equations</a:t>
            </a:r>
          </a:p>
        </p:txBody>
      </p:sp>
    </p:spTree>
    <p:extLst>
      <p:ext uri="{BB962C8B-B14F-4D97-AF65-F5344CB8AC3E}">
        <p14:creationId xmlns:p14="http://schemas.microsoft.com/office/powerpoint/2010/main" val="157476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0B5584-7282-4FC2-9CA1-49BF34CB66DB}"/>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Ensemble Kalman Filter</a:t>
            </a:r>
          </a:p>
        </p:txBody>
      </p:sp>
      <p:sp>
        <p:nvSpPr>
          <p:cNvPr id="3" name="TextBox 2">
            <a:extLst>
              <a:ext uri="{FF2B5EF4-FFF2-40B4-BE49-F238E27FC236}">
                <a16:creationId xmlns:a16="http://schemas.microsoft.com/office/drawing/2014/main" id="{97C0F15F-02F4-49ED-A44A-BB97E277B4B7}"/>
              </a:ext>
            </a:extLst>
          </p:cNvPr>
          <p:cNvSpPr txBox="1"/>
          <p:nvPr/>
        </p:nvSpPr>
        <p:spPr>
          <a:xfrm>
            <a:off x="838200" y="1825625"/>
            <a:ext cx="3797807"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Pdfs are Gaussian</a:t>
            </a:r>
          </a:p>
          <a:p>
            <a:pPr marL="342900" indent="-228600">
              <a:lnSpc>
                <a:spcPct val="90000"/>
              </a:lnSpc>
              <a:spcAft>
                <a:spcPts val="600"/>
              </a:spcAft>
              <a:buFont typeface="Arial" panose="020B0604020202020204" pitchFamily="34" charset="0"/>
              <a:buChar char="•"/>
            </a:pPr>
            <a:r>
              <a:rPr lang="en-US" sz="2000"/>
              <a:t>Dynamic model evolution is nonlinear</a:t>
            </a:r>
          </a:p>
        </p:txBody>
      </p:sp>
      <p:pic>
        <p:nvPicPr>
          <p:cNvPr id="5" name="Picture 4">
            <a:extLst>
              <a:ext uri="{FF2B5EF4-FFF2-40B4-BE49-F238E27FC236}">
                <a16:creationId xmlns:a16="http://schemas.microsoft.com/office/drawing/2014/main" id="{397F2D03-A7CB-478F-BFF8-3427298C6873}"/>
              </a:ext>
            </a:extLst>
          </p:cNvPr>
          <p:cNvPicPr>
            <a:picLocks noChangeAspect="1"/>
          </p:cNvPicPr>
          <p:nvPr/>
        </p:nvPicPr>
        <p:blipFill rotWithShape="1">
          <a:blip r:embed="rId2"/>
          <a:srcRect l="739" t="3133"/>
          <a:stretch/>
        </p:blipFill>
        <p:spPr>
          <a:xfrm>
            <a:off x="4125610" y="2775727"/>
            <a:ext cx="6860770" cy="2990418"/>
          </a:xfrm>
          <a:prstGeom prst="rect">
            <a:avLst/>
          </a:prstGeom>
        </p:spPr>
      </p:pic>
      <p:sp>
        <p:nvSpPr>
          <p:cNvPr id="6" name="TextBox 5">
            <a:extLst>
              <a:ext uri="{FF2B5EF4-FFF2-40B4-BE49-F238E27FC236}">
                <a16:creationId xmlns:a16="http://schemas.microsoft.com/office/drawing/2014/main" id="{8E49DBD0-98E1-4267-9DED-308CC3D17E70}"/>
              </a:ext>
            </a:extLst>
          </p:cNvPr>
          <p:cNvSpPr txBox="1"/>
          <p:nvPr/>
        </p:nvSpPr>
        <p:spPr>
          <a:xfrm>
            <a:off x="6387669" y="6176963"/>
            <a:ext cx="3164378" cy="369332"/>
          </a:xfrm>
          <a:prstGeom prst="rect">
            <a:avLst/>
          </a:prstGeom>
          <a:noFill/>
        </p:spPr>
        <p:txBody>
          <a:bodyPr wrap="square" rtlCol="0">
            <a:spAutoFit/>
          </a:bodyPr>
          <a:lstStyle/>
          <a:p>
            <a:r>
              <a:rPr lang="en-US" dirty="0"/>
              <a:t>Patrick </a:t>
            </a:r>
            <a:r>
              <a:rPr lang="en-US" dirty="0" err="1"/>
              <a:t>Raanes</a:t>
            </a:r>
            <a:r>
              <a:rPr lang="en-US" dirty="0"/>
              <a:t>, NERSC</a:t>
            </a:r>
          </a:p>
        </p:txBody>
      </p:sp>
    </p:spTree>
    <p:extLst>
      <p:ext uri="{BB962C8B-B14F-4D97-AF65-F5344CB8AC3E}">
        <p14:creationId xmlns:p14="http://schemas.microsoft.com/office/powerpoint/2010/main" val="94654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657600" y="152400"/>
            <a:ext cx="5105400" cy="838200"/>
          </a:xfrm>
        </p:spPr>
        <p:txBody>
          <a:bodyPr/>
          <a:lstStyle/>
          <a:p>
            <a:pPr eaLnBrk="1" hangingPunct="1"/>
            <a:r>
              <a:rPr lang="en-US" sz="3600" b="1" dirty="0">
                <a:solidFill>
                  <a:srgbClr val="000066"/>
                </a:solidFill>
              </a:rPr>
              <a:t>Augmented system</a:t>
            </a:r>
          </a:p>
        </p:txBody>
      </p:sp>
      <p:graphicFrame>
        <p:nvGraphicFramePr>
          <p:cNvPr id="6146" name="Object 3"/>
          <p:cNvGraphicFramePr>
            <a:graphicFrameLocks noChangeAspect="1"/>
          </p:cNvGraphicFramePr>
          <p:nvPr/>
        </p:nvGraphicFramePr>
        <p:xfrm>
          <a:off x="2590800" y="1981200"/>
          <a:ext cx="6902450" cy="2690812"/>
        </p:xfrm>
        <a:graphic>
          <a:graphicData uri="http://schemas.openxmlformats.org/presentationml/2006/ole">
            <mc:AlternateContent xmlns:mc="http://schemas.openxmlformats.org/markup-compatibility/2006">
              <mc:Choice xmlns:v="urn:schemas-microsoft-com:vml" Requires="v">
                <p:oleObj spid="_x0000_s5163" name="Equation" r:id="rId4" imgW="3124080" imgH="1333440" progId="Equation.DSMT4">
                  <p:embed/>
                </p:oleObj>
              </mc:Choice>
              <mc:Fallback>
                <p:oleObj name="Equation" r:id="rId4" imgW="3124080" imgH="1333440" progId="Equation.DSMT4">
                  <p:embed/>
                  <p:pic>
                    <p:nvPicPr>
                      <p:cNvPr id="614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81200"/>
                        <a:ext cx="6902450" cy="26908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2438400" y="1066800"/>
            <a:ext cx="6629400" cy="369332"/>
          </a:xfrm>
          <a:prstGeom prst="rect">
            <a:avLst/>
          </a:prstGeom>
          <a:noFill/>
        </p:spPr>
        <p:txBody>
          <a:bodyPr wrap="square" rtlCol="0">
            <a:spAutoFit/>
          </a:bodyPr>
          <a:lstStyle/>
          <a:p>
            <a:r>
              <a:rPr lang="en-US" dirty="0"/>
              <a:t>Append equations for drifters (floats)</a:t>
            </a:r>
          </a:p>
        </p:txBody>
      </p:sp>
      <p:sp>
        <p:nvSpPr>
          <p:cNvPr id="5" name="TextBox 4"/>
          <p:cNvSpPr txBox="1"/>
          <p:nvPr/>
        </p:nvSpPr>
        <p:spPr>
          <a:xfrm>
            <a:off x="2514600" y="4953000"/>
            <a:ext cx="6781800" cy="369332"/>
          </a:xfrm>
          <a:prstGeom prst="rect">
            <a:avLst/>
          </a:prstGeom>
          <a:noFill/>
        </p:spPr>
        <p:txBody>
          <a:bodyPr wrap="square" rtlCol="0">
            <a:spAutoFit/>
          </a:bodyPr>
          <a:lstStyle/>
          <a:p>
            <a:r>
              <a:rPr lang="en-US" dirty="0"/>
              <a:t>Apply filtering to augmented system</a:t>
            </a:r>
          </a:p>
        </p:txBody>
      </p:sp>
      <p:sp>
        <p:nvSpPr>
          <p:cNvPr id="2" name="TextBox 1"/>
          <p:cNvSpPr txBox="1"/>
          <p:nvPr/>
        </p:nvSpPr>
        <p:spPr>
          <a:xfrm>
            <a:off x="3810000" y="5791200"/>
            <a:ext cx="5791200" cy="369332"/>
          </a:xfrm>
          <a:prstGeom prst="rect">
            <a:avLst/>
          </a:prstGeom>
          <a:noFill/>
        </p:spPr>
        <p:txBody>
          <a:bodyPr wrap="square" rtlCol="0">
            <a:spAutoFit/>
          </a:bodyPr>
          <a:lstStyle/>
          <a:p>
            <a:r>
              <a:rPr lang="en-US" dirty="0"/>
              <a:t>Ide, Jones and </a:t>
            </a:r>
            <a:r>
              <a:rPr lang="en-US" dirty="0" err="1"/>
              <a:t>Kuznetsov</a:t>
            </a:r>
            <a:r>
              <a:rPr lang="en-US" dirty="0"/>
              <a:t> (2002)</a:t>
            </a:r>
          </a:p>
        </p:txBody>
      </p:sp>
    </p:spTree>
    <p:extLst>
      <p:ext uri="{BB962C8B-B14F-4D97-AF65-F5344CB8AC3E}">
        <p14:creationId xmlns:p14="http://schemas.microsoft.com/office/powerpoint/2010/main" val="36870971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Perturbed Cellular Flow Field</a:t>
            </a:r>
          </a:p>
        </p:txBody>
      </p:sp>
      <p:pic>
        <p:nvPicPr>
          <p:cNvPr id="55298" name="Picture 2"/>
          <p:cNvPicPr>
            <a:picLocks noChangeAspect="1" noChangeArrowheads="1"/>
          </p:cNvPicPr>
          <p:nvPr/>
        </p:nvPicPr>
        <p:blipFill>
          <a:blip r:embed="rId3" cstate="print"/>
          <a:srcRect/>
          <a:stretch>
            <a:fillRect/>
          </a:stretch>
        </p:blipFill>
        <p:spPr bwMode="auto">
          <a:xfrm>
            <a:off x="1905000" y="1447800"/>
            <a:ext cx="2152650" cy="1687212"/>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cstate="print"/>
          <a:srcRect/>
          <a:stretch>
            <a:fillRect/>
          </a:stretch>
        </p:blipFill>
        <p:spPr bwMode="auto">
          <a:xfrm>
            <a:off x="4800601" y="1676401"/>
            <a:ext cx="5170859" cy="1285875"/>
          </a:xfrm>
          <a:prstGeom prst="rect">
            <a:avLst/>
          </a:prstGeom>
          <a:noFill/>
          <a:ln w="9525">
            <a:noFill/>
            <a:miter lim="800000"/>
            <a:headEnd/>
            <a:tailEnd/>
          </a:ln>
          <a:effectLst/>
        </p:spPr>
      </p:pic>
      <p:pic>
        <p:nvPicPr>
          <p:cNvPr id="55300" name="Picture 4"/>
          <p:cNvPicPr>
            <a:picLocks noChangeAspect="1" noChangeArrowheads="1"/>
          </p:cNvPicPr>
          <p:nvPr/>
        </p:nvPicPr>
        <p:blipFill>
          <a:blip r:embed="rId5" cstate="print"/>
          <a:srcRect/>
          <a:stretch>
            <a:fillRect/>
          </a:stretch>
        </p:blipFill>
        <p:spPr bwMode="auto">
          <a:xfrm>
            <a:off x="2133600" y="3657601"/>
            <a:ext cx="2308156" cy="2028825"/>
          </a:xfrm>
          <a:prstGeom prst="rect">
            <a:avLst/>
          </a:prstGeom>
          <a:noFill/>
          <a:ln w="9525">
            <a:noFill/>
            <a:miter lim="800000"/>
            <a:headEnd/>
            <a:tailEnd/>
          </a:ln>
          <a:effectLst/>
        </p:spPr>
      </p:pic>
      <p:pic>
        <p:nvPicPr>
          <p:cNvPr id="144386" name="Picture 2"/>
          <p:cNvPicPr>
            <a:picLocks noChangeAspect="1" noChangeArrowheads="1"/>
          </p:cNvPicPr>
          <p:nvPr/>
        </p:nvPicPr>
        <p:blipFill>
          <a:blip r:embed="rId6" cstate="print"/>
          <a:srcRect/>
          <a:stretch>
            <a:fillRect/>
          </a:stretch>
        </p:blipFill>
        <p:spPr bwMode="auto">
          <a:xfrm>
            <a:off x="5791201" y="3200401"/>
            <a:ext cx="3857625" cy="3012043"/>
          </a:xfrm>
          <a:prstGeom prst="rect">
            <a:avLst/>
          </a:prstGeom>
          <a:noFill/>
          <a:ln w="9525">
            <a:noFill/>
            <a:miter lim="800000"/>
            <a:headEnd/>
            <a:tailEnd/>
          </a:ln>
        </p:spPr>
      </p:pic>
      <p:sp>
        <p:nvSpPr>
          <p:cNvPr id="2" name="TextBox 1"/>
          <p:cNvSpPr txBox="1"/>
          <p:nvPr/>
        </p:nvSpPr>
        <p:spPr>
          <a:xfrm>
            <a:off x="1905000" y="5791201"/>
            <a:ext cx="3429000" cy="646331"/>
          </a:xfrm>
          <a:prstGeom prst="rect">
            <a:avLst/>
          </a:prstGeom>
          <a:noFill/>
        </p:spPr>
        <p:txBody>
          <a:bodyPr wrap="square" rtlCol="0">
            <a:spAutoFit/>
          </a:bodyPr>
          <a:lstStyle/>
          <a:p>
            <a:r>
              <a:rPr lang="en-US" dirty="0" err="1"/>
              <a:t>Apte</a:t>
            </a:r>
            <a:r>
              <a:rPr lang="en-US" dirty="0"/>
              <a:t>, J and Stuart </a:t>
            </a:r>
            <a:r>
              <a:rPr lang="en-US" dirty="0" err="1"/>
              <a:t>Tellus</a:t>
            </a:r>
            <a:r>
              <a:rPr lang="en-US" dirty="0"/>
              <a:t> A 2008</a:t>
            </a:r>
          </a:p>
          <a:p>
            <a:r>
              <a:rPr lang="en-US" dirty="0" err="1"/>
              <a:t>Apte</a:t>
            </a:r>
            <a:r>
              <a:rPr lang="en-US" dirty="0"/>
              <a:t> and J. 2014</a:t>
            </a:r>
          </a:p>
        </p:txBody>
      </p:sp>
    </p:spTree>
    <p:custDataLst>
      <p:tags r:id="rId1"/>
    </p:custDataLst>
    <p:extLst>
      <p:ext uri="{BB962C8B-B14F-4D97-AF65-F5344CB8AC3E}">
        <p14:creationId xmlns:p14="http://schemas.microsoft.com/office/powerpoint/2010/main" val="13292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81200" y="746045"/>
            <a:ext cx="487680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95500" y="-228600"/>
            <a:ext cx="8229600" cy="1143000"/>
          </a:xfrm>
        </p:spPr>
        <p:txBody>
          <a:bodyPr>
            <a:normAutofit/>
          </a:bodyPr>
          <a:lstStyle/>
          <a:p>
            <a:r>
              <a:rPr lang="en-US" sz="3600" dirty="0"/>
              <a:t>Assimilating from trajectory staying in one cell</a:t>
            </a:r>
            <a:endParaRPr lang="en-US" dirty="0"/>
          </a:p>
        </p:txBody>
      </p:sp>
      <p:pic>
        <p:nvPicPr>
          <p:cNvPr id="56322" name="Picture 2"/>
          <p:cNvPicPr>
            <a:picLocks noChangeAspect="1" noChangeArrowheads="1"/>
          </p:cNvPicPr>
          <p:nvPr/>
        </p:nvPicPr>
        <p:blipFill>
          <a:blip r:embed="rId3" cstate="print"/>
          <a:srcRect/>
          <a:stretch>
            <a:fillRect/>
          </a:stretch>
        </p:blipFill>
        <p:spPr bwMode="auto">
          <a:xfrm>
            <a:off x="6477000" y="1191220"/>
            <a:ext cx="4000500" cy="3185397"/>
          </a:xfrm>
          <a:prstGeom prst="rect">
            <a:avLst/>
          </a:prstGeom>
          <a:noFill/>
          <a:ln w="9525">
            <a:noFill/>
            <a:miter lim="800000"/>
            <a:headEnd/>
            <a:tailEnd/>
          </a:ln>
          <a:effectLst/>
        </p:spPr>
      </p:pic>
      <p:pic>
        <p:nvPicPr>
          <p:cNvPr id="145410" name="Picture 2"/>
          <p:cNvPicPr>
            <a:picLocks noChangeAspect="1" noChangeArrowheads="1"/>
          </p:cNvPicPr>
          <p:nvPr/>
        </p:nvPicPr>
        <p:blipFill>
          <a:blip r:embed="rId4" cstate="print"/>
          <a:srcRect/>
          <a:stretch>
            <a:fillRect/>
          </a:stretch>
        </p:blipFill>
        <p:spPr bwMode="auto">
          <a:xfrm>
            <a:off x="2590801" y="4495800"/>
            <a:ext cx="6829425" cy="1790700"/>
          </a:xfrm>
          <a:prstGeom prst="rect">
            <a:avLst/>
          </a:prstGeom>
          <a:noFill/>
          <a:ln w="9525">
            <a:noFill/>
            <a:miter lim="800000"/>
            <a:headEnd/>
            <a:tailEnd/>
          </a:ln>
        </p:spPr>
      </p:pic>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332616"/>
            <a:ext cx="3795712" cy="29026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996440" y="746045"/>
            <a:ext cx="6004560" cy="369332"/>
          </a:xfrm>
          <a:prstGeom prst="rect">
            <a:avLst/>
          </a:prstGeom>
          <a:noFill/>
        </p:spPr>
        <p:txBody>
          <a:bodyPr wrap="square" rtlCol="0">
            <a:spAutoFit/>
          </a:bodyPr>
          <a:lstStyle/>
          <a:p>
            <a:r>
              <a:rPr lang="en-US" dirty="0" err="1"/>
              <a:t>Expt</a:t>
            </a:r>
            <a:r>
              <a:rPr lang="en-US" dirty="0"/>
              <a:t>: estimate </a:t>
            </a:r>
            <a:r>
              <a:rPr lang="en-US" dirty="0" err="1"/>
              <a:t>i.c</a:t>
            </a:r>
            <a:r>
              <a:rPr lang="en-US" dirty="0"/>
              <a:t>. from observations of trajectory</a:t>
            </a:r>
          </a:p>
        </p:txBody>
      </p:sp>
    </p:spTree>
    <p:custDataLst>
      <p:tags r:id="rId1"/>
    </p:custDataLst>
    <p:extLst>
      <p:ext uri="{BB962C8B-B14F-4D97-AF65-F5344CB8AC3E}">
        <p14:creationId xmlns:p14="http://schemas.microsoft.com/office/powerpoint/2010/main" val="34530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1797" y="694755"/>
            <a:ext cx="6361862" cy="584775"/>
          </a:xfrm>
          <a:prstGeom prst="rect">
            <a:avLst/>
          </a:prstGeom>
          <a:noFill/>
        </p:spPr>
        <p:txBody>
          <a:bodyPr wrap="square" rtlCol="0">
            <a:spAutoFit/>
          </a:bodyPr>
          <a:lstStyle/>
          <a:p>
            <a:r>
              <a:rPr lang="en-US" sz="3200" dirty="0">
                <a:solidFill>
                  <a:srgbClr val="FF0000"/>
                </a:solidFill>
              </a:rPr>
              <a:t>Dominant methods in sequential DA:</a:t>
            </a:r>
          </a:p>
        </p:txBody>
      </p:sp>
      <p:sp>
        <p:nvSpPr>
          <p:cNvPr id="3" name="TextBox 2"/>
          <p:cNvSpPr txBox="1"/>
          <p:nvPr/>
        </p:nvSpPr>
        <p:spPr>
          <a:xfrm>
            <a:off x="2409306" y="2062595"/>
            <a:ext cx="3046615" cy="369332"/>
          </a:xfrm>
          <a:prstGeom prst="rect">
            <a:avLst/>
          </a:prstGeom>
          <a:noFill/>
        </p:spPr>
        <p:txBody>
          <a:bodyPr wrap="square" rtlCol="0">
            <a:spAutoFit/>
          </a:bodyPr>
          <a:lstStyle/>
          <a:p>
            <a:r>
              <a:rPr lang="en-US" dirty="0"/>
              <a:t>Ensemble Kalman Filter (</a:t>
            </a:r>
            <a:r>
              <a:rPr lang="en-US" dirty="0" err="1"/>
              <a:t>EnKF</a:t>
            </a:r>
            <a:r>
              <a:rPr lang="en-US" dirty="0"/>
              <a:t>)</a:t>
            </a:r>
          </a:p>
        </p:txBody>
      </p:sp>
      <p:sp>
        <p:nvSpPr>
          <p:cNvPr id="4" name="TextBox 3"/>
          <p:cNvSpPr txBox="1"/>
          <p:nvPr/>
        </p:nvSpPr>
        <p:spPr>
          <a:xfrm>
            <a:off x="6881552" y="2016429"/>
            <a:ext cx="2265218" cy="415498"/>
          </a:xfrm>
          <a:prstGeom prst="rect">
            <a:avLst/>
          </a:prstGeom>
          <a:noFill/>
        </p:spPr>
        <p:txBody>
          <a:bodyPr wrap="square" rtlCol="0">
            <a:spAutoFit/>
          </a:bodyPr>
          <a:lstStyle/>
          <a:p>
            <a:r>
              <a:rPr lang="en-US" sz="2100" dirty="0"/>
              <a:t>Particle Filter</a:t>
            </a:r>
          </a:p>
        </p:txBody>
      </p:sp>
      <p:graphicFrame>
        <p:nvGraphicFramePr>
          <p:cNvPr id="5" name="Object 4"/>
          <p:cNvGraphicFramePr>
            <a:graphicFrameLocks noChangeAspect="1"/>
          </p:cNvGraphicFramePr>
          <p:nvPr>
            <p:extLst/>
          </p:nvPr>
        </p:nvGraphicFramePr>
        <p:xfrm>
          <a:off x="2603011" y="2544064"/>
          <a:ext cx="2583656" cy="510778"/>
        </p:xfrm>
        <a:graphic>
          <a:graphicData uri="http://schemas.openxmlformats.org/presentationml/2006/ole">
            <mc:AlternateContent xmlns:mc="http://schemas.openxmlformats.org/markup-compatibility/2006">
              <mc:Choice xmlns:v="urn:schemas-microsoft-com:vml" Requires="v">
                <p:oleObj spid="_x0000_s6178" name="Equation" r:id="rId3" imgW="1600200" imgH="317500" progId="Equation.3">
                  <p:embed/>
                </p:oleObj>
              </mc:Choice>
              <mc:Fallback>
                <p:oleObj name="Equation" r:id="rId3" imgW="1600200" imgH="317500" progId="Equation.3">
                  <p:embed/>
                  <p:pic>
                    <p:nvPicPr>
                      <p:cNvPr id="5" name="Object 4"/>
                      <p:cNvPicPr>
                        <a:picLocks noChangeAspect="1" noChangeArrowheads="1"/>
                      </p:cNvPicPr>
                      <p:nvPr/>
                    </p:nvPicPr>
                    <p:blipFill>
                      <a:blip r:embed="rId4"/>
                      <a:srcRect/>
                      <a:stretch>
                        <a:fillRect/>
                      </a:stretch>
                    </p:blipFill>
                    <p:spPr bwMode="auto">
                      <a:xfrm>
                        <a:off x="2603011" y="2544064"/>
                        <a:ext cx="2583656" cy="510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6" name="Object 36"/>
          <p:cNvGraphicFramePr>
            <a:graphicFrameLocks noChangeAspect="1"/>
          </p:cNvGraphicFramePr>
          <p:nvPr>
            <p:extLst/>
          </p:nvPr>
        </p:nvGraphicFramePr>
        <p:xfrm>
          <a:off x="6184237" y="2574997"/>
          <a:ext cx="3789760" cy="566738"/>
        </p:xfrm>
        <a:graphic>
          <a:graphicData uri="http://schemas.openxmlformats.org/presentationml/2006/ole">
            <mc:AlternateContent xmlns:mc="http://schemas.openxmlformats.org/markup-compatibility/2006">
              <mc:Choice xmlns:v="urn:schemas-microsoft-com:vml" Requires="v">
                <p:oleObj spid="_x0000_s6179" name="Equation" r:id="rId5" imgW="2324100" imgH="292100" progId="Equation.3">
                  <p:embed/>
                </p:oleObj>
              </mc:Choice>
              <mc:Fallback>
                <p:oleObj name="Equation" r:id="rId5" imgW="2324100" imgH="292100" progId="Equation.3">
                  <p:embed/>
                  <p:pic>
                    <p:nvPicPr>
                      <p:cNvPr id="6" name="Object 36"/>
                      <p:cNvPicPr>
                        <a:picLocks noChangeAspect="1" noChangeArrowheads="1"/>
                      </p:cNvPicPr>
                      <p:nvPr/>
                    </p:nvPicPr>
                    <p:blipFill>
                      <a:blip r:embed="rId6"/>
                      <a:srcRect/>
                      <a:stretch>
                        <a:fillRect/>
                      </a:stretch>
                    </p:blipFill>
                    <p:spPr bwMode="auto">
                      <a:xfrm>
                        <a:off x="6184237" y="2574997"/>
                        <a:ext cx="3789760" cy="566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7" name="TextBox 6"/>
          <p:cNvSpPr txBox="1"/>
          <p:nvPr/>
        </p:nvSpPr>
        <p:spPr>
          <a:xfrm>
            <a:off x="2895601" y="3297035"/>
            <a:ext cx="1675015" cy="300082"/>
          </a:xfrm>
          <a:prstGeom prst="rect">
            <a:avLst/>
          </a:prstGeom>
          <a:noFill/>
        </p:spPr>
        <p:txBody>
          <a:bodyPr wrap="square" rtlCol="0">
            <a:spAutoFit/>
          </a:bodyPr>
          <a:lstStyle/>
          <a:p>
            <a:r>
              <a:rPr lang="en-US" sz="1350" dirty="0"/>
              <a:t>Ensemble members</a:t>
            </a:r>
          </a:p>
        </p:txBody>
      </p:sp>
      <p:sp>
        <p:nvSpPr>
          <p:cNvPr id="8" name="TextBox 7"/>
          <p:cNvSpPr txBox="1"/>
          <p:nvPr/>
        </p:nvSpPr>
        <p:spPr>
          <a:xfrm>
            <a:off x="7133011" y="3292879"/>
            <a:ext cx="1762298" cy="300082"/>
          </a:xfrm>
          <a:prstGeom prst="rect">
            <a:avLst/>
          </a:prstGeom>
          <a:noFill/>
        </p:spPr>
        <p:txBody>
          <a:bodyPr wrap="square" rtlCol="0">
            <a:spAutoFit/>
          </a:bodyPr>
          <a:lstStyle/>
          <a:p>
            <a:r>
              <a:rPr lang="en-US" sz="1350" dirty="0"/>
              <a:t>Particles with weights</a:t>
            </a:r>
          </a:p>
        </p:txBody>
      </p:sp>
      <p:sp>
        <p:nvSpPr>
          <p:cNvPr id="9" name="TextBox 8"/>
          <p:cNvSpPr txBox="1"/>
          <p:nvPr/>
        </p:nvSpPr>
        <p:spPr>
          <a:xfrm>
            <a:off x="2896511" y="3816228"/>
            <a:ext cx="2290157" cy="300082"/>
          </a:xfrm>
          <a:prstGeom prst="rect">
            <a:avLst/>
          </a:prstGeom>
          <a:noFill/>
        </p:spPr>
        <p:txBody>
          <a:bodyPr wrap="square" rtlCol="0">
            <a:spAutoFit/>
          </a:bodyPr>
          <a:lstStyle/>
          <a:p>
            <a:r>
              <a:rPr lang="en-US" sz="1350" dirty="0"/>
              <a:t>Evolve under model</a:t>
            </a:r>
          </a:p>
        </p:txBody>
      </p:sp>
      <p:sp>
        <p:nvSpPr>
          <p:cNvPr id="10" name="TextBox 9"/>
          <p:cNvSpPr txBox="1"/>
          <p:nvPr/>
        </p:nvSpPr>
        <p:spPr>
          <a:xfrm>
            <a:off x="6488775" y="3806024"/>
            <a:ext cx="3050770" cy="300082"/>
          </a:xfrm>
          <a:prstGeom prst="rect">
            <a:avLst/>
          </a:prstGeom>
          <a:noFill/>
        </p:spPr>
        <p:txBody>
          <a:bodyPr wrap="square" rtlCol="0">
            <a:spAutoFit/>
          </a:bodyPr>
          <a:lstStyle/>
          <a:p>
            <a:r>
              <a:rPr lang="en-US" sz="1350" dirty="0"/>
              <a:t>Evolve under model with additive noise</a:t>
            </a:r>
          </a:p>
        </p:txBody>
      </p:sp>
      <mc:AlternateContent xmlns:mc="http://schemas.openxmlformats.org/markup-compatibility/2006" xmlns:a14="http://schemas.microsoft.com/office/drawing/2010/main">
        <mc:Choice Requires="a14">
          <p:sp>
            <p:nvSpPr>
              <p:cNvPr id="11" name="TextBox 10"/>
              <p:cNvSpPr txBox="1"/>
              <p:nvPr/>
            </p:nvSpPr>
            <p:spPr>
              <a:xfrm>
                <a:off x="2456959" y="4335421"/>
                <a:ext cx="2875760" cy="300082"/>
              </a:xfrm>
              <a:prstGeom prst="rect">
                <a:avLst/>
              </a:prstGeom>
              <a:noFill/>
            </p:spPr>
            <p:txBody>
              <a:bodyPr wrap="square" rtlCol="0">
                <a:spAutoFit/>
              </a:bodyPr>
              <a:lstStyle/>
              <a:p>
                <a:r>
                  <a:rPr lang="en-US" sz="1350" dirty="0"/>
                  <a:t>Covariance matrix </a:t>
                </a:r>
                <a14:m>
                  <m:oMath xmlns:m="http://schemas.openxmlformats.org/officeDocument/2006/math">
                    <m:r>
                      <a:rPr lang="en-US" sz="1350" i="1">
                        <a:latin typeface="Cambria Math" panose="02040503050406030204" pitchFamily="18" charset="0"/>
                      </a:rPr>
                      <m:t>𝑃</m:t>
                    </m:r>
                    <m:r>
                      <a:rPr lang="en-US" sz="1350" i="1">
                        <a:latin typeface="Cambria Math" panose="02040503050406030204" pitchFamily="18" charset="0"/>
                      </a:rPr>
                      <m:t> </m:t>
                    </m:r>
                  </m:oMath>
                </a14:m>
                <a:r>
                  <a:rPr lang="en-US" sz="1350" dirty="0"/>
                  <a:t>from ensemble</a:t>
                </a:r>
              </a:p>
            </p:txBody>
          </p:sp>
        </mc:Choice>
        <mc:Fallback xmlns="">
          <p:sp>
            <p:nvSpPr>
              <p:cNvPr id="11" name="TextBox 10"/>
              <p:cNvSpPr txBox="1">
                <a:spLocks noRot="1" noChangeAspect="1" noMove="1" noResize="1" noEditPoints="1" noAdjustHandles="1" noChangeArrowheads="1" noChangeShapeType="1" noTextEdit="1"/>
              </p:cNvSpPr>
              <p:nvPr/>
            </p:nvSpPr>
            <p:spPr>
              <a:xfrm>
                <a:off x="2456959" y="4335421"/>
                <a:ext cx="2875760" cy="300082"/>
              </a:xfrm>
              <a:prstGeom prst="rect">
                <a:avLst/>
              </a:prstGeom>
              <a:blipFill>
                <a:blip r:embed="rId7"/>
                <a:stretch>
                  <a:fillRect l="-424" t="-2041" b="-20408"/>
                </a:stretch>
              </a:blipFill>
            </p:spPr>
            <p:txBody>
              <a:bodyPr/>
              <a:lstStyle/>
              <a:p>
                <a:r>
                  <a:rPr lang="en-US">
                    <a:noFill/>
                  </a:rPr>
                  <a:t> </a:t>
                </a:r>
              </a:p>
            </p:txBody>
          </p:sp>
        </mc:Fallback>
      </mc:AlternateContent>
      <p:sp>
        <p:nvSpPr>
          <p:cNvPr id="12" name="TextBox 11"/>
          <p:cNvSpPr txBox="1"/>
          <p:nvPr/>
        </p:nvSpPr>
        <p:spPr>
          <a:xfrm>
            <a:off x="6265888" y="4852081"/>
            <a:ext cx="3482235" cy="300082"/>
          </a:xfrm>
          <a:prstGeom prst="rect">
            <a:avLst/>
          </a:prstGeom>
          <a:noFill/>
        </p:spPr>
        <p:txBody>
          <a:bodyPr wrap="none" rtlCol="0">
            <a:spAutoFit/>
          </a:bodyPr>
          <a:lstStyle/>
          <a:p>
            <a:r>
              <a:rPr lang="en-US" sz="1350" dirty="0"/>
              <a:t>Weight particles by distance from observations</a:t>
            </a:r>
          </a:p>
        </p:txBody>
      </p:sp>
      <p:sp>
        <p:nvSpPr>
          <p:cNvPr id="13" name="TextBox 12"/>
          <p:cNvSpPr txBox="1"/>
          <p:nvPr/>
        </p:nvSpPr>
        <p:spPr>
          <a:xfrm>
            <a:off x="6973508" y="4335421"/>
            <a:ext cx="3563885" cy="300082"/>
          </a:xfrm>
          <a:prstGeom prst="rect">
            <a:avLst/>
          </a:prstGeom>
          <a:noFill/>
        </p:spPr>
        <p:txBody>
          <a:bodyPr wrap="square" rtlCol="0">
            <a:spAutoFit/>
          </a:bodyPr>
          <a:lstStyle/>
          <a:p>
            <a:r>
              <a:rPr lang="en-US" sz="1350" dirty="0"/>
              <a:t>Evolved particles form prior</a:t>
            </a:r>
          </a:p>
        </p:txBody>
      </p:sp>
      <mc:AlternateContent xmlns:mc="http://schemas.openxmlformats.org/markup-compatibility/2006" xmlns:a14="http://schemas.microsoft.com/office/drawing/2010/main">
        <mc:Choice Requires="a14">
          <p:sp>
            <p:nvSpPr>
              <p:cNvPr id="14" name="TextBox 13"/>
              <p:cNvSpPr txBox="1"/>
              <p:nvPr/>
            </p:nvSpPr>
            <p:spPr>
              <a:xfrm>
                <a:off x="2602576" y="4748207"/>
                <a:ext cx="2660072" cy="507831"/>
              </a:xfrm>
              <a:prstGeom prst="rect">
                <a:avLst/>
              </a:prstGeom>
              <a:noFill/>
            </p:spPr>
            <p:txBody>
              <a:bodyPr wrap="square" rtlCol="0">
                <a:spAutoFit/>
              </a:bodyPr>
              <a:lstStyle/>
              <a:p>
                <a:r>
                  <a:rPr lang="en-US" sz="1350" dirty="0"/>
                  <a:t>Update ensemble using Kalman filter with </a:t>
                </a:r>
                <a14:m>
                  <m:oMath xmlns:m="http://schemas.openxmlformats.org/officeDocument/2006/math">
                    <m:r>
                      <a:rPr lang="en-US" sz="1350" i="1">
                        <a:latin typeface="Cambria Math" panose="02040503050406030204" pitchFamily="18" charset="0"/>
                      </a:rPr>
                      <m:t>𝐾</m:t>
                    </m:r>
                  </m:oMath>
                </a14:m>
                <a:r>
                  <a:rPr lang="en-US" sz="1350" dirty="0"/>
                  <a:t> based on covariance </a:t>
                </a:r>
                <a14:m>
                  <m:oMath xmlns:m="http://schemas.openxmlformats.org/officeDocument/2006/math">
                    <m:r>
                      <a:rPr lang="en-US" sz="1350" i="1">
                        <a:latin typeface="Cambria Math" panose="02040503050406030204" pitchFamily="18" charset="0"/>
                      </a:rPr>
                      <m:t>𝑃</m:t>
                    </m:r>
                  </m:oMath>
                </a14:m>
                <a:endParaRPr lang="en-US" sz="1350" dirty="0"/>
              </a:p>
            </p:txBody>
          </p:sp>
        </mc:Choice>
        <mc:Fallback xmlns="">
          <p:sp>
            <p:nvSpPr>
              <p:cNvPr id="14" name="TextBox 13"/>
              <p:cNvSpPr txBox="1">
                <a:spLocks noRot="1" noChangeAspect="1" noMove="1" noResize="1" noEditPoints="1" noAdjustHandles="1" noChangeArrowheads="1" noChangeShapeType="1" noTextEdit="1"/>
              </p:cNvSpPr>
              <p:nvPr/>
            </p:nvSpPr>
            <p:spPr>
              <a:xfrm>
                <a:off x="2602576" y="4748207"/>
                <a:ext cx="2660072" cy="507831"/>
              </a:xfrm>
              <a:prstGeom prst="rect">
                <a:avLst/>
              </a:prstGeom>
              <a:blipFill>
                <a:blip r:embed="rId8"/>
                <a:stretch>
                  <a:fillRect l="-688" t="-2410" b="-12048"/>
                </a:stretch>
              </a:blipFill>
            </p:spPr>
            <p:txBody>
              <a:bodyPr/>
              <a:lstStyle/>
              <a:p>
                <a:r>
                  <a:rPr lang="en-US">
                    <a:noFill/>
                  </a:rPr>
                  <a:t> </a:t>
                </a:r>
              </a:p>
            </p:txBody>
          </p:sp>
        </mc:Fallback>
      </mc:AlternateContent>
      <p:sp>
        <p:nvSpPr>
          <p:cNvPr id="15" name="TextBox 14"/>
          <p:cNvSpPr txBox="1"/>
          <p:nvPr/>
        </p:nvSpPr>
        <p:spPr>
          <a:xfrm>
            <a:off x="7444738" y="5418583"/>
            <a:ext cx="1762298" cy="300082"/>
          </a:xfrm>
          <a:prstGeom prst="rect">
            <a:avLst/>
          </a:prstGeom>
          <a:noFill/>
        </p:spPr>
        <p:txBody>
          <a:bodyPr wrap="square" rtlCol="0">
            <a:spAutoFit/>
          </a:bodyPr>
          <a:lstStyle/>
          <a:p>
            <a:r>
              <a:rPr lang="en-US" sz="1350" dirty="0"/>
              <a:t>Posterior pdf</a:t>
            </a:r>
          </a:p>
        </p:txBody>
      </p:sp>
      <p:sp>
        <p:nvSpPr>
          <p:cNvPr id="16" name="TextBox 15"/>
          <p:cNvSpPr txBox="1"/>
          <p:nvPr/>
        </p:nvSpPr>
        <p:spPr>
          <a:xfrm>
            <a:off x="3070166" y="5420937"/>
            <a:ext cx="1724891" cy="300082"/>
          </a:xfrm>
          <a:prstGeom prst="rect">
            <a:avLst/>
          </a:prstGeom>
          <a:noFill/>
        </p:spPr>
        <p:txBody>
          <a:bodyPr wrap="square" rtlCol="0">
            <a:spAutoFit/>
          </a:bodyPr>
          <a:lstStyle/>
          <a:p>
            <a:r>
              <a:rPr lang="en-US" sz="1350" dirty="0"/>
              <a:t>New ensemble</a:t>
            </a:r>
          </a:p>
        </p:txBody>
      </p:sp>
    </p:spTree>
    <p:extLst>
      <p:ext uri="{BB962C8B-B14F-4D97-AF65-F5344CB8AC3E}">
        <p14:creationId xmlns:p14="http://schemas.microsoft.com/office/powerpoint/2010/main" val="13555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7CDA24-35F8-4540-8C52-3096D6D949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8BFE0-4E65-4174-9C75-687C94E8827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6B32D98-BEE7-44AA-B92B-89EF052FEFDE}"/>
              </a:ext>
            </a:extLst>
          </p:cNvPr>
          <p:cNvPicPr>
            <a:picLocks noChangeAspect="1"/>
          </p:cNvPicPr>
          <p:nvPr/>
        </p:nvPicPr>
        <p:blipFill>
          <a:blip r:embed="rId2"/>
          <a:stretch>
            <a:fillRect/>
          </a:stretch>
        </p:blipFill>
        <p:spPr>
          <a:xfrm>
            <a:off x="7019838" y="346352"/>
            <a:ext cx="4000811" cy="2760560"/>
          </a:xfrm>
          <a:prstGeom prst="rect">
            <a:avLst/>
          </a:prstGeom>
        </p:spPr>
      </p:pic>
      <p:pic>
        <p:nvPicPr>
          <p:cNvPr id="2" name="Picture 1">
            <a:extLst>
              <a:ext uri="{FF2B5EF4-FFF2-40B4-BE49-F238E27FC236}">
                <a16:creationId xmlns:a16="http://schemas.microsoft.com/office/drawing/2014/main" id="{F6E4DF8D-CBF7-4A25-9198-AC3A11F7B19C}"/>
              </a:ext>
            </a:extLst>
          </p:cNvPr>
          <p:cNvPicPr>
            <a:picLocks noChangeAspect="1"/>
          </p:cNvPicPr>
          <p:nvPr/>
        </p:nvPicPr>
        <p:blipFill>
          <a:blip r:embed="rId3"/>
          <a:stretch>
            <a:fillRect/>
          </a:stretch>
        </p:blipFill>
        <p:spPr>
          <a:xfrm>
            <a:off x="935838" y="321734"/>
            <a:ext cx="4469491" cy="2905170"/>
          </a:xfrm>
          <a:prstGeom prst="rect">
            <a:avLst/>
          </a:prstGeom>
        </p:spPr>
      </p:pic>
      <p:pic>
        <p:nvPicPr>
          <p:cNvPr id="5" name="Picture 4">
            <a:extLst>
              <a:ext uri="{FF2B5EF4-FFF2-40B4-BE49-F238E27FC236}">
                <a16:creationId xmlns:a16="http://schemas.microsoft.com/office/drawing/2014/main" id="{80725B02-4297-4FAF-BBBC-7D88CD2CC403}"/>
              </a:ext>
            </a:extLst>
          </p:cNvPr>
          <p:cNvPicPr>
            <a:picLocks noChangeAspect="1"/>
          </p:cNvPicPr>
          <p:nvPr/>
        </p:nvPicPr>
        <p:blipFill>
          <a:blip r:embed="rId4"/>
          <a:stretch>
            <a:fillRect/>
          </a:stretch>
        </p:blipFill>
        <p:spPr>
          <a:xfrm>
            <a:off x="6997566" y="3786080"/>
            <a:ext cx="4263413" cy="2760560"/>
          </a:xfrm>
          <a:prstGeom prst="rect">
            <a:avLst/>
          </a:prstGeom>
        </p:spPr>
      </p:pic>
      <p:pic>
        <p:nvPicPr>
          <p:cNvPr id="4" name="Picture 3">
            <a:extLst>
              <a:ext uri="{FF2B5EF4-FFF2-40B4-BE49-F238E27FC236}">
                <a16:creationId xmlns:a16="http://schemas.microsoft.com/office/drawing/2014/main" id="{B9E99F1C-FCF7-4419-ABAE-8C90958DBA65}"/>
              </a:ext>
            </a:extLst>
          </p:cNvPr>
          <p:cNvPicPr>
            <a:picLocks noChangeAspect="1"/>
          </p:cNvPicPr>
          <p:nvPr/>
        </p:nvPicPr>
        <p:blipFill>
          <a:blip r:embed="rId5"/>
          <a:stretch>
            <a:fillRect/>
          </a:stretch>
        </p:blipFill>
        <p:spPr>
          <a:xfrm>
            <a:off x="1029829" y="3705014"/>
            <a:ext cx="4165118" cy="2905170"/>
          </a:xfrm>
          <a:prstGeom prst="rect">
            <a:avLst/>
          </a:prstGeom>
        </p:spPr>
      </p:pic>
      <p:sp>
        <p:nvSpPr>
          <p:cNvPr id="6" name="TextBox 5">
            <a:extLst>
              <a:ext uri="{FF2B5EF4-FFF2-40B4-BE49-F238E27FC236}">
                <a16:creationId xmlns:a16="http://schemas.microsoft.com/office/drawing/2014/main" id="{5D45C9CF-2B2C-4AD6-8732-5C1E85B57B9C}"/>
              </a:ext>
            </a:extLst>
          </p:cNvPr>
          <p:cNvSpPr txBox="1"/>
          <p:nvPr/>
        </p:nvSpPr>
        <p:spPr>
          <a:xfrm>
            <a:off x="3572017" y="100449"/>
            <a:ext cx="2333305" cy="646331"/>
          </a:xfrm>
          <a:prstGeom prst="rect">
            <a:avLst/>
          </a:prstGeom>
          <a:noFill/>
        </p:spPr>
        <p:txBody>
          <a:bodyPr wrap="square" rtlCol="0">
            <a:spAutoFit/>
          </a:bodyPr>
          <a:lstStyle/>
          <a:p>
            <a:r>
              <a:rPr lang="en-US" dirty="0"/>
              <a:t>Rougier’s cartoon of a particle filter</a:t>
            </a:r>
          </a:p>
        </p:txBody>
      </p:sp>
    </p:spTree>
    <p:extLst>
      <p:ext uri="{BB962C8B-B14F-4D97-AF65-F5344CB8AC3E}">
        <p14:creationId xmlns:p14="http://schemas.microsoft.com/office/powerpoint/2010/main" val="261653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7B56D4F-794F-43A0-8005-9722BEB54072}"/>
              </a:ext>
            </a:extLst>
          </p:cNvPr>
          <p:cNvPicPr>
            <a:picLocks noChangeAspect="1"/>
          </p:cNvPicPr>
          <p:nvPr/>
        </p:nvPicPr>
        <p:blipFill>
          <a:blip r:embed="rId2"/>
          <a:stretch>
            <a:fillRect/>
          </a:stretch>
        </p:blipFill>
        <p:spPr>
          <a:xfrm>
            <a:off x="2044316" y="643467"/>
            <a:ext cx="8103367" cy="5571066"/>
          </a:xfrm>
          <a:prstGeom prst="rect">
            <a:avLst/>
          </a:prstGeom>
        </p:spPr>
      </p:pic>
    </p:spTree>
    <p:extLst>
      <p:ext uri="{BB962C8B-B14F-4D97-AF65-F5344CB8AC3E}">
        <p14:creationId xmlns:p14="http://schemas.microsoft.com/office/powerpoint/2010/main" val="1098460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IDEOFILE" val="Corporate\Corporate-1-03_PowerPlugs_Video_Backgrounds.wmv"/>
  <p:tag name="VIDEOGRIDCOORDINATE" val="0 1"/>
  <p:tag name="CATEGORYPATH" val="C:\Program Files\PowerPlugs\Video Backgrounds\Videos\My Favorites"/>
  <p:tag name="PATTERNCOLOR" val="16377060"/>
  <p:tag name="VB" val="1"/>
  <p:tag name="MYFAVORITES" val="1"/>
  <p:tag name="BACKDROPFILENAME" val="Backdrop10.x"/>
  <p:tag name="BACKDROPTRANSPERCENTAGE" val="178"/>
  <p:tag name="BACKDROP" val="1"/>
  <p:tag name="TRANSPARENCY" val="1"/>
  <p:tag name="LOOPVIDEO" val="1"/>
  <p:tag name="VIDEOOPTION" val="Normal"/>
</p:tagLst>
</file>

<file path=ppt/tags/tag2.xml><?xml version="1.0" encoding="utf-8"?>
<p:tagLst xmlns:a="http://schemas.openxmlformats.org/drawingml/2006/main" xmlns:r="http://schemas.openxmlformats.org/officeDocument/2006/relationships" xmlns:p="http://schemas.openxmlformats.org/presentationml/2006/main">
  <p:tag name="VIDEOFILE" val="Corporate\Corporate-1-03_PowerPlugs_Video_Backgrounds.wmv"/>
  <p:tag name="VIDEOGRIDCOORDINATE" val="0 1"/>
  <p:tag name="CATEGORYPATH" val="C:\Program Files\PowerPlugs\Video Backgrounds\Videos\My Favorites"/>
  <p:tag name="PATTERNCOLOR" val="16377060"/>
  <p:tag name="VB" val="1"/>
  <p:tag name="MYFAVORITES" val="1"/>
  <p:tag name="BACKDROPFILENAME" val="Backdrop10.x"/>
  <p:tag name="BACKDROPTRANSPERCENTAGE" val="178"/>
  <p:tag name="BACKDROP" val="1"/>
  <p:tag name="TRANSPARENCY" val="1"/>
  <p:tag name="LOOPVIDEO" val="1"/>
  <p:tag name="VIDEOOPTION" val="Normal"/>
</p:tagLst>
</file>

<file path=ppt/tags/tag3.xml><?xml version="1.0" encoding="utf-8"?>
<p:tagLst xmlns:a="http://schemas.openxmlformats.org/drawingml/2006/main" xmlns:r="http://schemas.openxmlformats.org/officeDocument/2006/relationships" xmlns:p="http://schemas.openxmlformats.org/presentationml/2006/main">
  <p:tag name="VIDEOFILE" val="Corporate\Corporate-1-03_PowerPlugs_Video_Backgrounds.wmv"/>
  <p:tag name="VIDEOGRIDCOORDINATE" val="0 1"/>
  <p:tag name="CATEGORYPATH" val="C:\Program Files\PowerPlugs\Video Backgrounds\Videos\My Favorites"/>
  <p:tag name="PATTERNCOLOR" val="16377060"/>
  <p:tag name="VB" val="1"/>
  <p:tag name="MYFAVORITES" val="1"/>
  <p:tag name="BACKDROPFILENAME" val="Backdrop10.x"/>
  <p:tag name="BACKDROPTRANSPERCENTAGE" val="178"/>
  <p:tag name="BACKDROP" val="1"/>
  <p:tag name="TRANSPARENCY" val="1"/>
  <p:tag name="LOOPVIDEO" val="1"/>
  <p:tag name="VIDEOOPTION" val="Normal"/>
</p:tagLst>
</file>

<file path=ppt/tags/tag4.xml><?xml version="1.0" encoding="utf-8"?>
<p:tagLst xmlns:a="http://schemas.openxmlformats.org/drawingml/2006/main" xmlns:r="http://schemas.openxmlformats.org/officeDocument/2006/relationships" xmlns:p="http://schemas.openxmlformats.org/presentationml/2006/main">
  <p:tag name="VIDEOFILE" val="Corporate\Corporate-1-03_PowerPlugs_Video_Backgrounds.wmv"/>
  <p:tag name="VIDEOGRIDCOORDINATE" val="0 1"/>
  <p:tag name="CATEGORYPATH" val="C:\Program Files\PowerPlugs\Video Backgrounds\Videos\My Favorites"/>
  <p:tag name="PATTERNCOLOR" val="16377060"/>
  <p:tag name="VB" val="1"/>
  <p:tag name="MYFAVORITES" val="1"/>
  <p:tag name="BACKDROPFILENAME" val="Backdrop10.x"/>
  <p:tag name="BACKDROPTRANSPERCENTAGE" val="178"/>
  <p:tag name="BACKDROP" val="1"/>
  <p:tag name="TRANSPARENCY" val="1"/>
  <p:tag name="LOOPVIDEO" val="1"/>
  <p:tag name="VIDEOOPTION" val="Norm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9532</TotalTime>
  <Words>611</Words>
  <Application>Microsoft Office PowerPoint</Application>
  <PresentationFormat>Widescreen</PresentationFormat>
  <Paragraphs>82</Paragraphs>
  <Slides>16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Times New Roman</vt:lpstr>
      <vt:lpstr>Office Theme</vt:lpstr>
      <vt:lpstr>Equation</vt:lpstr>
      <vt:lpstr>Data Assimilation in Dynamical Systems Lecture 10</vt:lpstr>
      <vt:lpstr>PowerPoint Presentation</vt:lpstr>
      <vt:lpstr>PowerPoint Presentation</vt:lpstr>
      <vt:lpstr>Augmented system</vt:lpstr>
      <vt:lpstr>Perturbed Cellular Flow Field</vt:lpstr>
      <vt:lpstr>Assimilating from trajectory staying in one cell</vt:lpstr>
      <vt:lpstr>PowerPoint Presentation</vt:lpstr>
      <vt:lpstr>PowerPoint Presentation</vt:lpstr>
      <vt:lpstr>PowerPoint Presentation</vt:lpstr>
      <vt:lpstr>PowerPoint Presentation</vt:lpstr>
      <vt:lpstr>PowerPoint Presentation</vt:lpstr>
      <vt:lpstr>PowerPoint Presentation</vt:lpstr>
      <vt:lpstr>Assimilating from trajectory staying in one cell pf cellular flow field</vt:lpstr>
      <vt:lpstr>Problem with EnKF</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Christopher K</dc:creator>
  <cp:lastModifiedBy>Jones, Christopher K</cp:lastModifiedBy>
  <cp:revision>114</cp:revision>
  <dcterms:created xsi:type="dcterms:W3CDTF">2018-01-26T16:08:48Z</dcterms:created>
  <dcterms:modified xsi:type="dcterms:W3CDTF">2018-03-27T21:17:28Z</dcterms:modified>
</cp:coreProperties>
</file>