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5999738" cy="28803600"/>
  <p:notesSz cx="9144000" cy="6858000"/>
  <p:defaultTextStyle>
    <a:defPPr>
      <a:defRPr lang="en-US"/>
    </a:defPPr>
    <a:lvl1pPr marL="0" algn="l" defTabSz="3703046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1pPr>
    <a:lvl2pPr marL="1851523" algn="l" defTabSz="3703046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2pPr>
    <a:lvl3pPr marL="3703046" algn="l" defTabSz="3703046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3pPr>
    <a:lvl4pPr marL="5554569" algn="l" defTabSz="3703046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4pPr>
    <a:lvl5pPr marL="7406091" algn="l" defTabSz="3703046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5pPr>
    <a:lvl6pPr marL="9257614" algn="l" defTabSz="3703046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6pPr>
    <a:lvl7pPr marL="11109137" algn="l" defTabSz="3703046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7pPr>
    <a:lvl8pPr marL="12960660" algn="l" defTabSz="3703046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8pPr>
    <a:lvl9pPr marL="14812183" algn="l" defTabSz="3703046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>
          <p15:clr>
            <a:srgbClr val="A4A3A4"/>
          </p15:clr>
        </p15:guide>
        <p15:guide id="2" pos="113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89C8"/>
    <a:srgbClr val="479DCE"/>
    <a:srgbClr val="0070C0"/>
    <a:srgbClr val="E8FCFF"/>
    <a:srgbClr val="7FC0D9"/>
    <a:srgbClr val="93CDDD"/>
    <a:srgbClr val="469CCE"/>
    <a:srgbClr val="0472C1"/>
    <a:srgbClr val="2B66A2"/>
    <a:srgbClr val="369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4"/>
    <p:restoredTop sz="95890" autoAdjust="0"/>
  </p:normalViewPr>
  <p:slideViewPr>
    <p:cSldViewPr>
      <p:cViewPr>
        <p:scale>
          <a:sx n="30" d="100"/>
          <a:sy n="30" d="100"/>
        </p:scale>
        <p:origin x="2006" y="19"/>
      </p:cViewPr>
      <p:guideLst>
        <p:guide orient="horz" pos="9072"/>
        <p:guide pos="113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B4510-B0BE-437D-BFD1-9DA1B266E568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65450" y="514350"/>
            <a:ext cx="32131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E674A-EADE-45DD-A5C8-2A15B2D5A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51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E674A-EADE-45DD-A5C8-2A15B2D5AD9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8947787"/>
            <a:ext cx="30599777" cy="61741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961" y="16322040"/>
            <a:ext cx="25199817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5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0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54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0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257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09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960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812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99810" y="1153482"/>
            <a:ext cx="8099941" cy="245764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9987" y="1153482"/>
            <a:ext cx="23699828" cy="24576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731" y="18508982"/>
            <a:ext cx="30599777" cy="5720715"/>
          </a:xfrm>
        </p:spPr>
        <p:txBody>
          <a:bodyPr anchor="t"/>
          <a:lstStyle>
            <a:lvl1pPr algn="l">
              <a:defRPr sz="16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731" y="12208197"/>
            <a:ext cx="30599777" cy="6300785"/>
          </a:xfrm>
        </p:spPr>
        <p:txBody>
          <a:bodyPr anchor="b"/>
          <a:lstStyle>
            <a:lvl1pPr marL="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1pPr>
            <a:lvl2pPr marL="1851523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2pPr>
            <a:lvl3pPr marL="3703046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3pPr>
            <a:lvl4pPr marL="5554569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7406091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9257614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11109137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296066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4812183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9987" y="6720842"/>
            <a:ext cx="15899884" cy="19009045"/>
          </a:xfrm>
        </p:spPr>
        <p:txBody>
          <a:bodyPr/>
          <a:lstStyle>
            <a:lvl1pPr>
              <a:defRPr sz="11300"/>
            </a:lvl1pPr>
            <a:lvl2pPr>
              <a:defRPr sz="97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99867" y="6720842"/>
            <a:ext cx="15899884" cy="19009045"/>
          </a:xfrm>
        </p:spPr>
        <p:txBody>
          <a:bodyPr/>
          <a:lstStyle>
            <a:lvl1pPr>
              <a:defRPr sz="11300"/>
            </a:lvl1pPr>
            <a:lvl2pPr>
              <a:defRPr sz="97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987" y="6447475"/>
            <a:ext cx="15906136" cy="2687000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51523" indent="0">
              <a:buNone/>
              <a:defRPr sz="8100" b="1"/>
            </a:lvl2pPr>
            <a:lvl3pPr marL="3703046" indent="0">
              <a:buNone/>
              <a:defRPr sz="7300" b="1"/>
            </a:lvl3pPr>
            <a:lvl4pPr marL="5554569" indent="0">
              <a:buNone/>
              <a:defRPr sz="6500" b="1"/>
            </a:lvl4pPr>
            <a:lvl5pPr marL="7406091" indent="0">
              <a:buNone/>
              <a:defRPr sz="6500" b="1"/>
            </a:lvl5pPr>
            <a:lvl6pPr marL="9257614" indent="0">
              <a:buNone/>
              <a:defRPr sz="6500" b="1"/>
            </a:lvl6pPr>
            <a:lvl7pPr marL="11109137" indent="0">
              <a:buNone/>
              <a:defRPr sz="6500" b="1"/>
            </a:lvl7pPr>
            <a:lvl8pPr marL="12960660" indent="0">
              <a:buNone/>
              <a:defRPr sz="6500" b="1"/>
            </a:lvl8pPr>
            <a:lvl9pPr marL="14812183" indent="0">
              <a:buNone/>
              <a:defRPr sz="6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9987" y="9134475"/>
            <a:ext cx="15906136" cy="16595410"/>
          </a:xfrm>
        </p:spPr>
        <p:txBody>
          <a:bodyPr/>
          <a:lstStyle>
            <a:lvl1pPr>
              <a:defRPr sz="9700"/>
            </a:lvl1pPr>
            <a:lvl2pPr>
              <a:defRPr sz="8100"/>
            </a:lvl2pPr>
            <a:lvl3pPr>
              <a:defRPr sz="73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7369" y="6447475"/>
            <a:ext cx="15912384" cy="2687000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51523" indent="0">
              <a:buNone/>
              <a:defRPr sz="8100" b="1"/>
            </a:lvl2pPr>
            <a:lvl3pPr marL="3703046" indent="0">
              <a:buNone/>
              <a:defRPr sz="7300" b="1"/>
            </a:lvl3pPr>
            <a:lvl4pPr marL="5554569" indent="0">
              <a:buNone/>
              <a:defRPr sz="6500" b="1"/>
            </a:lvl4pPr>
            <a:lvl5pPr marL="7406091" indent="0">
              <a:buNone/>
              <a:defRPr sz="6500" b="1"/>
            </a:lvl5pPr>
            <a:lvl6pPr marL="9257614" indent="0">
              <a:buNone/>
              <a:defRPr sz="6500" b="1"/>
            </a:lvl6pPr>
            <a:lvl7pPr marL="11109137" indent="0">
              <a:buNone/>
              <a:defRPr sz="6500" b="1"/>
            </a:lvl7pPr>
            <a:lvl8pPr marL="12960660" indent="0">
              <a:buNone/>
              <a:defRPr sz="6500" b="1"/>
            </a:lvl8pPr>
            <a:lvl9pPr marL="14812183" indent="0">
              <a:buNone/>
              <a:defRPr sz="6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7369" y="9134475"/>
            <a:ext cx="15912384" cy="16595410"/>
          </a:xfrm>
        </p:spPr>
        <p:txBody>
          <a:bodyPr/>
          <a:lstStyle>
            <a:lvl1pPr>
              <a:defRPr sz="9700"/>
            </a:lvl1pPr>
            <a:lvl2pPr>
              <a:defRPr sz="8100"/>
            </a:lvl2pPr>
            <a:lvl3pPr>
              <a:defRPr sz="73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989" y="1146810"/>
            <a:ext cx="11843666" cy="4880610"/>
          </a:xfrm>
        </p:spPr>
        <p:txBody>
          <a:bodyPr anchor="b"/>
          <a:lstStyle>
            <a:lvl1pPr algn="l">
              <a:defRPr sz="8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897" y="1146812"/>
            <a:ext cx="20124854" cy="24583075"/>
          </a:xfrm>
        </p:spPr>
        <p:txBody>
          <a:bodyPr/>
          <a:lstStyle>
            <a:lvl1pPr>
              <a:defRPr sz="13000"/>
            </a:lvl1pPr>
            <a:lvl2pPr>
              <a:defRPr sz="11300"/>
            </a:lvl2pPr>
            <a:lvl3pPr>
              <a:defRPr sz="97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9989" y="6027422"/>
            <a:ext cx="11843666" cy="19702465"/>
          </a:xfrm>
        </p:spPr>
        <p:txBody>
          <a:bodyPr/>
          <a:lstStyle>
            <a:lvl1pPr marL="0" indent="0">
              <a:buNone/>
              <a:defRPr sz="5700"/>
            </a:lvl1pPr>
            <a:lvl2pPr marL="1851523" indent="0">
              <a:buNone/>
              <a:defRPr sz="4900"/>
            </a:lvl2pPr>
            <a:lvl3pPr marL="3703046" indent="0">
              <a:buNone/>
              <a:defRPr sz="4000"/>
            </a:lvl3pPr>
            <a:lvl4pPr marL="5554569" indent="0">
              <a:buNone/>
              <a:defRPr sz="3600"/>
            </a:lvl4pPr>
            <a:lvl5pPr marL="7406091" indent="0">
              <a:buNone/>
              <a:defRPr sz="3600"/>
            </a:lvl5pPr>
            <a:lvl6pPr marL="9257614" indent="0">
              <a:buNone/>
              <a:defRPr sz="3600"/>
            </a:lvl6pPr>
            <a:lvl7pPr marL="11109137" indent="0">
              <a:buNone/>
              <a:defRPr sz="3600"/>
            </a:lvl7pPr>
            <a:lvl8pPr marL="12960660" indent="0">
              <a:buNone/>
              <a:defRPr sz="3600"/>
            </a:lvl8pPr>
            <a:lvl9pPr marL="14812183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201" y="20162520"/>
            <a:ext cx="21599843" cy="2380300"/>
          </a:xfrm>
        </p:spPr>
        <p:txBody>
          <a:bodyPr anchor="b"/>
          <a:lstStyle>
            <a:lvl1pPr algn="l">
              <a:defRPr sz="8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201" y="2573655"/>
            <a:ext cx="21599843" cy="17282160"/>
          </a:xfrm>
        </p:spPr>
        <p:txBody>
          <a:bodyPr/>
          <a:lstStyle>
            <a:lvl1pPr marL="0" indent="0">
              <a:buNone/>
              <a:defRPr sz="13000"/>
            </a:lvl1pPr>
            <a:lvl2pPr marL="1851523" indent="0">
              <a:buNone/>
              <a:defRPr sz="11300"/>
            </a:lvl2pPr>
            <a:lvl3pPr marL="3703046" indent="0">
              <a:buNone/>
              <a:defRPr sz="9700"/>
            </a:lvl3pPr>
            <a:lvl4pPr marL="5554569" indent="0">
              <a:buNone/>
              <a:defRPr sz="8100"/>
            </a:lvl4pPr>
            <a:lvl5pPr marL="7406091" indent="0">
              <a:buNone/>
              <a:defRPr sz="8100"/>
            </a:lvl5pPr>
            <a:lvl6pPr marL="9257614" indent="0">
              <a:buNone/>
              <a:defRPr sz="8100"/>
            </a:lvl6pPr>
            <a:lvl7pPr marL="11109137" indent="0">
              <a:buNone/>
              <a:defRPr sz="8100"/>
            </a:lvl7pPr>
            <a:lvl8pPr marL="12960660" indent="0">
              <a:buNone/>
              <a:defRPr sz="8100"/>
            </a:lvl8pPr>
            <a:lvl9pPr marL="14812183" indent="0">
              <a:buNone/>
              <a:defRPr sz="81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201" y="22542820"/>
            <a:ext cx="21599843" cy="3380420"/>
          </a:xfrm>
        </p:spPr>
        <p:txBody>
          <a:bodyPr/>
          <a:lstStyle>
            <a:lvl1pPr marL="0" indent="0">
              <a:buNone/>
              <a:defRPr sz="5700"/>
            </a:lvl1pPr>
            <a:lvl2pPr marL="1851523" indent="0">
              <a:buNone/>
              <a:defRPr sz="4900"/>
            </a:lvl2pPr>
            <a:lvl3pPr marL="3703046" indent="0">
              <a:buNone/>
              <a:defRPr sz="4000"/>
            </a:lvl3pPr>
            <a:lvl4pPr marL="5554569" indent="0">
              <a:buNone/>
              <a:defRPr sz="3600"/>
            </a:lvl4pPr>
            <a:lvl5pPr marL="7406091" indent="0">
              <a:buNone/>
              <a:defRPr sz="3600"/>
            </a:lvl5pPr>
            <a:lvl6pPr marL="9257614" indent="0">
              <a:buNone/>
              <a:defRPr sz="3600"/>
            </a:lvl6pPr>
            <a:lvl7pPr marL="11109137" indent="0">
              <a:buNone/>
              <a:defRPr sz="3600"/>
            </a:lvl7pPr>
            <a:lvl8pPr marL="12960660" indent="0">
              <a:buNone/>
              <a:defRPr sz="3600"/>
            </a:lvl8pPr>
            <a:lvl9pPr marL="14812183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9987" y="1153480"/>
            <a:ext cx="32399764" cy="4800600"/>
          </a:xfrm>
          <a:prstGeom prst="rect">
            <a:avLst/>
          </a:prstGeom>
        </p:spPr>
        <p:txBody>
          <a:bodyPr vert="horz" lIns="370305" tIns="185152" rIns="370305" bIns="18515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987" y="6720842"/>
            <a:ext cx="32399764" cy="19009045"/>
          </a:xfrm>
          <a:prstGeom prst="rect">
            <a:avLst/>
          </a:prstGeom>
        </p:spPr>
        <p:txBody>
          <a:bodyPr vert="horz" lIns="370305" tIns="185152" rIns="370305" bIns="18515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9987" y="26696672"/>
            <a:ext cx="8399939" cy="1533525"/>
          </a:xfrm>
          <a:prstGeom prst="rect">
            <a:avLst/>
          </a:prstGeom>
        </p:spPr>
        <p:txBody>
          <a:bodyPr vert="horz" lIns="370305" tIns="185152" rIns="370305" bIns="185152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299911" y="26696672"/>
            <a:ext cx="11399917" cy="1533525"/>
          </a:xfrm>
          <a:prstGeom prst="rect">
            <a:avLst/>
          </a:prstGeom>
        </p:spPr>
        <p:txBody>
          <a:bodyPr vert="horz" lIns="370305" tIns="185152" rIns="370305" bIns="185152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799812" y="26696672"/>
            <a:ext cx="8399939" cy="1533525"/>
          </a:xfrm>
          <a:prstGeom prst="rect">
            <a:avLst/>
          </a:prstGeom>
        </p:spPr>
        <p:txBody>
          <a:bodyPr vert="horz" lIns="370305" tIns="185152" rIns="370305" bIns="185152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03046" rtl="0" eaLnBrk="1" latinLnBrk="0" hangingPunct="1">
        <a:spcBef>
          <a:spcPct val="0"/>
        </a:spcBef>
        <a:buNone/>
        <a:defRPr sz="1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8642" indent="-1388642" algn="l" defTabSz="3703046" rtl="0" eaLnBrk="1" latinLnBrk="0" hangingPunct="1">
        <a:spcBef>
          <a:spcPct val="20000"/>
        </a:spcBef>
        <a:buFont typeface="Arial" pitchFamily="34" charset="0"/>
        <a:buChar char="•"/>
        <a:defRPr sz="13000" kern="1200">
          <a:solidFill>
            <a:schemeClr val="tx1"/>
          </a:solidFill>
          <a:latin typeface="+mn-lt"/>
          <a:ea typeface="+mn-ea"/>
          <a:cs typeface="+mn-cs"/>
        </a:defRPr>
      </a:lvl1pPr>
      <a:lvl2pPr marL="3008725" indent="-1157202" algn="l" defTabSz="3703046" rtl="0" eaLnBrk="1" latinLnBrk="0" hangingPunct="1">
        <a:spcBef>
          <a:spcPct val="20000"/>
        </a:spcBef>
        <a:buFont typeface="Arial" pitchFamily="34" charset="0"/>
        <a:buChar char="–"/>
        <a:defRPr sz="11300" kern="1200">
          <a:solidFill>
            <a:schemeClr val="tx1"/>
          </a:solidFill>
          <a:latin typeface="+mn-lt"/>
          <a:ea typeface="+mn-ea"/>
          <a:cs typeface="+mn-cs"/>
        </a:defRPr>
      </a:lvl2pPr>
      <a:lvl3pPr marL="4628807" indent="-925761" algn="l" defTabSz="3703046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330" indent="-925761" algn="l" defTabSz="3703046" rtl="0" eaLnBrk="1" latinLnBrk="0" hangingPunct="1">
        <a:spcBef>
          <a:spcPct val="20000"/>
        </a:spcBef>
        <a:buFont typeface="Arial" pitchFamily="34" charset="0"/>
        <a:buChar char="–"/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331853" indent="-925761" algn="l" defTabSz="3703046" rtl="0" eaLnBrk="1" latinLnBrk="0" hangingPunct="1">
        <a:spcBef>
          <a:spcPct val="20000"/>
        </a:spcBef>
        <a:buFont typeface="Arial" pitchFamily="34" charset="0"/>
        <a:buChar char="»"/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3376" indent="-925761" algn="l" defTabSz="3703046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034898" indent="-925761" algn="l" defTabSz="3703046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886421" indent="-925761" algn="l" defTabSz="3703046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737944" indent="-925761" algn="l" defTabSz="3703046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3046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851523" algn="l" defTabSz="3703046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2pPr>
      <a:lvl3pPr marL="3703046" algn="l" defTabSz="3703046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3pPr>
      <a:lvl4pPr marL="5554569" algn="l" defTabSz="3703046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406091" algn="l" defTabSz="3703046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257614" algn="l" defTabSz="3703046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1109137" algn="l" defTabSz="3703046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960660" algn="l" defTabSz="3703046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812183" algn="l" defTabSz="3703046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7697" y="5760780"/>
            <a:ext cx="34747200" cy="17099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2469" y="685800"/>
            <a:ext cx="6019800" cy="441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C8D76058-BB57-48DD-AB63-ECBDBF7F1A32}"/>
              </a:ext>
            </a:extLst>
          </p:cNvPr>
          <p:cNvSpPr>
            <a:spLocks noChangeAspect="1"/>
          </p:cNvSpPr>
          <p:nvPr/>
        </p:nvSpPr>
        <p:spPr>
          <a:xfrm>
            <a:off x="9008269" y="13121640"/>
            <a:ext cx="17739360" cy="15681960"/>
          </a:xfrm>
          <a:custGeom>
            <a:avLst/>
            <a:gdLst>
              <a:gd name="connsiteX0" fmla="*/ 8869680 w 17739360"/>
              <a:gd name="connsiteY0" fmla="*/ 0 h 15681960"/>
              <a:gd name="connsiteX1" fmla="*/ 17739360 w 17739360"/>
              <a:gd name="connsiteY1" fmla="*/ 8869680 h 15681960"/>
              <a:gd name="connsiteX2" fmla="*/ 14833452 w 17739360"/>
              <a:gd name="connsiteY2" fmla="*/ 15435178 h 15681960"/>
              <a:gd name="connsiteX3" fmla="*/ 14548558 w 17739360"/>
              <a:gd name="connsiteY3" fmla="*/ 15681960 h 15681960"/>
              <a:gd name="connsiteX4" fmla="*/ 3190803 w 17739360"/>
              <a:gd name="connsiteY4" fmla="*/ 15681960 h 15681960"/>
              <a:gd name="connsiteX5" fmla="*/ 2905908 w 17739360"/>
              <a:gd name="connsiteY5" fmla="*/ 15435178 h 15681960"/>
              <a:gd name="connsiteX6" fmla="*/ 0 w 17739360"/>
              <a:gd name="connsiteY6" fmla="*/ 8869680 h 15681960"/>
              <a:gd name="connsiteX7" fmla="*/ 8869680 w 17739360"/>
              <a:gd name="connsiteY7" fmla="*/ 0 h 1568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39360" h="15681960">
                <a:moveTo>
                  <a:pt x="8869680" y="0"/>
                </a:moveTo>
                <a:cubicBezTo>
                  <a:pt x="13768268" y="0"/>
                  <a:pt x="17739360" y="3971092"/>
                  <a:pt x="17739360" y="8869680"/>
                </a:cubicBezTo>
                <a:cubicBezTo>
                  <a:pt x="17739360" y="11472054"/>
                  <a:pt x="16618612" y="13812666"/>
                  <a:pt x="14833452" y="15435178"/>
                </a:cubicBezTo>
                <a:lnTo>
                  <a:pt x="14548558" y="15681960"/>
                </a:lnTo>
                <a:lnTo>
                  <a:pt x="3190803" y="15681960"/>
                </a:lnTo>
                <a:lnTo>
                  <a:pt x="2905908" y="15435178"/>
                </a:lnTo>
                <a:cubicBezTo>
                  <a:pt x="1120748" y="13812666"/>
                  <a:pt x="0" y="11472054"/>
                  <a:pt x="0" y="8869680"/>
                </a:cubicBezTo>
                <a:cubicBezTo>
                  <a:pt x="0" y="3971092"/>
                  <a:pt x="3971091" y="0"/>
                  <a:pt x="8869680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160669" y="18931522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.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660365" y="14685882"/>
            <a:ext cx="123972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Major improvement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44847" y="685175"/>
            <a:ext cx="232169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>
                <a:solidFill>
                  <a:schemeClr val="bg1"/>
                </a:solidFill>
                <a:cs typeface="Times New Roman" pitchFamily="18" charset="0"/>
              </a:rPr>
              <a:t>Medical Persistence System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76735" y="2590800"/>
            <a:ext cx="275681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Customer: </a:t>
            </a:r>
            <a:r>
              <a:rPr lang="en-US" sz="5400" dirty="0">
                <a:solidFill>
                  <a:schemeClr val="bg1"/>
                </a:solidFill>
              </a:rPr>
              <a:t>Dr. Michael J. Miller; </a:t>
            </a:r>
            <a:r>
              <a:rPr lang="en-US" sz="5400" b="1" dirty="0">
                <a:solidFill>
                  <a:schemeClr val="bg1"/>
                </a:solidFill>
              </a:rPr>
              <a:t>Programming Members: </a:t>
            </a:r>
            <a:r>
              <a:rPr lang="en-US" sz="5400" dirty="0">
                <a:solidFill>
                  <a:schemeClr val="bg1"/>
                </a:solidFill>
              </a:rPr>
              <a:t>Yue </a:t>
            </a:r>
            <a:r>
              <a:rPr lang="en-US" sz="5400" dirty="0" err="1">
                <a:solidFill>
                  <a:schemeClr val="bg1"/>
                </a:solidFill>
              </a:rPr>
              <a:t>Zhuo</a:t>
            </a:r>
            <a:r>
              <a:rPr lang="en-US" sz="5400" dirty="0">
                <a:solidFill>
                  <a:schemeClr val="bg1"/>
                </a:solidFill>
              </a:rPr>
              <a:t>, </a:t>
            </a:r>
            <a:r>
              <a:rPr lang="en-US" sz="5400" dirty="0" err="1">
                <a:solidFill>
                  <a:schemeClr val="bg1"/>
                </a:solidFill>
              </a:rPr>
              <a:t>Zihao</a:t>
            </a:r>
            <a:r>
              <a:rPr lang="en-US" sz="5400" dirty="0">
                <a:solidFill>
                  <a:schemeClr val="bg1"/>
                </a:solidFill>
              </a:rPr>
              <a:t> Zheng, </a:t>
            </a:r>
            <a:r>
              <a:rPr lang="en-US" sz="5400" dirty="0" err="1">
                <a:solidFill>
                  <a:schemeClr val="bg1"/>
                </a:solidFill>
              </a:rPr>
              <a:t>Minreng</a:t>
            </a:r>
            <a:r>
              <a:rPr lang="en-US" sz="5400" dirty="0">
                <a:solidFill>
                  <a:schemeClr val="bg1"/>
                </a:solidFill>
              </a:rPr>
              <a:t> Wu; </a:t>
            </a:r>
            <a:r>
              <a:rPr lang="en-US" sz="5400" b="1" dirty="0">
                <a:solidFill>
                  <a:schemeClr val="bg1"/>
                </a:solidFill>
              </a:rPr>
              <a:t>Product Owner: </a:t>
            </a:r>
            <a:r>
              <a:rPr lang="en-US" sz="5400" dirty="0" err="1">
                <a:solidFill>
                  <a:schemeClr val="bg1"/>
                </a:solidFill>
              </a:rPr>
              <a:t>Mingyang</a:t>
            </a:r>
            <a:r>
              <a:rPr lang="en-US" sz="5400" dirty="0">
                <a:solidFill>
                  <a:schemeClr val="bg1"/>
                </a:solidFill>
              </a:rPr>
              <a:t> Wan; </a:t>
            </a:r>
            <a:r>
              <a:rPr lang="en-US" sz="5400" b="1" dirty="0">
                <a:solidFill>
                  <a:schemeClr val="bg1"/>
                </a:solidFill>
              </a:rPr>
              <a:t>Scrum Master: </a:t>
            </a:r>
            <a:r>
              <a:rPr lang="en-US" sz="5400" dirty="0" err="1">
                <a:solidFill>
                  <a:schemeClr val="bg1"/>
                </a:solidFill>
              </a:rPr>
              <a:t>Siyang</a:t>
            </a:r>
            <a:r>
              <a:rPr lang="en-US" sz="5400" dirty="0">
                <a:solidFill>
                  <a:schemeClr val="bg1"/>
                </a:solidFill>
              </a:rPr>
              <a:t> Yang; 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359997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30" name="Rectangle 6 2"/>
          <p:cNvSpPr>
            <a:spLocks noChangeArrowheads="1"/>
          </p:cNvSpPr>
          <p:nvPr/>
        </p:nvSpPr>
        <p:spPr bwMode="auto">
          <a:xfrm>
            <a:off x="0" y="0"/>
            <a:ext cx="359997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32" name="Rectangle 8 2"/>
          <p:cNvSpPr>
            <a:spLocks noChangeArrowheads="1"/>
          </p:cNvSpPr>
          <p:nvPr/>
        </p:nvSpPr>
        <p:spPr bwMode="auto">
          <a:xfrm>
            <a:off x="0" y="0"/>
            <a:ext cx="359997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4329912" y="21121815"/>
            <a:ext cx="7315200" cy="6919785"/>
          </a:xfrm>
          <a:prstGeom prst="ellipse">
            <a:avLst/>
          </a:prstGeom>
          <a:solidFill>
            <a:srgbClr val="E8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7542669" y="23224708"/>
            <a:ext cx="17830800" cy="4937760"/>
          </a:xfrm>
          <a:prstGeom prst="rect">
            <a:avLst/>
          </a:prstGeom>
          <a:solidFill>
            <a:srgbClr val="E8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22639" y="23071902"/>
            <a:ext cx="34750829" cy="5090563"/>
          </a:xfrm>
          <a:prstGeom prst="rect">
            <a:avLst/>
          </a:prstGeom>
          <a:solidFill>
            <a:srgbClr val="E8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4756437" y="22040671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70C0"/>
                </a:solidFill>
              </a:rPr>
              <a:t> Dev Process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470618" y="4686632"/>
            <a:ext cx="1744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Department of Computer Science and Engineering, Texas A&amp;M University</a:t>
            </a:r>
          </a:p>
        </p:txBody>
      </p:sp>
      <p:sp>
        <p:nvSpPr>
          <p:cNvPr id="91" name="Rectangle 90"/>
          <p:cNvSpPr/>
          <p:nvPr/>
        </p:nvSpPr>
        <p:spPr>
          <a:xfrm>
            <a:off x="626269" y="23469600"/>
            <a:ext cx="6400800" cy="838200"/>
          </a:xfrm>
          <a:prstGeom prst="rect">
            <a:avLst/>
          </a:prstGeom>
          <a:solidFill>
            <a:schemeClr val="accent1">
              <a:lumMod val="5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Iteration 0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941469" y="23469600"/>
            <a:ext cx="6400800" cy="838200"/>
          </a:xfrm>
          <a:prstGeom prst="rect">
            <a:avLst/>
          </a:prstGeom>
          <a:solidFill>
            <a:schemeClr val="accent1">
              <a:lumMod val="5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Iteration 1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5256669" y="23469600"/>
            <a:ext cx="5486400" cy="838200"/>
          </a:xfrm>
          <a:prstGeom prst="rect">
            <a:avLst/>
          </a:prstGeom>
          <a:solidFill>
            <a:schemeClr val="accent1">
              <a:lumMod val="5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Iteration 2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21657469" y="23469600"/>
            <a:ext cx="6400800" cy="838200"/>
          </a:xfrm>
          <a:prstGeom prst="rect">
            <a:avLst/>
          </a:prstGeom>
          <a:solidFill>
            <a:schemeClr val="accent1">
              <a:lumMod val="5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Iteration 3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8976299" y="23469600"/>
            <a:ext cx="6400800" cy="838200"/>
          </a:xfrm>
          <a:prstGeom prst="rect">
            <a:avLst/>
          </a:prstGeom>
          <a:solidFill>
            <a:schemeClr val="accent1">
              <a:lumMod val="5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Final Iteration</a:t>
            </a:r>
            <a:endParaRPr lang="en-US" sz="4400" dirty="0">
              <a:solidFill>
                <a:srgbClr val="0070C0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14338361" y="23469600"/>
            <a:ext cx="923544" cy="838200"/>
            <a:chOff x="7941469" y="23469600"/>
            <a:chExt cx="762000" cy="838200"/>
          </a:xfrm>
        </p:grpSpPr>
        <p:sp>
          <p:nvSpPr>
            <p:cNvPr id="135" name="Rectangle 134"/>
            <p:cNvSpPr/>
            <p:nvPr/>
          </p:nvSpPr>
          <p:spPr>
            <a:xfrm>
              <a:off x="7942309" y="23469600"/>
              <a:ext cx="761160" cy="838200"/>
            </a:xfrm>
            <a:prstGeom prst="rect">
              <a:avLst/>
            </a:prstGeom>
            <a:solidFill>
              <a:srgbClr val="BDD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solidFill>
                  <a:srgbClr val="0070C0"/>
                </a:solidFill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7941469" y="23469600"/>
              <a:ext cx="762000" cy="838200"/>
              <a:chOff x="7941469" y="23469600"/>
              <a:chExt cx="762000" cy="838200"/>
            </a:xfrm>
          </p:grpSpPr>
          <p:sp>
            <p:nvSpPr>
              <p:cNvPr id="137" name="Chevron 136"/>
              <p:cNvSpPr/>
              <p:nvPr/>
            </p:nvSpPr>
            <p:spPr>
              <a:xfrm>
                <a:off x="7941469" y="23469600"/>
                <a:ext cx="304800" cy="838200"/>
              </a:xfrm>
              <a:prstGeom prst="chevron">
                <a:avLst>
                  <a:gd name="adj" fmla="val 6285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Chevron 137"/>
              <p:cNvSpPr/>
              <p:nvPr/>
            </p:nvSpPr>
            <p:spPr>
              <a:xfrm>
                <a:off x="8170069" y="23469600"/>
                <a:ext cx="304800" cy="838200"/>
              </a:xfrm>
              <a:prstGeom prst="chevron">
                <a:avLst>
                  <a:gd name="adj" fmla="val 6285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Chevron 138"/>
              <p:cNvSpPr/>
              <p:nvPr/>
            </p:nvSpPr>
            <p:spPr>
              <a:xfrm>
                <a:off x="8398669" y="23469600"/>
                <a:ext cx="304800" cy="838200"/>
              </a:xfrm>
              <a:prstGeom prst="chevron">
                <a:avLst>
                  <a:gd name="adj" fmla="val 6285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7022609" y="23469600"/>
            <a:ext cx="923544" cy="838200"/>
            <a:chOff x="7941469" y="23469600"/>
            <a:chExt cx="762000" cy="838200"/>
          </a:xfrm>
        </p:grpSpPr>
        <p:sp>
          <p:nvSpPr>
            <p:cNvPr id="141" name="Rectangle 140"/>
            <p:cNvSpPr/>
            <p:nvPr/>
          </p:nvSpPr>
          <p:spPr>
            <a:xfrm>
              <a:off x="7942309" y="23469600"/>
              <a:ext cx="761160" cy="838200"/>
            </a:xfrm>
            <a:prstGeom prst="rect">
              <a:avLst/>
            </a:prstGeom>
            <a:solidFill>
              <a:srgbClr val="BDD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solidFill>
                  <a:srgbClr val="0070C0"/>
                </a:solidFill>
              </a:endParaRP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7941469" y="23469600"/>
              <a:ext cx="762000" cy="838200"/>
              <a:chOff x="7941469" y="23469600"/>
              <a:chExt cx="762000" cy="838200"/>
            </a:xfrm>
          </p:grpSpPr>
          <p:sp>
            <p:nvSpPr>
              <p:cNvPr id="143" name="Chevron 142"/>
              <p:cNvSpPr/>
              <p:nvPr/>
            </p:nvSpPr>
            <p:spPr>
              <a:xfrm>
                <a:off x="7941469" y="23469600"/>
                <a:ext cx="304800" cy="838200"/>
              </a:xfrm>
              <a:prstGeom prst="chevron">
                <a:avLst>
                  <a:gd name="adj" fmla="val 6285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Chevron 143"/>
              <p:cNvSpPr/>
              <p:nvPr/>
            </p:nvSpPr>
            <p:spPr>
              <a:xfrm>
                <a:off x="8170069" y="23469600"/>
                <a:ext cx="304800" cy="838200"/>
              </a:xfrm>
              <a:prstGeom prst="chevron">
                <a:avLst>
                  <a:gd name="adj" fmla="val 6285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Chevron 144"/>
              <p:cNvSpPr/>
              <p:nvPr/>
            </p:nvSpPr>
            <p:spPr>
              <a:xfrm>
                <a:off x="8398669" y="23469600"/>
                <a:ext cx="304800" cy="838200"/>
              </a:xfrm>
              <a:prstGeom prst="chevron">
                <a:avLst>
                  <a:gd name="adj" fmla="val 6285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6" name="Group 145"/>
          <p:cNvGrpSpPr/>
          <p:nvPr/>
        </p:nvGrpSpPr>
        <p:grpSpPr>
          <a:xfrm>
            <a:off x="20738855" y="23469600"/>
            <a:ext cx="923544" cy="838200"/>
            <a:chOff x="7941469" y="23469600"/>
            <a:chExt cx="762000" cy="838200"/>
          </a:xfrm>
        </p:grpSpPr>
        <p:sp>
          <p:nvSpPr>
            <p:cNvPr id="147" name="Rectangle 146"/>
            <p:cNvSpPr/>
            <p:nvPr/>
          </p:nvSpPr>
          <p:spPr>
            <a:xfrm>
              <a:off x="7942309" y="23469600"/>
              <a:ext cx="761160" cy="838200"/>
            </a:xfrm>
            <a:prstGeom prst="rect">
              <a:avLst/>
            </a:prstGeom>
            <a:solidFill>
              <a:srgbClr val="BDD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solidFill>
                  <a:srgbClr val="0070C0"/>
                </a:solidFill>
              </a:endParaRPr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7941469" y="23469600"/>
              <a:ext cx="762000" cy="838200"/>
              <a:chOff x="7941469" y="23469600"/>
              <a:chExt cx="762000" cy="838200"/>
            </a:xfrm>
          </p:grpSpPr>
          <p:sp>
            <p:nvSpPr>
              <p:cNvPr id="149" name="Chevron 148"/>
              <p:cNvSpPr/>
              <p:nvPr/>
            </p:nvSpPr>
            <p:spPr>
              <a:xfrm>
                <a:off x="7941469" y="23469600"/>
                <a:ext cx="304800" cy="838200"/>
              </a:xfrm>
              <a:prstGeom prst="chevron">
                <a:avLst>
                  <a:gd name="adj" fmla="val 6285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Chevron 149"/>
              <p:cNvSpPr/>
              <p:nvPr/>
            </p:nvSpPr>
            <p:spPr>
              <a:xfrm>
                <a:off x="8170069" y="23469600"/>
                <a:ext cx="304800" cy="838200"/>
              </a:xfrm>
              <a:prstGeom prst="chevron">
                <a:avLst>
                  <a:gd name="adj" fmla="val 6285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Chevron 150"/>
              <p:cNvSpPr/>
              <p:nvPr/>
            </p:nvSpPr>
            <p:spPr>
              <a:xfrm>
                <a:off x="8398669" y="23469600"/>
                <a:ext cx="304800" cy="838200"/>
              </a:xfrm>
              <a:prstGeom prst="chevron">
                <a:avLst>
                  <a:gd name="adj" fmla="val 6285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28054944" y="23469600"/>
            <a:ext cx="923544" cy="838200"/>
            <a:chOff x="7941469" y="23469600"/>
            <a:chExt cx="762000" cy="838200"/>
          </a:xfrm>
        </p:grpSpPr>
        <p:sp>
          <p:nvSpPr>
            <p:cNvPr id="153" name="Rectangle 152"/>
            <p:cNvSpPr/>
            <p:nvPr/>
          </p:nvSpPr>
          <p:spPr>
            <a:xfrm>
              <a:off x="7942309" y="23469600"/>
              <a:ext cx="761160" cy="838200"/>
            </a:xfrm>
            <a:prstGeom prst="rect">
              <a:avLst/>
            </a:prstGeom>
            <a:solidFill>
              <a:srgbClr val="BDD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solidFill>
                  <a:srgbClr val="0070C0"/>
                </a:solidFill>
              </a:endParaRP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7941469" y="23469600"/>
              <a:ext cx="762000" cy="838200"/>
              <a:chOff x="7941469" y="23469600"/>
              <a:chExt cx="762000" cy="838200"/>
            </a:xfrm>
          </p:grpSpPr>
          <p:sp>
            <p:nvSpPr>
              <p:cNvPr id="155" name="Chevron 154"/>
              <p:cNvSpPr/>
              <p:nvPr/>
            </p:nvSpPr>
            <p:spPr>
              <a:xfrm>
                <a:off x="7941469" y="23469600"/>
                <a:ext cx="304800" cy="838200"/>
              </a:xfrm>
              <a:prstGeom prst="chevron">
                <a:avLst>
                  <a:gd name="adj" fmla="val 6285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Chevron 155"/>
              <p:cNvSpPr/>
              <p:nvPr/>
            </p:nvSpPr>
            <p:spPr>
              <a:xfrm>
                <a:off x="8170069" y="23469600"/>
                <a:ext cx="304800" cy="838200"/>
              </a:xfrm>
              <a:prstGeom prst="chevron">
                <a:avLst>
                  <a:gd name="adj" fmla="val 6285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Chevron 156"/>
              <p:cNvSpPr/>
              <p:nvPr/>
            </p:nvSpPr>
            <p:spPr>
              <a:xfrm>
                <a:off x="8398669" y="23469600"/>
                <a:ext cx="304800" cy="838200"/>
              </a:xfrm>
              <a:prstGeom prst="chevron">
                <a:avLst>
                  <a:gd name="adj" fmla="val 6285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C5D396AA-2951-419A-9EF7-F71E571BB127}"/>
              </a:ext>
            </a:extLst>
          </p:cNvPr>
          <p:cNvSpPr/>
          <p:nvPr/>
        </p:nvSpPr>
        <p:spPr>
          <a:xfrm>
            <a:off x="931069" y="16263686"/>
            <a:ext cx="9142910" cy="6107929"/>
          </a:xfrm>
          <a:custGeom>
            <a:avLst/>
            <a:gdLst>
              <a:gd name="connsiteX0" fmla="*/ 0 w 9388761"/>
              <a:gd name="connsiteY0" fmla="*/ 0 h 5890671"/>
              <a:gd name="connsiteX1" fmla="*/ 9388761 w 9388761"/>
              <a:gd name="connsiteY1" fmla="*/ 0 h 5890671"/>
              <a:gd name="connsiteX2" fmla="*/ 9275680 w 9388761"/>
              <a:gd name="connsiteY2" fmla="*/ 159019 h 5890671"/>
              <a:gd name="connsiteX3" fmla="*/ 7674988 w 9388761"/>
              <a:gd name="connsiteY3" fmla="*/ 5399329 h 5890671"/>
              <a:gd name="connsiteX4" fmla="*/ 7687183 w 9388761"/>
              <a:gd name="connsiteY4" fmla="*/ 5881641 h 5890671"/>
              <a:gd name="connsiteX5" fmla="*/ 7687870 w 9388761"/>
              <a:gd name="connsiteY5" fmla="*/ 5890671 h 5890671"/>
              <a:gd name="connsiteX6" fmla="*/ 0 w 9388761"/>
              <a:gd name="connsiteY6" fmla="*/ 5890671 h 589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88761" h="5890671">
                <a:moveTo>
                  <a:pt x="0" y="0"/>
                </a:moveTo>
                <a:lnTo>
                  <a:pt x="9388761" y="0"/>
                </a:lnTo>
                <a:lnTo>
                  <a:pt x="9275680" y="159019"/>
                </a:lnTo>
                <a:cubicBezTo>
                  <a:pt x="8265086" y="1654895"/>
                  <a:pt x="7674988" y="3458199"/>
                  <a:pt x="7674988" y="5399329"/>
                </a:cubicBezTo>
                <a:cubicBezTo>
                  <a:pt x="7674988" y="5561089"/>
                  <a:pt x="7679085" y="5721893"/>
                  <a:pt x="7687183" y="5881641"/>
                </a:cubicBezTo>
                <a:lnTo>
                  <a:pt x="7687870" y="5890671"/>
                </a:lnTo>
                <a:lnTo>
                  <a:pt x="0" y="5890671"/>
                </a:lnTo>
                <a:close/>
              </a:path>
            </a:pathLst>
          </a:custGeom>
          <a:gradFill flip="none" rotWithShape="1">
            <a:gsLst>
              <a:gs pos="0">
                <a:srgbClr val="93CDDD"/>
              </a:gs>
              <a:gs pos="48000">
                <a:srgbClr val="469CCE"/>
              </a:gs>
              <a:gs pos="100000">
                <a:srgbClr val="0472C1"/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267BF90F-E6CF-4A39-A593-77D6B0EE32ED}"/>
              </a:ext>
            </a:extLst>
          </p:cNvPr>
          <p:cNvSpPr/>
          <p:nvPr/>
        </p:nvSpPr>
        <p:spPr>
          <a:xfrm>
            <a:off x="931069" y="6096000"/>
            <a:ext cx="12256078" cy="9820654"/>
          </a:xfrm>
          <a:custGeom>
            <a:avLst/>
            <a:gdLst>
              <a:gd name="connsiteX0" fmla="*/ 0 w 12256078"/>
              <a:gd name="connsiteY0" fmla="*/ 0 h 9820654"/>
              <a:gd name="connsiteX1" fmla="*/ 12256078 w 12256078"/>
              <a:gd name="connsiteY1" fmla="*/ 0 h 9820654"/>
              <a:gd name="connsiteX2" fmla="*/ 12256078 w 12256078"/>
              <a:gd name="connsiteY2" fmla="*/ 7592620 h 9820654"/>
              <a:gd name="connsiteX3" fmla="*/ 12161530 w 12256078"/>
              <a:gd name="connsiteY3" fmla="*/ 7646984 h 9820654"/>
              <a:gd name="connsiteX4" fmla="*/ 9789210 w 12256078"/>
              <a:gd name="connsiteY4" fmla="*/ 9700837 h 9820654"/>
              <a:gd name="connsiteX5" fmla="*/ 9695053 w 12256078"/>
              <a:gd name="connsiteY5" fmla="*/ 9820654 h 9820654"/>
              <a:gd name="connsiteX6" fmla="*/ 0 w 12256078"/>
              <a:gd name="connsiteY6" fmla="*/ 9820654 h 982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56078" h="9820654">
                <a:moveTo>
                  <a:pt x="0" y="0"/>
                </a:moveTo>
                <a:lnTo>
                  <a:pt x="12256078" y="0"/>
                </a:lnTo>
                <a:lnTo>
                  <a:pt x="12256078" y="7592620"/>
                </a:lnTo>
                <a:lnTo>
                  <a:pt x="12161530" y="7646984"/>
                </a:lnTo>
                <a:cubicBezTo>
                  <a:pt x="11259734" y="8194929"/>
                  <a:pt x="10457739" y="8890768"/>
                  <a:pt x="9789210" y="9700837"/>
                </a:cubicBezTo>
                <a:lnTo>
                  <a:pt x="9695053" y="9820654"/>
                </a:lnTo>
                <a:lnTo>
                  <a:pt x="0" y="9820654"/>
                </a:lnTo>
                <a:close/>
              </a:path>
            </a:pathLst>
          </a:custGeom>
          <a:gradFill flip="none" rotWithShape="1">
            <a:gsLst>
              <a:gs pos="0">
                <a:srgbClr val="93CDDD"/>
              </a:gs>
              <a:gs pos="42000">
                <a:srgbClr val="3692CB"/>
              </a:gs>
              <a:gs pos="100000">
                <a:srgbClr val="0070C0"/>
              </a:gs>
            </a:gsLst>
            <a:lin ang="13500000" scaled="1"/>
            <a:tileRect/>
          </a:gradFill>
          <a:effectLst>
            <a:glow rad="12700">
              <a:schemeClr val="accent1"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06E12FEB-3AF4-44EE-A0E7-35FC7B07676C}"/>
              </a:ext>
            </a:extLst>
          </p:cNvPr>
          <p:cNvSpPr/>
          <p:nvPr/>
        </p:nvSpPr>
        <p:spPr>
          <a:xfrm>
            <a:off x="13716000" y="6091921"/>
            <a:ext cx="8500126" cy="7434657"/>
          </a:xfrm>
          <a:custGeom>
            <a:avLst/>
            <a:gdLst>
              <a:gd name="connsiteX0" fmla="*/ 0 w 8525131"/>
              <a:gd name="connsiteY0" fmla="*/ 0 h 7416581"/>
              <a:gd name="connsiteX1" fmla="*/ 8525131 w 8525131"/>
              <a:gd name="connsiteY1" fmla="*/ 0 h 7416581"/>
              <a:gd name="connsiteX2" fmla="*/ 8525131 w 8525131"/>
              <a:gd name="connsiteY2" fmla="*/ 7416581 h 7416581"/>
              <a:gd name="connsiteX3" fmla="*/ 8296085 w 8525131"/>
              <a:gd name="connsiteY3" fmla="*/ 7299271 h 7416581"/>
              <a:gd name="connsiteX4" fmla="*/ 4232675 w 8525131"/>
              <a:gd name="connsiteY4" fmla="*/ 6375030 h 7416581"/>
              <a:gd name="connsiteX5" fmla="*/ 169265 w 8525131"/>
              <a:gd name="connsiteY5" fmla="*/ 7299271 h 7416581"/>
              <a:gd name="connsiteX6" fmla="*/ 0 w 8525131"/>
              <a:gd name="connsiteY6" fmla="*/ 7385963 h 741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25131" h="7416581">
                <a:moveTo>
                  <a:pt x="0" y="0"/>
                </a:moveTo>
                <a:lnTo>
                  <a:pt x="8525131" y="0"/>
                </a:lnTo>
                <a:lnTo>
                  <a:pt x="8525131" y="7416581"/>
                </a:lnTo>
                <a:lnTo>
                  <a:pt x="8296085" y="7299271"/>
                </a:lnTo>
                <a:cubicBezTo>
                  <a:pt x="7066841" y="6706961"/>
                  <a:pt x="5688521" y="6375030"/>
                  <a:pt x="4232675" y="6375030"/>
                </a:cubicBezTo>
                <a:cubicBezTo>
                  <a:pt x="2776828" y="6375030"/>
                  <a:pt x="1398508" y="6706961"/>
                  <a:pt x="169265" y="7299271"/>
                </a:cubicBezTo>
                <a:lnTo>
                  <a:pt x="0" y="7385963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87000">
                <a:srgbClr val="0070C0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2B6A75DE-A193-45BE-8D0A-CE6252A71CCD}"/>
              </a:ext>
            </a:extLst>
          </p:cNvPr>
          <p:cNvSpPr/>
          <p:nvPr/>
        </p:nvSpPr>
        <p:spPr>
          <a:xfrm>
            <a:off x="22734330" y="6146299"/>
            <a:ext cx="12090497" cy="9777060"/>
          </a:xfrm>
          <a:custGeom>
            <a:avLst/>
            <a:gdLst>
              <a:gd name="connsiteX0" fmla="*/ 0 w 12129340"/>
              <a:gd name="connsiteY0" fmla="*/ 0 h 9753601"/>
              <a:gd name="connsiteX1" fmla="*/ 12129340 w 12129340"/>
              <a:gd name="connsiteY1" fmla="*/ 0 h 9753601"/>
              <a:gd name="connsiteX2" fmla="*/ 12129340 w 12129340"/>
              <a:gd name="connsiteY2" fmla="*/ 9753601 h 9753601"/>
              <a:gd name="connsiteX3" fmla="*/ 2502956 w 12129340"/>
              <a:gd name="connsiteY3" fmla="*/ 9753601 h 9753601"/>
              <a:gd name="connsiteX4" fmla="*/ 2501882 w 12129340"/>
              <a:gd name="connsiteY4" fmla="*/ 9752233 h 9753601"/>
              <a:gd name="connsiteX5" fmla="*/ 129562 w 12129340"/>
              <a:gd name="connsiteY5" fmla="*/ 7698379 h 9753601"/>
              <a:gd name="connsiteX6" fmla="*/ 0 w 12129340"/>
              <a:gd name="connsiteY6" fmla="*/ 7623883 h 9753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9340" h="9753601">
                <a:moveTo>
                  <a:pt x="0" y="0"/>
                </a:moveTo>
                <a:lnTo>
                  <a:pt x="12129340" y="0"/>
                </a:lnTo>
                <a:lnTo>
                  <a:pt x="12129340" y="9753601"/>
                </a:lnTo>
                <a:lnTo>
                  <a:pt x="2502956" y="9753601"/>
                </a:lnTo>
                <a:lnTo>
                  <a:pt x="2501882" y="9752233"/>
                </a:lnTo>
                <a:cubicBezTo>
                  <a:pt x="1833354" y="8942164"/>
                  <a:pt x="1031358" y="8246324"/>
                  <a:pt x="129562" y="7698379"/>
                </a:cubicBezTo>
                <a:lnTo>
                  <a:pt x="0" y="7623883"/>
                </a:lnTo>
                <a:close/>
              </a:path>
            </a:pathLst>
          </a:custGeom>
          <a:gradFill flip="none" rotWithShape="1">
            <a:gsLst>
              <a:gs pos="9000">
                <a:srgbClr val="93CDDD"/>
              </a:gs>
              <a:gs pos="29000">
                <a:srgbClr val="479DCE"/>
              </a:gs>
              <a:gs pos="70000">
                <a:srgbClr val="0070C0"/>
              </a:gs>
            </a:gsLst>
            <a:lin ang="18900000" scaled="1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BC52D763-06A0-4A4F-96F9-8C7014FFC41D}"/>
              </a:ext>
            </a:extLst>
          </p:cNvPr>
          <p:cNvSpPr/>
          <p:nvPr/>
        </p:nvSpPr>
        <p:spPr>
          <a:xfrm>
            <a:off x="25387562" y="16393870"/>
            <a:ext cx="9467186" cy="5890670"/>
          </a:xfrm>
          <a:custGeom>
            <a:avLst/>
            <a:gdLst>
              <a:gd name="connsiteX0" fmla="*/ 0 w 9467186"/>
              <a:gd name="connsiteY0" fmla="*/ 0 h 5890670"/>
              <a:gd name="connsiteX1" fmla="*/ 9467186 w 9467186"/>
              <a:gd name="connsiteY1" fmla="*/ 0 h 5890670"/>
              <a:gd name="connsiteX2" fmla="*/ 9467186 w 9467186"/>
              <a:gd name="connsiteY2" fmla="*/ 5890670 h 5890670"/>
              <a:gd name="connsiteX3" fmla="*/ 1886506 w 9467186"/>
              <a:gd name="connsiteY3" fmla="*/ 5890670 h 5890670"/>
              <a:gd name="connsiteX4" fmla="*/ 1892672 w 9467186"/>
              <a:gd name="connsiteY4" fmla="*/ 5646802 h 5890670"/>
              <a:gd name="connsiteX5" fmla="*/ 30668 w 9467186"/>
              <a:gd name="connsiteY5" fmla="*/ 39026 h 589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67186" h="5890670">
                <a:moveTo>
                  <a:pt x="0" y="0"/>
                </a:moveTo>
                <a:lnTo>
                  <a:pt x="9467186" y="0"/>
                </a:lnTo>
                <a:lnTo>
                  <a:pt x="9467186" y="5890670"/>
                </a:lnTo>
                <a:lnTo>
                  <a:pt x="1886506" y="5890670"/>
                </a:lnTo>
                <a:lnTo>
                  <a:pt x="1892672" y="5646802"/>
                </a:lnTo>
                <a:cubicBezTo>
                  <a:pt x="1892672" y="3543912"/>
                  <a:pt x="1200126" y="1602776"/>
                  <a:pt x="30668" y="39026"/>
                </a:cubicBezTo>
                <a:close/>
              </a:path>
            </a:pathLst>
          </a:custGeom>
          <a:gradFill flip="none" rotWithShape="1">
            <a:gsLst>
              <a:gs pos="19000">
                <a:srgbClr val="93CDDD"/>
              </a:gs>
              <a:gs pos="54000">
                <a:srgbClr val="2789C8"/>
              </a:gs>
              <a:gs pos="80000">
                <a:srgbClr val="0070C0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AB9B2E04-2C76-4A3E-96E5-E6EA5FA0B5A8}"/>
              </a:ext>
            </a:extLst>
          </p:cNvPr>
          <p:cNvSpPr>
            <a:spLocks noChangeAspect="1"/>
          </p:cNvSpPr>
          <p:nvPr/>
        </p:nvSpPr>
        <p:spPr>
          <a:xfrm>
            <a:off x="6485018" y="16393872"/>
            <a:ext cx="3713559" cy="5890671"/>
          </a:xfrm>
          <a:custGeom>
            <a:avLst/>
            <a:gdLst>
              <a:gd name="connsiteX0" fmla="*/ 1581180 w 5144556"/>
              <a:gd name="connsiteY0" fmla="*/ 0 h 5890671"/>
              <a:gd name="connsiteX1" fmla="*/ 5144556 w 5144556"/>
              <a:gd name="connsiteY1" fmla="*/ 0 h 5890671"/>
              <a:gd name="connsiteX2" fmla="*/ 5032935 w 5144556"/>
              <a:gd name="connsiteY2" fmla="*/ 159019 h 5890671"/>
              <a:gd name="connsiteX3" fmla="*/ 3452916 w 5144556"/>
              <a:gd name="connsiteY3" fmla="*/ 5399329 h 5890671"/>
              <a:gd name="connsiteX4" fmla="*/ 3464954 w 5144556"/>
              <a:gd name="connsiteY4" fmla="*/ 5881641 h 5890671"/>
              <a:gd name="connsiteX5" fmla="*/ 3465632 w 5144556"/>
              <a:gd name="connsiteY5" fmla="*/ 5890671 h 5890671"/>
              <a:gd name="connsiteX6" fmla="*/ 0 w 5144556"/>
              <a:gd name="connsiteY6" fmla="*/ 5890671 h 5890671"/>
              <a:gd name="connsiteX7" fmla="*/ 8671 w 5144556"/>
              <a:gd name="connsiteY7" fmla="*/ 5547739 h 5890671"/>
              <a:gd name="connsiteX8" fmla="*/ 1552376 w 5144556"/>
              <a:gd name="connsiteY8" fmla="*/ 50096 h 589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4556" h="5890671">
                <a:moveTo>
                  <a:pt x="1581180" y="0"/>
                </a:moveTo>
                <a:lnTo>
                  <a:pt x="5144556" y="0"/>
                </a:lnTo>
                <a:lnTo>
                  <a:pt x="5032935" y="159019"/>
                </a:lnTo>
                <a:cubicBezTo>
                  <a:pt x="4035393" y="1654895"/>
                  <a:pt x="3452916" y="3458199"/>
                  <a:pt x="3452916" y="5399329"/>
                </a:cubicBezTo>
                <a:cubicBezTo>
                  <a:pt x="3452916" y="5561089"/>
                  <a:pt x="3456961" y="5721893"/>
                  <a:pt x="3464954" y="5881641"/>
                </a:cubicBezTo>
                <a:lnTo>
                  <a:pt x="3465632" y="5890671"/>
                </a:lnTo>
                <a:lnTo>
                  <a:pt x="0" y="5890671"/>
                </a:lnTo>
                <a:lnTo>
                  <a:pt x="8671" y="5547739"/>
                </a:lnTo>
                <a:cubicBezTo>
                  <a:pt x="109208" y="3564375"/>
                  <a:pt x="656678" y="1698925"/>
                  <a:pt x="1552376" y="5009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AFC4DDE2-F8F2-49EF-8780-8CC8282294EE}"/>
              </a:ext>
            </a:extLst>
          </p:cNvPr>
          <p:cNvSpPr>
            <a:spLocks noChangeAspect="1"/>
          </p:cNvSpPr>
          <p:nvPr/>
        </p:nvSpPr>
        <p:spPr>
          <a:xfrm>
            <a:off x="7779599" y="11334312"/>
            <a:ext cx="5407547" cy="4582343"/>
          </a:xfrm>
          <a:custGeom>
            <a:avLst/>
            <a:gdLst>
              <a:gd name="connsiteX0" fmla="*/ 6277550 w 6277550"/>
              <a:gd name="connsiteY0" fmla="*/ 0 h 5319581"/>
              <a:gd name="connsiteX1" fmla="*/ 6277550 w 6277550"/>
              <a:gd name="connsiteY1" fmla="*/ 3091547 h 5319581"/>
              <a:gd name="connsiteX2" fmla="*/ 6183002 w 6277550"/>
              <a:gd name="connsiteY2" fmla="*/ 3145911 h 5319581"/>
              <a:gd name="connsiteX3" fmla="*/ 3810682 w 6277550"/>
              <a:gd name="connsiteY3" fmla="*/ 5199764 h 5319581"/>
              <a:gd name="connsiteX4" fmla="*/ 3716525 w 6277550"/>
              <a:gd name="connsiteY4" fmla="*/ 5319581 h 5319581"/>
              <a:gd name="connsiteX5" fmla="*/ 0 w 6277550"/>
              <a:gd name="connsiteY5" fmla="*/ 5319581 h 5319581"/>
              <a:gd name="connsiteX6" fmla="*/ 8129 w 6277550"/>
              <a:gd name="connsiteY6" fmla="*/ 5305443 h 5319581"/>
              <a:gd name="connsiteX7" fmla="*/ 6033066 w 6277550"/>
              <a:gd name="connsiteY7" fmla="*/ 96397 h 531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77550" h="5319581">
                <a:moveTo>
                  <a:pt x="6277550" y="0"/>
                </a:moveTo>
                <a:lnTo>
                  <a:pt x="6277550" y="3091547"/>
                </a:lnTo>
                <a:lnTo>
                  <a:pt x="6183002" y="3145911"/>
                </a:lnTo>
                <a:cubicBezTo>
                  <a:pt x="5281207" y="3693856"/>
                  <a:pt x="4479211" y="4389695"/>
                  <a:pt x="3810682" y="5199764"/>
                </a:cubicBezTo>
                <a:lnTo>
                  <a:pt x="3716525" y="5319581"/>
                </a:lnTo>
                <a:lnTo>
                  <a:pt x="0" y="5319581"/>
                </a:lnTo>
                <a:lnTo>
                  <a:pt x="8129" y="5305443"/>
                </a:lnTo>
                <a:cubicBezTo>
                  <a:pt x="1411931" y="2995093"/>
                  <a:pt x="3519400" y="1159588"/>
                  <a:pt x="6033066" y="9639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CD8CA5CC-C2FD-4ADD-926A-BC13446134CC}"/>
              </a:ext>
            </a:extLst>
          </p:cNvPr>
          <p:cNvSpPr>
            <a:spLocks noChangeAspect="1"/>
          </p:cNvSpPr>
          <p:nvPr/>
        </p:nvSpPr>
        <p:spPr>
          <a:xfrm>
            <a:off x="22648069" y="11151627"/>
            <a:ext cx="5683938" cy="4774174"/>
          </a:xfrm>
          <a:custGeom>
            <a:avLst/>
            <a:gdLst>
              <a:gd name="connsiteX0" fmla="*/ 0 w 6398458"/>
              <a:gd name="connsiteY0" fmla="*/ 0 h 5374328"/>
              <a:gd name="connsiteX1" fmla="*/ 360134 w 6398458"/>
              <a:gd name="connsiteY1" fmla="*/ 141996 h 5374328"/>
              <a:gd name="connsiteX2" fmla="*/ 6385068 w 6398458"/>
              <a:gd name="connsiteY2" fmla="*/ 5351042 h 5374328"/>
              <a:gd name="connsiteX3" fmla="*/ 6398458 w 6398458"/>
              <a:gd name="connsiteY3" fmla="*/ 5374328 h 5374328"/>
              <a:gd name="connsiteX4" fmla="*/ 2518916 w 6398458"/>
              <a:gd name="connsiteY4" fmla="*/ 5374328 h 5374328"/>
              <a:gd name="connsiteX5" fmla="*/ 2517836 w 6398458"/>
              <a:gd name="connsiteY5" fmla="*/ 5372949 h 5374328"/>
              <a:gd name="connsiteX6" fmla="*/ 130390 w 6398458"/>
              <a:gd name="connsiteY6" fmla="*/ 3302190 h 5374328"/>
              <a:gd name="connsiteX7" fmla="*/ 0 w 6398458"/>
              <a:gd name="connsiteY7" fmla="*/ 3227081 h 537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98458" h="5374328">
                <a:moveTo>
                  <a:pt x="0" y="0"/>
                </a:moveTo>
                <a:lnTo>
                  <a:pt x="360134" y="141996"/>
                </a:lnTo>
                <a:cubicBezTo>
                  <a:pt x="2873798" y="1205187"/>
                  <a:pt x="4981266" y="3040692"/>
                  <a:pt x="6385068" y="5351042"/>
                </a:cubicBezTo>
                <a:lnTo>
                  <a:pt x="6398458" y="5374328"/>
                </a:lnTo>
                <a:lnTo>
                  <a:pt x="2518916" y="5374328"/>
                </a:lnTo>
                <a:lnTo>
                  <a:pt x="2517836" y="5372949"/>
                </a:lnTo>
                <a:cubicBezTo>
                  <a:pt x="1845044" y="4556212"/>
                  <a:pt x="1037936" y="3854645"/>
                  <a:pt x="130390" y="3302190"/>
                </a:cubicBezTo>
                <a:lnTo>
                  <a:pt x="0" y="322708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0B3A6B5E-9C6D-4491-8743-DF6DCAB7BBD2}"/>
              </a:ext>
            </a:extLst>
          </p:cNvPr>
          <p:cNvSpPr>
            <a:spLocks noChangeAspect="1"/>
          </p:cNvSpPr>
          <p:nvPr/>
        </p:nvSpPr>
        <p:spPr>
          <a:xfrm>
            <a:off x="13716000" y="10590648"/>
            <a:ext cx="8500126" cy="2889037"/>
          </a:xfrm>
          <a:custGeom>
            <a:avLst/>
            <a:gdLst>
              <a:gd name="connsiteX0" fmla="*/ 4259432 w 8500126"/>
              <a:gd name="connsiteY0" fmla="*/ 0 h 3849178"/>
              <a:gd name="connsiteX1" fmla="*/ 8104288 w 8500126"/>
              <a:gd name="connsiteY1" fmla="*/ 581288 h 3849178"/>
              <a:gd name="connsiteX2" fmla="*/ 8500126 w 8500126"/>
              <a:gd name="connsiteY2" fmla="*/ 715225 h 3849178"/>
              <a:gd name="connsiteX3" fmla="*/ 8500126 w 8500126"/>
              <a:gd name="connsiteY3" fmla="*/ 3849178 h 3849178"/>
              <a:gd name="connsiteX4" fmla="*/ 8271752 w 8500126"/>
              <a:gd name="connsiteY4" fmla="*/ 3731583 h 3849178"/>
              <a:gd name="connsiteX5" fmla="*/ 4220260 w 8500126"/>
              <a:gd name="connsiteY5" fmla="*/ 2805088 h 3849178"/>
              <a:gd name="connsiteX6" fmla="*/ 168769 w 8500126"/>
              <a:gd name="connsiteY6" fmla="*/ 3731583 h 3849178"/>
              <a:gd name="connsiteX7" fmla="*/ 0 w 8500126"/>
              <a:gd name="connsiteY7" fmla="*/ 3818486 h 3849178"/>
              <a:gd name="connsiteX8" fmla="*/ 0 w 8500126"/>
              <a:gd name="connsiteY8" fmla="*/ 721565 h 3849178"/>
              <a:gd name="connsiteX9" fmla="*/ 414576 w 8500126"/>
              <a:gd name="connsiteY9" fmla="*/ 581288 h 3849178"/>
              <a:gd name="connsiteX10" fmla="*/ 4259432 w 8500126"/>
              <a:gd name="connsiteY10" fmla="*/ 0 h 384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00126" h="3849178">
                <a:moveTo>
                  <a:pt x="4259432" y="0"/>
                </a:moveTo>
                <a:cubicBezTo>
                  <a:pt x="5598332" y="0"/>
                  <a:pt x="6889700" y="203512"/>
                  <a:pt x="8104288" y="581288"/>
                </a:cubicBezTo>
                <a:lnTo>
                  <a:pt x="8500126" y="715225"/>
                </a:lnTo>
                <a:lnTo>
                  <a:pt x="8500126" y="3849178"/>
                </a:lnTo>
                <a:lnTo>
                  <a:pt x="8271752" y="3731583"/>
                </a:lnTo>
                <a:cubicBezTo>
                  <a:pt x="7046114" y="3137828"/>
                  <a:pt x="5671836" y="2805088"/>
                  <a:pt x="4220260" y="2805088"/>
                </a:cubicBezTo>
                <a:cubicBezTo>
                  <a:pt x="2768684" y="2805088"/>
                  <a:pt x="1394406" y="3137828"/>
                  <a:pt x="168769" y="3731583"/>
                </a:cubicBezTo>
                <a:lnTo>
                  <a:pt x="0" y="3818486"/>
                </a:lnTo>
                <a:lnTo>
                  <a:pt x="0" y="721565"/>
                </a:lnTo>
                <a:lnTo>
                  <a:pt x="414576" y="581288"/>
                </a:lnTo>
                <a:cubicBezTo>
                  <a:pt x="1629165" y="203512"/>
                  <a:pt x="2920532" y="0"/>
                  <a:pt x="42594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FCADCE73-C3BE-40A3-A1F6-D7A48E5A4DE4}"/>
              </a:ext>
            </a:extLst>
          </p:cNvPr>
          <p:cNvSpPr>
            <a:spLocks noChangeAspect="1"/>
          </p:cNvSpPr>
          <p:nvPr/>
        </p:nvSpPr>
        <p:spPr>
          <a:xfrm>
            <a:off x="25387562" y="16393870"/>
            <a:ext cx="4364009" cy="5890670"/>
          </a:xfrm>
          <a:custGeom>
            <a:avLst/>
            <a:gdLst>
              <a:gd name="connsiteX0" fmla="*/ 0 w 5509278"/>
              <a:gd name="connsiteY0" fmla="*/ 0 h 5890670"/>
              <a:gd name="connsiteX1" fmla="*/ 3928098 w 5509278"/>
              <a:gd name="connsiteY1" fmla="*/ 0 h 5890670"/>
              <a:gd name="connsiteX2" fmla="*/ 3956902 w 5509278"/>
              <a:gd name="connsiteY2" fmla="*/ 50097 h 5890670"/>
              <a:gd name="connsiteX3" fmla="*/ 5500606 w 5509278"/>
              <a:gd name="connsiteY3" fmla="*/ 5547740 h 5890670"/>
              <a:gd name="connsiteX4" fmla="*/ 5509278 w 5509278"/>
              <a:gd name="connsiteY4" fmla="*/ 5890670 h 5890670"/>
              <a:gd name="connsiteX5" fmla="*/ 1886506 w 5509278"/>
              <a:gd name="connsiteY5" fmla="*/ 5890670 h 5890670"/>
              <a:gd name="connsiteX6" fmla="*/ 1892672 w 5509278"/>
              <a:gd name="connsiteY6" fmla="*/ 5646802 h 5890670"/>
              <a:gd name="connsiteX7" fmla="*/ 30668 w 5509278"/>
              <a:gd name="connsiteY7" fmla="*/ 39026 h 589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09278" h="5890670">
                <a:moveTo>
                  <a:pt x="0" y="0"/>
                </a:moveTo>
                <a:lnTo>
                  <a:pt x="3928098" y="0"/>
                </a:lnTo>
                <a:lnTo>
                  <a:pt x="3956902" y="50097"/>
                </a:lnTo>
                <a:cubicBezTo>
                  <a:pt x="4852600" y="1698926"/>
                  <a:pt x="5400070" y="3564376"/>
                  <a:pt x="5500606" y="5547740"/>
                </a:cubicBezTo>
                <a:lnTo>
                  <a:pt x="5509278" y="5890670"/>
                </a:lnTo>
                <a:lnTo>
                  <a:pt x="1886506" y="5890670"/>
                </a:lnTo>
                <a:lnTo>
                  <a:pt x="1892672" y="5646802"/>
                </a:lnTo>
                <a:cubicBezTo>
                  <a:pt x="1892672" y="3543912"/>
                  <a:pt x="1200126" y="1602776"/>
                  <a:pt x="30668" y="3902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927B4-7964-48AA-B493-E7451587591C}"/>
              </a:ext>
            </a:extLst>
          </p:cNvPr>
          <p:cNvSpPr txBox="1"/>
          <p:nvPr/>
        </p:nvSpPr>
        <p:spPr>
          <a:xfrm rot="19186806">
            <a:off x="8962196" y="13441564"/>
            <a:ext cx="4712934" cy="1680925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6600" b="1" dirty="0"/>
              <a:t>Patient Pages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0E0FDFF-AEBD-4CA3-82C8-59820AA5A60D}"/>
              </a:ext>
            </a:extLst>
          </p:cNvPr>
          <p:cNvSpPr txBox="1"/>
          <p:nvPr/>
        </p:nvSpPr>
        <p:spPr>
          <a:xfrm>
            <a:off x="13746962" y="11800739"/>
            <a:ext cx="7709418" cy="1015663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6600" b="1" dirty="0"/>
              <a:t>Feedback Pages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1AA620F-3DB8-40A3-92C8-5CBAA780C5AE}"/>
              </a:ext>
            </a:extLst>
          </p:cNvPr>
          <p:cNvSpPr txBox="1"/>
          <p:nvPr/>
        </p:nvSpPr>
        <p:spPr>
          <a:xfrm rot="2751616">
            <a:off x="21541581" y="13676755"/>
            <a:ext cx="5778941" cy="1942497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6600" b="1" dirty="0"/>
              <a:t>Provider Pages 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1445322-0153-4C8A-BA09-24ED6C28C44F}"/>
              </a:ext>
            </a:extLst>
          </p:cNvPr>
          <p:cNvSpPr txBox="1"/>
          <p:nvPr/>
        </p:nvSpPr>
        <p:spPr>
          <a:xfrm rot="17154808">
            <a:off x="6003241" y="18370316"/>
            <a:ext cx="5460985" cy="1549531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0681679"/>
              </a:avLst>
            </a:prstTxWarp>
            <a:spAutoFit/>
          </a:bodyPr>
          <a:lstStyle/>
          <a:p>
            <a:pPr algn="ctr"/>
            <a:r>
              <a:rPr lang="en-US" sz="7000" b="1" dirty="0"/>
              <a:t>Login Portal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6ABF270-F624-4008-81A1-2FC09525E350}"/>
              </a:ext>
            </a:extLst>
          </p:cNvPr>
          <p:cNvSpPr txBox="1"/>
          <p:nvPr/>
        </p:nvSpPr>
        <p:spPr>
          <a:xfrm rot="4648841">
            <a:off x="24130792" y="18808575"/>
            <a:ext cx="6086721" cy="1599377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7200" b="1" dirty="0"/>
              <a:t>Admin Pages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B5FF60-602D-4F21-81B9-30CA5CA509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4" t="15876" r="18726" b="18855"/>
          <a:stretch/>
        </p:blipFill>
        <p:spPr>
          <a:xfrm>
            <a:off x="854869" y="693576"/>
            <a:ext cx="5727029" cy="4415487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A960361E-AE9C-404B-9E3F-0D3B8123ABBB}"/>
              </a:ext>
            </a:extLst>
          </p:cNvPr>
          <p:cNvSpPr txBox="1"/>
          <p:nvPr/>
        </p:nvSpPr>
        <p:spPr>
          <a:xfrm>
            <a:off x="1069448" y="6324600"/>
            <a:ext cx="6275399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7813" indent="-277813">
              <a:buFont typeface="Arial" pitchFamily="34" charset="0"/>
              <a:buChar char="•"/>
            </a:pPr>
            <a:r>
              <a:rPr lang="en-US" sz="3850" dirty="0">
                <a:solidFill>
                  <a:schemeClr val="bg1"/>
                </a:solidFill>
              </a:rPr>
              <a:t>Update Feature: add the guideline for creating the new account password</a:t>
            </a:r>
          </a:p>
          <a:p>
            <a:pPr marL="277813" indent="-277813">
              <a:buFont typeface="Arial" pitchFamily="34" charset="0"/>
              <a:buChar char="•"/>
            </a:pPr>
            <a:r>
              <a:rPr lang="en-US" sz="3850" dirty="0">
                <a:solidFill>
                  <a:schemeClr val="bg1"/>
                </a:solidFill>
              </a:rPr>
              <a:t>As a new user, when creating my account, I know how to create my password without repeating the process</a:t>
            </a:r>
          </a:p>
          <a:p>
            <a:br>
              <a:rPr lang="en-US" sz="3850" dirty="0">
                <a:solidFill>
                  <a:schemeClr val="bg1"/>
                </a:solidFill>
              </a:rPr>
            </a:br>
            <a:endParaRPr lang="en-US" sz="385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4BA702-3407-4820-B526-AB17F9AB49B4}"/>
              </a:ext>
            </a:extLst>
          </p:cNvPr>
          <p:cNvSpPr txBox="1"/>
          <p:nvPr/>
        </p:nvSpPr>
        <p:spPr>
          <a:xfrm>
            <a:off x="22706182" y="6362087"/>
            <a:ext cx="12177230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7813" indent="-277813">
              <a:buFont typeface="Arial" pitchFamily="34" charset="0"/>
              <a:buChar char="•"/>
            </a:pPr>
            <a:r>
              <a:rPr lang="en-US" sz="3850" dirty="0">
                <a:solidFill>
                  <a:schemeClr val="bg1"/>
                </a:solidFill>
              </a:rPr>
              <a:t>Provider could give out the feedback comments based on the patient’s survey results, which will be displayed and reviewed from the patient’s side.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EEA7C8B-0574-45F1-9408-8FC5C6B00FD3}"/>
              </a:ext>
            </a:extLst>
          </p:cNvPr>
          <p:cNvSpPr txBox="1"/>
          <p:nvPr/>
        </p:nvSpPr>
        <p:spPr>
          <a:xfrm>
            <a:off x="28975519" y="16434696"/>
            <a:ext cx="5879228" cy="305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7813" indent="-277813">
              <a:buFont typeface="Arial" pitchFamily="34" charset="0"/>
              <a:buChar char="•"/>
            </a:pPr>
            <a:r>
              <a:rPr lang="en-US" sz="3850" dirty="0">
                <a:solidFill>
                  <a:schemeClr val="bg1"/>
                </a:solidFill>
              </a:rPr>
              <a:t>The survey page will automatically save the basic information and pass the results to provider for a professional feedback.</a:t>
            </a: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D2B9666E-2F9E-4394-A381-7F74A5ACD309}"/>
              </a:ext>
            </a:extLst>
          </p:cNvPr>
          <p:cNvSpPr/>
          <p:nvPr/>
        </p:nvSpPr>
        <p:spPr>
          <a:xfrm>
            <a:off x="28609070" y="19747000"/>
            <a:ext cx="6158915" cy="2085865"/>
          </a:xfrm>
          <a:prstGeom prst="roundRect">
            <a:avLst/>
          </a:prstGeom>
          <a:solidFill>
            <a:srgbClr val="E8FCFF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Circular 15">
            <a:extLst>
              <a:ext uri="{FF2B5EF4-FFF2-40B4-BE49-F238E27FC236}">
                <a16:creationId xmlns:a16="http://schemas.microsoft.com/office/drawing/2014/main" id="{1509F001-E41E-4AEB-A29E-7B579995F135}"/>
              </a:ext>
            </a:extLst>
          </p:cNvPr>
          <p:cNvSpPr/>
          <p:nvPr/>
        </p:nvSpPr>
        <p:spPr>
          <a:xfrm rot="219337">
            <a:off x="3215892" y="16346505"/>
            <a:ext cx="1333001" cy="1393666"/>
          </a:xfrm>
          <a:prstGeom prst="circularArrow">
            <a:avLst/>
          </a:prstGeom>
          <a:solidFill>
            <a:srgbClr val="479D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9FE0A-6064-5B46-9B1A-B32563DCE7CA}"/>
              </a:ext>
            </a:extLst>
          </p:cNvPr>
          <p:cNvSpPr txBox="1"/>
          <p:nvPr/>
        </p:nvSpPr>
        <p:spPr>
          <a:xfrm>
            <a:off x="11267674" y="16064384"/>
            <a:ext cx="12789967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1). For the patients and providers, rearrange the login and signup portal.</a:t>
            </a:r>
          </a:p>
          <a:p>
            <a:r>
              <a:rPr lang="en-US" sz="4800" dirty="0">
                <a:solidFill>
                  <a:schemeClr val="bg1"/>
                </a:solidFill>
              </a:rPr>
              <a:t>2). Reconstructed the display pages for patient and providers.</a:t>
            </a:r>
          </a:p>
          <a:p>
            <a:r>
              <a:rPr lang="en-US" sz="4800" dirty="0">
                <a:solidFill>
                  <a:schemeClr val="bg1"/>
                </a:solidFill>
              </a:rPr>
              <a:t>3) .Add feedback loop to bridge between providers and patients.</a:t>
            </a:r>
          </a:p>
          <a:p>
            <a:r>
              <a:rPr lang="en-US" sz="4800" dirty="0">
                <a:solidFill>
                  <a:schemeClr val="bg1"/>
                </a:solidFill>
              </a:rPr>
              <a:t>4). Polish all the page display to make it clear and efficient.</a:t>
            </a:r>
          </a:p>
          <a:p>
            <a:endParaRPr lang="en-US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DF7A21-FD6F-9840-A8D1-399ECD6EF7E9}"/>
              </a:ext>
            </a:extLst>
          </p:cNvPr>
          <p:cNvSpPr txBox="1"/>
          <p:nvPr/>
        </p:nvSpPr>
        <p:spPr>
          <a:xfrm>
            <a:off x="801875" y="24277934"/>
            <a:ext cx="62732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Set Communication loop between patients and providers.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patients should be able to: login into a “patient’s page”; read provider’s posting; (on backend) having their survey linked to their accounts.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Providers should be able to: accessing a list of patients in the panel and  survey linked to their patient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315959-4B13-644C-BE67-C304A2338CE2}"/>
              </a:ext>
            </a:extLst>
          </p:cNvPr>
          <p:cNvSpPr txBox="1"/>
          <p:nvPr/>
        </p:nvSpPr>
        <p:spPr>
          <a:xfrm>
            <a:off x="7593790" y="24307800"/>
            <a:ext cx="6327685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Identify a subset of stories we work on during this iteration and use BDD+TDD (two develop techniques)  to develop these stories and deploy to Heroku (a modern apps platform).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Show the first version of modification and get feedback from customer and learn how this will affect the next iteration.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66C43B-E01F-6A4E-AD4A-44D299B45CD0}"/>
              </a:ext>
            </a:extLst>
          </p:cNvPr>
          <p:cNvSpPr txBox="1"/>
          <p:nvPr/>
        </p:nvSpPr>
        <p:spPr>
          <a:xfrm>
            <a:off x="14707779" y="24460200"/>
            <a:ext cx="64004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On the meeting day with our customer, we have shown the updated stories from Iteration 1 such as updates on the login and signup pages.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Code refactoring such as removing the background image, increasing the text's contrast and enlarging the descriptions satisfies the customer needs.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F6F3FF-2860-CD40-9EE7-D4FE82CD149A}"/>
              </a:ext>
            </a:extLst>
          </p:cNvPr>
          <p:cNvSpPr txBox="1"/>
          <p:nvPr/>
        </p:nvSpPr>
        <p:spPr>
          <a:xfrm>
            <a:off x="21657469" y="24460200"/>
            <a:ext cx="63974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During this meeting, we demonstrated the modified demo to our customer. We have shown our progress and all the user stories we have accomplished.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We have updated a lot on the user stories since the first meeting, so far, our customer is quite satisfied with our product.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F87ECC-96C3-1245-BB54-13BFBE4831FB}"/>
              </a:ext>
            </a:extLst>
          </p:cNvPr>
          <p:cNvSpPr txBox="1"/>
          <p:nvPr/>
        </p:nvSpPr>
        <p:spPr>
          <a:xfrm>
            <a:off x="980390" y="18808952"/>
            <a:ext cx="57992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>
                <a:solidFill>
                  <a:prstClr val="white"/>
                </a:solidFill>
              </a:rPr>
              <a:t>1). Cover page with “take survey” and “provider/admin login” option;</a:t>
            </a:r>
          </a:p>
          <a:p>
            <a:r>
              <a:rPr lang="en-US" sz="3900" dirty="0">
                <a:solidFill>
                  <a:prstClr val="white"/>
                </a:solidFill>
              </a:rPr>
              <a:t>2). Login page for patient and provider. </a:t>
            </a:r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486B1E3-2326-4841-B941-9F42A11F1E3D}"/>
              </a:ext>
            </a:extLst>
          </p:cNvPr>
          <p:cNvSpPr txBox="1"/>
          <p:nvPr/>
        </p:nvSpPr>
        <p:spPr>
          <a:xfrm>
            <a:off x="13807625" y="8692905"/>
            <a:ext cx="48597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8138" indent="-338138">
              <a:buFont typeface="Arial" pitchFamily="34" charset="0"/>
              <a:buChar char="•"/>
            </a:pPr>
            <a:r>
              <a:rPr lang="en-US" sz="3900" dirty="0">
                <a:solidFill>
                  <a:schemeClr val="bg1"/>
                </a:solidFill>
              </a:rPr>
              <a:t>Set up feedback loop for patients (read-only) and providers (editable).</a:t>
            </a:r>
          </a:p>
        </p:txBody>
      </p:sp>
      <p:sp>
        <p:nvSpPr>
          <p:cNvPr id="160" name="Arrow: Circular 15">
            <a:extLst>
              <a:ext uri="{FF2B5EF4-FFF2-40B4-BE49-F238E27FC236}">
                <a16:creationId xmlns:a16="http://schemas.microsoft.com/office/drawing/2014/main" id="{C00A223A-298B-C149-A4EF-B063C4623E14}"/>
              </a:ext>
            </a:extLst>
          </p:cNvPr>
          <p:cNvSpPr/>
          <p:nvPr/>
        </p:nvSpPr>
        <p:spPr>
          <a:xfrm rot="9156759" flipH="1">
            <a:off x="6209609" y="10854618"/>
            <a:ext cx="1788789" cy="1863574"/>
          </a:xfrm>
          <a:prstGeom prst="circularArrow">
            <a:avLst/>
          </a:prstGeom>
          <a:solidFill>
            <a:srgbClr val="479D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6869E1E-75F2-8F47-B164-3ABBBCD8EE7C}"/>
              </a:ext>
            </a:extLst>
          </p:cNvPr>
          <p:cNvSpPr txBox="1"/>
          <p:nvPr/>
        </p:nvSpPr>
        <p:spPr>
          <a:xfrm>
            <a:off x="923452" y="13286034"/>
            <a:ext cx="77732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7813" indent="-277813">
              <a:buFont typeface="Arial" pitchFamily="34" charset="0"/>
              <a:buChar char="•"/>
            </a:pPr>
            <a:r>
              <a:rPr lang="en-US" sz="3850" dirty="0">
                <a:solidFill>
                  <a:schemeClr val="bg1"/>
                </a:solidFill>
              </a:rPr>
              <a:t>After the survey, the patient panel will save the information and will be available for provider to review and give feedback.</a:t>
            </a:r>
          </a:p>
        </p:txBody>
      </p:sp>
      <p:sp>
        <p:nvSpPr>
          <p:cNvPr id="92" name="Arrow: Striped Right 17">
            <a:extLst>
              <a:ext uri="{FF2B5EF4-FFF2-40B4-BE49-F238E27FC236}">
                <a16:creationId xmlns:a16="http://schemas.microsoft.com/office/drawing/2014/main" id="{255B8072-9AB1-494B-9EAD-5E25649E9465}"/>
              </a:ext>
            </a:extLst>
          </p:cNvPr>
          <p:cNvSpPr/>
          <p:nvPr/>
        </p:nvSpPr>
        <p:spPr>
          <a:xfrm>
            <a:off x="12679982" y="7092555"/>
            <a:ext cx="1435828" cy="714252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93" name="Arrow: Striped Right 17">
            <a:extLst>
              <a:ext uri="{FF2B5EF4-FFF2-40B4-BE49-F238E27FC236}">
                <a16:creationId xmlns:a16="http://schemas.microsoft.com/office/drawing/2014/main" id="{DAC7782F-3FDE-684E-979F-BD8FEA8D7D45}"/>
              </a:ext>
            </a:extLst>
          </p:cNvPr>
          <p:cNvSpPr/>
          <p:nvPr/>
        </p:nvSpPr>
        <p:spPr>
          <a:xfrm rot="10800000">
            <a:off x="21733485" y="9558206"/>
            <a:ext cx="1479222" cy="63689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Circular 15">
            <a:extLst>
              <a:ext uri="{FF2B5EF4-FFF2-40B4-BE49-F238E27FC236}">
                <a16:creationId xmlns:a16="http://schemas.microsoft.com/office/drawing/2014/main" id="{1207A942-EF01-F445-B7C8-37F00A4B1128}"/>
              </a:ext>
            </a:extLst>
          </p:cNvPr>
          <p:cNvSpPr/>
          <p:nvPr/>
        </p:nvSpPr>
        <p:spPr>
          <a:xfrm rot="13438982" flipH="1">
            <a:off x="27519661" y="11561506"/>
            <a:ext cx="1788789" cy="1863574"/>
          </a:xfrm>
          <a:prstGeom prst="circularArrow">
            <a:avLst/>
          </a:prstGeom>
          <a:solidFill>
            <a:srgbClr val="479D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Rectangle: Rounded Corners 190">
            <a:extLst>
              <a:ext uri="{FF2B5EF4-FFF2-40B4-BE49-F238E27FC236}">
                <a16:creationId xmlns:a16="http://schemas.microsoft.com/office/drawing/2014/main" id="{9C44EAC6-7A3A-6D4F-A952-87130B7DA26C}"/>
              </a:ext>
            </a:extLst>
          </p:cNvPr>
          <p:cNvSpPr/>
          <p:nvPr/>
        </p:nvSpPr>
        <p:spPr>
          <a:xfrm>
            <a:off x="29297175" y="12260628"/>
            <a:ext cx="5497105" cy="3563718"/>
          </a:xfrm>
          <a:prstGeom prst="roundRect">
            <a:avLst/>
          </a:prstGeom>
          <a:solidFill>
            <a:srgbClr val="E8FCFF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F8BD4D-FF6A-5B42-BD9C-70B5C6C45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8829" y="19887076"/>
            <a:ext cx="5903878" cy="1843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0F6B97-2AC8-1E4B-AAE2-99117F1C8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5537" y="12528316"/>
            <a:ext cx="4995774" cy="30956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8A1F79-DAFA-9D4E-96AC-468CAA1AB1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24488" y="6242834"/>
            <a:ext cx="3380359" cy="2413695"/>
          </a:xfrm>
          <a:prstGeom prst="rect">
            <a:avLst/>
          </a:prstGeom>
        </p:spPr>
      </p:pic>
      <p:sp>
        <p:nvSpPr>
          <p:cNvPr id="102" name="Rectangle: Rounded Corners 190">
            <a:extLst>
              <a:ext uri="{FF2B5EF4-FFF2-40B4-BE49-F238E27FC236}">
                <a16:creationId xmlns:a16="http://schemas.microsoft.com/office/drawing/2014/main" id="{A5029C65-4CA5-844F-814B-B4E4750D6D25}"/>
              </a:ext>
            </a:extLst>
          </p:cNvPr>
          <p:cNvSpPr/>
          <p:nvPr/>
        </p:nvSpPr>
        <p:spPr>
          <a:xfrm>
            <a:off x="28514064" y="8272656"/>
            <a:ext cx="6237418" cy="3563718"/>
          </a:xfrm>
          <a:prstGeom prst="roundRect">
            <a:avLst/>
          </a:prstGeom>
          <a:solidFill>
            <a:srgbClr val="E8FCFF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5736D4-9FED-764E-8EBA-6693BFC69D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45446" y="8497131"/>
            <a:ext cx="5772561" cy="3077392"/>
          </a:xfrm>
          <a:prstGeom prst="rect">
            <a:avLst/>
          </a:prstGeom>
        </p:spPr>
      </p:pic>
      <p:sp>
        <p:nvSpPr>
          <p:cNvPr id="103" name="Rectangle: Rounded Corners 190">
            <a:extLst>
              <a:ext uri="{FF2B5EF4-FFF2-40B4-BE49-F238E27FC236}">
                <a16:creationId xmlns:a16="http://schemas.microsoft.com/office/drawing/2014/main" id="{E212C029-C4D6-2C49-8B79-B809B4444F55}"/>
              </a:ext>
            </a:extLst>
          </p:cNvPr>
          <p:cNvSpPr/>
          <p:nvPr/>
        </p:nvSpPr>
        <p:spPr>
          <a:xfrm>
            <a:off x="23554023" y="8333572"/>
            <a:ext cx="4642781" cy="3409746"/>
          </a:xfrm>
          <a:prstGeom prst="roundRect">
            <a:avLst/>
          </a:prstGeom>
          <a:solidFill>
            <a:srgbClr val="E8FCFF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2" name="Picture 8">
            <a:extLst>
              <a:ext uri="{FF2B5EF4-FFF2-40B4-BE49-F238E27FC236}">
                <a16:creationId xmlns:a16="http://schemas.microsoft.com/office/drawing/2014/main" id="{A042F175-A159-334F-A26F-A3FF1F3FA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3036" y="6347361"/>
            <a:ext cx="2700367" cy="446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ectangle: Rounded Corners 190">
            <a:extLst>
              <a:ext uri="{FF2B5EF4-FFF2-40B4-BE49-F238E27FC236}">
                <a16:creationId xmlns:a16="http://schemas.microsoft.com/office/drawing/2014/main" id="{4AE8D1D7-4628-D847-96BA-B44B69A5626D}"/>
              </a:ext>
            </a:extLst>
          </p:cNvPr>
          <p:cNvSpPr/>
          <p:nvPr/>
        </p:nvSpPr>
        <p:spPr>
          <a:xfrm>
            <a:off x="7431108" y="6347362"/>
            <a:ext cx="5150775" cy="4986947"/>
          </a:xfrm>
          <a:prstGeom prst="roundRect">
            <a:avLst/>
          </a:prstGeom>
          <a:solidFill>
            <a:srgbClr val="E8FCFF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386F9969-F59D-D647-AE75-86E8BD481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851" y="6600755"/>
            <a:ext cx="4543801" cy="357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97BB74B-74BE-C043-AD3F-43394E9D8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588" y="8449614"/>
            <a:ext cx="4527352" cy="269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angle: Rounded Corners 190">
            <a:extLst>
              <a:ext uri="{FF2B5EF4-FFF2-40B4-BE49-F238E27FC236}">
                <a16:creationId xmlns:a16="http://schemas.microsoft.com/office/drawing/2014/main" id="{8AFBA69C-DCBC-A44A-BBAC-1AFA2F8BEC53}"/>
              </a:ext>
            </a:extLst>
          </p:cNvPr>
          <p:cNvSpPr/>
          <p:nvPr/>
        </p:nvSpPr>
        <p:spPr>
          <a:xfrm>
            <a:off x="1042736" y="10547630"/>
            <a:ext cx="4752232" cy="2626899"/>
          </a:xfrm>
          <a:prstGeom prst="roundRect">
            <a:avLst/>
          </a:prstGeom>
          <a:solidFill>
            <a:srgbClr val="E8FCFF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20CCA95-B0CC-7642-9A25-2D5D29A490E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56" y="10759564"/>
            <a:ext cx="4356894" cy="2221670"/>
          </a:xfrm>
          <a:prstGeom prst="rect">
            <a:avLst/>
          </a:prstGeom>
        </p:spPr>
      </p:pic>
      <p:sp>
        <p:nvSpPr>
          <p:cNvPr id="107" name="Rectangle: Rounded Corners 190">
            <a:extLst>
              <a:ext uri="{FF2B5EF4-FFF2-40B4-BE49-F238E27FC236}">
                <a16:creationId xmlns:a16="http://schemas.microsoft.com/office/drawing/2014/main" id="{A8EF8982-AFAB-0B40-B331-6FAFA9CAED86}"/>
              </a:ext>
            </a:extLst>
          </p:cNvPr>
          <p:cNvSpPr/>
          <p:nvPr/>
        </p:nvSpPr>
        <p:spPr>
          <a:xfrm>
            <a:off x="4026134" y="17186021"/>
            <a:ext cx="2777018" cy="1682737"/>
          </a:xfrm>
          <a:prstGeom prst="roundRect">
            <a:avLst/>
          </a:prstGeom>
          <a:solidFill>
            <a:srgbClr val="E8FCFF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40E9BEB0-A605-1A45-A968-86C444C4B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307" y="17285119"/>
            <a:ext cx="2539228" cy="141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Rectangle: Rounded Corners 190">
            <a:extLst>
              <a:ext uri="{FF2B5EF4-FFF2-40B4-BE49-F238E27FC236}">
                <a16:creationId xmlns:a16="http://schemas.microsoft.com/office/drawing/2014/main" id="{962DCEE4-1E76-2E44-AF21-04A775A20245}"/>
              </a:ext>
            </a:extLst>
          </p:cNvPr>
          <p:cNvSpPr/>
          <p:nvPr/>
        </p:nvSpPr>
        <p:spPr>
          <a:xfrm>
            <a:off x="1088385" y="17206791"/>
            <a:ext cx="2697521" cy="1571182"/>
          </a:xfrm>
          <a:prstGeom prst="roundRect">
            <a:avLst/>
          </a:prstGeom>
          <a:solidFill>
            <a:srgbClr val="E8FCFF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EAD4B6-A3B8-C140-B1C5-0B6CCD255E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69022" y="17277988"/>
            <a:ext cx="2395557" cy="1413963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682AC265-D7BE-2E41-8AD8-7B30E5E14274}"/>
              </a:ext>
            </a:extLst>
          </p:cNvPr>
          <p:cNvSpPr txBox="1"/>
          <p:nvPr/>
        </p:nvSpPr>
        <p:spPr>
          <a:xfrm>
            <a:off x="28239653" y="24443085"/>
            <a:ext cx="63974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Demonstrate the final version for customer during the final meeting.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Summarize the  whole modification work to get feedback from customer and advisor.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Send up link and QR code and make sure everything is up-to-date.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226BCDB-D5F0-4D47-B152-87FA49B1EBD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7858" y="8544875"/>
            <a:ext cx="4075110" cy="29965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10437</TotalTime>
  <Words>525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Hrayer Aprahmian</dc:creator>
  <cp:lastModifiedBy>siyang yang</cp:lastModifiedBy>
  <cp:revision>166</cp:revision>
  <dcterms:created xsi:type="dcterms:W3CDTF">2006-08-16T00:00:00Z</dcterms:created>
  <dcterms:modified xsi:type="dcterms:W3CDTF">2020-11-28T01:58:41Z</dcterms:modified>
</cp:coreProperties>
</file>