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包 珍珍" initials="包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8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CC899-6CEC-9548-B06D-7E1EB6F78CA3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62B1-0B0F-0246-9532-09536BC2AE59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CC899-6CEC-9548-B06D-7E1EB6F78CA3}" type="datetimeFigureOut">
              <a:rPr lang="en-US" smtClean="0"/>
            </a:fld>
            <a:endParaRPr 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62B1-0B0F-0246-9532-09536BC2AE59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CC899-6CEC-9548-B06D-7E1EB6F78CA3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62B1-0B0F-0246-9532-09536BC2AE59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406901"/>
            <a:ext cx="10972800" cy="1362075"/>
          </a:xfrm>
        </p:spPr>
        <p:txBody>
          <a:bodyPr anchor="t"/>
          <a:lstStyle>
            <a:lvl1pPr algn="l">
              <a:defRPr sz="5335" b="1" cap="all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906713"/>
            <a:ext cx="10972800" cy="1500187"/>
          </a:xfrm>
        </p:spPr>
        <p:txBody>
          <a:bodyPr anchor="b"/>
          <a:lstStyle>
            <a:lvl1pPr marL="0" indent="0">
              <a:buNone/>
              <a:defRPr sz="2665">
                <a:solidFill>
                  <a:schemeClr val="tx1">
                    <a:tint val="75000"/>
                  </a:schemeClr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35">
                <a:solidFill>
                  <a:schemeClr val="tx1">
                    <a:tint val="75000"/>
                  </a:schemeClr>
                </a:solidFill>
              </a:defRPr>
            </a:lvl3pPr>
            <a:lvl4pPr marL="18288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4pPr>
            <a:lvl5pPr marL="24384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5pPr>
            <a:lvl6pPr marL="30480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6pPr>
            <a:lvl7pPr marL="36576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7pPr>
            <a:lvl8pPr marL="42672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8pPr>
            <a:lvl9pPr marL="48768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CC899-6CEC-9548-B06D-7E1EB6F78CA3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62B1-0B0F-0246-9532-09536BC2AE59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5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5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CC899-6CEC-9548-B06D-7E1EB6F78CA3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62B1-0B0F-0246-9532-09536BC2AE59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5499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600" indent="0">
              <a:buNone/>
              <a:defRPr sz="2665" b="1"/>
            </a:lvl2pPr>
            <a:lvl3pPr marL="1219200" indent="0">
              <a:buNone/>
              <a:defRPr sz="2400" b="1"/>
            </a:lvl3pPr>
            <a:lvl4pPr marL="1828800" indent="0">
              <a:buNone/>
              <a:defRPr sz="2135" b="1"/>
            </a:lvl4pPr>
            <a:lvl5pPr marL="2438400" indent="0">
              <a:buNone/>
              <a:defRPr sz="2135" b="1"/>
            </a:lvl5pPr>
            <a:lvl6pPr marL="3048000" indent="0">
              <a:buNone/>
              <a:defRPr sz="2135" b="1"/>
            </a:lvl6pPr>
            <a:lvl7pPr marL="3657600" indent="0">
              <a:buNone/>
              <a:defRPr sz="2135" b="1"/>
            </a:lvl7pPr>
            <a:lvl8pPr marL="4267200" indent="0">
              <a:buNone/>
              <a:defRPr sz="2135" b="1"/>
            </a:lvl8pPr>
            <a:lvl9pPr marL="4876800" indent="0">
              <a:buNone/>
              <a:defRPr sz="2135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494757"/>
            <a:ext cx="5386917" cy="3628411"/>
          </a:xfrm>
        </p:spPr>
        <p:txBody>
          <a:bodyPr/>
          <a:lstStyle>
            <a:lvl1pPr>
              <a:defRPr sz="3200"/>
            </a:lvl1pPr>
            <a:lvl2pPr>
              <a:defRPr sz="2665"/>
            </a:lvl2pPr>
            <a:lvl3pPr>
              <a:defRPr sz="2400"/>
            </a:lvl3pPr>
            <a:lvl4pPr>
              <a:defRPr sz="2135"/>
            </a:lvl4pPr>
            <a:lvl5pPr>
              <a:defRPr sz="2135"/>
            </a:lvl5pPr>
            <a:lvl6pPr>
              <a:defRPr sz="2135"/>
            </a:lvl6pPr>
            <a:lvl7pPr>
              <a:defRPr sz="2135"/>
            </a:lvl7pPr>
            <a:lvl8pPr>
              <a:defRPr sz="2135"/>
            </a:lvl8pPr>
            <a:lvl9pPr>
              <a:defRPr sz="2135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85499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600" indent="0">
              <a:buNone/>
              <a:defRPr sz="2665" b="1"/>
            </a:lvl2pPr>
            <a:lvl3pPr marL="1219200" indent="0">
              <a:buNone/>
              <a:defRPr sz="2400" b="1"/>
            </a:lvl3pPr>
            <a:lvl4pPr marL="1828800" indent="0">
              <a:buNone/>
              <a:defRPr sz="2135" b="1"/>
            </a:lvl4pPr>
            <a:lvl5pPr marL="2438400" indent="0">
              <a:buNone/>
              <a:defRPr sz="2135" b="1"/>
            </a:lvl5pPr>
            <a:lvl6pPr marL="3048000" indent="0">
              <a:buNone/>
              <a:defRPr sz="2135" b="1"/>
            </a:lvl6pPr>
            <a:lvl7pPr marL="3657600" indent="0">
              <a:buNone/>
              <a:defRPr sz="2135" b="1"/>
            </a:lvl7pPr>
            <a:lvl8pPr marL="4267200" indent="0">
              <a:buNone/>
              <a:defRPr sz="2135" b="1"/>
            </a:lvl8pPr>
            <a:lvl9pPr marL="4876800" indent="0">
              <a:buNone/>
              <a:defRPr sz="2135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494757"/>
            <a:ext cx="5389033" cy="3628411"/>
          </a:xfrm>
        </p:spPr>
        <p:txBody>
          <a:bodyPr/>
          <a:lstStyle>
            <a:lvl1pPr>
              <a:defRPr sz="3200"/>
            </a:lvl1pPr>
            <a:lvl2pPr>
              <a:defRPr sz="2665"/>
            </a:lvl2pPr>
            <a:lvl3pPr>
              <a:defRPr sz="2400"/>
            </a:lvl3pPr>
            <a:lvl4pPr>
              <a:defRPr sz="2135"/>
            </a:lvl4pPr>
            <a:lvl5pPr>
              <a:defRPr sz="2135"/>
            </a:lvl5pPr>
            <a:lvl6pPr>
              <a:defRPr sz="2135"/>
            </a:lvl6pPr>
            <a:lvl7pPr>
              <a:defRPr sz="2135"/>
            </a:lvl7pPr>
            <a:lvl8pPr>
              <a:defRPr sz="2135"/>
            </a:lvl8pPr>
            <a:lvl9pPr>
              <a:defRPr sz="2135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CC899-6CEC-9548-B06D-7E1EB6F78CA3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62B1-0B0F-0246-9532-09536BC2AE59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CC899-6CEC-9548-B06D-7E1EB6F78CA3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62B1-0B0F-0246-9532-09536BC2AE59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CC899-6CEC-9548-B06D-7E1EB6F78CA3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62B1-0B0F-0246-9532-09536BC2AE59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788617"/>
            <a:ext cx="4011084" cy="1162051"/>
          </a:xfrm>
        </p:spPr>
        <p:txBody>
          <a:bodyPr anchor="b"/>
          <a:lstStyle>
            <a:lvl1pPr algn="l">
              <a:defRPr sz="2665" b="1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788619"/>
            <a:ext cx="6815667" cy="5398201"/>
          </a:xfrm>
        </p:spPr>
        <p:txBody>
          <a:bodyPr/>
          <a:lstStyle>
            <a:lvl1pPr>
              <a:defRPr sz="4265"/>
            </a:lvl1pPr>
            <a:lvl2pPr>
              <a:defRPr sz="3735"/>
            </a:lvl2pPr>
            <a:lvl3pPr>
              <a:defRPr sz="3200"/>
            </a:lvl3pPr>
            <a:lvl4pPr>
              <a:defRPr sz="2665"/>
            </a:lvl4pPr>
            <a:lvl5pPr>
              <a:defRPr sz="2665"/>
            </a:lvl5pPr>
            <a:lvl6pPr>
              <a:defRPr sz="2665"/>
            </a:lvl6pPr>
            <a:lvl7pPr>
              <a:defRPr sz="2665"/>
            </a:lvl7pPr>
            <a:lvl8pPr>
              <a:defRPr sz="2665"/>
            </a:lvl8pPr>
            <a:lvl9pPr>
              <a:defRPr sz="2665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2125147"/>
            <a:ext cx="4011084" cy="4061672"/>
          </a:xfrm>
        </p:spPr>
        <p:txBody>
          <a:bodyPr/>
          <a:lstStyle>
            <a:lvl1pPr marL="0" indent="0">
              <a:buNone/>
              <a:defRPr sz="1865"/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800" indent="0">
              <a:buNone/>
              <a:defRPr sz="1200"/>
            </a:lvl4pPr>
            <a:lvl5pPr marL="2438400" indent="0">
              <a:buNone/>
              <a:defRPr sz="1200"/>
            </a:lvl5pPr>
            <a:lvl6pPr marL="3048000" indent="0">
              <a:buNone/>
              <a:defRPr sz="1200"/>
            </a:lvl6pPr>
            <a:lvl7pPr marL="3657600" indent="0">
              <a:buNone/>
              <a:defRPr sz="1200"/>
            </a:lvl7pPr>
            <a:lvl8pPr marL="426720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CC899-6CEC-9548-B06D-7E1EB6F78CA3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62B1-0B0F-0246-9532-09536BC2AE59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5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5"/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7"/>
            <a:ext cx="7315200" cy="804863"/>
          </a:xfrm>
        </p:spPr>
        <p:txBody>
          <a:bodyPr/>
          <a:lstStyle>
            <a:lvl1pPr marL="0" indent="0">
              <a:buNone/>
              <a:defRPr sz="1865"/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800" indent="0">
              <a:buNone/>
              <a:defRPr sz="1200"/>
            </a:lvl4pPr>
            <a:lvl5pPr marL="2438400" indent="0">
              <a:buNone/>
              <a:defRPr sz="1200"/>
            </a:lvl5pPr>
            <a:lvl6pPr marL="3048000" indent="0">
              <a:buNone/>
              <a:defRPr sz="1200"/>
            </a:lvl6pPr>
            <a:lvl7pPr marL="3657600" indent="0">
              <a:buNone/>
              <a:defRPr sz="1200"/>
            </a:lvl7pPr>
            <a:lvl8pPr marL="426720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CC899-6CEC-9548-B06D-7E1EB6F78CA3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62B1-0B0F-0246-9532-09536BC2AE59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563632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89195"/>
            <a:ext cx="10972800" cy="3876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581537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latin typeface="Arial" panose="020B0604020202020204"/>
              </a:defRPr>
            </a:lvl1pPr>
          </a:lstStyle>
          <a:p>
            <a:fld id="{9F1CC899-6CEC-9548-B06D-7E1EB6F78CA3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581537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latin typeface="Arial" panose="020B0604020202020204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581537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aseline="0">
                <a:solidFill>
                  <a:schemeClr val="tx1">
                    <a:tint val="75000"/>
                  </a:schemeClr>
                </a:solidFill>
                <a:latin typeface="Arial" panose="020B0604020202020204"/>
              </a:defRPr>
            </a:lvl1pPr>
          </a:lstStyle>
          <a:p>
            <a:fld id="{8E6562B1-0B0F-0246-9532-09536BC2AE59}" type="slidenum">
              <a:rPr lang="en-US" smtClean="0"/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1" cstate="print"/>
          <a:stretch>
            <a:fillRect/>
          </a:stretch>
        </p:blipFill>
        <p:spPr>
          <a:xfrm>
            <a:off x="0" y="6496255"/>
            <a:ext cx="12192000" cy="38252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  <p:txStyles>
    <p:titleStyle>
      <a:lvl1pPr algn="l" defTabSz="609600" rtl="0" eaLnBrk="1" latinLnBrk="0" hangingPunct="1">
        <a:spcBef>
          <a:spcPct val="0"/>
        </a:spcBef>
        <a:buNone/>
        <a:defRPr sz="5865" kern="1200">
          <a:solidFill>
            <a:schemeClr val="tx1"/>
          </a:solidFill>
          <a:latin typeface="Arial" panose="020B0604020202020204"/>
          <a:ea typeface="+mj-ea"/>
          <a:cs typeface="+mj-cs"/>
        </a:defRPr>
      </a:lvl1pPr>
    </p:titleStyle>
    <p:bodyStyle>
      <a:lvl1pPr marL="457200" indent="-457200" algn="l" defTabSz="609600" rtl="0" eaLnBrk="1" latinLnBrk="0" hangingPunct="1">
        <a:spcBef>
          <a:spcPts val="130"/>
        </a:spcBef>
        <a:buFont typeface="Arial" panose="020B0604020202020204"/>
        <a:buChar char="•"/>
        <a:defRPr sz="4265" kern="1200">
          <a:solidFill>
            <a:schemeClr val="tx1"/>
          </a:solidFill>
          <a:latin typeface="Arial" panose="020B0604020202020204"/>
          <a:ea typeface="+mn-ea"/>
          <a:cs typeface="+mn-cs"/>
        </a:defRPr>
      </a:lvl1pPr>
      <a:lvl2pPr marL="990600" indent="-381000" algn="l" defTabSz="609600" rtl="0" eaLnBrk="1" latinLnBrk="0" hangingPunct="1">
        <a:spcBef>
          <a:spcPts val="130"/>
        </a:spcBef>
        <a:buFont typeface="Arial" panose="020B0604020202020204"/>
        <a:buChar char="–"/>
        <a:defRPr sz="3735" kern="1200">
          <a:solidFill>
            <a:schemeClr val="tx1"/>
          </a:solidFill>
          <a:latin typeface="Arial" panose="020B0604020202020204"/>
          <a:ea typeface="+mn-ea"/>
          <a:cs typeface="+mn-cs"/>
        </a:defRPr>
      </a:lvl2pPr>
      <a:lvl3pPr marL="1524000" indent="-304800" algn="l" defTabSz="609600" rtl="0" eaLnBrk="1" latinLnBrk="0" hangingPunct="1">
        <a:spcBef>
          <a:spcPts val="130"/>
        </a:spcBef>
        <a:buFont typeface="Arial" panose="020B0604020202020204"/>
        <a:buChar char="•"/>
        <a:defRPr sz="3200" kern="1200">
          <a:solidFill>
            <a:schemeClr val="tx1"/>
          </a:solidFill>
          <a:latin typeface="Arial" panose="020B0604020202020204"/>
          <a:ea typeface="+mn-ea"/>
          <a:cs typeface="+mn-cs"/>
        </a:defRPr>
      </a:lvl3pPr>
      <a:lvl4pPr marL="2133600" indent="-304800" algn="l" defTabSz="609600" rtl="0" eaLnBrk="1" latinLnBrk="0" hangingPunct="1">
        <a:spcBef>
          <a:spcPts val="130"/>
        </a:spcBef>
        <a:buFont typeface="Arial" panose="020B0604020202020204"/>
        <a:buChar char="–"/>
        <a:defRPr sz="2665" kern="1200">
          <a:solidFill>
            <a:schemeClr val="tx1"/>
          </a:solidFill>
          <a:latin typeface="Arial" panose="020B0604020202020204"/>
          <a:ea typeface="+mn-ea"/>
          <a:cs typeface="+mn-cs"/>
        </a:defRPr>
      </a:lvl4pPr>
      <a:lvl5pPr marL="2743200" indent="-304800" algn="l" defTabSz="609600" rtl="0" eaLnBrk="1" latinLnBrk="0" hangingPunct="1">
        <a:spcBef>
          <a:spcPts val="130"/>
        </a:spcBef>
        <a:buFont typeface="Arial" panose="020B0604020202020204"/>
        <a:buChar char="»"/>
        <a:defRPr sz="2665" kern="1200">
          <a:solidFill>
            <a:schemeClr val="tx1"/>
          </a:solidFill>
          <a:latin typeface="Arial" panose="020B0604020202020204"/>
          <a:ea typeface="+mn-ea"/>
          <a:cs typeface="+mn-cs"/>
        </a:defRPr>
      </a:lvl5pPr>
      <a:lvl6pPr marL="3352800" indent="-304800" algn="l" defTabSz="609600" rtl="0" eaLnBrk="1" latinLnBrk="0" hangingPunct="1">
        <a:spcBef>
          <a:spcPts val="130"/>
        </a:spcBef>
        <a:buFont typeface="Arial" panose="020B0604020202020204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609600" rtl="0" eaLnBrk="1" latinLnBrk="0" hangingPunct="1">
        <a:spcBef>
          <a:spcPts val="130"/>
        </a:spcBef>
        <a:buFont typeface="Arial" panose="020B0604020202020204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609600" rtl="0" eaLnBrk="1" latinLnBrk="0" hangingPunct="1">
        <a:spcBef>
          <a:spcPts val="130"/>
        </a:spcBef>
        <a:buFont typeface="Arial" panose="020B0604020202020204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609600" rtl="0" eaLnBrk="1" latinLnBrk="0" hangingPunct="1">
        <a:spcBef>
          <a:spcPts val="130"/>
        </a:spcBef>
        <a:buFont typeface="Arial" panose="020B0604020202020204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6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6096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6096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6096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6096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6096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6096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6096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6096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68605" y="344170"/>
            <a:ext cx="8479790" cy="5372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900" b="1">
                <a:solidFill>
                  <a:srgbClr val="000090"/>
                </a:solidFill>
              </a:rPr>
              <a:t>MALAQ: MALware Attacks Quantum Computer</a:t>
            </a:r>
            <a:endParaRPr lang="en-US" sz="2900" b="1">
              <a:solidFill>
                <a:srgbClr val="000090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rcRect b="7450"/>
          <a:stretch>
            <a:fillRect/>
          </a:stretch>
        </p:blipFill>
        <p:spPr>
          <a:xfrm>
            <a:off x="268605" y="1151255"/>
            <a:ext cx="11246485" cy="455168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719455" y="4800600"/>
            <a:ext cx="6884670" cy="72136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p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704465" y="1624330"/>
            <a:ext cx="893445" cy="27368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p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8664575" y="4546600"/>
            <a:ext cx="1477010" cy="59499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p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888615" y="2396490"/>
            <a:ext cx="593725" cy="4349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p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rcRect l="9412" t="-229" r="6769" b="8501"/>
          <a:stretch>
            <a:fillRect/>
          </a:stretch>
        </p:blipFill>
        <p:spPr>
          <a:xfrm>
            <a:off x="8006715" y="2447290"/>
            <a:ext cx="3161030" cy="2548890"/>
          </a:xfrm>
          <a:prstGeom prst="rect">
            <a:avLst/>
          </a:prstGeom>
        </p:spPr>
      </p:pic>
      <p:cxnSp>
        <p:nvCxnSpPr>
          <p:cNvPr id="9" name="直接连接符 8"/>
          <p:cNvCxnSpPr/>
          <p:nvPr/>
        </p:nvCxnSpPr>
        <p:spPr>
          <a:xfrm>
            <a:off x="8282940" y="4203065"/>
            <a:ext cx="2873375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2" name="组合 51"/>
          <p:cNvGrpSpPr/>
          <p:nvPr/>
        </p:nvGrpSpPr>
        <p:grpSpPr>
          <a:xfrm>
            <a:off x="9229090" y="3271520"/>
            <a:ext cx="2325370" cy="931545"/>
            <a:chOff x="12682" y="2172"/>
            <a:chExt cx="5175" cy="2070"/>
          </a:xfrm>
        </p:grpSpPr>
        <p:grpSp>
          <p:nvGrpSpPr>
            <p:cNvPr id="10" name="组合 9"/>
            <p:cNvGrpSpPr/>
            <p:nvPr/>
          </p:nvGrpSpPr>
          <p:grpSpPr>
            <a:xfrm>
              <a:off x="12682" y="2507"/>
              <a:ext cx="2951" cy="1735"/>
              <a:chOff x="9037905" y="1020445"/>
              <a:chExt cx="1873885" cy="1101725"/>
            </a:xfrm>
          </p:grpSpPr>
          <p:sp>
            <p:nvSpPr>
              <p:cNvPr id="13" name="椭圆 12"/>
              <p:cNvSpPr/>
              <p:nvPr/>
            </p:nvSpPr>
            <p:spPr>
              <a:xfrm>
                <a:off x="9037905" y="2045970"/>
                <a:ext cx="76200" cy="7620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A12423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1" name="任意多边形: 形状 15"/>
              <p:cNvSpPr/>
              <p:nvPr/>
            </p:nvSpPr>
            <p:spPr>
              <a:xfrm>
                <a:off x="9091245" y="1020445"/>
                <a:ext cx="1820545" cy="1002665"/>
              </a:xfrm>
              <a:custGeom>
                <a:avLst/>
                <a:gdLst>
                  <a:gd name="connsiteX0" fmla="*/ 0 w 4396740"/>
                  <a:gd name="connsiteY0" fmla="*/ 739140 h 739140"/>
                  <a:gd name="connsiteX1" fmla="*/ 701040 w 4396740"/>
                  <a:gd name="connsiteY1" fmla="*/ 0 h 739140"/>
                  <a:gd name="connsiteX2" fmla="*/ 4396740 w 4396740"/>
                  <a:gd name="connsiteY2" fmla="*/ 0 h 7391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396740" h="739140">
                    <a:moveTo>
                      <a:pt x="0" y="739140"/>
                    </a:moveTo>
                    <a:lnTo>
                      <a:pt x="701040" y="0"/>
                    </a:lnTo>
                    <a:lnTo>
                      <a:pt x="4396740" y="0"/>
                    </a:lnTo>
                  </a:path>
                </a:pathLst>
              </a:custGeom>
              <a:noFill/>
              <a:ln>
                <a:solidFill>
                  <a:srgbClr val="FF0000"/>
                </a:solidFill>
                <a:prstDash val="dash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00B050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grpSp>
          <p:nvGrpSpPr>
            <p:cNvPr id="12" name="组合 11"/>
            <p:cNvGrpSpPr/>
            <p:nvPr/>
          </p:nvGrpSpPr>
          <p:grpSpPr>
            <a:xfrm>
              <a:off x="14974" y="2172"/>
              <a:ext cx="2883" cy="582"/>
              <a:chOff x="2178" y="7590"/>
              <a:chExt cx="2883" cy="582"/>
            </a:xfrm>
          </p:grpSpPr>
          <p:sp>
            <p:nvSpPr>
              <p:cNvPr id="18" name="圆角矩形 17"/>
              <p:cNvSpPr/>
              <p:nvPr/>
            </p:nvSpPr>
            <p:spPr>
              <a:xfrm>
                <a:off x="2335" y="7590"/>
                <a:ext cx="2569" cy="582"/>
              </a:xfrm>
              <a:prstGeom prst="roundRect">
                <a:avLst>
                  <a:gd name="adj" fmla="val 37533"/>
                </a:avLst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kumimoji="1" lang="zh-CN" altLang="en-US" sz="2400" dirty="0">
                  <a:latin typeface="Source Han Sans CN Regular" panose="020B0500000000000000" pitchFamily="34" charset="-128"/>
                </a:endParaRPr>
              </a:p>
            </p:txBody>
          </p:sp>
          <p:sp>
            <p:nvSpPr>
              <p:cNvPr id="21" name="文本框 20"/>
              <p:cNvSpPr txBox="1"/>
              <p:nvPr/>
            </p:nvSpPr>
            <p:spPr>
              <a:xfrm>
                <a:off x="2178" y="7594"/>
                <a:ext cx="2883" cy="578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pPr algn="ctr"/>
                <a:r>
                  <a:rPr kumimoji="1" lang="en-US" altLang="zh-CN" sz="1000" b="1" dirty="0">
                    <a:solidFill>
                      <a:schemeClr val="bg1"/>
                    </a:solidFill>
                    <a:latin typeface="Times New Roman Bold" panose="02020603050405020304" charset="0"/>
                    <a:ea typeface="Source Han Sans CN Regular" panose="020B0500000000000000" pitchFamily="34" charset="-128"/>
                    <a:cs typeface="Times New Roman Bold" panose="02020603050405020304" charset="0"/>
                  </a:rPr>
                  <a:t>Lowest Accuracy</a:t>
                </a:r>
                <a:endParaRPr kumimoji="1" lang="en-US" altLang="zh-CN" sz="1000" b="1" dirty="0">
                  <a:solidFill>
                    <a:schemeClr val="bg1"/>
                  </a:solidFill>
                  <a:latin typeface="Times New Roman Bold" panose="02020603050405020304" charset="0"/>
                  <a:ea typeface="Source Han Sans CN Regular" panose="020B0500000000000000" pitchFamily="34" charset="-128"/>
                  <a:cs typeface="Times New Roman Bold" panose="02020603050405020304" charset="0"/>
                </a:endParaRPr>
              </a:p>
            </p:txBody>
          </p:sp>
        </p:grpSp>
      </p:grpSp>
      <p:sp>
        <p:nvSpPr>
          <p:cNvPr id="14" name="文本框 13"/>
          <p:cNvSpPr txBox="1"/>
          <p:nvPr/>
        </p:nvSpPr>
        <p:spPr>
          <a:xfrm>
            <a:off x="2098675" y="5702935"/>
            <a:ext cx="80695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b="1">
                <a:latin typeface="Times New Roman Bold" panose="02020603050405020304" charset="0"/>
                <a:cs typeface="Times New Roman Bold" panose="02020603050405020304" charset="0"/>
              </a:rPr>
              <a:t>Schematic of MALAQ attack on a quantum-classical hybrid full-stack computer.</a:t>
            </a:r>
            <a:endParaRPr lang="en-US" altLang="zh-CN" b="1">
              <a:latin typeface="Times New Roman Bold" panose="02020603050405020304" charset="0"/>
              <a:cs typeface="Times New Roman Bold" panose="020206030504050203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5" grpId="1" animBg="1"/>
      <p:bldP spid="7" grpId="0" bldLvl="0" animBg="1"/>
      <p:bldP spid="7" grpId="1" animBg="1"/>
      <p:bldP spid="4" grpId="0" bldLvl="0" animBg="1"/>
      <p:bldP spid="4" grpId="1" animBg="1"/>
      <p:bldP spid="6" grpId="0" bldLvl="0" animBg="1"/>
      <p:bldP spid="6" grpId="1" animBg="1"/>
    </p:bld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Times New Roman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130</Words>
  <Application>WPS 文字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8" baseType="lpstr">
      <vt:lpstr>Arial</vt:lpstr>
      <vt:lpstr>SimSun</vt:lpstr>
      <vt:lpstr>Wingdings</vt:lpstr>
      <vt:lpstr>SimSun</vt:lpstr>
      <vt:lpstr>Arial Unicode MS</vt:lpstr>
      <vt:lpstr>Calibri Light</vt:lpstr>
      <vt:lpstr>Helvetica Neue</vt:lpstr>
      <vt:lpstr>宋体-简</vt:lpstr>
      <vt:lpstr>Calibri</vt:lpstr>
      <vt:lpstr>Microsoft YaHei</vt:lpstr>
      <vt:lpstr>汉仪旗黑</vt:lpstr>
      <vt:lpstr>Arial</vt:lpstr>
      <vt:lpstr>Source Han Sans CN Regular</vt:lpstr>
      <vt:lpstr>Times New Roman Bold</vt:lpstr>
      <vt:lpstr>苹方-简</vt:lpstr>
      <vt:lpstr>Times New Roman</vt:lpstr>
      <vt:lpstr>1_Office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as</dc:creator>
  <cp:lastModifiedBy>AsOWO</cp:lastModifiedBy>
  <cp:revision>1</cp:revision>
  <dcterms:created xsi:type="dcterms:W3CDTF">2025-03-20T08:45:15Z</dcterms:created>
  <dcterms:modified xsi:type="dcterms:W3CDTF">2025-03-20T08:45:15Z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2052-4.6.0.7725</vt:lpwstr>
  </property>
</Properties>
</file>