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6" r:id="rId2"/>
    <p:sldId id="267" r:id="rId3"/>
    <p:sldId id="268" r:id="rId4"/>
    <p:sldId id="269" r:id="rId5"/>
    <p:sldId id="271" r:id="rId6"/>
    <p:sldId id="270" r:id="rId7"/>
    <p:sldId id="272" r:id="rId8"/>
    <p:sldId id="273" r:id="rId9"/>
    <p:sldId id="276" r:id="rId10"/>
    <p:sldId id="275" r:id="rId11"/>
    <p:sldId id="256" r:id="rId12"/>
    <p:sldId id="258" r:id="rId13"/>
    <p:sldId id="259" r:id="rId14"/>
    <p:sldId id="260" r:id="rId15"/>
    <p:sldId id="261" r:id="rId16"/>
    <p:sldId id="262" r:id="rId17"/>
    <p:sldId id="263"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0"/>
    <p:restoredTop sz="94665"/>
  </p:normalViewPr>
  <p:slideViewPr>
    <p:cSldViewPr snapToGrid="0">
      <p:cViewPr varScale="1">
        <p:scale>
          <a:sx n="92" d="100"/>
          <a:sy n="92" d="100"/>
        </p:scale>
        <p:origin x="176"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iysun\Desktop\CMIE\EDA\state_hh.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iysun\Desktop\CMIE\EDA\hr_hh.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Cumulative</a:t>
            </a:r>
            <a:r>
              <a:rPr lang="zh-CN" altLang="en-US"/>
              <a:t> </a:t>
            </a:r>
            <a:r>
              <a:rPr lang="en-US" altLang="zh-CN"/>
              <a:t>Distinct</a:t>
            </a:r>
            <a:r>
              <a:rPr lang="zh-CN" altLang="en-US" baseline="0"/>
              <a:t> </a:t>
            </a:r>
            <a:r>
              <a:rPr lang="en-US" altLang="zh-CN"/>
              <a:t>Household</a:t>
            </a:r>
            <a:r>
              <a:rPr lang="zh-CN" altLang="en-US"/>
              <a:t> </a:t>
            </a:r>
            <a:r>
              <a:rPr lang="en-US" altLang="zh-CN"/>
              <a:t>V.S.</a:t>
            </a:r>
            <a:r>
              <a:rPr lang="zh-CN" altLang="en-US"/>
              <a:t> </a:t>
            </a:r>
            <a:r>
              <a:rPr lang="en-US" altLang="zh-CN"/>
              <a:t>State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state_hh!$B$1</c:f>
              <c:strCache>
                <c:ptCount val="1"/>
                <c:pt idx="0">
                  <c:v>HH_ID</c:v>
                </c:pt>
              </c:strCache>
            </c:strRef>
          </c:tx>
          <c:spPr>
            <a:solidFill>
              <a:schemeClr val="accent1"/>
            </a:solidFill>
            <a:ln>
              <a:noFill/>
            </a:ln>
            <a:effectLst/>
          </c:spPr>
          <c:invertIfNegative val="0"/>
          <c:cat>
            <c:strRef>
              <c:f>state_hh!$A$2:$A$29</c:f>
              <c:strCache>
                <c:ptCount val="28"/>
                <c:pt idx="0">
                  <c:v>Andhra Pradesh</c:v>
                </c:pt>
                <c:pt idx="1">
                  <c:v>Assam</c:v>
                </c:pt>
                <c:pt idx="2">
                  <c:v>Bihar</c:v>
                </c:pt>
                <c:pt idx="3">
                  <c:v>Chandigarh</c:v>
                </c:pt>
                <c:pt idx="4">
                  <c:v>Chhattisgarh</c:v>
                </c:pt>
                <c:pt idx="5">
                  <c:v>Delhi</c:v>
                </c:pt>
                <c:pt idx="6">
                  <c:v>Goa</c:v>
                </c:pt>
                <c:pt idx="7">
                  <c:v>Gujarat</c:v>
                </c:pt>
                <c:pt idx="8">
                  <c:v>Haryana</c:v>
                </c:pt>
                <c:pt idx="9">
                  <c:v>Himachal Pradesh</c:v>
                </c:pt>
                <c:pt idx="10">
                  <c:v>Jammu &amp; Kashmir</c:v>
                </c:pt>
                <c:pt idx="11">
                  <c:v>Jharkhand</c:v>
                </c:pt>
                <c:pt idx="12">
                  <c:v>Karnataka</c:v>
                </c:pt>
                <c:pt idx="13">
                  <c:v>Kerala</c:v>
                </c:pt>
                <c:pt idx="14">
                  <c:v>Madhya Pradesh</c:v>
                </c:pt>
                <c:pt idx="15">
                  <c:v>Maharashtra</c:v>
                </c:pt>
                <c:pt idx="16">
                  <c:v>Meghalaya</c:v>
                </c:pt>
                <c:pt idx="17">
                  <c:v>Odisha</c:v>
                </c:pt>
                <c:pt idx="18">
                  <c:v>Puducherry</c:v>
                </c:pt>
                <c:pt idx="19">
                  <c:v>Punjab</c:v>
                </c:pt>
                <c:pt idx="20">
                  <c:v>Rajasthan</c:v>
                </c:pt>
                <c:pt idx="21">
                  <c:v>Sikkim</c:v>
                </c:pt>
                <c:pt idx="22">
                  <c:v>Tamil Nadu</c:v>
                </c:pt>
                <c:pt idx="23">
                  <c:v>Telangana</c:v>
                </c:pt>
                <c:pt idx="24">
                  <c:v>Tripura</c:v>
                </c:pt>
                <c:pt idx="25">
                  <c:v>Uttar Pradesh</c:v>
                </c:pt>
                <c:pt idx="26">
                  <c:v>Uttarakhand</c:v>
                </c:pt>
                <c:pt idx="27">
                  <c:v>West Bengal</c:v>
                </c:pt>
              </c:strCache>
            </c:strRef>
          </c:cat>
          <c:val>
            <c:numRef>
              <c:f>state_hh!$B$2:$B$29</c:f>
              <c:numCache>
                <c:formatCode>General</c:formatCode>
                <c:ptCount val="28"/>
                <c:pt idx="0">
                  <c:v>10667</c:v>
                </c:pt>
                <c:pt idx="1">
                  <c:v>2241</c:v>
                </c:pt>
                <c:pt idx="2">
                  <c:v>14715</c:v>
                </c:pt>
                <c:pt idx="3">
                  <c:v>532</c:v>
                </c:pt>
                <c:pt idx="4">
                  <c:v>7003</c:v>
                </c:pt>
                <c:pt idx="5">
                  <c:v>2084</c:v>
                </c:pt>
                <c:pt idx="6">
                  <c:v>1421</c:v>
                </c:pt>
                <c:pt idx="7">
                  <c:v>22496</c:v>
                </c:pt>
                <c:pt idx="8">
                  <c:v>7030</c:v>
                </c:pt>
                <c:pt idx="9">
                  <c:v>1708</c:v>
                </c:pt>
                <c:pt idx="10">
                  <c:v>3551</c:v>
                </c:pt>
                <c:pt idx="11">
                  <c:v>10258</c:v>
                </c:pt>
                <c:pt idx="12">
                  <c:v>13613</c:v>
                </c:pt>
                <c:pt idx="13">
                  <c:v>6931</c:v>
                </c:pt>
                <c:pt idx="14">
                  <c:v>14420</c:v>
                </c:pt>
                <c:pt idx="15">
                  <c:v>35168</c:v>
                </c:pt>
                <c:pt idx="16">
                  <c:v>1296</c:v>
                </c:pt>
                <c:pt idx="17">
                  <c:v>10354</c:v>
                </c:pt>
                <c:pt idx="18">
                  <c:v>1721</c:v>
                </c:pt>
                <c:pt idx="19">
                  <c:v>8722</c:v>
                </c:pt>
                <c:pt idx="20">
                  <c:v>14401</c:v>
                </c:pt>
                <c:pt idx="21">
                  <c:v>816</c:v>
                </c:pt>
                <c:pt idx="22">
                  <c:v>14132</c:v>
                </c:pt>
                <c:pt idx="23">
                  <c:v>7785</c:v>
                </c:pt>
                <c:pt idx="24">
                  <c:v>1352</c:v>
                </c:pt>
                <c:pt idx="25">
                  <c:v>32088</c:v>
                </c:pt>
                <c:pt idx="26">
                  <c:v>2577</c:v>
                </c:pt>
                <c:pt idx="27">
                  <c:v>16142</c:v>
                </c:pt>
              </c:numCache>
            </c:numRef>
          </c:val>
          <c:extLst>
            <c:ext xmlns:c16="http://schemas.microsoft.com/office/drawing/2014/chart" uri="{C3380CC4-5D6E-409C-BE32-E72D297353CC}">
              <c16:uniqueId val="{00000000-8CF5-304C-8B41-A249A0BC3763}"/>
            </c:ext>
          </c:extLst>
        </c:ser>
        <c:dLbls>
          <c:showLegendKey val="0"/>
          <c:showVal val="0"/>
          <c:showCatName val="0"/>
          <c:showSerName val="0"/>
          <c:showPercent val="0"/>
          <c:showBubbleSize val="0"/>
        </c:dLbls>
        <c:gapWidth val="219"/>
        <c:overlap val="-27"/>
        <c:axId val="1326341008"/>
        <c:axId val="1326373776"/>
      </c:barChart>
      <c:catAx>
        <c:axId val="132634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6373776"/>
        <c:crosses val="autoZero"/>
        <c:auto val="1"/>
        <c:lblAlgn val="ctr"/>
        <c:lblOffset val="100"/>
        <c:noMultiLvlLbl val="0"/>
      </c:catAx>
      <c:valAx>
        <c:axId val="1326373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6341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altLang="zh-CN" sz="2000" b="1" i="0"/>
              <a:t>Cumulative</a:t>
            </a:r>
            <a:r>
              <a:rPr lang="zh-CN" altLang="en-US" sz="2000" b="1" i="0" baseline="0"/>
              <a:t> </a:t>
            </a:r>
            <a:r>
              <a:rPr lang="en-US" altLang="zh-CN" sz="2000" b="1" i="0" baseline="0"/>
              <a:t>Distinct</a:t>
            </a:r>
            <a:r>
              <a:rPr lang="zh-CN" altLang="en-US" sz="2000" b="1" i="0" baseline="0"/>
              <a:t> </a:t>
            </a:r>
            <a:r>
              <a:rPr lang="en-US" altLang="zh-CN" sz="2000" b="1" i="0"/>
              <a:t>Household</a:t>
            </a:r>
            <a:r>
              <a:rPr lang="zh-CN" altLang="en-US" sz="2000" b="1" i="0" baseline="0"/>
              <a:t> </a:t>
            </a:r>
            <a:r>
              <a:rPr lang="en-US" altLang="zh-CN" sz="2000" b="1" i="0" baseline="0"/>
              <a:t>Number</a:t>
            </a:r>
            <a:r>
              <a:rPr lang="zh-CN" altLang="en-US" sz="2000" b="1" i="0" baseline="0"/>
              <a:t> </a:t>
            </a:r>
            <a:r>
              <a:rPr lang="en-US" altLang="zh-CN" sz="2000" b="1" i="0" baseline="0"/>
              <a:t>via</a:t>
            </a:r>
            <a:r>
              <a:rPr lang="zh-CN" altLang="en-US" sz="2000" b="1" i="0" baseline="0"/>
              <a:t> </a:t>
            </a:r>
            <a:r>
              <a:rPr lang="en-US" altLang="zh-CN" sz="2000" b="1" i="0" baseline="0"/>
              <a:t>HR</a:t>
            </a:r>
            <a:endParaRPr lang="en-US" sz="2000" b="1" i="0"/>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hr_hh!$B$1</c:f>
              <c:strCache>
                <c:ptCount val="1"/>
                <c:pt idx="0">
                  <c:v>HH_ID</c:v>
                </c:pt>
              </c:strCache>
            </c:strRef>
          </c:tx>
          <c:spPr>
            <a:solidFill>
              <a:schemeClr val="accent1"/>
            </a:solidFill>
            <a:ln>
              <a:noFill/>
            </a:ln>
            <a:effectLst/>
          </c:spPr>
          <c:invertIfNegative val="0"/>
          <c:cat>
            <c:strRef>
              <c:f>hr_hh!$A$2:$A$103</c:f>
              <c:strCache>
                <c:ptCount val="102"/>
                <c:pt idx="0">
                  <c:v>HR 1</c:v>
                </c:pt>
                <c:pt idx="1">
                  <c:v>HR 10</c:v>
                </c:pt>
                <c:pt idx="2">
                  <c:v>HR 100</c:v>
                </c:pt>
                <c:pt idx="3">
                  <c:v>HR 101</c:v>
                </c:pt>
                <c:pt idx="4">
                  <c:v>HR 102</c:v>
                </c:pt>
                <c:pt idx="5">
                  <c:v>HR 103</c:v>
                </c:pt>
                <c:pt idx="6">
                  <c:v>HR 104</c:v>
                </c:pt>
                <c:pt idx="7">
                  <c:v>HR 109</c:v>
                </c:pt>
                <c:pt idx="8">
                  <c:v>HR 11</c:v>
                </c:pt>
                <c:pt idx="9">
                  <c:v>HR 110</c:v>
                </c:pt>
                <c:pt idx="10">
                  <c:v>HR 12</c:v>
                </c:pt>
                <c:pt idx="11">
                  <c:v>HR 13</c:v>
                </c:pt>
                <c:pt idx="12">
                  <c:v>HR 14</c:v>
                </c:pt>
                <c:pt idx="13">
                  <c:v>HR 15</c:v>
                </c:pt>
                <c:pt idx="14">
                  <c:v>HR 16</c:v>
                </c:pt>
                <c:pt idx="15">
                  <c:v>HR 17</c:v>
                </c:pt>
                <c:pt idx="16">
                  <c:v>HR 18</c:v>
                </c:pt>
                <c:pt idx="17">
                  <c:v>HR 19</c:v>
                </c:pt>
                <c:pt idx="18">
                  <c:v>HR 2</c:v>
                </c:pt>
                <c:pt idx="19">
                  <c:v>HR 20</c:v>
                </c:pt>
                <c:pt idx="20">
                  <c:v>HR 21</c:v>
                </c:pt>
                <c:pt idx="21">
                  <c:v>HR 22</c:v>
                </c:pt>
                <c:pt idx="22">
                  <c:v>HR 23</c:v>
                </c:pt>
                <c:pt idx="23">
                  <c:v>HR 24</c:v>
                </c:pt>
                <c:pt idx="24">
                  <c:v>HR 25</c:v>
                </c:pt>
                <c:pt idx="25">
                  <c:v>HR 26</c:v>
                </c:pt>
                <c:pt idx="26">
                  <c:v>HR 27</c:v>
                </c:pt>
                <c:pt idx="27">
                  <c:v>HR 28</c:v>
                </c:pt>
                <c:pt idx="28">
                  <c:v>HR 29</c:v>
                </c:pt>
                <c:pt idx="29">
                  <c:v>HR 3</c:v>
                </c:pt>
                <c:pt idx="30">
                  <c:v>HR 30</c:v>
                </c:pt>
                <c:pt idx="31">
                  <c:v>HR 31</c:v>
                </c:pt>
                <c:pt idx="32">
                  <c:v>HR 32</c:v>
                </c:pt>
                <c:pt idx="33">
                  <c:v>HR 33</c:v>
                </c:pt>
                <c:pt idx="34">
                  <c:v>HR 34</c:v>
                </c:pt>
                <c:pt idx="35">
                  <c:v>HR 35</c:v>
                </c:pt>
                <c:pt idx="36">
                  <c:v>HR 36</c:v>
                </c:pt>
                <c:pt idx="37">
                  <c:v>HR 37</c:v>
                </c:pt>
                <c:pt idx="38">
                  <c:v>HR 38</c:v>
                </c:pt>
                <c:pt idx="39">
                  <c:v>HR 39</c:v>
                </c:pt>
                <c:pt idx="40">
                  <c:v>HR 4</c:v>
                </c:pt>
                <c:pt idx="41">
                  <c:v>HR 40</c:v>
                </c:pt>
                <c:pt idx="42">
                  <c:v>HR 41</c:v>
                </c:pt>
                <c:pt idx="43">
                  <c:v>HR 42</c:v>
                </c:pt>
                <c:pt idx="44">
                  <c:v>HR 43</c:v>
                </c:pt>
                <c:pt idx="45">
                  <c:v>HR 44</c:v>
                </c:pt>
                <c:pt idx="46">
                  <c:v>HR 45</c:v>
                </c:pt>
                <c:pt idx="47">
                  <c:v>HR 46</c:v>
                </c:pt>
                <c:pt idx="48">
                  <c:v>HR 47</c:v>
                </c:pt>
                <c:pt idx="49">
                  <c:v>HR 48</c:v>
                </c:pt>
                <c:pt idx="50">
                  <c:v>HR 49</c:v>
                </c:pt>
                <c:pt idx="51">
                  <c:v>HR 5</c:v>
                </c:pt>
                <c:pt idx="52">
                  <c:v>HR 50</c:v>
                </c:pt>
                <c:pt idx="53">
                  <c:v>HR 51</c:v>
                </c:pt>
                <c:pt idx="54">
                  <c:v>HR 52</c:v>
                </c:pt>
                <c:pt idx="55">
                  <c:v>HR 53</c:v>
                </c:pt>
                <c:pt idx="56">
                  <c:v>HR 54</c:v>
                </c:pt>
                <c:pt idx="57">
                  <c:v>HR 55</c:v>
                </c:pt>
                <c:pt idx="58">
                  <c:v>HR 58</c:v>
                </c:pt>
                <c:pt idx="59">
                  <c:v>HR 59</c:v>
                </c:pt>
                <c:pt idx="60">
                  <c:v>HR 6</c:v>
                </c:pt>
                <c:pt idx="61">
                  <c:v>HR 60</c:v>
                </c:pt>
                <c:pt idx="62">
                  <c:v>HR 61</c:v>
                </c:pt>
                <c:pt idx="63">
                  <c:v>HR 62</c:v>
                </c:pt>
                <c:pt idx="64">
                  <c:v>HR 63</c:v>
                </c:pt>
                <c:pt idx="65">
                  <c:v>HR 64</c:v>
                </c:pt>
                <c:pt idx="66">
                  <c:v>HR 65</c:v>
                </c:pt>
                <c:pt idx="67">
                  <c:v>HR 66</c:v>
                </c:pt>
                <c:pt idx="68">
                  <c:v>HR 67</c:v>
                </c:pt>
                <c:pt idx="69">
                  <c:v>HR 68</c:v>
                </c:pt>
                <c:pt idx="70">
                  <c:v>HR 69</c:v>
                </c:pt>
                <c:pt idx="71">
                  <c:v>HR 7</c:v>
                </c:pt>
                <c:pt idx="72">
                  <c:v>HR 70</c:v>
                </c:pt>
                <c:pt idx="73">
                  <c:v>HR 71</c:v>
                </c:pt>
                <c:pt idx="74">
                  <c:v>HR 72</c:v>
                </c:pt>
                <c:pt idx="75">
                  <c:v>HR 73</c:v>
                </c:pt>
                <c:pt idx="76">
                  <c:v>HR 74</c:v>
                </c:pt>
                <c:pt idx="77">
                  <c:v>HR 75</c:v>
                </c:pt>
                <c:pt idx="78">
                  <c:v>HR 76</c:v>
                </c:pt>
                <c:pt idx="79">
                  <c:v>HR 77</c:v>
                </c:pt>
                <c:pt idx="80">
                  <c:v>HR 78</c:v>
                </c:pt>
                <c:pt idx="81">
                  <c:v>HR 8</c:v>
                </c:pt>
                <c:pt idx="82">
                  <c:v>HR 81</c:v>
                </c:pt>
                <c:pt idx="83">
                  <c:v>HR 82</c:v>
                </c:pt>
                <c:pt idx="84">
                  <c:v>HR 83</c:v>
                </c:pt>
                <c:pt idx="85">
                  <c:v>HR 84</c:v>
                </c:pt>
                <c:pt idx="86">
                  <c:v>HR 85</c:v>
                </c:pt>
                <c:pt idx="87">
                  <c:v>HR 86</c:v>
                </c:pt>
                <c:pt idx="88">
                  <c:v>HR 87</c:v>
                </c:pt>
                <c:pt idx="89">
                  <c:v>HR 88</c:v>
                </c:pt>
                <c:pt idx="90">
                  <c:v>HR 89</c:v>
                </c:pt>
                <c:pt idx="91">
                  <c:v>HR 9</c:v>
                </c:pt>
                <c:pt idx="92">
                  <c:v>HR 90</c:v>
                </c:pt>
                <c:pt idx="93">
                  <c:v>HR 91</c:v>
                </c:pt>
                <c:pt idx="94">
                  <c:v>HR 92</c:v>
                </c:pt>
                <c:pt idx="95">
                  <c:v>HR 93</c:v>
                </c:pt>
                <c:pt idx="96">
                  <c:v>HR 94</c:v>
                </c:pt>
                <c:pt idx="97">
                  <c:v>HR 95</c:v>
                </c:pt>
                <c:pt idx="98">
                  <c:v>HR 96</c:v>
                </c:pt>
                <c:pt idx="99">
                  <c:v>HR 97</c:v>
                </c:pt>
                <c:pt idx="100">
                  <c:v>HR 98</c:v>
                </c:pt>
                <c:pt idx="101">
                  <c:v>HR 99</c:v>
                </c:pt>
              </c:strCache>
            </c:strRef>
          </c:cat>
          <c:val>
            <c:numRef>
              <c:f>hr_hh!$B$2:$B$103</c:f>
              <c:numCache>
                <c:formatCode>General</c:formatCode>
                <c:ptCount val="102"/>
                <c:pt idx="0">
                  <c:v>1898</c:v>
                </c:pt>
                <c:pt idx="1">
                  <c:v>1957</c:v>
                </c:pt>
                <c:pt idx="2">
                  <c:v>2716</c:v>
                </c:pt>
                <c:pt idx="3">
                  <c:v>2891</c:v>
                </c:pt>
                <c:pt idx="4">
                  <c:v>2239</c:v>
                </c:pt>
                <c:pt idx="5">
                  <c:v>1873</c:v>
                </c:pt>
                <c:pt idx="6">
                  <c:v>816</c:v>
                </c:pt>
                <c:pt idx="7">
                  <c:v>1352</c:v>
                </c:pt>
                <c:pt idx="8">
                  <c:v>2084</c:v>
                </c:pt>
                <c:pt idx="9">
                  <c:v>1296</c:v>
                </c:pt>
                <c:pt idx="10">
                  <c:v>2918</c:v>
                </c:pt>
                <c:pt idx="11">
                  <c:v>2014</c:v>
                </c:pt>
                <c:pt idx="12">
                  <c:v>2749</c:v>
                </c:pt>
                <c:pt idx="13">
                  <c:v>1933</c:v>
                </c:pt>
                <c:pt idx="14">
                  <c:v>2767</c:v>
                </c:pt>
                <c:pt idx="15">
                  <c:v>2020</c:v>
                </c:pt>
                <c:pt idx="16">
                  <c:v>3036</c:v>
                </c:pt>
                <c:pt idx="17">
                  <c:v>1485</c:v>
                </c:pt>
                <c:pt idx="18">
                  <c:v>1653</c:v>
                </c:pt>
                <c:pt idx="19">
                  <c:v>2031</c:v>
                </c:pt>
                <c:pt idx="20">
                  <c:v>2377</c:v>
                </c:pt>
                <c:pt idx="21">
                  <c:v>2739</c:v>
                </c:pt>
                <c:pt idx="22">
                  <c:v>1416</c:v>
                </c:pt>
                <c:pt idx="23">
                  <c:v>4108</c:v>
                </c:pt>
                <c:pt idx="24">
                  <c:v>1956</c:v>
                </c:pt>
                <c:pt idx="25">
                  <c:v>2767</c:v>
                </c:pt>
                <c:pt idx="26">
                  <c:v>1526</c:v>
                </c:pt>
                <c:pt idx="27">
                  <c:v>1468</c:v>
                </c:pt>
                <c:pt idx="28">
                  <c:v>944</c:v>
                </c:pt>
                <c:pt idx="29">
                  <c:v>1708</c:v>
                </c:pt>
                <c:pt idx="30">
                  <c:v>1940</c:v>
                </c:pt>
                <c:pt idx="31">
                  <c:v>2377</c:v>
                </c:pt>
                <c:pt idx="32">
                  <c:v>1918</c:v>
                </c:pt>
                <c:pt idx="33">
                  <c:v>2577</c:v>
                </c:pt>
                <c:pt idx="34">
                  <c:v>4954</c:v>
                </c:pt>
                <c:pt idx="35">
                  <c:v>5117</c:v>
                </c:pt>
                <c:pt idx="36">
                  <c:v>3127</c:v>
                </c:pt>
                <c:pt idx="37">
                  <c:v>3706</c:v>
                </c:pt>
                <c:pt idx="38">
                  <c:v>5592</c:v>
                </c:pt>
                <c:pt idx="39">
                  <c:v>3529</c:v>
                </c:pt>
                <c:pt idx="40">
                  <c:v>532</c:v>
                </c:pt>
                <c:pt idx="41">
                  <c:v>7401</c:v>
                </c:pt>
                <c:pt idx="42">
                  <c:v>2839</c:v>
                </c:pt>
                <c:pt idx="43">
                  <c:v>3545</c:v>
                </c:pt>
                <c:pt idx="44">
                  <c:v>3491</c:v>
                </c:pt>
                <c:pt idx="45">
                  <c:v>2963</c:v>
                </c:pt>
                <c:pt idx="46">
                  <c:v>2536</c:v>
                </c:pt>
                <c:pt idx="47">
                  <c:v>2314</c:v>
                </c:pt>
                <c:pt idx="48">
                  <c:v>3710</c:v>
                </c:pt>
                <c:pt idx="49">
                  <c:v>2840</c:v>
                </c:pt>
                <c:pt idx="50">
                  <c:v>1421</c:v>
                </c:pt>
                <c:pt idx="51">
                  <c:v>4425</c:v>
                </c:pt>
                <c:pt idx="52">
                  <c:v>3317</c:v>
                </c:pt>
                <c:pt idx="53">
                  <c:v>1631</c:v>
                </c:pt>
                <c:pt idx="54">
                  <c:v>2112</c:v>
                </c:pt>
                <c:pt idx="55">
                  <c:v>2678</c:v>
                </c:pt>
                <c:pt idx="56">
                  <c:v>2170</c:v>
                </c:pt>
                <c:pt idx="57">
                  <c:v>2512</c:v>
                </c:pt>
                <c:pt idx="58">
                  <c:v>3072</c:v>
                </c:pt>
                <c:pt idx="59">
                  <c:v>2870</c:v>
                </c:pt>
                <c:pt idx="60">
                  <c:v>2012</c:v>
                </c:pt>
                <c:pt idx="61">
                  <c:v>2206</c:v>
                </c:pt>
                <c:pt idx="62">
                  <c:v>3196</c:v>
                </c:pt>
                <c:pt idx="63">
                  <c:v>2269</c:v>
                </c:pt>
                <c:pt idx="64">
                  <c:v>2654</c:v>
                </c:pt>
                <c:pt idx="65">
                  <c:v>2799</c:v>
                </c:pt>
                <c:pt idx="66">
                  <c:v>2634</c:v>
                </c:pt>
                <c:pt idx="67">
                  <c:v>2580</c:v>
                </c:pt>
                <c:pt idx="68">
                  <c:v>1920</c:v>
                </c:pt>
                <c:pt idx="69">
                  <c:v>4013</c:v>
                </c:pt>
                <c:pt idx="70">
                  <c:v>1852</c:v>
                </c:pt>
                <c:pt idx="71">
                  <c:v>2285</c:v>
                </c:pt>
                <c:pt idx="72">
                  <c:v>3280</c:v>
                </c:pt>
                <c:pt idx="73">
                  <c:v>2111</c:v>
                </c:pt>
                <c:pt idx="74">
                  <c:v>2822</c:v>
                </c:pt>
                <c:pt idx="75">
                  <c:v>2769</c:v>
                </c:pt>
                <c:pt idx="76">
                  <c:v>3150</c:v>
                </c:pt>
                <c:pt idx="77">
                  <c:v>1721</c:v>
                </c:pt>
                <c:pt idx="78">
                  <c:v>2804</c:v>
                </c:pt>
                <c:pt idx="79">
                  <c:v>2131</c:v>
                </c:pt>
                <c:pt idx="80">
                  <c:v>1996</c:v>
                </c:pt>
                <c:pt idx="81">
                  <c:v>3401</c:v>
                </c:pt>
                <c:pt idx="82">
                  <c:v>2241</c:v>
                </c:pt>
                <c:pt idx="83">
                  <c:v>2949</c:v>
                </c:pt>
                <c:pt idx="84">
                  <c:v>2240</c:v>
                </c:pt>
                <c:pt idx="85">
                  <c:v>2728</c:v>
                </c:pt>
                <c:pt idx="86">
                  <c:v>1604</c:v>
                </c:pt>
                <c:pt idx="87">
                  <c:v>2323</c:v>
                </c:pt>
                <c:pt idx="88">
                  <c:v>4298</c:v>
                </c:pt>
                <c:pt idx="89">
                  <c:v>2880</c:v>
                </c:pt>
                <c:pt idx="90">
                  <c:v>2750</c:v>
                </c:pt>
                <c:pt idx="91">
                  <c:v>1672</c:v>
                </c:pt>
                <c:pt idx="92">
                  <c:v>1827</c:v>
                </c:pt>
                <c:pt idx="93">
                  <c:v>2050</c:v>
                </c:pt>
                <c:pt idx="94">
                  <c:v>2397</c:v>
                </c:pt>
                <c:pt idx="95">
                  <c:v>2811</c:v>
                </c:pt>
                <c:pt idx="96">
                  <c:v>4786</c:v>
                </c:pt>
                <c:pt idx="97">
                  <c:v>2782</c:v>
                </c:pt>
                <c:pt idx="98">
                  <c:v>2690</c:v>
                </c:pt>
                <c:pt idx="99">
                  <c:v>2578</c:v>
                </c:pt>
                <c:pt idx="100">
                  <c:v>3283</c:v>
                </c:pt>
                <c:pt idx="101">
                  <c:v>1777</c:v>
                </c:pt>
              </c:numCache>
            </c:numRef>
          </c:val>
          <c:extLst>
            <c:ext xmlns:c16="http://schemas.microsoft.com/office/drawing/2014/chart" uri="{C3380CC4-5D6E-409C-BE32-E72D297353CC}">
              <c16:uniqueId val="{00000000-3300-E24E-921C-81A5F46C1F33}"/>
            </c:ext>
          </c:extLst>
        </c:ser>
        <c:dLbls>
          <c:showLegendKey val="0"/>
          <c:showVal val="0"/>
          <c:showCatName val="0"/>
          <c:showSerName val="0"/>
          <c:showPercent val="0"/>
          <c:showBubbleSize val="0"/>
        </c:dLbls>
        <c:gapWidth val="219"/>
        <c:overlap val="-27"/>
        <c:axId val="428792175"/>
        <c:axId val="428793887"/>
      </c:barChart>
      <c:catAx>
        <c:axId val="428792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793887"/>
        <c:crosses val="autoZero"/>
        <c:auto val="1"/>
        <c:lblAlgn val="ctr"/>
        <c:lblOffset val="100"/>
        <c:noMultiLvlLbl val="0"/>
      </c:catAx>
      <c:valAx>
        <c:axId val="428793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7921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7D821-2FFD-504B-9581-45EE27072A95}" type="datetimeFigureOut">
              <a:rPr lang="en-US" smtClean="0"/>
              <a:t>12/16/24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AE65C-4B9D-AD49-B927-869F92DEBE4D}" type="slidenum">
              <a:rPr lang="en-US" smtClean="0"/>
              <a:t>‹#›</a:t>
            </a:fld>
            <a:endParaRPr lang="en-US"/>
          </a:p>
        </p:txBody>
      </p:sp>
    </p:spTree>
    <p:extLst>
      <p:ext uri="{BB962C8B-B14F-4D97-AF65-F5344CB8AC3E}">
        <p14:creationId xmlns:p14="http://schemas.microsoft.com/office/powerpoint/2010/main" val="43498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BAE65C-4B9D-AD49-B927-869F92DEBE4D}" type="slidenum">
              <a:rPr lang="en-US" smtClean="0"/>
              <a:t>14</a:t>
            </a:fld>
            <a:endParaRPr lang="en-US"/>
          </a:p>
        </p:txBody>
      </p:sp>
    </p:spTree>
    <p:extLst>
      <p:ext uri="{BB962C8B-B14F-4D97-AF65-F5344CB8AC3E}">
        <p14:creationId xmlns:p14="http://schemas.microsoft.com/office/powerpoint/2010/main" val="8571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82E5B-4C3D-D1A3-5C38-D113BEDDFE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1E4EC1-2D9E-716F-2675-D0C2E1855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1DAC6-87E0-B7F5-D202-45EE6B3070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8BA3F8-D868-BADC-C6E7-40AF75FF2144}"/>
              </a:ext>
            </a:extLst>
          </p:cNvPr>
          <p:cNvSpPr>
            <a:spLocks noGrp="1"/>
          </p:cNvSpPr>
          <p:nvPr>
            <p:ph type="sldNum" sz="quarter" idx="5"/>
          </p:nvPr>
        </p:nvSpPr>
        <p:spPr/>
        <p:txBody>
          <a:bodyPr/>
          <a:lstStyle/>
          <a:p>
            <a:fld id="{F0BAE65C-4B9D-AD49-B927-869F92DEBE4D}" type="slidenum">
              <a:rPr lang="en-US" smtClean="0"/>
              <a:t>15</a:t>
            </a:fld>
            <a:endParaRPr lang="en-US"/>
          </a:p>
        </p:txBody>
      </p:sp>
    </p:spTree>
    <p:extLst>
      <p:ext uri="{BB962C8B-B14F-4D97-AF65-F5344CB8AC3E}">
        <p14:creationId xmlns:p14="http://schemas.microsoft.com/office/powerpoint/2010/main" val="639057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0C120-21CD-7465-51B6-014E87B4EA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534B0D-E98F-482C-9A54-1FB2387990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F34F8F-84F3-3410-D0A4-D47C116D7D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47521D-3427-D58F-AA9C-075DE9AE55D5}"/>
              </a:ext>
            </a:extLst>
          </p:cNvPr>
          <p:cNvSpPr>
            <a:spLocks noGrp="1"/>
          </p:cNvSpPr>
          <p:nvPr>
            <p:ph type="sldNum" sz="quarter" idx="5"/>
          </p:nvPr>
        </p:nvSpPr>
        <p:spPr/>
        <p:txBody>
          <a:bodyPr/>
          <a:lstStyle/>
          <a:p>
            <a:fld id="{F0BAE65C-4B9D-AD49-B927-869F92DEBE4D}" type="slidenum">
              <a:rPr lang="en-US" smtClean="0"/>
              <a:t>16</a:t>
            </a:fld>
            <a:endParaRPr lang="en-US"/>
          </a:p>
        </p:txBody>
      </p:sp>
    </p:spTree>
    <p:extLst>
      <p:ext uri="{BB962C8B-B14F-4D97-AF65-F5344CB8AC3E}">
        <p14:creationId xmlns:p14="http://schemas.microsoft.com/office/powerpoint/2010/main" val="272694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0729-491B-E7A8-262C-C6CF37C0E6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5C3B07-76A1-CFAB-F695-EBCCEB6600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EC0CB8-854D-3F61-EE6A-030D126575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34709E-9AE7-6B00-462C-37BF17B2E435}"/>
              </a:ext>
            </a:extLst>
          </p:cNvPr>
          <p:cNvSpPr>
            <a:spLocks noGrp="1"/>
          </p:cNvSpPr>
          <p:nvPr>
            <p:ph type="sldNum" sz="quarter" idx="5"/>
          </p:nvPr>
        </p:nvSpPr>
        <p:spPr/>
        <p:txBody>
          <a:bodyPr/>
          <a:lstStyle/>
          <a:p>
            <a:fld id="{F0BAE65C-4B9D-AD49-B927-869F92DEBE4D}" type="slidenum">
              <a:rPr lang="en-US" smtClean="0"/>
              <a:t>17</a:t>
            </a:fld>
            <a:endParaRPr lang="en-US"/>
          </a:p>
        </p:txBody>
      </p:sp>
    </p:spTree>
    <p:extLst>
      <p:ext uri="{BB962C8B-B14F-4D97-AF65-F5344CB8AC3E}">
        <p14:creationId xmlns:p14="http://schemas.microsoft.com/office/powerpoint/2010/main" val="575366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3358F-AA71-FEF5-FF5B-1A8CCD1CE5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4E41DF-D863-141C-EC7E-03FCF99E70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D76142-376F-7DE8-356E-F5253182CE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3DD41D-D601-453D-8B96-40528D44B6B7}"/>
              </a:ext>
            </a:extLst>
          </p:cNvPr>
          <p:cNvSpPr>
            <a:spLocks noGrp="1"/>
          </p:cNvSpPr>
          <p:nvPr>
            <p:ph type="sldNum" sz="quarter" idx="5"/>
          </p:nvPr>
        </p:nvSpPr>
        <p:spPr/>
        <p:txBody>
          <a:bodyPr/>
          <a:lstStyle/>
          <a:p>
            <a:fld id="{F0BAE65C-4B9D-AD49-B927-869F92DEBE4D}" type="slidenum">
              <a:rPr lang="en-US" smtClean="0"/>
              <a:t>18</a:t>
            </a:fld>
            <a:endParaRPr lang="en-US"/>
          </a:p>
        </p:txBody>
      </p:sp>
    </p:spTree>
    <p:extLst>
      <p:ext uri="{BB962C8B-B14F-4D97-AF65-F5344CB8AC3E}">
        <p14:creationId xmlns:p14="http://schemas.microsoft.com/office/powerpoint/2010/main" val="732179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1AAED-19ED-7EC3-6538-938208E051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6B6E4C-AF0B-2F96-2C09-63EDCAB77A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075B3F-4B67-232D-A09B-FCEB5F8A1F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DB320-09D3-9A36-85FA-E39BF177BCD3}"/>
              </a:ext>
            </a:extLst>
          </p:cNvPr>
          <p:cNvSpPr>
            <a:spLocks noGrp="1"/>
          </p:cNvSpPr>
          <p:nvPr>
            <p:ph type="sldNum" sz="quarter" idx="5"/>
          </p:nvPr>
        </p:nvSpPr>
        <p:spPr/>
        <p:txBody>
          <a:bodyPr/>
          <a:lstStyle/>
          <a:p>
            <a:fld id="{F0BAE65C-4B9D-AD49-B927-869F92DEBE4D}" type="slidenum">
              <a:rPr lang="en-US" smtClean="0"/>
              <a:t>19</a:t>
            </a:fld>
            <a:endParaRPr lang="en-US"/>
          </a:p>
        </p:txBody>
      </p:sp>
    </p:spTree>
    <p:extLst>
      <p:ext uri="{BB962C8B-B14F-4D97-AF65-F5344CB8AC3E}">
        <p14:creationId xmlns:p14="http://schemas.microsoft.com/office/powerpoint/2010/main" val="3370124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454D-B4E8-AFD3-EF17-66B18A2B04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8A9363C-B26D-BFF9-7494-9BD5E37D7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BDFEF50-B206-7A96-7383-0A1FB1093FD7}"/>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5" name="Footer Placeholder 4">
            <a:extLst>
              <a:ext uri="{FF2B5EF4-FFF2-40B4-BE49-F238E27FC236}">
                <a16:creationId xmlns:a16="http://schemas.microsoft.com/office/drawing/2014/main" id="{B8CA0F79-619D-35F8-DFD8-9E48956DB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9E8E4-80D5-00C3-ED5B-F159A8B9191E}"/>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343066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64B6-0B9D-69AE-700B-F95AA3A0576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93ED965-6710-B0A8-3082-C03122C76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48524D-C4B1-4624-01D5-E38AB6589B70}"/>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5" name="Footer Placeholder 4">
            <a:extLst>
              <a:ext uri="{FF2B5EF4-FFF2-40B4-BE49-F238E27FC236}">
                <a16:creationId xmlns:a16="http://schemas.microsoft.com/office/drawing/2014/main" id="{946AD0FF-7FAD-F1EA-56C4-BE3AD1A65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BE46B-4206-BC99-3EF1-C6C68FED0733}"/>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3148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53F4F-2D79-11D1-1CAE-1B902E038C1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0059BA-BBD5-E07F-6735-FE904B9E2C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8B8411-275D-6B7E-4C26-545C610E0854}"/>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5" name="Footer Placeholder 4">
            <a:extLst>
              <a:ext uri="{FF2B5EF4-FFF2-40B4-BE49-F238E27FC236}">
                <a16:creationId xmlns:a16="http://schemas.microsoft.com/office/drawing/2014/main" id="{F24712D7-1B02-A992-7F19-BC2955703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2501A-3409-3250-1159-14F1E6852FFE}"/>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115574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0670-B4F3-814B-B35C-464BFE55DF7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A3382B-127A-7298-F793-F6EC7820C87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F170EB-7CF5-32DE-E3CC-0B1AF8C26704}"/>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5" name="Footer Placeholder 4">
            <a:extLst>
              <a:ext uri="{FF2B5EF4-FFF2-40B4-BE49-F238E27FC236}">
                <a16:creationId xmlns:a16="http://schemas.microsoft.com/office/drawing/2014/main" id="{143A915D-5836-1784-22C4-AA2D4E56E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C040B-C19B-19A8-1A8A-8DF7FFF58A79}"/>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298900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D38D-B3B3-60E3-E7C6-71A0A66F101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6BEE31C-121B-FDD1-EE63-1680BEED73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A423450-AA30-1B82-820E-A251E35EB3A7}"/>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5" name="Footer Placeholder 4">
            <a:extLst>
              <a:ext uri="{FF2B5EF4-FFF2-40B4-BE49-F238E27FC236}">
                <a16:creationId xmlns:a16="http://schemas.microsoft.com/office/drawing/2014/main" id="{B75D2308-FAA8-C748-2B0E-EB93EF00D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38841-F303-C1FA-95FD-FBB06272B677}"/>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38363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A1EB-57B3-9DE7-A77B-C4F000BFBA0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2B1239-6DFD-755A-439D-7AC03478AD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C30453-1CF9-7D0A-74A8-F57CA54F8E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510D21E-D024-D2CC-43B6-18BA059B2EC7}"/>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6" name="Footer Placeholder 5">
            <a:extLst>
              <a:ext uri="{FF2B5EF4-FFF2-40B4-BE49-F238E27FC236}">
                <a16:creationId xmlns:a16="http://schemas.microsoft.com/office/drawing/2014/main" id="{A83026D5-8133-D985-EBF1-9325273BC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98FEB-DDA0-991A-E2A9-3AD46474EBF5}"/>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145724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2911-DF3A-7462-FF0D-3BD48E89F17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EF3C5FC-B6EE-947A-D51C-7836ADC7D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08ED5A-BBC7-EB2A-7C65-9395E185270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C5142E0-2E2F-3665-A943-1CC73B5AF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CABD59-80EB-CF2A-EFC9-C05489E3C6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8BD5707-E0EE-829C-9A18-DE432A21C402}"/>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8" name="Footer Placeholder 7">
            <a:extLst>
              <a:ext uri="{FF2B5EF4-FFF2-40B4-BE49-F238E27FC236}">
                <a16:creationId xmlns:a16="http://schemas.microsoft.com/office/drawing/2014/main" id="{92656301-A7DF-19B7-6486-196A01DC9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2E7D12-A944-4CAD-4717-38232C9DC648}"/>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409515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49F2-463B-5220-3FA3-AE565666EC2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A302658-3CBC-110E-5328-E1DC9AB21E17}"/>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4" name="Footer Placeholder 3">
            <a:extLst>
              <a:ext uri="{FF2B5EF4-FFF2-40B4-BE49-F238E27FC236}">
                <a16:creationId xmlns:a16="http://schemas.microsoft.com/office/drawing/2014/main" id="{0873E06E-3CAC-59ED-F560-5BB66688E5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2F5777-6ED4-FFD2-1DC2-2A5F186F01BE}"/>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236882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616D00-226B-778B-1DA8-C4A07301B83D}"/>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3" name="Footer Placeholder 2">
            <a:extLst>
              <a:ext uri="{FF2B5EF4-FFF2-40B4-BE49-F238E27FC236}">
                <a16:creationId xmlns:a16="http://schemas.microsoft.com/office/drawing/2014/main" id="{AC9ABCEB-55AD-2D6A-D7A5-ABBA52D15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FCA110-FAC7-67CD-2F40-E4D030D3E982}"/>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37726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B117-9125-66DE-4ECC-013D5E096A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6F68D31-B992-7035-9E28-2AD05E55A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8F69A0D-7D9C-6975-872F-CDA79E478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7518A4-6674-B1C8-1F94-799D848B5CF7}"/>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6" name="Footer Placeholder 5">
            <a:extLst>
              <a:ext uri="{FF2B5EF4-FFF2-40B4-BE49-F238E27FC236}">
                <a16:creationId xmlns:a16="http://schemas.microsoft.com/office/drawing/2014/main" id="{D29A207D-0388-325A-E377-5E09D5DC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86234-0132-6B35-4A34-A84B1939A2D3}"/>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253399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9856-F6CB-98D8-D460-A219E34C95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8340EA3-4F43-9CCF-F92A-52B2E8364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904D37-D210-9EC4-6B52-164A50FE5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FA3872-0B3B-94F8-0DA6-835794A29FA2}"/>
              </a:ext>
            </a:extLst>
          </p:cNvPr>
          <p:cNvSpPr>
            <a:spLocks noGrp="1"/>
          </p:cNvSpPr>
          <p:nvPr>
            <p:ph type="dt" sz="half" idx="10"/>
          </p:nvPr>
        </p:nvSpPr>
        <p:spPr/>
        <p:txBody>
          <a:bodyPr/>
          <a:lstStyle/>
          <a:p>
            <a:fld id="{79E51A83-83EC-9A42-BA66-F7BDA075158E}" type="datetimeFigureOut">
              <a:rPr lang="en-US" smtClean="0"/>
              <a:t>12/16/24</a:t>
            </a:fld>
            <a:endParaRPr lang="en-US"/>
          </a:p>
        </p:txBody>
      </p:sp>
      <p:sp>
        <p:nvSpPr>
          <p:cNvPr id="6" name="Footer Placeholder 5">
            <a:extLst>
              <a:ext uri="{FF2B5EF4-FFF2-40B4-BE49-F238E27FC236}">
                <a16:creationId xmlns:a16="http://schemas.microsoft.com/office/drawing/2014/main" id="{4E6E5CD8-75AA-8244-FF19-82A056B8A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414C3-3B0D-21A2-A0E7-39E27FB649DE}"/>
              </a:ext>
            </a:extLst>
          </p:cNvPr>
          <p:cNvSpPr>
            <a:spLocks noGrp="1"/>
          </p:cNvSpPr>
          <p:nvPr>
            <p:ph type="sldNum" sz="quarter" idx="12"/>
          </p:nvPr>
        </p:nvSpPr>
        <p:spPr/>
        <p:txBody>
          <a:bodyPr/>
          <a:lstStyle/>
          <a:p>
            <a:fld id="{E217625A-CC95-A64D-9368-4D4AF7E4B356}" type="slidenum">
              <a:rPr lang="en-US" smtClean="0"/>
              <a:t>‹#›</a:t>
            </a:fld>
            <a:endParaRPr lang="en-US"/>
          </a:p>
        </p:txBody>
      </p:sp>
    </p:spTree>
    <p:extLst>
      <p:ext uri="{BB962C8B-B14F-4D97-AF65-F5344CB8AC3E}">
        <p14:creationId xmlns:p14="http://schemas.microsoft.com/office/powerpoint/2010/main" val="114052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1C7E26-65E3-0599-9BBF-61528963BA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8FE81E-827F-4701-2A76-DAB51F330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A22E52-F17D-6AFB-B7D9-151F74B5A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E51A83-83EC-9A42-BA66-F7BDA075158E}" type="datetimeFigureOut">
              <a:rPr lang="en-US" smtClean="0"/>
              <a:t>12/16/24</a:t>
            </a:fld>
            <a:endParaRPr lang="en-US"/>
          </a:p>
        </p:txBody>
      </p:sp>
      <p:sp>
        <p:nvSpPr>
          <p:cNvPr id="5" name="Footer Placeholder 4">
            <a:extLst>
              <a:ext uri="{FF2B5EF4-FFF2-40B4-BE49-F238E27FC236}">
                <a16:creationId xmlns:a16="http://schemas.microsoft.com/office/drawing/2014/main" id="{9F0F3C02-AEB7-AD15-2573-6DADAF38F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84168A-E650-6B4A-BC35-E869F3CF9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17625A-CC95-A64D-9368-4D4AF7E4B356}" type="slidenum">
              <a:rPr lang="en-US" smtClean="0"/>
              <a:t>‹#›</a:t>
            </a:fld>
            <a:endParaRPr lang="en-US"/>
          </a:p>
        </p:txBody>
      </p:sp>
    </p:spTree>
    <p:extLst>
      <p:ext uri="{BB962C8B-B14F-4D97-AF65-F5344CB8AC3E}">
        <p14:creationId xmlns:p14="http://schemas.microsoft.com/office/powerpoint/2010/main" val="143656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712ED8-90CE-A97C-69BD-A9044F2C1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490" y="190867"/>
            <a:ext cx="3101610" cy="6215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B5B921D-7C5E-B68D-E7FE-E020DBA4A133}"/>
              </a:ext>
            </a:extLst>
          </p:cNvPr>
          <p:cNvSpPr txBox="1">
            <a:spLocks/>
          </p:cNvSpPr>
          <p:nvPr/>
        </p:nvSpPr>
        <p:spPr>
          <a:xfrm>
            <a:off x="1011889" y="904194"/>
            <a:ext cx="10168221" cy="252480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CN" sz="6000" b="1" dirty="0">
                <a:latin typeface="Poppins" pitchFamily="2" charset="77"/>
                <a:cs typeface="Poppins" pitchFamily="2" charset="77"/>
              </a:rPr>
              <a:t>CMIE</a:t>
            </a:r>
            <a:r>
              <a:rPr lang="zh-CN" altLang="en-US" sz="6000" b="1" dirty="0">
                <a:latin typeface="Poppins" pitchFamily="2" charset="77"/>
                <a:cs typeface="Poppins" pitchFamily="2" charset="77"/>
              </a:rPr>
              <a:t> </a:t>
            </a:r>
            <a:r>
              <a:rPr lang="en-US" altLang="zh-CN" sz="6000" b="1" dirty="0">
                <a:latin typeface="Poppins" pitchFamily="2" charset="77"/>
                <a:cs typeface="Poppins" pitchFamily="2" charset="77"/>
              </a:rPr>
              <a:t>Data</a:t>
            </a:r>
            <a:r>
              <a:rPr lang="zh-CN" altLang="en-US" sz="6000" b="1" dirty="0">
                <a:latin typeface="Poppins" pitchFamily="2" charset="77"/>
                <a:cs typeface="Poppins" pitchFamily="2" charset="77"/>
              </a:rPr>
              <a:t> </a:t>
            </a:r>
            <a:r>
              <a:rPr lang="en-US" altLang="zh-CN" sz="6000" b="1" dirty="0">
                <a:latin typeface="Poppins" pitchFamily="2" charset="77"/>
                <a:cs typeface="Poppins" pitchFamily="2" charset="77"/>
              </a:rPr>
              <a:t>Imputation</a:t>
            </a:r>
            <a:r>
              <a:rPr lang="zh-CN" altLang="en-US" sz="6000" b="1" dirty="0">
                <a:latin typeface="Poppins" pitchFamily="2" charset="77"/>
                <a:cs typeface="Poppins" pitchFamily="2" charset="77"/>
              </a:rPr>
              <a:t> </a:t>
            </a:r>
            <a:r>
              <a:rPr lang="en-US" altLang="zh-CN" sz="6000" b="1" dirty="0">
                <a:latin typeface="Poppins" pitchFamily="2" charset="77"/>
                <a:cs typeface="Poppins" pitchFamily="2" charset="77"/>
              </a:rPr>
              <a:t>Project</a:t>
            </a:r>
            <a:endParaRPr lang="en-GB" altLang="zh-CN" sz="6000" b="1" dirty="0">
              <a:latin typeface="Poppins" pitchFamily="2" charset="77"/>
              <a:cs typeface="Poppins" pitchFamily="2" charset="77"/>
            </a:endParaRPr>
          </a:p>
          <a:p>
            <a:pPr algn="ctr">
              <a:lnSpc>
                <a:spcPct val="150000"/>
              </a:lnSpc>
            </a:pPr>
            <a:r>
              <a:rPr lang="en-US" sz="6000" b="1" dirty="0">
                <a:solidFill>
                  <a:srgbClr val="0070C0"/>
                </a:solidFill>
                <a:latin typeface="Poppins" pitchFamily="2" charset="77"/>
                <a:cs typeface="Poppins" pitchFamily="2" charset="77"/>
              </a:rPr>
              <a:t>E</a:t>
            </a:r>
            <a:r>
              <a:rPr lang="en-US" altLang="zh-CN" sz="6000" b="1" dirty="0">
                <a:solidFill>
                  <a:srgbClr val="0070C0"/>
                </a:solidFill>
                <a:latin typeface="Poppins" pitchFamily="2" charset="77"/>
                <a:cs typeface="Poppins" pitchFamily="2" charset="77"/>
              </a:rPr>
              <a:t>DA</a:t>
            </a:r>
            <a:r>
              <a:rPr lang="en-US" sz="6000" b="1" dirty="0">
                <a:solidFill>
                  <a:srgbClr val="0070C0"/>
                </a:solidFill>
                <a:latin typeface="Poppins" pitchFamily="2" charset="77"/>
                <a:cs typeface="Poppins" pitchFamily="2" charset="77"/>
              </a:rPr>
              <a:t> Summary</a:t>
            </a:r>
            <a:endParaRPr lang="en-US" dirty="0">
              <a:solidFill>
                <a:srgbClr val="0070C0"/>
              </a:solidFill>
            </a:endParaRPr>
          </a:p>
        </p:txBody>
      </p:sp>
      <p:sp>
        <p:nvSpPr>
          <p:cNvPr id="8" name="TextBox 7">
            <a:extLst>
              <a:ext uri="{FF2B5EF4-FFF2-40B4-BE49-F238E27FC236}">
                <a16:creationId xmlns:a16="http://schemas.microsoft.com/office/drawing/2014/main" id="{FAD9ACF2-E6F3-8430-3F7A-AE7C67C0A2AF}"/>
              </a:ext>
            </a:extLst>
          </p:cNvPr>
          <p:cNvSpPr txBox="1"/>
          <p:nvPr/>
        </p:nvSpPr>
        <p:spPr>
          <a:xfrm>
            <a:off x="3649336" y="4218797"/>
            <a:ext cx="4893327" cy="1569660"/>
          </a:xfrm>
          <a:prstGeom prst="rect">
            <a:avLst/>
          </a:prstGeom>
          <a:noFill/>
        </p:spPr>
        <p:txBody>
          <a:bodyPr wrap="none" rtlCol="0">
            <a:spAutoFit/>
          </a:bodyPr>
          <a:lstStyle/>
          <a:p>
            <a:pPr algn="ctr"/>
            <a:r>
              <a:rPr lang="en-US" sz="2400" dirty="0">
                <a:latin typeface="Poppins" pitchFamily="2" charset="77"/>
                <a:cs typeface="Poppins" pitchFamily="2" charset="77"/>
              </a:rPr>
              <a:t>Supervised by</a:t>
            </a:r>
            <a:r>
              <a:rPr lang="zh-CN" altLang="en-US" sz="2400" dirty="0">
                <a:latin typeface="Poppins" pitchFamily="2" charset="77"/>
                <a:cs typeface="Poppins" pitchFamily="2" charset="77"/>
              </a:rPr>
              <a:t> </a:t>
            </a:r>
            <a:r>
              <a:rPr lang="en-US" altLang="zh-CN" sz="2400" dirty="0">
                <a:solidFill>
                  <a:srgbClr val="0070C0"/>
                </a:solidFill>
                <a:latin typeface="Poppins" pitchFamily="2" charset="77"/>
                <a:cs typeface="Poppins" pitchFamily="2" charset="77"/>
              </a:rPr>
              <a:t>David</a:t>
            </a:r>
            <a:r>
              <a:rPr lang="zh-CN" altLang="en-US" sz="2400" dirty="0">
                <a:solidFill>
                  <a:srgbClr val="0070C0"/>
                </a:solidFill>
                <a:latin typeface="Poppins" pitchFamily="2" charset="77"/>
                <a:cs typeface="Poppins" pitchFamily="2" charset="77"/>
              </a:rPr>
              <a:t> </a:t>
            </a:r>
            <a:r>
              <a:rPr lang="en-US" altLang="zh-CN" sz="2400" dirty="0">
                <a:solidFill>
                  <a:srgbClr val="0070C0"/>
                </a:solidFill>
                <a:latin typeface="Poppins" pitchFamily="2" charset="77"/>
                <a:cs typeface="Poppins" pitchFamily="2" charset="77"/>
              </a:rPr>
              <a:t>Antony</a:t>
            </a:r>
            <a:r>
              <a:rPr lang="zh-CN" altLang="en-US" sz="2400" dirty="0">
                <a:solidFill>
                  <a:srgbClr val="0070C0"/>
                </a:solidFill>
                <a:latin typeface="Poppins" pitchFamily="2" charset="77"/>
                <a:cs typeface="Poppins" pitchFamily="2" charset="77"/>
              </a:rPr>
              <a:t> </a:t>
            </a:r>
            <a:r>
              <a:rPr lang="en-US" altLang="zh-CN" sz="2400" dirty="0">
                <a:solidFill>
                  <a:srgbClr val="0070C0"/>
                </a:solidFill>
                <a:latin typeface="Poppins" pitchFamily="2" charset="77"/>
                <a:cs typeface="Poppins" pitchFamily="2" charset="77"/>
              </a:rPr>
              <a:t>Selby</a:t>
            </a:r>
          </a:p>
          <a:p>
            <a:pPr algn="ctr"/>
            <a:r>
              <a:rPr lang="en-US" altLang="zh-CN" sz="2400" dirty="0">
                <a:latin typeface="Poppins" pitchFamily="2" charset="77"/>
                <a:cs typeface="Poppins" pitchFamily="2" charset="77"/>
              </a:rPr>
              <a:t>Presented</a:t>
            </a:r>
            <a:r>
              <a:rPr lang="zh-CN" altLang="en-US" sz="2400" dirty="0">
                <a:latin typeface="Poppins" pitchFamily="2" charset="77"/>
                <a:cs typeface="Poppins" pitchFamily="2" charset="77"/>
              </a:rPr>
              <a:t> </a:t>
            </a:r>
            <a:r>
              <a:rPr lang="en-US" altLang="zh-CN" sz="2400" dirty="0">
                <a:latin typeface="Poppins" pitchFamily="2" charset="77"/>
                <a:cs typeface="Poppins" pitchFamily="2" charset="77"/>
              </a:rPr>
              <a:t>by</a:t>
            </a:r>
            <a:r>
              <a:rPr lang="zh-CN" altLang="en-US" sz="2400" dirty="0">
                <a:latin typeface="Poppins" pitchFamily="2" charset="77"/>
                <a:cs typeface="Poppins" pitchFamily="2" charset="77"/>
              </a:rPr>
              <a:t> </a:t>
            </a:r>
            <a:r>
              <a:rPr lang="en-US" altLang="zh-CN" sz="2400" dirty="0">
                <a:solidFill>
                  <a:srgbClr val="FF0000"/>
                </a:solidFill>
                <a:latin typeface="Poppins" pitchFamily="2" charset="77"/>
                <a:cs typeface="Poppins" pitchFamily="2" charset="77"/>
              </a:rPr>
              <a:t>Siyi</a:t>
            </a:r>
            <a:r>
              <a:rPr lang="zh-CN" altLang="en-US" sz="2400" dirty="0">
                <a:solidFill>
                  <a:srgbClr val="FF0000"/>
                </a:solidFill>
                <a:latin typeface="Poppins" pitchFamily="2" charset="77"/>
                <a:cs typeface="Poppins" pitchFamily="2" charset="77"/>
              </a:rPr>
              <a:t> </a:t>
            </a:r>
            <a:r>
              <a:rPr lang="en-US" altLang="zh-CN" sz="2400" dirty="0">
                <a:solidFill>
                  <a:srgbClr val="FF0000"/>
                </a:solidFill>
                <a:latin typeface="Poppins" pitchFamily="2" charset="77"/>
                <a:cs typeface="Poppins" pitchFamily="2" charset="77"/>
              </a:rPr>
              <a:t>Sun</a:t>
            </a:r>
          </a:p>
          <a:p>
            <a:pPr algn="ctr"/>
            <a:endParaRPr lang="en-US" altLang="zh-CN" sz="2400" dirty="0">
              <a:solidFill>
                <a:srgbClr val="FF0000"/>
              </a:solidFill>
              <a:latin typeface="Poppins" pitchFamily="2" charset="77"/>
              <a:cs typeface="Poppins" pitchFamily="2" charset="77"/>
            </a:endParaRPr>
          </a:p>
          <a:p>
            <a:pPr algn="ctr"/>
            <a:r>
              <a:rPr lang="en-US" altLang="zh-CN" sz="2400" dirty="0">
                <a:latin typeface="Poppins" pitchFamily="2" charset="77"/>
                <a:cs typeface="Poppins" pitchFamily="2" charset="77"/>
              </a:rPr>
              <a:t>Dec,</a:t>
            </a:r>
            <a:r>
              <a:rPr lang="zh-CN" altLang="en-US" sz="2400" dirty="0">
                <a:latin typeface="Poppins" pitchFamily="2" charset="77"/>
                <a:cs typeface="Poppins" pitchFamily="2" charset="77"/>
              </a:rPr>
              <a:t> </a:t>
            </a:r>
            <a:r>
              <a:rPr lang="en-US" altLang="zh-CN" sz="2400" dirty="0">
                <a:latin typeface="Poppins" pitchFamily="2" charset="77"/>
                <a:cs typeface="Poppins" pitchFamily="2" charset="77"/>
              </a:rPr>
              <a:t>16</a:t>
            </a:r>
            <a:r>
              <a:rPr lang="en-US" altLang="zh-CN" sz="2400" baseline="30000" dirty="0">
                <a:latin typeface="Poppins" pitchFamily="2" charset="77"/>
                <a:cs typeface="Poppins" pitchFamily="2" charset="77"/>
              </a:rPr>
              <a:t>th</a:t>
            </a:r>
            <a:r>
              <a:rPr lang="en-US" altLang="zh-CN" sz="2400" dirty="0">
                <a:latin typeface="Poppins" pitchFamily="2" charset="77"/>
                <a:cs typeface="Poppins" pitchFamily="2" charset="77"/>
              </a:rPr>
              <a:t>,</a:t>
            </a:r>
            <a:r>
              <a:rPr lang="zh-CN" altLang="en-US" sz="2400" dirty="0">
                <a:latin typeface="Poppins" pitchFamily="2" charset="77"/>
                <a:cs typeface="Poppins" pitchFamily="2" charset="77"/>
              </a:rPr>
              <a:t> </a:t>
            </a:r>
            <a:r>
              <a:rPr lang="en-US" altLang="zh-CN" sz="2400" dirty="0">
                <a:latin typeface="Poppins" pitchFamily="2" charset="77"/>
                <a:cs typeface="Poppins" pitchFamily="2" charset="77"/>
              </a:rPr>
              <a:t>2024</a:t>
            </a:r>
          </a:p>
        </p:txBody>
      </p:sp>
    </p:spTree>
    <p:extLst>
      <p:ext uri="{BB962C8B-B14F-4D97-AF65-F5344CB8AC3E}">
        <p14:creationId xmlns:p14="http://schemas.microsoft.com/office/powerpoint/2010/main" val="239379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C7B3E-F545-9521-7CF8-F8D508009F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1073E-7710-36A9-7DDB-E66B4D4B4FDE}"/>
              </a:ext>
            </a:extLst>
          </p:cNvPr>
          <p:cNvSpPr>
            <a:spLocks noGrp="1"/>
          </p:cNvSpPr>
          <p:nvPr>
            <p:ph type="title"/>
          </p:nvPr>
        </p:nvSpPr>
        <p:spPr>
          <a:xfrm>
            <a:off x="352425" y="479426"/>
            <a:ext cx="10515600" cy="849312"/>
          </a:xfrm>
        </p:spPr>
        <p:txBody>
          <a:bodyPr/>
          <a:lstStyle/>
          <a:p>
            <a:r>
              <a:rPr lang="en-US" altLang="zh-CN" dirty="0"/>
              <a:t>Contents</a:t>
            </a:r>
            <a:endParaRPr lang="en-US" dirty="0"/>
          </a:p>
        </p:txBody>
      </p:sp>
      <p:sp>
        <p:nvSpPr>
          <p:cNvPr id="3" name="Content Placeholder 2">
            <a:extLst>
              <a:ext uri="{FF2B5EF4-FFF2-40B4-BE49-F238E27FC236}">
                <a16:creationId xmlns:a16="http://schemas.microsoft.com/office/drawing/2014/main" id="{D6CCD609-0692-3280-510B-4D3A43494411}"/>
              </a:ext>
            </a:extLst>
          </p:cNvPr>
          <p:cNvSpPr>
            <a:spLocks noGrp="1"/>
          </p:cNvSpPr>
          <p:nvPr>
            <p:ph idx="1"/>
          </p:nvPr>
        </p:nvSpPr>
        <p:spPr>
          <a:xfrm>
            <a:off x="352425" y="1671638"/>
            <a:ext cx="11291888" cy="3271837"/>
          </a:xfrm>
        </p:spPr>
        <p:txBody>
          <a:bodyPr>
            <a:normAutofit/>
          </a:bodyPr>
          <a:lstStyle/>
          <a:p>
            <a:pPr>
              <a:lnSpc>
                <a:spcPct val="200000"/>
              </a:lnSpc>
              <a:buFont typeface="Wingdings" pitchFamily="2" charset="2"/>
              <a:buChar char="v"/>
            </a:pPr>
            <a:r>
              <a:rPr lang="en-US" altLang="zh-CN" dirty="0"/>
              <a:t>Project</a:t>
            </a:r>
            <a:r>
              <a:rPr lang="zh-CN" altLang="en-US" dirty="0"/>
              <a:t> </a:t>
            </a:r>
            <a:r>
              <a:rPr lang="en-US" altLang="zh-CN" dirty="0"/>
              <a:t>Summary</a:t>
            </a:r>
          </a:p>
          <a:p>
            <a:pPr>
              <a:lnSpc>
                <a:spcPct val="150000"/>
              </a:lnSpc>
              <a:buFont typeface="Wingdings" pitchFamily="2" charset="2"/>
              <a:buChar char="v"/>
            </a:pPr>
            <a:r>
              <a:rPr lang="en-US" altLang="zh-CN" dirty="0"/>
              <a:t>Data</a:t>
            </a:r>
            <a:r>
              <a:rPr lang="zh-CN" altLang="en-US" dirty="0"/>
              <a:t> </a:t>
            </a:r>
            <a:r>
              <a:rPr lang="en-US" altLang="zh-CN" dirty="0"/>
              <a:t>Description</a:t>
            </a:r>
          </a:p>
          <a:p>
            <a:pPr>
              <a:lnSpc>
                <a:spcPct val="150000"/>
              </a:lnSpc>
              <a:buFont typeface="Wingdings" pitchFamily="2" charset="2"/>
              <a:buChar char="v"/>
            </a:pPr>
            <a:r>
              <a:rPr lang="en-US" altLang="zh-CN" b="1" dirty="0">
                <a:solidFill>
                  <a:srgbClr val="FF0000"/>
                </a:solidFill>
              </a:rPr>
              <a:t>Aggregation</a:t>
            </a:r>
            <a:r>
              <a:rPr lang="zh-CN" altLang="en-US" b="1" dirty="0">
                <a:solidFill>
                  <a:srgbClr val="FF0000"/>
                </a:solidFill>
              </a:rPr>
              <a:t> </a:t>
            </a:r>
            <a:r>
              <a:rPr lang="en-US" altLang="zh-CN" b="1" dirty="0">
                <a:solidFill>
                  <a:srgbClr val="FF0000"/>
                </a:solidFill>
              </a:rPr>
              <a:t>Analysis</a:t>
            </a:r>
          </a:p>
          <a:p>
            <a:pPr>
              <a:buFont typeface="Wingdings" pitchFamily="2" charset="2"/>
              <a:buChar char="v"/>
            </a:pPr>
            <a:endParaRPr lang="en-US" dirty="0"/>
          </a:p>
        </p:txBody>
      </p:sp>
    </p:spTree>
    <p:extLst>
      <p:ext uri="{BB962C8B-B14F-4D97-AF65-F5344CB8AC3E}">
        <p14:creationId xmlns:p14="http://schemas.microsoft.com/office/powerpoint/2010/main" val="371659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6FD0544-7847-757E-00AA-D5B9257ADAB7}"/>
              </a:ext>
            </a:extLst>
          </p:cNvPr>
          <p:cNvGraphicFramePr>
            <a:graphicFrameLocks noGrp="1"/>
          </p:cNvGraphicFramePr>
          <p:nvPr>
            <p:extLst>
              <p:ext uri="{D42A27DB-BD31-4B8C-83A1-F6EECF244321}">
                <p14:modId xmlns:p14="http://schemas.microsoft.com/office/powerpoint/2010/main" val="4229936530"/>
              </p:ext>
            </p:extLst>
          </p:nvPr>
        </p:nvGraphicFramePr>
        <p:xfrm>
          <a:off x="8906799" y="505458"/>
          <a:ext cx="2857502" cy="6217920"/>
        </p:xfrm>
        <a:graphic>
          <a:graphicData uri="http://schemas.openxmlformats.org/drawingml/2006/table">
            <a:tbl>
              <a:tblPr firstRow="1" bandRow="1">
                <a:tableStyleId>{00A15C55-8517-42AA-B614-E9B94910E393}</a:tableStyleId>
              </a:tblPr>
              <a:tblGrid>
                <a:gridCol w="1428751">
                  <a:extLst>
                    <a:ext uri="{9D8B030D-6E8A-4147-A177-3AD203B41FA5}">
                      <a16:colId xmlns:a16="http://schemas.microsoft.com/office/drawing/2014/main" val="143115823"/>
                    </a:ext>
                  </a:extLst>
                </a:gridCol>
                <a:gridCol w="1428751">
                  <a:extLst>
                    <a:ext uri="{9D8B030D-6E8A-4147-A177-3AD203B41FA5}">
                      <a16:colId xmlns:a16="http://schemas.microsoft.com/office/drawing/2014/main" val="3596043235"/>
                    </a:ext>
                  </a:extLst>
                </a:gridCol>
              </a:tblGrid>
              <a:tr h="331394">
                <a:tc>
                  <a:txBody>
                    <a:bodyPr/>
                    <a:lstStyle/>
                    <a:p>
                      <a:r>
                        <a:rPr lang="en-US" altLang="zh-CN" dirty="0"/>
                        <a:t>WAVE_NO</a:t>
                      </a:r>
                      <a:endParaRPr lang="en-US" dirty="0"/>
                    </a:p>
                  </a:txBody>
                  <a:tcPr/>
                </a:tc>
                <a:tc>
                  <a:txBody>
                    <a:bodyPr/>
                    <a:lstStyle/>
                    <a:p>
                      <a:r>
                        <a:rPr lang="en-US" altLang="zh-CN" dirty="0"/>
                        <a:t>HH_ID</a:t>
                      </a:r>
                      <a:endParaRPr lang="en-US" dirty="0"/>
                    </a:p>
                  </a:txBody>
                  <a:tcPr/>
                </a:tc>
                <a:extLst>
                  <a:ext uri="{0D108BD9-81ED-4DB2-BD59-A6C34878D82A}">
                    <a16:rowId xmlns:a16="http://schemas.microsoft.com/office/drawing/2014/main" val="1457231635"/>
                  </a:ext>
                </a:extLst>
              </a:tr>
              <a:tr h="331394">
                <a:tc>
                  <a:txBody>
                    <a:bodyPr/>
                    <a:lstStyle/>
                    <a:p>
                      <a:r>
                        <a:rPr lang="en-US" altLang="zh-CN" dirty="0"/>
                        <a:t>1</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302196072"/>
                  </a:ext>
                </a:extLst>
              </a:tr>
              <a:tr h="331394">
                <a:tc>
                  <a:txBody>
                    <a:bodyPr/>
                    <a:lstStyle/>
                    <a:p>
                      <a:r>
                        <a:rPr lang="en-US" altLang="zh-CN" dirty="0"/>
                        <a:t>1</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3986640579"/>
                  </a:ext>
                </a:extLst>
              </a:tr>
              <a:tr h="331394">
                <a:tc>
                  <a:txBody>
                    <a:bodyPr/>
                    <a:lstStyle/>
                    <a:p>
                      <a:r>
                        <a:rPr lang="en-US" altLang="zh-CN" dirty="0"/>
                        <a:t>1</a:t>
                      </a:r>
                      <a:endParaRPr lang="en-US" dirty="0"/>
                    </a:p>
                  </a:txBody>
                  <a:tcPr/>
                </a:tc>
                <a:tc>
                  <a:txBody>
                    <a:bodyPr/>
                    <a:lstStyle/>
                    <a:p>
                      <a:r>
                        <a:rPr lang="en-US" altLang="zh-CN" dirty="0"/>
                        <a:t>3</a:t>
                      </a:r>
                      <a:endParaRPr lang="en-US" dirty="0"/>
                    </a:p>
                  </a:txBody>
                  <a:tcPr/>
                </a:tc>
                <a:extLst>
                  <a:ext uri="{0D108BD9-81ED-4DB2-BD59-A6C34878D82A}">
                    <a16:rowId xmlns:a16="http://schemas.microsoft.com/office/drawing/2014/main" val="2797462679"/>
                  </a:ext>
                </a:extLst>
              </a:tr>
              <a:tr h="331394">
                <a:tc>
                  <a:txBody>
                    <a:bodyPr/>
                    <a:lstStyle/>
                    <a:p>
                      <a:r>
                        <a:rPr lang="en-US" altLang="zh-CN" dirty="0"/>
                        <a:t>1</a:t>
                      </a:r>
                      <a:endParaRPr lang="en-US" dirty="0"/>
                    </a:p>
                  </a:txBody>
                  <a:tcPr/>
                </a:tc>
                <a:tc>
                  <a:txBody>
                    <a:bodyPr/>
                    <a:lstStyle/>
                    <a:p>
                      <a:r>
                        <a:rPr lang="en-US" altLang="zh-CN" b="0" dirty="0">
                          <a:solidFill>
                            <a:schemeClr val="tx1"/>
                          </a:solidFill>
                        </a:rPr>
                        <a:t>4</a:t>
                      </a:r>
                      <a:endParaRPr lang="en-US" b="0" dirty="0">
                        <a:solidFill>
                          <a:schemeClr val="tx1"/>
                        </a:solidFill>
                      </a:endParaRPr>
                    </a:p>
                  </a:txBody>
                  <a:tcPr/>
                </a:tc>
                <a:extLst>
                  <a:ext uri="{0D108BD9-81ED-4DB2-BD59-A6C34878D82A}">
                    <a16:rowId xmlns:a16="http://schemas.microsoft.com/office/drawing/2014/main" val="2554313310"/>
                  </a:ext>
                </a:extLst>
              </a:tr>
              <a:tr h="331394">
                <a:tc>
                  <a:txBody>
                    <a:bodyPr/>
                    <a:lstStyle/>
                    <a:p>
                      <a:r>
                        <a:rPr lang="en-US" altLang="zh-CN" dirty="0"/>
                        <a:t>1</a:t>
                      </a:r>
                      <a:endParaRPr lang="en-US" dirty="0"/>
                    </a:p>
                  </a:txBody>
                  <a:tcPr/>
                </a:tc>
                <a:tc>
                  <a:txBody>
                    <a:bodyPr/>
                    <a:lstStyle/>
                    <a:p>
                      <a:r>
                        <a:rPr lang="en-US" altLang="zh-CN" dirty="0"/>
                        <a:t>5</a:t>
                      </a:r>
                      <a:endParaRPr lang="en-US" dirty="0"/>
                    </a:p>
                  </a:txBody>
                  <a:tcPr/>
                </a:tc>
                <a:extLst>
                  <a:ext uri="{0D108BD9-81ED-4DB2-BD59-A6C34878D82A}">
                    <a16:rowId xmlns:a16="http://schemas.microsoft.com/office/drawing/2014/main" val="3125943778"/>
                  </a:ext>
                </a:extLst>
              </a:tr>
              <a:tr h="331394">
                <a:tc>
                  <a:txBody>
                    <a:bodyPr/>
                    <a:lstStyle/>
                    <a:p>
                      <a:r>
                        <a:rPr lang="en-US" altLang="zh-CN" dirty="0"/>
                        <a:t>2</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2174692543"/>
                  </a:ext>
                </a:extLst>
              </a:tr>
              <a:tr h="331394">
                <a:tc>
                  <a:txBody>
                    <a:bodyPr/>
                    <a:lstStyle/>
                    <a:p>
                      <a:r>
                        <a:rPr lang="en-US" altLang="zh-CN" dirty="0"/>
                        <a:t>2</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3068419234"/>
                  </a:ext>
                </a:extLst>
              </a:tr>
              <a:tr h="331394">
                <a:tc>
                  <a:txBody>
                    <a:bodyPr/>
                    <a:lstStyle/>
                    <a:p>
                      <a:r>
                        <a:rPr lang="en-US" altLang="zh-CN" dirty="0"/>
                        <a:t>2</a:t>
                      </a:r>
                      <a:endParaRPr lang="en-US" dirty="0"/>
                    </a:p>
                  </a:txBody>
                  <a:tcPr/>
                </a:tc>
                <a:tc>
                  <a:txBody>
                    <a:bodyPr/>
                    <a:lstStyle/>
                    <a:p>
                      <a:r>
                        <a:rPr lang="en-US" altLang="zh-CN" dirty="0"/>
                        <a:t>3</a:t>
                      </a:r>
                      <a:endParaRPr lang="en-US" dirty="0"/>
                    </a:p>
                  </a:txBody>
                  <a:tcPr/>
                </a:tc>
                <a:extLst>
                  <a:ext uri="{0D108BD9-81ED-4DB2-BD59-A6C34878D82A}">
                    <a16:rowId xmlns:a16="http://schemas.microsoft.com/office/drawing/2014/main" val="369226950"/>
                  </a:ext>
                </a:extLst>
              </a:tr>
              <a:tr h="331394">
                <a:tc>
                  <a:txBody>
                    <a:bodyPr/>
                    <a:lstStyle/>
                    <a:p>
                      <a:r>
                        <a:rPr lang="en-US" altLang="zh-CN" dirty="0"/>
                        <a:t>2</a:t>
                      </a:r>
                      <a:endParaRPr lang="en-US" dirty="0"/>
                    </a:p>
                  </a:txBody>
                  <a:tcPr/>
                </a:tc>
                <a:tc>
                  <a:txBody>
                    <a:bodyPr/>
                    <a:lstStyle/>
                    <a:p>
                      <a:r>
                        <a:rPr lang="en-US" altLang="zh-CN" dirty="0"/>
                        <a:t>5</a:t>
                      </a:r>
                      <a:endParaRPr lang="en-US" dirty="0"/>
                    </a:p>
                  </a:txBody>
                  <a:tcPr/>
                </a:tc>
                <a:extLst>
                  <a:ext uri="{0D108BD9-81ED-4DB2-BD59-A6C34878D82A}">
                    <a16:rowId xmlns:a16="http://schemas.microsoft.com/office/drawing/2014/main" val="1418413069"/>
                  </a:ext>
                </a:extLst>
              </a:tr>
              <a:tr h="331394">
                <a:tc>
                  <a:txBody>
                    <a:bodyPr/>
                    <a:lstStyle/>
                    <a:p>
                      <a:r>
                        <a:rPr lang="en-US" altLang="zh-CN" dirty="0"/>
                        <a:t>2</a:t>
                      </a:r>
                      <a:endParaRPr lang="en-US" dirty="0"/>
                    </a:p>
                  </a:txBody>
                  <a:tcPr/>
                </a:tc>
                <a:tc>
                  <a:txBody>
                    <a:bodyPr/>
                    <a:lstStyle/>
                    <a:p>
                      <a:r>
                        <a:rPr lang="en-US" altLang="zh-CN" b="1" dirty="0">
                          <a:solidFill>
                            <a:srgbClr val="00B050"/>
                          </a:solidFill>
                        </a:rPr>
                        <a:t>6</a:t>
                      </a:r>
                      <a:endParaRPr lang="en-US" b="1" dirty="0">
                        <a:solidFill>
                          <a:srgbClr val="00B050"/>
                        </a:solidFill>
                      </a:endParaRPr>
                    </a:p>
                  </a:txBody>
                  <a:tcPr/>
                </a:tc>
                <a:extLst>
                  <a:ext uri="{0D108BD9-81ED-4DB2-BD59-A6C34878D82A}">
                    <a16:rowId xmlns:a16="http://schemas.microsoft.com/office/drawing/2014/main" val="4018078869"/>
                  </a:ext>
                </a:extLst>
              </a:tr>
              <a:tr h="331394">
                <a:tc>
                  <a:txBody>
                    <a:bodyPr/>
                    <a:lstStyle/>
                    <a:p>
                      <a:r>
                        <a:rPr lang="en-US" altLang="zh-CN" dirty="0"/>
                        <a:t>2</a:t>
                      </a:r>
                      <a:endParaRPr lang="en-US" dirty="0"/>
                    </a:p>
                  </a:txBody>
                  <a:tcPr/>
                </a:tc>
                <a:tc>
                  <a:txBody>
                    <a:bodyPr/>
                    <a:lstStyle/>
                    <a:p>
                      <a:r>
                        <a:rPr lang="en-US" altLang="zh-CN" b="1" dirty="0">
                          <a:solidFill>
                            <a:srgbClr val="00B050"/>
                          </a:solidFill>
                        </a:rPr>
                        <a:t>7</a:t>
                      </a:r>
                      <a:endParaRPr lang="en-US" b="1" dirty="0">
                        <a:solidFill>
                          <a:srgbClr val="00B050"/>
                        </a:solidFill>
                      </a:endParaRPr>
                    </a:p>
                  </a:txBody>
                  <a:tcPr/>
                </a:tc>
                <a:extLst>
                  <a:ext uri="{0D108BD9-81ED-4DB2-BD59-A6C34878D82A}">
                    <a16:rowId xmlns:a16="http://schemas.microsoft.com/office/drawing/2014/main" val="2030045218"/>
                  </a:ext>
                </a:extLst>
              </a:tr>
              <a:tr h="331394">
                <a:tc>
                  <a:txBody>
                    <a:bodyPr/>
                    <a:lstStyle/>
                    <a:p>
                      <a:r>
                        <a:rPr lang="en-US" altLang="zh-CN" dirty="0"/>
                        <a:t>3</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75315345"/>
                  </a:ext>
                </a:extLst>
              </a:tr>
              <a:tr h="331394">
                <a:tc>
                  <a:txBody>
                    <a:bodyPr/>
                    <a:lstStyle/>
                    <a:p>
                      <a:r>
                        <a:rPr lang="en-US" altLang="zh-CN" dirty="0"/>
                        <a:t>3</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3421222774"/>
                  </a:ext>
                </a:extLst>
              </a:tr>
              <a:tr h="331394">
                <a:tc>
                  <a:txBody>
                    <a:bodyPr/>
                    <a:lstStyle/>
                    <a:p>
                      <a:r>
                        <a:rPr lang="en-US" altLang="zh-CN" dirty="0"/>
                        <a:t>3</a:t>
                      </a:r>
                      <a:endParaRPr lang="en-US" dirty="0"/>
                    </a:p>
                  </a:txBody>
                  <a:tcPr/>
                </a:tc>
                <a:tc>
                  <a:txBody>
                    <a:bodyPr/>
                    <a:lstStyle/>
                    <a:p>
                      <a:r>
                        <a:rPr lang="en-US" altLang="zh-CN" b="1" dirty="0">
                          <a:solidFill>
                            <a:srgbClr val="00B0F0"/>
                          </a:solidFill>
                        </a:rPr>
                        <a:t>4</a:t>
                      </a:r>
                      <a:endParaRPr lang="en-US" b="1" dirty="0">
                        <a:solidFill>
                          <a:srgbClr val="00B0F0"/>
                        </a:solidFill>
                      </a:endParaRPr>
                    </a:p>
                  </a:txBody>
                  <a:tcPr/>
                </a:tc>
                <a:extLst>
                  <a:ext uri="{0D108BD9-81ED-4DB2-BD59-A6C34878D82A}">
                    <a16:rowId xmlns:a16="http://schemas.microsoft.com/office/drawing/2014/main" val="2315859899"/>
                  </a:ext>
                </a:extLst>
              </a:tr>
              <a:tr h="331394">
                <a:tc>
                  <a:txBody>
                    <a:bodyPr/>
                    <a:lstStyle/>
                    <a:p>
                      <a:r>
                        <a:rPr lang="en-US" altLang="zh-CN" dirty="0"/>
                        <a:t>3</a:t>
                      </a:r>
                      <a:endParaRPr lang="en-US" dirty="0"/>
                    </a:p>
                  </a:txBody>
                  <a:tcPr/>
                </a:tc>
                <a:tc>
                  <a:txBody>
                    <a:bodyPr/>
                    <a:lstStyle/>
                    <a:p>
                      <a:r>
                        <a:rPr lang="en-US" altLang="zh-CN" dirty="0"/>
                        <a:t>7</a:t>
                      </a:r>
                      <a:endParaRPr lang="en-US" dirty="0"/>
                    </a:p>
                  </a:txBody>
                  <a:tcPr/>
                </a:tc>
                <a:extLst>
                  <a:ext uri="{0D108BD9-81ED-4DB2-BD59-A6C34878D82A}">
                    <a16:rowId xmlns:a16="http://schemas.microsoft.com/office/drawing/2014/main" val="4264164560"/>
                  </a:ext>
                </a:extLst>
              </a:tr>
              <a:tr h="331394">
                <a:tc>
                  <a:txBody>
                    <a:bodyPr/>
                    <a:lstStyle/>
                    <a:p>
                      <a:r>
                        <a:rPr lang="en-US" altLang="zh-CN" dirty="0"/>
                        <a:t>3</a:t>
                      </a:r>
                      <a:endParaRPr lang="en-US" dirty="0"/>
                    </a:p>
                  </a:txBody>
                  <a:tcPr/>
                </a:tc>
                <a:tc>
                  <a:txBody>
                    <a:bodyPr/>
                    <a:lstStyle/>
                    <a:p>
                      <a:r>
                        <a:rPr lang="en-US" altLang="zh-CN" b="1" dirty="0">
                          <a:solidFill>
                            <a:srgbClr val="00B050"/>
                          </a:solidFill>
                        </a:rPr>
                        <a:t>8</a:t>
                      </a:r>
                      <a:endParaRPr lang="en-US" b="1" dirty="0">
                        <a:solidFill>
                          <a:srgbClr val="00B050"/>
                        </a:solidFill>
                      </a:endParaRPr>
                    </a:p>
                  </a:txBody>
                  <a:tcPr/>
                </a:tc>
                <a:extLst>
                  <a:ext uri="{0D108BD9-81ED-4DB2-BD59-A6C34878D82A}">
                    <a16:rowId xmlns:a16="http://schemas.microsoft.com/office/drawing/2014/main" val="970826985"/>
                  </a:ext>
                </a:extLst>
              </a:tr>
            </a:tbl>
          </a:graphicData>
        </a:graphic>
      </p:graphicFrame>
      <p:graphicFrame>
        <p:nvGraphicFramePr>
          <p:cNvPr id="5" name="Table 4">
            <a:extLst>
              <a:ext uri="{FF2B5EF4-FFF2-40B4-BE49-F238E27FC236}">
                <a16:creationId xmlns:a16="http://schemas.microsoft.com/office/drawing/2014/main" id="{89072D4B-DF44-790F-E535-9486F5E8EA2A}"/>
              </a:ext>
            </a:extLst>
          </p:cNvPr>
          <p:cNvGraphicFramePr>
            <a:graphicFrameLocks noGrp="1"/>
          </p:cNvGraphicFramePr>
          <p:nvPr>
            <p:extLst>
              <p:ext uri="{D42A27DB-BD31-4B8C-83A1-F6EECF244321}">
                <p14:modId xmlns:p14="http://schemas.microsoft.com/office/powerpoint/2010/main" val="3791935233"/>
              </p:ext>
            </p:extLst>
          </p:nvPr>
        </p:nvGraphicFramePr>
        <p:xfrm>
          <a:off x="723456" y="1258102"/>
          <a:ext cx="6506460" cy="1828800"/>
        </p:xfrm>
        <a:graphic>
          <a:graphicData uri="http://schemas.openxmlformats.org/drawingml/2006/table">
            <a:tbl>
              <a:tblPr firstRow="1" bandRow="1">
                <a:tableStyleId>{21E4AEA4-8DFA-4A89-87EB-49C32662AFE0}</a:tableStyleId>
              </a:tblPr>
              <a:tblGrid>
                <a:gridCol w="1626615">
                  <a:extLst>
                    <a:ext uri="{9D8B030D-6E8A-4147-A177-3AD203B41FA5}">
                      <a16:colId xmlns:a16="http://schemas.microsoft.com/office/drawing/2014/main" val="380116383"/>
                    </a:ext>
                  </a:extLst>
                </a:gridCol>
                <a:gridCol w="1626615">
                  <a:extLst>
                    <a:ext uri="{9D8B030D-6E8A-4147-A177-3AD203B41FA5}">
                      <a16:colId xmlns:a16="http://schemas.microsoft.com/office/drawing/2014/main" val="501079833"/>
                    </a:ext>
                  </a:extLst>
                </a:gridCol>
                <a:gridCol w="1626615">
                  <a:extLst>
                    <a:ext uri="{9D8B030D-6E8A-4147-A177-3AD203B41FA5}">
                      <a16:colId xmlns:a16="http://schemas.microsoft.com/office/drawing/2014/main" val="76181251"/>
                    </a:ext>
                  </a:extLst>
                </a:gridCol>
                <a:gridCol w="1626615">
                  <a:extLst>
                    <a:ext uri="{9D8B030D-6E8A-4147-A177-3AD203B41FA5}">
                      <a16:colId xmlns:a16="http://schemas.microsoft.com/office/drawing/2014/main" val="1288161204"/>
                    </a:ext>
                  </a:extLst>
                </a:gridCol>
              </a:tblGrid>
              <a:tr h="319995">
                <a:tc>
                  <a:txBody>
                    <a:bodyPr/>
                    <a:lstStyle/>
                    <a:p>
                      <a:r>
                        <a:rPr lang="en-US" altLang="zh-CN" dirty="0"/>
                        <a:t>WAVE_NO</a:t>
                      </a:r>
                      <a:endParaRPr lang="en-US" dirty="0"/>
                    </a:p>
                  </a:txBody>
                  <a:tcPr/>
                </a:tc>
                <a:tc>
                  <a:txBody>
                    <a:bodyPr/>
                    <a:lstStyle/>
                    <a:p>
                      <a:r>
                        <a:rPr lang="en-US" altLang="zh-CN" dirty="0"/>
                        <a:t>1</a:t>
                      </a:r>
                      <a:endParaRPr lang="en-US" dirty="0"/>
                    </a:p>
                  </a:txBody>
                  <a:tcPr/>
                </a:tc>
                <a:tc>
                  <a:txBody>
                    <a:bodyPr/>
                    <a:lstStyle/>
                    <a:p>
                      <a:r>
                        <a:rPr lang="en-US" altLang="zh-CN" dirty="0"/>
                        <a:t>2</a:t>
                      </a:r>
                      <a:endParaRPr lang="en-US" dirty="0"/>
                    </a:p>
                  </a:txBody>
                  <a:tcPr/>
                </a:tc>
                <a:tc>
                  <a:txBody>
                    <a:bodyPr/>
                    <a:lstStyle/>
                    <a:p>
                      <a:r>
                        <a:rPr lang="en-US" altLang="zh-CN" dirty="0"/>
                        <a:t>3</a:t>
                      </a:r>
                      <a:endParaRPr lang="en-US" dirty="0"/>
                    </a:p>
                  </a:txBody>
                  <a:tcPr/>
                </a:tc>
                <a:extLst>
                  <a:ext uri="{0D108BD9-81ED-4DB2-BD59-A6C34878D82A}">
                    <a16:rowId xmlns:a16="http://schemas.microsoft.com/office/drawing/2014/main" val="1187125308"/>
                  </a:ext>
                </a:extLst>
              </a:tr>
              <a:tr h="319995">
                <a:tc>
                  <a:txBody>
                    <a:bodyPr/>
                    <a:lstStyle/>
                    <a:p>
                      <a:r>
                        <a:rPr lang="en-US" altLang="zh-CN" dirty="0"/>
                        <a:t>TOTAL</a:t>
                      </a:r>
                      <a:endParaRPr lang="en-US" dirty="0"/>
                    </a:p>
                  </a:txBody>
                  <a:tcPr/>
                </a:tc>
                <a:tc>
                  <a:txBody>
                    <a:bodyPr/>
                    <a:lstStyle/>
                    <a:p>
                      <a:r>
                        <a:rPr lang="en-US" altLang="zh-CN" dirty="0"/>
                        <a:t>5</a:t>
                      </a:r>
                      <a:endParaRPr lang="en-US" dirty="0"/>
                    </a:p>
                  </a:txBody>
                  <a:tcPr/>
                </a:tc>
                <a:tc>
                  <a:txBody>
                    <a:bodyPr/>
                    <a:lstStyle/>
                    <a:p>
                      <a:r>
                        <a:rPr lang="en-US" altLang="zh-CN" dirty="0"/>
                        <a:t>6</a:t>
                      </a:r>
                      <a:endParaRPr lang="en-US" dirty="0"/>
                    </a:p>
                  </a:txBody>
                  <a:tcPr/>
                </a:tc>
                <a:tc>
                  <a:txBody>
                    <a:bodyPr/>
                    <a:lstStyle/>
                    <a:p>
                      <a:r>
                        <a:rPr lang="en-US" altLang="zh-CN" dirty="0"/>
                        <a:t>5</a:t>
                      </a:r>
                      <a:endParaRPr lang="en-US" dirty="0"/>
                    </a:p>
                  </a:txBody>
                  <a:tcPr/>
                </a:tc>
                <a:extLst>
                  <a:ext uri="{0D108BD9-81ED-4DB2-BD59-A6C34878D82A}">
                    <a16:rowId xmlns:a16="http://schemas.microsoft.com/office/drawing/2014/main" val="3134461580"/>
                  </a:ext>
                </a:extLst>
              </a:tr>
              <a:tr h="319995">
                <a:tc>
                  <a:txBody>
                    <a:bodyPr/>
                    <a:lstStyle/>
                    <a:p>
                      <a:r>
                        <a:rPr lang="en-US" altLang="zh-CN" dirty="0"/>
                        <a:t>DISAPPEAR</a:t>
                      </a:r>
                      <a:endParaRPr lang="en-US" dirty="0"/>
                    </a:p>
                  </a:txBody>
                  <a:tcPr/>
                </a:tc>
                <a:tc>
                  <a:txBody>
                    <a:bodyPr/>
                    <a:lstStyle/>
                    <a:p>
                      <a:r>
                        <a:rPr lang="en-US" altLang="zh-CN" dirty="0"/>
                        <a:t>0</a:t>
                      </a:r>
                      <a:endParaRPr lang="en-US" dirty="0"/>
                    </a:p>
                  </a:txBody>
                  <a:tcPr/>
                </a:tc>
                <a:tc>
                  <a:txBody>
                    <a:bodyPr/>
                    <a:lstStyle/>
                    <a:p>
                      <a:r>
                        <a:rPr lang="en-US" altLang="zh-CN" dirty="0"/>
                        <a:t>1</a:t>
                      </a:r>
                      <a:endParaRPr lang="en-US" dirty="0"/>
                    </a:p>
                  </a:txBody>
                  <a:tcPr/>
                </a:tc>
                <a:tc>
                  <a:txBody>
                    <a:bodyPr/>
                    <a:lstStyle/>
                    <a:p>
                      <a:r>
                        <a:rPr lang="en-US" altLang="zh-CN" dirty="0"/>
                        <a:t>3</a:t>
                      </a:r>
                      <a:endParaRPr lang="en-US" dirty="0"/>
                    </a:p>
                  </a:txBody>
                  <a:tcPr/>
                </a:tc>
                <a:extLst>
                  <a:ext uri="{0D108BD9-81ED-4DB2-BD59-A6C34878D82A}">
                    <a16:rowId xmlns:a16="http://schemas.microsoft.com/office/drawing/2014/main" val="3234390611"/>
                  </a:ext>
                </a:extLst>
              </a:tr>
              <a:tr h="319995">
                <a:tc>
                  <a:txBody>
                    <a:bodyPr/>
                    <a:lstStyle/>
                    <a:p>
                      <a:r>
                        <a:rPr lang="en-US" altLang="zh-CN" dirty="0"/>
                        <a:t>NEW_IN</a:t>
                      </a:r>
                      <a:endParaRPr lang="en-US" dirty="0"/>
                    </a:p>
                  </a:txBody>
                  <a:tcPr/>
                </a:tc>
                <a:tc>
                  <a:txBody>
                    <a:bodyPr/>
                    <a:lstStyle/>
                    <a:p>
                      <a:r>
                        <a:rPr lang="en-US" altLang="zh-CN" dirty="0"/>
                        <a:t>0</a:t>
                      </a:r>
                      <a:endParaRPr lang="en-US" dirty="0"/>
                    </a:p>
                  </a:txBody>
                  <a:tcPr/>
                </a:tc>
                <a:tc>
                  <a:txBody>
                    <a:bodyPr/>
                    <a:lstStyle/>
                    <a:p>
                      <a:r>
                        <a:rPr lang="en-US" altLang="zh-CN" dirty="0"/>
                        <a:t>2</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236217291"/>
                  </a:ext>
                </a:extLst>
              </a:tr>
              <a:tr h="319995">
                <a:tc>
                  <a:txBody>
                    <a:bodyPr/>
                    <a:lstStyle/>
                    <a:p>
                      <a:r>
                        <a:rPr lang="en-US" altLang="zh-CN" dirty="0"/>
                        <a:t>BACK</a:t>
                      </a:r>
                      <a:endParaRPr lang="en-US" dirty="0"/>
                    </a:p>
                  </a:txBody>
                  <a:tcPr/>
                </a:tc>
                <a:tc>
                  <a:txBody>
                    <a:bodyPr/>
                    <a:lstStyle/>
                    <a:p>
                      <a:r>
                        <a:rPr lang="en-US" altLang="zh-CN" dirty="0"/>
                        <a:t>0</a:t>
                      </a:r>
                      <a:endParaRPr lang="en-US" dirty="0"/>
                    </a:p>
                  </a:txBody>
                  <a:tcPr/>
                </a:tc>
                <a:tc>
                  <a:txBody>
                    <a:bodyPr/>
                    <a:lstStyle/>
                    <a:p>
                      <a:r>
                        <a:rPr lang="en-US" altLang="zh-CN" dirty="0"/>
                        <a:t>0</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1117424915"/>
                  </a:ext>
                </a:extLst>
              </a:tr>
            </a:tbl>
          </a:graphicData>
        </a:graphic>
      </p:graphicFrame>
      <p:sp>
        <p:nvSpPr>
          <p:cNvPr id="7" name="TextBox 6">
            <a:extLst>
              <a:ext uri="{FF2B5EF4-FFF2-40B4-BE49-F238E27FC236}">
                <a16:creationId xmlns:a16="http://schemas.microsoft.com/office/drawing/2014/main" id="{CC55B84F-B285-A9F9-3429-C8E476A82C09}"/>
              </a:ext>
            </a:extLst>
          </p:cNvPr>
          <p:cNvSpPr txBox="1"/>
          <p:nvPr/>
        </p:nvSpPr>
        <p:spPr>
          <a:xfrm>
            <a:off x="723456" y="3429000"/>
            <a:ext cx="5505894" cy="2561663"/>
          </a:xfrm>
          <a:prstGeom prst="rect">
            <a:avLst/>
          </a:prstGeom>
          <a:noFill/>
        </p:spPr>
        <p:txBody>
          <a:bodyPr wrap="square" rtlCol="0">
            <a:spAutoFit/>
          </a:bodyPr>
          <a:lstStyle/>
          <a:p>
            <a:pPr>
              <a:lnSpc>
                <a:spcPct val="200000"/>
              </a:lnSpc>
            </a:pPr>
            <a:r>
              <a:rPr lang="en-US" altLang="zh-CN" sz="2800" dirty="0"/>
              <a:t>TOTAL</a:t>
            </a:r>
            <a:r>
              <a:rPr lang="zh-CN" altLang="en-US" sz="2800" dirty="0"/>
              <a:t> </a:t>
            </a:r>
            <a:r>
              <a:rPr lang="en-US" altLang="zh-CN" sz="2800" baseline="-25000" dirty="0"/>
              <a:t>WAVE(N)</a:t>
            </a:r>
            <a:r>
              <a:rPr lang="zh-CN" altLang="en-US" sz="2800" baseline="-25000" dirty="0"/>
              <a:t> </a:t>
            </a:r>
            <a:r>
              <a:rPr lang="en-US" altLang="zh-CN" sz="2800" dirty="0"/>
              <a:t>=</a:t>
            </a:r>
            <a:r>
              <a:rPr lang="zh-CN" altLang="en-US" sz="2800" dirty="0"/>
              <a:t> </a:t>
            </a:r>
            <a:r>
              <a:rPr lang="en-US" altLang="zh-CN" sz="2800" dirty="0"/>
              <a:t>TOTAL</a:t>
            </a:r>
            <a:r>
              <a:rPr lang="zh-CN" altLang="en-US" sz="2800" dirty="0"/>
              <a:t> </a:t>
            </a:r>
            <a:r>
              <a:rPr lang="en-US" altLang="zh-CN" sz="2800" baseline="-25000" dirty="0"/>
              <a:t>WAVE(N-1)</a:t>
            </a:r>
            <a:r>
              <a:rPr lang="zh-CN" altLang="en-US" sz="2800" baseline="-25000" dirty="0"/>
              <a:t> </a:t>
            </a:r>
            <a:endParaRPr lang="en-GB" altLang="zh-CN" sz="2800" baseline="-25000" dirty="0"/>
          </a:p>
          <a:p>
            <a:pPr>
              <a:lnSpc>
                <a:spcPct val="200000"/>
              </a:lnSpc>
            </a:pPr>
            <a:r>
              <a:rPr lang="en-GB" altLang="zh-CN" sz="2800" baseline="-25000" dirty="0">
                <a:solidFill>
                  <a:srgbClr val="FF0000"/>
                </a:solidFill>
              </a:rPr>
              <a:t>		</a:t>
            </a:r>
            <a:r>
              <a:rPr lang="zh-CN" altLang="en-US" sz="2800" baseline="-25000" dirty="0">
                <a:solidFill>
                  <a:srgbClr val="FF0000"/>
                </a:solidFill>
              </a:rPr>
              <a:t>        </a:t>
            </a:r>
            <a:r>
              <a:rPr lang="en-US" altLang="zh-CN" sz="2800" dirty="0">
                <a:solidFill>
                  <a:srgbClr val="FF0000"/>
                </a:solidFill>
              </a:rPr>
              <a:t>–</a:t>
            </a:r>
            <a:r>
              <a:rPr lang="zh-CN" altLang="en-US" sz="2800" dirty="0">
                <a:solidFill>
                  <a:srgbClr val="FF0000"/>
                </a:solidFill>
              </a:rPr>
              <a:t> </a:t>
            </a:r>
            <a:r>
              <a:rPr lang="en-US" altLang="zh-CN" sz="2800" dirty="0">
                <a:solidFill>
                  <a:srgbClr val="FF0000"/>
                </a:solidFill>
              </a:rPr>
              <a:t>DISAPPEAR</a:t>
            </a:r>
            <a:r>
              <a:rPr lang="zh-CN" altLang="en-US" sz="2800" dirty="0">
                <a:solidFill>
                  <a:srgbClr val="FF0000"/>
                </a:solidFill>
              </a:rPr>
              <a:t> </a:t>
            </a:r>
            <a:endParaRPr lang="en-GB" altLang="zh-CN" sz="2800" dirty="0">
              <a:solidFill>
                <a:srgbClr val="FF0000"/>
              </a:solidFill>
            </a:endParaRPr>
          </a:p>
          <a:p>
            <a:pPr>
              <a:lnSpc>
                <a:spcPct val="200000"/>
              </a:lnSpc>
            </a:pPr>
            <a:r>
              <a:rPr lang="en-GB" altLang="zh-CN" sz="2800" dirty="0">
                <a:solidFill>
                  <a:srgbClr val="FF0000"/>
                </a:solidFill>
              </a:rPr>
              <a:t>		</a:t>
            </a:r>
            <a:r>
              <a:rPr lang="zh-CN" altLang="en-US" sz="2800" dirty="0">
                <a:solidFill>
                  <a:srgbClr val="FF0000"/>
                </a:solidFill>
              </a:rPr>
              <a:t>     </a:t>
            </a:r>
            <a:r>
              <a:rPr lang="en-US" altLang="zh-CN" sz="2800" dirty="0">
                <a:solidFill>
                  <a:schemeClr val="accent3">
                    <a:lumMod val="60000"/>
                    <a:lumOff val="40000"/>
                  </a:schemeClr>
                </a:solidFill>
              </a:rPr>
              <a:t>+</a:t>
            </a:r>
            <a:r>
              <a:rPr lang="zh-CN" altLang="en-US" sz="2800" dirty="0">
                <a:solidFill>
                  <a:schemeClr val="accent3">
                    <a:lumMod val="60000"/>
                    <a:lumOff val="40000"/>
                  </a:schemeClr>
                </a:solidFill>
              </a:rPr>
              <a:t> </a:t>
            </a:r>
            <a:r>
              <a:rPr lang="en-US" altLang="zh-CN" sz="2800" dirty="0">
                <a:solidFill>
                  <a:schemeClr val="accent3">
                    <a:lumMod val="60000"/>
                    <a:lumOff val="40000"/>
                  </a:schemeClr>
                </a:solidFill>
              </a:rPr>
              <a:t>NEW_IN</a:t>
            </a:r>
            <a:r>
              <a:rPr lang="zh-CN" altLang="en-US" sz="2800" dirty="0">
                <a:solidFill>
                  <a:schemeClr val="accent3">
                    <a:lumMod val="60000"/>
                    <a:lumOff val="40000"/>
                  </a:schemeClr>
                </a:solidFill>
              </a:rPr>
              <a:t> </a:t>
            </a:r>
            <a:r>
              <a:rPr lang="en-US" altLang="zh-CN" sz="2800" dirty="0">
                <a:solidFill>
                  <a:schemeClr val="accent3">
                    <a:lumMod val="60000"/>
                    <a:lumOff val="40000"/>
                  </a:schemeClr>
                </a:solidFill>
              </a:rPr>
              <a:t>+</a:t>
            </a:r>
            <a:r>
              <a:rPr lang="zh-CN" altLang="en-US" sz="2800" dirty="0">
                <a:solidFill>
                  <a:schemeClr val="accent3">
                    <a:lumMod val="60000"/>
                    <a:lumOff val="40000"/>
                  </a:schemeClr>
                </a:solidFill>
              </a:rPr>
              <a:t> </a:t>
            </a:r>
            <a:r>
              <a:rPr lang="en-US" altLang="zh-CN" sz="2800" dirty="0">
                <a:solidFill>
                  <a:srgbClr val="00B0F0"/>
                </a:solidFill>
              </a:rPr>
              <a:t>BACK</a:t>
            </a:r>
            <a:r>
              <a:rPr lang="zh-CN" altLang="en-US" sz="2800" dirty="0">
                <a:solidFill>
                  <a:srgbClr val="00B0F0"/>
                </a:solidFill>
              </a:rPr>
              <a:t> </a:t>
            </a:r>
            <a:endParaRPr lang="en-US" sz="2800" dirty="0">
              <a:solidFill>
                <a:srgbClr val="00B0F0"/>
              </a:solidFill>
            </a:endParaRPr>
          </a:p>
        </p:txBody>
      </p:sp>
      <p:sp>
        <p:nvSpPr>
          <p:cNvPr id="8" name="TextBox 7">
            <a:extLst>
              <a:ext uri="{FF2B5EF4-FFF2-40B4-BE49-F238E27FC236}">
                <a16:creationId xmlns:a16="http://schemas.microsoft.com/office/drawing/2014/main" id="{A73C0618-AE7D-9894-57F3-604D8960EAD3}"/>
              </a:ext>
            </a:extLst>
          </p:cNvPr>
          <p:cNvSpPr txBox="1"/>
          <p:nvPr/>
        </p:nvSpPr>
        <p:spPr>
          <a:xfrm>
            <a:off x="257176" y="229214"/>
            <a:ext cx="6506461" cy="584775"/>
          </a:xfrm>
          <a:prstGeom prst="rect">
            <a:avLst/>
          </a:prstGeom>
          <a:noFill/>
        </p:spPr>
        <p:txBody>
          <a:bodyPr wrap="none" rtlCol="0">
            <a:spAutoFit/>
          </a:bodyPr>
          <a:lstStyle/>
          <a:p>
            <a:r>
              <a:rPr lang="en-US" altLang="zh-CN" sz="3200" dirty="0"/>
              <a:t>1.</a:t>
            </a:r>
            <a:r>
              <a:rPr lang="zh-CN" altLang="en-US" sz="3200" dirty="0"/>
              <a:t> </a:t>
            </a:r>
            <a:r>
              <a:rPr lang="en-US" altLang="zh-CN" sz="3200" dirty="0"/>
              <a:t>Household</a:t>
            </a:r>
            <a:r>
              <a:rPr lang="zh-CN" altLang="en-US" sz="3200" dirty="0"/>
              <a:t> </a:t>
            </a:r>
            <a:r>
              <a:rPr lang="en-US" altLang="zh-CN" sz="3200" dirty="0"/>
              <a:t>Change</a:t>
            </a:r>
            <a:r>
              <a:rPr lang="zh-CN" altLang="en-US" sz="3200" dirty="0"/>
              <a:t> </a:t>
            </a:r>
            <a:r>
              <a:rPr lang="en-US" altLang="zh-CN" sz="3200" dirty="0"/>
              <a:t>During</a:t>
            </a:r>
            <a:r>
              <a:rPr lang="zh-CN" altLang="en-US" sz="3200" dirty="0"/>
              <a:t> </a:t>
            </a:r>
            <a:r>
              <a:rPr lang="en-US" altLang="zh-CN" sz="3200" dirty="0"/>
              <a:t>Waves</a:t>
            </a:r>
            <a:endParaRPr lang="en-US" sz="3200" dirty="0"/>
          </a:p>
        </p:txBody>
      </p:sp>
    </p:spTree>
    <p:extLst>
      <p:ext uri="{BB962C8B-B14F-4D97-AF65-F5344CB8AC3E}">
        <p14:creationId xmlns:p14="http://schemas.microsoft.com/office/powerpoint/2010/main" val="166201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38A14F-A102-E712-9AF3-993AC9A7D81D}"/>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942B9EA-D272-E62F-58AE-FC715757BAAC}"/>
              </a:ext>
            </a:extLst>
          </p:cNvPr>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3400" kern="1200">
                <a:solidFill>
                  <a:schemeClr val="tx1"/>
                </a:solidFill>
                <a:latin typeface="+mj-lt"/>
                <a:ea typeface="+mj-ea"/>
                <a:cs typeface="+mj-cs"/>
              </a:rPr>
              <a:t>1. Household Change During Waves</a:t>
            </a:r>
            <a:endParaRPr lang="en-US" sz="3400" kern="1200">
              <a:solidFill>
                <a:schemeClr val="tx1"/>
              </a:solidFill>
              <a:latin typeface="+mj-lt"/>
              <a:ea typeface="+mj-ea"/>
              <a:cs typeface="+mj-cs"/>
            </a:endParaRPr>
          </a:p>
        </p:txBody>
      </p:sp>
      <p:sp>
        <p:nvSpPr>
          <p:cNvPr id="3081" name="Rectangle 308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3" name="Rectangle 308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824F3216-87A7-5486-3B31-A6FD052E6352}"/>
              </a:ext>
            </a:extLst>
          </p:cNvPr>
          <p:cNvSpPr txBox="1"/>
          <p:nvPr/>
        </p:nvSpPr>
        <p:spPr>
          <a:xfrm>
            <a:off x="273905" y="2445304"/>
            <a:ext cx="4718304" cy="4345387"/>
          </a:xfrm>
          <a:prstGeom prst="rect">
            <a:avLst/>
          </a:prstGeom>
        </p:spPr>
        <p:txBody>
          <a:bodyPr vert="horz" lIns="91440" tIns="45720" rIns="91440" bIns="45720" rtlCol="0">
            <a:normAutofit fontScale="77500" lnSpcReduction="20000"/>
          </a:bodyPr>
          <a:lstStyle/>
          <a:p>
            <a:pPr indent="-228600" algn="just">
              <a:lnSpc>
                <a:spcPct val="150000"/>
              </a:lnSpc>
              <a:spcAft>
                <a:spcPts val="600"/>
              </a:spcAft>
              <a:buFont typeface="Arial" panose="020B0604020202020204" pitchFamily="34" charset="0"/>
              <a:buChar char="•"/>
            </a:pPr>
            <a:r>
              <a:rPr lang="en-US" sz="2000" b="1" dirty="0"/>
              <a:t>Conclusions:</a:t>
            </a:r>
            <a:endParaRPr lang="en-US" sz="2000" dirty="0"/>
          </a:p>
          <a:p>
            <a:pPr marL="285750" indent="-228600" algn="just">
              <a:lnSpc>
                <a:spcPct val="150000"/>
              </a:lnSpc>
              <a:spcAft>
                <a:spcPts val="600"/>
              </a:spcAft>
              <a:buFont typeface="Arial" panose="020B0604020202020204" pitchFamily="34" charset="0"/>
              <a:buChar char="•"/>
            </a:pPr>
            <a:r>
              <a:rPr lang="en-US" sz="2000" dirty="0"/>
              <a:t>Once a household disappears, they </a:t>
            </a:r>
            <a:r>
              <a:rPr lang="en-US" sz="2000" b="1" dirty="0"/>
              <a:t>never</a:t>
            </a:r>
            <a:r>
              <a:rPr lang="en-US" sz="2000" dirty="0"/>
              <a:t> come back.</a:t>
            </a:r>
          </a:p>
          <a:p>
            <a:pPr marL="285750" indent="-228600" algn="just">
              <a:lnSpc>
                <a:spcPct val="150000"/>
              </a:lnSpc>
              <a:spcAft>
                <a:spcPts val="600"/>
              </a:spcAft>
              <a:buFont typeface="Arial" panose="020B0604020202020204" pitchFamily="34" charset="0"/>
              <a:buChar char="•"/>
            </a:pPr>
            <a:r>
              <a:rPr lang="en-US" sz="2000" dirty="0"/>
              <a:t>The correlation between Disappear and </a:t>
            </a:r>
            <a:r>
              <a:rPr lang="en-US" sz="2000" dirty="0" err="1"/>
              <a:t>New_IN</a:t>
            </a:r>
            <a:r>
              <a:rPr lang="en-US" sz="2000" dirty="0"/>
              <a:t> is </a:t>
            </a:r>
            <a:r>
              <a:rPr lang="en-US" sz="2000" b="1" dirty="0"/>
              <a:t>0.57</a:t>
            </a:r>
            <a:r>
              <a:rPr lang="en-US" sz="2000" dirty="0"/>
              <a:t>, which indicates a moderate positive relationship. This suggests that waves with a higher number of disappearing households tend to also have a higher number of new households joining the survey. This could imply that as old households drop out of the survey, new households are recruited to maintain or replenish the total number of participants.</a:t>
            </a:r>
          </a:p>
        </p:txBody>
      </p:sp>
      <p:pic>
        <p:nvPicPr>
          <p:cNvPr id="3074" name="Picture 2">
            <a:extLst>
              <a:ext uri="{FF2B5EF4-FFF2-40B4-BE49-F238E27FC236}">
                <a16:creationId xmlns:a16="http://schemas.microsoft.com/office/drawing/2014/main" id="{52EE42F6-5547-42E6-3192-261CCCE2CD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962013"/>
            <a:ext cx="6440424" cy="487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14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DF38A-ACE2-B8C5-8BD8-545D3725188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978ED02-B237-F82C-61BE-A954199E3EE2}"/>
              </a:ext>
            </a:extLst>
          </p:cNvPr>
          <p:cNvSpPr txBox="1"/>
          <p:nvPr/>
        </p:nvSpPr>
        <p:spPr>
          <a:xfrm>
            <a:off x="257176" y="229214"/>
            <a:ext cx="2786340" cy="584775"/>
          </a:xfrm>
          <a:prstGeom prst="rect">
            <a:avLst/>
          </a:prstGeom>
          <a:noFill/>
        </p:spPr>
        <p:txBody>
          <a:bodyPr wrap="none" rtlCol="0">
            <a:spAutoFit/>
          </a:bodyPr>
          <a:lstStyle/>
          <a:p>
            <a:r>
              <a:rPr lang="en-US" altLang="zh-CN" sz="3200" dirty="0"/>
              <a:t>2.</a:t>
            </a:r>
            <a:r>
              <a:rPr lang="zh-CN" altLang="en-US" sz="3200" dirty="0"/>
              <a:t> </a:t>
            </a:r>
            <a:r>
              <a:rPr lang="en-US" altLang="zh-CN" sz="3200" dirty="0"/>
              <a:t>Missingness</a:t>
            </a:r>
            <a:endParaRPr lang="en-US" sz="3200" dirty="0"/>
          </a:p>
        </p:txBody>
      </p:sp>
      <p:pic>
        <p:nvPicPr>
          <p:cNvPr id="5122" name="Picture 2">
            <a:extLst>
              <a:ext uri="{FF2B5EF4-FFF2-40B4-BE49-F238E27FC236}">
                <a16:creationId xmlns:a16="http://schemas.microsoft.com/office/drawing/2014/main" id="{C64FA9C4-0281-9684-F43E-F9C23FD0D5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6" b="1649"/>
          <a:stretch/>
        </p:blipFill>
        <p:spPr bwMode="auto">
          <a:xfrm>
            <a:off x="5895098" y="191872"/>
            <a:ext cx="6039726" cy="6666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88D6AC-7174-5859-9FE2-131B59C7BD9B}"/>
              </a:ext>
            </a:extLst>
          </p:cNvPr>
          <p:cNvSpPr txBox="1"/>
          <p:nvPr/>
        </p:nvSpPr>
        <p:spPr>
          <a:xfrm>
            <a:off x="400050" y="2457457"/>
            <a:ext cx="2366225" cy="1477328"/>
          </a:xfrm>
          <a:prstGeom prst="rect">
            <a:avLst/>
          </a:prstGeom>
          <a:noFill/>
        </p:spPr>
        <p:txBody>
          <a:bodyPr wrap="none" rtlCol="0">
            <a:spAutoFit/>
          </a:bodyPr>
          <a:lstStyle/>
          <a:p>
            <a:r>
              <a:rPr lang="en-US" altLang="zh-CN" dirty="0"/>
              <a:t>Meta</a:t>
            </a:r>
            <a:r>
              <a:rPr lang="zh-CN" altLang="en-US" dirty="0"/>
              <a:t> </a:t>
            </a:r>
            <a:r>
              <a:rPr lang="en-US" altLang="zh-CN" dirty="0"/>
              <a:t>Columns</a:t>
            </a:r>
            <a:r>
              <a:rPr lang="zh-CN" altLang="en-US" dirty="0"/>
              <a:t> </a:t>
            </a:r>
            <a:r>
              <a:rPr lang="en-US" altLang="zh-CN" dirty="0"/>
              <a:t>=</a:t>
            </a:r>
            <a:r>
              <a:rPr lang="zh-CN" altLang="en-US" dirty="0"/>
              <a:t> </a:t>
            </a:r>
            <a:r>
              <a:rPr lang="en-US" altLang="zh-CN" dirty="0"/>
              <a:t>10</a:t>
            </a:r>
            <a:r>
              <a:rPr lang="zh-CN" altLang="en-US" dirty="0"/>
              <a:t> </a:t>
            </a:r>
            <a:endParaRPr lang="en-GB" altLang="zh-CN" dirty="0"/>
          </a:p>
          <a:p>
            <a:endParaRPr lang="en-GB" dirty="0"/>
          </a:p>
          <a:p>
            <a:r>
              <a:rPr lang="en-US" altLang="zh-CN" dirty="0"/>
              <a:t>Feature</a:t>
            </a:r>
            <a:r>
              <a:rPr lang="zh-CN" altLang="en-US" dirty="0"/>
              <a:t> </a:t>
            </a:r>
            <a:r>
              <a:rPr lang="en-US" altLang="zh-CN" dirty="0"/>
              <a:t>Columns</a:t>
            </a:r>
            <a:r>
              <a:rPr lang="zh-CN" altLang="en-US" dirty="0"/>
              <a:t> </a:t>
            </a:r>
            <a:r>
              <a:rPr lang="en-US" altLang="zh-CN" dirty="0"/>
              <a:t>=</a:t>
            </a:r>
            <a:r>
              <a:rPr lang="zh-CN" altLang="en-US" dirty="0"/>
              <a:t> </a:t>
            </a:r>
            <a:r>
              <a:rPr lang="en-US" altLang="zh-CN" dirty="0"/>
              <a:t>10</a:t>
            </a:r>
            <a:endParaRPr lang="en-GB" altLang="zh-CN" dirty="0"/>
          </a:p>
          <a:p>
            <a:endParaRPr lang="en-GB" dirty="0"/>
          </a:p>
          <a:p>
            <a:r>
              <a:rPr lang="en-US" altLang="zh-CN" dirty="0"/>
              <a:t>Target</a:t>
            </a:r>
            <a:r>
              <a:rPr lang="zh-CN" altLang="en-US" dirty="0"/>
              <a:t> </a:t>
            </a:r>
            <a:r>
              <a:rPr lang="en-US" altLang="zh-CN" dirty="0"/>
              <a:t>Columns</a:t>
            </a:r>
            <a:r>
              <a:rPr lang="zh-CN" altLang="en-US" dirty="0"/>
              <a:t> </a:t>
            </a:r>
            <a:r>
              <a:rPr lang="en-US" altLang="zh-CN" dirty="0"/>
              <a:t>=</a:t>
            </a:r>
            <a:r>
              <a:rPr lang="zh-CN" altLang="en-US" dirty="0"/>
              <a:t> </a:t>
            </a:r>
            <a:r>
              <a:rPr lang="en-US" altLang="zh-CN" dirty="0"/>
              <a:t>1</a:t>
            </a:r>
            <a:endParaRPr lang="en-US" dirty="0"/>
          </a:p>
        </p:txBody>
      </p:sp>
      <p:sp>
        <p:nvSpPr>
          <p:cNvPr id="3" name="Rectangle 2">
            <a:extLst>
              <a:ext uri="{FF2B5EF4-FFF2-40B4-BE49-F238E27FC236}">
                <a16:creationId xmlns:a16="http://schemas.microsoft.com/office/drawing/2014/main" id="{7A789AF9-B2C5-2152-3361-3AD36423CF9E}"/>
              </a:ext>
            </a:extLst>
          </p:cNvPr>
          <p:cNvSpPr/>
          <p:nvPr/>
        </p:nvSpPr>
        <p:spPr>
          <a:xfrm>
            <a:off x="6529388" y="4400553"/>
            <a:ext cx="2528887" cy="12573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9905C33-F42B-8BE6-9EB7-A3E667A478AE}"/>
              </a:ext>
            </a:extLst>
          </p:cNvPr>
          <p:cNvSpPr/>
          <p:nvPr/>
        </p:nvSpPr>
        <p:spPr>
          <a:xfrm>
            <a:off x="9103515" y="4400553"/>
            <a:ext cx="2477591" cy="226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FC80606-9338-59B9-F821-8BC2CAB0DACB}"/>
              </a:ext>
            </a:extLst>
          </p:cNvPr>
          <p:cNvSpPr txBox="1"/>
          <p:nvPr/>
        </p:nvSpPr>
        <p:spPr>
          <a:xfrm>
            <a:off x="6971779" y="5703928"/>
            <a:ext cx="1644104" cy="369332"/>
          </a:xfrm>
          <a:prstGeom prst="rect">
            <a:avLst/>
          </a:prstGeom>
          <a:noFill/>
        </p:spPr>
        <p:txBody>
          <a:bodyPr wrap="none" rtlCol="0">
            <a:spAutoFit/>
          </a:bodyPr>
          <a:lstStyle/>
          <a:p>
            <a:r>
              <a:rPr lang="en-US" altLang="zh-CN" dirty="0"/>
              <a:t>Meta</a:t>
            </a:r>
            <a:r>
              <a:rPr lang="zh-CN" altLang="en-US" dirty="0"/>
              <a:t> </a:t>
            </a:r>
            <a:r>
              <a:rPr lang="en-US" altLang="zh-CN" dirty="0"/>
              <a:t>Columns</a:t>
            </a:r>
            <a:endParaRPr lang="en-US" dirty="0"/>
          </a:p>
        </p:txBody>
      </p:sp>
      <p:sp>
        <p:nvSpPr>
          <p:cNvPr id="6" name="TextBox 5">
            <a:extLst>
              <a:ext uri="{FF2B5EF4-FFF2-40B4-BE49-F238E27FC236}">
                <a16:creationId xmlns:a16="http://schemas.microsoft.com/office/drawing/2014/main" id="{96F10461-FFCF-F1F0-F1EE-090D45C5E009}"/>
              </a:ext>
            </a:extLst>
          </p:cNvPr>
          <p:cNvSpPr txBox="1"/>
          <p:nvPr/>
        </p:nvSpPr>
        <p:spPr>
          <a:xfrm>
            <a:off x="10485934" y="5985512"/>
            <a:ext cx="1095172" cy="646331"/>
          </a:xfrm>
          <a:prstGeom prst="rect">
            <a:avLst/>
          </a:prstGeom>
          <a:noFill/>
        </p:spPr>
        <p:txBody>
          <a:bodyPr wrap="none" rtlCol="0">
            <a:spAutoFit/>
          </a:bodyPr>
          <a:lstStyle/>
          <a:p>
            <a:r>
              <a:rPr lang="en-US" altLang="zh-CN" dirty="0"/>
              <a:t>Feature</a:t>
            </a:r>
            <a:r>
              <a:rPr lang="zh-CN" altLang="en-US" dirty="0"/>
              <a:t> </a:t>
            </a:r>
            <a:endParaRPr lang="en-GB" altLang="zh-CN" dirty="0"/>
          </a:p>
          <a:p>
            <a:r>
              <a:rPr lang="en-US" altLang="zh-CN" dirty="0"/>
              <a:t>Columns</a:t>
            </a:r>
            <a:endParaRPr lang="en-US" dirty="0"/>
          </a:p>
        </p:txBody>
      </p:sp>
      <p:sp>
        <p:nvSpPr>
          <p:cNvPr id="7" name="Left Brace 6">
            <a:extLst>
              <a:ext uri="{FF2B5EF4-FFF2-40B4-BE49-F238E27FC236}">
                <a16:creationId xmlns:a16="http://schemas.microsoft.com/office/drawing/2014/main" id="{E637D443-9279-F185-A573-55008D5A66D3}"/>
              </a:ext>
            </a:extLst>
          </p:cNvPr>
          <p:cNvSpPr/>
          <p:nvPr/>
        </p:nvSpPr>
        <p:spPr>
          <a:xfrm>
            <a:off x="2766275" y="2328869"/>
            <a:ext cx="277241" cy="1743075"/>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3A5C8DB9-556A-C900-505C-7A079D15CB88}"/>
              </a:ext>
            </a:extLst>
          </p:cNvPr>
          <p:cNvSpPr txBox="1"/>
          <p:nvPr/>
        </p:nvSpPr>
        <p:spPr>
          <a:xfrm>
            <a:off x="3157820" y="2158487"/>
            <a:ext cx="2737278" cy="2031325"/>
          </a:xfrm>
          <a:prstGeom prst="rect">
            <a:avLst/>
          </a:prstGeom>
          <a:noFill/>
        </p:spPr>
        <p:txBody>
          <a:bodyPr wrap="square" rtlCol="0">
            <a:spAutoFit/>
          </a:bodyPr>
          <a:lstStyle/>
          <a:p>
            <a:r>
              <a:rPr lang="en-US" altLang="zh-CN" dirty="0"/>
              <a:t>90%</a:t>
            </a:r>
            <a:r>
              <a:rPr lang="zh-CN" altLang="en-US" dirty="0"/>
              <a:t>    </a:t>
            </a:r>
            <a:r>
              <a:rPr lang="en-US" altLang="zh-CN" dirty="0"/>
              <a:t>missing</a:t>
            </a:r>
            <a:r>
              <a:rPr lang="zh-CN" altLang="en-US" dirty="0"/>
              <a:t> </a:t>
            </a:r>
            <a:r>
              <a:rPr lang="en-US" altLang="zh-CN" dirty="0"/>
              <a:t>ratio</a:t>
            </a:r>
            <a:r>
              <a:rPr lang="zh-CN" altLang="en-US" dirty="0"/>
              <a:t> </a:t>
            </a:r>
            <a:r>
              <a:rPr lang="en-US" altLang="zh-CN" dirty="0"/>
              <a:t>&gt;</a:t>
            </a:r>
            <a:r>
              <a:rPr lang="zh-CN" altLang="en-US" dirty="0"/>
              <a:t> </a:t>
            </a:r>
            <a:r>
              <a:rPr lang="en-US" altLang="zh-CN" dirty="0"/>
              <a:t>25%</a:t>
            </a:r>
          </a:p>
          <a:p>
            <a:endParaRPr lang="en-US" dirty="0"/>
          </a:p>
          <a:p>
            <a:endParaRPr lang="en-US" dirty="0"/>
          </a:p>
          <a:p>
            <a:r>
              <a:rPr lang="en-US" altLang="zh-CN" dirty="0"/>
              <a:t>50%</a:t>
            </a:r>
            <a:r>
              <a:rPr lang="zh-CN" altLang="en-US" dirty="0"/>
              <a:t>    </a:t>
            </a:r>
            <a:r>
              <a:rPr lang="en-US" altLang="zh-CN" dirty="0"/>
              <a:t>missing</a:t>
            </a:r>
            <a:r>
              <a:rPr lang="zh-CN" altLang="en-US" dirty="0"/>
              <a:t> </a:t>
            </a:r>
            <a:r>
              <a:rPr lang="en-US" altLang="zh-CN" dirty="0"/>
              <a:t>ratio</a:t>
            </a:r>
            <a:r>
              <a:rPr lang="zh-CN" altLang="en-US" dirty="0"/>
              <a:t> </a:t>
            </a:r>
            <a:r>
              <a:rPr lang="en-US" altLang="zh-CN" dirty="0"/>
              <a:t>&gt;</a:t>
            </a:r>
            <a:r>
              <a:rPr lang="zh-CN" altLang="en-US" dirty="0"/>
              <a:t> </a:t>
            </a:r>
            <a:r>
              <a:rPr lang="en-US" altLang="zh-CN" dirty="0"/>
              <a:t>50%</a:t>
            </a:r>
          </a:p>
          <a:p>
            <a:endParaRPr lang="en-US" dirty="0"/>
          </a:p>
          <a:p>
            <a:endParaRPr lang="en-US" dirty="0"/>
          </a:p>
          <a:p>
            <a:r>
              <a:rPr lang="en-US" altLang="zh-CN" dirty="0"/>
              <a:t>20%</a:t>
            </a:r>
            <a:r>
              <a:rPr lang="zh-CN" altLang="en-US" dirty="0"/>
              <a:t>    </a:t>
            </a:r>
            <a:r>
              <a:rPr lang="en-US" altLang="zh-CN" dirty="0"/>
              <a:t>missing</a:t>
            </a:r>
            <a:r>
              <a:rPr lang="zh-CN" altLang="en-US" dirty="0"/>
              <a:t> </a:t>
            </a:r>
            <a:r>
              <a:rPr lang="en-US" altLang="zh-CN" dirty="0"/>
              <a:t>ratio</a:t>
            </a:r>
            <a:r>
              <a:rPr lang="zh-CN" altLang="en-US" dirty="0"/>
              <a:t> </a:t>
            </a:r>
            <a:r>
              <a:rPr lang="en-US" altLang="zh-CN" dirty="0"/>
              <a:t>&gt;</a:t>
            </a:r>
            <a:r>
              <a:rPr lang="zh-CN" altLang="en-US" dirty="0"/>
              <a:t> </a:t>
            </a:r>
            <a:r>
              <a:rPr lang="en-US" altLang="zh-CN" dirty="0"/>
              <a:t>75%</a:t>
            </a:r>
            <a:endParaRPr lang="en-US" dirty="0"/>
          </a:p>
        </p:txBody>
      </p:sp>
      <p:sp>
        <p:nvSpPr>
          <p:cNvPr id="12" name="TextBox 11">
            <a:extLst>
              <a:ext uri="{FF2B5EF4-FFF2-40B4-BE49-F238E27FC236}">
                <a16:creationId xmlns:a16="http://schemas.microsoft.com/office/drawing/2014/main" id="{D6A30BAE-FFDD-DB52-B6E4-4BA6743AC50C}"/>
              </a:ext>
            </a:extLst>
          </p:cNvPr>
          <p:cNvSpPr txBox="1"/>
          <p:nvPr/>
        </p:nvSpPr>
        <p:spPr>
          <a:xfrm>
            <a:off x="11454457" y="2475302"/>
            <a:ext cx="817853" cy="369332"/>
          </a:xfrm>
          <a:prstGeom prst="rect">
            <a:avLst/>
          </a:prstGeom>
          <a:noFill/>
        </p:spPr>
        <p:txBody>
          <a:bodyPr wrap="none" rtlCol="0">
            <a:spAutoFit/>
          </a:bodyPr>
          <a:lstStyle/>
          <a:p>
            <a:r>
              <a:rPr lang="en-GB" b="1" dirty="0">
                <a:solidFill>
                  <a:srgbClr val="FF0000"/>
                </a:solidFill>
              </a:rPr>
              <a:t>37.4</a:t>
            </a:r>
            <a:r>
              <a:rPr lang="en-US" altLang="zh-CN" b="1" dirty="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25655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1226C-DF23-13CD-4E57-5678D441290C}"/>
            </a:ext>
          </a:extLst>
        </p:cNvPr>
        <p:cNvGrpSpPr/>
        <p:nvPr/>
      </p:nvGrpSpPr>
      <p:grpSpPr>
        <a:xfrm>
          <a:off x="0" y="0"/>
          <a:ext cx="0" cy="0"/>
          <a:chOff x="0" y="0"/>
          <a:chExt cx="0" cy="0"/>
        </a:xfrm>
      </p:grpSpPr>
      <p:pic>
        <p:nvPicPr>
          <p:cNvPr id="7178" name="Picture 10">
            <a:extLst>
              <a:ext uri="{FF2B5EF4-FFF2-40B4-BE49-F238E27FC236}">
                <a16:creationId xmlns:a16="http://schemas.microsoft.com/office/drawing/2014/main" id="{BBBB6C6D-D6AB-C3BB-7C5E-0CD920113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90" y="711468"/>
            <a:ext cx="6102350" cy="61608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832D3BB-583B-B817-27AC-AAF7E86BCD4B}"/>
              </a:ext>
            </a:extLst>
          </p:cNvPr>
          <p:cNvSpPr txBox="1"/>
          <p:nvPr/>
        </p:nvSpPr>
        <p:spPr>
          <a:xfrm>
            <a:off x="257176" y="229214"/>
            <a:ext cx="9259843" cy="584775"/>
          </a:xfrm>
          <a:prstGeom prst="rect">
            <a:avLst/>
          </a:prstGeom>
          <a:noFill/>
        </p:spPr>
        <p:txBody>
          <a:bodyPr wrap="none" rtlCol="0">
            <a:spAutoFit/>
          </a:bodyPr>
          <a:lstStyle/>
          <a:p>
            <a:r>
              <a:rPr lang="en-US" altLang="zh-CN" sz="3200" dirty="0"/>
              <a:t>3.</a:t>
            </a:r>
            <a:r>
              <a:rPr lang="zh-CN" altLang="en-US" sz="3200" dirty="0"/>
              <a:t> </a:t>
            </a:r>
            <a:r>
              <a:rPr lang="en-US" altLang="zh-CN" sz="3200" dirty="0"/>
              <a:t>MEM_ID:</a:t>
            </a:r>
            <a:r>
              <a:rPr lang="zh-CN" altLang="en-US" sz="3200" dirty="0"/>
              <a:t> </a:t>
            </a:r>
            <a:r>
              <a:rPr lang="en-US" altLang="zh-CN" sz="3200" dirty="0"/>
              <a:t>Family</a:t>
            </a:r>
            <a:r>
              <a:rPr lang="zh-CN" altLang="en-US" sz="3200" dirty="0"/>
              <a:t> </a:t>
            </a:r>
            <a:r>
              <a:rPr lang="en-US" altLang="zh-CN" sz="3200" dirty="0"/>
              <a:t>member</a:t>
            </a:r>
            <a:r>
              <a:rPr lang="zh-CN" altLang="en-US" sz="3200" dirty="0"/>
              <a:t> </a:t>
            </a:r>
            <a:r>
              <a:rPr lang="en-US" altLang="zh-CN" sz="3200" dirty="0"/>
              <a:t>amount</a:t>
            </a:r>
            <a:r>
              <a:rPr lang="zh-CN" altLang="en-US" sz="3200" dirty="0"/>
              <a:t> </a:t>
            </a:r>
            <a:r>
              <a:rPr lang="en-US" altLang="zh-CN" sz="3200" dirty="0"/>
              <a:t>distribution</a:t>
            </a:r>
            <a:r>
              <a:rPr lang="zh-CN" altLang="en-US" sz="3200" dirty="0"/>
              <a:t> </a:t>
            </a:r>
            <a:r>
              <a:rPr lang="en-US" altLang="zh-CN" sz="3200" dirty="0"/>
              <a:t>(%)</a:t>
            </a:r>
            <a:endParaRPr lang="en-US" sz="3200" dirty="0"/>
          </a:p>
        </p:txBody>
      </p:sp>
      <p:sp>
        <p:nvSpPr>
          <p:cNvPr id="9" name="Rectangle 8">
            <a:extLst>
              <a:ext uri="{FF2B5EF4-FFF2-40B4-BE49-F238E27FC236}">
                <a16:creationId xmlns:a16="http://schemas.microsoft.com/office/drawing/2014/main" id="{92E75A48-E2A2-D710-6585-76C2E67AE4DD}"/>
              </a:ext>
            </a:extLst>
          </p:cNvPr>
          <p:cNvSpPr/>
          <p:nvPr/>
        </p:nvSpPr>
        <p:spPr>
          <a:xfrm>
            <a:off x="771525" y="1100138"/>
            <a:ext cx="871537" cy="1014412"/>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CEFE0E-5041-C9ED-0B5F-3990A078A4EC}"/>
              </a:ext>
            </a:extLst>
          </p:cNvPr>
          <p:cNvSpPr/>
          <p:nvPr/>
        </p:nvSpPr>
        <p:spPr>
          <a:xfrm>
            <a:off x="1600202" y="4857749"/>
            <a:ext cx="671512" cy="1428749"/>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80" name="Picture 12">
            <a:extLst>
              <a:ext uri="{FF2B5EF4-FFF2-40B4-BE49-F238E27FC236}">
                <a16:creationId xmlns:a16="http://schemas.microsoft.com/office/drawing/2014/main" id="{902638BD-BB9D-2C03-BCAF-A76AAFDB96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692" t="7050" b="7129"/>
          <a:stretch/>
        </p:blipFill>
        <p:spPr bwMode="auto">
          <a:xfrm>
            <a:off x="1778796" y="948202"/>
            <a:ext cx="2708386" cy="2524507"/>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46FEF132-76F1-7927-3185-D83338E5B8B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914" t="7050" b="7417"/>
          <a:stretch/>
        </p:blipFill>
        <p:spPr bwMode="auto">
          <a:xfrm>
            <a:off x="3231898" y="3393465"/>
            <a:ext cx="2824900" cy="27878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2EB8A70-F1BA-8232-770F-9472B2617FF1}"/>
              </a:ext>
            </a:extLst>
          </p:cNvPr>
          <p:cNvSpPr txBox="1"/>
          <p:nvPr/>
        </p:nvSpPr>
        <p:spPr>
          <a:xfrm>
            <a:off x="6445533" y="1835955"/>
            <a:ext cx="5403746" cy="2361291"/>
          </a:xfrm>
          <a:prstGeom prst="rect">
            <a:avLst/>
          </a:prstGeom>
        </p:spPr>
        <p:txBody>
          <a:bodyPr vert="horz" lIns="91440" tIns="45720" rIns="91440" bIns="45720" rtlCol="0">
            <a:normAutofit fontScale="92500"/>
          </a:bodyPr>
          <a:lstStyle/>
          <a:p>
            <a:pPr indent="-228600" algn="just">
              <a:lnSpc>
                <a:spcPct val="150000"/>
              </a:lnSpc>
              <a:spcAft>
                <a:spcPts val="600"/>
              </a:spcAft>
              <a:buFont typeface="Arial" panose="020B0604020202020204" pitchFamily="34" charset="0"/>
              <a:buChar char="•"/>
            </a:pPr>
            <a:r>
              <a:rPr lang="en-US" sz="2000" b="1" dirty="0"/>
              <a:t>Conclusion:</a:t>
            </a:r>
            <a:endParaRPr lang="en-US" sz="2000" dirty="0"/>
          </a:p>
          <a:p>
            <a:pPr marL="285750" indent="-228600" algn="just">
              <a:lnSpc>
                <a:spcPct val="150000"/>
              </a:lnSpc>
              <a:spcAft>
                <a:spcPts val="600"/>
              </a:spcAft>
              <a:buFont typeface="Arial" panose="020B0604020202020204" pitchFamily="34" charset="0"/>
              <a:buChar char="•"/>
            </a:pPr>
            <a:r>
              <a:rPr lang="en-GB" sz="2000" dirty="0"/>
              <a:t>The distribution of the number of family members in each household becomes </a:t>
            </a:r>
            <a:r>
              <a:rPr lang="en-GB" sz="2000" b="1" i="1" dirty="0"/>
              <a:t>more spread out</a:t>
            </a:r>
            <a:r>
              <a:rPr lang="zh-CN" altLang="en-US" sz="2000" b="1" i="1" dirty="0"/>
              <a:t> </a:t>
            </a:r>
            <a:r>
              <a:rPr lang="en-US" altLang="zh-CN" sz="2000" dirty="0"/>
              <a:t>(brown/pink</a:t>
            </a:r>
            <a:r>
              <a:rPr lang="zh-CN" altLang="en-US" sz="2000" dirty="0"/>
              <a:t> </a:t>
            </a:r>
            <a:r>
              <a:rPr lang="en-US" altLang="zh-CN" sz="2000" dirty="0"/>
              <a:t>line)</a:t>
            </a:r>
            <a:r>
              <a:rPr lang="en-GB" sz="2000" dirty="0"/>
              <a:t>, rather than being concentrated around 4</a:t>
            </a:r>
            <a:r>
              <a:rPr lang="zh-CN" altLang="en-US" sz="2000" dirty="0"/>
              <a:t> </a:t>
            </a:r>
            <a:r>
              <a:rPr lang="en-US" altLang="zh-CN" sz="2000" dirty="0"/>
              <a:t>(blue/orange</a:t>
            </a:r>
            <a:r>
              <a:rPr lang="zh-CN" altLang="en-US" sz="2000" dirty="0"/>
              <a:t> </a:t>
            </a:r>
            <a:r>
              <a:rPr lang="en-US" altLang="zh-CN" sz="2000" dirty="0"/>
              <a:t>line)</a:t>
            </a:r>
            <a:r>
              <a:rPr lang="en-GB" sz="2000" dirty="0"/>
              <a:t>.</a:t>
            </a:r>
            <a:endParaRPr lang="en-US" sz="2000" dirty="0"/>
          </a:p>
        </p:txBody>
      </p:sp>
    </p:spTree>
    <p:extLst>
      <p:ext uri="{BB962C8B-B14F-4D97-AF65-F5344CB8AC3E}">
        <p14:creationId xmlns:p14="http://schemas.microsoft.com/office/powerpoint/2010/main" val="127235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83604-CA2E-32D7-6E74-A967BB3AFB8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E5F41700-6FEA-6EDA-94F0-33A330BD5ADF}"/>
              </a:ext>
            </a:extLst>
          </p:cNvPr>
          <p:cNvSpPr txBox="1"/>
          <p:nvPr/>
        </p:nvSpPr>
        <p:spPr>
          <a:xfrm>
            <a:off x="257176" y="229214"/>
            <a:ext cx="6438301" cy="584775"/>
          </a:xfrm>
          <a:prstGeom prst="rect">
            <a:avLst/>
          </a:prstGeom>
          <a:noFill/>
        </p:spPr>
        <p:txBody>
          <a:bodyPr wrap="none" rtlCol="0">
            <a:spAutoFit/>
          </a:bodyPr>
          <a:lstStyle/>
          <a:p>
            <a:r>
              <a:rPr lang="en-US" altLang="zh-CN" sz="3200" dirty="0"/>
              <a:t>4.</a:t>
            </a:r>
            <a:r>
              <a:rPr lang="zh-CN" altLang="en-US" sz="3200" dirty="0"/>
              <a:t> </a:t>
            </a:r>
            <a:r>
              <a:rPr lang="en-US" altLang="zh-CN" sz="3200" dirty="0"/>
              <a:t>STATE-HR</a:t>
            </a:r>
            <a:r>
              <a:rPr lang="zh-CN" altLang="en-US" sz="3200" dirty="0"/>
              <a:t> </a:t>
            </a:r>
            <a:r>
              <a:rPr lang="en-US" altLang="zh-CN" sz="3200" dirty="0"/>
              <a:t>(Homogeneous region)</a:t>
            </a:r>
            <a:endParaRPr lang="en-US" sz="3200" dirty="0"/>
          </a:p>
        </p:txBody>
      </p:sp>
      <p:pic>
        <p:nvPicPr>
          <p:cNvPr id="10244" name="Picture 4">
            <a:extLst>
              <a:ext uri="{FF2B5EF4-FFF2-40B4-BE49-F238E27FC236}">
                <a16:creationId xmlns:a16="http://schemas.microsoft.com/office/drawing/2014/main" id="{73A031A1-7BD0-B406-0EFE-FA03CA87F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836" y="736600"/>
            <a:ext cx="8470900" cy="612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54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E7D60F-F8C8-835B-7F16-9B7A301C9617}"/>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7B01F14B-EE64-5667-2477-AB0D3DD2C58B}"/>
              </a:ext>
            </a:extLst>
          </p:cNvPr>
          <p:cNvSpPr txBox="1"/>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4400" dirty="0">
                <a:latin typeface="+mj-lt"/>
                <a:ea typeface="+mj-ea"/>
                <a:cs typeface="+mj-cs"/>
              </a:rPr>
              <a:t>5</a:t>
            </a:r>
            <a:r>
              <a:rPr lang="en-US" altLang="zh-CN" sz="4400" kern="1200" dirty="0">
                <a:solidFill>
                  <a:schemeClr val="tx1"/>
                </a:solidFill>
                <a:latin typeface="+mj-lt"/>
                <a:ea typeface="+mj-ea"/>
                <a:cs typeface="+mj-cs"/>
              </a:rPr>
              <a:t>. STATE-Households</a:t>
            </a:r>
            <a:endParaRPr lang="en-US" sz="4400" kern="1200" dirty="0">
              <a:solidFill>
                <a:schemeClr val="tx1"/>
              </a:solidFill>
              <a:latin typeface="+mj-lt"/>
              <a:ea typeface="+mj-ea"/>
              <a:cs typeface="+mj-cs"/>
            </a:endParaRPr>
          </a:p>
        </p:txBody>
      </p:sp>
      <p:graphicFrame>
        <p:nvGraphicFramePr>
          <p:cNvPr id="2" name="Chart 1">
            <a:extLst>
              <a:ext uri="{FF2B5EF4-FFF2-40B4-BE49-F238E27FC236}">
                <a16:creationId xmlns:a16="http://schemas.microsoft.com/office/drawing/2014/main" id="{138C3A1E-6CEC-8530-35B9-7F1E6AB4940D}"/>
              </a:ext>
            </a:extLst>
          </p:cNvPr>
          <p:cNvGraphicFramePr>
            <a:graphicFrameLocks/>
          </p:cNvGraphicFramePr>
          <p:nvPr>
            <p:extLst>
              <p:ext uri="{D42A27DB-BD31-4B8C-83A1-F6EECF244321}">
                <p14:modId xmlns:p14="http://schemas.microsoft.com/office/powerpoint/2010/main" val="206882989"/>
              </p:ext>
            </p:extLst>
          </p:nvPr>
        </p:nvGraphicFramePr>
        <p:xfrm>
          <a:off x="5772998" y="389445"/>
          <a:ext cx="6222931" cy="61293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4181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2DD6A8-10F3-ECA9-C038-E097338F3834}"/>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EA2E055E-4381-DECA-E75B-0004A5F604C4}"/>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3600" dirty="0">
                <a:latin typeface="+mj-lt"/>
                <a:ea typeface="+mj-ea"/>
                <a:cs typeface="+mj-cs"/>
              </a:rPr>
              <a:t>6</a:t>
            </a:r>
            <a:r>
              <a:rPr lang="en-US" altLang="zh-CN" sz="3600" kern="1200" dirty="0">
                <a:solidFill>
                  <a:schemeClr val="tx1"/>
                </a:solidFill>
                <a:latin typeface="+mj-lt"/>
                <a:ea typeface="+mj-ea"/>
                <a:cs typeface="+mj-cs"/>
              </a:rPr>
              <a:t>. HR -Households</a:t>
            </a:r>
            <a:endParaRPr lang="en-US" sz="3600" kern="1200" dirty="0">
              <a:solidFill>
                <a:schemeClr val="tx1"/>
              </a:solidFill>
              <a:latin typeface="+mj-lt"/>
              <a:ea typeface="+mj-ea"/>
              <a:cs typeface="+mj-cs"/>
            </a:endParaRPr>
          </a:p>
        </p:txBody>
      </p:sp>
      <p:graphicFrame>
        <p:nvGraphicFramePr>
          <p:cNvPr id="3" name="Chart 2">
            <a:extLst>
              <a:ext uri="{FF2B5EF4-FFF2-40B4-BE49-F238E27FC236}">
                <a16:creationId xmlns:a16="http://schemas.microsoft.com/office/drawing/2014/main" id="{947CD518-06A3-4248-3262-A6E7A99F9B2C}"/>
              </a:ext>
            </a:extLst>
          </p:cNvPr>
          <p:cNvGraphicFramePr>
            <a:graphicFrameLocks/>
          </p:cNvGraphicFramePr>
          <p:nvPr>
            <p:extLst>
              <p:ext uri="{D42A27DB-BD31-4B8C-83A1-F6EECF244321}">
                <p14:modId xmlns:p14="http://schemas.microsoft.com/office/powerpoint/2010/main" val="3689160163"/>
              </p:ext>
            </p:extLst>
          </p:nvPr>
        </p:nvGraphicFramePr>
        <p:xfrm>
          <a:off x="723900" y="1566650"/>
          <a:ext cx="10744200" cy="4990508"/>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a:extLst>
              <a:ext uri="{FF2B5EF4-FFF2-40B4-BE49-F238E27FC236}">
                <a16:creationId xmlns:a16="http://schemas.microsoft.com/office/drawing/2014/main" id="{A8BC8499-6B0A-56E6-1836-F364243AC316}"/>
              </a:ext>
            </a:extLst>
          </p:cNvPr>
          <p:cNvCxnSpPr>
            <a:cxnSpLocks/>
          </p:cNvCxnSpPr>
          <p:nvPr/>
        </p:nvCxnSpPr>
        <p:spPr>
          <a:xfrm>
            <a:off x="1064302" y="5381469"/>
            <a:ext cx="1035882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973BF45-DCC0-0BB4-7585-DEC3EC5416E6}"/>
              </a:ext>
            </a:extLst>
          </p:cNvPr>
          <p:cNvSpPr txBox="1"/>
          <p:nvPr/>
        </p:nvSpPr>
        <p:spPr>
          <a:xfrm>
            <a:off x="11390177" y="5058303"/>
            <a:ext cx="801823" cy="646331"/>
          </a:xfrm>
          <a:prstGeom prst="rect">
            <a:avLst/>
          </a:prstGeom>
          <a:noFill/>
        </p:spPr>
        <p:txBody>
          <a:bodyPr wrap="none" rtlCol="0">
            <a:spAutoFit/>
          </a:bodyPr>
          <a:lstStyle/>
          <a:p>
            <a:r>
              <a:rPr lang="en-US" altLang="zh-CN" dirty="0"/>
              <a:t>Mean</a:t>
            </a:r>
          </a:p>
          <a:p>
            <a:r>
              <a:rPr lang="en-US" altLang="zh-CN" dirty="0"/>
              <a:t>=2600</a:t>
            </a:r>
            <a:endParaRPr lang="en-US" dirty="0"/>
          </a:p>
        </p:txBody>
      </p:sp>
    </p:spTree>
    <p:extLst>
      <p:ext uri="{BB962C8B-B14F-4D97-AF65-F5344CB8AC3E}">
        <p14:creationId xmlns:p14="http://schemas.microsoft.com/office/powerpoint/2010/main" val="240536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84793-FABB-A085-BC0A-E826F9184355}"/>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0D641C8-8A98-528C-94FC-41BBF2939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CB395A5-A7E4-D4C4-A763-7CBF1071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E1C0D8C8-7C04-C8F2-6B48-70456A20EE46}"/>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3600" kern="1200" dirty="0">
                <a:solidFill>
                  <a:schemeClr val="tx1"/>
                </a:solidFill>
                <a:latin typeface="+mj-lt"/>
                <a:ea typeface="+mj-ea"/>
                <a:cs typeface="+mj-cs"/>
              </a:rPr>
              <a:t>7. IS_HEALTHY</a:t>
            </a:r>
            <a:r>
              <a:rPr lang="zh-CN" altLang="en-US" sz="3600" kern="1200" dirty="0">
                <a:solidFill>
                  <a:schemeClr val="tx1"/>
                </a:solidFill>
                <a:latin typeface="+mj-lt"/>
                <a:ea typeface="+mj-ea"/>
                <a:cs typeface="+mj-cs"/>
              </a:rPr>
              <a:t> </a:t>
            </a:r>
            <a:r>
              <a:rPr lang="en-US" altLang="zh-CN" sz="3600" kern="1200" dirty="0">
                <a:solidFill>
                  <a:schemeClr val="tx1"/>
                </a:solidFill>
                <a:latin typeface="+mj-lt"/>
                <a:ea typeface="+mj-ea"/>
                <a:cs typeface="+mj-cs"/>
              </a:rPr>
              <a:t>Distribution</a:t>
            </a:r>
            <a:endParaRPr lang="en-US" sz="3600" kern="1200" dirty="0">
              <a:solidFill>
                <a:schemeClr val="tx1"/>
              </a:solidFill>
              <a:latin typeface="+mj-lt"/>
              <a:ea typeface="+mj-ea"/>
              <a:cs typeface="+mj-cs"/>
            </a:endParaRPr>
          </a:p>
        </p:txBody>
      </p:sp>
      <p:pic>
        <p:nvPicPr>
          <p:cNvPr id="12290" name="Picture 2">
            <a:extLst>
              <a:ext uri="{FF2B5EF4-FFF2-40B4-BE49-F238E27FC236}">
                <a16:creationId xmlns:a16="http://schemas.microsoft.com/office/drawing/2014/main" id="{908EE197-E771-244A-518C-A4EC37B1B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115" y="1678989"/>
            <a:ext cx="10348210" cy="513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09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207EB2-C2C9-EAD6-8CBB-5D93D0588FDD}"/>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C808631-F72E-1853-0BFD-C7D236615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1025CE30-F690-B4C5-5666-9650E4444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C9A05118-1F56-A765-7420-535211E27341}"/>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3600" kern="1200" dirty="0">
                <a:solidFill>
                  <a:schemeClr val="tx1"/>
                </a:solidFill>
                <a:latin typeface="+mj-lt"/>
                <a:ea typeface="+mj-ea"/>
                <a:cs typeface="+mj-cs"/>
              </a:rPr>
              <a:t>7. IS_HEALTHY</a:t>
            </a:r>
            <a:r>
              <a:rPr lang="zh-CN" altLang="en-US" sz="3600" kern="1200" dirty="0">
                <a:solidFill>
                  <a:schemeClr val="tx1"/>
                </a:solidFill>
                <a:latin typeface="+mj-lt"/>
                <a:ea typeface="+mj-ea"/>
                <a:cs typeface="+mj-cs"/>
              </a:rPr>
              <a:t> </a:t>
            </a:r>
            <a:r>
              <a:rPr lang="en-US" altLang="zh-CN" sz="3600" kern="1200" dirty="0">
                <a:solidFill>
                  <a:schemeClr val="tx1"/>
                </a:solidFill>
                <a:latin typeface="+mj-lt"/>
                <a:ea typeface="+mj-ea"/>
                <a:cs typeface="+mj-cs"/>
              </a:rPr>
              <a:t>Distribution</a:t>
            </a:r>
            <a:r>
              <a:rPr lang="zh-CN" altLang="en-US" sz="3600" kern="1200" dirty="0">
                <a:solidFill>
                  <a:schemeClr val="tx1"/>
                </a:solidFill>
                <a:latin typeface="+mj-lt"/>
                <a:ea typeface="+mj-ea"/>
                <a:cs typeface="+mj-cs"/>
              </a:rPr>
              <a:t> </a:t>
            </a:r>
            <a:r>
              <a:rPr lang="en-US" altLang="zh-CN" sz="3600" kern="1200" dirty="0">
                <a:solidFill>
                  <a:schemeClr val="tx1"/>
                </a:solidFill>
                <a:latin typeface="+mj-lt"/>
                <a:ea typeface="+mj-ea"/>
                <a:cs typeface="+mj-cs"/>
              </a:rPr>
              <a:t>(Percentage)</a:t>
            </a:r>
            <a:endParaRPr lang="en-US" sz="3600" kern="1200" dirty="0">
              <a:solidFill>
                <a:schemeClr val="tx1"/>
              </a:solidFill>
              <a:latin typeface="+mj-lt"/>
              <a:ea typeface="+mj-ea"/>
              <a:cs typeface="+mj-cs"/>
            </a:endParaRPr>
          </a:p>
        </p:txBody>
      </p:sp>
      <p:pic>
        <p:nvPicPr>
          <p:cNvPr id="14338" name="Picture 2">
            <a:extLst>
              <a:ext uri="{FF2B5EF4-FFF2-40B4-BE49-F238E27FC236}">
                <a16:creationId xmlns:a16="http://schemas.microsoft.com/office/drawing/2014/main" id="{2E9DE5A2-BEF5-E275-61FF-319A670CA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806" y="1766922"/>
            <a:ext cx="10078387" cy="500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64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3C8C-9C48-CADF-DCBA-0D78502AF49F}"/>
              </a:ext>
            </a:extLst>
          </p:cNvPr>
          <p:cNvSpPr>
            <a:spLocks noGrp="1"/>
          </p:cNvSpPr>
          <p:nvPr>
            <p:ph type="title"/>
          </p:nvPr>
        </p:nvSpPr>
        <p:spPr>
          <a:xfrm>
            <a:off x="352425" y="479426"/>
            <a:ext cx="10515600" cy="849312"/>
          </a:xfrm>
        </p:spPr>
        <p:txBody>
          <a:bodyPr/>
          <a:lstStyle/>
          <a:p>
            <a:r>
              <a:rPr lang="en-US" altLang="zh-CN" dirty="0"/>
              <a:t>Contents</a:t>
            </a:r>
            <a:endParaRPr lang="en-US" dirty="0"/>
          </a:p>
        </p:txBody>
      </p:sp>
      <p:sp>
        <p:nvSpPr>
          <p:cNvPr id="3" name="Content Placeholder 2">
            <a:extLst>
              <a:ext uri="{FF2B5EF4-FFF2-40B4-BE49-F238E27FC236}">
                <a16:creationId xmlns:a16="http://schemas.microsoft.com/office/drawing/2014/main" id="{75FD36D2-C4BB-5F7A-A5BC-9AF0B0297C2F}"/>
              </a:ext>
            </a:extLst>
          </p:cNvPr>
          <p:cNvSpPr>
            <a:spLocks noGrp="1"/>
          </p:cNvSpPr>
          <p:nvPr>
            <p:ph idx="1"/>
          </p:nvPr>
        </p:nvSpPr>
        <p:spPr>
          <a:xfrm>
            <a:off x="352425" y="1671638"/>
            <a:ext cx="11291888" cy="3271837"/>
          </a:xfrm>
        </p:spPr>
        <p:txBody>
          <a:bodyPr>
            <a:normAutofit/>
          </a:bodyPr>
          <a:lstStyle/>
          <a:p>
            <a:pPr>
              <a:lnSpc>
                <a:spcPct val="200000"/>
              </a:lnSpc>
              <a:buFont typeface="Wingdings" pitchFamily="2" charset="2"/>
              <a:buChar char="v"/>
            </a:pPr>
            <a:r>
              <a:rPr lang="en-US" altLang="zh-CN" dirty="0"/>
              <a:t>Project</a:t>
            </a:r>
            <a:r>
              <a:rPr lang="zh-CN" altLang="en-US" dirty="0"/>
              <a:t> </a:t>
            </a:r>
            <a:r>
              <a:rPr lang="en-US" altLang="zh-CN" dirty="0"/>
              <a:t>Summary</a:t>
            </a:r>
          </a:p>
          <a:p>
            <a:pPr>
              <a:lnSpc>
                <a:spcPct val="150000"/>
              </a:lnSpc>
              <a:buFont typeface="Wingdings" pitchFamily="2" charset="2"/>
              <a:buChar char="v"/>
            </a:pPr>
            <a:r>
              <a:rPr lang="en-US" altLang="zh-CN" dirty="0"/>
              <a:t>Data</a:t>
            </a:r>
            <a:r>
              <a:rPr lang="zh-CN" altLang="en-US" dirty="0"/>
              <a:t> </a:t>
            </a:r>
            <a:r>
              <a:rPr lang="en-US" altLang="zh-CN" dirty="0"/>
              <a:t>Description</a:t>
            </a:r>
          </a:p>
          <a:p>
            <a:pPr>
              <a:lnSpc>
                <a:spcPct val="150000"/>
              </a:lnSpc>
              <a:buFont typeface="Wingdings" pitchFamily="2" charset="2"/>
              <a:buChar char="v"/>
            </a:pPr>
            <a:r>
              <a:rPr lang="en-US" altLang="zh-CN" dirty="0"/>
              <a:t>Aggregation</a:t>
            </a:r>
            <a:r>
              <a:rPr lang="zh-CN" altLang="en-US" dirty="0"/>
              <a:t> </a:t>
            </a:r>
            <a:r>
              <a:rPr lang="en-US" altLang="zh-CN" dirty="0"/>
              <a:t>Analysis</a:t>
            </a:r>
          </a:p>
          <a:p>
            <a:pPr>
              <a:buFont typeface="Wingdings" pitchFamily="2" charset="2"/>
              <a:buChar char="v"/>
            </a:pPr>
            <a:endParaRPr lang="en-US" dirty="0"/>
          </a:p>
        </p:txBody>
      </p:sp>
    </p:spTree>
    <p:extLst>
      <p:ext uri="{BB962C8B-B14F-4D97-AF65-F5344CB8AC3E}">
        <p14:creationId xmlns:p14="http://schemas.microsoft.com/office/powerpoint/2010/main" val="274649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8D28D-0220-3F66-4A28-E85C6349B1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8466D-B414-FA48-C698-D613F18049B3}"/>
              </a:ext>
            </a:extLst>
          </p:cNvPr>
          <p:cNvSpPr>
            <a:spLocks noGrp="1"/>
          </p:cNvSpPr>
          <p:nvPr>
            <p:ph idx="1"/>
          </p:nvPr>
        </p:nvSpPr>
        <p:spPr>
          <a:xfrm>
            <a:off x="352425" y="471488"/>
            <a:ext cx="11291888" cy="6215062"/>
          </a:xfrm>
        </p:spPr>
        <p:txBody>
          <a:bodyPr>
            <a:normAutofit/>
          </a:bodyPr>
          <a:lstStyle/>
          <a:p>
            <a:pPr>
              <a:lnSpc>
                <a:spcPct val="150000"/>
              </a:lnSpc>
              <a:buFont typeface="Wingdings" pitchFamily="2" charset="2"/>
              <a:buChar char="v"/>
            </a:pPr>
            <a:r>
              <a:rPr lang="en-US" altLang="zh-CN" dirty="0">
                <a:solidFill>
                  <a:srgbClr val="FF0000"/>
                </a:solidFill>
              </a:rPr>
              <a:t>Project</a:t>
            </a:r>
            <a:r>
              <a:rPr lang="zh-CN" altLang="en-US" dirty="0">
                <a:solidFill>
                  <a:srgbClr val="FF0000"/>
                </a:solidFill>
              </a:rPr>
              <a:t> </a:t>
            </a:r>
            <a:r>
              <a:rPr lang="en-US" altLang="zh-CN" dirty="0">
                <a:solidFill>
                  <a:srgbClr val="FF0000"/>
                </a:solidFill>
              </a:rPr>
              <a:t>Summary</a:t>
            </a:r>
          </a:p>
          <a:p>
            <a:pPr lvl="1">
              <a:lnSpc>
                <a:spcPct val="150000"/>
              </a:lnSpc>
              <a:buFont typeface="Wingdings" pitchFamily="2" charset="2"/>
              <a:buChar char="v"/>
            </a:pPr>
            <a:r>
              <a:rPr lang="en-US" altLang="zh-CN" i="1" dirty="0">
                <a:solidFill>
                  <a:srgbClr val="0070C0"/>
                </a:solidFill>
              </a:rPr>
              <a:t>Stage1</a:t>
            </a:r>
            <a:r>
              <a:rPr lang="zh-CN" altLang="en-US" i="1" dirty="0">
                <a:solidFill>
                  <a:srgbClr val="0070C0"/>
                </a:solidFill>
              </a:rPr>
              <a:t> </a:t>
            </a:r>
            <a:r>
              <a:rPr lang="en-US" altLang="zh-CN" i="1" dirty="0">
                <a:solidFill>
                  <a:srgbClr val="0070C0"/>
                </a:solidFill>
              </a:rPr>
              <a:t>Goal</a:t>
            </a:r>
            <a:r>
              <a:rPr lang="en-US" altLang="zh-CN" dirty="0">
                <a:solidFill>
                  <a:srgbClr val="0070C0"/>
                </a:solidFill>
              </a:rPr>
              <a:t>:</a:t>
            </a:r>
            <a:r>
              <a:rPr lang="zh-CN" altLang="en-US" dirty="0">
                <a:solidFill>
                  <a:srgbClr val="0070C0"/>
                </a:solidFill>
              </a:rPr>
              <a:t> </a:t>
            </a:r>
            <a:r>
              <a:rPr lang="en-US" altLang="zh-CN" dirty="0"/>
              <a:t>Data</a:t>
            </a:r>
            <a:r>
              <a:rPr lang="zh-CN" altLang="en-US" dirty="0"/>
              <a:t> </a:t>
            </a:r>
            <a:r>
              <a:rPr lang="en-US" altLang="zh-CN" dirty="0"/>
              <a:t>Imputation</a:t>
            </a:r>
            <a:r>
              <a:rPr lang="zh-CN" altLang="en-US" dirty="0"/>
              <a:t> </a:t>
            </a:r>
            <a:r>
              <a:rPr lang="en-US" altLang="zh-CN" dirty="0"/>
              <a:t>with</a:t>
            </a:r>
            <a:r>
              <a:rPr lang="zh-CN" altLang="en-US" dirty="0"/>
              <a:t> </a:t>
            </a:r>
            <a:r>
              <a:rPr lang="en-US" altLang="zh-CN" dirty="0"/>
              <a:t>various</a:t>
            </a:r>
            <a:r>
              <a:rPr lang="zh-CN" altLang="en-US" dirty="0"/>
              <a:t> </a:t>
            </a:r>
            <a:r>
              <a:rPr lang="en-US" altLang="zh-CN" dirty="0"/>
              <a:t>methods</a:t>
            </a:r>
            <a:r>
              <a:rPr lang="zh-CN" altLang="en-US" dirty="0"/>
              <a:t> </a:t>
            </a:r>
            <a:r>
              <a:rPr lang="en-US" altLang="zh-CN" dirty="0"/>
              <a:t>at</a:t>
            </a:r>
            <a:r>
              <a:rPr lang="zh-CN" altLang="en-US" dirty="0"/>
              <a:t> </a:t>
            </a:r>
            <a:r>
              <a:rPr lang="en-US" altLang="zh-CN" dirty="0"/>
              <a:t>aggregation</a:t>
            </a:r>
            <a:r>
              <a:rPr lang="zh-CN" altLang="en-US" dirty="0"/>
              <a:t> </a:t>
            </a:r>
            <a:r>
              <a:rPr lang="en-US" altLang="zh-CN" dirty="0"/>
              <a:t>level</a:t>
            </a:r>
            <a:r>
              <a:rPr lang="zh-CN" altLang="en-US" dirty="0"/>
              <a:t> </a:t>
            </a:r>
            <a:r>
              <a:rPr lang="en-US" altLang="zh-CN" dirty="0"/>
              <a:t>(by</a:t>
            </a:r>
            <a:r>
              <a:rPr lang="zh-CN" altLang="en-US" dirty="0"/>
              <a:t> </a:t>
            </a:r>
            <a:r>
              <a:rPr lang="en-US" altLang="zh-CN" dirty="0"/>
              <a:t>Household</a:t>
            </a:r>
            <a:r>
              <a:rPr lang="zh-CN" altLang="en-US" dirty="0"/>
              <a:t> </a:t>
            </a:r>
            <a:r>
              <a:rPr lang="en-US" altLang="zh-CN" dirty="0"/>
              <a:t>Region)</a:t>
            </a:r>
            <a:r>
              <a:rPr lang="zh-CN" altLang="en-US" dirty="0"/>
              <a:t> </a:t>
            </a:r>
            <a:endParaRPr lang="en-US" altLang="zh-CN" dirty="0"/>
          </a:p>
          <a:p>
            <a:pPr lvl="1">
              <a:lnSpc>
                <a:spcPct val="150000"/>
              </a:lnSpc>
              <a:buFont typeface="Wingdings" pitchFamily="2" charset="2"/>
              <a:buChar char="v"/>
            </a:pPr>
            <a:r>
              <a:rPr lang="en-US" altLang="zh-CN" i="1" dirty="0">
                <a:solidFill>
                  <a:srgbClr val="0070C0"/>
                </a:solidFill>
              </a:rPr>
              <a:t>Stage2</a:t>
            </a:r>
            <a:r>
              <a:rPr lang="zh-CN" altLang="en-US" i="1" dirty="0">
                <a:solidFill>
                  <a:srgbClr val="0070C0"/>
                </a:solidFill>
              </a:rPr>
              <a:t> </a:t>
            </a:r>
            <a:r>
              <a:rPr lang="en-US" altLang="zh-CN" i="1" dirty="0">
                <a:solidFill>
                  <a:srgbClr val="0070C0"/>
                </a:solidFill>
              </a:rPr>
              <a:t>Goal</a:t>
            </a:r>
            <a:r>
              <a:rPr lang="en-US" altLang="zh-CN" dirty="0">
                <a:solidFill>
                  <a:srgbClr val="0070C0"/>
                </a:solidFill>
              </a:rPr>
              <a:t>:</a:t>
            </a:r>
            <a:r>
              <a:rPr lang="zh-CN" altLang="en-US" dirty="0">
                <a:solidFill>
                  <a:srgbClr val="0070C0"/>
                </a:solidFill>
              </a:rPr>
              <a:t> </a:t>
            </a:r>
            <a:r>
              <a:rPr lang="en-US" altLang="zh-CN" dirty="0"/>
              <a:t>Develop</a:t>
            </a:r>
            <a:r>
              <a:rPr lang="zh-CN" altLang="en-US" dirty="0"/>
              <a:t> </a:t>
            </a:r>
            <a:r>
              <a:rPr lang="en-US" altLang="zh-CN" dirty="0"/>
              <a:t>an</a:t>
            </a:r>
            <a:r>
              <a:rPr lang="zh-CN" altLang="en-US" dirty="0"/>
              <a:t> </a:t>
            </a:r>
            <a:r>
              <a:rPr lang="en-US" altLang="zh-CN" dirty="0"/>
              <a:t>imputation</a:t>
            </a:r>
            <a:r>
              <a:rPr lang="zh-CN" altLang="en-US" dirty="0"/>
              <a:t> </a:t>
            </a:r>
            <a:r>
              <a:rPr lang="en-US" altLang="zh-CN" dirty="0"/>
              <a:t>method</a:t>
            </a:r>
            <a:r>
              <a:rPr lang="zh-CN" altLang="en-US" dirty="0"/>
              <a:t> </a:t>
            </a:r>
            <a:r>
              <a:rPr lang="en-US" altLang="zh-CN" dirty="0"/>
              <a:t>at</a:t>
            </a:r>
            <a:r>
              <a:rPr lang="zh-CN" altLang="en-US" dirty="0"/>
              <a:t>  </a:t>
            </a:r>
            <a:r>
              <a:rPr lang="en-US" altLang="zh-CN" dirty="0"/>
              <a:t>aggregation</a:t>
            </a:r>
            <a:r>
              <a:rPr lang="zh-CN" altLang="en-US" dirty="0"/>
              <a:t> </a:t>
            </a:r>
            <a:r>
              <a:rPr lang="en-US" altLang="zh-CN" dirty="0"/>
              <a:t>level</a:t>
            </a:r>
            <a:r>
              <a:rPr lang="zh-CN" altLang="en-US" dirty="0"/>
              <a:t> </a:t>
            </a:r>
            <a:endParaRPr lang="en-GB" altLang="zh-CN" dirty="0"/>
          </a:p>
          <a:p>
            <a:pPr lvl="2">
              <a:lnSpc>
                <a:spcPct val="150000"/>
              </a:lnSpc>
              <a:buFont typeface="Wingdings" pitchFamily="2" charset="2"/>
              <a:buChar char="v"/>
            </a:pPr>
            <a:r>
              <a:rPr lang="en-US" altLang="zh-CN" dirty="0"/>
              <a:t>Suppose</a:t>
            </a:r>
            <a:r>
              <a:rPr lang="zh-CN" altLang="en-US" dirty="0"/>
              <a:t> </a:t>
            </a:r>
            <a:r>
              <a:rPr lang="en-US" altLang="zh-CN" dirty="0"/>
              <a:t>you</a:t>
            </a:r>
            <a:r>
              <a:rPr lang="zh-CN" altLang="en-US" dirty="0"/>
              <a:t> </a:t>
            </a:r>
            <a:r>
              <a:rPr lang="en-US" altLang="zh-CN" dirty="0"/>
              <a:t>have</a:t>
            </a:r>
            <a:r>
              <a:rPr lang="zh-CN" altLang="en-US" dirty="0"/>
              <a:t> </a:t>
            </a:r>
            <a:r>
              <a:rPr lang="en-US" altLang="zh-CN" b="1" dirty="0"/>
              <a:t>wave</a:t>
            </a:r>
            <a:r>
              <a:rPr lang="zh-CN" altLang="en-US" b="1" dirty="0"/>
              <a:t> </a:t>
            </a:r>
            <a:r>
              <a:rPr lang="en-US" altLang="zh-CN" b="1" dirty="0"/>
              <a:t>1</a:t>
            </a:r>
            <a:r>
              <a:rPr lang="zh-CN" altLang="en-US" b="1" dirty="0"/>
              <a:t> </a:t>
            </a:r>
            <a:r>
              <a:rPr lang="en-US" altLang="zh-CN" b="1" dirty="0"/>
              <a:t>~</a:t>
            </a:r>
            <a:r>
              <a:rPr lang="zh-CN" altLang="en-US" b="1" dirty="0"/>
              <a:t> </a:t>
            </a:r>
            <a:r>
              <a:rPr lang="en-US" altLang="zh-CN" b="1" dirty="0"/>
              <a:t>(n-1)</a:t>
            </a:r>
            <a:r>
              <a:rPr lang="zh-CN" altLang="en-US" b="1" dirty="0"/>
              <a:t> </a:t>
            </a:r>
            <a:r>
              <a:rPr lang="en-US" altLang="zh-CN" b="1" dirty="0"/>
              <a:t>+</a:t>
            </a:r>
            <a:r>
              <a:rPr lang="zh-CN" altLang="en-US" b="1" dirty="0"/>
              <a:t> </a:t>
            </a:r>
            <a:r>
              <a:rPr lang="en-US" altLang="zh-CN" b="1" dirty="0"/>
              <a:t>part</a:t>
            </a:r>
            <a:r>
              <a:rPr lang="zh-CN" altLang="en-US" b="1" dirty="0"/>
              <a:t> </a:t>
            </a:r>
            <a:r>
              <a:rPr lang="en-US" altLang="zh-CN" b="1" dirty="0"/>
              <a:t>of</a:t>
            </a:r>
            <a:r>
              <a:rPr lang="zh-CN" altLang="en-US" b="1" dirty="0"/>
              <a:t> </a:t>
            </a:r>
            <a:r>
              <a:rPr lang="en-US" altLang="zh-CN" b="1" dirty="0"/>
              <a:t>result</a:t>
            </a:r>
            <a:r>
              <a:rPr lang="zh-CN" altLang="en-US" b="1" dirty="0"/>
              <a:t> </a:t>
            </a:r>
            <a:r>
              <a:rPr lang="en-US" altLang="zh-CN" b="1" dirty="0"/>
              <a:t>from</a:t>
            </a:r>
            <a:r>
              <a:rPr lang="zh-CN" altLang="en-US" b="1" dirty="0"/>
              <a:t> </a:t>
            </a:r>
            <a:r>
              <a:rPr lang="en-US" altLang="zh-CN" b="1" dirty="0"/>
              <a:t>wave</a:t>
            </a:r>
            <a:r>
              <a:rPr lang="zh-CN" altLang="en-US" b="1" dirty="0"/>
              <a:t> </a:t>
            </a:r>
            <a:r>
              <a:rPr lang="en-US" altLang="zh-CN" b="1" dirty="0"/>
              <a:t>n</a:t>
            </a:r>
            <a:r>
              <a:rPr lang="zh-CN" altLang="en-US" b="1" dirty="0"/>
              <a:t> </a:t>
            </a:r>
            <a:r>
              <a:rPr lang="en-US" altLang="zh-CN" dirty="0"/>
              <a:t>-&gt;</a:t>
            </a:r>
            <a:r>
              <a:rPr lang="zh-CN" altLang="en-US" dirty="0"/>
              <a:t> </a:t>
            </a:r>
            <a:r>
              <a:rPr lang="en-US" altLang="zh-CN" dirty="0"/>
              <a:t>How</a:t>
            </a:r>
            <a:r>
              <a:rPr lang="zh-CN" altLang="en-US" dirty="0"/>
              <a:t> </a:t>
            </a:r>
            <a:r>
              <a:rPr lang="en-US" altLang="zh-CN" dirty="0"/>
              <a:t>to</a:t>
            </a:r>
            <a:r>
              <a:rPr lang="zh-CN" altLang="en-US" dirty="0"/>
              <a:t> </a:t>
            </a:r>
            <a:r>
              <a:rPr lang="en-US" altLang="zh-CN" dirty="0"/>
              <a:t>impute</a:t>
            </a:r>
            <a:r>
              <a:rPr lang="zh-CN" altLang="en-US" dirty="0"/>
              <a:t> </a:t>
            </a:r>
            <a:r>
              <a:rPr lang="en-US" altLang="zh-CN" dirty="0"/>
              <a:t>remaining</a:t>
            </a:r>
            <a:r>
              <a:rPr lang="zh-CN" altLang="en-US" dirty="0"/>
              <a:t> </a:t>
            </a:r>
            <a:r>
              <a:rPr lang="en-US" altLang="zh-CN" b="1" dirty="0"/>
              <a:t>1</a:t>
            </a:r>
            <a:r>
              <a:rPr lang="zh-CN" altLang="en-US" b="1" dirty="0"/>
              <a:t> </a:t>
            </a:r>
            <a:r>
              <a:rPr lang="en-US" altLang="zh-CN" b="1" dirty="0"/>
              <a:t>or</a:t>
            </a:r>
            <a:r>
              <a:rPr lang="zh-CN" altLang="en-US" b="1" dirty="0"/>
              <a:t> </a:t>
            </a:r>
            <a:r>
              <a:rPr lang="en-US" altLang="zh-CN" b="1" dirty="0"/>
              <a:t>multiple</a:t>
            </a:r>
            <a:r>
              <a:rPr lang="zh-CN" altLang="en-US" b="1" dirty="0"/>
              <a:t> </a:t>
            </a:r>
            <a:r>
              <a:rPr lang="en-US" altLang="zh-CN" b="1" dirty="0"/>
              <a:t>columns</a:t>
            </a:r>
            <a:r>
              <a:rPr lang="zh-CN" altLang="en-US" b="1" dirty="0"/>
              <a:t> </a:t>
            </a:r>
            <a:r>
              <a:rPr lang="en-US" altLang="zh-CN" b="1" dirty="0"/>
              <a:t>of</a:t>
            </a:r>
            <a:r>
              <a:rPr lang="zh-CN" altLang="en-US" b="1" dirty="0"/>
              <a:t> </a:t>
            </a:r>
            <a:r>
              <a:rPr lang="en-US" altLang="zh-CN" b="1" dirty="0"/>
              <a:t>wave</a:t>
            </a:r>
            <a:r>
              <a:rPr lang="zh-CN" altLang="en-US" b="1" dirty="0"/>
              <a:t> </a:t>
            </a:r>
            <a:r>
              <a:rPr lang="en-US" altLang="zh-CN" b="1" dirty="0"/>
              <a:t>n</a:t>
            </a:r>
            <a:r>
              <a:rPr lang="zh-CN" altLang="en-US" b="1" dirty="0"/>
              <a:t> </a:t>
            </a:r>
            <a:r>
              <a:rPr lang="en-US" altLang="zh-CN" dirty="0"/>
              <a:t>at</a:t>
            </a:r>
            <a:r>
              <a:rPr lang="zh-CN" altLang="en-US" dirty="0"/>
              <a:t> </a:t>
            </a:r>
            <a:r>
              <a:rPr lang="en-US" altLang="zh-CN" dirty="0"/>
              <a:t>aggregation</a:t>
            </a:r>
            <a:r>
              <a:rPr lang="zh-CN" altLang="en-US" dirty="0"/>
              <a:t> </a:t>
            </a:r>
            <a:r>
              <a:rPr lang="en-US" altLang="zh-CN" dirty="0"/>
              <a:t>level?</a:t>
            </a:r>
            <a:endParaRPr lang="en-GB" altLang="zh-CN" dirty="0"/>
          </a:p>
          <a:p>
            <a:pPr lvl="1">
              <a:lnSpc>
                <a:spcPct val="150000"/>
              </a:lnSpc>
              <a:buFont typeface="Wingdings" pitchFamily="2" charset="2"/>
              <a:buChar char="v"/>
            </a:pPr>
            <a:r>
              <a:rPr lang="en-US" altLang="zh-CN" i="1" dirty="0">
                <a:solidFill>
                  <a:srgbClr val="0070C0"/>
                </a:solidFill>
              </a:rPr>
              <a:t>Stage3</a:t>
            </a:r>
            <a:r>
              <a:rPr lang="zh-CN" altLang="en-US" i="1" dirty="0">
                <a:solidFill>
                  <a:srgbClr val="0070C0"/>
                </a:solidFill>
              </a:rPr>
              <a:t> </a:t>
            </a:r>
            <a:r>
              <a:rPr lang="en-US" altLang="zh-CN" i="1" dirty="0">
                <a:solidFill>
                  <a:srgbClr val="0070C0"/>
                </a:solidFill>
              </a:rPr>
              <a:t>Goal</a:t>
            </a:r>
            <a:r>
              <a:rPr lang="en-US" altLang="zh-CN" dirty="0">
                <a:solidFill>
                  <a:srgbClr val="0070C0"/>
                </a:solidFill>
              </a:rPr>
              <a:t>:</a:t>
            </a:r>
            <a:r>
              <a:rPr lang="zh-CN" altLang="en-US" dirty="0">
                <a:solidFill>
                  <a:srgbClr val="0070C0"/>
                </a:solidFill>
              </a:rPr>
              <a:t> </a:t>
            </a:r>
            <a:r>
              <a:rPr lang="en-US" altLang="zh-CN" dirty="0">
                <a:solidFill>
                  <a:srgbClr val="0070C0"/>
                </a:solidFill>
              </a:rPr>
              <a:t>Develop</a:t>
            </a:r>
            <a:r>
              <a:rPr lang="zh-CN" altLang="en-US" dirty="0">
                <a:solidFill>
                  <a:srgbClr val="0070C0"/>
                </a:solidFill>
              </a:rPr>
              <a:t> </a:t>
            </a:r>
            <a:r>
              <a:rPr lang="en-US" altLang="zh-CN" dirty="0">
                <a:solidFill>
                  <a:srgbClr val="0070C0"/>
                </a:solidFill>
              </a:rPr>
              <a:t>a</a:t>
            </a:r>
            <a:r>
              <a:rPr lang="zh-CN" altLang="en-US" dirty="0">
                <a:solidFill>
                  <a:srgbClr val="0070C0"/>
                </a:solidFill>
              </a:rPr>
              <a:t> </a:t>
            </a:r>
            <a:r>
              <a:rPr lang="en-US" altLang="zh-CN" dirty="0">
                <a:solidFill>
                  <a:srgbClr val="0070C0"/>
                </a:solidFill>
              </a:rPr>
              <a:t>forecasting</a:t>
            </a:r>
            <a:r>
              <a:rPr lang="zh-CN" altLang="en-US" dirty="0">
                <a:solidFill>
                  <a:srgbClr val="0070C0"/>
                </a:solidFill>
              </a:rPr>
              <a:t> </a:t>
            </a:r>
            <a:r>
              <a:rPr lang="en-US" altLang="zh-CN" dirty="0">
                <a:solidFill>
                  <a:srgbClr val="0070C0"/>
                </a:solidFill>
              </a:rPr>
              <a:t>method</a:t>
            </a:r>
            <a:r>
              <a:rPr lang="zh-CN" altLang="en-US" dirty="0">
                <a:solidFill>
                  <a:srgbClr val="0070C0"/>
                </a:solidFill>
              </a:rPr>
              <a:t> </a:t>
            </a:r>
            <a:r>
              <a:rPr lang="en-US" altLang="zh-CN" dirty="0">
                <a:solidFill>
                  <a:srgbClr val="0070C0"/>
                </a:solidFill>
              </a:rPr>
              <a:t>based</a:t>
            </a:r>
            <a:r>
              <a:rPr lang="zh-CN" altLang="en-US" dirty="0">
                <a:solidFill>
                  <a:srgbClr val="0070C0"/>
                </a:solidFill>
              </a:rPr>
              <a:t> </a:t>
            </a:r>
            <a:r>
              <a:rPr lang="en-US" altLang="zh-CN" dirty="0">
                <a:solidFill>
                  <a:srgbClr val="0070C0"/>
                </a:solidFill>
              </a:rPr>
              <a:t>on</a:t>
            </a:r>
            <a:r>
              <a:rPr lang="zh-CN" altLang="en-US" dirty="0">
                <a:solidFill>
                  <a:srgbClr val="0070C0"/>
                </a:solidFill>
              </a:rPr>
              <a:t> </a:t>
            </a:r>
            <a:r>
              <a:rPr lang="en-US" altLang="zh-CN" dirty="0">
                <a:solidFill>
                  <a:srgbClr val="0070C0"/>
                </a:solidFill>
              </a:rPr>
              <a:t>stage2</a:t>
            </a:r>
            <a:r>
              <a:rPr lang="zh-CN" altLang="en-US" dirty="0">
                <a:solidFill>
                  <a:srgbClr val="0070C0"/>
                </a:solidFill>
              </a:rPr>
              <a:t> </a:t>
            </a:r>
            <a:r>
              <a:rPr lang="en-US" altLang="zh-CN" dirty="0">
                <a:solidFill>
                  <a:srgbClr val="0070C0"/>
                </a:solidFill>
              </a:rPr>
              <a:t>at</a:t>
            </a:r>
            <a:r>
              <a:rPr lang="zh-CN" altLang="en-US" dirty="0">
                <a:solidFill>
                  <a:srgbClr val="0070C0"/>
                </a:solidFill>
              </a:rPr>
              <a:t> </a:t>
            </a:r>
            <a:r>
              <a:rPr lang="en-US" altLang="zh-CN" dirty="0">
                <a:solidFill>
                  <a:srgbClr val="0070C0"/>
                </a:solidFill>
              </a:rPr>
              <a:t>aggregation</a:t>
            </a:r>
            <a:r>
              <a:rPr lang="zh-CN" altLang="en-US" dirty="0">
                <a:solidFill>
                  <a:srgbClr val="0070C0"/>
                </a:solidFill>
              </a:rPr>
              <a:t> </a:t>
            </a:r>
            <a:r>
              <a:rPr lang="en-US" altLang="zh-CN" dirty="0">
                <a:solidFill>
                  <a:srgbClr val="0070C0"/>
                </a:solidFill>
              </a:rPr>
              <a:t>level</a:t>
            </a:r>
            <a:r>
              <a:rPr lang="zh-CN" altLang="en-US" dirty="0">
                <a:solidFill>
                  <a:srgbClr val="0070C0"/>
                </a:solidFill>
              </a:rPr>
              <a:t> </a:t>
            </a:r>
            <a:r>
              <a:rPr lang="en-US" altLang="zh-CN" dirty="0">
                <a:solidFill>
                  <a:srgbClr val="0070C0"/>
                </a:solidFill>
              </a:rPr>
              <a:t>(</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idea</a:t>
            </a:r>
            <a:r>
              <a:rPr lang="en-US" altLang="zh-CN" dirty="0">
                <a:solidFill>
                  <a:srgbClr val="0070C0"/>
                </a:solidFill>
              </a:rPr>
              <a:t>:</a:t>
            </a:r>
            <a:r>
              <a:rPr lang="zh-CN" altLang="en-US" dirty="0">
                <a:solidFill>
                  <a:srgbClr val="0070C0"/>
                </a:solidFill>
              </a:rPr>
              <a:t> </a:t>
            </a:r>
            <a:r>
              <a:rPr lang="en-US" altLang="zh-CN" dirty="0">
                <a:solidFill>
                  <a:srgbClr val="0070C0"/>
                </a:solidFill>
              </a:rPr>
              <a:t>extend</a:t>
            </a:r>
            <a:r>
              <a:rPr lang="zh-CN" altLang="en-US" dirty="0">
                <a:solidFill>
                  <a:srgbClr val="0070C0"/>
                </a:solidFill>
              </a:rPr>
              <a:t> </a:t>
            </a:r>
            <a:r>
              <a:rPr lang="en-US" altLang="zh-CN" b="1" i="1" dirty="0">
                <a:solidFill>
                  <a:srgbClr val="0070C0"/>
                </a:solidFill>
              </a:rPr>
              <a:t>Imputation</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b="1" i="1" dirty="0">
                <a:solidFill>
                  <a:srgbClr val="0070C0"/>
                </a:solidFill>
              </a:rPr>
              <a:t>Forecasting</a:t>
            </a:r>
            <a:r>
              <a:rPr lang="en-US" altLang="zh-CN" dirty="0">
                <a:solidFill>
                  <a:srgbClr val="0070C0"/>
                </a:solidFill>
              </a:rPr>
              <a:t>)</a:t>
            </a:r>
          </a:p>
          <a:p>
            <a:pPr lvl="2">
              <a:lnSpc>
                <a:spcPct val="150000"/>
              </a:lnSpc>
              <a:buFont typeface="Wingdings" pitchFamily="2" charset="2"/>
              <a:buChar char="v"/>
            </a:pPr>
            <a:r>
              <a:rPr lang="en-US" altLang="zh-CN" dirty="0"/>
              <a:t>Suppose</a:t>
            </a:r>
            <a:r>
              <a:rPr lang="zh-CN" altLang="en-US" dirty="0"/>
              <a:t> </a:t>
            </a:r>
            <a:r>
              <a:rPr lang="en-US" altLang="zh-CN" dirty="0"/>
              <a:t>you</a:t>
            </a:r>
            <a:r>
              <a:rPr lang="zh-CN" altLang="en-US" dirty="0"/>
              <a:t> </a:t>
            </a:r>
            <a:r>
              <a:rPr lang="en-US" altLang="zh-CN" dirty="0"/>
              <a:t>have</a:t>
            </a:r>
            <a:r>
              <a:rPr lang="zh-CN" altLang="en-US" dirty="0"/>
              <a:t> </a:t>
            </a:r>
            <a:r>
              <a:rPr lang="en-US" altLang="zh-CN" b="1" dirty="0"/>
              <a:t>wave</a:t>
            </a:r>
            <a:r>
              <a:rPr lang="zh-CN" altLang="en-US" b="1" dirty="0"/>
              <a:t> </a:t>
            </a:r>
            <a:r>
              <a:rPr lang="en-US" altLang="zh-CN" b="1" dirty="0"/>
              <a:t>1</a:t>
            </a:r>
            <a:r>
              <a:rPr lang="zh-CN" altLang="en-US" b="1" dirty="0"/>
              <a:t> </a:t>
            </a:r>
            <a:r>
              <a:rPr lang="en-US" altLang="zh-CN" b="1" dirty="0"/>
              <a:t>~</a:t>
            </a:r>
            <a:r>
              <a:rPr lang="zh-CN" altLang="en-US" b="1" dirty="0"/>
              <a:t> </a:t>
            </a:r>
            <a:r>
              <a:rPr lang="en-US" altLang="zh-CN" b="1" dirty="0"/>
              <a:t>(n-1)</a:t>
            </a:r>
            <a:r>
              <a:rPr lang="zh-CN" altLang="en-US" b="1" dirty="0"/>
              <a:t>  </a:t>
            </a:r>
            <a:r>
              <a:rPr lang="en-US" altLang="zh-CN" dirty="0"/>
              <a:t>-&gt;</a:t>
            </a:r>
            <a:r>
              <a:rPr lang="zh-CN" altLang="en-US" dirty="0"/>
              <a:t> </a:t>
            </a:r>
            <a:r>
              <a:rPr lang="en-US" altLang="zh-CN" dirty="0"/>
              <a:t>How</a:t>
            </a:r>
            <a:r>
              <a:rPr lang="zh-CN" altLang="en-US" dirty="0"/>
              <a:t> </a:t>
            </a:r>
            <a:r>
              <a:rPr lang="en-US" altLang="zh-CN" dirty="0"/>
              <a:t>to</a:t>
            </a:r>
            <a:r>
              <a:rPr lang="zh-CN" altLang="en-US" dirty="0"/>
              <a:t> </a:t>
            </a:r>
            <a:r>
              <a:rPr lang="en-US" altLang="zh-CN" dirty="0"/>
              <a:t>forecast</a:t>
            </a:r>
            <a:r>
              <a:rPr lang="zh-CN" altLang="en-US" dirty="0"/>
              <a:t> </a:t>
            </a:r>
            <a:r>
              <a:rPr lang="en-US" altLang="zh-CN" b="1" dirty="0"/>
              <a:t>1</a:t>
            </a:r>
            <a:r>
              <a:rPr lang="zh-CN" altLang="en-US" b="1" dirty="0"/>
              <a:t> </a:t>
            </a:r>
            <a:r>
              <a:rPr lang="en-US" altLang="zh-CN" i="1" dirty="0"/>
              <a:t>(Univariate</a:t>
            </a:r>
            <a:r>
              <a:rPr lang="zh-CN" altLang="en-US" i="1" dirty="0"/>
              <a:t> </a:t>
            </a:r>
            <a:r>
              <a:rPr lang="en-US" altLang="zh-CN" i="1" dirty="0"/>
              <a:t>time</a:t>
            </a:r>
            <a:r>
              <a:rPr lang="zh-CN" altLang="en-US" i="1" dirty="0"/>
              <a:t> </a:t>
            </a:r>
            <a:r>
              <a:rPr lang="en-US" altLang="zh-CN" i="1" dirty="0"/>
              <a:t>series</a:t>
            </a:r>
            <a:r>
              <a:rPr lang="zh-CN" altLang="en-US" i="1" dirty="0"/>
              <a:t> </a:t>
            </a:r>
            <a:r>
              <a:rPr lang="en-US" altLang="zh-CN" i="1" dirty="0"/>
              <a:t>forecasting,</a:t>
            </a:r>
            <a:r>
              <a:rPr lang="zh-CN" altLang="en-US" i="1" dirty="0"/>
              <a:t> </a:t>
            </a:r>
            <a:r>
              <a:rPr lang="en-US" altLang="zh-CN" i="1" dirty="0"/>
              <a:t>e.g</a:t>
            </a:r>
            <a:r>
              <a:rPr lang="en-US" altLang="zh-CN" dirty="0"/>
              <a:t>.</a:t>
            </a:r>
            <a:r>
              <a:rPr lang="zh-CN" altLang="en-US" dirty="0"/>
              <a:t> </a:t>
            </a:r>
            <a:r>
              <a:rPr lang="en-GB" altLang="zh-CN" dirty="0"/>
              <a:t>IS_HEALTHY</a:t>
            </a:r>
            <a:r>
              <a:rPr lang="en-US" altLang="zh-CN" i="1" dirty="0"/>
              <a:t>)</a:t>
            </a:r>
            <a:r>
              <a:rPr lang="zh-CN" altLang="en-US" i="1" dirty="0"/>
              <a:t> </a:t>
            </a:r>
            <a:r>
              <a:rPr lang="en-US" altLang="zh-CN" b="1" dirty="0"/>
              <a:t>or</a:t>
            </a:r>
            <a:r>
              <a:rPr lang="zh-CN" altLang="en-US" b="1" dirty="0"/>
              <a:t> </a:t>
            </a:r>
            <a:r>
              <a:rPr lang="en-US" altLang="zh-CN" b="1" dirty="0"/>
              <a:t>multiple</a:t>
            </a:r>
            <a:r>
              <a:rPr lang="zh-CN" altLang="en-US" b="1" dirty="0"/>
              <a:t> </a:t>
            </a:r>
            <a:r>
              <a:rPr lang="en-US" altLang="zh-CN" b="1" dirty="0"/>
              <a:t>columns</a:t>
            </a:r>
            <a:r>
              <a:rPr lang="zh-CN" altLang="en-US" i="1" dirty="0"/>
              <a:t> </a:t>
            </a:r>
            <a:r>
              <a:rPr lang="en-US" altLang="zh-CN" i="1" dirty="0"/>
              <a:t>(multivariate</a:t>
            </a:r>
            <a:r>
              <a:rPr lang="zh-CN" altLang="en-US" i="1" dirty="0"/>
              <a:t> </a:t>
            </a:r>
            <a:r>
              <a:rPr lang="en-US" altLang="zh-CN" i="1" dirty="0"/>
              <a:t>time</a:t>
            </a:r>
            <a:r>
              <a:rPr lang="zh-CN" altLang="en-US" i="1" dirty="0"/>
              <a:t> </a:t>
            </a:r>
            <a:r>
              <a:rPr lang="en-US" altLang="zh-CN" i="1" dirty="0"/>
              <a:t>series</a:t>
            </a:r>
            <a:r>
              <a:rPr lang="zh-CN" altLang="en-US" i="1" dirty="0"/>
              <a:t> </a:t>
            </a:r>
            <a:r>
              <a:rPr lang="en-US" altLang="zh-CN" i="1" dirty="0"/>
              <a:t>forecasting</a:t>
            </a:r>
            <a:r>
              <a:rPr lang="en-US" altLang="zh-CN" dirty="0"/>
              <a:t>)</a:t>
            </a:r>
            <a:r>
              <a:rPr lang="zh-CN" altLang="en-US" dirty="0"/>
              <a:t> </a:t>
            </a:r>
            <a:r>
              <a:rPr lang="en-US" altLang="zh-CN" b="1" dirty="0"/>
              <a:t>of</a:t>
            </a:r>
            <a:r>
              <a:rPr lang="zh-CN" altLang="en-US" b="1" dirty="0"/>
              <a:t> </a:t>
            </a:r>
            <a:r>
              <a:rPr lang="en-US" altLang="zh-CN" b="1" dirty="0"/>
              <a:t>wave</a:t>
            </a:r>
            <a:r>
              <a:rPr lang="zh-CN" altLang="en-US" b="1" dirty="0"/>
              <a:t> </a:t>
            </a:r>
            <a:r>
              <a:rPr lang="en-US" altLang="zh-CN" b="1" dirty="0"/>
              <a:t>n</a:t>
            </a:r>
            <a:r>
              <a:rPr lang="zh-CN" altLang="en-US" b="1" dirty="0"/>
              <a:t> </a:t>
            </a:r>
            <a:r>
              <a:rPr lang="en-US" altLang="zh-CN" dirty="0"/>
              <a:t>at</a:t>
            </a:r>
            <a:r>
              <a:rPr lang="zh-CN" altLang="en-US" dirty="0"/>
              <a:t> </a:t>
            </a:r>
            <a:r>
              <a:rPr lang="en-US" altLang="zh-CN" dirty="0"/>
              <a:t>aggregation</a:t>
            </a:r>
            <a:r>
              <a:rPr lang="zh-CN" altLang="en-US" dirty="0"/>
              <a:t> </a:t>
            </a:r>
            <a:r>
              <a:rPr lang="en-US" altLang="zh-CN" dirty="0"/>
              <a:t>level?</a:t>
            </a:r>
            <a:endParaRPr lang="en-US" altLang="zh-CN" dirty="0">
              <a:solidFill>
                <a:srgbClr val="0070C0"/>
              </a:solidFill>
            </a:endParaRPr>
          </a:p>
        </p:txBody>
      </p:sp>
      <p:sp>
        <p:nvSpPr>
          <p:cNvPr id="10" name="Right Arrow 9">
            <a:extLst>
              <a:ext uri="{FF2B5EF4-FFF2-40B4-BE49-F238E27FC236}">
                <a16:creationId xmlns:a16="http://schemas.microsoft.com/office/drawing/2014/main" id="{29EA5337-E7DE-0A31-6C73-D964597129A1}"/>
              </a:ext>
            </a:extLst>
          </p:cNvPr>
          <p:cNvSpPr/>
          <p:nvPr/>
        </p:nvSpPr>
        <p:spPr>
          <a:xfrm>
            <a:off x="509588" y="1385888"/>
            <a:ext cx="357188" cy="257175"/>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3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7F846-E53F-E7AD-0C55-112876EFFA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98223-C2D8-25C8-41CE-9121666FB30A}"/>
              </a:ext>
            </a:extLst>
          </p:cNvPr>
          <p:cNvSpPr>
            <a:spLocks noGrp="1"/>
          </p:cNvSpPr>
          <p:nvPr>
            <p:ph idx="1"/>
          </p:nvPr>
        </p:nvSpPr>
        <p:spPr>
          <a:xfrm>
            <a:off x="352425" y="471488"/>
            <a:ext cx="11291888" cy="6215062"/>
          </a:xfrm>
        </p:spPr>
        <p:txBody>
          <a:bodyPr>
            <a:normAutofit/>
          </a:bodyPr>
          <a:lstStyle/>
          <a:p>
            <a:pPr>
              <a:lnSpc>
                <a:spcPct val="150000"/>
              </a:lnSpc>
              <a:buFont typeface="Wingdings" pitchFamily="2" charset="2"/>
              <a:buChar char="v"/>
            </a:pPr>
            <a:r>
              <a:rPr lang="en-US" altLang="zh-CN" dirty="0">
                <a:solidFill>
                  <a:srgbClr val="FF0000"/>
                </a:solidFill>
              </a:rPr>
              <a:t>Data</a:t>
            </a:r>
            <a:r>
              <a:rPr lang="zh-CN" altLang="en-US" dirty="0">
                <a:solidFill>
                  <a:srgbClr val="FF0000"/>
                </a:solidFill>
              </a:rPr>
              <a:t> </a:t>
            </a:r>
            <a:r>
              <a:rPr lang="en-US" altLang="zh-CN" dirty="0">
                <a:solidFill>
                  <a:srgbClr val="FF0000"/>
                </a:solidFill>
              </a:rPr>
              <a:t>Description</a:t>
            </a:r>
          </a:p>
          <a:p>
            <a:pPr lvl="1">
              <a:lnSpc>
                <a:spcPct val="150000"/>
              </a:lnSpc>
              <a:buFont typeface="Wingdings" pitchFamily="2" charset="2"/>
              <a:buChar char="v"/>
            </a:pPr>
            <a:r>
              <a:rPr lang="zh-CN" altLang="en-US" dirty="0"/>
              <a:t> </a:t>
            </a:r>
            <a:r>
              <a:rPr lang="en-US" altLang="zh-CN" dirty="0"/>
              <a:t>Target</a:t>
            </a:r>
            <a:r>
              <a:rPr lang="zh-CN" altLang="en-US" dirty="0"/>
              <a:t> </a:t>
            </a:r>
            <a:r>
              <a:rPr lang="en-US" altLang="zh-CN" dirty="0"/>
              <a:t>variable:</a:t>
            </a:r>
            <a:r>
              <a:rPr lang="zh-CN" altLang="en-US" dirty="0"/>
              <a:t> </a:t>
            </a:r>
            <a:r>
              <a:rPr lang="en-GB" altLang="zh-CN" dirty="0"/>
              <a:t>IS_HEALTHY</a:t>
            </a:r>
            <a:endParaRPr lang="en-US" altLang="zh-CN" dirty="0"/>
          </a:p>
          <a:p>
            <a:pPr lvl="1">
              <a:lnSpc>
                <a:spcPct val="150000"/>
              </a:lnSpc>
              <a:buFont typeface="Wingdings" pitchFamily="2" charset="2"/>
              <a:buChar char="v"/>
            </a:pPr>
            <a:endParaRPr lang="en-US" altLang="zh-CN" dirty="0"/>
          </a:p>
          <a:p>
            <a:pPr lvl="1">
              <a:lnSpc>
                <a:spcPct val="150000"/>
              </a:lnSpc>
              <a:buFont typeface="Wingdings" pitchFamily="2" charset="2"/>
              <a:buChar char="v"/>
            </a:pPr>
            <a:endParaRPr lang="en-US" altLang="zh-CN" dirty="0"/>
          </a:p>
          <a:p>
            <a:pPr lvl="1">
              <a:lnSpc>
                <a:spcPct val="150000"/>
              </a:lnSpc>
              <a:buFont typeface="Wingdings" pitchFamily="2" charset="2"/>
              <a:buChar char="v"/>
            </a:pPr>
            <a:endParaRPr lang="en-US" altLang="zh-CN" dirty="0"/>
          </a:p>
          <a:p>
            <a:pPr lvl="1">
              <a:lnSpc>
                <a:spcPct val="150000"/>
              </a:lnSpc>
              <a:buFont typeface="Wingdings" pitchFamily="2" charset="2"/>
              <a:buChar char="v"/>
            </a:pPr>
            <a:r>
              <a:rPr lang="en-US" altLang="zh-CN" dirty="0"/>
              <a:t>Proposed</a:t>
            </a:r>
            <a:r>
              <a:rPr lang="zh-CN" altLang="en-US" dirty="0"/>
              <a:t> </a:t>
            </a:r>
            <a:r>
              <a:rPr lang="en-US" altLang="zh-CN" dirty="0"/>
              <a:t>Preprocessing:</a:t>
            </a:r>
            <a:r>
              <a:rPr lang="zh-CN" altLang="en-US" dirty="0"/>
              <a:t> </a:t>
            </a:r>
            <a:r>
              <a:rPr lang="en-US" altLang="zh-CN" dirty="0"/>
              <a:t>remove</a:t>
            </a:r>
            <a:r>
              <a:rPr lang="zh-CN" altLang="en-US" dirty="0"/>
              <a:t> </a:t>
            </a:r>
            <a:r>
              <a:rPr lang="en-US" altLang="zh-CN" dirty="0"/>
              <a:t>nan</a:t>
            </a:r>
          </a:p>
          <a:p>
            <a:pPr lvl="1">
              <a:lnSpc>
                <a:spcPct val="150000"/>
              </a:lnSpc>
              <a:buFont typeface="Wingdings" pitchFamily="2" charset="2"/>
              <a:buChar char="v"/>
            </a:pPr>
            <a:endParaRPr lang="en-US" altLang="zh-CN" dirty="0"/>
          </a:p>
        </p:txBody>
      </p:sp>
      <p:graphicFrame>
        <p:nvGraphicFramePr>
          <p:cNvPr id="5" name="Table 4">
            <a:extLst>
              <a:ext uri="{FF2B5EF4-FFF2-40B4-BE49-F238E27FC236}">
                <a16:creationId xmlns:a16="http://schemas.microsoft.com/office/drawing/2014/main" id="{A79C7278-F78A-7135-4172-729E46AE411E}"/>
              </a:ext>
            </a:extLst>
          </p:cNvPr>
          <p:cNvGraphicFramePr>
            <a:graphicFrameLocks noGrp="1"/>
          </p:cNvGraphicFramePr>
          <p:nvPr>
            <p:extLst>
              <p:ext uri="{D42A27DB-BD31-4B8C-83A1-F6EECF244321}">
                <p14:modId xmlns:p14="http://schemas.microsoft.com/office/powerpoint/2010/main" val="3317703794"/>
              </p:ext>
            </p:extLst>
          </p:nvPr>
        </p:nvGraphicFramePr>
        <p:xfrm>
          <a:off x="1174750" y="2095659"/>
          <a:ext cx="10273063" cy="1112520"/>
        </p:xfrm>
        <a:graphic>
          <a:graphicData uri="http://schemas.openxmlformats.org/drawingml/2006/table">
            <a:tbl>
              <a:tblPr firstRow="1" bandRow="1">
                <a:tableStyleId>{5C22544A-7EE6-4342-B048-85BDC9FD1C3A}</a:tableStyleId>
              </a:tblPr>
              <a:tblGrid>
                <a:gridCol w="1437821">
                  <a:extLst>
                    <a:ext uri="{9D8B030D-6E8A-4147-A177-3AD203B41FA5}">
                      <a16:colId xmlns:a16="http://schemas.microsoft.com/office/drawing/2014/main" val="69458699"/>
                    </a:ext>
                  </a:extLst>
                </a:gridCol>
                <a:gridCol w="1508167">
                  <a:extLst>
                    <a:ext uri="{9D8B030D-6E8A-4147-A177-3AD203B41FA5}">
                      <a16:colId xmlns:a16="http://schemas.microsoft.com/office/drawing/2014/main" val="3440864044"/>
                    </a:ext>
                  </a:extLst>
                </a:gridCol>
                <a:gridCol w="2161309">
                  <a:extLst>
                    <a:ext uri="{9D8B030D-6E8A-4147-A177-3AD203B41FA5}">
                      <a16:colId xmlns:a16="http://schemas.microsoft.com/office/drawing/2014/main" val="2374145374"/>
                    </a:ext>
                  </a:extLst>
                </a:gridCol>
                <a:gridCol w="1995054">
                  <a:extLst>
                    <a:ext uri="{9D8B030D-6E8A-4147-A177-3AD203B41FA5}">
                      <a16:colId xmlns:a16="http://schemas.microsoft.com/office/drawing/2014/main" val="1358261928"/>
                    </a:ext>
                  </a:extLst>
                </a:gridCol>
                <a:gridCol w="3170712">
                  <a:extLst>
                    <a:ext uri="{9D8B030D-6E8A-4147-A177-3AD203B41FA5}">
                      <a16:colId xmlns:a16="http://schemas.microsoft.com/office/drawing/2014/main" val="3678384356"/>
                    </a:ext>
                  </a:extLst>
                </a:gridCol>
              </a:tblGrid>
              <a:tr h="741680">
                <a:tc>
                  <a:txBody>
                    <a:bodyPr/>
                    <a:lstStyle/>
                    <a:p>
                      <a:pPr algn="ctr"/>
                      <a:r>
                        <a:rPr lang="en-US" altLang="zh-CN" dirty="0"/>
                        <a:t>Target</a:t>
                      </a:r>
                      <a:r>
                        <a:rPr lang="zh-CN" altLang="en-US" dirty="0"/>
                        <a:t> </a:t>
                      </a:r>
                      <a:r>
                        <a:rPr lang="en-US" altLang="zh-CN" dirty="0"/>
                        <a:t>Variable</a:t>
                      </a:r>
                      <a:endParaRPr lang="en-US" dirty="0"/>
                    </a:p>
                  </a:txBody>
                  <a:tcPr anchor="ctr"/>
                </a:tc>
                <a:tc>
                  <a:txBody>
                    <a:bodyPr/>
                    <a:lstStyle/>
                    <a:p>
                      <a:pPr algn="ctr"/>
                      <a:r>
                        <a:rPr lang="en-US" altLang="zh-CN" dirty="0"/>
                        <a:t>Class</a:t>
                      </a:r>
                      <a:endParaRPr lang="en-US" dirty="0"/>
                    </a:p>
                  </a:txBody>
                  <a:tcPr anchor="ctr"/>
                </a:tc>
                <a:tc>
                  <a:txBody>
                    <a:bodyPr/>
                    <a:lstStyle/>
                    <a:p>
                      <a:pPr algn="ctr"/>
                      <a:r>
                        <a:rPr lang="en-US" altLang="zh-CN" dirty="0"/>
                        <a:t>Missing</a:t>
                      </a:r>
                      <a:r>
                        <a:rPr lang="zh-CN" altLang="en-US" dirty="0"/>
                        <a:t> </a:t>
                      </a:r>
                      <a:r>
                        <a:rPr lang="en-US" altLang="zh-CN" dirty="0"/>
                        <a:t>Ratio</a:t>
                      </a:r>
                    </a:p>
                  </a:txBody>
                  <a:tcPr anchor="ctr"/>
                </a:tc>
                <a:tc>
                  <a:txBody>
                    <a:bodyPr/>
                    <a:lstStyle/>
                    <a:p>
                      <a:pPr algn="ctr"/>
                      <a:r>
                        <a:rPr lang="en-US" sz="1800" kern="1200" dirty="0">
                          <a:solidFill>
                            <a:schemeClr val="bg1"/>
                          </a:solidFill>
                          <a:latin typeface="+mn-lt"/>
                          <a:ea typeface="+mn-ea"/>
                          <a:cs typeface="+mn-cs"/>
                        </a:rPr>
                        <a:t>Distinct</a:t>
                      </a:r>
                      <a:r>
                        <a:rPr lang="zh-CN" altLang="en-US" sz="1800" kern="1200" dirty="0">
                          <a:solidFill>
                            <a:schemeClr val="bg1"/>
                          </a:solidFill>
                          <a:latin typeface="+mn-lt"/>
                          <a:ea typeface="+mn-ea"/>
                          <a:cs typeface="+mn-cs"/>
                        </a:rPr>
                        <a:t> </a:t>
                      </a:r>
                      <a:r>
                        <a:rPr lang="en-US" altLang="zh-CN" sz="1800" kern="1200" dirty="0">
                          <a:solidFill>
                            <a:schemeClr val="bg1"/>
                          </a:solidFill>
                          <a:latin typeface="+mn-lt"/>
                          <a:ea typeface="+mn-ea"/>
                          <a:cs typeface="+mn-cs"/>
                        </a:rPr>
                        <a:t>Values</a:t>
                      </a:r>
                      <a:endParaRPr lang="en-US" sz="1800" kern="1200" dirty="0">
                        <a:solidFill>
                          <a:schemeClr val="bg1"/>
                        </a:solidFill>
                        <a:latin typeface="+mn-lt"/>
                        <a:ea typeface="+mn-ea"/>
                        <a:cs typeface="+mn-cs"/>
                      </a:endParaRPr>
                    </a:p>
                  </a:txBody>
                  <a:tcPr anchor="ctr"/>
                </a:tc>
                <a:tc>
                  <a:txBody>
                    <a:bodyPr/>
                    <a:lstStyle/>
                    <a:p>
                      <a:pPr algn="ctr"/>
                      <a:r>
                        <a:rPr lang="en-US" altLang="zh-CN" sz="1800" kern="1200" dirty="0">
                          <a:solidFill>
                            <a:schemeClr val="bg1"/>
                          </a:solidFill>
                          <a:latin typeface="+mn-lt"/>
                          <a:ea typeface="+mn-ea"/>
                          <a:cs typeface="+mn-cs"/>
                        </a:rPr>
                        <a:t>Values</a:t>
                      </a:r>
                      <a:endParaRPr lang="en-US" sz="1800" kern="1200" dirty="0">
                        <a:solidFill>
                          <a:schemeClr val="bg1"/>
                        </a:solidFill>
                        <a:latin typeface="+mn-lt"/>
                        <a:ea typeface="+mn-ea"/>
                        <a:cs typeface="+mn-cs"/>
                      </a:endParaRPr>
                    </a:p>
                  </a:txBody>
                  <a:tcPr anchor="ctr"/>
                </a:tc>
                <a:extLst>
                  <a:ext uri="{0D108BD9-81ED-4DB2-BD59-A6C34878D82A}">
                    <a16:rowId xmlns:a16="http://schemas.microsoft.com/office/drawing/2014/main" val="1508888668"/>
                  </a:ext>
                </a:extLst>
              </a:tr>
              <a:tr h="370840">
                <a:tc>
                  <a:txBody>
                    <a:bodyPr/>
                    <a:lstStyle/>
                    <a:p>
                      <a:pPr marL="0" algn="ctr" defTabSz="914400" rtl="0" eaLnBrk="1" latinLnBrk="0" hangingPunct="1"/>
                      <a:r>
                        <a:rPr lang="en-GB" altLang="zh-CN" dirty="0"/>
                        <a:t>IS_HEALTHY</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Cat</a:t>
                      </a:r>
                      <a:r>
                        <a:rPr lang="zh-CN" altLang="en-US" sz="1800" kern="1200" dirty="0">
                          <a:solidFill>
                            <a:schemeClr val="dk1"/>
                          </a:solidFill>
                          <a:latin typeface="+mn-lt"/>
                          <a:ea typeface="+mn-ea"/>
                          <a:cs typeface="+mn-cs"/>
                        </a:rPr>
                        <a:t> </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 </a:t>
                      </a:r>
                      <a:r>
                        <a:rPr lang="en-US" altLang="zh-CN" sz="1800" kern="1200" dirty="0">
                          <a:solidFill>
                            <a:schemeClr val="dk1"/>
                          </a:solidFill>
                          <a:latin typeface="+mn-lt"/>
                          <a:ea typeface="+mn-ea"/>
                          <a:cs typeface="+mn-cs"/>
                        </a:rPr>
                        <a:t>Binary</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37.41%</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2</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{0.0,</a:t>
                      </a:r>
                      <a:r>
                        <a:rPr lang="zh-CN" altLang="en-US" sz="1800" kern="1200" dirty="0">
                          <a:solidFill>
                            <a:schemeClr val="dk1"/>
                          </a:solidFill>
                          <a:latin typeface="+mn-lt"/>
                          <a:ea typeface="+mn-ea"/>
                          <a:cs typeface="+mn-cs"/>
                        </a:rPr>
                        <a:t> </a:t>
                      </a:r>
                      <a:r>
                        <a:rPr lang="en-US" altLang="zh-CN" sz="1800" kern="1200" dirty="0">
                          <a:solidFill>
                            <a:schemeClr val="dk1"/>
                          </a:solidFill>
                          <a:latin typeface="+mn-lt"/>
                          <a:ea typeface="+mn-ea"/>
                          <a:cs typeface="+mn-cs"/>
                        </a:rPr>
                        <a:t>1.0,</a:t>
                      </a:r>
                      <a:r>
                        <a:rPr lang="zh-CN" altLang="en-US" sz="1800" kern="1200" dirty="0">
                          <a:solidFill>
                            <a:schemeClr val="dk1"/>
                          </a:solidFill>
                          <a:latin typeface="+mn-lt"/>
                          <a:ea typeface="+mn-ea"/>
                          <a:cs typeface="+mn-cs"/>
                        </a:rPr>
                        <a:t> </a:t>
                      </a:r>
                      <a:r>
                        <a:rPr lang="en-US" altLang="zh-CN" sz="1800" b="1" kern="1200" dirty="0">
                          <a:solidFill>
                            <a:srgbClr val="FF0000"/>
                          </a:solidFill>
                          <a:latin typeface="+mn-lt"/>
                          <a:ea typeface="+mn-ea"/>
                          <a:cs typeface="+mn-cs"/>
                        </a:rPr>
                        <a:t>nan</a:t>
                      </a:r>
                      <a:r>
                        <a:rPr lang="en-US" altLang="zh-CN" sz="1800" kern="1200" dirty="0">
                          <a:solidFill>
                            <a:schemeClr val="dk1"/>
                          </a:solidFill>
                          <a:latin typeface="+mn-lt"/>
                          <a:ea typeface="+mn-ea"/>
                          <a:cs typeface="+mn-cs"/>
                        </a:rPr>
                        <a:t>}</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2051678227"/>
                  </a:ext>
                </a:extLst>
              </a:tr>
            </a:tbl>
          </a:graphicData>
        </a:graphic>
      </p:graphicFrame>
    </p:spTree>
    <p:extLst>
      <p:ext uri="{BB962C8B-B14F-4D97-AF65-F5344CB8AC3E}">
        <p14:creationId xmlns:p14="http://schemas.microsoft.com/office/powerpoint/2010/main" val="195288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E02BC-63EC-5993-EC2A-21325D5474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9F104-6E7F-6720-7486-60A753E3DE95}"/>
              </a:ext>
            </a:extLst>
          </p:cNvPr>
          <p:cNvSpPr>
            <a:spLocks noGrp="1"/>
          </p:cNvSpPr>
          <p:nvPr>
            <p:ph idx="1"/>
          </p:nvPr>
        </p:nvSpPr>
        <p:spPr>
          <a:xfrm>
            <a:off x="352425" y="471488"/>
            <a:ext cx="11291888" cy="6215062"/>
          </a:xfrm>
        </p:spPr>
        <p:txBody>
          <a:bodyPr>
            <a:normAutofit/>
          </a:bodyPr>
          <a:lstStyle/>
          <a:p>
            <a:pPr>
              <a:lnSpc>
                <a:spcPct val="150000"/>
              </a:lnSpc>
              <a:buFont typeface="Wingdings" pitchFamily="2" charset="2"/>
              <a:buChar char="v"/>
            </a:pPr>
            <a:r>
              <a:rPr lang="en-US" altLang="zh-CN" dirty="0">
                <a:solidFill>
                  <a:srgbClr val="FF0000"/>
                </a:solidFill>
              </a:rPr>
              <a:t>Data</a:t>
            </a:r>
            <a:r>
              <a:rPr lang="zh-CN" altLang="en-US" dirty="0">
                <a:solidFill>
                  <a:srgbClr val="FF0000"/>
                </a:solidFill>
              </a:rPr>
              <a:t> </a:t>
            </a:r>
            <a:r>
              <a:rPr lang="en-US" altLang="zh-CN" dirty="0">
                <a:solidFill>
                  <a:srgbClr val="FF0000"/>
                </a:solidFill>
              </a:rPr>
              <a:t>Description</a:t>
            </a:r>
          </a:p>
          <a:p>
            <a:pPr lvl="1">
              <a:lnSpc>
                <a:spcPct val="150000"/>
              </a:lnSpc>
              <a:buFont typeface="Wingdings" pitchFamily="2" charset="2"/>
              <a:buChar char="v"/>
            </a:pPr>
            <a:r>
              <a:rPr lang="en-US" altLang="zh-CN" dirty="0"/>
              <a:t>Columns</a:t>
            </a:r>
            <a:r>
              <a:rPr lang="zh-CN" altLang="en-US" dirty="0"/>
              <a:t> </a:t>
            </a:r>
            <a:r>
              <a:rPr lang="en-US" altLang="zh-CN" dirty="0"/>
              <a:t>that</a:t>
            </a:r>
            <a:r>
              <a:rPr lang="zh-CN" altLang="en-US" dirty="0"/>
              <a:t> </a:t>
            </a:r>
            <a:r>
              <a:rPr lang="en-US" altLang="zh-CN" dirty="0"/>
              <a:t>we</a:t>
            </a:r>
            <a:r>
              <a:rPr lang="zh-CN" altLang="en-US" dirty="0"/>
              <a:t> </a:t>
            </a:r>
            <a:r>
              <a:rPr lang="en-US" altLang="zh-CN" dirty="0"/>
              <a:t>considered</a:t>
            </a:r>
            <a:r>
              <a:rPr lang="zh-CN" altLang="en-US" dirty="0"/>
              <a:t> </a:t>
            </a:r>
            <a:r>
              <a:rPr lang="en-US" altLang="zh-CN" dirty="0"/>
              <a:t>are</a:t>
            </a:r>
            <a:r>
              <a:rPr lang="zh-CN" altLang="en-US" dirty="0"/>
              <a:t> </a:t>
            </a:r>
            <a:r>
              <a:rPr lang="en-US" altLang="zh-CN" dirty="0"/>
              <a:t>related</a:t>
            </a:r>
            <a:r>
              <a:rPr lang="zh-CN" altLang="en-US" dirty="0"/>
              <a:t> </a:t>
            </a:r>
            <a:r>
              <a:rPr lang="en-US" altLang="zh-CN" dirty="0"/>
              <a:t>with</a:t>
            </a:r>
            <a:r>
              <a:rPr lang="zh-CN" altLang="en-US" dirty="0"/>
              <a:t> </a:t>
            </a:r>
            <a:r>
              <a:rPr lang="en-GB" altLang="zh-CN" dirty="0"/>
              <a:t>IS_HEALTHY</a:t>
            </a:r>
            <a:endParaRPr lang="en-US" altLang="zh-CN" dirty="0"/>
          </a:p>
          <a:p>
            <a:pPr lvl="1">
              <a:lnSpc>
                <a:spcPct val="150000"/>
              </a:lnSpc>
              <a:buFont typeface="Wingdings" pitchFamily="2" charset="2"/>
              <a:buChar char="v"/>
            </a:pPr>
            <a:endParaRPr lang="en-US" altLang="zh-CN" dirty="0"/>
          </a:p>
        </p:txBody>
      </p:sp>
      <p:graphicFrame>
        <p:nvGraphicFramePr>
          <p:cNvPr id="4" name="Table 3">
            <a:extLst>
              <a:ext uri="{FF2B5EF4-FFF2-40B4-BE49-F238E27FC236}">
                <a16:creationId xmlns:a16="http://schemas.microsoft.com/office/drawing/2014/main" id="{48985A30-2F75-019B-C5D3-2E6097B9689D}"/>
              </a:ext>
            </a:extLst>
          </p:cNvPr>
          <p:cNvGraphicFramePr>
            <a:graphicFrameLocks noGrp="1"/>
          </p:cNvGraphicFramePr>
          <p:nvPr/>
        </p:nvGraphicFramePr>
        <p:xfrm>
          <a:off x="1174750" y="2095659"/>
          <a:ext cx="10072372" cy="3337560"/>
        </p:xfrm>
        <a:graphic>
          <a:graphicData uri="http://schemas.openxmlformats.org/drawingml/2006/table">
            <a:tbl>
              <a:tblPr firstRow="1" bandRow="1">
                <a:tableStyleId>{5C22544A-7EE6-4342-B048-85BDC9FD1C3A}</a:tableStyleId>
              </a:tblPr>
              <a:tblGrid>
                <a:gridCol w="1623314">
                  <a:extLst>
                    <a:ext uri="{9D8B030D-6E8A-4147-A177-3AD203B41FA5}">
                      <a16:colId xmlns:a16="http://schemas.microsoft.com/office/drawing/2014/main" val="69458699"/>
                    </a:ext>
                  </a:extLst>
                </a:gridCol>
                <a:gridCol w="3412872">
                  <a:extLst>
                    <a:ext uri="{9D8B030D-6E8A-4147-A177-3AD203B41FA5}">
                      <a16:colId xmlns:a16="http://schemas.microsoft.com/office/drawing/2014/main" val="3440864044"/>
                    </a:ext>
                  </a:extLst>
                </a:gridCol>
                <a:gridCol w="2518093">
                  <a:extLst>
                    <a:ext uri="{9D8B030D-6E8A-4147-A177-3AD203B41FA5}">
                      <a16:colId xmlns:a16="http://schemas.microsoft.com/office/drawing/2014/main" val="1358261928"/>
                    </a:ext>
                  </a:extLst>
                </a:gridCol>
                <a:gridCol w="2518093">
                  <a:extLst>
                    <a:ext uri="{9D8B030D-6E8A-4147-A177-3AD203B41FA5}">
                      <a16:colId xmlns:a16="http://schemas.microsoft.com/office/drawing/2014/main" val="3678384356"/>
                    </a:ext>
                  </a:extLst>
                </a:gridCol>
              </a:tblGrid>
              <a:tr h="370840">
                <a:tc rowSpan="2">
                  <a:txBody>
                    <a:bodyPr/>
                    <a:lstStyle/>
                    <a:p>
                      <a:pPr algn="ctr"/>
                      <a:r>
                        <a:rPr lang="en-US" altLang="zh-CN" dirty="0"/>
                        <a:t>Meta</a:t>
                      </a:r>
                      <a:r>
                        <a:rPr lang="zh-CN" altLang="en-US" dirty="0"/>
                        <a:t> </a:t>
                      </a:r>
                      <a:r>
                        <a:rPr lang="en-US" altLang="zh-CN" dirty="0"/>
                        <a:t>Data</a:t>
                      </a:r>
                      <a:endParaRPr lang="en-US" dirty="0"/>
                    </a:p>
                  </a:txBody>
                  <a:tcPr anchor="ctr"/>
                </a:tc>
                <a:tc rowSpan="2">
                  <a:txBody>
                    <a:bodyPr/>
                    <a:lstStyle/>
                    <a:p>
                      <a:pPr algn="ctr"/>
                      <a:r>
                        <a:rPr lang="en-US" altLang="zh-CN" dirty="0"/>
                        <a:t>Numerical</a:t>
                      </a:r>
                      <a:endParaRPr lang="en-US" dirty="0"/>
                    </a:p>
                  </a:txBody>
                  <a:tcPr anchor="ctr"/>
                </a:tc>
                <a:tc gridSpan="2">
                  <a:txBody>
                    <a:bodyPr/>
                    <a:lstStyle/>
                    <a:p>
                      <a:pPr algn="ctr"/>
                      <a:r>
                        <a:rPr lang="en-US" altLang="zh-CN" dirty="0"/>
                        <a:t>Categorical</a:t>
                      </a:r>
                      <a:endParaRPr lang="en-US" dirty="0"/>
                    </a:p>
                  </a:txBody>
                  <a:tcPr/>
                </a:tc>
                <a:tc hMerge="1">
                  <a:txBody>
                    <a:bodyPr/>
                    <a:lstStyle/>
                    <a:p>
                      <a:endParaRPr dirty="0"/>
                    </a:p>
                  </a:txBody>
                  <a:tcPr/>
                </a:tc>
                <a:extLst>
                  <a:ext uri="{0D108BD9-81ED-4DB2-BD59-A6C34878D82A}">
                    <a16:rowId xmlns:a16="http://schemas.microsoft.com/office/drawing/2014/main" val="1508888668"/>
                  </a:ext>
                </a:extLst>
              </a:tr>
              <a:tr h="370840">
                <a:tc v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v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800" kern="1200" dirty="0">
                          <a:solidFill>
                            <a:schemeClr val="bg1"/>
                          </a:solidFill>
                          <a:latin typeface="+mn-lt"/>
                          <a:ea typeface="+mn-ea"/>
                          <a:cs typeface="+mn-cs"/>
                        </a:rPr>
                        <a:t>Binary</a:t>
                      </a:r>
                    </a:p>
                  </a:txBody>
                  <a:tcPr>
                    <a:solidFill>
                      <a:schemeClr val="accent1"/>
                    </a:solidFill>
                  </a:tcPr>
                </a:tc>
                <a:tc>
                  <a:txBody>
                    <a:bodyPr/>
                    <a:lstStyle/>
                    <a:p>
                      <a:pPr marL="0" algn="ctr" defTabSz="914400" rtl="0" eaLnBrk="1" latinLnBrk="0" hangingPunct="1"/>
                      <a:r>
                        <a:rPr lang="en-US" altLang="zh-CN" sz="1800" kern="1200" dirty="0">
                          <a:solidFill>
                            <a:schemeClr val="bg1"/>
                          </a:solidFill>
                          <a:latin typeface="+mn-lt"/>
                          <a:ea typeface="+mn-ea"/>
                          <a:cs typeface="+mn-cs"/>
                        </a:rPr>
                        <a:t>Multi-categories</a:t>
                      </a:r>
                      <a:endParaRPr lang="en-US" sz="1800" kern="1200" dirty="0">
                        <a:solidFill>
                          <a:schemeClr val="bg1"/>
                        </a:solidFill>
                        <a:latin typeface="+mn-lt"/>
                        <a:ea typeface="+mn-ea"/>
                        <a:cs typeface="+mn-cs"/>
                      </a:endParaRPr>
                    </a:p>
                  </a:txBody>
                  <a:tcPr>
                    <a:solidFill>
                      <a:schemeClr val="accent1"/>
                    </a:solidFill>
                  </a:tcPr>
                </a:tc>
                <a:extLst>
                  <a:ext uri="{0D108BD9-81ED-4DB2-BD59-A6C34878D82A}">
                    <a16:rowId xmlns:a16="http://schemas.microsoft.com/office/drawing/2014/main" val="1575510067"/>
                  </a:ext>
                </a:extLst>
              </a:tr>
              <a:tr h="370840">
                <a:tc>
                  <a:txBody>
                    <a:bodyPr/>
                    <a:lstStyle/>
                    <a:p>
                      <a:pPr marL="0" algn="ctr" defTabSz="914400" rtl="0" eaLnBrk="1" latinLnBrk="0" hangingPunct="1"/>
                      <a:r>
                        <a:rPr lang="en-US" sz="1800" kern="1200" dirty="0">
                          <a:solidFill>
                            <a:schemeClr val="dk1"/>
                          </a:solidFill>
                          <a:latin typeface="+mn-lt"/>
                          <a:ea typeface="+mn-ea"/>
                          <a:cs typeface="+mn-cs"/>
                        </a:rPr>
                        <a:t>WAVE_NO</a:t>
                      </a:r>
                    </a:p>
                  </a:txBody>
                  <a:tcPr/>
                </a:tc>
                <a:tc>
                  <a:txBody>
                    <a:bodyPr/>
                    <a:lstStyle/>
                    <a:p>
                      <a:pPr marL="0" algn="ctr" defTabSz="914400" rtl="0" eaLnBrk="1" latinLnBrk="0" hangingPunct="1"/>
                      <a:r>
                        <a:rPr lang="en-US" sz="1800" kern="1200" dirty="0">
                          <a:solidFill>
                            <a:schemeClr val="dk1"/>
                          </a:solidFill>
                          <a:latin typeface="+mn-lt"/>
                          <a:ea typeface="+mn-ea"/>
                          <a:cs typeface="+mn-cs"/>
                        </a:rPr>
                        <a:t>AGE_YRS</a:t>
                      </a:r>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REGION_TYPE</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STATE</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051678227"/>
                  </a:ext>
                </a:extLst>
              </a:tr>
              <a:tr h="370840">
                <a:tc>
                  <a:txBody>
                    <a:bodyPr/>
                    <a:lstStyle/>
                    <a:p>
                      <a:pPr marL="0" algn="ctr" defTabSz="914400" rtl="0" eaLnBrk="1" latinLnBrk="0" hangingPunct="1"/>
                      <a:r>
                        <a:rPr lang="en-US" sz="1800" kern="1200" dirty="0">
                          <a:solidFill>
                            <a:schemeClr val="dk1"/>
                          </a:solidFill>
                          <a:latin typeface="+mn-lt"/>
                          <a:ea typeface="+mn-ea"/>
                          <a:cs typeface="+mn-cs"/>
                        </a:rPr>
                        <a:t>HH_ID</a:t>
                      </a:r>
                    </a:p>
                  </a:txBody>
                  <a:tcPr/>
                </a:tc>
                <a:tc>
                  <a:txBody>
                    <a:bodyPr/>
                    <a:lstStyle/>
                    <a:p>
                      <a:pPr marL="0" algn="ctr" defTabSz="914400" rtl="0" eaLnBrk="1" latinLnBrk="0" hangingPunct="1"/>
                      <a:r>
                        <a:rPr lang="en-US" sz="1800" kern="1200" dirty="0">
                          <a:solidFill>
                            <a:schemeClr val="dk1"/>
                          </a:solidFill>
                          <a:latin typeface="+mn-lt"/>
                          <a:ea typeface="+mn-ea"/>
                          <a:cs typeface="+mn-cs"/>
                        </a:rPr>
                        <a:t>TS_ON_WORK_FOR_EMPLOYER</a:t>
                      </a:r>
                    </a:p>
                  </a:txBody>
                  <a:tcPr/>
                </a:tc>
                <a:tc>
                  <a:txBody>
                    <a:bodyPr/>
                    <a:lstStyle/>
                    <a:p>
                      <a:pPr marL="0" algn="ctr" defTabSz="914400" rtl="0" eaLnBrk="1" latinLnBrk="0" hangingPunct="1"/>
                      <a:r>
                        <a:rPr lang="en-US" sz="1800" kern="1200" dirty="0">
                          <a:solidFill>
                            <a:schemeClr val="dk1"/>
                          </a:solidFill>
                          <a:latin typeface="+mn-lt"/>
                          <a:ea typeface="+mn-ea"/>
                          <a:cs typeface="+mn-cs"/>
                        </a:rPr>
                        <a:t>IS_HOSPITALISED</a:t>
                      </a:r>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HR</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88812020"/>
                  </a:ext>
                </a:extLst>
              </a:tr>
              <a:tr h="370840">
                <a:tc>
                  <a:txBody>
                    <a:bodyPr/>
                    <a:lstStyle/>
                    <a:p>
                      <a:pPr marL="0" algn="ctr" defTabSz="914400" rtl="0" eaLnBrk="1" latinLnBrk="0" hangingPunct="1"/>
                      <a:r>
                        <a:rPr lang="en-US" sz="1800" kern="1200" dirty="0">
                          <a:solidFill>
                            <a:schemeClr val="dk1"/>
                          </a:solidFill>
                          <a:latin typeface="+mn-lt"/>
                          <a:ea typeface="+mn-ea"/>
                          <a:cs typeface="+mn-cs"/>
                        </a:rPr>
                        <a:t>MEM_ID</a:t>
                      </a:r>
                    </a:p>
                  </a:txBody>
                  <a:tcPr/>
                </a:tc>
                <a:tc>
                  <a:txBody>
                    <a:bodyPr/>
                    <a:lstStyle/>
                    <a:p>
                      <a:pPr marL="0" algn="ctr" defTabSz="914400" rtl="0" eaLnBrk="1" latinLnBrk="0" hangingPunct="1"/>
                      <a:r>
                        <a:rPr lang="en-US" sz="1800" kern="1200" dirty="0">
                          <a:solidFill>
                            <a:schemeClr val="dk1"/>
                          </a:solidFill>
                          <a:latin typeface="+mn-lt"/>
                          <a:ea typeface="+mn-ea"/>
                          <a:cs typeface="+mn-cs"/>
                        </a:rPr>
                        <a:t>TS_ON_TRAVEL</a:t>
                      </a:r>
                    </a:p>
                  </a:txBody>
                  <a:tcPr/>
                </a:tc>
                <a:tc>
                  <a:txBody>
                    <a:bodyPr/>
                    <a:lstStyle/>
                    <a:p>
                      <a:pPr marL="0" algn="ctr" defTabSz="914400" rtl="0" eaLnBrk="1" latinLnBrk="0" hangingPunct="1"/>
                      <a:r>
                        <a:rPr lang="en-US" sz="1800" kern="1200" dirty="0">
                          <a:solidFill>
                            <a:schemeClr val="dk1"/>
                          </a:solidFill>
                          <a:latin typeface="+mn-lt"/>
                          <a:ea typeface="+mn-ea"/>
                          <a:cs typeface="+mn-cs"/>
                        </a:rPr>
                        <a:t>WAS_HOSPITALISED</a:t>
                      </a:r>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MEM_STATUS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96460539"/>
                  </a:ext>
                </a:extLst>
              </a:tr>
              <a:tr h="370840">
                <a:tc>
                  <a:txBody>
                    <a:bodyPr/>
                    <a:lstStyle/>
                    <a:p>
                      <a:pPr marL="0" algn="ctr" defTabSz="914400" rtl="0" eaLnBrk="1" latinLnBrk="0" hangingPunct="1"/>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a:solidFill>
                            <a:schemeClr val="dk1"/>
                          </a:solidFill>
                          <a:latin typeface="+mn-lt"/>
                          <a:ea typeface="+mn-ea"/>
                          <a:cs typeface="+mn-cs"/>
                        </a:rPr>
                        <a:t>TS_ON_OUTDOOR_SPORTS</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a:solidFill>
                            <a:schemeClr val="dk1"/>
                          </a:solidFill>
                          <a:latin typeface="+mn-lt"/>
                          <a:ea typeface="+mn-ea"/>
                          <a:cs typeface="+mn-cs"/>
                        </a:rPr>
                        <a:t>HAS_BANK_AC</a:t>
                      </a:r>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GENDER</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4266786100"/>
                  </a:ext>
                </a:extLst>
              </a:tr>
              <a:tr h="370840">
                <a:tc>
                  <a:txBody>
                    <a:bodyPr/>
                    <a:lstStyle/>
                    <a:p>
                      <a:pPr marL="0" algn="ctr" defTabSz="914400" rtl="0" eaLnBrk="1" latinLnBrk="0" hangingPunct="1"/>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a:solidFill>
                            <a:schemeClr val="dk1"/>
                          </a:solidFill>
                          <a:latin typeface="+mn-lt"/>
                          <a:ea typeface="+mn-ea"/>
                          <a:cs typeface="+mn-cs"/>
                        </a:rPr>
                        <a:t>HAS_MOBILE</a:t>
                      </a:r>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RELIGION</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3276204789"/>
                  </a:ext>
                </a:extLst>
              </a:tr>
              <a:tr h="370840">
                <a:tc>
                  <a:txBody>
                    <a:bodyPr/>
                    <a:lstStyle/>
                    <a:p>
                      <a:pPr marL="0" algn="ctr" defTabSz="914400" rtl="0" eaLnBrk="1" latinLnBrk="0" hangingPunct="1"/>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a:solidFill>
                            <a:schemeClr val="dk1"/>
                          </a:solidFill>
                          <a:latin typeface="+mn-lt"/>
                          <a:ea typeface="+mn-ea"/>
                          <a:cs typeface="+mn-cs"/>
                        </a:rPr>
                        <a:t>WILL_EMIGRATE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latin typeface="+mn-lt"/>
                          <a:ea typeface="+mn-ea"/>
                          <a:cs typeface="+mn-cs"/>
                        </a:rPr>
                        <a:t>EMPLOYMENT_STATUS</a:t>
                      </a:r>
                    </a:p>
                  </a:txBody>
                  <a:tcPr/>
                </a:tc>
                <a:extLst>
                  <a:ext uri="{0D108BD9-81ED-4DB2-BD59-A6C34878D82A}">
                    <a16:rowId xmlns:a16="http://schemas.microsoft.com/office/drawing/2014/main" val="3938811361"/>
                  </a:ext>
                </a:extLst>
              </a:tr>
              <a:tr h="370840">
                <a:tc>
                  <a:txBody>
                    <a:bodyPr/>
                    <a:lstStyle/>
                    <a:p>
                      <a:pPr marL="0" algn="ctr" defTabSz="914400" rtl="0" eaLnBrk="1" latinLnBrk="0" hangingPunct="1"/>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endParaRPr lang="en-US" sz="18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latin typeface="+mn-lt"/>
                          <a:ea typeface="+mn-ea"/>
                          <a:cs typeface="+mn-cs"/>
                        </a:rPr>
                        <a:t>PLACE_OF_WORK</a:t>
                      </a:r>
                    </a:p>
                  </a:txBody>
                  <a:tcPr/>
                </a:tc>
                <a:extLst>
                  <a:ext uri="{0D108BD9-81ED-4DB2-BD59-A6C34878D82A}">
                    <a16:rowId xmlns:a16="http://schemas.microsoft.com/office/drawing/2014/main" val="3059110491"/>
                  </a:ext>
                </a:extLst>
              </a:tr>
            </a:tbl>
          </a:graphicData>
        </a:graphic>
      </p:graphicFrame>
    </p:spTree>
    <p:extLst>
      <p:ext uri="{BB962C8B-B14F-4D97-AF65-F5344CB8AC3E}">
        <p14:creationId xmlns:p14="http://schemas.microsoft.com/office/powerpoint/2010/main" val="143324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1BE5-EBFE-75AF-50F1-4F3901C7D3F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56022-89BE-F123-65F4-060EE4CA7B1F}"/>
              </a:ext>
            </a:extLst>
          </p:cNvPr>
          <p:cNvSpPr>
            <a:spLocks noGrp="1"/>
          </p:cNvSpPr>
          <p:nvPr>
            <p:ph idx="1"/>
          </p:nvPr>
        </p:nvSpPr>
        <p:spPr>
          <a:xfrm>
            <a:off x="352425" y="471488"/>
            <a:ext cx="11291888" cy="6215062"/>
          </a:xfrm>
        </p:spPr>
        <p:txBody>
          <a:bodyPr>
            <a:normAutofit/>
          </a:bodyPr>
          <a:lstStyle/>
          <a:p>
            <a:pPr>
              <a:lnSpc>
                <a:spcPct val="150000"/>
              </a:lnSpc>
              <a:buFont typeface="Wingdings" pitchFamily="2" charset="2"/>
              <a:buChar char="v"/>
            </a:pPr>
            <a:r>
              <a:rPr lang="en-US" altLang="zh-CN" dirty="0">
                <a:solidFill>
                  <a:srgbClr val="FF0000"/>
                </a:solidFill>
              </a:rPr>
              <a:t>Data</a:t>
            </a:r>
            <a:r>
              <a:rPr lang="zh-CN" altLang="en-US" dirty="0">
                <a:solidFill>
                  <a:srgbClr val="FF0000"/>
                </a:solidFill>
              </a:rPr>
              <a:t> </a:t>
            </a:r>
            <a:r>
              <a:rPr lang="en-US" altLang="zh-CN" dirty="0">
                <a:solidFill>
                  <a:srgbClr val="FF0000"/>
                </a:solidFill>
              </a:rPr>
              <a:t>Description</a:t>
            </a:r>
          </a:p>
          <a:p>
            <a:pPr lvl="1">
              <a:lnSpc>
                <a:spcPct val="150000"/>
              </a:lnSpc>
              <a:buFont typeface="Wingdings" pitchFamily="2" charset="2"/>
              <a:buChar char="v"/>
            </a:pPr>
            <a:r>
              <a:rPr lang="zh-CN" altLang="en-US" dirty="0"/>
              <a:t> </a:t>
            </a:r>
            <a:r>
              <a:rPr lang="en-US" altLang="zh-CN" dirty="0"/>
              <a:t>Meta</a:t>
            </a:r>
            <a:r>
              <a:rPr lang="zh-CN" altLang="en-US" dirty="0"/>
              <a:t> </a:t>
            </a:r>
            <a:r>
              <a:rPr lang="en-US" altLang="zh-CN" dirty="0"/>
              <a:t>Data</a:t>
            </a:r>
          </a:p>
          <a:p>
            <a:pPr lvl="1">
              <a:lnSpc>
                <a:spcPct val="150000"/>
              </a:lnSpc>
              <a:buFont typeface="Wingdings" pitchFamily="2" charset="2"/>
              <a:buChar char="v"/>
            </a:pPr>
            <a:endParaRPr lang="en-US" altLang="zh-CN" dirty="0"/>
          </a:p>
        </p:txBody>
      </p:sp>
      <p:graphicFrame>
        <p:nvGraphicFramePr>
          <p:cNvPr id="4" name="Table 3">
            <a:extLst>
              <a:ext uri="{FF2B5EF4-FFF2-40B4-BE49-F238E27FC236}">
                <a16:creationId xmlns:a16="http://schemas.microsoft.com/office/drawing/2014/main" id="{1C7FFB27-F840-BFC3-1D1C-30CFF824A466}"/>
              </a:ext>
            </a:extLst>
          </p:cNvPr>
          <p:cNvGraphicFramePr>
            <a:graphicFrameLocks noGrp="1"/>
          </p:cNvGraphicFramePr>
          <p:nvPr>
            <p:extLst>
              <p:ext uri="{D42A27DB-BD31-4B8C-83A1-F6EECF244321}">
                <p14:modId xmlns:p14="http://schemas.microsoft.com/office/powerpoint/2010/main" val="245264317"/>
              </p:ext>
            </p:extLst>
          </p:nvPr>
        </p:nvGraphicFramePr>
        <p:xfrm>
          <a:off x="1174750" y="2095659"/>
          <a:ext cx="10273063" cy="1854200"/>
        </p:xfrm>
        <a:graphic>
          <a:graphicData uri="http://schemas.openxmlformats.org/drawingml/2006/table">
            <a:tbl>
              <a:tblPr firstRow="1" bandRow="1">
                <a:tableStyleId>{5C22544A-7EE6-4342-B048-85BDC9FD1C3A}</a:tableStyleId>
              </a:tblPr>
              <a:tblGrid>
                <a:gridCol w="1437821">
                  <a:extLst>
                    <a:ext uri="{9D8B030D-6E8A-4147-A177-3AD203B41FA5}">
                      <a16:colId xmlns:a16="http://schemas.microsoft.com/office/drawing/2014/main" val="69458699"/>
                    </a:ext>
                  </a:extLst>
                </a:gridCol>
                <a:gridCol w="1508167">
                  <a:extLst>
                    <a:ext uri="{9D8B030D-6E8A-4147-A177-3AD203B41FA5}">
                      <a16:colId xmlns:a16="http://schemas.microsoft.com/office/drawing/2014/main" val="3440864044"/>
                    </a:ext>
                  </a:extLst>
                </a:gridCol>
                <a:gridCol w="2161309">
                  <a:extLst>
                    <a:ext uri="{9D8B030D-6E8A-4147-A177-3AD203B41FA5}">
                      <a16:colId xmlns:a16="http://schemas.microsoft.com/office/drawing/2014/main" val="2374145374"/>
                    </a:ext>
                  </a:extLst>
                </a:gridCol>
                <a:gridCol w="1995054">
                  <a:extLst>
                    <a:ext uri="{9D8B030D-6E8A-4147-A177-3AD203B41FA5}">
                      <a16:colId xmlns:a16="http://schemas.microsoft.com/office/drawing/2014/main" val="1358261928"/>
                    </a:ext>
                  </a:extLst>
                </a:gridCol>
                <a:gridCol w="3170712">
                  <a:extLst>
                    <a:ext uri="{9D8B030D-6E8A-4147-A177-3AD203B41FA5}">
                      <a16:colId xmlns:a16="http://schemas.microsoft.com/office/drawing/2014/main" val="3678384356"/>
                    </a:ext>
                  </a:extLst>
                </a:gridCol>
              </a:tblGrid>
              <a:tr h="741680">
                <a:tc>
                  <a:txBody>
                    <a:bodyPr/>
                    <a:lstStyle/>
                    <a:p>
                      <a:pPr algn="ctr"/>
                      <a:r>
                        <a:rPr lang="en-US" altLang="zh-CN" dirty="0"/>
                        <a:t>Meta</a:t>
                      </a:r>
                      <a:r>
                        <a:rPr lang="zh-CN" altLang="en-US" dirty="0"/>
                        <a:t> </a:t>
                      </a:r>
                      <a:r>
                        <a:rPr lang="en-US" altLang="zh-CN" dirty="0"/>
                        <a:t>Data</a:t>
                      </a:r>
                      <a:endParaRPr lang="en-US" dirty="0"/>
                    </a:p>
                  </a:txBody>
                  <a:tcPr anchor="ctr"/>
                </a:tc>
                <a:tc>
                  <a:txBody>
                    <a:bodyPr/>
                    <a:lstStyle/>
                    <a:p>
                      <a:pPr algn="ctr"/>
                      <a:r>
                        <a:rPr lang="en-US" altLang="zh-CN" dirty="0"/>
                        <a:t>Class</a:t>
                      </a:r>
                      <a:endParaRPr lang="en-US" dirty="0"/>
                    </a:p>
                  </a:txBody>
                  <a:tcPr anchor="ctr"/>
                </a:tc>
                <a:tc>
                  <a:txBody>
                    <a:bodyPr/>
                    <a:lstStyle/>
                    <a:p>
                      <a:pPr algn="ctr"/>
                      <a:r>
                        <a:rPr lang="en-US" altLang="zh-CN" dirty="0"/>
                        <a:t>Missing</a:t>
                      </a:r>
                      <a:r>
                        <a:rPr lang="zh-CN" altLang="en-US" dirty="0"/>
                        <a:t> </a:t>
                      </a:r>
                      <a:r>
                        <a:rPr lang="en-US" altLang="zh-CN" dirty="0"/>
                        <a:t>Ratio</a:t>
                      </a:r>
                    </a:p>
                    <a:p>
                      <a:pPr algn="ctr"/>
                      <a:r>
                        <a:rPr lang="en-US" altLang="zh-CN" dirty="0"/>
                        <a:t>(%)</a:t>
                      </a:r>
                      <a:endParaRPr lang="en-US" dirty="0"/>
                    </a:p>
                  </a:txBody>
                  <a:tcPr anchor="ctr"/>
                </a:tc>
                <a:tc>
                  <a:txBody>
                    <a:bodyPr/>
                    <a:lstStyle/>
                    <a:p>
                      <a:pPr algn="ctr"/>
                      <a:r>
                        <a:rPr lang="en-US" sz="1800" kern="1200" dirty="0">
                          <a:solidFill>
                            <a:schemeClr val="bg1"/>
                          </a:solidFill>
                          <a:latin typeface="+mn-lt"/>
                          <a:ea typeface="+mn-ea"/>
                          <a:cs typeface="+mn-cs"/>
                        </a:rPr>
                        <a:t>Distinct</a:t>
                      </a:r>
                      <a:r>
                        <a:rPr lang="zh-CN" altLang="en-US" sz="1800" kern="1200" dirty="0">
                          <a:solidFill>
                            <a:schemeClr val="bg1"/>
                          </a:solidFill>
                          <a:latin typeface="+mn-lt"/>
                          <a:ea typeface="+mn-ea"/>
                          <a:cs typeface="+mn-cs"/>
                        </a:rPr>
                        <a:t> </a:t>
                      </a:r>
                      <a:r>
                        <a:rPr lang="en-US" altLang="zh-CN" sz="1800" kern="1200" dirty="0">
                          <a:solidFill>
                            <a:schemeClr val="bg1"/>
                          </a:solidFill>
                          <a:latin typeface="+mn-lt"/>
                          <a:ea typeface="+mn-ea"/>
                          <a:cs typeface="+mn-cs"/>
                        </a:rPr>
                        <a:t>Values</a:t>
                      </a:r>
                      <a:endParaRPr lang="en-US" sz="1800" kern="1200" dirty="0">
                        <a:solidFill>
                          <a:schemeClr val="bg1"/>
                        </a:solidFill>
                        <a:latin typeface="+mn-lt"/>
                        <a:ea typeface="+mn-ea"/>
                        <a:cs typeface="+mn-cs"/>
                      </a:endParaRPr>
                    </a:p>
                  </a:txBody>
                  <a:tcPr anchor="ctr"/>
                </a:tc>
                <a:tc>
                  <a:txBody>
                    <a:bodyPr/>
                    <a:lstStyle/>
                    <a:p>
                      <a:pPr algn="ctr"/>
                      <a:r>
                        <a:rPr lang="en-US" altLang="zh-CN" sz="1800" kern="1200" dirty="0">
                          <a:solidFill>
                            <a:schemeClr val="bg1"/>
                          </a:solidFill>
                          <a:latin typeface="+mn-lt"/>
                          <a:ea typeface="+mn-ea"/>
                          <a:cs typeface="+mn-cs"/>
                        </a:rPr>
                        <a:t>Range</a:t>
                      </a:r>
                      <a:endParaRPr lang="en-US" sz="1800" kern="1200" dirty="0">
                        <a:solidFill>
                          <a:schemeClr val="bg1"/>
                        </a:solidFill>
                        <a:latin typeface="+mn-lt"/>
                        <a:ea typeface="+mn-ea"/>
                        <a:cs typeface="+mn-cs"/>
                      </a:endParaRPr>
                    </a:p>
                  </a:txBody>
                  <a:tcPr anchor="ctr"/>
                </a:tc>
                <a:extLst>
                  <a:ext uri="{0D108BD9-81ED-4DB2-BD59-A6C34878D82A}">
                    <a16:rowId xmlns:a16="http://schemas.microsoft.com/office/drawing/2014/main" val="1508888668"/>
                  </a:ext>
                </a:extLst>
              </a:tr>
              <a:tr h="370840">
                <a:tc>
                  <a:txBody>
                    <a:bodyPr/>
                    <a:lstStyle/>
                    <a:p>
                      <a:pPr marL="0" algn="ctr" defTabSz="914400" rtl="0" eaLnBrk="1" latinLnBrk="0" hangingPunct="1"/>
                      <a:r>
                        <a:rPr lang="en-US" sz="1800" kern="1200" dirty="0">
                          <a:solidFill>
                            <a:schemeClr val="dk1"/>
                          </a:solidFill>
                          <a:latin typeface="+mn-lt"/>
                          <a:ea typeface="+mn-ea"/>
                          <a:cs typeface="+mn-cs"/>
                        </a:rPr>
                        <a:t>WAVE_NO</a:t>
                      </a: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0</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32</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1-32</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2051678227"/>
                  </a:ext>
                </a:extLst>
              </a:tr>
              <a:tr h="370840">
                <a:tc>
                  <a:txBody>
                    <a:bodyPr/>
                    <a:lstStyle/>
                    <a:p>
                      <a:pPr marL="0" algn="ctr" defTabSz="914400" rtl="0" eaLnBrk="1" latinLnBrk="0" hangingPunct="1"/>
                      <a:r>
                        <a:rPr lang="en-US" sz="1800" kern="1200" dirty="0">
                          <a:solidFill>
                            <a:schemeClr val="dk1"/>
                          </a:solidFill>
                          <a:latin typeface="+mn-lt"/>
                          <a:ea typeface="+mn-ea"/>
                          <a:cs typeface="+mn-cs"/>
                        </a:rPr>
                        <a:t>HH_ID</a:t>
                      </a: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0</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265224</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10000061 - 99999278</a:t>
                      </a:r>
                    </a:p>
                  </a:txBody>
                  <a:tcPr anchor="ctr"/>
                </a:tc>
                <a:extLst>
                  <a:ext uri="{0D108BD9-81ED-4DB2-BD59-A6C34878D82A}">
                    <a16:rowId xmlns:a16="http://schemas.microsoft.com/office/drawing/2014/main" val="1088812020"/>
                  </a:ext>
                </a:extLst>
              </a:tr>
              <a:tr h="370840">
                <a:tc>
                  <a:txBody>
                    <a:bodyPr/>
                    <a:lstStyle/>
                    <a:p>
                      <a:pPr marL="0" algn="ctr" defTabSz="914400" rtl="0" eaLnBrk="1" latinLnBrk="0" hangingPunct="1"/>
                      <a:r>
                        <a:rPr lang="en-US" sz="1800" kern="1200" dirty="0">
                          <a:solidFill>
                            <a:schemeClr val="dk1"/>
                          </a:solidFill>
                          <a:latin typeface="+mn-lt"/>
                          <a:ea typeface="+mn-ea"/>
                          <a:cs typeface="+mn-cs"/>
                        </a:rPr>
                        <a:t>MEM_ID</a:t>
                      </a: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0</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48</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1 - 48</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96460539"/>
                  </a:ext>
                </a:extLst>
              </a:tr>
            </a:tbl>
          </a:graphicData>
        </a:graphic>
      </p:graphicFrame>
    </p:spTree>
    <p:extLst>
      <p:ext uri="{BB962C8B-B14F-4D97-AF65-F5344CB8AC3E}">
        <p14:creationId xmlns:p14="http://schemas.microsoft.com/office/powerpoint/2010/main" val="404646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71E85-AD7B-B33A-596E-7FB7C1FC37F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C1401-6535-5015-7274-ADFC846FA923}"/>
              </a:ext>
            </a:extLst>
          </p:cNvPr>
          <p:cNvSpPr>
            <a:spLocks noGrp="1"/>
          </p:cNvSpPr>
          <p:nvPr>
            <p:ph idx="1"/>
          </p:nvPr>
        </p:nvSpPr>
        <p:spPr>
          <a:xfrm>
            <a:off x="201901" y="321469"/>
            <a:ext cx="11291888" cy="6447466"/>
          </a:xfrm>
        </p:spPr>
        <p:txBody>
          <a:bodyPr>
            <a:normAutofit fontScale="92500" lnSpcReduction="10000"/>
          </a:bodyPr>
          <a:lstStyle/>
          <a:p>
            <a:pPr>
              <a:lnSpc>
                <a:spcPct val="150000"/>
              </a:lnSpc>
              <a:buFont typeface="Wingdings" pitchFamily="2" charset="2"/>
              <a:buChar char="v"/>
            </a:pPr>
            <a:r>
              <a:rPr lang="en-US" altLang="zh-CN" dirty="0">
                <a:solidFill>
                  <a:srgbClr val="FF0000"/>
                </a:solidFill>
              </a:rPr>
              <a:t>Data</a:t>
            </a:r>
            <a:r>
              <a:rPr lang="zh-CN" altLang="en-US" dirty="0">
                <a:solidFill>
                  <a:srgbClr val="FF0000"/>
                </a:solidFill>
              </a:rPr>
              <a:t> </a:t>
            </a:r>
            <a:r>
              <a:rPr lang="en-US" altLang="zh-CN" dirty="0">
                <a:solidFill>
                  <a:srgbClr val="FF0000"/>
                </a:solidFill>
              </a:rPr>
              <a:t>Description</a:t>
            </a:r>
          </a:p>
          <a:p>
            <a:pPr lvl="1">
              <a:lnSpc>
                <a:spcPct val="150000"/>
              </a:lnSpc>
              <a:buFont typeface="Wingdings" pitchFamily="2" charset="2"/>
              <a:buChar char="v"/>
            </a:pPr>
            <a:r>
              <a:rPr lang="zh-CN" altLang="en-US" dirty="0"/>
              <a:t> </a:t>
            </a:r>
            <a:r>
              <a:rPr lang="en-US" altLang="zh-CN" dirty="0"/>
              <a:t>Numerical</a:t>
            </a:r>
            <a:r>
              <a:rPr lang="zh-CN" altLang="en-US" dirty="0"/>
              <a:t> </a:t>
            </a:r>
            <a:r>
              <a:rPr lang="en-US" altLang="zh-CN" dirty="0"/>
              <a:t>Features</a:t>
            </a:r>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r>
              <a:rPr lang="zh-CN" altLang="en-US" dirty="0"/>
              <a:t> </a:t>
            </a:r>
            <a:r>
              <a:rPr lang="en-US" altLang="zh-CN" dirty="0"/>
              <a:t>Proposed</a:t>
            </a:r>
            <a:r>
              <a:rPr lang="zh-CN" altLang="en-US" dirty="0"/>
              <a:t> </a:t>
            </a:r>
            <a:r>
              <a:rPr lang="en-US" altLang="zh-CN" dirty="0"/>
              <a:t>Preprocessing</a:t>
            </a:r>
          </a:p>
          <a:p>
            <a:pPr lvl="2">
              <a:lnSpc>
                <a:spcPct val="150000"/>
              </a:lnSpc>
              <a:buFont typeface="Wingdings" pitchFamily="2" charset="2"/>
              <a:buChar char="v"/>
            </a:pPr>
            <a:r>
              <a:rPr lang="en-US" altLang="zh-CN" dirty="0"/>
              <a:t>What’s</a:t>
            </a:r>
            <a:r>
              <a:rPr lang="zh-CN" altLang="en-US" dirty="0"/>
              <a:t> </a:t>
            </a:r>
            <a:r>
              <a:rPr lang="en-US" altLang="zh-CN" dirty="0"/>
              <a:t>the</a:t>
            </a:r>
            <a:r>
              <a:rPr lang="zh-CN" altLang="en-US" dirty="0"/>
              <a:t> </a:t>
            </a:r>
            <a:r>
              <a:rPr lang="en-US" altLang="zh-CN" dirty="0"/>
              <a:t>difference</a:t>
            </a:r>
            <a:r>
              <a:rPr lang="zh-CN" altLang="en-US" dirty="0"/>
              <a:t> </a:t>
            </a:r>
            <a:r>
              <a:rPr lang="en-US" altLang="zh-CN" dirty="0"/>
              <a:t>between</a:t>
            </a:r>
            <a:r>
              <a:rPr lang="zh-CN" altLang="en-US" dirty="0"/>
              <a:t> </a:t>
            </a:r>
            <a:r>
              <a:rPr lang="en-US" altLang="zh-CN" b="1" dirty="0">
                <a:solidFill>
                  <a:srgbClr val="FF0000"/>
                </a:solidFill>
              </a:rPr>
              <a:t>nan</a:t>
            </a:r>
            <a:r>
              <a:rPr lang="zh-CN" altLang="en-US" dirty="0"/>
              <a:t> </a:t>
            </a:r>
            <a:r>
              <a:rPr lang="en-US" altLang="zh-CN" dirty="0"/>
              <a:t>and</a:t>
            </a:r>
            <a:r>
              <a:rPr lang="zh-CN" altLang="en-US" dirty="0"/>
              <a:t> </a:t>
            </a:r>
            <a:r>
              <a:rPr lang="en-US" altLang="zh-CN" b="1" dirty="0">
                <a:solidFill>
                  <a:srgbClr val="FF0000"/>
                </a:solidFill>
              </a:rPr>
              <a:t>-100,</a:t>
            </a:r>
            <a:r>
              <a:rPr lang="zh-CN" altLang="en-US" b="1" dirty="0">
                <a:solidFill>
                  <a:srgbClr val="FF0000"/>
                </a:solidFill>
              </a:rPr>
              <a:t> </a:t>
            </a:r>
            <a:r>
              <a:rPr lang="en-US" altLang="zh-CN" b="1" dirty="0">
                <a:solidFill>
                  <a:srgbClr val="FF0000"/>
                </a:solidFill>
              </a:rPr>
              <a:t>-99</a:t>
            </a:r>
            <a:r>
              <a:rPr lang="en-US" altLang="zh-CN" dirty="0"/>
              <a:t>?</a:t>
            </a:r>
          </a:p>
          <a:p>
            <a:pPr lvl="2">
              <a:lnSpc>
                <a:spcPct val="150000"/>
              </a:lnSpc>
              <a:buFont typeface="Wingdings" pitchFamily="2" charset="2"/>
              <a:buChar char="v"/>
            </a:pPr>
            <a:r>
              <a:rPr lang="en-US" altLang="zh-CN" i="1" dirty="0">
                <a:solidFill>
                  <a:srgbClr val="0070C0"/>
                </a:solidFill>
              </a:rPr>
              <a:t>Replace</a:t>
            </a:r>
            <a:r>
              <a:rPr lang="zh-CN" altLang="en-US" i="1" dirty="0">
                <a:solidFill>
                  <a:srgbClr val="0070C0"/>
                </a:solidFill>
              </a:rPr>
              <a:t> </a:t>
            </a:r>
            <a:r>
              <a:rPr lang="en-US" altLang="zh-CN" i="1" dirty="0">
                <a:solidFill>
                  <a:srgbClr val="0070C0"/>
                </a:solidFill>
              </a:rPr>
              <a:t>them</a:t>
            </a:r>
            <a:r>
              <a:rPr lang="zh-CN" altLang="en-US" i="1" dirty="0">
                <a:solidFill>
                  <a:srgbClr val="0070C0"/>
                </a:solidFill>
              </a:rPr>
              <a:t> </a:t>
            </a:r>
            <a:r>
              <a:rPr lang="en-US" altLang="zh-CN" i="1" dirty="0">
                <a:solidFill>
                  <a:srgbClr val="0070C0"/>
                </a:solidFill>
              </a:rPr>
              <a:t>with</a:t>
            </a:r>
            <a:r>
              <a:rPr lang="zh-CN" altLang="en-US" i="1" dirty="0">
                <a:solidFill>
                  <a:srgbClr val="0070C0"/>
                </a:solidFill>
              </a:rPr>
              <a:t> </a:t>
            </a:r>
            <a:r>
              <a:rPr lang="en-US" altLang="zh-CN" i="1" dirty="0">
                <a:solidFill>
                  <a:srgbClr val="0070C0"/>
                </a:solidFill>
              </a:rPr>
              <a:t>0</a:t>
            </a:r>
            <a:r>
              <a:rPr lang="zh-CN" altLang="en-US" i="1" dirty="0">
                <a:solidFill>
                  <a:srgbClr val="0070C0"/>
                </a:solidFill>
              </a:rPr>
              <a:t> </a:t>
            </a:r>
            <a:r>
              <a:rPr lang="en-US" altLang="zh-CN" dirty="0"/>
              <a:t>or</a:t>
            </a:r>
            <a:r>
              <a:rPr lang="zh-CN" altLang="en-US" dirty="0"/>
              <a:t> </a:t>
            </a:r>
            <a:r>
              <a:rPr lang="en-US" altLang="zh-CN" b="1" i="1" dirty="0">
                <a:solidFill>
                  <a:srgbClr val="00B050"/>
                </a:solidFill>
              </a:rPr>
              <a:t>remove</a:t>
            </a:r>
            <a:r>
              <a:rPr lang="zh-CN" altLang="en-US" b="1" i="1" dirty="0">
                <a:solidFill>
                  <a:srgbClr val="00B050"/>
                </a:solidFill>
              </a:rPr>
              <a:t> </a:t>
            </a:r>
            <a:r>
              <a:rPr lang="en-US" altLang="zh-CN" b="1" i="1" dirty="0">
                <a:solidFill>
                  <a:srgbClr val="00B050"/>
                </a:solidFill>
              </a:rPr>
              <a:t>them</a:t>
            </a:r>
            <a:r>
              <a:rPr lang="en-US" altLang="zh-CN" dirty="0"/>
              <a:t>?</a:t>
            </a:r>
          </a:p>
          <a:p>
            <a:pPr lvl="2">
              <a:lnSpc>
                <a:spcPct val="150000"/>
              </a:lnSpc>
              <a:buFont typeface="Wingdings" pitchFamily="2" charset="2"/>
              <a:buChar char="v"/>
            </a:pPr>
            <a:endParaRPr lang="en-US" altLang="zh-CN" dirty="0"/>
          </a:p>
          <a:p>
            <a:pPr lvl="2">
              <a:lnSpc>
                <a:spcPct val="150000"/>
              </a:lnSpc>
              <a:buFont typeface="Wingdings" pitchFamily="2" charset="2"/>
              <a:buChar char="v"/>
            </a:pPr>
            <a:endParaRPr lang="en-US" altLang="zh-CN" dirty="0"/>
          </a:p>
          <a:p>
            <a:pPr lvl="2">
              <a:lnSpc>
                <a:spcPct val="150000"/>
              </a:lnSpc>
              <a:buFont typeface="Wingdings" pitchFamily="2" charset="2"/>
              <a:buChar char="v"/>
            </a:pPr>
            <a:endParaRPr lang="en-US" altLang="zh-CN" dirty="0"/>
          </a:p>
          <a:p>
            <a:pPr lvl="1">
              <a:lnSpc>
                <a:spcPct val="150000"/>
              </a:lnSpc>
              <a:buFont typeface="Wingdings" pitchFamily="2" charset="2"/>
              <a:buChar char="v"/>
            </a:pPr>
            <a:endParaRPr lang="en-US" altLang="zh-CN" dirty="0"/>
          </a:p>
        </p:txBody>
      </p:sp>
      <p:graphicFrame>
        <p:nvGraphicFramePr>
          <p:cNvPr id="2" name="Table 1">
            <a:extLst>
              <a:ext uri="{FF2B5EF4-FFF2-40B4-BE49-F238E27FC236}">
                <a16:creationId xmlns:a16="http://schemas.microsoft.com/office/drawing/2014/main" id="{0D99250B-FD25-A267-C3BF-99D9402A394D}"/>
              </a:ext>
            </a:extLst>
          </p:cNvPr>
          <p:cNvGraphicFramePr>
            <a:graphicFrameLocks noGrp="1"/>
          </p:cNvGraphicFramePr>
          <p:nvPr>
            <p:extLst>
              <p:ext uri="{D42A27DB-BD31-4B8C-83A1-F6EECF244321}">
                <p14:modId xmlns:p14="http://schemas.microsoft.com/office/powerpoint/2010/main" val="1829189734"/>
              </p:ext>
            </p:extLst>
          </p:nvPr>
        </p:nvGraphicFramePr>
        <p:xfrm>
          <a:off x="497556" y="1494597"/>
          <a:ext cx="11291888" cy="3773805"/>
        </p:xfrm>
        <a:graphic>
          <a:graphicData uri="http://schemas.openxmlformats.org/drawingml/2006/table">
            <a:tbl>
              <a:tblPr firstRow="1" bandRow="1">
                <a:tableStyleId>{5C22544A-7EE6-4342-B048-85BDC9FD1C3A}</a:tableStyleId>
              </a:tblPr>
              <a:tblGrid>
                <a:gridCol w="2899848">
                  <a:extLst>
                    <a:ext uri="{9D8B030D-6E8A-4147-A177-3AD203B41FA5}">
                      <a16:colId xmlns:a16="http://schemas.microsoft.com/office/drawing/2014/main" val="69458699"/>
                    </a:ext>
                  </a:extLst>
                </a:gridCol>
                <a:gridCol w="1296383">
                  <a:extLst>
                    <a:ext uri="{9D8B030D-6E8A-4147-A177-3AD203B41FA5}">
                      <a16:colId xmlns:a16="http://schemas.microsoft.com/office/drawing/2014/main" val="3440864044"/>
                    </a:ext>
                  </a:extLst>
                </a:gridCol>
                <a:gridCol w="1942243">
                  <a:extLst>
                    <a:ext uri="{9D8B030D-6E8A-4147-A177-3AD203B41FA5}">
                      <a16:colId xmlns:a16="http://schemas.microsoft.com/office/drawing/2014/main" val="2374145374"/>
                    </a:ext>
                  </a:extLst>
                </a:gridCol>
                <a:gridCol w="5153414">
                  <a:extLst>
                    <a:ext uri="{9D8B030D-6E8A-4147-A177-3AD203B41FA5}">
                      <a16:colId xmlns:a16="http://schemas.microsoft.com/office/drawing/2014/main" val="3678384356"/>
                    </a:ext>
                  </a:extLst>
                </a:gridCol>
              </a:tblGrid>
              <a:tr h="741680">
                <a:tc>
                  <a:txBody>
                    <a:bodyPr/>
                    <a:lstStyle/>
                    <a:p>
                      <a:pPr algn="ctr"/>
                      <a:r>
                        <a:rPr lang="en-US" altLang="zh-CN" dirty="0"/>
                        <a:t>Numerical</a:t>
                      </a:r>
                      <a:endParaRPr lang="en-GB" altLang="zh-CN" dirty="0"/>
                    </a:p>
                    <a:p>
                      <a:pPr algn="ctr"/>
                      <a:r>
                        <a:rPr lang="en-US" altLang="zh-CN" dirty="0"/>
                        <a:t>Features</a:t>
                      </a:r>
                      <a:endParaRPr lang="en-US" dirty="0"/>
                    </a:p>
                  </a:txBody>
                  <a:tcPr anchor="ctr"/>
                </a:tc>
                <a:tc>
                  <a:txBody>
                    <a:bodyPr/>
                    <a:lstStyle/>
                    <a:p>
                      <a:pPr algn="ctr"/>
                      <a:r>
                        <a:rPr lang="en-US" altLang="zh-CN" dirty="0"/>
                        <a:t>Class</a:t>
                      </a:r>
                      <a:endParaRPr lang="en-US" dirty="0"/>
                    </a:p>
                  </a:txBody>
                  <a:tcPr anchor="ctr"/>
                </a:tc>
                <a:tc>
                  <a:txBody>
                    <a:bodyPr/>
                    <a:lstStyle/>
                    <a:p>
                      <a:pPr algn="ctr"/>
                      <a:r>
                        <a:rPr lang="en-US" altLang="zh-CN" dirty="0"/>
                        <a:t>Missing</a:t>
                      </a:r>
                      <a:r>
                        <a:rPr lang="zh-CN" altLang="en-US" dirty="0"/>
                        <a:t> </a:t>
                      </a:r>
                      <a:r>
                        <a:rPr lang="en-US" altLang="zh-CN" dirty="0"/>
                        <a:t>Ratio</a:t>
                      </a:r>
                    </a:p>
                    <a:p>
                      <a:pPr algn="ctr"/>
                      <a:r>
                        <a:rPr lang="en-US" altLang="zh-CN" dirty="0"/>
                        <a:t>(%)</a:t>
                      </a:r>
                      <a:endParaRPr lang="en-US" dirty="0"/>
                    </a:p>
                  </a:txBody>
                  <a:tcPr anchor="ctr"/>
                </a:tc>
                <a:tc>
                  <a:txBody>
                    <a:bodyPr/>
                    <a:lstStyle/>
                    <a:p>
                      <a:pPr algn="ctr"/>
                      <a:r>
                        <a:rPr lang="en-US" altLang="zh-CN" sz="1800" kern="1200" dirty="0">
                          <a:solidFill>
                            <a:schemeClr val="bg1"/>
                          </a:solidFill>
                          <a:latin typeface="+mn-lt"/>
                          <a:ea typeface="+mn-ea"/>
                          <a:cs typeface="+mn-cs"/>
                        </a:rPr>
                        <a:t>Values</a:t>
                      </a:r>
                      <a:endParaRPr lang="en-US" sz="1800" kern="1200" dirty="0">
                        <a:solidFill>
                          <a:schemeClr val="bg1"/>
                        </a:solidFill>
                        <a:latin typeface="+mn-lt"/>
                        <a:ea typeface="+mn-ea"/>
                        <a:cs typeface="+mn-cs"/>
                      </a:endParaRPr>
                    </a:p>
                  </a:txBody>
                  <a:tcPr anchor="ctr"/>
                </a:tc>
                <a:extLst>
                  <a:ext uri="{0D108BD9-81ED-4DB2-BD59-A6C34878D82A}">
                    <a16:rowId xmlns:a16="http://schemas.microsoft.com/office/drawing/2014/main" val="1508888668"/>
                  </a:ext>
                </a:extLst>
              </a:tr>
              <a:tr h="370840">
                <a:tc>
                  <a:txBody>
                    <a:bodyPr/>
                    <a:lstStyle/>
                    <a:p>
                      <a:pPr marL="0" algn="ctr" defTabSz="914400" rtl="0" eaLnBrk="1" latinLnBrk="0" hangingPunct="1"/>
                      <a:r>
                        <a:rPr lang="en-US" sz="1800" kern="1200" dirty="0">
                          <a:solidFill>
                            <a:schemeClr val="dk1"/>
                          </a:solidFill>
                          <a:latin typeface="+mn-lt"/>
                          <a:ea typeface="+mn-ea"/>
                          <a:cs typeface="+mn-cs"/>
                        </a:rPr>
                        <a:t>AGE_YRS</a:t>
                      </a: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0</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0-110,</a:t>
                      </a:r>
                      <a:r>
                        <a:rPr lang="zh-CN" altLang="en-US" sz="1800" kern="1200" dirty="0">
                          <a:solidFill>
                            <a:schemeClr val="dk1"/>
                          </a:solidFill>
                          <a:latin typeface="+mn-lt"/>
                          <a:ea typeface="+mn-ea"/>
                          <a:cs typeface="+mn-cs"/>
                        </a:rPr>
                        <a:t> </a:t>
                      </a:r>
                      <a:r>
                        <a:rPr lang="en-US" altLang="zh-CN" sz="1800" b="1" kern="1200" dirty="0">
                          <a:solidFill>
                            <a:srgbClr val="FF0000"/>
                          </a:solidFill>
                          <a:latin typeface="+mn-lt"/>
                          <a:ea typeface="+mn-ea"/>
                          <a:cs typeface="+mn-cs"/>
                        </a:rPr>
                        <a:t>-100,</a:t>
                      </a:r>
                      <a:r>
                        <a:rPr lang="zh-CN" altLang="en-US" sz="1800" b="1" kern="1200" dirty="0">
                          <a:solidFill>
                            <a:srgbClr val="FF0000"/>
                          </a:solidFill>
                          <a:latin typeface="+mn-lt"/>
                          <a:ea typeface="+mn-ea"/>
                          <a:cs typeface="+mn-cs"/>
                        </a:rPr>
                        <a:t> </a:t>
                      </a:r>
                      <a:r>
                        <a:rPr lang="en-US" altLang="zh-CN" sz="1800" b="1" kern="1200" dirty="0">
                          <a:solidFill>
                            <a:srgbClr val="FF0000"/>
                          </a:solidFill>
                          <a:latin typeface="+mn-lt"/>
                          <a:ea typeface="+mn-ea"/>
                          <a:cs typeface="+mn-cs"/>
                        </a:rPr>
                        <a:t>-99</a:t>
                      </a:r>
                      <a:endParaRPr lang="en-US" sz="1800" b="1" kern="1200" dirty="0">
                        <a:solidFill>
                          <a:srgbClr val="FF0000"/>
                        </a:solidFill>
                        <a:latin typeface="+mn-lt"/>
                        <a:ea typeface="+mn-ea"/>
                        <a:cs typeface="+mn-cs"/>
                      </a:endParaRPr>
                    </a:p>
                  </a:txBody>
                  <a:tcPr anchor="ctr"/>
                </a:tc>
                <a:extLst>
                  <a:ext uri="{0D108BD9-81ED-4DB2-BD59-A6C34878D82A}">
                    <a16:rowId xmlns:a16="http://schemas.microsoft.com/office/drawing/2014/main" val="2051678227"/>
                  </a:ext>
                </a:extLst>
              </a:tr>
              <a:tr h="370840">
                <a:tc>
                  <a:txBody>
                    <a:bodyPr/>
                    <a:lstStyle/>
                    <a:p>
                      <a:pPr marL="0" algn="ctr" defTabSz="914400" rtl="0" eaLnBrk="1" latinLnBrk="0" hangingPunct="1"/>
                      <a:r>
                        <a:rPr lang="en-US" sz="1800" kern="1200" dirty="0">
                          <a:solidFill>
                            <a:schemeClr val="dk1"/>
                          </a:solidFill>
                          <a:latin typeface="+mn-lt"/>
                          <a:ea typeface="+mn-ea"/>
                          <a:cs typeface="+mn-cs"/>
                        </a:rPr>
                        <a:t>TS_ON_WORK_FOR_EMPLOYER</a:t>
                      </a: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50.06</a:t>
                      </a:r>
                      <a:endParaRPr lang="en-US" sz="1800" kern="1200" dirty="0">
                        <a:solidFill>
                          <a:schemeClr val="dk1"/>
                        </a:solidFill>
                        <a:latin typeface="+mn-lt"/>
                        <a:ea typeface="+mn-ea"/>
                        <a:cs typeface="+mn-cs"/>
                      </a:endParaRPr>
                    </a:p>
                  </a:txBody>
                  <a:tcPr anchor="ctr"/>
                </a:tc>
                <a:tc>
                  <a:txBody>
                    <a:bodyPr/>
                    <a:lstStyle/>
                    <a:p>
                      <a:pPr algn="just" fontAlgn="b"/>
                      <a:r>
                        <a:rPr lang="en-GB" sz="1800" kern="1200" dirty="0">
                          <a:solidFill>
                            <a:schemeClr val="dk1"/>
                          </a:solidFill>
                          <a:latin typeface="+mn-lt"/>
                          <a:ea typeface="+mn-ea"/>
                          <a:cs typeface="+mn-cs"/>
                        </a:rPr>
                        <a:t>{0.0, 1.5, 0.5, 3.5, 4.5, 5.0, 6.0, </a:t>
                      </a:r>
                      <a:r>
                        <a:rPr lang="en-GB" sz="1800" b="1" kern="1200" dirty="0">
                          <a:solidFill>
                            <a:srgbClr val="FF0000"/>
                          </a:solidFill>
                          <a:latin typeface="+mn-lt"/>
                          <a:ea typeface="+mn-ea"/>
                          <a:cs typeface="+mn-cs"/>
                        </a:rPr>
                        <a:t>nan</a:t>
                      </a:r>
                      <a:r>
                        <a:rPr lang="en-GB" sz="1800" kern="1200" dirty="0">
                          <a:solidFill>
                            <a:schemeClr val="dk1"/>
                          </a:solidFill>
                          <a:latin typeface="+mn-lt"/>
                          <a:ea typeface="+mn-ea"/>
                          <a:cs typeface="+mn-cs"/>
                        </a:rPr>
                        <a:t>, 8.0, 9.0, 7.0, 8.5, 5.5, 6.5, 9.5, 7.5, 10.0, 10.5, 11.0, 12.0, 2.0, 4.0, 3.0, 14.5, 15.0, 16.0, </a:t>
                      </a:r>
                      <a:r>
                        <a:rPr lang="en-GB" sz="1800" b="1" kern="1200" dirty="0">
                          <a:solidFill>
                            <a:srgbClr val="FF0000"/>
                          </a:solidFill>
                          <a:latin typeface="+mn-lt"/>
                          <a:ea typeface="+mn-ea"/>
                          <a:cs typeface="+mn-cs"/>
                        </a:rPr>
                        <a:t>-100.0, -99.0</a:t>
                      </a:r>
                      <a:r>
                        <a:rPr lang="en-GB" sz="1800" kern="1200" dirty="0">
                          <a:solidFill>
                            <a:schemeClr val="dk1"/>
                          </a:solidFill>
                          <a:latin typeface="+mn-lt"/>
                          <a:ea typeface="+mn-ea"/>
                          <a:cs typeface="+mn-cs"/>
                        </a:rPr>
                        <a:t>, 1.0, 11 .5, 2.5, 12.5, 13.0, 13.5, 14.0}</a:t>
                      </a:r>
                    </a:p>
                  </a:txBody>
                  <a:tcPr marL="9525" marR="9525" marT="9525" marB="0" anchor="ctr"/>
                </a:tc>
                <a:extLst>
                  <a:ext uri="{0D108BD9-81ED-4DB2-BD59-A6C34878D82A}">
                    <a16:rowId xmlns:a16="http://schemas.microsoft.com/office/drawing/2014/main" val="1088812020"/>
                  </a:ext>
                </a:extLst>
              </a:tr>
              <a:tr h="370840">
                <a:tc>
                  <a:txBody>
                    <a:bodyPr/>
                    <a:lstStyle/>
                    <a:p>
                      <a:pPr marL="0" algn="ctr" defTabSz="914400" rtl="0" eaLnBrk="1" latinLnBrk="0" hangingPunct="1"/>
                      <a:r>
                        <a:rPr lang="en-US" sz="1800" kern="1200" dirty="0">
                          <a:solidFill>
                            <a:schemeClr val="dk1"/>
                          </a:solidFill>
                          <a:latin typeface="+mn-lt"/>
                          <a:ea typeface="+mn-ea"/>
                          <a:cs typeface="+mn-cs"/>
                        </a:rPr>
                        <a:t>TS_ON_TRAVEL</a:t>
                      </a: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50.06</a:t>
                      </a:r>
                      <a:endParaRPr lang="en-US" sz="18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altLang="zh-CN" sz="1800" kern="1200" dirty="0">
                          <a:solidFill>
                            <a:schemeClr val="dk1"/>
                          </a:solidFill>
                          <a:latin typeface="+mn-lt"/>
                          <a:ea typeface="+mn-ea"/>
                          <a:cs typeface="+mn-cs"/>
                        </a:rPr>
                        <a:t>{0.5, 1.5, 1.0, 2.5, 2.0, 0.0, 3.0, </a:t>
                      </a:r>
                      <a:r>
                        <a:rPr lang="en-US" altLang="zh-CN" sz="1800" b="1" kern="1200" dirty="0">
                          <a:solidFill>
                            <a:srgbClr val="FF0000"/>
                          </a:solidFill>
                          <a:latin typeface="+mn-lt"/>
                          <a:ea typeface="+mn-ea"/>
                          <a:cs typeface="+mn-cs"/>
                        </a:rPr>
                        <a:t>nan</a:t>
                      </a:r>
                      <a:r>
                        <a:rPr lang="en-US" altLang="zh-CN" sz="1800" kern="1200" dirty="0">
                          <a:solidFill>
                            <a:schemeClr val="dk1"/>
                          </a:solidFill>
                          <a:latin typeface="+mn-lt"/>
                          <a:ea typeface="+mn-ea"/>
                          <a:cs typeface="+mn-cs"/>
                        </a:rPr>
                        <a:t>, 7.0, 4.0, 4.5, 5.0, 3.5, 6.0, 8.0, 6.5, 9.0, 8.5, 11.0, 10.0, 5.5, </a:t>
                      </a:r>
                      <a:r>
                        <a:rPr lang="en-US" altLang="zh-CN" sz="1800" b="1" kern="1200" dirty="0">
                          <a:solidFill>
                            <a:srgbClr val="FF0000"/>
                          </a:solidFill>
                          <a:latin typeface="+mn-lt"/>
                          <a:ea typeface="+mn-ea"/>
                          <a:cs typeface="+mn-cs"/>
                        </a:rPr>
                        <a:t>-100.0, -99.0</a:t>
                      </a:r>
                      <a:r>
                        <a:rPr lang="en-US" altLang="zh-CN" sz="1800" kern="1200" dirty="0">
                          <a:solidFill>
                            <a:schemeClr val="dk1"/>
                          </a:solidFill>
                          <a:latin typeface="+mn-lt"/>
                          <a:ea typeface="+mn-ea"/>
                          <a:cs typeface="+mn-cs"/>
                        </a:rPr>
                        <a:t>, 7.5}</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96460539"/>
                  </a:ext>
                </a:extLst>
              </a:tr>
              <a:tr h="370840">
                <a:tc>
                  <a:txBody>
                    <a:bodyPr/>
                    <a:lstStyle/>
                    <a:p>
                      <a:pPr marL="0" algn="ctr" defTabSz="914400" rtl="0" eaLnBrk="1" latinLnBrk="0" hangingPunct="1"/>
                      <a:r>
                        <a:rPr lang="en-US" sz="1800" kern="1200" dirty="0">
                          <a:solidFill>
                            <a:schemeClr val="dk1"/>
                          </a:solidFill>
                          <a:latin typeface="+mn-lt"/>
                          <a:ea typeface="+mn-ea"/>
                          <a:cs typeface="+mn-cs"/>
                        </a:rPr>
                        <a:t>TS_ON_OUTDOOR_SPORTS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50.06</a:t>
                      </a:r>
                      <a:endParaRPr lang="en-US" sz="18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800" kern="1200" dirty="0">
                          <a:solidFill>
                            <a:schemeClr val="dk1"/>
                          </a:solidFill>
                          <a:latin typeface="+mn-lt"/>
                          <a:ea typeface="+mn-ea"/>
                          <a:cs typeface="+mn-cs"/>
                        </a:rPr>
                        <a:t>{0.0, 1.5, 1.0, 0.5, 2.0, 2.5, 3.5, 3.0, 4.0, 4.5, 5.0, 7.0, 5.5, 6.0, 8.0, 7.5, 8.5, </a:t>
                      </a:r>
                      <a:r>
                        <a:rPr lang="en-US" sz="1800" b="1" kern="1200" dirty="0">
                          <a:solidFill>
                            <a:srgbClr val="FF0000"/>
                          </a:solidFill>
                          <a:latin typeface="+mn-lt"/>
                          <a:ea typeface="+mn-ea"/>
                          <a:cs typeface="+mn-cs"/>
                        </a:rPr>
                        <a:t>-100.0, -99.0, </a:t>
                      </a:r>
                      <a:r>
                        <a:rPr lang="en-US" sz="1800" kern="1200" dirty="0">
                          <a:solidFill>
                            <a:schemeClr val="dk1"/>
                          </a:solidFill>
                          <a:latin typeface="+mn-lt"/>
                          <a:ea typeface="+mn-ea"/>
                          <a:cs typeface="+mn-cs"/>
                        </a:rPr>
                        <a:t>6.5, </a:t>
                      </a:r>
                      <a:r>
                        <a:rPr lang="en-US" sz="1800" b="1" kern="1200" dirty="0">
                          <a:solidFill>
                            <a:srgbClr val="FF0000"/>
                          </a:solidFill>
                          <a:latin typeface="+mn-lt"/>
                          <a:ea typeface="+mn-ea"/>
                          <a:cs typeface="+mn-cs"/>
                        </a:rPr>
                        <a:t>nan</a:t>
                      </a:r>
                      <a:r>
                        <a:rPr lang="en-US" sz="1800" kern="1200" dirty="0">
                          <a:solidFill>
                            <a:schemeClr val="dk1"/>
                          </a:solidFill>
                          <a:latin typeface="+mn-lt"/>
                          <a:ea typeface="+mn-ea"/>
                          <a:cs typeface="+mn-cs"/>
                        </a:rPr>
                        <a:t>}</a:t>
                      </a:r>
                    </a:p>
                  </a:txBody>
                  <a:tcPr anchor="ctr"/>
                </a:tc>
                <a:extLst>
                  <a:ext uri="{0D108BD9-81ED-4DB2-BD59-A6C34878D82A}">
                    <a16:rowId xmlns:a16="http://schemas.microsoft.com/office/drawing/2014/main" val="3865653394"/>
                  </a:ext>
                </a:extLst>
              </a:tr>
            </a:tbl>
          </a:graphicData>
        </a:graphic>
      </p:graphicFrame>
    </p:spTree>
    <p:extLst>
      <p:ext uri="{BB962C8B-B14F-4D97-AF65-F5344CB8AC3E}">
        <p14:creationId xmlns:p14="http://schemas.microsoft.com/office/powerpoint/2010/main" val="399110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9F893-2374-3EC0-818D-2315B6543C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6AB15-1926-37C6-AB37-2DA11D500D89}"/>
              </a:ext>
            </a:extLst>
          </p:cNvPr>
          <p:cNvSpPr>
            <a:spLocks noGrp="1"/>
          </p:cNvSpPr>
          <p:nvPr>
            <p:ph idx="1"/>
          </p:nvPr>
        </p:nvSpPr>
        <p:spPr>
          <a:xfrm>
            <a:off x="201901" y="321469"/>
            <a:ext cx="11291888" cy="6447466"/>
          </a:xfrm>
        </p:spPr>
        <p:txBody>
          <a:bodyPr>
            <a:normAutofit fontScale="92500" lnSpcReduction="10000"/>
          </a:bodyPr>
          <a:lstStyle/>
          <a:p>
            <a:pPr>
              <a:lnSpc>
                <a:spcPct val="150000"/>
              </a:lnSpc>
              <a:buFont typeface="Wingdings" pitchFamily="2" charset="2"/>
              <a:buChar char="v"/>
            </a:pPr>
            <a:r>
              <a:rPr lang="en-US" altLang="zh-CN" dirty="0">
                <a:solidFill>
                  <a:srgbClr val="FF0000"/>
                </a:solidFill>
              </a:rPr>
              <a:t>Data</a:t>
            </a:r>
            <a:r>
              <a:rPr lang="zh-CN" altLang="en-US" dirty="0">
                <a:solidFill>
                  <a:srgbClr val="FF0000"/>
                </a:solidFill>
              </a:rPr>
              <a:t> </a:t>
            </a:r>
            <a:r>
              <a:rPr lang="en-US" altLang="zh-CN" dirty="0">
                <a:solidFill>
                  <a:srgbClr val="FF0000"/>
                </a:solidFill>
              </a:rPr>
              <a:t>Description</a:t>
            </a:r>
          </a:p>
          <a:p>
            <a:pPr lvl="1">
              <a:lnSpc>
                <a:spcPct val="150000"/>
              </a:lnSpc>
              <a:buFont typeface="Wingdings" pitchFamily="2" charset="2"/>
              <a:buChar char="v"/>
            </a:pPr>
            <a:r>
              <a:rPr lang="zh-CN" altLang="en-US" dirty="0"/>
              <a:t> </a:t>
            </a:r>
            <a:r>
              <a:rPr lang="en-US" altLang="zh-CN" dirty="0"/>
              <a:t>Categorical</a:t>
            </a:r>
            <a:r>
              <a:rPr lang="zh-CN" altLang="en-US" dirty="0"/>
              <a:t> </a:t>
            </a:r>
            <a:r>
              <a:rPr lang="en-US" altLang="zh-CN" dirty="0"/>
              <a:t>–</a:t>
            </a:r>
            <a:r>
              <a:rPr lang="zh-CN" altLang="en-US" dirty="0"/>
              <a:t> </a:t>
            </a:r>
            <a:r>
              <a:rPr lang="en-US" altLang="zh-CN" dirty="0"/>
              <a:t>Binary</a:t>
            </a:r>
            <a:r>
              <a:rPr lang="zh-CN" altLang="en-US" dirty="0"/>
              <a:t> </a:t>
            </a:r>
            <a:r>
              <a:rPr lang="en-US" altLang="zh-CN" dirty="0"/>
              <a:t>Features</a:t>
            </a:r>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r>
              <a:rPr lang="en-US" altLang="zh-CN" dirty="0"/>
              <a:t>Proposed</a:t>
            </a:r>
            <a:r>
              <a:rPr lang="zh-CN" altLang="en-US" dirty="0"/>
              <a:t> </a:t>
            </a:r>
            <a:r>
              <a:rPr lang="en-US" altLang="zh-CN" dirty="0"/>
              <a:t>Preprocessing</a:t>
            </a:r>
          </a:p>
          <a:p>
            <a:pPr lvl="2">
              <a:lnSpc>
                <a:spcPct val="150000"/>
              </a:lnSpc>
              <a:buFont typeface="Wingdings" pitchFamily="2" charset="2"/>
              <a:buChar char="v"/>
            </a:pPr>
            <a:r>
              <a:rPr lang="zh-CN" altLang="en-US" dirty="0"/>
              <a:t> </a:t>
            </a:r>
            <a:r>
              <a:rPr lang="en-US" altLang="zh-CN" dirty="0"/>
              <a:t>Remove</a:t>
            </a:r>
            <a:r>
              <a:rPr lang="zh-CN" altLang="en-US" dirty="0"/>
              <a:t> </a:t>
            </a:r>
            <a:r>
              <a:rPr lang="en-US" sz="2000" kern="1200" dirty="0">
                <a:solidFill>
                  <a:schemeClr val="dk1"/>
                </a:solidFill>
                <a:latin typeface="+mn-lt"/>
                <a:ea typeface="+mn-ea"/>
                <a:cs typeface="+mn-cs"/>
              </a:rPr>
              <a:t>WILL_EMIGRATE</a:t>
            </a:r>
            <a:r>
              <a:rPr lang="zh-CN" altLang="en-US" sz="2000" kern="1200" dirty="0">
                <a:solidFill>
                  <a:schemeClr val="dk1"/>
                </a:solidFill>
                <a:latin typeface="+mn-lt"/>
                <a:ea typeface="+mn-ea"/>
                <a:cs typeface="+mn-cs"/>
              </a:rPr>
              <a:t> </a:t>
            </a:r>
            <a:r>
              <a:rPr lang="en-US" altLang="zh-CN" sz="2000" kern="1200" dirty="0">
                <a:solidFill>
                  <a:schemeClr val="dk1"/>
                </a:solidFill>
                <a:latin typeface="+mn-lt"/>
                <a:ea typeface="+mn-ea"/>
                <a:cs typeface="+mn-cs"/>
              </a:rPr>
              <a:t>and</a:t>
            </a:r>
            <a:r>
              <a:rPr lang="zh-CN" altLang="en-US" sz="2000" kern="1200" dirty="0">
                <a:solidFill>
                  <a:schemeClr val="dk1"/>
                </a:solidFill>
                <a:latin typeface="+mn-lt"/>
                <a:ea typeface="+mn-ea"/>
                <a:cs typeface="+mn-cs"/>
              </a:rPr>
              <a:t> </a:t>
            </a:r>
            <a:r>
              <a:rPr lang="en-US" sz="2000" kern="1200" dirty="0">
                <a:solidFill>
                  <a:schemeClr val="dk1"/>
                </a:solidFill>
                <a:latin typeface="+mn-lt"/>
                <a:ea typeface="+mn-ea"/>
                <a:cs typeface="+mn-cs"/>
              </a:rPr>
              <a:t>HAS_MOBILE</a:t>
            </a:r>
            <a:r>
              <a:rPr lang="zh-CN" altLang="en-US" sz="2000" kern="1200" dirty="0">
                <a:solidFill>
                  <a:schemeClr val="dk1"/>
                </a:solidFill>
                <a:latin typeface="+mn-lt"/>
                <a:ea typeface="+mn-ea"/>
                <a:cs typeface="+mn-cs"/>
              </a:rPr>
              <a:t> </a:t>
            </a:r>
            <a:r>
              <a:rPr lang="en-US" altLang="zh-CN" sz="2000" kern="1200" dirty="0">
                <a:solidFill>
                  <a:schemeClr val="dk1"/>
                </a:solidFill>
                <a:latin typeface="+mn-lt"/>
                <a:ea typeface="+mn-ea"/>
                <a:cs typeface="+mn-cs"/>
              </a:rPr>
              <a:t>(missing</a:t>
            </a:r>
            <a:r>
              <a:rPr lang="zh-CN" altLang="en-US" sz="2000" kern="1200" dirty="0">
                <a:solidFill>
                  <a:schemeClr val="dk1"/>
                </a:solidFill>
                <a:latin typeface="+mn-lt"/>
                <a:ea typeface="+mn-ea"/>
                <a:cs typeface="+mn-cs"/>
              </a:rPr>
              <a:t> </a:t>
            </a:r>
            <a:r>
              <a:rPr lang="en-US" altLang="zh-CN" sz="2000" kern="1200" dirty="0">
                <a:solidFill>
                  <a:schemeClr val="dk1"/>
                </a:solidFill>
                <a:latin typeface="+mn-lt"/>
                <a:ea typeface="+mn-ea"/>
                <a:cs typeface="+mn-cs"/>
              </a:rPr>
              <a:t>ratio</a:t>
            </a:r>
            <a:r>
              <a:rPr lang="zh-CN" altLang="en-US" sz="2000" kern="1200" dirty="0">
                <a:solidFill>
                  <a:schemeClr val="dk1"/>
                </a:solidFill>
                <a:latin typeface="+mn-lt"/>
                <a:ea typeface="+mn-ea"/>
                <a:cs typeface="+mn-cs"/>
              </a:rPr>
              <a:t> </a:t>
            </a:r>
            <a:r>
              <a:rPr lang="en-US" altLang="zh-CN" sz="2000" kern="1200" dirty="0">
                <a:solidFill>
                  <a:schemeClr val="dk1"/>
                </a:solidFill>
                <a:latin typeface="+mn-lt"/>
                <a:ea typeface="+mn-ea"/>
                <a:cs typeface="+mn-cs"/>
              </a:rPr>
              <a:t>&gt;</a:t>
            </a:r>
            <a:r>
              <a:rPr lang="zh-CN" altLang="en-US" sz="2000" kern="1200" dirty="0">
                <a:solidFill>
                  <a:schemeClr val="dk1"/>
                </a:solidFill>
                <a:latin typeface="+mn-lt"/>
                <a:ea typeface="+mn-ea"/>
                <a:cs typeface="+mn-cs"/>
              </a:rPr>
              <a:t> </a:t>
            </a:r>
            <a:r>
              <a:rPr lang="en-US" altLang="zh-CN" sz="2000" kern="1200" dirty="0">
                <a:solidFill>
                  <a:schemeClr val="dk1"/>
                </a:solidFill>
                <a:latin typeface="+mn-lt"/>
                <a:ea typeface="+mn-ea"/>
                <a:cs typeface="+mn-cs"/>
              </a:rPr>
              <a:t>80%)</a:t>
            </a:r>
            <a:r>
              <a:rPr lang="zh-CN" altLang="en-US" sz="2000" kern="1200" dirty="0">
                <a:solidFill>
                  <a:schemeClr val="dk1"/>
                </a:solidFill>
                <a:latin typeface="+mn-lt"/>
                <a:ea typeface="+mn-ea"/>
                <a:cs typeface="+mn-cs"/>
              </a:rPr>
              <a:t> </a:t>
            </a:r>
            <a:r>
              <a:rPr lang="en-US" altLang="zh-CN" dirty="0">
                <a:solidFill>
                  <a:schemeClr val="dk1"/>
                </a:solidFill>
              </a:rPr>
              <a:t>if</a:t>
            </a:r>
            <a:r>
              <a:rPr lang="zh-CN" altLang="en-US" dirty="0">
                <a:solidFill>
                  <a:schemeClr val="dk1"/>
                </a:solidFill>
              </a:rPr>
              <a:t> </a:t>
            </a:r>
            <a:r>
              <a:rPr lang="en-US" altLang="zh-CN" b="1" i="1" dirty="0">
                <a:solidFill>
                  <a:schemeClr val="dk1"/>
                </a:solidFill>
              </a:rPr>
              <a:t>remove</a:t>
            </a:r>
            <a:r>
              <a:rPr lang="zh-CN" altLang="en-US" b="1" i="1" dirty="0">
                <a:solidFill>
                  <a:schemeClr val="dk1"/>
                </a:solidFill>
              </a:rPr>
              <a:t> </a:t>
            </a:r>
            <a:r>
              <a:rPr lang="en-US" altLang="zh-CN" b="1" i="1" dirty="0">
                <a:solidFill>
                  <a:schemeClr val="dk1"/>
                </a:solidFill>
              </a:rPr>
              <a:t>the</a:t>
            </a:r>
            <a:r>
              <a:rPr lang="zh-CN" altLang="en-US" b="1" i="1" dirty="0">
                <a:solidFill>
                  <a:schemeClr val="dk1"/>
                </a:solidFill>
              </a:rPr>
              <a:t> </a:t>
            </a:r>
            <a:r>
              <a:rPr lang="en-US" altLang="zh-CN" b="1" i="1" dirty="0">
                <a:solidFill>
                  <a:schemeClr val="dk1"/>
                </a:solidFill>
              </a:rPr>
              <a:t>nan</a:t>
            </a:r>
            <a:r>
              <a:rPr lang="en-US" altLang="zh-CN" dirty="0">
                <a:solidFill>
                  <a:schemeClr val="dk1"/>
                </a:solidFill>
              </a:rPr>
              <a:t>.</a:t>
            </a:r>
            <a:endParaRPr lang="en-US" altLang="zh-CN" dirty="0"/>
          </a:p>
          <a:p>
            <a:pPr lvl="2">
              <a:lnSpc>
                <a:spcPct val="150000"/>
              </a:lnSpc>
              <a:buFont typeface="Wingdings" pitchFamily="2" charset="2"/>
              <a:buChar char="v"/>
            </a:pPr>
            <a:r>
              <a:rPr lang="zh-CN" altLang="en-US" dirty="0"/>
              <a:t> </a:t>
            </a:r>
            <a:r>
              <a:rPr lang="en-US" altLang="zh-CN" dirty="0"/>
              <a:t>One-Hot</a:t>
            </a:r>
            <a:r>
              <a:rPr lang="zh-CN" altLang="en-US" dirty="0"/>
              <a:t> </a:t>
            </a:r>
            <a:r>
              <a:rPr lang="en-US" altLang="zh-CN" dirty="0"/>
              <a:t>coding</a:t>
            </a:r>
            <a:r>
              <a:rPr lang="zh-CN" altLang="en-US" dirty="0"/>
              <a:t> </a:t>
            </a:r>
            <a:r>
              <a:rPr lang="en-US" altLang="zh-CN" dirty="0"/>
              <a:t>for</a:t>
            </a:r>
            <a:r>
              <a:rPr lang="zh-CN" altLang="en-US" dirty="0"/>
              <a:t> </a:t>
            </a:r>
            <a:r>
              <a:rPr lang="en-US" altLang="zh-CN" sz="2000" kern="1200" dirty="0">
                <a:solidFill>
                  <a:schemeClr val="dk1"/>
                </a:solidFill>
                <a:latin typeface="+mn-lt"/>
                <a:ea typeface="+mn-ea"/>
                <a:cs typeface="+mn-cs"/>
              </a:rPr>
              <a:t>REGION_TYPE,</a:t>
            </a:r>
            <a:r>
              <a:rPr lang="zh-CN" altLang="en-US" sz="2000" kern="1200" dirty="0">
                <a:solidFill>
                  <a:schemeClr val="dk1"/>
                </a:solidFill>
                <a:latin typeface="+mn-lt"/>
                <a:ea typeface="+mn-ea"/>
                <a:cs typeface="+mn-cs"/>
              </a:rPr>
              <a:t> </a:t>
            </a:r>
            <a:r>
              <a:rPr lang="en-US" altLang="zh-CN" dirty="0">
                <a:solidFill>
                  <a:schemeClr val="dk1"/>
                </a:solidFill>
              </a:rPr>
              <a:t>map</a:t>
            </a:r>
            <a:r>
              <a:rPr lang="zh-CN" altLang="en-US" dirty="0">
                <a:solidFill>
                  <a:schemeClr val="dk1"/>
                </a:solidFill>
              </a:rPr>
              <a:t> </a:t>
            </a:r>
            <a:r>
              <a:rPr lang="en-US" altLang="zh-CN" dirty="0">
                <a:solidFill>
                  <a:schemeClr val="dk1"/>
                </a:solidFill>
              </a:rPr>
              <a:t>character</a:t>
            </a:r>
            <a:r>
              <a:rPr lang="zh-CN" altLang="en-US" dirty="0">
                <a:solidFill>
                  <a:schemeClr val="dk1"/>
                </a:solidFill>
              </a:rPr>
              <a:t> </a:t>
            </a:r>
            <a:r>
              <a:rPr lang="en-US" altLang="zh-CN" dirty="0">
                <a:solidFill>
                  <a:schemeClr val="dk1"/>
                </a:solidFill>
              </a:rPr>
              <a:t>class</a:t>
            </a:r>
            <a:r>
              <a:rPr lang="zh-CN" altLang="en-US" dirty="0">
                <a:solidFill>
                  <a:schemeClr val="dk1"/>
                </a:solidFill>
              </a:rPr>
              <a:t> </a:t>
            </a:r>
            <a:r>
              <a:rPr lang="en-US" altLang="zh-CN" dirty="0">
                <a:solidFill>
                  <a:schemeClr val="dk1"/>
                </a:solidFill>
              </a:rPr>
              <a:t>to</a:t>
            </a:r>
            <a:r>
              <a:rPr lang="zh-CN" altLang="en-US" dirty="0">
                <a:solidFill>
                  <a:schemeClr val="dk1"/>
                </a:solidFill>
              </a:rPr>
              <a:t> </a:t>
            </a:r>
            <a:r>
              <a:rPr lang="en-US" altLang="zh-CN" dirty="0">
                <a:solidFill>
                  <a:schemeClr val="dk1"/>
                </a:solidFill>
              </a:rPr>
              <a:t>0</a:t>
            </a:r>
            <a:r>
              <a:rPr lang="zh-CN" altLang="en-US" dirty="0">
                <a:solidFill>
                  <a:schemeClr val="dk1"/>
                </a:solidFill>
              </a:rPr>
              <a:t> </a:t>
            </a:r>
            <a:r>
              <a:rPr lang="en-US" altLang="zh-CN" dirty="0">
                <a:solidFill>
                  <a:schemeClr val="dk1"/>
                </a:solidFill>
              </a:rPr>
              <a:t>/</a:t>
            </a:r>
            <a:r>
              <a:rPr lang="zh-CN" altLang="en-US" dirty="0">
                <a:solidFill>
                  <a:schemeClr val="dk1"/>
                </a:solidFill>
              </a:rPr>
              <a:t> </a:t>
            </a:r>
            <a:r>
              <a:rPr lang="en-US" altLang="zh-CN" dirty="0">
                <a:solidFill>
                  <a:schemeClr val="dk1"/>
                </a:solidFill>
              </a:rPr>
              <a:t>1</a:t>
            </a:r>
            <a:endParaRPr lang="en-US" altLang="zh-CN" dirty="0"/>
          </a:p>
          <a:p>
            <a:pPr lvl="2">
              <a:lnSpc>
                <a:spcPct val="150000"/>
              </a:lnSpc>
              <a:buFont typeface="Wingdings" pitchFamily="2" charset="2"/>
              <a:buChar char="v"/>
            </a:pPr>
            <a:r>
              <a:rPr lang="zh-CN" altLang="en-US" i="1" dirty="0">
                <a:solidFill>
                  <a:srgbClr val="0070C0"/>
                </a:solidFill>
              </a:rPr>
              <a:t> </a:t>
            </a:r>
            <a:r>
              <a:rPr lang="en-US" altLang="zh-CN" i="1" dirty="0">
                <a:solidFill>
                  <a:srgbClr val="0070C0"/>
                </a:solidFill>
              </a:rPr>
              <a:t>Replace</a:t>
            </a:r>
            <a:r>
              <a:rPr lang="zh-CN" altLang="en-US" i="1" dirty="0">
                <a:solidFill>
                  <a:srgbClr val="0070C0"/>
                </a:solidFill>
              </a:rPr>
              <a:t> </a:t>
            </a:r>
            <a:r>
              <a:rPr lang="en-US" altLang="zh-CN" i="1" dirty="0">
                <a:solidFill>
                  <a:srgbClr val="0070C0"/>
                </a:solidFill>
              </a:rPr>
              <a:t>them</a:t>
            </a:r>
            <a:r>
              <a:rPr lang="zh-CN" altLang="en-US" i="1" dirty="0">
                <a:solidFill>
                  <a:srgbClr val="0070C0"/>
                </a:solidFill>
              </a:rPr>
              <a:t> </a:t>
            </a:r>
            <a:r>
              <a:rPr lang="en-US" altLang="zh-CN" i="1" dirty="0">
                <a:solidFill>
                  <a:srgbClr val="0070C0"/>
                </a:solidFill>
              </a:rPr>
              <a:t>with</a:t>
            </a:r>
            <a:r>
              <a:rPr lang="zh-CN" altLang="en-US" i="1" dirty="0">
                <a:solidFill>
                  <a:srgbClr val="0070C0"/>
                </a:solidFill>
              </a:rPr>
              <a:t> </a:t>
            </a:r>
            <a:r>
              <a:rPr lang="en-US" altLang="zh-CN" i="1" dirty="0">
                <a:solidFill>
                  <a:srgbClr val="0070C0"/>
                </a:solidFill>
              </a:rPr>
              <a:t>the</a:t>
            </a:r>
            <a:r>
              <a:rPr lang="zh-CN" altLang="en-US" i="1" dirty="0">
                <a:solidFill>
                  <a:srgbClr val="0070C0"/>
                </a:solidFill>
              </a:rPr>
              <a:t> </a:t>
            </a:r>
            <a:r>
              <a:rPr lang="en-US" altLang="zh-CN" i="1" dirty="0">
                <a:solidFill>
                  <a:srgbClr val="0070C0"/>
                </a:solidFill>
              </a:rPr>
              <a:t>mode</a:t>
            </a:r>
            <a:r>
              <a:rPr lang="zh-CN" altLang="en-US" i="1" dirty="0">
                <a:solidFill>
                  <a:srgbClr val="0070C0"/>
                </a:solidFill>
              </a:rPr>
              <a:t> </a:t>
            </a:r>
            <a:r>
              <a:rPr lang="en-US" altLang="zh-CN" i="1" dirty="0">
                <a:solidFill>
                  <a:srgbClr val="0070C0"/>
                </a:solidFill>
              </a:rPr>
              <a:t>class</a:t>
            </a:r>
            <a:r>
              <a:rPr lang="zh-CN" altLang="en-US" i="1" dirty="0">
                <a:solidFill>
                  <a:srgbClr val="0070C0"/>
                </a:solidFill>
              </a:rPr>
              <a:t> </a:t>
            </a:r>
            <a:r>
              <a:rPr lang="en-US" altLang="zh-CN" dirty="0"/>
              <a:t>or</a:t>
            </a:r>
            <a:r>
              <a:rPr lang="zh-CN" altLang="en-US" dirty="0"/>
              <a:t> </a:t>
            </a:r>
            <a:r>
              <a:rPr lang="en-US" altLang="zh-CN" b="1" i="1" dirty="0">
                <a:solidFill>
                  <a:srgbClr val="00B050"/>
                </a:solidFill>
              </a:rPr>
              <a:t>remove</a:t>
            </a:r>
            <a:r>
              <a:rPr lang="zh-CN" altLang="en-US" b="1" i="1" dirty="0">
                <a:solidFill>
                  <a:srgbClr val="00B050"/>
                </a:solidFill>
              </a:rPr>
              <a:t> </a:t>
            </a:r>
            <a:r>
              <a:rPr lang="en-US" altLang="zh-CN" b="1" i="1" dirty="0">
                <a:solidFill>
                  <a:srgbClr val="00B050"/>
                </a:solidFill>
              </a:rPr>
              <a:t>them</a:t>
            </a:r>
            <a:r>
              <a:rPr lang="en-US" altLang="zh-CN" dirty="0"/>
              <a:t>?</a:t>
            </a:r>
          </a:p>
          <a:p>
            <a:pPr lvl="2">
              <a:lnSpc>
                <a:spcPct val="150000"/>
              </a:lnSpc>
              <a:buFont typeface="Wingdings" pitchFamily="2" charset="2"/>
              <a:buChar char="v"/>
            </a:pPr>
            <a:endParaRPr lang="en-US" altLang="zh-CN" dirty="0"/>
          </a:p>
          <a:p>
            <a:pPr lvl="2">
              <a:lnSpc>
                <a:spcPct val="150000"/>
              </a:lnSpc>
              <a:buFont typeface="Wingdings" pitchFamily="2" charset="2"/>
              <a:buChar char="v"/>
            </a:pPr>
            <a:endParaRPr lang="en-US" altLang="zh-CN" dirty="0"/>
          </a:p>
          <a:p>
            <a:pPr lvl="1">
              <a:lnSpc>
                <a:spcPct val="150000"/>
              </a:lnSpc>
              <a:buFont typeface="Wingdings" pitchFamily="2" charset="2"/>
              <a:buChar char="v"/>
            </a:pPr>
            <a:endParaRPr lang="en-US" altLang="zh-CN" dirty="0"/>
          </a:p>
        </p:txBody>
      </p:sp>
      <p:graphicFrame>
        <p:nvGraphicFramePr>
          <p:cNvPr id="2" name="Table 1">
            <a:extLst>
              <a:ext uri="{FF2B5EF4-FFF2-40B4-BE49-F238E27FC236}">
                <a16:creationId xmlns:a16="http://schemas.microsoft.com/office/drawing/2014/main" id="{8940E866-F3CD-29C2-6B75-4153CF6D599C}"/>
              </a:ext>
            </a:extLst>
          </p:cNvPr>
          <p:cNvGraphicFramePr>
            <a:graphicFrameLocks noGrp="1"/>
          </p:cNvGraphicFramePr>
          <p:nvPr>
            <p:extLst>
              <p:ext uri="{D42A27DB-BD31-4B8C-83A1-F6EECF244321}">
                <p14:modId xmlns:p14="http://schemas.microsoft.com/office/powerpoint/2010/main" val="2568743772"/>
              </p:ext>
            </p:extLst>
          </p:nvPr>
        </p:nvGraphicFramePr>
        <p:xfrm>
          <a:off x="450056" y="1553974"/>
          <a:ext cx="11291888" cy="2966720"/>
        </p:xfrm>
        <a:graphic>
          <a:graphicData uri="http://schemas.openxmlformats.org/drawingml/2006/table">
            <a:tbl>
              <a:tblPr firstRow="1" bandRow="1">
                <a:tableStyleId>{5C22544A-7EE6-4342-B048-85BDC9FD1C3A}</a:tableStyleId>
              </a:tblPr>
              <a:tblGrid>
                <a:gridCol w="2899848">
                  <a:extLst>
                    <a:ext uri="{9D8B030D-6E8A-4147-A177-3AD203B41FA5}">
                      <a16:colId xmlns:a16="http://schemas.microsoft.com/office/drawing/2014/main" val="69458699"/>
                    </a:ext>
                  </a:extLst>
                </a:gridCol>
                <a:gridCol w="1296383">
                  <a:extLst>
                    <a:ext uri="{9D8B030D-6E8A-4147-A177-3AD203B41FA5}">
                      <a16:colId xmlns:a16="http://schemas.microsoft.com/office/drawing/2014/main" val="3440864044"/>
                    </a:ext>
                  </a:extLst>
                </a:gridCol>
                <a:gridCol w="1942243">
                  <a:extLst>
                    <a:ext uri="{9D8B030D-6E8A-4147-A177-3AD203B41FA5}">
                      <a16:colId xmlns:a16="http://schemas.microsoft.com/office/drawing/2014/main" val="2374145374"/>
                    </a:ext>
                  </a:extLst>
                </a:gridCol>
                <a:gridCol w="5153414">
                  <a:extLst>
                    <a:ext uri="{9D8B030D-6E8A-4147-A177-3AD203B41FA5}">
                      <a16:colId xmlns:a16="http://schemas.microsoft.com/office/drawing/2014/main" val="3678384356"/>
                    </a:ext>
                  </a:extLst>
                </a:gridCol>
              </a:tblGrid>
              <a:tr h="741680">
                <a:tc>
                  <a:txBody>
                    <a:bodyPr/>
                    <a:lstStyle/>
                    <a:p>
                      <a:pPr algn="ctr"/>
                      <a:r>
                        <a:rPr lang="en-US" altLang="zh-CN" dirty="0"/>
                        <a:t>Categorical</a:t>
                      </a:r>
                      <a:r>
                        <a:rPr lang="zh-CN" altLang="en-US" dirty="0"/>
                        <a:t> </a:t>
                      </a:r>
                      <a:endParaRPr lang="en-GB" altLang="zh-CN" dirty="0"/>
                    </a:p>
                    <a:p>
                      <a:pPr algn="ctr"/>
                      <a:r>
                        <a:rPr lang="en-US" altLang="zh-CN" dirty="0"/>
                        <a:t>Binary</a:t>
                      </a:r>
                      <a:r>
                        <a:rPr lang="zh-CN" altLang="en-US" dirty="0"/>
                        <a:t> </a:t>
                      </a:r>
                      <a:r>
                        <a:rPr lang="en-US" altLang="zh-CN" dirty="0"/>
                        <a:t>Features</a:t>
                      </a:r>
                      <a:endParaRPr lang="en-US" dirty="0"/>
                    </a:p>
                  </a:txBody>
                  <a:tcPr anchor="ctr"/>
                </a:tc>
                <a:tc>
                  <a:txBody>
                    <a:bodyPr/>
                    <a:lstStyle/>
                    <a:p>
                      <a:pPr algn="ctr"/>
                      <a:r>
                        <a:rPr lang="en-US" altLang="zh-CN" dirty="0"/>
                        <a:t>Class</a:t>
                      </a:r>
                      <a:endParaRPr lang="en-US" dirty="0"/>
                    </a:p>
                  </a:txBody>
                  <a:tcPr anchor="ctr"/>
                </a:tc>
                <a:tc>
                  <a:txBody>
                    <a:bodyPr/>
                    <a:lstStyle/>
                    <a:p>
                      <a:pPr algn="ctr"/>
                      <a:r>
                        <a:rPr lang="en-US" altLang="zh-CN" dirty="0"/>
                        <a:t>Missing</a:t>
                      </a:r>
                      <a:r>
                        <a:rPr lang="zh-CN" altLang="en-US" dirty="0"/>
                        <a:t> </a:t>
                      </a:r>
                      <a:r>
                        <a:rPr lang="en-US" altLang="zh-CN" dirty="0"/>
                        <a:t>Ratio</a:t>
                      </a:r>
                    </a:p>
                    <a:p>
                      <a:pPr algn="ctr"/>
                      <a:r>
                        <a:rPr lang="en-US" altLang="zh-CN" dirty="0"/>
                        <a:t>(%)</a:t>
                      </a:r>
                      <a:endParaRPr lang="en-US" dirty="0"/>
                    </a:p>
                  </a:txBody>
                  <a:tcPr anchor="ctr"/>
                </a:tc>
                <a:tc>
                  <a:txBody>
                    <a:bodyPr/>
                    <a:lstStyle/>
                    <a:p>
                      <a:pPr algn="ctr"/>
                      <a:r>
                        <a:rPr lang="en-US" altLang="zh-CN" sz="1800" kern="1200" dirty="0">
                          <a:solidFill>
                            <a:schemeClr val="bg1"/>
                          </a:solidFill>
                          <a:latin typeface="+mn-lt"/>
                          <a:ea typeface="+mn-ea"/>
                          <a:cs typeface="+mn-cs"/>
                        </a:rPr>
                        <a:t>Values</a:t>
                      </a:r>
                      <a:endParaRPr lang="en-US" sz="1800" kern="1200" dirty="0">
                        <a:solidFill>
                          <a:schemeClr val="bg1"/>
                        </a:solidFill>
                        <a:latin typeface="+mn-lt"/>
                        <a:ea typeface="+mn-ea"/>
                        <a:cs typeface="+mn-cs"/>
                      </a:endParaRPr>
                    </a:p>
                  </a:txBody>
                  <a:tcPr anchor="ctr"/>
                </a:tc>
                <a:extLst>
                  <a:ext uri="{0D108BD9-81ED-4DB2-BD59-A6C34878D82A}">
                    <a16:rowId xmlns:a16="http://schemas.microsoft.com/office/drawing/2014/main" val="1508888668"/>
                  </a:ext>
                </a:extLst>
              </a:tr>
              <a:tr h="370840">
                <a:tc>
                  <a:txBody>
                    <a:bodyPr/>
                    <a:lstStyle/>
                    <a:p>
                      <a:pPr marL="0" algn="ctr" defTabSz="914400" rtl="0" eaLnBrk="1" latinLnBrk="0" hangingPunct="1"/>
                      <a:r>
                        <a:rPr lang="en-US" altLang="zh-CN" sz="1800" kern="1200" dirty="0">
                          <a:solidFill>
                            <a:schemeClr val="dk1"/>
                          </a:solidFill>
                          <a:latin typeface="+mn-lt"/>
                          <a:ea typeface="+mn-ea"/>
                          <a:cs typeface="+mn-cs"/>
                        </a:rPr>
                        <a:t>REGION_TYPE</a:t>
                      </a:r>
                      <a:endParaRPr lang="en-US" sz="18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character</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0</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800" b="0" kern="1200" dirty="0">
                          <a:solidFill>
                            <a:schemeClr val="tx1"/>
                          </a:solidFill>
                          <a:latin typeface="+mn-lt"/>
                          <a:ea typeface="+mn-ea"/>
                          <a:cs typeface="+mn-cs"/>
                        </a:rPr>
                        <a:t>{'URBAN‘,</a:t>
                      </a:r>
                      <a:r>
                        <a:rPr lang="zh-CN" altLang="en-US" sz="1800" b="0" kern="1200" dirty="0">
                          <a:solidFill>
                            <a:schemeClr val="tx1"/>
                          </a:solidFill>
                          <a:latin typeface="+mn-lt"/>
                          <a:ea typeface="+mn-ea"/>
                          <a:cs typeface="+mn-cs"/>
                        </a:rPr>
                        <a:t> </a:t>
                      </a:r>
                      <a:r>
                        <a:rPr lang="en-US" sz="1800" b="0" kern="1200" dirty="0">
                          <a:solidFill>
                            <a:schemeClr val="tx1"/>
                          </a:solidFill>
                          <a:latin typeface="+mn-lt"/>
                          <a:ea typeface="+mn-ea"/>
                          <a:cs typeface="+mn-cs"/>
                        </a:rPr>
                        <a:t>'RURAL'}</a:t>
                      </a:r>
                    </a:p>
                  </a:txBody>
                  <a:tcPr anchor="ctr"/>
                </a:tc>
                <a:extLst>
                  <a:ext uri="{0D108BD9-81ED-4DB2-BD59-A6C34878D82A}">
                    <a16:rowId xmlns:a16="http://schemas.microsoft.com/office/drawing/2014/main" val="2051678227"/>
                  </a:ext>
                </a:extLst>
              </a:tr>
              <a:tr h="370840">
                <a:tc>
                  <a:txBody>
                    <a:bodyPr/>
                    <a:lstStyle/>
                    <a:p>
                      <a:pPr marL="0" algn="ctr" defTabSz="914400" rtl="0" eaLnBrk="1" latinLnBrk="0" hangingPunct="1"/>
                      <a:r>
                        <a:rPr lang="en-US" sz="1800" kern="1200" dirty="0">
                          <a:solidFill>
                            <a:schemeClr val="dk1"/>
                          </a:solidFill>
                          <a:latin typeface="+mn-lt"/>
                          <a:ea typeface="+mn-ea"/>
                          <a:cs typeface="+mn-cs"/>
                        </a:rPr>
                        <a:t>IS_HOSPITALISED</a:t>
                      </a:r>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40.23</a:t>
                      </a:r>
                      <a:endParaRPr lang="en-US" sz="1800" kern="1200" dirty="0">
                        <a:solidFill>
                          <a:schemeClr val="dk1"/>
                        </a:solidFill>
                        <a:latin typeface="+mn-lt"/>
                        <a:ea typeface="+mn-ea"/>
                        <a:cs typeface="+mn-cs"/>
                      </a:endParaRP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{0.0, 1.0, </a:t>
                      </a:r>
                      <a:r>
                        <a:rPr lang="en-US" sz="1800" b="1" kern="1200" dirty="0">
                          <a:solidFill>
                            <a:srgbClr val="FF0000"/>
                          </a:solidFill>
                          <a:latin typeface="+mn-lt"/>
                          <a:ea typeface="+mn-ea"/>
                          <a:cs typeface="+mn-cs"/>
                        </a:rPr>
                        <a:t>nan</a:t>
                      </a:r>
                      <a:r>
                        <a:rPr lang="en-US" sz="1800" kern="1200" dirty="0">
                          <a:solidFill>
                            <a:schemeClr val="dk1"/>
                          </a:solidFill>
                          <a:latin typeface="+mn-lt"/>
                          <a:ea typeface="+mn-ea"/>
                          <a:cs typeface="+mn-cs"/>
                        </a:rPr>
                        <a:t>}</a:t>
                      </a:r>
                    </a:p>
                  </a:txBody>
                  <a:tcPr marL="9525" marR="9525" marT="9525" marB="0" anchor="ctr"/>
                </a:tc>
                <a:extLst>
                  <a:ext uri="{0D108BD9-81ED-4DB2-BD59-A6C34878D82A}">
                    <a16:rowId xmlns:a16="http://schemas.microsoft.com/office/drawing/2014/main" val="1088812020"/>
                  </a:ext>
                </a:extLst>
              </a:tr>
              <a:tr h="370840">
                <a:tc>
                  <a:txBody>
                    <a:bodyPr/>
                    <a:lstStyle/>
                    <a:p>
                      <a:pPr marL="0" algn="ctr" defTabSz="914400" rtl="0" eaLnBrk="1" latinLnBrk="0" hangingPunct="1"/>
                      <a:r>
                        <a:rPr lang="en-US" sz="1800" kern="1200" dirty="0">
                          <a:solidFill>
                            <a:schemeClr val="dk1"/>
                          </a:solidFill>
                          <a:latin typeface="+mn-lt"/>
                          <a:ea typeface="+mn-ea"/>
                          <a:cs typeface="+mn-cs"/>
                        </a:rPr>
                        <a:t>WAS_HOSPITALISED</a:t>
                      </a:r>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37.41</a:t>
                      </a:r>
                      <a:endParaRPr lang="en-US" sz="1800" kern="1200" dirty="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{0.0, 1.0, </a:t>
                      </a:r>
                      <a:r>
                        <a:rPr lang="en-US" sz="1800" b="1" kern="1200" dirty="0">
                          <a:solidFill>
                            <a:srgbClr val="FF0000"/>
                          </a:solidFill>
                          <a:latin typeface="+mn-lt"/>
                          <a:ea typeface="+mn-ea"/>
                          <a:cs typeface="+mn-cs"/>
                        </a:rPr>
                        <a:t>nan</a:t>
                      </a:r>
                      <a:r>
                        <a:rPr lang="en-US" sz="1800" kern="1200" dirty="0">
                          <a:solidFill>
                            <a:schemeClr val="dk1"/>
                          </a:solidFill>
                          <a:latin typeface="+mn-lt"/>
                          <a:ea typeface="+mn-ea"/>
                          <a:cs typeface="+mn-cs"/>
                        </a:rPr>
                        <a:t>}</a:t>
                      </a:r>
                    </a:p>
                  </a:txBody>
                  <a:tcPr anchor="ctr"/>
                </a:tc>
                <a:extLst>
                  <a:ext uri="{0D108BD9-81ED-4DB2-BD59-A6C34878D82A}">
                    <a16:rowId xmlns:a16="http://schemas.microsoft.com/office/drawing/2014/main" val="1096460539"/>
                  </a:ext>
                </a:extLst>
              </a:tr>
              <a:tr h="370840">
                <a:tc>
                  <a:txBody>
                    <a:bodyPr/>
                    <a:lstStyle/>
                    <a:p>
                      <a:pPr marL="0" algn="ctr" defTabSz="914400" rtl="0" eaLnBrk="1" latinLnBrk="0" hangingPunct="1"/>
                      <a:r>
                        <a:rPr lang="en-US" sz="1800" kern="1200" dirty="0">
                          <a:solidFill>
                            <a:schemeClr val="dk1"/>
                          </a:solidFill>
                          <a:latin typeface="+mn-lt"/>
                          <a:ea typeface="+mn-ea"/>
                          <a:cs typeface="+mn-cs"/>
                        </a:rPr>
                        <a:t>HAS_BANK_AC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39.24</a:t>
                      </a:r>
                      <a:endParaRPr lang="en-US" sz="1800" kern="1200" dirty="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{0.0, 1.0, </a:t>
                      </a:r>
                      <a:r>
                        <a:rPr lang="en-US" sz="1800" b="1" kern="1200" dirty="0">
                          <a:solidFill>
                            <a:srgbClr val="FF0000"/>
                          </a:solidFill>
                          <a:latin typeface="+mn-lt"/>
                          <a:ea typeface="+mn-ea"/>
                          <a:cs typeface="+mn-cs"/>
                        </a:rPr>
                        <a:t>nan</a:t>
                      </a:r>
                      <a:r>
                        <a:rPr lang="en-US" sz="1800" kern="1200" dirty="0">
                          <a:solidFill>
                            <a:schemeClr val="dk1"/>
                          </a:solidFill>
                          <a:latin typeface="+mn-lt"/>
                          <a:ea typeface="+mn-ea"/>
                          <a:cs typeface="+mn-cs"/>
                        </a:rPr>
                        <a:t>}</a:t>
                      </a:r>
                    </a:p>
                  </a:txBody>
                  <a:tcPr anchor="ctr"/>
                </a:tc>
                <a:extLst>
                  <a:ext uri="{0D108BD9-81ED-4DB2-BD59-A6C34878D82A}">
                    <a16:rowId xmlns:a16="http://schemas.microsoft.com/office/drawing/2014/main" val="3865653394"/>
                  </a:ext>
                </a:extLst>
              </a:tr>
              <a:tr h="370840">
                <a:tc>
                  <a:txBody>
                    <a:bodyPr/>
                    <a:lstStyle/>
                    <a:p>
                      <a:pPr marL="0" algn="ctr" defTabSz="914400" rtl="0" eaLnBrk="1" latinLnBrk="0" hangingPunct="1"/>
                      <a:r>
                        <a:rPr lang="en-US" sz="1800" kern="1200" dirty="0">
                          <a:solidFill>
                            <a:schemeClr val="dk1"/>
                          </a:solidFill>
                          <a:latin typeface="+mn-lt"/>
                          <a:ea typeface="+mn-ea"/>
                          <a:cs typeface="+mn-cs"/>
                        </a:rPr>
                        <a:t>HAS_MOBILE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numeric</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85.28</a:t>
                      </a:r>
                      <a:endParaRPr lang="en-US" sz="1800" kern="1200" dirty="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{0.0, 1.0, </a:t>
                      </a:r>
                      <a:r>
                        <a:rPr lang="en-US" sz="1800" b="1" kern="1200" dirty="0">
                          <a:solidFill>
                            <a:srgbClr val="FF0000"/>
                          </a:solidFill>
                          <a:latin typeface="+mn-lt"/>
                          <a:ea typeface="+mn-ea"/>
                          <a:cs typeface="+mn-cs"/>
                        </a:rPr>
                        <a:t>nan</a:t>
                      </a:r>
                      <a:r>
                        <a:rPr lang="en-US" sz="1800" kern="1200" dirty="0">
                          <a:solidFill>
                            <a:schemeClr val="dk1"/>
                          </a:solidFill>
                          <a:latin typeface="+mn-lt"/>
                          <a:ea typeface="+mn-ea"/>
                          <a:cs typeface="+mn-cs"/>
                        </a:rPr>
                        <a:t>}</a:t>
                      </a:r>
                    </a:p>
                  </a:txBody>
                  <a:tcPr anchor="ctr"/>
                </a:tc>
                <a:extLst>
                  <a:ext uri="{0D108BD9-81ED-4DB2-BD59-A6C34878D82A}">
                    <a16:rowId xmlns:a16="http://schemas.microsoft.com/office/drawing/2014/main" val="2962824578"/>
                  </a:ext>
                </a:extLst>
              </a:tr>
              <a:tr h="370840">
                <a:tc>
                  <a:txBody>
                    <a:bodyPr/>
                    <a:lstStyle/>
                    <a:p>
                      <a:pPr marL="0" algn="ctr" defTabSz="914400" rtl="0" eaLnBrk="1" latinLnBrk="0" hangingPunct="1"/>
                      <a:r>
                        <a:rPr lang="en-US" sz="1800" kern="1200" dirty="0">
                          <a:solidFill>
                            <a:schemeClr val="dk1"/>
                          </a:solidFill>
                          <a:latin typeface="+mn-lt"/>
                          <a:ea typeface="+mn-ea"/>
                          <a:cs typeface="+mn-cs"/>
                        </a:rPr>
                        <a:t>WILL_EMIGRATE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character</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dk1"/>
                          </a:solidFill>
                          <a:latin typeface="+mn-lt"/>
                          <a:ea typeface="+mn-ea"/>
                          <a:cs typeface="+mn-cs"/>
                        </a:rPr>
                        <a:t>97.18</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{0.0, 1.0, </a:t>
                      </a:r>
                      <a:r>
                        <a:rPr lang="en-US" sz="1800" b="1" kern="1200" dirty="0">
                          <a:solidFill>
                            <a:srgbClr val="FF0000"/>
                          </a:solidFill>
                          <a:latin typeface="+mn-lt"/>
                          <a:ea typeface="+mn-ea"/>
                          <a:cs typeface="+mn-cs"/>
                        </a:rPr>
                        <a:t>nan</a:t>
                      </a:r>
                      <a:r>
                        <a:rPr lang="en-US" sz="1800" kern="1200" dirty="0">
                          <a:solidFill>
                            <a:schemeClr val="dk1"/>
                          </a:solidFill>
                          <a:latin typeface="+mn-lt"/>
                          <a:ea typeface="+mn-ea"/>
                          <a:cs typeface="+mn-cs"/>
                        </a:rPr>
                        <a:t>}</a:t>
                      </a:r>
                    </a:p>
                  </a:txBody>
                  <a:tcPr anchor="ctr"/>
                </a:tc>
                <a:extLst>
                  <a:ext uri="{0D108BD9-81ED-4DB2-BD59-A6C34878D82A}">
                    <a16:rowId xmlns:a16="http://schemas.microsoft.com/office/drawing/2014/main" val="3727560687"/>
                  </a:ext>
                </a:extLst>
              </a:tr>
            </a:tbl>
          </a:graphicData>
        </a:graphic>
      </p:graphicFrame>
    </p:spTree>
    <p:extLst>
      <p:ext uri="{BB962C8B-B14F-4D97-AF65-F5344CB8AC3E}">
        <p14:creationId xmlns:p14="http://schemas.microsoft.com/office/powerpoint/2010/main" val="417172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A87BE-5169-2479-58B9-501E3CA971E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FC39D-0852-0900-F471-0B722737768D}"/>
              </a:ext>
            </a:extLst>
          </p:cNvPr>
          <p:cNvSpPr>
            <a:spLocks noGrp="1"/>
          </p:cNvSpPr>
          <p:nvPr>
            <p:ph idx="1"/>
          </p:nvPr>
        </p:nvSpPr>
        <p:spPr>
          <a:xfrm>
            <a:off x="201901" y="321469"/>
            <a:ext cx="11291888" cy="6536531"/>
          </a:xfrm>
        </p:spPr>
        <p:txBody>
          <a:bodyPr>
            <a:normAutofit fontScale="77500" lnSpcReduction="20000"/>
          </a:bodyPr>
          <a:lstStyle/>
          <a:p>
            <a:pPr>
              <a:lnSpc>
                <a:spcPct val="150000"/>
              </a:lnSpc>
              <a:buFont typeface="Wingdings" pitchFamily="2" charset="2"/>
              <a:buChar char="v"/>
            </a:pPr>
            <a:r>
              <a:rPr lang="en-US" altLang="zh-CN" dirty="0">
                <a:solidFill>
                  <a:srgbClr val="FF0000"/>
                </a:solidFill>
              </a:rPr>
              <a:t>Data</a:t>
            </a:r>
            <a:r>
              <a:rPr lang="zh-CN" altLang="en-US" dirty="0">
                <a:solidFill>
                  <a:srgbClr val="FF0000"/>
                </a:solidFill>
              </a:rPr>
              <a:t> </a:t>
            </a:r>
            <a:r>
              <a:rPr lang="en-US" altLang="zh-CN" dirty="0">
                <a:solidFill>
                  <a:srgbClr val="FF0000"/>
                </a:solidFill>
              </a:rPr>
              <a:t>Description</a:t>
            </a:r>
          </a:p>
          <a:p>
            <a:pPr lvl="1">
              <a:lnSpc>
                <a:spcPct val="150000"/>
              </a:lnSpc>
              <a:buFont typeface="Wingdings" pitchFamily="2" charset="2"/>
              <a:buChar char="v"/>
            </a:pPr>
            <a:r>
              <a:rPr lang="zh-CN" altLang="en-US" dirty="0"/>
              <a:t> </a:t>
            </a:r>
            <a:r>
              <a:rPr lang="en-US" altLang="zh-CN" dirty="0"/>
              <a:t>Categorical</a:t>
            </a:r>
            <a:r>
              <a:rPr lang="zh-CN" altLang="en-US" dirty="0"/>
              <a:t> </a:t>
            </a:r>
            <a:r>
              <a:rPr lang="en-US" altLang="zh-CN" dirty="0"/>
              <a:t>–</a:t>
            </a:r>
            <a:r>
              <a:rPr lang="zh-CN" altLang="en-US" dirty="0"/>
              <a:t> </a:t>
            </a:r>
            <a:r>
              <a:rPr lang="en-US" altLang="zh-CN" dirty="0"/>
              <a:t>Multiclass</a:t>
            </a:r>
            <a:r>
              <a:rPr lang="zh-CN" altLang="en-US" dirty="0"/>
              <a:t> </a:t>
            </a:r>
            <a:r>
              <a:rPr lang="en-US" altLang="zh-CN" dirty="0"/>
              <a:t>Features</a:t>
            </a:r>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lvl="1">
              <a:lnSpc>
                <a:spcPct val="150000"/>
              </a:lnSpc>
              <a:buFont typeface="Wingdings" pitchFamily="2" charset="2"/>
              <a:buChar char="v"/>
            </a:pPr>
            <a:endParaRPr lang="en-US" dirty="0"/>
          </a:p>
          <a:p>
            <a:pPr marL="457200" lvl="1" indent="0">
              <a:lnSpc>
                <a:spcPct val="150000"/>
              </a:lnSpc>
              <a:buNone/>
            </a:pPr>
            <a:endParaRPr lang="en-US" dirty="0"/>
          </a:p>
          <a:p>
            <a:pPr lvl="1">
              <a:lnSpc>
                <a:spcPct val="150000"/>
              </a:lnSpc>
              <a:buFont typeface="Wingdings" pitchFamily="2" charset="2"/>
              <a:buChar char="v"/>
            </a:pPr>
            <a:r>
              <a:rPr lang="en-US" altLang="zh-CN" dirty="0"/>
              <a:t>Proposed</a:t>
            </a:r>
            <a:r>
              <a:rPr lang="zh-CN" altLang="en-US" dirty="0"/>
              <a:t> </a:t>
            </a:r>
            <a:r>
              <a:rPr lang="en-US" altLang="zh-CN" dirty="0"/>
              <a:t>Preprocessing</a:t>
            </a:r>
          </a:p>
          <a:p>
            <a:pPr lvl="2">
              <a:lnSpc>
                <a:spcPct val="150000"/>
              </a:lnSpc>
              <a:buFont typeface="Wingdings" pitchFamily="2" charset="2"/>
              <a:buChar char="v"/>
            </a:pPr>
            <a:r>
              <a:rPr lang="zh-CN" altLang="en-US" dirty="0"/>
              <a:t> </a:t>
            </a:r>
            <a:r>
              <a:rPr lang="en-US" altLang="zh-CN" dirty="0"/>
              <a:t>GENDER:</a:t>
            </a:r>
            <a:r>
              <a:rPr lang="zh-CN" altLang="en-US" dirty="0"/>
              <a:t> </a:t>
            </a:r>
            <a:r>
              <a:rPr lang="en-GB" dirty="0">
                <a:effectLst/>
                <a:latin typeface="Helvetica Neue" panose="02000503000000020004" pitchFamily="2" charset="0"/>
              </a:rPr>
              <a:t>‘Data Not Available’ </a:t>
            </a:r>
            <a:r>
              <a:rPr lang="en-US" altLang="zh-CN" dirty="0">
                <a:effectLst/>
                <a:latin typeface="Helvetica Neue" panose="02000503000000020004" pitchFamily="2" charset="0"/>
              </a:rPr>
              <a:t>-&gt;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Remove</a:t>
            </a:r>
            <a:r>
              <a:rPr lang="zh-CN" altLang="en-US" dirty="0">
                <a:effectLst/>
                <a:latin typeface="Helvetica Neue" panose="02000503000000020004" pitchFamily="2" charset="0"/>
              </a:rPr>
              <a:t> </a:t>
            </a:r>
            <a:r>
              <a:rPr lang="en-US" altLang="zh-CN" dirty="0">
                <a:effectLst/>
                <a:latin typeface="Helvetica Neue" panose="02000503000000020004" pitchFamily="2" charset="0"/>
              </a:rPr>
              <a:t>it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or</a:t>
            </a:r>
            <a:r>
              <a:rPr lang="zh-CN" altLang="en-US" dirty="0">
                <a:effectLst/>
                <a:latin typeface="Helvetica Neue" panose="02000503000000020004" pitchFamily="2" charset="0"/>
              </a:rPr>
              <a:t> </a:t>
            </a:r>
            <a:r>
              <a:rPr lang="en-US" altLang="zh-CN" dirty="0">
                <a:effectLst/>
                <a:latin typeface="Helvetica Neue" panose="02000503000000020004" pitchFamily="2" charset="0"/>
              </a:rPr>
              <a:t>treat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it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as</a:t>
            </a:r>
            <a:r>
              <a:rPr lang="zh-CN" altLang="en-US" dirty="0">
                <a:effectLst/>
                <a:latin typeface="Helvetica Neue" panose="02000503000000020004" pitchFamily="2" charset="0"/>
              </a:rPr>
              <a:t> </a:t>
            </a:r>
            <a:r>
              <a:rPr lang="en-US" altLang="zh-CN" dirty="0">
                <a:effectLst/>
                <a:latin typeface="Helvetica Neue" panose="02000503000000020004" pitchFamily="2" charset="0"/>
              </a:rPr>
              <a:t>a</a:t>
            </a:r>
            <a:r>
              <a:rPr lang="zh-CN" altLang="en-US" dirty="0">
                <a:effectLst/>
                <a:latin typeface="Helvetica Neue" panose="02000503000000020004" pitchFamily="2" charset="0"/>
              </a:rPr>
              <a:t> </a:t>
            </a:r>
            <a:r>
              <a:rPr lang="en-US" altLang="zh-CN" dirty="0">
                <a:effectLst/>
                <a:latin typeface="Helvetica Neue" panose="02000503000000020004" pitchFamily="2" charset="0"/>
              </a:rPr>
              <a:t>category?</a:t>
            </a:r>
            <a:endParaRPr lang="en-US" altLang="zh-CN" dirty="0"/>
          </a:p>
          <a:p>
            <a:pPr lvl="2">
              <a:lnSpc>
                <a:spcPct val="150000"/>
              </a:lnSpc>
              <a:buFont typeface="Wingdings" pitchFamily="2" charset="2"/>
              <a:buChar char="v"/>
            </a:pPr>
            <a:r>
              <a:rPr lang="zh-CN" altLang="en-US" dirty="0"/>
              <a:t> </a:t>
            </a:r>
            <a:r>
              <a:rPr lang="en-US" altLang="zh-CN" sz="2000" kern="1200" dirty="0">
                <a:solidFill>
                  <a:schemeClr val="dk1"/>
                </a:solidFill>
                <a:latin typeface="+mn-lt"/>
                <a:ea typeface="+mn-ea"/>
                <a:cs typeface="+mn-cs"/>
              </a:rPr>
              <a:t>RELIGION:</a:t>
            </a:r>
            <a:r>
              <a:rPr lang="zh-CN" altLang="en-US" sz="2000" kern="1200" dirty="0">
                <a:solidFill>
                  <a:schemeClr val="dk1"/>
                </a:solidFill>
                <a:latin typeface="+mn-lt"/>
                <a:ea typeface="+mn-ea"/>
                <a:cs typeface="+mn-cs"/>
              </a:rPr>
              <a:t> </a:t>
            </a:r>
            <a:r>
              <a:rPr lang="en-GB" dirty="0">
                <a:effectLst/>
                <a:latin typeface="Helvetica Neue" panose="02000503000000020004" pitchFamily="2" charset="0"/>
              </a:rPr>
              <a:t>‘Data Not Available’ </a:t>
            </a:r>
            <a:r>
              <a:rPr lang="en-US" altLang="zh-CN" dirty="0">
                <a:effectLst/>
                <a:latin typeface="Helvetica Neue" panose="02000503000000020004" pitchFamily="2" charset="0"/>
              </a:rPr>
              <a:t>-&gt;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Remove</a:t>
            </a:r>
            <a:r>
              <a:rPr lang="zh-CN" altLang="en-US" dirty="0">
                <a:effectLst/>
                <a:latin typeface="Helvetica Neue" panose="02000503000000020004" pitchFamily="2" charset="0"/>
              </a:rPr>
              <a:t> </a:t>
            </a:r>
            <a:r>
              <a:rPr lang="en-US" altLang="zh-CN" dirty="0">
                <a:effectLst/>
                <a:latin typeface="Helvetica Neue" panose="02000503000000020004" pitchFamily="2" charset="0"/>
              </a:rPr>
              <a:t>it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or</a:t>
            </a:r>
            <a:r>
              <a:rPr lang="zh-CN" altLang="en-US" dirty="0">
                <a:effectLst/>
                <a:latin typeface="Helvetica Neue" panose="02000503000000020004" pitchFamily="2" charset="0"/>
              </a:rPr>
              <a:t> </a:t>
            </a:r>
            <a:r>
              <a:rPr lang="en-US" altLang="zh-CN" dirty="0">
                <a:effectLst/>
                <a:latin typeface="Helvetica Neue" panose="02000503000000020004" pitchFamily="2" charset="0"/>
              </a:rPr>
              <a:t>treat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it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as</a:t>
            </a:r>
            <a:r>
              <a:rPr lang="zh-CN" altLang="en-US" dirty="0">
                <a:effectLst/>
                <a:latin typeface="Helvetica Neue" panose="02000503000000020004" pitchFamily="2" charset="0"/>
              </a:rPr>
              <a:t> </a:t>
            </a:r>
            <a:r>
              <a:rPr lang="en-US" altLang="zh-CN" dirty="0">
                <a:effectLst/>
                <a:latin typeface="Helvetica Neue" panose="02000503000000020004" pitchFamily="2" charset="0"/>
              </a:rPr>
              <a:t>a</a:t>
            </a:r>
            <a:r>
              <a:rPr lang="zh-CN" altLang="en-US" dirty="0">
                <a:effectLst/>
                <a:latin typeface="Helvetica Neue" panose="02000503000000020004" pitchFamily="2" charset="0"/>
              </a:rPr>
              <a:t> </a:t>
            </a:r>
            <a:r>
              <a:rPr lang="en-US" altLang="zh-CN" dirty="0">
                <a:effectLst/>
                <a:latin typeface="Helvetica Neue" panose="02000503000000020004" pitchFamily="2" charset="0"/>
              </a:rPr>
              <a:t>category?</a:t>
            </a:r>
            <a:endParaRPr lang="en-US" altLang="zh-CN" dirty="0"/>
          </a:p>
          <a:p>
            <a:pPr lvl="2">
              <a:lnSpc>
                <a:spcPct val="150000"/>
              </a:lnSpc>
              <a:buFont typeface="Wingdings" pitchFamily="2" charset="2"/>
              <a:buChar char="v"/>
            </a:pPr>
            <a:r>
              <a:rPr lang="en-GB" sz="2000" kern="1200" dirty="0">
                <a:solidFill>
                  <a:schemeClr val="dk1"/>
                </a:solidFill>
                <a:latin typeface="+mn-lt"/>
                <a:ea typeface="+mn-ea"/>
                <a:cs typeface="+mn-cs"/>
              </a:rPr>
              <a:t>EMPLOYMENT_STATUS</a:t>
            </a:r>
            <a:r>
              <a:rPr lang="zh-CN" altLang="en-US" sz="2000" kern="1200" dirty="0">
                <a:solidFill>
                  <a:schemeClr val="dk1"/>
                </a:solidFill>
                <a:latin typeface="+mn-lt"/>
                <a:ea typeface="+mn-ea"/>
                <a:cs typeface="+mn-cs"/>
              </a:rPr>
              <a:t> </a:t>
            </a:r>
            <a:r>
              <a:rPr lang="en-US" altLang="zh-CN" sz="2000" kern="1200" dirty="0">
                <a:solidFill>
                  <a:schemeClr val="dk1"/>
                </a:solidFill>
                <a:latin typeface="+mn-lt"/>
                <a:ea typeface="+mn-ea"/>
                <a:cs typeface="+mn-cs"/>
              </a:rPr>
              <a:t>&amp;</a:t>
            </a:r>
            <a:r>
              <a:rPr lang="zh-CN" altLang="en-US" sz="2000" kern="1200" dirty="0">
                <a:solidFill>
                  <a:schemeClr val="dk1"/>
                </a:solidFill>
                <a:latin typeface="+mn-lt"/>
                <a:ea typeface="+mn-ea"/>
                <a:cs typeface="+mn-cs"/>
              </a:rPr>
              <a:t> </a:t>
            </a:r>
            <a:r>
              <a:rPr lang="en-GB" sz="2000" kern="1200" dirty="0">
                <a:solidFill>
                  <a:schemeClr val="dk1"/>
                </a:solidFill>
                <a:latin typeface="+mn-lt"/>
                <a:ea typeface="+mn-ea"/>
                <a:cs typeface="+mn-cs"/>
              </a:rPr>
              <a:t>PLACE_OF_WORK</a:t>
            </a:r>
            <a:r>
              <a:rPr lang="en-US" altLang="zh-CN" sz="2000" kern="1200" dirty="0">
                <a:solidFill>
                  <a:schemeClr val="dk1"/>
                </a:solidFill>
                <a:latin typeface="+mn-lt"/>
                <a:ea typeface="+mn-ea"/>
                <a:cs typeface="+mn-cs"/>
              </a:rPr>
              <a:t>:</a:t>
            </a:r>
            <a:r>
              <a:rPr lang="zh-CN" altLang="en-US" sz="2000" kern="1200" dirty="0">
                <a:solidFill>
                  <a:schemeClr val="dk1"/>
                </a:solidFill>
                <a:latin typeface="+mn-lt"/>
                <a:ea typeface="+mn-ea"/>
                <a:cs typeface="+mn-cs"/>
              </a:rPr>
              <a:t> </a:t>
            </a:r>
            <a:r>
              <a:rPr lang="en-GB" dirty="0">
                <a:effectLst/>
                <a:latin typeface="Helvetica Neue" panose="02000503000000020004" pitchFamily="2" charset="0"/>
              </a:rPr>
              <a:t>‘Data Not Available’</a:t>
            </a:r>
            <a:r>
              <a:rPr lang="en-US" altLang="zh-CN" dirty="0">
                <a:effectLst/>
                <a:latin typeface="Helvetica Neue" panose="02000503000000020004" pitchFamily="2" charset="0"/>
              </a:rPr>
              <a: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nan</a:t>
            </a:r>
            <a:r>
              <a:rPr lang="en-GB" dirty="0">
                <a:effectLst/>
                <a:latin typeface="Helvetica Neue" panose="02000503000000020004" pitchFamily="2" charset="0"/>
              </a:rPr>
              <a:t> </a:t>
            </a:r>
            <a:r>
              <a:rPr lang="en-US" altLang="zh-CN" dirty="0">
                <a:effectLst/>
                <a:latin typeface="Helvetica Neue" panose="02000503000000020004" pitchFamily="2" charset="0"/>
              </a:rPr>
              <a:t>-&gt;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Remove</a:t>
            </a:r>
            <a:r>
              <a:rPr lang="zh-CN" altLang="en-US" dirty="0">
                <a:effectLst/>
                <a:latin typeface="Helvetica Neue" panose="02000503000000020004" pitchFamily="2" charset="0"/>
              </a:rPr>
              <a:t> </a:t>
            </a:r>
            <a:r>
              <a:rPr lang="en-US" altLang="zh-CN" dirty="0">
                <a:effectLst/>
                <a:latin typeface="Helvetica Neue" panose="02000503000000020004" pitchFamily="2" charset="0"/>
              </a:rPr>
              <a:t>or</a:t>
            </a:r>
            <a:r>
              <a:rPr lang="zh-CN" altLang="en-US" dirty="0">
                <a:effectLst/>
                <a:latin typeface="Helvetica Neue" panose="02000503000000020004" pitchFamily="2" charset="0"/>
              </a:rPr>
              <a:t> </a:t>
            </a:r>
            <a:r>
              <a:rPr lang="en-US" altLang="zh-CN" dirty="0">
                <a:effectLst/>
                <a:latin typeface="Helvetica Neue" panose="02000503000000020004" pitchFamily="2" charset="0"/>
              </a:rPr>
              <a:t>treat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it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as</a:t>
            </a:r>
            <a:r>
              <a:rPr lang="zh-CN" altLang="en-US" dirty="0">
                <a:effectLst/>
                <a:latin typeface="Helvetica Neue" panose="02000503000000020004" pitchFamily="2" charset="0"/>
              </a:rPr>
              <a:t> </a:t>
            </a:r>
            <a:r>
              <a:rPr lang="en-US" altLang="zh-CN" dirty="0">
                <a:effectLst/>
                <a:latin typeface="Helvetica Neue" panose="02000503000000020004" pitchFamily="2" charset="0"/>
              </a:rPr>
              <a:t>a</a:t>
            </a:r>
            <a:r>
              <a:rPr lang="zh-CN" altLang="en-US" dirty="0">
                <a:effectLst/>
                <a:latin typeface="Helvetica Neue" panose="02000503000000020004" pitchFamily="2" charset="0"/>
              </a:rPr>
              <a:t> </a:t>
            </a:r>
            <a:r>
              <a:rPr lang="en-US" altLang="zh-CN" dirty="0">
                <a:effectLst/>
                <a:latin typeface="Helvetica Neue" panose="02000503000000020004" pitchFamily="2" charset="0"/>
              </a:rPr>
              <a:t>category?</a:t>
            </a:r>
            <a:endParaRPr lang="en-US" altLang="zh-CN" dirty="0"/>
          </a:p>
          <a:p>
            <a:pPr lvl="1">
              <a:lnSpc>
                <a:spcPct val="150000"/>
              </a:lnSpc>
              <a:buFont typeface="Wingdings" pitchFamily="2" charset="2"/>
              <a:buChar char="v"/>
            </a:pPr>
            <a:endParaRPr lang="en-US" altLang="zh-CN" dirty="0"/>
          </a:p>
        </p:txBody>
      </p:sp>
      <p:graphicFrame>
        <p:nvGraphicFramePr>
          <p:cNvPr id="2" name="Table 1">
            <a:extLst>
              <a:ext uri="{FF2B5EF4-FFF2-40B4-BE49-F238E27FC236}">
                <a16:creationId xmlns:a16="http://schemas.microsoft.com/office/drawing/2014/main" id="{A5C885D5-B5AE-B7BF-423A-B33FD34B0D71}"/>
              </a:ext>
            </a:extLst>
          </p:cNvPr>
          <p:cNvGraphicFramePr>
            <a:graphicFrameLocks noGrp="1"/>
          </p:cNvGraphicFramePr>
          <p:nvPr>
            <p:extLst>
              <p:ext uri="{D42A27DB-BD31-4B8C-83A1-F6EECF244321}">
                <p14:modId xmlns:p14="http://schemas.microsoft.com/office/powerpoint/2010/main" val="1662578281"/>
              </p:ext>
            </p:extLst>
          </p:nvPr>
        </p:nvGraphicFramePr>
        <p:xfrm>
          <a:off x="450056" y="1262373"/>
          <a:ext cx="11291888" cy="4007963"/>
        </p:xfrm>
        <a:graphic>
          <a:graphicData uri="http://schemas.openxmlformats.org/drawingml/2006/table">
            <a:tbl>
              <a:tblPr firstRow="1" bandRow="1">
                <a:tableStyleId>{5C22544A-7EE6-4342-B048-85BDC9FD1C3A}</a:tableStyleId>
              </a:tblPr>
              <a:tblGrid>
                <a:gridCol w="2899848">
                  <a:extLst>
                    <a:ext uri="{9D8B030D-6E8A-4147-A177-3AD203B41FA5}">
                      <a16:colId xmlns:a16="http://schemas.microsoft.com/office/drawing/2014/main" val="69458699"/>
                    </a:ext>
                  </a:extLst>
                </a:gridCol>
                <a:gridCol w="1296383">
                  <a:extLst>
                    <a:ext uri="{9D8B030D-6E8A-4147-A177-3AD203B41FA5}">
                      <a16:colId xmlns:a16="http://schemas.microsoft.com/office/drawing/2014/main" val="3440864044"/>
                    </a:ext>
                  </a:extLst>
                </a:gridCol>
                <a:gridCol w="1942243">
                  <a:extLst>
                    <a:ext uri="{9D8B030D-6E8A-4147-A177-3AD203B41FA5}">
                      <a16:colId xmlns:a16="http://schemas.microsoft.com/office/drawing/2014/main" val="2374145374"/>
                    </a:ext>
                  </a:extLst>
                </a:gridCol>
                <a:gridCol w="5153414">
                  <a:extLst>
                    <a:ext uri="{9D8B030D-6E8A-4147-A177-3AD203B41FA5}">
                      <a16:colId xmlns:a16="http://schemas.microsoft.com/office/drawing/2014/main" val="3678384356"/>
                    </a:ext>
                  </a:extLst>
                </a:gridCol>
              </a:tblGrid>
              <a:tr h="380843">
                <a:tc>
                  <a:txBody>
                    <a:bodyPr/>
                    <a:lstStyle/>
                    <a:p>
                      <a:pPr algn="ctr"/>
                      <a:r>
                        <a:rPr lang="en-US" altLang="zh-CN" sz="1400" dirty="0"/>
                        <a:t>Categorical</a:t>
                      </a:r>
                      <a:r>
                        <a:rPr lang="zh-CN" altLang="en-US" sz="1400" dirty="0"/>
                        <a:t> </a:t>
                      </a:r>
                      <a:r>
                        <a:rPr lang="en-US" altLang="zh-CN" sz="1400" dirty="0"/>
                        <a:t>Multiclass</a:t>
                      </a:r>
                      <a:r>
                        <a:rPr lang="zh-CN" altLang="en-US" sz="1400" dirty="0"/>
                        <a:t> </a:t>
                      </a:r>
                      <a:r>
                        <a:rPr lang="en-US" altLang="zh-CN" sz="1400" dirty="0"/>
                        <a:t>Features</a:t>
                      </a:r>
                      <a:endParaRPr lang="en-US" sz="1400" dirty="0"/>
                    </a:p>
                  </a:txBody>
                  <a:tcPr anchor="ctr"/>
                </a:tc>
                <a:tc>
                  <a:txBody>
                    <a:bodyPr/>
                    <a:lstStyle/>
                    <a:p>
                      <a:pPr algn="ctr"/>
                      <a:r>
                        <a:rPr lang="en-US" altLang="zh-CN" sz="1400" dirty="0"/>
                        <a:t>Class</a:t>
                      </a:r>
                      <a:endParaRPr lang="en-US" sz="1400" dirty="0"/>
                    </a:p>
                  </a:txBody>
                  <a:tcPr anchor="ctr"/>
                </a:tc>
                <a:tc>
                  <a:txBody>
                    <a:bodyPr/>
                    <a:lstStyle/>
                    <a:p>
                      <a:pPr algn="ctr"/>
                      <a:r>
                        <a:rPr lang="en-US" altLang="zh-CN" sz="1400" dirty="0"/>
                        <a:t>Missing</a:t>
                      </a:r>
                      <a:r>
                        <a:rPr lang="zh-CN" altLang="en-US" sz="1400" dirty="0"/>
                        <a:t> </a:t>
                      </a:r>
                      <a:r>
                        <a:rPr lang="en-US" altLang="zh-CN" sz="1400" dirty="0"/>
                        <a:t>Ratio</a:t>
                      </a:r>
                      <a:r>
                        <a:rPr lang="zh-CN" altLang="en-US" sz="1400" dirty="0"/>
                        <a:t> </a:t>
                      </a:r>
                      <a:r>
                        <a:rPr lang="en-US" altLang="zh-CN" sz="1400" dirty="0"/>
                        <a:t>(%)</a:t>
                      </a:r>
                      <a:endParaRPr lang="en-US" sz="1400" dirty="0"/>
                    </a:p>
                  </a:txBody>
                  <a:tcPr anchor="ctr"/>
                </a:tc>
                <a:tc>
                  <a:txBody>
                    <a:bodyPr/>
                    <a:lstStyle/>
                    <a:p>
                      <a:pPr algn="ctr"/>
                      <a:r>
                        <a:rPr lang="en-US" altLang="zh-CN" sz="1400" kern="1200" dirty="0">
                          <a:solidFill>
                            <a:schemeClr val="bg1"/>
                          </a:solidFill>
                          <a:latin typeface="+mn-lt"/>
                          <a:ea typeface="+mn-ea"/>
                          <a:cs typeface="+mn-cs"/>
                        </a:rPr>
                        <a:t>Values</a:t>
                      </a:r>
                      <a:endParaRPr lang="en-US" sz="1400" kern="1200" dirty="0">
                        <a:solidFill>
                          <a:schemeClr val="bg1"/>
                        </a:solidFill>
                        <a:latin typeface="+mn-lt"/>
                        <a:ea typeface="+mn-ea"/>
                        <a:cs typeface="+mn-cs"/>
                      </a:endParaRPr>
                    </a:p>
                  </a:txBody>
                  <a:tcPr anchor="ctr"/>
                </a:tc>
                <a:extLst>
                  <a:ext uri="{0D108BD9-81ED-4DB2-BD59-A6C34878D82A}">
                    <a16:rowId xmlns:a16="http://schemas.microsoft.com/office/drawing/2014/main" val="1508888668"/>
                  </a:ext>
                </a:extLst>
              </a:tr>
              <a:tr h="0">
                <a:tc>
                  <a:txBody>
                    <a:bodyPr/>
                    <a:lstStyle/>
                    <a:p>
                      <a:pPr marL="0" algn="ctr" defTabSz="914400" rtl="0" eaLnBrk="1" latinLnBrk="0" hangingPunct="1"/>
                      <a:r>
                        <a:rPr lang="en-US" altLang="zh-CN" sz="1400" kern="1200" dirty="0">
                          <a:solidFill>
                            <a:schemeClr val="dk1"/>
                          </a:solidFill>
                          <a:latin typeface="+mn-lt"/>
                          <a:ea typeface="+mn-ea"/>
                          <a:cs typeface="+mn-cs"/>
                        </a:rPr>
                        <a:t>STATE</a:t>
                      </a:r>
                      <a:endParaRPr lang="en-US" sz="14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character</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dk1"/>
                          </a:solidFill>
                          <a:effectLst/>
                          <a:latin typeface="+mn-lt"/>
                          <a:ea typeface="+mn-ea"/>
                          <a:cs typeface="+mn-cs"/>
                        </a:rPr>
                        <a:t>{’</a:t>
                      </a:r>
                      <a:r>
                        <a:rPr lang="en-GB" sz="1400" b="0" kern="1200" dirty="0">
                          <a:solidFill>
                            <a:schemeClr val="dk1"/>
                          </a:solidFill>
                          <a:effectLst/>
                          <a:latin typeface="+mn-lt"/>
                          <a:ea typeface="+mn-ea"/>
                          <a:cs typeface="+mn-cs"/>
                        </a:rPr>
                        <a:t>Andhra Pradesh</a:t>
                      </a:r>
                      <a:r>
                        <a:rPr lang="en-US" altLang="zh-CN" sz="1400" b="0" kern="1200" dirty="0">
                          <a:solidFill>
                            <a:schemeClr val="dk1"/>
                          </a:solidFill>
                          <a:effectLst/>
                          <a:latin typeface="+mn-lt"/>
                          <a:ea typeface="+mn-ea"/>
                          <a:cs typeface="+mn-cs"/>
                        </a:rPr>
                        <a:t>’,</a:t>
                      </a:r>
                      <a:r>
                        <a:rPr lang="zh-CN" altLang="en-US" sz="1400" b="0" kern="1200" dirty="0">
                          <a:solidFill>
                            <a:schemeClr val="dk1"/>
                          </a:solidFill>
                          <a:effectLst/>
                          <a:latin typeface="+mn-lt"/>
                          <a:ea typeface="+mn-ea"/>
                          <a:cs typeface="+mn-cs"/>
                        </a:rPr>
                        <a:t> </a:t>
                      </a:r>
                      <a:r>
                        <a:rPr lang="en-US" altLang="zh-CN" sz="1400" b="0" kern="1200" dirty="0">
                          <a:solidFill>
                            <a:schemeClr val="dk1"/>
                          </a:solidFill>
                          <a:effectLst/>
                          <a:latin typeface="+mn-lt"/>
                          <a:ea typeface="+mn-ea"/>
                          <a:cs typeface="+mn-cs"/>
                        </a:rPr>
                        <a:t>…,</a:t>
                      </a:r>
                      <a:r>
                        <a:rPr lang="zh-CN" altLang="en-US" sz="1400" b="0" kern="1200" dirty="0">
                          <a:solidFill>
                            <a:schemeClr val="dk1"/>
                          </a:solidFill>
                          <a:effectLst/>
                          <a:latin typeface="+mn-lt"/>
                          <a:ea typeface="+mn-ea"/>
                          <a:cs typeface="+mn-cs"/>
                        </a:rPr>
                        <a:t> </a:t>
                      </a:r>
                      <a:r>
                        <a:rPr lang="en-US" altLang="zh-CN" sz="1400" b="0" kern="1200" dirty="0">
                          <a:solidFill>
                            <a:schemeClr val="dk1"/>
                          </a:solidFill>
                          <a:effectLst/>
                          <a:latin typeface="+mn-lt"/>
                          <a:ea typeface="+mn-ea"/>
                          <a:cs typeface="+mn-cs"/>
                        </a:rPr>
                        <a:t>‘</a:t>
                      </a:r>
                      <a:r>
                        <a:rPr lang="en-GB" sz="1400" b="0" kern="1200" dirty="0">
                          <a:solidFill>
                            <a:schemeClr val="dk1"/>
                          </a:solidFill>
                          <a:effectLst/>
                          <a:latin typeface="+mn-lt"/>
                          <a:ea typeface="+mn-ea"/>
                          <a:cs typeface="+mn-cs"/>
                        </a:rPr>
                        <a:t>West Bengal</a:t>
                      </a:r>
                      <a:r>
                        <a:rPr lang="en-US" altLang="zh-CN" sz="1400" b="0" kern="1200" dirty="0">
                          <a:solidFill>
                            <a:schemeClr val="dk1"/>
                          </a:solidFill>
                          <a:effectLst/>
                          <a:latin typeface="+mn-lt"/>
                          <a:ea typeface="+mn-ea"/>
                          <a:cs typeface="+mn-cs"/>
                        </a:rPr>
                        <a:t>’}</a:t>
                      </a:r>
                      <a:r>
                        <a:rPr lang="zh-CN" altLang="en-US" sz="1400" b="0" kern="1200" dirty="0">
                          <a:solidFill>
                            <a:schemeClr val="dk1"/>
                          </a:solidFill>
                          <a:effectLst/>
                          <a:latin typeface="+mn-lt"/>
                          <a:ea typeface="+mn-ea"/>
                          <a:cs typeface="+mn-cs"/>
                        </a:rPr>
                        <a:t>  </a:t>
                      </a:r>
                      <a:r>
                        <a:rPr lang="en-US" altLang="zh-CN" sz="1400" b="0" kern="1200" dirty="0">
                          <a:solidFill>
                            <a:schemeClr val="dk1"/>
                          </a:solidFill>
                          <a:effectLst/>
                          <a:latin typeface="+mn-lt"/>
                          <a:ea typeface="+mn-ea"/>
                          <a:cs typeface="+mn-cs"/>
                        </a:rPr>
                        <a:t>/</a:t>
                      </a:r>
                      <a:r>
                        <a:rPr lang="zh-CN" altLang="en-US" sz="1400" b="0" kern="1200" dirty="0">
                          <a:solidFill>
                            <a:schemeClr val="dk1"/>
                          </a:solidFill>
                          <a:effectLst/>
                          <a:latin typeface="+mn-lt"/>
                          <a:ea typeface="+mn-ea"/>
                          <a:cs typeface="+mn-cs"/>
                        </a:rPr>
                        <a:t> </a:t>
                      </a:r>
                      <a:r>
                        <a:rPr lang="en-US" altLang="zh-CN" sz="1400" b="0" kern="1200" dirty="0">
                          <a:solidFill>
                            <a:schemeClr val="dk1"/>
                          </a:solidFill>
                          <a:effectLst/>
                          <a:latin typeface="+mn-lt"/>
                          <a:ea typeface="+mn-ea"/>
                          <a:cs typeface="+mn-cs"/>
                        </a:rPr>
                        <a:t>28</a:t>
                      </a:r>
                      <a:r>
                        <a:rPr lang="zh-CN" altLang="en-US" sz="1400" b="0" kern="1200" dirty="0">
                          <a:solidFill>
                            <a:schemeClr val="dk1"/>
                          </a:solidFill>
                          <a:effectLst/>
                          <a:latin typeface="+mn-lt"/>
                          <a:ea typeface="+mn-ea"/>
                          <a:cs typeface="+mn-cs"/>
                        </a:rPr>
                        <a:t> </a:t>
                      </a:r>
                      <a:r>
                        <a:rPr lang="en-US" altLang="zh-CN" sz="1400" b="0" kern="1200" dirty="0">
                          <a:solidFill>
                            <a:schemeClr val="dk1"/>
                          </a:solidFill>
                          <a:effectLst/>
                          <a:latin typeface="+mn-lt"/>
                          <a:ea typeface="+mn-ea"/>
                          <a:cs typeface="+mn-cs"/>
                        </a:rPr>
                        <a:t>distinct</a:t>
                      </a:r>
                      <a:r>
                        <a:rPr lang="zh-CN" altLang="en-US" sz="1400" b="0" kern="1200" dirty="0">
                          <a:solidFill>
                            <a:schemeClr val="dk1"/>
                          </a:solidFill>
                          <a:effectLst/>
                          <a:latin typeface="+mn-lt"/>
                          <a:ea typeface="+mn-ea"/>
                          <a:cs typeface="+mn-cs"/>
                        </a:rPr>
                        <a:t> </a:t>
                      </a:r>
                      <a:r>
                        <a:rPr lang="en-US" altLang="zh-CN" sz="1400" b="0" kern="1200" dirty="0">
                          <a:solidFill>
                            <a:schemeClr val="dk1"/>
                          </a:solidFill>
                          <a:effectLst/>
                          <a:latin typeface="+mn-lt"/>
                          <a:ea typeface="+mn-ea"/>
                          <a:cs typeface="+mn-cs"/>
                        </a:rPr>
                        <a:t>values</a:t>
                      </a:r>
                      <a:endParaRPr lang="en-GB"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051678227"/>
                  </a:ext>
                </a:extLst>
              </a:tr>
              <a:tr h="0">
                <a:tc>
                  <a:txBody>
                    <a:bodyPr/>
                    <a:lstStyle/>
                    <a:p>
                      <a:pPr marL="0" algn="ctr" defTabSz="914400" rtl="0" eaLnBrk="1" latinLnBrk="0" hangingPunct="1"/>
                      <a:r>
                        <a:rPr lang="en-US" altLang="zh-CN" sz="1400" kern="1200" dirty="0">
                          <a:solidFill>
                            <a:schemeClr val="dk1"/>
                          </a:solidFill>
                          <a:latin typeface="+mn-lt"/>
                          <a:ea typeface="+mn-ea"/>
                          <a:cs typeface="+mn-cs"/>
                        </a:rPr>
                        <a:t>HR</a:t>
                      </a:r>
                      <a:endParaRPr lang="en-US" sz="14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400" kern="1200" dirty="0">
                          <a:solidFill>
                            <a:schemeClr val="dk1"/>
                          </a:solidFill>
                          <a:latin typeface="+mn-lt"/>
                          <a:ea typeface="+mn-ea"/>
                          <a:cs typeface="+mn-cs"/>
                        </a:rPr>
                        <a:t>character</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a:t>
                      </a:r>
                      <a:r>
                        <a:rPr lang="en-GB" sz="1400" kern="1200" dirty="0">
                          <a:solidFill>
                            <a:schemeClr val="dk1"/>
                          </a:solidFill>
                          <a:effectLst/>
                          <a:latin typeface="+mn-lt"/>
                          <a:ea typeface="+mn-ea"/>
                          <a:cs typeface="+mn-cs"/>
                        </a:rPr>
                        <a:t>HR 1</a:t>
                      </a:r>
                      <a:r>
                        <a:rPr lang="en-US" altLang="zh-CN" sz="1400" kern="1200" dirty="0">
                          <a:solidFill>
                            <a:schemeClr val="dk1"/>
                          </a:solidFill>
                          <a:effectLst/>
                          <a:latin typeface="+mn-lt"/>
                          <a:ea typeface="+mn-ea"/>
                          <a:cs typeface="+mn-cs"/>
                        </a:rPr>
                        <a:t>’,</a:t>
                      </a:r>
                      <a:r>
                        <a:rPr lang="zh-CN" altLang="en-US" sz="1400" kern="1200" dirty="0">
                          <a:solidFill>
                            <a:schemeClr val="dk1"/>
                          </a:solidFill>
                          <a:effectLst/>
                          <a:latin typeface="+mn-lt"/>
                          <a:ea typeface="+mn-ea"/>
                          <a:cs typeface="+mn-cs"/>
                        </a:rPr>
                        <a:t> </a:t>
                      </a:r>
                      <a:r>
                        <a:rPr lang="en-US" altLang="zh-CN" sz="1400" kern="1200" dirty="0">
                          <a:solidFill>
                            <a:schemeClr val="dk1"/>
                          </a:solidFill>
                          <a:effectLst/>
                          <a:latin typeface="+mn-lt"/>
                          <a:ea typeface="+mn-ea"/>
                          <a:cs typeface="+mn-cs"/>
                        </a:rPr>
                        <a:t>..,</a:t>
                      </a:r>
                      <a:r>
                        <a:rPr lang="zh-CN" altLang="en-US" sz="1400" kern="1200" dirty="0">
                          <a:solidFill>
                            <a:schemeClr val="dk1"/>
                          </a:solidFill>
                          <a:effectLst/>
                          <a:latin typeface="+mn-lt"/>
                          <a:ea typeface="+mn-ea"/>
                          <a:cs typeface="+mn-cs"/>
                        </a:rPr>
                        <a:t> </a:t>
                      </a:r>
                      <a:r>
                        <a:rPr lang="en-US" altLang="zh-CN" sz="1400" kern="1200" dirty="0">
                          <a:solidFill>
                            <a:schemeClr val="dk1"/>
                          </a:solidFill>
                          <a:effectLst/>
                          <a:latin typeface="+mn-lt"/>
                          <a:ea typeface="+mn-ea"/>
                          <a:cs typeface="+mn-cs"/>
                        </a:rPr>
                        <a:t>‘HR</a:t>
                      </a:r>
                      <a:r>
                        <a:rPr lang="zh-CN" altLang="en-US" sz="1400" kern="1200" dirty="0">
                          <a:solidFill>
                            <a:schemeClr val="dk1"/>
                          </a:solidFill>
                          <a:effectLst/>
                          <a:latin typeface="+mn-lt"/>
                          <a:ea typeface="+mn-ea"/>
                          <a:cs typeface="+mn-cs"/>
                        </a:rPr>
                        <a:t> </a:t>
                      </a:r>
                      <a:r>
                        <a:rPr lang="en-US" altLang="zh-CN" sz="1400" kern="1200" dirty="0">
                          <a:solidFill>
                            <a:schemeClr val="dk1"/>
                          </a:solidFill>
                          <a:effectLst/>
                          <a:latin typeface="+mn-lt"/>
                          <a:ea typeface="+mn-ea"/>
                          <a:cs typeface="+mn-cs"/>
                        </a:rPr>
                        <a:t>110’</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102</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distinct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values</a:t>
                      </a:r>
                      <a:endParaRPr lang="en-US" sz="1400" kern="1200" dirty="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1088812020"/>
                  </a:ext>
                </a:extLst>
              </a:tr>
              <a:tr h="0">
                <a:tc>
                  <a:txBody>
                    <a:bodyPr/>
                    <a:lstStyle/>
                    <a:p>
                      <a:pPr marL="0" algn="ctr" defTabSz="914400" rtl="0" eaLnBrk="1" latinLnBrk="0" hangingPunct="1"/>
                      <a:r>
                        <a:rPr lang="en-US" altLang="zh-CN" sz="1400" kern="1200" dirty="0">
                          <a:solidFill>
                            <a:schemeClr val="dk1"/>
                          </a:solidFill>
                          <a:latin typeface="+mn-lt"/>
                          <a:ea typeface="+mn-ea"/>
                          <a:cs typeface="+mn-cs"/>
                        </a:rPr>
                        <a:t>MEM_STATUS</a:t>
                      </a:r>
                      <a:endParaRPr lang="en-US" sz="14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400" kern="1200" dirty="0">
                          <a:solidFill>
                            <a:schemeClr val="dk1"/>
                          </a:solidFill>
                          <a:latin typeface="+mn-lt"/>
                          <a:ea typeface="+mn-ea"/>
                          <a:cs typeface="+mn-cs"/>
                        </a:rPr>
                        <a:t>character</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{'Emigrated‘,</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'Family shifted‘,</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'Dropped (Member not part of the household)‘,</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'Unaccounted for and deleted‘,</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'Unaccounted for and added', 'Dead‘,</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'Member of the household‘,</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'Immigrated'}</a:t>
                      </a:r>
                    </a:p>
                  </a:txBody>
                  <a:tcPr anchor="ctr"/>
                </a:tc>
                <a:extLst>
                  <a:ext uri="{0D108BD9-81ED-4DB2-BD59-A6C34878D82A}">
                    <a16:rowId xmlns:a16="http://schemas.microsoft.com/office/drawing/2014/main" val="1096460539"/>
                  </a:ext>
                </a:extLst>
              </a:tr>
              <a:tr h="0">
                <a:tc>
                  <a:txBody>
                    <a:bodyPr/>
                    <a:lstStyle/>
                    <a:p>
                      <a:pPr marL="0" algn="ctr" defTabSz="914400" rtl="0" eaLnBrk="1" latinLnBrk="0" hangingPunct="1"/>
                      <a:r>
                        <a:rPr lang="en-US" altLang="zh-CN" sz="1400" kern="1200" dirty="0">
                          <a:solidFill>
                            <a:schemeClr val="dk1"/>
                          </a:solidFill>
                          <a:latin typeface="+mn-lt"/>
                          <a:ea typeface="+mn-ea"/>
                          <a:cs typeface="+mn-cs"/>
                        </a:rPr>
                        <a:t>GENDER</a:t>
                      </a:r>
                      <a:endParaRPr lang="en-US" sz="14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400" kern="1200" dirty="0">
                          <a:solidFill>
                            <a:schemeClr val="dk1"/>
                          </a:solidFill>
                          <a:latin typeface="+mn-lt"/>
                          <a:ea typeface="+mn-ea"/>
                          <a:cs typeface="+mn-cs"/>
                        </a:rPr>
                        <a:t>character</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{'M‘,</a:t>
                      </a:r>
                      <a:r>
                        <a:rPr lang="zh-CN" altLang="en-US" sz="1400" kern="1200" dirty="0">
                          <a:solidFill>
                            <a:schemeClr val="dk1"/>
                          </a:solidFill>
                          <a:latin typeface="+mn-lt"/>
                          <a:ea typeface="+mn-ea"/>
                          <a:cs typeface="+mn-cs"/>
                        </a:rPr>
                        <a:t> </a:t>
                      </a:r>
                      <a:r>
                        <a:rPr lang="en-US" sz="1400" b="1" kern="1200" dirty="0">
                          <a:solidFill>
                            <a:srgbClr val="FF0000"/>
                          </a:solidFill>
                          <a:latin typeface="+mn-lt"/>
                          <a:ea typeface="+mn-ea"/>
                          <a:cs typeface="+mn-cs"/>
                        </a:rPr>
                        <a:t>'Not Applicable</a:t>
                      </a:r>
                      <a:r>
                        <a:rPr lang="en-US" sz="1400" b="0" kern="1200" dirty="0">
                          <a:solidFill>
                            <a:schemeClr val="tx1"/>
                          </a:solidFill>
                          <a:latin typeface="+mn-lt"/>
                          <a:ea typeface="+mn-ea"/>
                          <a:cs typeface="+mn-cs"/>
                        </a:rPr>
                        <a:t>‘,</a:t>
                      </a:r>
                      <a:r>
                        <a:rPr lang="zh-CN" altLang="en-US" sz="1400" b="1" kern="1200" dirty="0">
                          <a:solidFill>
                            <a:srgbClr val="FF0000"/>
                          </a:solidFill>
                          <a:latin typeface="+mn-lt"/>
                          <a:ea typeface="+mn-ea"/>
                          <a:cs typeface="+mn-cs"/>
                        </a:rPr>
                        <a:t> </a:t>
                      </a:r>
                      <a:r>
                        <a:rPr lang="en-US" sz="1400" kern="1200" dirty="0">
                          <a:solidFill>
                            <a:schemeClr val="dk1"/>
                          </a:solidFill>
                          <a:latin typeface="+mn-lt"/>
                          <a:ea typeface="+mn-ea"/>
                          <a:cs typeface="+mn-cs"/>
                        </a:rPr>
                        <a:t>'F‘,</a:t>
                      </a:r>
                      <a:r>
                        <a:rPr lang="zh-CN" altLang="en-US" sz="1400" kern="1200" dirty="0">
                          <a:solidFill>
                            <a:schemeClr val="dk1"/>
                          </a:solidFill>
                          <a:latin typeface="+mn-lt"/>
                          <a:ea typeface="+mn-ea"/>
                          <a:cs typeface="+mn-cs"/>
                        </a:rPr>
                        <a:t> </a:t>
                      </a:r>
                      <a:r>
                        <a:rPr lang="en-US" sz="1400" b="1" kern="1200" dirty="0">
                          <a:solidFill>
                            <a:srgbClr val="FF0000"/>
                          </a:solidFill>
                          <a:latin typeface="+mn-lt"/>
                          <a:ea typeface="+mn-ea"/>
                          <a:cs typeface="+mn-cs"/>
                        </a:rPr>
                        <a:t>'Data Not Available'</a:t>
                      </a:r>
                      <a:r>
                        <a:rPr lang="en-US" sz="1400" kern="1200" dirty="0">
                          <a:solidFill>
                            <a:schemeClr val="dk1"/>
                          </a:solidFill>
                          <a:latin typeface="+mn-lt"/>
                          <a:ea typeface="+mn-ea"/>
                          <a:cs typeface="+mn-cs"/>
                        </a:rPr>
                        <a:t>}</a:t>
                      </a:r>
                    </a:p>
                  </a:txBody>
                  <a:tcPr anchor="ctr"/>
                </a:tc>
                <a:extLst>
                  <a:ext uri="{0D108BD9-81ED-4DB2-BD59-A6C34878D82A}">
                    <a16:rowId xmlns:a16="http://schemas.microsoft.com/office/drawing/2014/main" val="3865653394"/>
                  </a:ext>
                </a:extLst>
              </a:tr>
              <a:tr h="0">
                <a:tc>
                  <a:txBody>
                    <a:bodyPr/>
                    <a:lstStyle/>
                    <a:p>
                      <a:pPr marL="0" algn="ctr" defTabSz="914400" rtl="0" eaLnBrk="1" latinLnBrk="0" hangingPunct="1"/>
                      <a:r>
                        <a:rPr lang="en-US" altLang="zh-CN" sz="1400" kern="1200" dirty="0">
                          <a:solidFill>
                            <a:schemeClr val="dk1"/>
                          </a:solidFill>
                          <a:latin typeface="+mn-lt"/>
                          <a:ea typeface="+mn-ea"/>
                          <a:cs typeface="+mn-cs"/>
                        </a:rPr>
                        <a:t>RELIGION</a:t>
                      </a:r>
                      <a:endParaRPr lang="en-US" sz="14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character</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{'Christian‘,</a:t>
                      </a:r>
                      <a:r>
                        <a:rPr lang="zh-CN" altLang="en-US" sz="1400" kern="1200" dirty="0">
                          <a:solidFill>
                            <a:schemeClr val="dk1"/>
                          </a:solidFill>
                          <a:latin typeface="+mn-lt"/>
                          <a:ea typeface="+mn-ea"/>
                          <a:cs typeface="+mn-cs"/>
                        </a:rPr>
                        <a:t> </a:t>
                      </a:r>
                      <a:r>
                        <a:rPr lang="en-US" sz="1400" b="1" kern="1200" dirty="0">
                          <a:solidFill>
                            <a:srgbClr val="FF0000"/>
                          </a:solidFill>
                          <a:latin typeface="+mn-lt"/>
                          <a:ea typeface="+mn-ea"/>
                          <a:cs typeface="+mn-cs"/>
                        </a:rPr>
                        <a:t>'Not Applicable'</a:t>
                      </a:r>
                      <a:r>
                        <a:rPr lang="en-US" sz="1400" kern="1200" dirty="0">
                          <a:solidFill>
                            <a:schemeClr val="dk1"/>
                          </a:solidFill>
                          <a:latin typeface="+mn-lt"/>
                          <a:ea typeface="+mn-ea"/>
                          <a:cs typeface="+mn-cs"/>
                        </a:rPr>
                        <a:t>, 'Buddhist', 'Hindu</a:t>
                      </a:r>
                      <a:r>
                        <a:rPr lang="en-US" altLang="zh-CN" sz="1400" kern="1200" dirty="0">
                          <a:solidFill>
                            <a:schemeClr val="dk1"/>
                          </a:solidFill>
                          <a:latin typeface="+mn-lt"/>
                          <a:ea typeface="+mn-ea"/>
                          <a:cs typeface="+mn-cs"/>
                        </a:rPr>
                        <a:t>’</a:t>
                      </a:r>
                      <a:r>
                        <a:rPr lang="en-US" sz="1400" kern="1200" dirty="0">
                          <a:solidFill>
                            <a:schemeClr val="dk1"/>
                          </a:solidFill>
                          <a:latin typeface="+mn-lt"/>
                          <a:ea typeface="+mn-ea"/>
                          <a:cs typeface="+mn-cs"/>
                        </a:rPr>
                        <a:t>, 'Sikh', 'Khasi', 'Muslim', 'Other Religion', 'Parsi', 'Jain', 'Religion not stated', </a:t>
                      </a:r>
                      <a:r>
                        <a:rPr lang="en-US" sz="1400" b="1" kern="1200" dirty="0">
                          <a:solidFill>
                            <a:srgbClr val="FF0000"/>
                          </a:solidFill>
                          <a:latin typeface="+mn-lt"/>
                          <a:ea typeface="+mn-ea"/>
                          <a:cs typeface="+mn-cs"/>
                        </a:rPr>
                        <a:t>'Data Not Available'</a:t>
                      </a:r>
                      <a:r>
                        <a:rPr lang="en-US" sz="1400" kern="1200" dirty="0">
                          <a:solidFill>
                            <a:schemeClr val="dk1"/>
                          </a:solidFill>
                          <a:latin typeface="+mn-lt"/>
                          <a:ea typeface="+mn-ea"/>
                          <a:cs typeface="+mn-cs"/>
                        </a:rPr>
                        <a:t>}</a:t>
                      </a:r>
                    </a:p>
                  </a:txBody>
                  <a:tcPr anchor="ctr"/>
                </a:tc>
                <a:extLst>
                  <a:ext uri="{0D108BD9-81ED-4DB2-BD59-A6C34878D82A}">
                    <a16:rowId xmlns:a16="http://schemas.microsoft.com/office/drawing/2014/main" val="29628245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EMPLOYMENT_STATUS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character</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16.62</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400" kern="1200" dirty="0">
                          <a:solidFill>
                            <a:schemeClr val="dk1"/>
                          </a:solidFill>
                          <a:latin typeface="+mn-lt"/>
                          <a:ea typeface="+mn-ea"/>
                          <a:cs typeface="+mn-cs"/>
                        </a:rPr>
                        <a:t>{</a:t>
                      </a:r>
                      <a:r>
                        <a:rPr lang="en-US" sz="1400" b="1" kern="1200" dirty="0">
                          <a:solidFill>
                            <a:srgbClr val="FF0000"/>
                          </a:solidFill>
                          <a:latin typeface="+mn-lt"/>
                          <a:ea typeface="+mn-ea"/>
                          <a:cs typeface="+mn-cs"/>
                        </a:rPr>
                        <a:t>‘Not Applicable‘</a:t>
                      </a:r>
                      <a:r>
                        <a:rPr lang="en-US" sz="1400" kern="1200" dirty="0">
                          <a:solidFill>
                            <a:schemeClr val="dk1"/>
                          </a:solidFill>
                          <a:latin typeface="+mn-lt"/>
                          <a:ea typeface="+mn-ea"/>
                          <a:cs typeface="+mn-cs"/>
                        </a:rPr>
                        <a:t>, 'Employed‘,</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’Unemployed,</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willing but not looking for a job‘</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’Unemployed,</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not willing and not looking for a job‘,</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’Unemployed,</a:t>
                      </a:r>
                      <a:r>
                        <a:rPr lang="zh-CN" altLang="en-US" sz="1400" kern="1200" dirty="0">
                          <a:solidFill>
                            <a:schemeClr val="dk1"/>
                          </a:solidFill>
                          <a:latin typeface="+mn-lt"/>
                          <a:ea typeface="+mn-ea"/>
                          <a:cs typeface="+mn-cs"/>
                        </a:rPr>
                        <a:t> </a:t>
                      </a:r>
                      <a:r>
                        <a:rPr lang="en-US" sz="1400" kern="1200" dirty="0">
                          <a:solidFill>
                            <a:schemeClr val="dk1"/>
                          </a:solidFill>
                          <a:latin typeface="+mn-lt"/>
                          <a:ea typeface="+mn-ea"/>
                          <a:cs typeface="+mn-cs"/>
                        </a:rPr>
                        <a:t>willing and looking for a job‘,</a:t>
                      </a:r>
                      <a:r>
                        <a:rPr lang="zh-CN" altLang="en-US" sz="1400" kern="1200" dirty="0">
                          <a:solidFill>
                            <a:schemeClr val="dk1"/>
                          </a:solidFill>
                          <a:latin typeface="+mn-lt"/>
                          <a:ea typeface="+mn-ea"/>
                          <a:cs typeface="+mn-cs"/>
                        </a:rPr>
                        <a:t> </a:t>
                      </a:r>
                      <a:r>
                        <a:rPr lang="en-US" sz="1400" b="1" kern="1200" dirty="0">
                          <a:solidFill>
                            <a:srgbClr val="FF0000"/>
                          </a:solidFill>
                          <a:latin typeface="+mn-lt"/>
                          <a:ea typeface="+mn-ea"/>
                          <a:cs typeface="+mn-cs"/>
                        </a:rPr>
                        <a:t>'Data Not Available</a:t>
                      </a:r>
                      <a:r>
                        <a:rPr lang="en-US" sz="1400" kern="1200" dirty="0">
                          <a:solidFill>
                            <a:srgbClr val="FF0000"/>
                          </a:solidFill>
                          <a:latin typeface="+mn-lt"/>
                          <a:ea typeface="+mn-ea"/>
                          <a:cs typeface="+mn-cs"/>
                        </a:rPr>
                        <a:t>‘</a:t>
                      </a:r>
                      <a:r>
                        <a:rPr lang="en-US" sz="1400" b="0" kern="1200" dirty="0">
                          <a:solidFill>
                            <a:schemeClr val="tx1"/>
                          </a:solidFill>
                          <a:latin typeface="+mn-lt"/>
                          <a:ea typeface="+mn-ea"/>
                          <a:cs typeface="+mn-cs"/>
                        </a:rPr>
                        <a:t>,</a:t>
                      </a:r>
                      <a:r>
                        <a:rPr lang="zh-CN" altLang="en-US" sz="1400" kern="1200" dirty="0">
                          <a:solidFill>
                            <a:srgbClr val="FF0000"/>
                          </a:solidFill>
                          <a:latin typeface="+mn-lt"/>
                          <a:ea typeface="+mn-ea"/>
                          <a:cs typeface="+mn-cs"/>
                        </a:rPr>
                        <a:t> </a:t>
                      </a:r>
                      <a:r>
                        <a:rPr lang="en-US" sz="1400" b="1" kern="1200" dirty="0">
                          <a:solidFill>
                            <a:srgbClr val="FF0000"/>
                          </a:solidFill>
                          <a:latin typeface="+mn-lt"/>
                          <a:ea typeface="+mn-ea"/>
                          <a:cs typeface="+mn-cs"/>
                        </a:rPr>
                        <a:t>nan</a:t>
                      </a:r>
                      <a:r>
                        <a:rPr lang="en-US" sz="1400" kern="1200" dirty="0">
                          <a:solidFill>
                            <a:schemeClr val="dk1"/>
                          </a:solidFill>
                          <a:latin typeface="+mn-lt"/>
                          <a:ea typeface="+mn-ea"/>
                          <a:cs typeface="+mn-cs"/>
                        </a:rPr>
                        <a:t>}</a:t>
                      </a:r>
                    </a:p>
                  </a:txBody>
                  <a:tcPr anchor="ctr"/>
                </a:tc>
                <a:extLst>
                  <a:ext uri="{0D108BD9-81ED-4DB2-BD59-A6C34878D82A}">
                    <a16:rowId xmlns:a16="http://schemas.microsoft.com/office/drawing/2014/main" val="372756068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PLACE_OF_WORK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character</a:t>
                      </a:r>
                      <a:endParaRPr 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kern="1200" dirty="0">
                          <a:solidFill>
                            <a:schemeClr val="dk1"/>
                          </a:solidFill>
                          <a:latin typeface="+mn-lt"/>
                          <a:ea typeface="+mn-ea"/>
                          <a:cs typeface="+mn-cs"/>
                        </a:rPr>
                        <a:t>28.1</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altLang="zh-CN" sz="1400" kern="1200" dirty="0">
                          <a:solidFill>
                            <a:schemeClr val="dk1"/>
                          </a:solidFill>
                          <a:latin typeface="+mn-lt"/>
                          <a:ea typeface="+mn-ea"/>
                          <a:cs typeface="+mn-cs"/>
                        </a:rPr>
                        <a:t>{</a:t>
                      </a:r>
                      <a:r>
                        <a:rPr lang="en-US" altLang="zh-CN" sz="1400" b="0" kern="1200" dirty="0">
                          <a:solidFill>
                            <a:schemeClr val="tx1"/>
                          </a:solidFill>
                          <a:latin typeface="+mn-lt"/>
                          <a:ea typeface="+mn-ea"/>
                          <a:cs typeface="+mn-cs"/>
                        </a:rPr>
                        <a:t>’Government’,</a:t>
                      </a:r>
                      <a:r>
                        <a:rPr lang="zh-CN" altLang="en-US" sz="1400" b="0" kern="1200" dirty="0">
                          <a:solidFill>
                            <a:schemeClr val="tx1"/>
                          </a:solidFill>
                          <a:latin typeface="+mn-lt"/>
                          <a:ea typeface="+mn-ea"/>
                          <a:cs typeface="+mn-cs"/>
                        </a:rPr>
                        <a:t> </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GB" altLang="zh-CN" sz="1400" b="1" kern="1200" dirty="0">
                          <a:solidFill>
                            <a:srgbClr val="FF0000"/>
                          </a:solidFill>
                          <a:latin typeface="+mn-lt"/>
                          <a:ea typeface="+mn-ea"/>
                          <a:cs typeface="+mn-cs"/>
                        </a:rPr>
                        <a:t>‘Not Applicable‘</a:t>
                      </a:r>
                      <a:r>
                        <a:rPr lang="en-US" altLang="zh-CN" sz="1400" b="1" kern="1200" dirty="0">
                          <a:solidFill>
                            <a:srgbClr val="FF0000"/>
                          </a:solidFill>
                          <a:latin typeface="+mn-lt"/>
                          <a:ea typeface="+mn-ea"/>
                          <a:cs typeface="+mn-cs"/>
                        </a:rPr>
                        <a:t>,</a:t>
                      </a:r>
                      <a:r>
                        <a:rPr lang="zh-CN" altLang="en-US" sz="1400" b="1" kern="1200" dirty="0">
                          <a:solidFill>
                            <a:srgbClr val="FF0000"/>
                          </a:solidFill>
                          <a:latin typeface="+mn-lt"/>
                          <a:ea typeface="+mn-ea"/>
                          <a:cs typeface="+mn-cs"/>
                        </a:rPr>
                        <a:t> </a:t>
                      </a:r>
                      <a:r>
                        <a:rPr lang="en-US" altLang="zh-CN" sz="1400" b="1" kern="1200" dirty="0">
                          <a:solidFill>
                            <a:srgbClr val="FF0000"/>
                          </a:solidFill>
                          <a:latin typeface="+mn-lt"/>
                          <a:ea typeface="+mn-ea"/>
                          <a:cs typeface="+mn-cs"/>
                        </a:rPr>
                        <a:t>‘Data</a:t>
                      </a:r>
                      <a:r>
                        <a:rPr lang="zh-CN" altLang="en-US" sz="1400" b="1" kern="1200" dirty="0">
                          <a:solidFill>
                            <a:srgbClr val="FF0000"/>
                          </a:solidFill>
                          <a:latin typeface="+mn-lt"/>
                          <a:ea typeface="+mn-ea"/>
                          <a:cs typeface="+mn-cs"/>
                        </a:rPr>
                        <a:t> </a:t>
                      </a:r>
                      <a:r>
                        <a:rPr lang="en-US" altLang="zh-CN" sz="1400" b="1" kern="1200" dirty="0">
                          <a:solidFill>
                            <a:srgbClr val="FF0000"/>
                          </a:solidFill>
                          <a:latin typeface="+mn-lt"/>
                          <a:ea typeface="+mn-ea"/>
                          <a:cs typeface="+mn-cs"/>
                        </a:rPr>
                        <a:t>Not</a:t>
                      </a:r>
                      <a:r>
                        <a:rPr lang="zh-CN" altLang="en-US" sz="1400" b="1" kern="1200" dirty="0">
                          <a:solidFill>
                            <a:srgbClr val="FF0000"/>
                          </a:solidFill>
                          <a:latin typeface="+mn-lt"/>
                          <a:ea typeface="+mn-ea"/>
                          <a:cs typeface="+mn-cs"/>
                        </a:rPr>
                        <a:t> </a:t>
                      </a:r>
                      <a:r>
                        <a:rPr lang="en-US" altLang="zh-CN" sz="1400" b="1" kern="1200" dirty="0">
                          <a:solidFill>
                            <a:srgbClr val="FF0000"/>
                          </a:solidFill>
                          <a:latin typeface="+mn-lt"/>
                          <a:ea typeface="+mn-ea"/>
                          <a:cs typeface="+mn-cs"/>
                        </a:rPr>
                        <a:t>Available’,</a:t>
                      </a:r>
                      <a:r>
                        <a:rPr lang="zh-CN" altLang="en-US" sz="1400" b="1" kern="1200" dirty="0">
                          <a:solidFill>
                            <a:srgbClr val="FF0000"/>
                          </a:solidFill>
                          <a:latin typeface="+mn-lt"/>
                          <a:ea typeface="+mn-ea"/>
                          <a:cs typeface="+mn-cs"/>
                        </a:rPr>
                        <a:t> </a:t>
                      </a:r>
                      <a:r>
                        <a:rPr lang="en-US" altLang="zh-CN" sz="1400" b="1" kern="1200" dirty="0">
                          <a:solidFill>
                            <a:srgbClr val="FF0000"/>
                          </a:solidFill>
                          <a:latin typeface="+mn-lt"/>
                          <a:ea typeface="+mn-ea"/>
                          <a:cs typeface="+mn-cs"/>
                        </a:rPr>
                        <a:t>nan</a:t>
                      </a:r>
                      <a:r>
                        <a:rPr lang="en-US" altLang="zh-CN"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2362838797"/>
                  </a:ext>
                </a:extLst>
              </a:tr>
            </a:tbl>
          </a:graphicData>
        </a:graphic>
      </p:graphicFrame>
    </p:spTree>
    <p:extLst>
      <p:ext uri="{BB962C8B-B14F-4D97-AF65-F5344CB8AC3E}">
        <p14:creationId xmlns:p14="http://schemas.microsoft.com/office/powerpoint/2010/main" val="136458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4098</TotalTime>
  <Words>1297</Words>
  <Application>Microsoft Macintosh PowerPoint</Application>
  <PresentationFormat>Widescreen</PresentationFormat>
  <Paragraphs>309</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Calibri</vt:lpstr>
      <vt:lpstr>Helvetica Neue</vt:lpstr>
      <vt:lpstr>Poppins</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Siyi Sun</dc:creator>
  <cp:lastModifiedBy>Siyi Sun</cp:lastModifiedBy>
  <cp:revision>4</cp:revision>
  <dcterms:created xsi:type="dcterms:W3CDTF">2024-12-09T07:14:10Z</dcterms:created>
  <dcterms:modified xsi:type="dcterms:W3CDTF">2024-12-17T02:23:03Z</dcterms:modified>
</cp:coreProperties>
</file>