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3" r:id="rId3"/>
    <p:sldId id="342" r:id="rId4"/>
    <p:sldId id="341" r:id="rId5"/>
    <p:sldId id="348" r:id="rId6"/>
    <p:sldId id="350" r:id="rId7"/>
    <p:sldId id="345" r:id="rId8"/>
    <p:sldId id="351" r:id="rId9"/>
    <p:sldId id="352" r:id="rId10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U들꽃110" panose="02020603020101020101" pitchFamily="18" charset="-127"/>
      <p:regular r:id="rId14"/>
    </p:embeddedFont>
    <p:embeddedFont>
      <p:font typeface="HanS Calli" panose="00010101010101010101" pitchFamily="2" charset="-127"/>
      <p:regular r:id="rId15"/>
    </p:embeddedFont>
    <p:embeddedFont>
      <p:font typeface="HU몽키바나나120" panose="02020603020101020101" pitchFamily="18" charset="-127"/>
      <p:regular r:id="rId16"/>
    </p:embeddedFont>
  </p:embeddedFontLst>
  <p:defaultTextStyle>
    <a:defPPr>
      <a:defRPr lang="ko-KR"/>
    </a:defPPr>
    <a:lvl1pPr marL="0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8BAA"/>
    <a:srgbClr val="000000"/>
    <a:srgbClr val="D8268C"/>
    <a:srgbClr val="1F8989"/>
    <a:srgbClr val="E2146C"/>
    <a:srgbClr val="F62291"/>
    <a:srgbClr val="23CFB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9" autoAdjust="0"/>
    <p:restoredTop sz="95648" autoAdjust="0"/>
  </p:normalViewPr>
  <p:slideViewPr>
    <p:cSldViewPr>
      <p:cViewPr varScale="1">
        <p:scale>
          <a:sx n="78" d="100"/>
          <a:sy n="78" d="100"/>
        </p:scale>
        <p:origin x="499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8" y="207318"/>
            <a:ext cx="106070" cy="106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12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3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4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6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7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8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1229" indent="0">
              <a:buNone/>
              <a:defRPr sz="2900"/>
            </a:lvl2pPr>
            <a:lvl3pPr marL="942459" indent="0">
              <a:buNone/>
              <a:defRPr sz="2500"/>
            </a:lvl3pPr>
            <a:lvl4pPr marL="1413687" indent="0">
              <a:buNone/>
              <a:defRPr sz="2000"/>
            </a:lvl4pPr>
            <a:lvl5pPr marL="1884917" indent="0">
              <a:buNone/>
              <a:defRPr sz="2000"/>
            </a:lvl5pPr>
            <a:lvl6pPr marL="2356146" indent="0">
              <a:buNone/>
              <a:defRPr sz="2000"/>
            </a:lvl6pPr>
            <a:lvl7pPr marL="2827376" indent="0">
              <a:buNone/>
              <a:defRPr sz="2000"/>
            </a:lvl7pPr>
            <a:lvl8pPr marL="3298604" indent="0">
              <a:buNone/>
              <a:defRPr sz="2000"/>
            </a:lvl8pPr>
            <a:lvl9pPr marL="37698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40"/>
            <a:ext cx="8915400" cy="1143000"/>
          </a:xfrm>
          <a:prstGeom prst="rect">
            <a:avLst/>
          </a:prstGeom>
        </p:spPr>
        <p:txBody>
          <a:bodyPr vert="horz" lIns="94246" tIns="47123" rIns="94246" bIns="4712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4246" tIns="47123" rIns="94246" bIns="4712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456233" y="6453336"/>
            <a:ext cx="2993534" cy="216024"/>
          </a:xfrm>
          <a:prstGeom prst="rect">
            <a:avLst/>
          </a:prstGeom>
        </p:spPr>
        <p:txBody>
          <a:bodyPr vert="horz" lIns="94246" tIns="47123" rIns="94246" bIns="47123" rtlCol="0" anchor="ctr">
            <a:noAutofit/>
          </a:bodyPr>
          <a:lstStyle>
            <a:lvl1pPr algn="ctr" defTabSz="942459" rtl="0" eaLnBrk="1" latinLnBrk="1" hangingPunct="1">
              <a:spcBef>
                <a:spcPct val="0"/>
              </a:spcBef>
              <a:buNone/>
              <a:defRPr sz="4600" kern="1200" spc="-155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dist"/>
            <a:r>
              <a:rPr lang="en-US" altLang="ko-KR" sz="800" spc="0" dirty="0">
                <a:solidFill>
                  <a:schemeClr val="bg1"/>
                </a:solidFill>
                <a:latin typeface="Noto Sans Korean Light" pitchFamily="34" charset="-127"/>
                <a:ea typeface="Noto Sans Korean Light" pitchFamily="34" charset="-127"/>
                <a:cs typeface="+mn-cs"/>
              </a:rPr>
              <a:t>2017.05.27 / ANGRYMOMO.KR.GG</a:t>
            </a:r>
            <a:endParaRPr lang="ko-KR" altLang="en-US" sz="1050" spc="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42459" rtl="0" eaLnBrk="1" latinLnBrk="1" hangingPunct="1">
        <a:spcBef>
          <a:spcPct val="0"/>
        </a:spcBef>
        <a:buNone/>
        <a:defRPr sz="4600" kern="1200" spc="-155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53423" indent="-353423" algn="l" defTabSz="942459" rtl="0" eaLnBrk="1" latinLnBrk="1" hangingPunct="1">
        <a:spcBef>
          <a:spcPct val="20000"/>
        </a:spcBef>
        <a:buFont typeface="Arial" pitchFamily="34" charset="0"/>
        <a:buChar char="•"/>
        <a:defRPr sz="33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65747" indent="-294518" algn="l" defTabSz="942459" rtl="0" eaLnBrk="1" latinLnBrk="1" hangingPunct="1">
        <a:spcBef>
          <a:spcPct val="20000"/>
        </a:spcBef>
        <a:buFont typeface="Arial" pitchFamily="34" charset="0"/>
        <a:buChar char="–"/>
        <a:defRPr sz="29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78073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5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49302" indent="-235614" algn="l" defTabSz="942459" rtl="0" eaLnBrk="1" latinLnBrk="1" hangingPunct="1">
        <a:spcBef>
          <a:spcPct val="20000"/>
        </a:spcBef>
        <a:buFont typeface="Arial" pitchFamily="34" charset="0"/>
        <a:buChar char="–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120531" indent="-235614" algn="l" defTabSz="942459" rtl="0" eaLnBrk="1" latinLnBrk="1" hangingPunct="1">
        <a:spcBef>
          <a:spcPct val="20000"/>
        </a:spcBef>
        <a:buFont typeface="Arial" pitchFamily="34" charset="0"/>
        <a:buChar char="»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91761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2990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4219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448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22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245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68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91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614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737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860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983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27901" y="4869160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7901" y="5301208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44EA35-9079-4DCA-B3E6-074C9749ECB7}"/>
              </a:ext>
            </a:extLst>
          </p:cNvPr>
          <p:cNvSpPr/>
          <p:nvPr/>
        </p:nvSpPr>
        <p:spPr>
          <a:xfrm>
            <a:off x="536482" y="1919136"/>
            <a:ext cx="8841617" cy="1483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F9A0B-8D3F-4B77-B9DA-0C1F3115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30" y="1528386"/>
            <a:ext cx="5184576" cy="22854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74ADEC-068D-445D-9E13-7B9408A0DAC3}"/>
              </a:ext>
            </a:extLst>
          </p:cNvPr>
          <p:cNvSpPr/>
          <p:nvPr/>
        </p:nvSpPr>
        <p:spPr>
          <a:xfrm>
            <a:off x="3224808" y="6309320"/>
            <a:ext cx="3312368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79A766-F3EB-475D-B818-0C6383C73507}"/>
              </a:ext>
            </a:extLst>
          </p:cNvPr>
          <p:cNvSpPr txBox="1"/>
          <p:nvPr/>
        </p:nvSpPr>
        <p:spPr>
          <a:xfrm>
            <a:off x="3152800" y="562117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nS Calli" panose="00010101010101010101" pitchFamily="2" charset="-127"/>
                <a:ea typeface="HanS Calli" panose="00010101010101010101" pitchFamily="2" charset="-127"/>
              </a:rPr>
              <a:t>게임공학과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nS Calli" panose="00010101010101010101" pitchFamily="2" charset="-127"/>
                <a:ea typeface="HanS Calli" panose="00010101010101010101" pitchFamily="2" charset="-127"/>
              </a:rPr>
              <a:t>2016180034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nS Calli" panose="00010101010101010101" pitchFamily="2" charset="-127"/>
                <a:ea typeface="HanS Calli" panose="00010101010101010101" pitchFamily="2" charset="-127"/>
              </a:rPr>
              <a:t>이시영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DF6906-D6B4-433C-9E07-0C806D94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88" y="1439450"/>
            <a:ext cx="1080120" cy="1091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003864" y="1720825"/>
            <a:ext cx="3765559" cy="429191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목차</a:t>
            </a:r>
            <a:endParaRPr lang="en-US" altLang="ko-KR" sz="20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20944" y="2533149"/>
            <a:ext cx="2340000" cy="2037359"/>
            <a:chOff x="4229100" y="1796784"/>
            <a:chExt cx="2340000" cy="298289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714410" y="1796784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컨셉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메인 화면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실행 흐름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개발 범위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개발 계획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자체 평가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01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02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03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04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05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06</a:t>
              </a:r>
            </a:p>
          </p:txBody>
        </p:sp>
      </p:grp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150016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94116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14A4B-A4C8-4CBF-B0E8-44211F9AEF6E}"/>
              </a:ext>
            </a:extLst>
          </p:cNvPr>
          <p:cNvSpPr/>
          <p:nvPr/>
        </p:nvSpPr>
        <p:spPr>
          <a:xfrm>
            <a:off x="3224808" y="6309320"/>
            <a:ext cx="3312368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3E6F5-11B3-4628-968A-16C7A19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954">
            <a:off x="7229038" y="1312031"/>
            <a:ext cx="809121" cy="8175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CF889F-5B4C-494C-94A7-8CCBD2D0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09" y="3130621"/>
            <a:ext cx="2193204" cy="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40"/>
              <a:ext cx="1854690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컨셉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01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96752"/>
            <a:ext cx="9906000" cy="2160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486005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잘 섞인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20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장의 화투패를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691611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컴퓨터와 플레이어가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2~3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씩 나눠 받고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20277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216105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897216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조합에 따라 승패를 나누는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pic>
        <p:nvPicPr>
          <p:cNvPr id="3074" name="Picture 2" descr="팀"/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237289" y="1484784"/>
            <a:ext cx="1171956" cy="11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연단"/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7430317" y="1491559"/>
            <a:ext cx="1158405" cy="11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트로피"/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auto">
          <a:xfrm>
            <a:off x="8121352" y="1988560"/>
            <a:ext cx="576064" cy="6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제목 2"/>
          <p:cNvSpPr txBox="1">
            <a:spLocks/>
          </p:cNvSpPr>
          <p:nvPr/>
        </p:nvSpPr>
        <p:spPr>
          <a:xfrm>
            <a:off x="2072914" y="4031422"/>
            <a:ext cx="4668337" cy="18002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U들꽃110" panose="02020603020101020101" pitchFamily="18" charset="-127"/>
                <a:ea typeface="HU들꽃110" panose="02020603020101020101" pitchFamily="18" charset="-127"/>
              </a:rPr>
              <a:t>화투를 이용한  </a:t>
            </a:r>
            <a:r>
              <a:rPr lang="en-US" altLang="ko-KR" sz="32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U들꽃110" panose="02020603020101020101" pitchFamily="18" charset="-127"/>
                <a:ea typeface="HU들꽃110" panose="02020603020101020101" pitchFamily="18" charset="-127"/>
              </a:rPr>
              <a:t>‘</a:t>
            </a:r>
            <a:r>
              <a:rPr lang="ko-KR" altLang="en-US" sz="32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U들꽃110" panose="02020603020101020101" pitchFamily="18" charset="-127"/>
                <a:ea typeface="HU들꽃110" panose="02020603020101020101" pitchFamily="18" charset="-127"/>
              </a:rPr>
              <a:t>섯다</a:t>
            </a:r>
            <a:r>
              <a:rPr lang="ko-KR" altLang="en-US" sz="32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U들꽃110" panose="02020603020101020101" pitchFamily="18" charset="-127"/>
                <a:ea typeface="HU들꽃110" panose="02020603020101020101" pitchFamily="18" charset="-127"/>
              </a:rPr>
              <a:t>＇</a:t>
            </a:r>
            <a:endParaRPr lang="en-US" altLang="ko-KR" sz="32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U들꽃110" panose="02020603020101020101" pitchFamily="18" charset="-127"/>
              <a:ea typeface="HU들꽃110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0461A4-D6B2-4112-8BE2-F9F01F4493AB}"/>
              </a:ext>
            </a:extLst>
          </p:cNvPr>
          <p:cNvSpPr/>
          <p:nvPr/>
        </p:nvSpPr>
        <p:spPr>
          <a:xfrm>
            <a:off x="3224808" y="6453336"/>
            <a:ext cx="3312368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B6C298C-1D6B-4F47-9BCE-9E5AFB1E9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pic>
        <p:nvPicPr>
          <p:cNvPr id="5" name="그래픽 4" descr="지폐">
            <a:extLst>
              <a:ext uri="{FF2B5EF4-FFF2-40B4-BE49-F238E27FC236}">
                <a16:creationId xmlns:a16="http://schemas.microsoft.com/office/drawing/2014/main" id="{B8FE4EA2-5CD6-4B67-AC10-101FC53B5F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9979" y="1519468"/>
            <a:ext cx="1051100" cy="1051100"/>
          </a:xfrm>
          <a:prstGeom prst="rect">
            <a:avLst/>
          </a:prstGeom>
        </p:spPr>
      </p:pic>
      <p:pic>
        <p:nvPicPr>
          <p:cNvPr id="3077" name="Picture 5" descr="동전"/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1016935" y="2029120"/>
            <a:ext cx="602276" cy="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0FE925-44D6-4356-BFD6-0D02F5E848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1152" y="3483349"/>
            <a:ext cx="1380700" cy="2114377"/>
          </a:xfrm>
          <a:prstGeom prst="rect">
            <a:avLst/>
          </a:prstGeom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87F134F-9395-4D5D-836D-7B21B3D9E6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222299">
            <a:off x="7110786" y="4068343"/>
            <a:ext cx="1283278" cy="19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1208584" y="3933056"/>
            <a:ext cx="74888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40"/>
              <a:ext cx="1854690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메인 화면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02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2"/>
          <p:cNvSpPr txBox="1">
            <a:spLocks/>
          </p:cNvSpPr>
          <p:nvPr/>
        </p:nvSpPr>
        <p:spPr>
          <a:xfrm>
            <a:off x="4621138" y="1654414"/>
            <a:ext cx="933236" cy="35883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ko-KR" sz="1400" b="0" spc="0" dirty="0">
              <a:gradFill flip="none" rotWithShape="1"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effectLst>
                <a:outerShdw dist="38100" dir="5400000" algn="t" rotWithShape="0">
                  <a:prstClr val="black">
                    <a:alpha val="10000"/>
                  </a:prstClr>
                </a:outerShdw>
              </a:effectLst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33" name="제목 2"/>
          <p:cNvSpPr txBox="1">
            <a:spLocks/>
          </p:cNvSpPr>
          <p:nvPr/>
        </p:nvSpPr>
        <p:spPr>
          <a:xfrm>
            <a:off x="2198068" y="4247336"/>
            <a:ext cx="933236" cy="35883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ko-KR" sz="1400" b="0" spc="0" dirty="0">
              <a:gradFill flip="none" rotWithShape="1"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effectLst>
                <a:outerShdw dist="38100" dir="5400000" algn="t" rotWithShape="0">
                  <a:prstClr val="black">
                    <a:alpha val="10000"/>
                  </a:prstClr>
                </a:outerShdw>
              </a:effectLst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5BCA57-68A9-4C40-93E4-8BC1CB5792C7}"/>
              </a:ext>
            </a:extLst>
          </p:cNvPr>
          <p:cNvSpPr/>
          <p:nvPr/>
        </p:nvSpPr>
        <p:spPr>
          <a:xfrm>
            <a:off x="3224808" y="6504444"/>
            <a:ext cx="3312368" cy="164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7471777-C085-4B7C-8D4F-FC7C26FE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pic>
        <p:nvPicPr>
          <p:cNvPr id="6" name="그림 5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90F9A42D-1A08-412C-B89A-87B4E99F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79" y="860234"/>
            <a:ext cx="5220750" cy="29366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1C6AB4-E331-4145-96E5-907C4D15EC90}"/>
              </a:ext>
            </a:extLst>
          </p:cNvPr>
          <p:cNvSpPr/>
          <p:nvPr/>
        </p:nvSpPr>
        <p:spPr>
          <a:xfrm>
            <a:off x="3800872" y="2575813"/>
            <a:ext cx="1944649" cy="794303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F9F7E1-7188-4B1D-9C5E-20371E3E5258}"/>
              </a:ext>
            </a:extLst>
          </p:cNvPr>
          <p:cNvSpPr/>
          <p:nvPr/>
        </p:nvSpPr>
        <p:spPr>
          <a:xfrm>
            <a:off x="2759708" y="1100277"/>
            <a:ext cx="1315346" cy="626111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9B8328-FBFF-4249-B12B-88B75C377B69}"/>
              </a:ext>
            </a:extLst>
          </p:cNvPr>
          <p:cNvSpPr/>
          <p:nvPr/>
        </p:nvSpPr>
        <p:spPr>
          <a:xfrm>
            <a:off x="4353583" y="1284343"/>
            <a:ext cx="1378686" cy="104422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77C35B-081C-4F6D-BA0C-26FAC1063ED5}"/>
              </a:ext>
            </a:extLst>
          </p:cNvPr>
          <p:cNvSpPr/>
          <p:nvPr/>
        </p:nvSpPr>
        <p:spPr>
          <a:xfrm>
            <a:off x="2525655" y="3469066"/>
            <a:ext cx="1664852" cy="308224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57C1FA-85A9-48E6-B9F8-95924B3A8450}"/>
              </a:ext>
            </a:extLst>
          </p:cNvPr>
          <p:cNvSpPr/>
          <p:nvPr/>
        </p:nvSpPr>
        <p:spPr>
          <a:xfrm>
            <a:off x="5982681" y="3467511"/>
            <a:ext cx="1728192" cy="317586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C998E8-B2C3-431A-A5BE-91C6C449993E}"/>
              </a:ext>
            </a:extLst>
          </p:cNvPr>
          <p:cNvSpPr/>
          <p:nvPr/>
        </p:nvSpPr>
        <p:spPr>
          <a:xfrm>
            <a:off x="7130456" y="880060"/>
            <a:ext cx="558848" cy="199293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9B31DC-DAB3-4467-834B-BCE7F645A952}"/>
              </a:ext>
            </a:extLst>
          </p:cNvPr>
          <p:cNvSpPr/>
          <p:nvPr/>
        </p:nvSpPr>
        <p:spPr>
          <a:xfrm>
            <a:off x="5817096" y="2575814"/>
            <a:ext cx="635880" cy="720080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0E5454E-3CA2-4BB7-84D4-30581CC00327}"/>
              </a:ext>
            </a:extLst>
          </p:cNvPr>
          <p:cNvSpPr/>
          <p:nvPr/>
        </p:nvSpPr>
        <p:spPr>
          <a:xfrm>
            <a:off x="5732268" y="1654414"/>
            <a:ext cx="2317077" cy="21983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7D6956D-8B92-4046-B5BF-81E1182CF03C}"/>
              </a:ext>
            </a:extLst>
          </p:cNvPr>
          <p:cNvSpPr/>
          <p:nvPr/>
        </p:nvSpPr>
        <p:spPr>
          <a:xfrm>
            <a:off x="7701929" y="880060"/>
            <a:ext cx="635447" cy="1656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62E5D47-A14D-4E71-901B-34980266E16F}"/>
              </a:ext>
            </a:extLst>
          </p:cNvPr>
          <p:cNvSpPr/>
          <p:nvPr/>
        </p:nvSpPr>
        <p:spPr>
          <a:xfrm>
            <a:off x="6452977" y="2751504"/>
            <a:ext cx="1596368" cy="21398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로 굽음 49">
            <a:extLst>
              <a:ext uri="{FF2B5EF4-FFF2-40B4-BE49-F238E27FC236}">
                <a16:creationId xmlns:a16="http://schemas.microsoft.com/office/drawing/2014/main" id="{3BC36222-5C7A-4AD9-B20E-243942244909}"/>
              </a:ext>
            </a:extLst>
          </p:cNvPr>
          <p:cNvSpPr/>
          <p:nvPr/>
        </p:nvSpPr>
        <p:spPr>
          <a:xfrm rot="5400000">
            <a:off x="4960741" y="3153380"/>
            <a:ext cx="2011842" cy="2437173"/>
          </a:xfrm>
          <a:prstGeom prst="bentUpArrow">
            <a:avLst>
              <a:gd name="adj1" fmla="val 4284"/>
              <a:gd name="adj2" fmla="val 6603"/>
              <a:gd name="adj3" fmla="val 76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C0C729-1EA4-4E9E-BD51-BEA51D7E8F92}"/>
              </a:ext>
            </a:extLst>
          </p:cNvPr>
          <p:cNvSpPr txBox="1"/>
          <p:nvPr/>
        </p:nvSpPr>
        <p:spPr>
          <a:xfrm>
            <a:off x="8337376" y="823728"/>
            <a:ext cx="13275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나가기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1CD5E0-A442-475C-8184-A8034F9CBB70}"/>
              </a:ext>
            </a:extLst>
          </p:cNvPr>
          <p:cNvSpPr txBox="1"/>
          <p:nvPr/>
        </p:nvSpPr>
        <p:spPr>
          <a:xfrm>
            <a:off x="8096346" y="1532111"/>
            <a:ext cx="13275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판돈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B11DA-B836-4177-9B9C-B01EF0424E1C}"/>
              </a:ext>
            </a:extLst>
          </p:cNvPr>
          <p:cNvSpPr txBox="1"/>
          <p:nvPr/>
        </p:nvSpPr>
        <p:spPr>
          <a:xfrm>
            <a:off x="8087036" y="2660756"/>
            <a:ext cx="16904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족보를 알기 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쉽게 알려 주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는 곳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(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추가구현</a:t>
            </a:r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01EB2C-EB98-412C-9BE5-AB92C6D96C15}"/>
              </a:ext>
            </a:extLst>
          </p:cNvPr>
          <p:cNvSpPr txBox="1"/>
          <p:nvPr/>
        </p:nvSpPr>
        <p:spPr>
          <a:xfrm>
            <a:off x="7235002" y="4739589"/>
            <a:ext cx="25425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플레이어 게임 화면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플레이어가 패를 선택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하는 곳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F1E77-84D6-4D05-BEAF-C49E0ABFDBE2}"/>
              </a:ext>
            </a:extLst>
          </p:cNvPr>
          <p:cNvSpPr txBox="1"/>
          <p:nvPr/>
        </p:nvSpPr>
        <p:spPr>
          <a:xfrm>
            <a:off x="1609034" y="4928611"/>
            <a:ext cx="259546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베팅 하는 곳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플레이어가 베팅 금액을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고르는 곳  </a:t>
            </a: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04F3F5E5-D90A-455E-A085-21F4B77D0E42}"/>
              </a:ext>
            </a:extLst>
          </p:cNvPr>
          <p:cNvSpPr/>
          <p:nvPr/>
        </p:nvSpPr>
        <p:spPr>
          <a:xfrm>
            <a:off x="2648744" y="3777290"/>
            <a:ext cx="147790" cy="1151321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23FCCF5-1469-46A2-AD19-D127C028A03B}"/>
              </a:ext>
            </a:extLst>
          </p:cNvPr>
          <p:cNvSpPr/>
          <p:nvPr/>
        </p:nvSpPr>
        <p:spPr>
          <a:xfrm rot="10800000">
            <a:off x="1855485" y="1364940"/>
            <a:ext cx="904223" cy="16717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8E2F47-F11F-4BE2-B48F-03D56FFB4B8C}"/>
              </a:ext>
            </a:extLst>
          </p:cNvPr>
          <p:cNvSpPr txBox="1"/>
          <p:nvPr/>
        </p:nvSpPr>
        <p:spPr>
          <a:xfrm>
            <a:off x="200472" y="1063140"/>
            <a:ext cx="169915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상대방</a:t>
            </a:r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(pc)</a:t>
            </a: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 pc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의 상태를   </a:t>
            </a:r>
            <a:endParaRPr lang="en-US" altLang="ko-KR" dirty="0">
              <a:solidFill>
                <a:schemeClr val="bg1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보여주는 화면</a:t>
            </a:r>
            <a:r>
              <a:rPr lang="en-US" altLang="ko-KR" dirty="0">
                <a:solidFill>
                  <a:schemeClr val="bg1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.</a:t>
            </a:r>
          </a:p>
        </p:txBody>
      </p:sp>
      <p:sp>
        <p:nvSpPr>
          <p:cNvPr id="2048" name="화살표: 위로 굽음 2047">
            <a:extLst>
              <a:ext uri="{FF2B5EF4-FFF2-40B4-BE49-F238E27FC236}">
                <a16:creationId xmlns:a16="http://schemas.microsoft.com/office/drawing/2014/main" id="{6CC90AD5-BE21-40BA-9E91-9861CF312936}"/>
              </a:ext>
            </a:extLst>
          </p:cNvPr>
          <p:cNvSpPr/>
          <p:nvPr/>
        </p:nvSpPr>
        <p:spPr>
          <a:xfrm>
            <a:off x="2759708" y="3777290"/>
            <a:ext cx="4281524" cy="521643"/>
          </a:xfrm>
          <a:prstGeom prst="bentUpArrow">
            <a:avLst>
              <a:gd name="adj1" fmla="val 14268"/>
              <a:gd name="adj2" fmla="val 9796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40"/>
              <a:ext cx="1854690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실행 흐름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628800"/>
            <a:ext cx="9906000" cy="39604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134827" y="4263234"/>
            <a:ext cx="3210910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1. 20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장의 화투패가 랜덤으로 섞인다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  </a:t>
            </a: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420303" y="4543635"/>
            <a:ext cx="2867925" cy="7614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b="0" spc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2. </a:t>
            </a:r>
            <a:r>
              <a:rPr lang="ko-KR" altLang="en-US" sz="1400" b="0" spc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컴퓨터와 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플레이어는 처음 </a:t>
            </a:r>
            <a:r>
              <a:rPr lang="en-US" altLang="ko-KR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1</a:t>
            </a:r>
            <a:r>
              <a:rPr lang="ko-KR" altLang="en-US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장을 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방  </a:t>
            </a:r>
            <a:endParaRPr lang="en-US" altLang="ko-KR" sz="1400" b="0" spc="0">
              <a:solidFill>
                <a:schemeClr val="accent3">
                  <a:lumMod val="75000"/>
                </a:schemeClr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 </a:t>
            </a:r>
            <a:r>
              <a:rPr lang="ko-KR" altLang="en-US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은 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후 </a:t>
            </a:r>
            <a:r>
              <a:rPr lang="ko-KR" altLang="en-US" sz="1400" b="0" spc="0" dirty="0">
                <a:solidFill>
                  <a:srgbClr val="FF0000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시간내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에 베팅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한다</a:t>
            </a:r>
            <a:r>
              <a:rPr lang="en-US" altLang="ko-KR" sz="1400" b="0" spc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 </a:t>
            </a:r>
            <a:r>
              <a:rPr lang="ko-KR" altLang="en-US" sz="1400" b="0" spc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그 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후 </a:t>
            </a:r>
            <a:r>
              <a:rPr lang="ko-KR" altLang="en-US" sz="1400" b="0" spc="0" dirty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카드 </a:t>
            </a:r>
            <a:endParaRPr lang="en-US" altLang="ko-KR" sz="1400" b="0" spc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0" spc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 </a:t>
            </a:r>
            <a:r>
              <a:rPr lang="ko-KR" altLang="en-US" sz="1400" b="0" spc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를</a:t>
            </a:r>
            <a:r>
              <a:rPr lang="ko-KR" altLang="en-US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en-US" altLang="ko-KR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1</a:t>
            </a:r>
            <a:r>
              <a:rPr lang="ko-KR" altLang="en-US" sz="1400" b="0" spc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 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더 받고 베팅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한다</a:t>
            </a:r>
            <a:r>
              <a:rPr lang="en-US" altLang="ko-KR" sz="1400" b="0" spc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 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100097" y="2672358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429024" y="2725880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473132" y="4516729"/>
            <a:ext cx="3348511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3. (</a:t>
            </a:r>
            <a:r>
              <a:rPr lang="en-US" altLang="ko-KR" sz="1400" b="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3</a:t>
            </a:r>
            <a:r>
              <a:rPr lang="ko-KR" altLang="en-US" sz="1400" b="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 모드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시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 플레이어는 마우스를 클릭하여 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두 패 중 하  </a:t>
            </a:r>
            <a:endParaRPr lang="en-US" altLang="ko-KR" sz="1400" b="0" spc="0" dirty="0">
              <a:solidFill>
                <a:schemeClr val="accent3">
                  <a:lumMod val="75000"/>
                </a:schemeClr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 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나의 패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만 골라서 공개한다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  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0461A4-D6B2-4112-8BE2-F9F01F4493AB}"/>
              </a:ext>
            </a:extLst>
          </p:cNvPr>
          <p:cNvSpPr/>
          <p:nvPr/>
        </p:nvSpPr>
        <p:spPr>
          <a:xfrm>
            <a:off x="3224808" y="6453336"/>
            <a:ext cx="3312368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B6C298C-1D6B-4F47-9BCE-9E5AFB1E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pic>
        <p:nvPicPr>
          <p:cNvPr id="7" name="그림 6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D6FA8848-4D58-4DA2-9E7A-B9A31CA1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4" y="1897661"/>
            <a:ext cx="2911029" cy="2395435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AB9C5E1-2341-4857-BB4F-ADC1E1C5AEA4}"/>
              </a:ext>
            </a:extLst>
          </p:cNvPr>
          <p:cNvCxnSpPr>
            <a:cxnSpLocks/>
          </p:cNvCxnSpPr>
          <p:nvPr/>
        </p:nvCxnSpPr>
        <p:spPr>
          <a:xfrm>
            <a:off x="128464" y="4437112"/>
            <a:ext cx="95770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D4095BC8-806A-4E2A-A5C4-751742E8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68" y="1872407"/>
            <a:ext cx="2862142" cy="242068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409443-4E5C-44EE-93C2-D2E80AF088A3}"/>
              </a:ext>
            </a:extLst>
          </p:cNvPr>
          <p:cNvSpPr/>
          <p:nvPr/>
        </p:nvSpPr>
        <p:spPr>
          <a:xfrm>
            <a:off x="4370297" y="2832276"/>
            <a:ext cx="21602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828B0C-F49E-4832-A552-49A2D03963CE}"/>
              </a:ext>
            </a:extLst>
          </p:cNvPr>
          <p:cNvSpPr/>
          <p:nvPr/>
        </p:nvSpPr>
        <p:spPr>
          <a:xfrm>
            <a:off x="4285964" y="3295734"/>
            <a:ext cx="21602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A6E649-E752-4012-8822-1961746F9060}"/>
              </a:ext>
            </a:extLst>
          </p:cNvPr>
          <p:cNvSpPr/>
          <p:nvPr/>
        </p:nvSpPr>
        <p:spPr>
          <a:xfrm>
            <a:off x="5234226" y="2832276"/>
            <a:ext cx="21602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523E31-4273-4A02-9F3B-429324D8ADBF}"/>
              </a:ext>
            </a:extLst>
          </p:cNvPr>
          <p:cNvSpPr/>
          <p:nvPr/>
        </p:nvSpPr>
        <p:spPr>
          <a:xfrm>
            <a:off x="5342238" y="3284985"/>
            <a:ext cx="21602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AE992DCD-DA7C-419B-8FD2-0FC7EFF95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36" y="1873927"/>
            <a:ext cx="2869391" cy="242068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C1CB0A-7556-4B74-A9BE-7A8E912442DA}"/>
              </a:ext>
            </a:extLst>
          </p:cNvPr>
          <p:cNvSpPr/>
          <p:nvPr/>
        </p:nvSpPr>
        <p:spPr>
          <a:xfrm>
            <a:off x="7833320" y="2725880"/>
            <a:ext cx="936104" cy="7031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572189-17ED-49A1-AB06-4E30F3825430}"/>
              </a:ext>
            </a:extLst>
          </p:cNvPr>
          <p:cNvSpPr txBox="1"/>
          <p:nvPr/>
        </p:nvSpPr>
        <p:spPr>
          <a:xfrm rot="21108797">
            <a:off x="2855269" y="5414390"/>
            <a:ext cx="529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시간 내에 베팅 못할 시 자동으로 </a:t>
            </a:r>
            <a:r>
              <a:rPr lang="en-US" altLang="ko-KR" sz="2000" dirty="0">
                <a:solidFill>
                  <a:srgbClr val="FF0000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DIE </a:t>
            </a:r>
            <a:endParaRPr lang="ko-KR" altLang="en-US" sz="2000" dirty="0">
              <a:solidFill>
                <a:srgbClr val="FF0000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3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40"/>
              <a:ext cx="1854690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게임 실행 흐름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628800"/>
            <a:ext cx="9906000" cy="39604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85716" y="4418082"/>
            <a:ext cx="3210910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4. 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총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(3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 모드 시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3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)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의 화투패를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모두 지급받으면 </a:t>
            </a:r>
            <a:r>
              <a:rPr lang="ko-KR" altLang="en-US" sz="1400" b="0" spc="0" dirty="0">
                <a:solidFill>
                  <a:schemeClr val="accent3">
                    <a:lumMod val="75000"/>
                  </a:schemeClr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최종 베팅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을 한다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 </a:t>
            </a: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469786" y="4483021"/>
            <a:ext cx="2867925" cy="7614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5. 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최종 베팅 종료 후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(3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 모드 시 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장 선택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)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의 화투패를 오픈한다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 </a:t>
            </a:r>
          </a:p>
        </p:txBody>
      </p:sp>
      <p:sp>
        <p:nvSpPr>
          <p:cNvPr id="6" name="갈매기형 수장 5"/>
          <p:cNvSpPr/>
          <p:nvPr/>
        </p:nvSpPr>
        <p:spPr>
          <a:xfrm>
            <a:off x="3100097" y="2672358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429024" y="2725880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537176" y="4387256"/>
            <a:ext cx="3348511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6. 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가장 높은 족보를 가진 쪽이 승리하고 돈</a:t>
            </a:r>
            <a:endParaRPr lang="en-US" altLang="ko-KR" sz="1400" b="0" spc="0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  </a:t>
            </a:r>
            <a:r>
              <a:rPr lang="ko-KR" altLang="en-US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을 가져간다</a:t>
            </a:r>
            <a:r>
              <a:rPr lang="en-US" altLang="ko-KR" sz="1400" b="0" spc="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  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0461A4-D6B2-4112-8BE2-F9F01F4493AB}"/>
              </a:ext>
            </a:extLst>
          </p:cNvPr>
          <p:cNvSpPr/>
          <p:nvPr/>
        </p:nvSpPr>
        <p:spPr>
          <a:xfrm>
            <a:off x="3224808" y="6453336"/>
            <a:ext cx="3312368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B6C298C-1D6B-4F47-9BCE-9E5AFB1E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AB9C5E1-2341-4857-BB4F-ADC1E1C5AEA4}"/>
              </a:ext>
            </a:extLst>
          </p:cNvPr>
          <p:cNvCxnSpPr>
            <a:cxnSpLocks/>
          </p:cNvCxnSpPr>
          <p:nvPr/>
        </p:nvCxnSpPr>
        <p:spPr>
          <a:xfrm>
            <a:off x="128464" y="4437112"/>
            <a:ext cx="95770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실내, 벽이(가) 표시된 사진&#10;&#10;매우 높은 신뢰도로 생성된 설명">
            <a:extLst>
              <a:ext uri="{FF2B5EF4-FFF2-40B4-BE49-F238E27FC236}">
                <a16:creationId xmlns:a16="http://schemas.microsoft.com/office/drawing/2014/main" id="{61CF5A7A-3FFD-4862-9A6E-B3F4BDF1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5" y="1884784"/>
            <a:ext cx="2908696" cy="237163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99AC73-3691-4FAD-A429-CAEDC59D7FC7}"/>
              </a:ext>
            </a:extLst>
          </p:cNvPr>
          <p:cNvSpPr/>
          <p:nvPr/>
        </p:nvSpPr>
        <p:spPr>
          <a:xfrm>
            <a:off x="1664463" y="3791520"/>
            <a:ext cx="690394" cy="414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2DABA34D-75F1-47CE-97FD-4FCB6F59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08" y="1883697"/>
            <a:ext cx="2874220" cy="2372720"/>
          </a:xfrm>
          <a:prstGeom prst="rect">
            <a:avLst/>
          </a:prstGeom>
        </p:spPr>
      </p:pic>
      <p:pic>
        <p:nvPicPr>
          <p:cNvPr id="39" name="그림 38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C132207E-6D8C-4785-A6C2-BDD19F851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009" y="1907222"/>
            <a:ext cx="2809731" cy="234993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99A158-F93A-4C4F-B54B-C6629610D9A2}"/>
              </a:ext>
            </a:extLst>
          </p:cNvPr>
          <p:cNvSpPr/>
          <p:nvPr/>
        </p:nvSpPr>
        <p:spPr>
          <a:xfrm>
            <a:off x="4481469" y="2778450"/>
            <a:ext cx="912781" cy="612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05E043-00AE-4A55-9A25-2848D592CD9E}"/>
              </a:ext>
            </a:extLst>
          </p:cNvPr>
          <p:cNvSpPr/>
          <p:nvPr/>
        </p:nvSpPr>
        <p:spPr>
          <a:xfrm>
            <a:off x="7905328" y="2456892"/>
            <a:ext cx="79208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27F6C5-B5CE-4234-9AF6-67D091F4AA75}"/>
              </a:ext>
            </a:extLst>
          </p:cNvPr>
          <p:cNvSpPr txBox="1"/>
          <p:nvPr/>
        </p:nvSpPr>
        <p:spPr>
          <a:xfrm rot="20898392">
            <a:off x="6522822" y="5291608"/>
            <a:ext cx="529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돈을 다 잃으면 </a:t>
            </a:r>
            <a:r>
              <a:rPr lang="en-US" altLang="ko-KR" sz="2000" dirty="0">
                <a:solidFill>
                  <a:srgbClr val="FF0000"/>
                </a:solidFill>
                <a:latin typeface="HU들꽃110" panose="02020603020101020101" pitchFamily="18" charset="-127"/>
                <a:ea typeface="HU들꽃110" panose="02020603020101020101" pitchFamily="18" charset="-127"/>
              </a:rPr>
              <a:t>GAME OVER!</a:t>
            </a:r>
            <a:endParaRPr lang="ko-KR" altLang="en-US" sz="2000" dirty="0">
              <a:solidFill>
                <a:srgbClr val="FF0000"/>
              </a:solidFill>
              <a:latin typeface="HU들꽃110" panose="02020603020101020101" pitchFamily="18" charset="-127"/>
              <a:ea typeface="HU들꽃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6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개발 범위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04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5468F-7782-416B-8BB9-71DD64302365}"/>
              </a:ext>
            </a:extLst>
          </p:cNvPr>
          <p:cNvSpPr/>
          <p:nvPr/>
        </p:nvSpPr>
        <p:spPr>
          <a:xfrm>
            <a:off x="3224808" y="6525344"/>
            <a:ext cx="3312368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300909-38E6-42C6-8538-978B9118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graphicFrame>
        <p:nvGraphicFramePr>
          <p:cNvPr id="18" name="내용 개체 틀 3">
            <a:extLst>
              <a:ext uri="{FF2B5EF4-FFF2-40B4-BE49-F238E27FC236}">
                <a16:creationId xmlns:a16="http://schemas.microsoft.com/office/drawing/2014/main" id="{29046016-A414-40AD-BA14-6BA91DBEE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99924"/>
              </p:ext>
            </p:extLst>
          </p:nvPr>
        </p:nvGraphicFramePr>
        <p:xfrm>
          <a:off x="297731" y="913476"/>
          <a:ext cx="9114916" cy="5259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1568">
                  <a:extLst>
                    <a:ext uri="{9D8B030D-6E8A-4147-A177-3AD203B41FA5}">
                      <a16:colId xmlns:a16="http://schemas.microsoft.com/office/drawing/2014/main" val="181904571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041912241"/>
                    </a:ext>
                  </a:extLst>
                </a:gridCol>
                <a:gridCol w="4542948">
                  <a:extLst>
                    <a:ext uri="{9D8B030D-6E8A-4147-A177-3AD203B41FA5}">
                      <a16:colId xmlns:a16="http://schemas.microsoft.com/office/drawing/2014/main" val="541831912"/>
                    </a:ext>
                  </a:extLst>
                </a:gridCol>
              </a:tblGrid>
              <a:tr h="3553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33805"/>
                  </a:ext>
                </a:extLst>
              </a:tr>
              <a:tr h="522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마우스 클릭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으로 진행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선택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배팅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 선택 등 모든 진행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Z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를 누르면 상대방의 패 염탐가능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6976"/>
                  </a:ext>
                </a:extLst>
              </a:tr>
              <a:tr h="1191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&amp;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개의 캐릭터 선택 가능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1000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만원으로 시작해서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억을 모았을 시 잠금 캐릭터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(3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번째 캐릭터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 사용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별로 기능 다름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1-&gt;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 승리 시 돈 획득 증가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2-&gt;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돈을 다 잃었을 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100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만원 지급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3-&gt;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 게임마다 염탐 기술 낮은 확률로 획득가능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후에 변경될 것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3337"/>
                  </a:ext>
                </a:extLst>
              </a:tr>
              <a:tr h="436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플레이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메인 화면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선택 창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게임방법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설명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플레이 화면 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진행 시 족보 구현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42777"/>
                  </a:ext>
                </a:extLst>
              </a:tr>
              <a:tr h="959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컴퓨터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AI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1.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기본적으로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컴퓨터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대와 플레이어 총 셋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이서 승부를  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겨룸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 공개 시 난이도 별로 알아서 패 섞기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 공개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베팅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3. 2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장씩 패 돌리기 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베팅 시 시간제한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1.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컴퓨터 대수를 정할 수 있음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.(3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대 이상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난이도 별로 기술 진화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3. 3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장 버전 추가 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장씩 패 순차적으로 돌리기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0069"/>
                  </a:ext>
                </a:extLst>
              </a:tr>
              <a:tr h="726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난이도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패를 섞고 공개할 때 난이도 별로 수준이 달라짐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판돈 높아짐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생각할 시간이 짧아짐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5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난이도 증가 시 패가 섞일 때 속임수 사용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난이도 증가 시 플레이어가 좋은 패를 가질 확률 낮아짐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&amp;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상대도 염탐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41698"/>
                  </a:ext>
                </a:extLst>
              </a:tr>
              <a:tr h="582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배경 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 섞는 소리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배팅 소리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게임오버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승리 시 배경 음 등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종 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음성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76875"/>
                  </a:ext>
                </a:extLst>
              </a:tr>
              <a:tr h="40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 섞기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패 공개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배팅 시 놓여진 판돈 증가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캐릭터 모션추가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8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개발 계획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05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5468F-7782-416B-8BB9-71DD64302365}"/>
              </a:ext>
            </a:extLst>
          </p:cNvPr>
          <p:cNvSpPr/>
          <p:nvPr/>
        </p:nvSpPr>
        <p:spPr>
          <a:xfrm>
            <a:off x="3224808" y="6525344"/>
            <a:ext cx="3312368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300909-38E6-42C6-8538-978B9118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A131C6E4-ADD8-4B16-A238-E2D773156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324416"/>
              </p:ext>
            </p:extLst>
          </p:nvPr>
        </p:nvGraphicFramePr>
        <p:xfrm>
          <a:off x="325597" y="865837"/>
          <a:ext cx="9110789" cy="51952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5508">
                  <a:extLst>
                    <a:ext uri="{9D8B030D-6E8A-4147-A177-3AD203B41FA5}">
                      <a16:colId xmlns:a16="http://schemas.microsoft.com/office/drawing/2014/main" val="264878413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63299249"/>
                    </a:ext>
                  </a:extLst>
                </a:gridCol>
                <a:gridCol w="6073033">
                  <a:extLst>
                    <a:ext uri="{9D8B030D-6E8A-4147-A177-3AD203B41FA5}">
                      <a16:colId xmlns:a16="http://schemas.microsoft.com/office/drawing/2014/main" val="452073311"/>
                    </a:ext>
                  </a:extLst>
                </a:gridCol>
              </a:tblGrid>
              <a:tr h="438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수집과 좌표처리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리소스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 수집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리소스 구현할 좌표 지정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U들꽃110" panose="02020603020101020101" pitchFamily="18" charset="-127"/>
                        <a:ea typeface="HU들꽃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87643"/>
                  </a:ext>
                </a:extLst>
              </a:tr>
              <a:tr h="82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전체적인 게임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패 돌리기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패 선택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배팅 등 </a:t>
                      </a:r>
                      <a:r>
                        <a:rPr lang="ko-KR" alt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기본적인 게임 룰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적용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메인 화면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캐릭터 창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 플레이 화면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28547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컴퓨터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AI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의 난이도 구현 및 조절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U들꽃110" panose="02020603020101020101" pitchFamily="18" charset="-127"/>
                        <a:ea typeface="HU들꽃110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들꽃110" panose="02020603020101020101" pitchFamily="18" charset="-127"/>
                        <a:ea typeface="HU들꽃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5742"/>
                  </a:ext>
                </a:extLst>
              </a:tr>
              <a:tr h="931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캐릭터 능력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캐릭터 애니메이션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 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추가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게임 실행 시 필요한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애니메이션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패 섞기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돌리기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공개 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들꽃110" panose="02020603020101020101" pitchFamily="18" charset="-127"/>
                        <a:ea typeface="HU들꽃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9949"/>
                  </a:ext>
                </a:extLst>
              </a:tr>
              <a:tr h="931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추가구현 및 중간점검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추가구현 할 수 있는 것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구현하지 못한 것 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U들꽃110" panose="02020603020101020101" pitchFamily="18" charset="-127"/>
                        <a:ea typeface="HU들꽃110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중간점검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86916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사운드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게임 실행에 필요한 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1379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완성 전 체크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부족한 것 확인 후 구현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55679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마지막으로 버그 체크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7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자체 평가 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HU몽키바나나120" panose="02020603020101020101" pitchFamily="18" charset="-127"/>
                <a:ea typeface="HU몽키바나나120" panose="02020603020101020101" pitchFamily="18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HU몽키바나나120" panose="02020603020101020101" pitchFamily="18" charset="-127"/>
                  <a:ea typeface="HU몽키바나나120" panose="02020603020101020101" pitchFamily="18" charset="-127"/>
                </a:rPr>
                <a:t>06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42952" y="4509120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5468F-7782-416B-8BB9-71DD64302365}"/>
              </a:ext>
            </a:extLst>
          </p:cNvPr>
          <p:cNvSpPr/>
          <p:nvPr/>
        </p:nvSpPr>
        <p:spPr>
          <a:xfrm>
            <a:off x="3224808" y="6525344"/>
            <a:ext cx="3312368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300909-38E6-42C6-8538-978B9118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7890">
            <a:off x="620613" y="261194"/>
            <a:ext cx="646066" cy="549875"/>
          </a:xfrm>
          <a:prstGeom prst="rect">
            <a:avLst/>
          </a:prstGeom>
        </p:spPr>
      </p:pic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9C4E6EF0-80D3-43EE-83AA-C1D1BBC0D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370542"/>
              </p:ext>
            </p:extLst>
          </p:nvPr>
        </p:nvGraphicFramePr>
        <p:xfrm>
          <a:off x="341310" y="1017896"/>
          <a:ext cx="9001000" cy="32839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0500">
                  <a:extLst>
                    <a:ext uri="{9D8B030D-6E8A-4147-A177-3AD203B41FA5}">
                      <a16:colId xmlns:a16="http://schemas.microsoft.com/office/drawing/2014/main" val="880776071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3388079813"/>
                    </a:ext>
                  </a:extLst>
                </a:gridCol>
              </a:tblGrid>
              <a:tr h="424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HU들꽃110" panose="02020603020101020101" pitchFamily="18" charset="-127"/>
                          <a:ea typeface="HU들꽃110" panose="02020603020101020101" pitchFamily="18" charset="-127"/>
                        </a:rPr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08269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컨셉이 잘 표현 되 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84381"/>
                  </a:ext>
                </a:extLst>
              </a:tr>
              <a:tr h="658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핵심 메카닉의 제시가 잘 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23179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실행 흐름이 잘 표현 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579"/>
                  </a:ext>
                </a:extLst>
              </a:tr>
              <a:tr h="658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측정 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30949"/>
                  </a:ext>
                </a:extLst>
              </a:tr>
              <a:tr h="658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계획이 구체적이며 실행가능한가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3297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CEC50D-38F9-4196-9DB5-D45E9DDFBBCA}"/>
              </a:ext>
            </a:extLst>
          </p:cNvPr>
          <p:cNvSpPr/>
          <p:nvPr/>
        </p:nvSpPr>
        <p:spPr>
          <a:xfrm>
            <a:off x="2792759" y="5085184"/>
            <a:ext cx="4270289" cy="792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4F2E79-C5D3-4711-AC94-52BBE3F8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84" y="4856221"/>
            <a:ext cx="2747540" cy="12111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0AAFF55-5C3E-4DF6-9182-F2D17EF8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04" y="4661420"/>
            <a:ext cx="792088" cy="8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9">
      <a:dk1>
        <a:srgbClr val="000000"/>
      </a:dk1>
      <a:lt1>
        <a:srgbClr val="FFFFFF"/>
      </a:lt1>
      <a:dk2>
        <a:srgbClr val="F68304"/>
      </a:dk2>
      <a:lt2>
        <a:srgbClr val="C8C8B1"/>
      </a:lt2>
      <a:accent1>
        <a:srgbClr val="7A7A7A"/>
      </a:accent1>
      <a:accent2>
        <a:srgbClr val="F6B000"/>
      </a:accent2>
      <a:accent3>
        <a:srgbClr val="F68304"/>
      </a:accent3>
      <a:accent4>
        <a:srgbClr val="989AAC"/>
      </a:accent4>
      <a:accent5>
        <a:srgbClr val="FF0000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677</Words>
  <Application>Microsoft Office PowerPoint</Application>
  <PresentationFormat>A4 용지(210x297mm)</PresentationFormat>
  <Paragraphs>139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Noto Sans Korean Medium</vt:lpstr>
      <vt:lpstr>Noto Sans Korean Light</vt:lpstr>
      <vt:lpstr>Noto Sans Korean Regular</vt:lpstr>
      <vt:lpstr>Noto Sans Korean Bold</vt:lpstr>
      <vt:lpstr>HU들꽃110</vt:lpstr>
      <vt:lpstr>Arial</vt:lpstr>
      <vt:lpstr>HanS Calli</vt:lpstr>
      <vt:lpstr>HU몽키바나나120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이시영</cp:lastModifiedBy>
  <cp:revision>187</cp:revision>
  <dcterms:created xsi:type="dcterms:W3CDTF">2014-08-30T22:01:36Z</dcterms:created>
  <dcterms:modified xsi:type="dcterms:W3CDTF">2017-10-17T10:42:52Z</dcterms:modified>
</cp:coreProperties>
</file>