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9E52-B40A-E249-969D-931B1CFD9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EA5D4-6B18-3342-BAF6-ED98E131B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6E17A-6832-A742-9A43-6F6DA92F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E380-F5B2-E24E-939C-EA9AC805375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B600B-3FEE-2848-A506-CBE9173E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B42D8-3F80-2E4F-A842-5C1F491E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307-D07A-284F-8008-66076299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8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4997-33F5-2249-A137-EF4C222B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B27C7-03FB-1C47-BF28-5BDFADCB8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BBE85-6E97-2B4F-B706-21A7AF4C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E380-F5B2-E24E-939C-EA9AC805375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3BD59-63A9-FC47-B4DE-BD80E8B1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E420D-ADE7-3D4F-B621-8B82DE86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307-D07A-284F-8008-66076299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605257-E967-1445-851B-5676A7000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5FC4C-C678-B04B-B546-A089CCD42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3D8DD-A503-D340-A4BE-51E0E2C3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E380-F5B2-E24E-939C-EA9AC805375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E035B-9CBA-1F43-9745-3BC63382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92A21-E486-EC41-9725-9311560B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307-D07A-284F-8008-66076299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2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32D4-6330-F04C-A070-5A80B9EF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A4601-7191-7141-8C6F-4C5D41129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3DE9B-EF78-B04F-9C38-84D4407A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E380-F5B2-E24E-939C-EA9AC805375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FA102-E4DF-8341-8D33-5EABBB65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1039E-BF8C-2746-92A8-4A922559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307-D07A-284F-8008-66076299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7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BFAD-69A9-FA4F-8E32-59A634D9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44F79-98F7-4C4D-96AC-3F68443D8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2CB22-9908-4F4E-BA75-D6C52D76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E380-F5B2-E24E-939C-EA9AC805375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DDB0-5022-EC44-AA70-F873250E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097B8-059A-BE47-853E-D36F813C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307-D07A-284F-8008-66076299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2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0A6C-EDA1-3541-9133-4307B6C5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462D4-3F56-0A42-9A62-8C06D23B7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D5BC8-820E-2240-B519-6E1363EA3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A776E-A3D2-FF45-B0C7-D65F1B76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E380-F5B2-E24E-939C-EA9AC805375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CB04E-5639-7841-871A-AABEE245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3B8F1-18E6-8243-8C80-B4BA02B7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307-D07A-284F-8008-66076299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BD2A-6645-D14C-A1CE-B45CB72C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804B7-13E1-7047-A589-D7CFC88F8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1DD7A-26B7-4A45-A4DC-2AEC94636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2ED39-D849-A848-A0FD-C0DA4EB6C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CBC64-905B-CA4B-BCAA-96B61625A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7B837-AD91-7D41-A2B7-CD074B9A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E380-F5B2-E24E-939C-EA9AC805375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D6145-70A3-5D41-9AB0-1B071470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7E795-029F-D74A-A3CD-E5AE1DA9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307-D07A-284F-8008-66076299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4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C31D-CCC1-0947-B29E-78EAFCDB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351AA-9F8A-9F48-B6F9-9EDAA296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E380-F5B2-E24E-939C-EA9AC805375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2A14D-5D49-FE47-B3B5-EA30C547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042D2-0C5B-A24E-B4A4-BE324663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307-D07A-284F-8008-66076299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9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17F5E-89EA-AA45-A3B2-3CB798F94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E380-F5B2-E24E-939C-EA9AC805375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2DEEF-DD30-EF4D-A84C-29D8B77C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3B105-F668-D94D-B0D5-2D0F0BC1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307-D07A-284F-8008-66076299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9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B3EC-4282-714F-A6BB-B8896CBA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6F4C-3400-A749-9E2A-136284D07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411E7-5A31-B543-9E30-5D16EC446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44AF5-0394-D144-A34C-4B60CADC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E380-F5B2-E24E-939C-EA9AC805375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1A7F1-BEF8-FF47-8ADB-ADB2A6F7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A5043-C92D-9E4A-B4D8-6926EAC8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307-D07A-284F-8008-66076299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C9F4-8ACE-4E4C-BED0-EE9D9D74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17289-9E53-5743-8216-12FFA0CC8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AE49B-8E2E-0A41-A186-26BBE6A27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5B39D-70C8-1B48-B12E-299D0556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E380-F5B2-E24E-939C-EA9AC805375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A2E22-E846-8C4D-9ADB-537492E6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EF09-04BE-7146-AE74-5D97440F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307-D07A-284F-8008-66076299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2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99A0F-9CCF-A64E-A41D-D11241EA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91972-001B-0A46-BE46-C78B7C3AA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8474-E629-EF4B-8FEF-376F87E73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2E380-F5B2-E24E-939C-EA9AC805375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133BD-DA69-AA46-BDFA-7DD74C688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FFF16-F435-2644-8176-2D953E1B1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7307-D07A-284F-8008-66076299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4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95B7-8726-B44A-980E-E55251B99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333186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EE569: Digital Image Processing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Discussion 7: midterm 1 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99ED8-8389-2140-848A-F3EE2AB7F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2213"/>
            <a:ext cx="9144000" cy="2231203"/>
          </a:xfrm>
        </p:spPr>
        <p:txBody>
          <a:bodyPr>
            <a:normAutofit fontScale="85000" lnSpcReduction="20000"/>
          </a:bodyPr>
          <a:lstStyle/>
          <a:p>
            <a:r>
              <a:rPr lang="en-US" sz="3900" dirty="0"/>
              <a:t>Part II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University of Southern California</a:t>
            </a:r>
          </a:p>
          <a:p>
            <a:r>
              <a:rPr lang="en-US" dirty="0"/>
              <a:t>Instructor: Professor C.-C. Jay </a:t>
            </a:r>
            <a:r>
              <a:rPr lang="en-US" dirty="0" err="1"/>
              <a:t>Kuo</a:t>
            </a:r>
            <a:endParaRPr lang="en-US" dirty="0"/>
          </a:p>
          <a:p>
            <a:r>
              <a:rPr lang="en-US" dirty="0"/>
              <a:t>TA: Yao Zhu</a:t>
            </a:r>
          </a:p>
        </p:txBody>
      </p:sp>
    </p:spTree>
    <p:extLst>
      <p:ext uri="{BB962C8B-B14F-4D97-AF65-F5344CB8AC3E}">
        <p14:creationId xmlns:p14="http://schemas.microsoft.com/office/powerpoint/2010/main" val="566157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A0BF-20B5-6747-87EF-A8E4F7CBB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exam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4E27B-4C0A-3140-818A-E38DC306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19" y="1596876"/>
            <a:ext cx="7759481" cy="4942565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8648594-DF17-544C-9B9C-01FE8F5F555D}"/>
              </a:ext>
            </a:extLst>
          </p:cNvPr>
          <p:cNvSpPr/>
          <p:nvPr/>
        </p:nvSpPr>
        <p:spPr>
          <a:xfrm>
            <a:off x="3057635" y="3966924"/>
            <a:ext cx="2123090" cy="96695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7932FD2-1510-F14C-8707-DD6C3ED0FBEC}"/>
              </a:ext>
            </a:extLst>
          </p:cNvPr>
          <p:cNvSpPr/>
          <p:nvPr/>
        </p:nvSpPr>
        <p:spPr>
          <a:xfrm>
            <a:off x="5180725" y="3966924"/>
            <a:ext cx="2123090" cy="966951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8080DC2-1C53-544D-8D59-D864FFA4600A}"/>
              </a:ext>
            </a:extLst>
          </p:cNvPr>
          <p:cNvSpPr/>
          <p:nvPr/>
        </p:nvSpPr>
        <p:spPr>
          <a:xfrm>
            <a:off x="3057635" y="4933875"/>
            <a:ext cx="2123090" cy="966951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433B0D-FF74-424A-8B03-7802257AF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100" y="3966924"/>
            <a:ext cx="3479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6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2C82-2123-4D4B-85DC-59B80789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exam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8BDAA-AE52-5D45-A3B5-A4D06A592A30}"/>
              </a:ext>
            </a:extLst>
          </p:cNvPr>
          <p:cNvSpPr txBox="1"/>
          <p:nvPr/>
        </p:nvSpPr>
        <p:spPr>
          <a:xfrm>
            <a:off x="1692165" y="5000775"/>
            <a:ext cx="2159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   88   151   104   167</a:t>
            </a:r>
          </a:p>
          <a:p>
            <a:r>
              <a:rPr lang="en-US" dirty="0">
                <a:solidFill>
                  <a:srgbClr val="0070C0"/>
                </a:solidFill>
              </a:rPr>
              <a:t>   215    24   231    40</a:t>
            </a:r>
          </a:p>
          <a:p>
            <a:r>
              <a:rPr lang="en-US" dirty="0">
                <a:solidFill>
                  <a:srgbClr val="0070C0"/>
                </a:solidFill>
              </a:rPr>
              <a:t>   120   183    72   135</a:t>
            </a:r>
          </a:p>
          <a:p>
            <a:r>
              <a:rPr lang="en-US" dirty="0">
                <a:solidFill>
                  <a:srgbClr val="0070C0"/>
                </a:solidFill>
              </a:rPr>
              <a:t>   247    56   199     8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2D21B-3DD9-D54C-A844-6FD1B76EC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73" y="1969735"/>
            <a:ext cx="8116614" cy="542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C0F34-68B4-BF4C-AE4D-B3E748385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73" y="4001815"/>
            <a:ext cx="8578857" cy="688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6315E4-4DE3-114F-94ED-B56AD9039554}"/>
              </a:ext>
            </a:extLst>
          </p:cNvPr>
          <p:cNvSpPr txBox="1"/>
          <p:nvPr/>
        </p:nvSpPr>
        <p:spPr>
          <a:xfrm>
            <a:off x="677517" y="5416274"/>
            <a:ext cx="1161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Bayer I</a:t>
            </a:r>
            <a:r>
              <a:rPr lang="en-US" baseline="-25000" dirty="0">
                <a:solidFill>
                  <a:srgbClr val="0070C0"/>
                </a:solidFill>
              </a:rPr>
              <a:t>4</a:t>
            </a:r>
            <a:r>
              <a:rPr lang="en-US" dirty="0">
                <a:solidFill>
                  <a:srgbClr val="0070C0"/>
                </a:solidFill>
              </a:rPr>
              <a:t> =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B6DDA0E-9661-6F48-AB25-3C2C5279EB11}"/>
              </a:ext>
            </a:extLst>
          </p:cNvPr>
          <p:cNvSpPr/>
          <p:nvPr/>
        </p:nvSpPr>
        <p:spPr>
          <a:xfrm rot="1818745">
            <a:off x="1791542" y="5385755"/>
            <a:ext cx="2012421" cy="37729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54928-E67A-2C4B-8C40-0B7948EA0AED}"/>
              </a:ext>
            </a:extLst>
          </p:cNvPr>
          <p:cNvSpPr txBox="1"/>
          <p:nvPr/>
        </p:nvSpPr>
        <p:spPr>
          <a:xfrm>
            <a:off x="1416068" y="2665556"/>
            <a:ext cx="776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output halftoning has diagonal artifacts due to the small elements in the matrix diagonal (top right to bottom left)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E0AF33-E6FA-C34F-8F9A-257CCA483FFD}"/>
              </a:ext>
            </a:extLst>
          </p:cNvPr>
          <p:cNvSpPr txBox="1"/>
          <p:nvPr/>
        </p:nvSpPr>
        <p:spPr>
          <a:xfrm>
            <a:off x="4638999" y="5000775"/>
            <a:ext cx="674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Bayer I4 also not good! Diagonal terms small! </a:t>
            </a:r>
          </a:p>
          <a:p>
            <a:r>
              <a:rPr lang="en-US" dirty="0">
                <a:solidFill>
                  <a:srgbClr val="0070C0"/>
                </a:solidFill>
              </a:rPr>
              <a:t>Should be evenly distributed to avoid small elements in one line, one column or diagonal lines</a:t>
            </a:r>
          </a:p>
        </p:txBody>
      </p:sp>
    </p:spTree>
    <p:extLst>
      <p:ext uri="{BB962C8B-B14F-4D97-AF65-F5344CB8AC3E}">
        <p14:creationId xmlns:p14="http://schemas.microsoft.com/office/powerpoint/2010/main" val="87186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B5BF-6E0B-414C-9A09-79D844A7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halftoning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9AA8-E477-A144-911E-0123C2DF4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diffusion:</a:t>
            </a:r>
          </a:p>
          <a:p>
            <a:pPr lvl="1"/>
            <a:r>
              <a:rPr lang="en-US" dirty="0"/>
              <a:t>Floyd-Steinberg</a:t>
            </a:r>
          </a:p>
          <a:p>
            <a:pPr lvl="1"/>
            <a:r>
              <a:rPr lang="en-US" dirty="0"/>
              <a:t>JJN</a:t>
            </a:r>
          </a:p>
          <a:p>
            <a:pPr lvl="1"/>
            <a:r>
              <a:rPr lang="en-US" dirty="0"/>
              <a:t>Stucki</a:t>
            </a:r>
          </a:p>
          <a:p>
            <a:r>
              <a:rPr lang="en-US" dirty="0"/>
              <a:t>Practice question: Difference with ordered dithering?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Time complexity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Result image quality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Cases where ordered dithering give bad performance</a:t>
            </a:r>
          </a:p>
        </p:txBody>
      </p:sp>
    </p:spTree>
    <p:extLst>
      <p:ext uri="{BB962C8B-B14F-4D97-AF65-F5344CB8AC3E}">
        <p14:creationId xmlns:p14="http://schemas.microsoft.com/office/powerpoint/2010/main" val="3122982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C81C-3BAE-5243-AB63-55DD3159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halftoning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78BAC-013F-7649-8985-1C422C74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  <a:p>
            <a:pPr lvl="1"/>
            <a:r>
              <a:rPr lang="en-US" dirty="0"/>
              <a:t>Which is FS result, which is dithering matrix I2 result? </a:t>
            </a:r>
          </a:p>
        </p:txBody>
      </p:sp>
      <p:pic>
        <p:nvPicPr>
          <p:cNvPr id="5" name="Picture 4" descr="A picture containing building, net&#10;&#10;Description automatically generated">
            <a:extLst>
              <a:ext uri="{FF2B5EF4-FFF2-40B4-BE49-F238E27FC236}">
                <a16:creationId xmlns:a16="http://schemas.microsoft.com/office/drawing/2014/main" id="{5A19C77E-5F41-6745-8C9B-BA0E7660D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41" y="2869324"/>
            <a:ext cx="2648481" cy="3988676"/>
          </a:xfrm>
          <a:prstGeom prst="rect">
            <a:avLst/>
          </a:prstGeom>
        </p:spPr>
      </p:pic>
      <p:pic>
        <p:nvPicPr>
          <p:cNvPr id="7" name="Picture 6" descr="A picture containing text, white, wire&#10;&#10;Description automatically generated">
            <a:extLst>
              <a:ext uri="{FF2B5EF4-FFF2-40B4-BE49-F238E27FC236}">
                <a16:creationId xmlns:a16="http://schemas.microsoft.com/office/drawing/2014/main" id="{29889327-D94B-2C45-B43E-E1DB2F373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108" y="2869324"/>
            <a:ext cx="2626351" cy="3955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27B1AE-694A-BE46-8C36-9B5CB018DE6C}"/>
              </a:ext>
            </a:extLst>
          </p:cNvPr>
          <p:cNvSpPr txBox="1"/>
          <p:nvPr/>
        </p:nvSpPr>
        <p:spPr>
          <a:xfrm>
            <a:off x="10415752" y="3867807"/>
            <a:ext cx="958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Left: FS</a:t>
            </a:r>
          </a:p>
          <a:p>
            <a:r>
              <a:rPr lang="en-US" dirty="0"/>
              <a:t>Right: I2</a:t>
            </a:r>
          </a:p>
        </p:txBody>
      </p:sp>
    </p:spTree>
    <p:extLst>
      <p:ext uri="{BB962C8B-B14F-4D97-AF65-F5344CB8AC3E}">
        <p14:creationId xmlns:p14="http://schemas.microsoft.com/office/powerpoint/2010/main" val="105241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9235-A102-A142-A87D-6170CC2F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halftoning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F9F1-73A2-3F4A-BC2F-AB60B66C2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spaces:</a:t>
            </a:r>
          </a:p>
          <a:p>
            <a:pPr lvl="1"/>
            <a:r>
              <a:rPr lang="en-US" dirty="0"/>
              <a:t>RGB color space</a:t>
            </a:r>
          </a:p>
          <a:p>
            <a:pPr lvl="1"/>
            <a:r>
              <a:rPr lang="en-US" dirty="0"/>
              <a:t>CMY color space</a:t>
            </a:r>
          </a:p>
          <a:p>
            <a:endParaRPr lang="en-US" dirty="0"/>
          </a:p>
          <a:p>
            <a:r>
              <a:rPr lang="en-US" dirty="0"/>
              <a:t>Separable color image half-toning with error diffusion</a:t>
            </a:r>
          </a:p>
          <a:p>
            <a:r>
              <a:rPr lang="en-US" dirty="0"/>
              <a:t>MBVQ with error diffusion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29689-9447-214C-82CA-6FA2AB28644D}"/>
              </a:ext>
            </a:extLst>
          </p:cNvPr>
          <p:cNvSpPr txBox="1"/>
          <p:nvPr/>
        </p:nvSpPr>
        <p:spPr>
          <a:xfrm>
            <a:off x="4456386" y="2343807"/>
            <a:ext cx="297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Relationship, Application field</a:t>
            </a:r>
          </a:p>
          <a:p>
            <a:r>
              <a:rPr lang="en-US" dirty="0">
                <a:solidFill>
                  <a:srgbClr val="FF0000"/>
                </a:solidFill>
              </a:rPr>
              <a:t>How to convert?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019EE-38D3-E745-81FC-79D9F4F9588B}"/>
              </a:ext>
            </a:extLst>
          </p:cNvPr>
          <p:cNvSpPr txBox="1"/>
          <p:nvPr/>
        </p:nvSpPr>
        <p:spPr>
          <a:xfrm>
            <a:off x="6931572" y="4260385"/>
            <a:ext cx="3956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Difference?</a:t>
            </a:r>
          </a:p>
          <a:p>
            <a:r>
              <a:rPr lang="en-US" dirty="0">
                <a:solidFill>
                  <a:srgbClr val="FF0000"/>
                </a:solidFill>
              </a:rPr>
              <a:t>Where does this difference come from? </a:t>
            </a:r>
          </a:p>
        </p:txBody>
      </p:sp>
    </p:spTree>
    <p:extLst>
      <p:ext uri="{BB962C8B-B14F-4D97-AF65-F5344CB8AC3E}">
        <p14:creationId xmlns:p14="http://schemas.microsoft.com/office/powerpoint/2010/main" val="1010721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32;p38">
            <a:extLst>
              <a:ext uri="{FF2B5EF4-FFF2-40B4-BE49-F238E27FC236}">
                <a16:creationId xmlns:a16="http://schemas.microsoft.com/office/drawing/2014/main" id="{2EF4E082-6213-D34F-8EF7-742674AE6D9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28875" y="1466867"/>
            <a:ext cx="7334250" cy="4733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456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4108-1C69-1240-BAB1-E99FE328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DF45A-3236-5541-AE62-8F4A71525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 detection</a:t>
            </a:r>
          </a:p>
          <a:p>
            <a:pPr lvl="1"/>
            <a:r>
              <a:rPr lang="en-US" dirty="0"/>
              <a:t>Sobel </a:t>
            </a:r>
          </a:p>
          <a:p>
            <a:pPr lvl="1"/>
            <a:r>
              <a:rPr lang="en-US" dirty="0"/>
              <a:t>Canny</a:t>
            </a:r>
          </a:p>
          <a:p>
            <a:pPr lvl="1"/>
            <a:r>
              <a:rPr lang="en-US" dirty="0"/>
              <a:t>Structured Edge</a:t>
            </a:r>
          </a:p>
          <a:p>
            <a:endParaRPr lang="en-US" dirty="0"/>
          </a:p>
          <a:p>
            <a:r>
              <a:rPr lang="en-US" dirty="0"/>
              <a:t>Digital half-toning</a:t>
            </a:r>
          </a:p>
          <a:p>
            <a:pPr lvl="1"/>
            <a:r>
              <a:rPr lang="en-US" dirty="0"/>
              <a:t>Dithering: How to choose threshold</a:t>
            </a:r>
          </a:p>
          <a:p>
            <a:pPr lvl="1"/>
            <a:r>
              <a:rPr lang="en-US" dirty="0"/>
              <a:t>Error diffusion</a:t>
            </a:r>
          </a:p>
          <a:p>
            <a:pPr lvl="1"/>
            <a:r>
              <a:rPr lang="en-US" dirty="0"/>
              <a:t>Separable color half-toning vs. MBVQ </a:t>
            </a:r>
          </a:p>
        </p:txBody>
      </p:sp>
    </p:spTree>
    <p:extLst>
      <p:ext uri="{BB962C8B-B14F-4D97-AF65-F5344CB8AC3E}">
        <p14:creationId xmlns:p14="http://schemas.microsoft.com/office/powerpoint/2010/main" val="359579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B5CC-E4EF-F441-9A4E-3E2F296D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28"/>
            <a:ext cx="10515600" cy="1325563"/>
          </a:xfrm>
        </p:spPr>
        <p:txBody>
          <a:bodyPr/>
          <a:lstStyle/>
          <a:p>
            <a:r>
              <a:rPr lang="en-US" dirty="0"/>
              <a:t>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A7AA-709B-2E4F-A4CA-94B1481E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1851"/>
            <a:ext cx="8757745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Sobel: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order derivative </a:t>
            </a:r>
            <a:r>
              <a:rPr lang="en-US" dirty="0"/>
              <a:t>edge detection method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How to do Sobel? 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dirty="0"/>
              <a:t>Gx: horizontal gradient, capture vertical edges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dirty="0" err="1"/>
              <a:t>Gy</a:t>
            </a:r>
            <a:r>
              <a:rPr lang="en-US" dirty="0"/>
              <a:t>: vertical gradient, capture horizontal edges</a:t>
            </a:r>
          </a:p>
          <a:p>
            <a:pPr marL="1428750" lvl="2" indent="-514350">
              <a:buFont typeface="+mj-lt"/>
              <a:buAutoNum type="alphaLcPeriod"/>
            </a:pPr>
            <a:endParaRPr lang="en-US" dirty="0"/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What are gradient maps and magnitude maps look like? Why?</a:t>
            </a:r>
          </a:p>
          <a:p>
            <a:pPr marL="914400" lvl="1" indent="-457200">
              <a:buFont typeface="+mj-lt"/>
              <a:buAutoNum type="arabicParenR"/>
            </a:pPr>
            <a:endParaRPr lang="en-US" dirty="0"/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What’s disadvantage of Sobel? 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dirty="0"/>
              <a:t>Sensitive to noise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dirty="0"/>
              <a:t>Not thin edge</a:t>
            </a:r>
          </a:p>
          <a:p>
            <a:pPr marL="1428750" lvl="2" indent="-514350">
              <a:buFont typeface="+mj-lt"/>
              <a:buAutoNum type="alphaLcPeriod"/>
            </a:pP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derivative edge detection method: 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dirty="0"/>
              <a:t>ex. </a:t>
            </a:r>
            <a:r>
              <a:rPr lang="en-US" dirty="0" err="1"/>
              <a:t>LoG</a:t>
            </a:r>
            <a:endParaRPr lang="en-US" dirty="0"/>
          </a:p>
          <a:p>
            <a:pPr marL="1428750" lvl="2" indent="-514350">
              <a:buFont typeface="+mj-lt"/>
              <a:buAutoNum type="alphaLcPeriod"/>
            </a:pPr>
            <a:r>
              <a:rPr lang="en-US" dirty="0"/>
              <a:t>Why use 2</a:t>
            </a:r>
            <a:r>
              <a:rPr lang="en-US" baseline="30000" dirty="0"/>
              <a:t>nd</a:t>
            </a:r>
            <a:r>
              <a:rPr lang="en-US" dirty="0"/>
              <a:t> order? </a:t>
            </a:r>
          </a:p>
          <a:p>
            <a:pPr marL="971550" lvl="1" indent="-514350">
              <a:buFont typeface="+mj-lt"/>
              <a:buAutoNum type="arabicParenR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12CB1B-630A-8D4E-9B12-1C8E89355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100" y="2504583"/>
            <a:ext cx="2405063" cy="1603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A3B5A5-7504-FC4D-ABAC-463357E46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100" y="4544758"/>
            <a:ext cx="2405063" cy="1603375"/>
          </a:xfrm>
          <a:prstGeom prst="rect">
            <a:avLst/>
          </a:prstGeom>
        </p:spPr>
      </p:pic>
      <p:pic>
        <p:nvPicPr>
          <p:cNvPr id="1026" name="Picture 2" descr="Feature Detectors - Sobel Edge Detector">
            <a:extLst>
              <a:ext uri="{FF2B5EF4-FFF2-40B4-BE49-F238E27FC236}">
                <a16:creationId xmlns:a16="http://schemas.microsoft.com/office/drawing/2014/main" id="{9BDD1CB7-ED2A-DB42-8648-9AC02E3C8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935" y="1155566"/>
            <a:ext cx="2487228" cy="116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C8D6FF-F1FA-1C4D-8FF9-B63F3577D2D5}"/>
              </a:ext>
            </a:extLst>
          </p:cNvPr>
          <p:cNvSpPr txBox="1"/>
          <p:nvPr/>
        </p:nvSpPr>
        <p:spPr>
          <a:xfrm>
            <a:off x="10340961" y="410795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Gx map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065BE-D792-284E-8B30-A8D67CAEED0A}"/>
              </a:ext>
            </a:extLst>
          </p:cNvPr>
          <p:cNvSpPr txBox="1"/>
          <p:nvPr/>
        </p:nvSpPr>
        <p:spPr>
          <a:xfrm>
            <a:off x="10339455" y="6196268"/>
            <a:ext cx="901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Gy</a:t>
            </a:r>
            <a:r>
              <a:rPr lang="en-US" dirty="0"/>
              <a:t> map</a:t>
            </a:r>
          </a:p>
        </p:txBody>
      </p:sp>
    </p:spTree>
    <p:extLst>
      <p:ext uri="{BB962C8B-B14F-4D97-AF65-F5344CB8AC3E}">
        <p14:creationId xmlns:p14="http://schemas.microsoft.com/office/powerpoint/2010/main" val="274890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E660-8E6E-554A-BEA1-A820C5BD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exam problems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8803C-402F-8C4E-88D1-709D39B7E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9651124" cy="2974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405332-AE96-364D-9D24-5AF0ECDE110B}"/>
              </a:ext>
            </a:extLst>
          </p:cNvPr>
          <p:cNvSpPr txBox="1"/>
          <p:nvPr/>
        </p:nvSpPr>
        <p:spPr>
          <a:xfrm>
            <a:off x="2228194" y="4844146"/>
            <a:ext cx="5445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dirty="0">
                <a:solidFill>
                  <a:srgbClr val="0070C0"/>
                </a:solidFill>
              </a:rPr>
              <a:t>Sensitive to noise: apply gaussian filter before Sobel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solidFill>
                  <a:srgbClr val="0070C0"/>
                </a:solidFill>
              </a:rPr>
              <a:t>Not thin edge: apply NMS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44161-0A8E-4246-B4D4-90E1CF5C2D05}"/>
              </a:ext>
            </a:extLst>
          </p:cNvPr>
          <p:cNvSpPr txBox="1"/>
          <p:nvPr/>
        </p:nvSpPr>
        <p:spPr>
          <a:xfrm>
            <a:off x="2301766" y="2385849"/>
            <a:ext cx="5584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. Compute Horizontal gradient, compute vertical gradient</a:t>
            </a:r>
          </a:p>
          <a:p>
            <a:r>
              <a:rPr lang="en-US" dirty="0">
                <a:solidFill>
                  <a:srgbClr val="0070C0"/>
                </a:solidFill>
              </a:rPr>
              <a:t>ii. Compute magnitude of gradient </a:t>
            </a:r>
          </a:p>
          <a:p>
            <a:r>
              <a:rPr lang="en-US" dirty="0">
                <a:solidFill>
                  <a:srgbClr val="0070C0"/>
                </a:solidFill>
              </a:rPr>
              <a:t>iii. Thresholding</a:t>
            </a:r>
          </a:p>
        </p:txBody>
      </p:sp>
    </p:spTree>
    <p:extLst>
      <p:ext uri="{BB962C8B-B14F-4D97-AF65-F5344CB8AC3E}">
        <p14:creationId xmlns:p14="http://schemas.microsoft.com/office/powerpoint/2010/main" val="11855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AFBF-FCFA-A043-A603-4D04628E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B85DA-E9D5-E045-9559-F7FF0559F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Canny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Steps: 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/>
              <a:t>gaussian filtering (different sigma influences)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/>
              <a:t>calculate gradient maps, magnitude maps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/>
              <a:t>NMS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/>
              <a:t>Double hysteresis thresholding (different pair of threshold result)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Each step’s purpose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Why better than Sobel?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/>
              <a:t>Canny has Gaussian filtering step </a:t>
            </a:r>
            <a:r>
              <a:rPr lang="en-US" dirty="0">
                <a:sym typeface="Wingdings" pitchFamily="2" charset="2"/>
              </a:rPr>
              <a:t> effect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>
                <a:sym typeface="Wingdings" pitchFamily="2" charset="2"/>
              </a:rPr>
              <a:t>NMS step  effect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>
                <a:sym typeface="Wingdings" pitchFamily="2" charset="2"/>
              </a:rPr>
              <a:t>Double thresholding  effect</a:t>
            </a:r>
            <a:endParaRPr lang="en-US" dirty="0"/>
          </a:p>
          <a:p>
            <a:pPr marL="914400" lvl="1" indent="-45720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1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6135-7802-8E46-88DA-7171E975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exam problems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F5D36-D471-EB49-9C46-615739268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9"/>
            <a:ext cx="9175530" cy="980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2DC4EB-600E-0C46-A2B8-63A4D15D2227}"/>
              </a:ext>
            </a:extLst>
          </p:cNvPr>
          <p:cNvSpPr txBox="1"/>
          <p:nvPr/>
        </p:nvSpPr>
        <p:spPr>
          <a:xfrm>
            <a:off x="1192923" y="2732896"/>
            <a:ext cx="9806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Purpose</a:t>
            </a:r>
            <a:r>
              <a:rPr lang="en-US" dirty="0">
                <a:solidFill>
                  <a:srgbClr val="0070C0"/>
                </a:solidFill>
              </a:rPr>
              <a:t>: use neighborhood information to determine which edges are really edges and what are not. So that to increase the connectivity of edges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07B54-D07B-5F4B-A60D-DEAC5EC3B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651713"/>
            <a:ext cx="9175530" cy="1158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EF285-BDD4-6948-BA68-9F953FF73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944" y="4937790"/>
            <a:ext cx="2559269" cy="1706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6C058F-2675-8749-8EC0-7F389B0CE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6365" y="4937790"/>
            <a:ext cx="2559269" cy="1706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10585F-8E12-2E45-B912-8FC0A327F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0785" y="4937790"/>
            <a:ext cx="2559270" cy="170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9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5888-014B-4349-9B13-15B70922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9858C-2FBE-0E4E-940F-92A85BB52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1506"/>
          </a:xfrm>
        </p:spPr>
        <p:txBody>
          <a:bodyPr>
            <a:normAutofit/>
          </a:bodyPr>
          <a:lstStyle/>
          <a:p>
            <a:r>
              <a:rPr lang="en-US" dirty="0"/>
              <a:t>Structured edge</a:t>
            </a:r>
          </a:p>
          <a:p>
            <a:pPr lvl="1"/>
            <a:r>
              <a:rPr lang="en-US" dirty="0"/>
              <a:t>Data-driven edge detector, involve training, validation and testing splitting</a:t>
            </a:r>
          </a:p>
          <a:p>
            <a:pPr lvl="1"/>
            <a:r>
              <a:rPr lang="en-US" dirty="0"/>
              <a:t>Use machine learning algorithm, random forest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Difference with Sobel, Canny?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00CAE-643D-5444-8E2D-A2BB05F8D4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096" y="3112649"/>
            <a:ext cx="4435366" cy="29728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059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92CA-7E79-AB47-A934-C5D366BF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exam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8AD3E-4D26-0241-AB77-11524E245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85" y="1951748"/>
            <a:ext cx="9718377" cy="780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F82BF8-4867-CC42-9717-8864FA57B064}"/>
              </a:ext>
            </a:extLst>
          </p:cNvPr>
          <p:cNvSpPr txBox="1"/>
          <p:nvPr/>
        </p:nvSpPr>
        <p:spPr>
          <a:xfrm>
            <a:off x="1576552" y="3279228"/>
            <a:ext cx="76974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dirty="0">
                <a:solidFill>
                  <a:srgbClr val="0070C0"/>
                </a:solidFill>
              </a:rPr>
              <a:t>Data-driven edge detector, involve training, validation and testing splitting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solidFill>
                  <a:srgbClr val="0070C0"/>
                </a:solidFill>
              </a:rPr>
              <a:t>Use machine learning algorithm, random forest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solidFill>
                  <a:srgbClr val="0070C0"/>
                </a:solidFill>
              </a:rPr>
              <a:t>Use larger patch information to do decision instead of single pixel </a:t>
            </a:r>
          </a:p>
          <a:p>
            <a:pPr marL="400050" indent="-400050">
              <a:buFont typeface="+mj-lt"/>
              <a:buAutoNum type="romanLcPeriod"/>
            </a:pP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62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2F0E-B410-4A44-ACA9-077614EB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halftoning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20F3C-F6EF-894D-9679-E686A0D38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Dithering: How to choose threshold? </a:t>
            </a:r>
            <a:r>
              <a:rPr lang="en-US" dirty="0">
                <a:solidFill>
                  <a:srgbClr val="FF0000"/>
                </a:solidFill>
              </a:rPr>
              <a:t>Difference in result image</a:t>
            </a:r>
          </a:p>
          <a:p>
            <a:pPr lvl="1"/>
            <a:r>
              <a:rPr lang="en-US" dirty="0"/>
              <a:t>Fixed threshold: 127 or 128</a:t>
            </a:r>
          </a:p>
          <a:p>
            <a:pPr lvl="1"/>
            <a:r>
              <a:rPr lang="en-US" dirty="0"/>
              <a:t>Random threshold</a:t>
            </a:r>
          </a:p>
          <a:p>
            <a:pPr lvl="1"/>
            <a:r>
              <a:rPr lang="en-US" dirty="0"/>
              <a:t>Dithering matrix (ordered dithering)</a:t>
            </a:r>
          </a:p>
          <a:p>
            <a:r>
              <a:rPr lang="en-US" dirty="0"/>
              <a:t>Dithering matrix: </a:t>
            </a:r>
          </a:p>
          <a:p>
            <a:pPr lvl="1"/>
            <a:r>
              <a:rPr lang="en-US" dirty="0"/>
              <a:t>Different effect of I2, I4, I8</a:t>
            </a:r>
          </a:p>
          <a:p>
            <a:pPr lvl="1"/>
            <a:r>
              <a:rPr lang="en-US" dirty="0"/>
              <a:t>All have block pattern, difference in pattern detail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DCF9C-C930-7242-83B6-882F3AF4B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84" y="5428593"/>
            <a:ext cx="774700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E043D-F6EC-4A4A-9F3A-0D0F94446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351" y="5257143"/>
            <a:ext cx="1524000" cy="80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2815FE-062C-6D4E-A533-72FF8E196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790" y="4901543"/>
            <a:ext cx="2616200" cy="1511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82C346-1465-3F4A-984B-B6F9DBD76836}"/>
              </a:ext>
            </a:extLst>
          </p:cNvPr>
          <p:cNvSpPr txBox="1"/>
          <p:nvPr/>
        </p:nvSpPr>
        <p:spPr>
          <a:xfrm>
            <a:off x="1696545" y="5472527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2</a:t>
            </a:r>
            <a:r>
              <a:rPr lang="en-US" dirty="0"/>
              <a:t>=</a:t>
            </a:r>
            <a:r>
              <a:rPr lang="en-US" baseline="-25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003A7-AECB-7A49-B159-6CB019D3F1AD}"/>
              </a:ext>
            </a:extLst>
          </p:cNvPr>
          <p:cNvSpPr txBox="1"/>
          <p:nvPr/>
        </p:nvSpPr>
        <p:spPr>
          <a:xfrm>
            <a:off x="3678230" y="5472527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4</a:t>
            </a:r>
            <a:r>
              <a:rPr lang="en-US" dirty="0"/>
              <a:t>=</a:t>
            </a:r>
            <a:r>
              <a:rPr lang="en-US" baseline="-250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37963E-8863-E244-9477-3D63010CF178}"/>
              </a:ext>
            </a:extLst>
          </p:cNvPr>
          <p:cNvSpPr txBox="1"/>
          <p:nvPr/>
        </p:nvSpPr>
        <p:spPr>
          <a:xfrm>
            <a:off x="6762969" y="551646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8</a:t>
            </a:r>
            <a:r>
              <a:rPr lang="en-US" dirty="0"/>
              <a:t>=</a:t>
            </a:r>
            <a:r>
              <a:rPr lang="en-US" baseline="-25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276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524</Words>
  <Application>Microsoft Macintosh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EE569: Digital Image Processing  Discussion 7: midterm 1 review </vt:lpstr>
      <vt:lpstr>Contents</vt:lpstr>
      <vt:lpstr>Edge detection</vt:lpstr>
      <vt:lpstr>Sample exam problems</vt:lpstr>
      <vt:lpstr>Edge detection</vt:lpstr>
      <vt:lpstr>Sample exam problems</vt:lpstr>
      <vt:lpstr>Edge detection</vt:lpstr>
      <vt:lpstr>Sample exam problem</vt:lpstr>
      <vt:lpstr>Digital halftoning</vt:lpstr>
      <vt:lpstr>Sample exam problem</vt:lpstr>
      <vt:lpstr>Sample exam problem</vt:lpstr>
      <vt:lpstr>Digital halftoning</vt:lpstr>
      <vt:lpstr>Digital halftoning</vt:lpstr>
      <vt:lpstr>Color halftoning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EE569 midterm 1 review </dc:title>
  <dc:creator>Yao Zhu</dc:creator>
  <cp:lastModifiedBy>Yao Zhu</cp:lastModifiedBy>
  <cp:revision>93</cp:revision>
  <dcterms:created xsi:type="dcterms:W3CDTF">2021-02-25T20:47:01Z</dcterms:created>
  <dcterms:modified xsi:type="dcterms:W3CDTF">2021-02-26T18:14:32Z</dcterms:modified>
</cp:coreProperties>
</file>