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5.jpg" ContentType="image/png"/>
  <Override PartName="/ppt/media/image16.jpg" ContentType="image/png"/>
  <Override PartName="/ppt/media/image17.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6" autoAdjust="0"/>
    <p:restoredTop sz="95976" autoAdjust="0"/>
  </p:normalViewPr>
  <p:slideViewPr>
    <p:cSldViewPr snapToGrid="0" snapToObjects="1" showGuides="1">
      <p:cViewPr>
        <p:scale>
          <a:sx n="47" d="100"/>
          <a:sy n="47" d="100"/>
        </p:scale>
        <p:origin x="304" y="144"/>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A41B5-5F3F-47CB-92D7-7D74CC8ACD5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2DE0AEC1-4DE4-4845-AFC5-72E7B782E214}">
      <dgm:prSet phldrT="[文本]"/>
      <dgm:spPr/>
      <dgm:t>
        <a:bodyPr/>
        <a:lstStyle/>
        <a:p>
          <a:r>
            <a:rPr lang="en-US" altLang="zh-CN" dirty="0"/>
            <a:t>Web Crawling</a:t>
          </a:r>
          <a:endParaRPr lang="zh-CN" altLang="en-US" dirty="0"/>
        </a:p>
      </dgm:t>
    </dgm:pt>
    <dgm:pt modelId="{1D0D2749-3F41-4923-B36A-D64C8FD7F691}" type="parTrans" cxnId="{2C521D9C-6E83-4D6A-A7D6-943842FEA5EB}">
      <dgm:prSet/>
      <dgm:spPr/>
      <dgm:t>
        <a:bodyPr/>
        <a:lstStyle/>
        <a:p>
          <a:endParaRPr lang="zh-CN" altLang="en-US"/>
        </a:p>
      </dgm:t>
    </dgm:pt>
    <dgm:pt modelId="{44A85516-529A-4277-8861-7D19B5FF4752}" type="sibTrans" cxnId="{2C521D9C-6E83-4D6A-A7D6-943842FEA5EB}">
      <dgm:prSet/>
      <dgm:spPr/>
      <dgm:t>
        <a:bodyPr/>
        <a:lstStyle/>
        <a:p>
          <a:endParaRPr lang="zh-CN" altLang="en-US"/>
        </a:p>
      </dgm:t>
    </dgm:pt>
    <dgm:pt modelId="{078AD21F-A0C2-4B5C-B11A-2F39CFB286B8}">
      <dgm:prSet phldrT="[文本]"/>
      <dgm:spPr/>
      <dgm:t>
        <a:bodyPr/>
        <a:lstStyle/>
        <a:p>
          <a:r>
            <a:rPr lang="en-US" altLang="en-US" dirty="0"/>
            <a:t>Crop images</a:t>
          </a:r>
          <a:endParaRPr lang="zh-CN" altLang="en-US" dirty="0"/>
        </a:p>
      </dgm:t>
    </dgm:pt>
    <dgm:pt modelId="{80685F25-8609-4BCF-AF7E-2978D5C27434}" type="parTrans" cxnId="{B53EA704-89F0-4ED2-A345-FAB29E5A8CBC}">
      <dgm:prSet/>
      <dgm:spPr/>
      <dgm:t>
        <a:bodyPr/>
        <a:lstStyle/>
        <a:p>
          <a:endParaRPr lang="zh-CN" altLang="en-US"/>
        </a:p>
      </dgm:t>
    </dgm:pt>
    <dgm:pt modelId="{C3D5AE17-FEEC-46A1-A9EF-BA9F28FAD64E}" type="sibTrans" cxnId="{B53EA704-89F0-4ED2-A345-FAB29E5A8CBC}">
      <dgm:prSet/>
      <dgm:spPr/>
      <dgm:t>
        <a:bodyPr/>
        <a:lstStyle/>
        <a:p>
          <a:endParaRPr lang="zh-CN" altLang="en-US"/>
        </a:p>
      </dgm:t>
    </dgm:pt>
    <dgm:pt modelId="{52ACEC34-C4EB-4906-B5D6-AA47A061CC69}">
      <dgm:prSet phldrT="[文本]"/>
      <dgm:spPr/>
      <dgm:t>
        <a:bodyPr/>
        <a:lstStyle/>
        <a:p>
          <a:r>
            <a:rPr lang="en-US" altLang="zh-CN" dirty="0"/>
            <a:t>Generate images</a:t>
          </a:r>
          <a:endParaRPr lang="zh-CN" altLang="en-US" dirty="0"/>
        </a:p>
      </dgm:t>
    </dgm:pt>
    <dgm:pt modelId="{59288430-4BEE-4FE8-A29A-664918394E64}" type="parTrans" cxnId="{80CC4C64-72DB-4456-89FB-C84400A4DE19}">
      <dgm:prSet/>
      <dgm:spPr/>
      <dgm:t>
        <a:bodyPr/>
        <a:lstStyle/>
        <a:p>
          <a:endParaRPr lang="zh-CN" altLang="en-US"/>
        </a:p>
      </dgm:t>
    </dgm:pt>
    <dgm:pt modelId="{4D2BCE70-A76A-4342-919D-3453865A353C}" type="sibTrans" cxnId="{80CC4C64-72DB-4456-89FB-C84400A4DE19}">
      <dgm:prSet/>
      <dgm:spPr/>
      <dgm:t>
        <a:bodyPr/>
        <a:lstStyle/>
        <a:p>
          <a:endParaRPr lang="zh-CN" altLang="en-US"/>
        </a:p>
      </dgm:t>
    </dgm:pt>
    <dgm:pt modelId="{0986CA2A-9AA4-4B38-BD68-939A80DAF853}">
      <dgm:prSet phldrT="[文本]"/>
      <dgm:spPr/>
      <dgm:t>
        <a:bodyPr/>
        <a:lstStyle/>
        <a:p>
          <a:r>
            <a:rPr lang="en-US" altLang="zh-CN" dirty="0"/>
            <a:t>Gender</a:t>
          </a:r>
        </a:p>
        <a:p>
          <a:r>
            <a:rPr lang="en-US" altLang="zh-CN" dirty="0"/>
            <a:t>Classification</a:t>
          </a:r>
          <a:endParaRPr lang="zh-CN" altLang="en-US" dirty="0"/>
        </a:p>
      </dgm:t>
    </dgm:pt>
    <dgm:pt modelId="{5AD087CF-BCB9-489E-B663-5140C5878EEE}" type="parTrans" cxnId="{6C37F1B5-453F-4BA0-8E90-CE64BC6537AE}">
      <dgm:prSet/>
      <dgm:spPr/>
      <dgm:t>
        <a:bodyPr/>
        <a:lstStyle/>
        <a:p>
          <a:endParaRPr lang="zh-CN" altLang="en-US"/>
        </a:p>
      </dgm:t>
    </dgm:pt>
    <dgm:pt modelId="{67AB5395-9D27-4FAA-9A13-2866C4D518FF}" type="sibTrans" cxnId="{6C37F1B5-453F-4BA0-8E90-CE64BC6537AE}">
      <dgm:prSet/>
      <dgm:spPr/>
      <dgm:t>
        <a:bodyPr/>
        <a:lstStyle/>
        <a:p>
          <a:endParaRPr lang="zh-CN" altLang="en-US"/>
        </a:p>
      </dgm:t>
    </dgm:pt>
    <dgm:pt modelId="{2C19EFFA-84F5-4870-89CE-942E30340AD4}">
      <dgm:prSet phldrT="[文本]"/>
      <dgm:spPr/>
      <dgm:t>
        <a:bodyPr/>
        <a:lstStyle/>
        <a:p>
          <a:r>
            <a:rPr lang="en-US" altLang="zh-CN" dirty="0"/>
            <a:t>Adding </a:t>
          </a:r>
        </a:p>
        <a:p>
          <a:r>
            <a:rPr lang="en-US" altLang="zh-CN" dirty="0"/>
            <a:t>Avatar frame</a:t>
          </a:r>
          <a:endParaRPr lang="zh-CN" altLang="en-US" dirty="0"/>
        </a:p>
      </dgm:t>
    </dgm:pt>
    <dgm:pt modelId="{D9D6DC81-DE73-4D7A-84EB-986D324EC993}" type="parTrans" cxnId="{AE540D1D-9ADC-48C7-9D13-23F77D7047D1}">
      <dgm:prSet/>
      <dgm:spPr/>
      <dgm:t>
        <a:bodyPr/>
        <a:lstStyle/>
        <a:p>
          <a:endParaRPr lang="zh-CN" altLang="en-US"/>
        </a:p>
      </dgm:t>
    </dgm:pt>
    <dgm:pt modelId="{C2E4CA56-967A-41CC-994C-3CFE09CED4C8}" type="sibTrans" cxnId="{AE540D1D-9ADC-48C7-9D13-23F77D7047D1}">
      <dgm:prSet/>
      <dgm:spPr/>
      <dgm:t>
        <a:bodyPr/>
        <a:lstStyle/>
        <a:p>
          <a:endParaRPr lang="zh-CN" altLang="en-US"/>
        </a:p>
      </dgm:t>
    </dgm:pt>
    <dgm:pt modelId="{36A94419-A4A6-402D-B583-7DF14D8740DC}" type="pres">
      <dgm:prSet presAssocID="{27FA41B5-5F3F-47CB-92D7-7D74CC8ACD53}" presName="Name0" presStyleCnt="0">
        <dgm:presLayoutVars>
          <dgm:dir/>
          <dgm:resizeHandles val="exact"/>
        </dgm:presLayoutVars>
      </dgm:prSet>
      <dgm:spPr/>
    </dgm:pt>
    <dgm:pt modelId="{9038B105-19E2-44A0-9991-089FEFD7845A}" type="pres">
      <dgm:prSet presAssocID="{2DE0AEC1-4DE4-4845-AFC5-72E7B782E214}" presName="node" presStyleLbl="node1" presStyleIdx="0" presStyleCnt="5">
        <dgm:presLayoutVars>
          <dgm:bulletEnabled val="1"/>
        </dgm:presLayoutVars>
      </dgm:prSet>
      <dgm:spPr/>
    </dgm:pt>
    <dgm:pt modelId="{FADF35C2-7B52-4E56-8C6E-5D7CF1ED9850}" type="pres">
      <dgm:prSet presAssocID="{44A85516-529A-4277-8861-7D19B5FF4752}" presName="sibTrans" presStyleLbl="sibTrans2D1" presStyleIdx="0" presStyleCnt="4"/>
      <dgm:spPr/>
    </dgm:pt>
    <dgm:pt modelId="{CB0985B9-4A86-417D-8065-25DDC3113782}" type="pres">
      <dgm:prSet presAssocID="{44A85516-529A-4277-8861-7D19B5FF4752}" presName="connectorText" presStyleLbl="sibTrans2D1" presStyleIdx="0" presStyleCnt="4"/>
      <dgm:spPr/>
    </dgm:pt>
    <dgm:pt modelId="{C472FE99-B6BD-4D38-A42B-25927CADE9AF}" type="pres">
      <dgm:prSet presAssocID="{078AD21F-A0C2-4B5C-B11A-2F39CFB286B8}" presName="node" presStyleLbl="node1" presStyleIdx="1" presStyleCnt="5">
        <dgm:presLayoutVars>
          <dgm:bulletEnabled val="1"/>
        </dgm:presLayoutVars>
      </dgm:prSet>
      <dgm:spPr/>
    </dgm:pt>
    <dgm:pt modelId="{A1D45ADB-B579-4AAA-8BAC-E3ABAF68A82D}" type="pres">
      <dgm:prSet presAssocID="{C3D5AE17-FEEC-46A1-A9EF-BA9F28FAD64E}" presName="sibTrans" presStyleLbl="sibTrans2D1" presStyleIdx="1" presStyleCnt="4"/>
      <dgm:spPr/>
    </dgm:pt>
    <dgm:pt modelId="{733A5757-846C-439B-938B-54741B4E4B67}" type="pres">
      <dgm:prSet presAssocID="{C3D5AE17-FEEC-46A1-A9EF-BA9F28FAD64E}" presName="connectorText" presStyleLbl="sibTrans2D1" presStyleIdx="1" presStyleCnt="4"/>
      <dgm:spPr/>
    </dgm:pt>
    <dgm:pt modelId="{BB25DD9F-85E0-4F4F-A3E5-D5D6612BEC76}" type="pres">
      <dgm:prSet presAssocID="{52ACEC34-C4EB-4906-B5D6-AA47A061CC69}" presName="node" presStyleLbl="node1" presStyleIdx="2" presStyleCnt="5">
        <dgm:presLayoutVars>
          <dgm:bulletEnabled val="1"/>
        </dgm:presLayoutVars>
      </dgm:prSet>
      <dgm:spPr/>
    </dgm:pt>
    <dgm:pt modelId="{40CDE8F6-9DE9-4F64-83E4-620B5AD75111}" type="pres">
      <dgm:prSet presAssocID="{4D2BCE70-A76A-4342-919D-3453865A353C}" presName="sibTrans" presStyleLbl="sibTrans2D1" presStyleIdx="2" presStyleCnt="4"/>
      <dgm:spPr/>
    </dgm:pt>
    <dgm:pt modelId="{5E6B6C18-C20B-4509-8E73-A1499E244CCE}" type="pres">
      <dgm:prSet presAssocID="{4D2BCE70-A76A-4342-919D-3453865A353C}" presName="connectorText" presStyleLbl="sibTrans2D1" presStyleIdx="2" presStyleCnt="4"/>
      <dgm:spPr/>
    </dgm:pt>
    <dgm:pt modelId="{985893FC-F296-45ED-80F3-58CAA3AAF16E}" type="pres">
      <dgm:prSet presAssocID="{0986CA2A-9AA4-4B38-BD68-939A80DAF853}" presName="node" presStyleLbl="node1" presStyleIdx="3" presStyleCnt="5">
        <dgm:presLayoutVars>
          <dgm:bulletEnabled val="1"/>
        </dgm:presLayoutVars>
      </dgm:prSet>
      <dgm:spPr/>
    </dgm:pt>
    <dgm:pt modelId="{5061A719-F737-4C6E-B284-D74510377F4C}" type="pres">
      <dgm:prSet presAssocID="{67AB5395-9D27-4FAA-9A13-2866C4D518FF}" presName="sibTrans" presStyleLbl="sibTrans2D1" presStyleIdx="3" presStyleCnt="4"/>
      <dgm:spPr/>
    </dgm:pt>
    <dgm:pt modelId="{7F45CDA5-3F70-47B4-9E0C-95560F901A63}" type="pres">
      <dgm:prSet presAssocID="{67AB5395-9D27-4FAA-9A13-2866C4D518FF}" presName="connectorText" presStyleLbl="sibTrans2D1" presStyleIdx="3" presStyleCnt="4"/>
      <dgm:spPr/>
    </dgm:pt>
    <dgm:pt modelId="{CB6C7EA0-1634-4D48-843A-E29459CFC3C0}" type="pres">
      <dgm:prSet presAssocID="{2C19EFFA-84F5-4870-89CE-942E30340AD4}" presName="node" presStyleLbl="node1" presStyleIdx="4" presStyleCnt="5">
        <dgm:presLayoutVars>
          <dgm:bulletEnabled val="1"/>
        </dgm:presLayoutVars>
      </dgm:prSet>
      <dgm:spPr/>
    </dgm:pt>
  </dgm:ptLst>
  <dgm:cxnLst>
    <dgm:cxn modelId="{B53EA704-89F0-4ED2-A345-FAB29E5A8CBC}" srcId="{27FA41B5-5F3F-47CB-92D7-7D74CC8ACD53}" destId="{078AD21F-A0C2-4B5C-B11A-2F39CFB286B8}" srcOrd="1" destOrd="0" parTransId="{80685F25-8609-4BCF-AF7E-2978D5C27434}" sibTransId="{C3D5AE17-FEEC-46A1-A9EF-BA9F28FAD64E}"/>
    <dgm:cxn modelId="{AE540D1D-9ADC-48C7-9D13-23F77D7047D1}" srcId="{27FA41B5-5F3F-47CB-92D7-7D74CC8ACD53}" destId="{2C19EFFA-84F5-4870-89CE-942E30340AD4}" srcOrd="4" destOrd="0" parTransId="{D9D6DC81-DE73-4D7A-84EB-986D324EC993}" sibTransId="{C2E4CA56-967A-41CC-994C-3CFE09CED4C8}"/>
    <dgm:cxn modelId="{F5E0091E-F109-44E2-A9AB-1026E606AAF4}" type="presOf" srcId="{27FA41B5-5F3F-47CB-92D7-7D74CC8ACD53}" destId="{36A94419-A4A6-402D-B583-7DF14D8740DC}" srcOrd="0" destOrd="0" presId="urn:microsoft.com/office/officeart/2005/8/layout/process1"/>
    <dgm:cxn modelId="{FCD23422-82E6-4F0A-A85F-40C12DA999A4}" type="presOf" srcId="{4D2BCE70-A76A-4342-919D-3453865A353C}" destId="{5E6B6C18-C20B-4509-8E73-A1499E244CCE}" srcOrd="1" destOrd="0" presId="urn:microsoft.com/office/officeart/2005/8/layout/process1"/>
    <dgm:cxn modelId="{94D84A25-37BD-4579-9707-F2F5F64B5431}" type="presOf" srcId="{67AB5395-9D27-4FAA-9A13-2866C4D518FF}" destId="{7F45CDA5-3F70-47B4-9E0C-95560F901A63}" srcOrd="1" destOrd="0" presId="urn:microsoft.com/office/officeart/2005/8/layout/process1"/>
    <dgm:cxn modelId="{3D3B5F31-8788-49FF-AA63-3046722D1963}" type="presOf" srcId="{44A85516-529A-4277-8861-7D19B5FF4752}" destId="{FADF35C2-7B52-4E56-8C6E-5D7CF1ED9850}" srcOrd="0" destOrd="0" presId="urn:microsoft.com/office/officeart/2005/8/layout/process1"/>
    <dgm:cxn modelId="{7727704A-60F0-4504-AE9A-CB4D361EDE7D}" type="presOf" srcId="{0986CA2A-9AA4-4B38-BD68-939A80DAF853}" destId="{985893FC-F296-45ED-80F3-58CAA3AAF16E}" srcOrd="0" destOrd="0" presId="urn:microsoft.com/office/officeart/2005/8/layout/process1"/>
    <dgm:cxn modelId="{5AB84E58-ED39-42E1-B68C-558F8C7D392A}" type="presOf" srcId="{52ACEC34-C4EB-4906-B5D6-AA47A061CC69}" destId="{BB25DD9F-85E0-4F4F-A3E5-D5D6612BEC76}" srcOrd="0" destOrd="0" presId="urn:microsoft.com/office/officeart/2005/8/layout/process1"/>
    <dgm:cxn modelId="{9421F359-46B3-4714-809B-30A24D3FED4B}" type="presOf" srcId="{C3D5AE17-FEEC-46A1-A9EF-BA9F28FAD64E}" destId="{A1D45ADB-B579-4AAA-8BAC-E3ABAF68A82D}" srcOrd="0" destOrd="0" presId="urn:microsoft.com/office/officeart/2005/8/layout/process1"/>
    <dgm:cxn modelId="{80CC4C64-72DB-4456-89FB-C84400A4DE19}" srcId="{27FA41B5-5F3F-47CB-92D7-7D74CC8ACD53}" destId="{52ACEC34-C4EB-4906-B5D6-AA47A061CC69}" srcOrd="2" destOrd="0" parTransId="{59288430-4BEE-4FE8-A29A-664918394E64}" sibTransId="{4D2BCE70-A76A-4342-919D-3453865A353C}"/>
    <dgm:cxn modelId="{1773D684-C967-4C34-8619-351D9AFEDCF7}" type="presOf" srcId="{2DE0AEC1-4DE4-4845-AFC5-72E7B782E214}" destId="{9038B105-19E2-44A0-9991-089FEFD7845A}" srcOrd="0" destOrd="0" presId="urn:microsoft.com/office/officeart/2005/8/layout/process1"/>
    <dgm:cxn modelId="{CDB5B086-1E0E-4B21-B80B-F585B57A5765}" type="presOf" srcId="{C3D5AE17-FEEC-46A1-A9EF-BA9F28FAD64E}" destId="{733A5757-846C-439B-938B-54741B4E4B67}" srcOrd="1" destOrd="0" presId="urn:microsoft.com/office/officeart/2005/8/layout/process1"/>
    <dgm:cxn modelId="{8795F58B-D9BA-4AB2-8F66-2F854284E761}" type="presOf" srcId="{2C19EFFA-84F5-4870-89CE-942E30340AD4}" destId="{CB6C7EA0-1634-4D48-843A-E29459CFC3C0}" srcOrd="0" destOrd="0" presId="urn:microsoft.com/office/officeart/2005/8/layout/process1"/>
    <dgm:cxn modelId="{4ABDBF92-7994-4D40-9FBC-0B5F62C61292}" type="presOf" srcId="{4D2BCE70-A76A-4342-919D-3453865A353C}" destId="{40CDE8F6-9DE9-4F64-83E4-620B5AD75111}" srcOrd="0" destOrd="0" presId="urn:microsoft.com/office/officeart/2005/8/layout/process1"/>
    <dgm:cxn modelId="{2C521D9C-6E83-4D6A-A7D6-943842FEA5EB}" srcId="{27FA41B5-5F3F-47CB-92D7-7D74CC8ACD53}" destId="{2DE0AEC1-4DE4-4845-AFC5-72E7B782E214}" srcOrd="0" destOrd="0" parTransId="{1D0D2749-3F41-4923-B36A-D64C8FD7F691}" sibTransId="{44A85516-529A-4277-8861-7D19B5FF4752}"/>
    <dgm:cxn modelId="{5EAAD09D-1301-44FE-87D8-EAB61D3455D1}" type="presOf" srcId="{44A85516-529A-4277-8861-7D19B5FF4752}" destId="{CB0985B9-4A86-417D-8065-25DDC3113782}" srcOrd="1" destOrd="0" presId="urn:microsoft.com/office/officeart/2005/8/layout/process1"/>
    <dgm:cxn modelId="{6C37F1B5-453F-4BA0-8E90-CE64BC6537AE}" srcId="{27FA41B5-5F3F-47CB-92D7-7D74CC8ACD53}" destId="{0986CA2A-9AA4-4B38-BD68-939A80DAF853}" srcOrd="3" destOrd="0" parTransId="{5AD087CF-BCB9-489E-B663-5140C5878EEE}" sibTransId="{67AB5395-9D27-4FAA-9A13-2866C4D518FF}"/>
    <dgm:cxn modelId="{36191CBA-04E0-465A-9024-F99AFBC1C6A5}" type="presOf" srcId="{67AB5395-9D27-4FAA-9A13-2866C4D518FF}" destId="{5061A719-F737-4C6E-B284-D74510377F4C}" srcOrd="0" destOrd="0" presId="urn:microsoft.com/office/officeart/2005/8/layout/process1"/>
    <dgm:cxn modelId="{AB39CFEB-606D-433A-9FDE-88F9AC8476B8}" type="presOf" srcId="{078AD21F-A0C2-4B5C-B11A-2F39CFB286B8}" destId="{C472FE99-B6BD-4D38-A42B-25927CADE9AF}" srcOrd="0" destOrd="0" presId="urn:microsoft.com/office/officeart/2005/8/layout/process1"/>
    <dgm:cxn modelId="{397BC0BB-F6FD-4B10-B23E-7C2B59389954}" type="presParOf" srcId="{36A94419-A4A6-402D-B583-7DF14D8740DC}" destId="{9038B105-19E2-44A0-9991-089FEFD7845A}" srcOrd="0" destOrd="0" presId="urn:microsoft.com/office/officeart/2005/8/layout/process1"/>
    <dgm:cxn modelId="{EF033BC1-EEA9-424B-963E-563E5AD1967C}" type="presParOf" srcId="{36A94419-A4A6-402D-B583-7DF14D8740DC}" destId="{FADF35C2-7B52-4E56-8C6E-5D7CF1ED9850}" srcOrd="1" destOrd="0" presId="urn:microsoft.com/office/officeart/2005/8/layout/process1"/>
    <dgm:cxn modelId="{351B2746-76FB-4E5F-B2D9-33A9E9E5251B}" type="presParOf" srcId="{FADF35C2-7B52-4E56-8C6E-5D7CF1ED9850}" destId="{CB0985B9-4A86-417D-8065-25DDC3113782}" srcOrd="0" destOrd="0" presId="urn:microsoft.com/office/officeart/2005/8/layout/process1"/>
    <dgm:cxn modelId="{6A684791-4F15-4052-B250-3AC97672E3AC}" type="presParOf" srcId="{36A94419-A4A6-402D-B583-7DF14D8740DC}" destId="{C472FE99-B6BD-4D38-A42B-25927CADE9AF}" srcOrd="2" destOrd="0" presId="urn:microsoft.com/office/officeart/2005/8/layout/process1"/>
    <dgm:cxn modelId="{0B83C626-98C3-4FC9-93F4-62D393E7F107}" type="presParOf" srcId="{36A94419-A4A6-402D-B583-7DF14D8740DC}" destId="{A1D45ADB-B579-4AAA-8BAC-E3ABAF68A82D}" srcOrd="3" destOrd="0" presId="urn:microsoft.com/office/officeart/2005/8/layout/process1"/>
    <dgm:cxn modelId="{45C4C51C-A3A4-4566-B1C3-9EE2E5D6D14A}" type="presParOf" srcId="{A1D45ADB-B579-4AAA-8BAC-E3ABAF68A82D}" destId="{733A5757-846C-439B-938B-54741B4E4B67}" srcOrd="0" destOrd="0" presId="urn:microsoft.com/office/officeart/2005/8/layout/process1"/>
    <dgm:cxn modelId="{81094CFC-0732-4A58-8508-9D6D7FEB1FB4}" type="presParOf" srcId="{36A94419-A4A6-402D-B583-7DF14D8740DC}" destId="{BB25DD9F-85E0-4F4F-A3E5-D5D6612BEC76}" srcOrd="4" destOrd="0" presId="urn:microsoft.com/office/officeart/2005/8/layout/process1"/>
    <dgm:cxn modelId="{B51D9067-BEA7-4798-A18D-DC6208846479}" type="presParOf" srcId="{36A94419-A4A6-402D-B583-7DF14D8740DC}" destId="{40CDE8F6-9DE9-4F64-83E4-620B5AD75111}" srcOrd="5" destOrd="0" presId="urn:microsoft.com/office/officeart/2005/8/layout/process1"/>
    <dgm:cxn modelId="{B7B1A0E7-02EB-455B-B53A-FB2EF34C71EB}" type="presParOf" srcId="{40CDE8F6-9DE9-4F64-83E4-620B5AD75111}" destId="{5E6B6C18-C20B-4509-8E73-A1499E244CCE}" srcOrd="0" destOrd="0" presId="urn:microsoft.com/office/officeart/2005/8/layout/process1"/>
    <dgm:cxn modelId="{639C0F40-1BCC-4B18-B02D-779A4A5A589D}" type="presParOf" srcId="{36A94419-A4A6-402D-B583-7DF14D8740DC}" destId="{985893FC-F296-45ED-80F3-58CAA3AAF16E}" srcOrd="6" destOrd="0" presId="urn:microsoft.com/office/officeart/2005/8/layout/process1"/>
    <dgm:cxn modelId="{7D1E41C5-E382-4172-B3AA-BC214C7114A0}" type="presParOf" srcId="{36A94419-A4A6-402D-B583-7DF14D8740DC}" destId="{5061A719-F737-4C6E-B284-D74510377F4C}" srcOrd="7" destOrd="0" presId="urn:microsoft.com/office/officeart/2005/8/layout/process1"/>
    <dgm:cxn modelId="{62DF2421-A145-43F8-9146-9A72280689CE}" type="presParOf" srcId="{5061A719-F737-4C6E-B284-D74510377F4C}" destId="{7F45CDA5-3F70-47B4-9E0C-95560F901A63}" srcOrd="0" destOrd="0" presId="urn:microsoft.com/office/officeart/2005/8/layout/process1"/>
    <dgm:cxn modelId="{00D783C1-7BD3-4AA7-AD9D-72AAC057505D}" type="presParOf" srcId="{36A94419-A4A6-402D-B583-7DF14D8740DC}" destId="{CB6C7EA0-1634-4D48-843A-E29459CFC3C0}" srcOrd="8"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8B105-19E2-44A0-9991-089FEFD7845A}">
      <dsp:nvSpPr>
        <dsp:cNvPr id="0" name=""/>
        <dsp:cNvSpPr/>
      </dsp:nvSpPr>
      <dsp:spPr>
        <a:xfrm>
          <a:off x="4746" y="883192"/>
          <a:ext cx="1471300" cy="882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Web Crawling</a:t>
          </a:r>
          <a:endParaRPr lang="zh-CN" altLang="en-US" sz="1800" kern="1200" dirty="0"/>
        </a:p>
      </dsp:txBody>
      <dsp:txXfrm>
        <a:off x="30602" y="909048"/>
        <a:ext cx="1419588" cy="831068"/>
      </dsp:txXfrm>
    </dsp:sp>
    <dsp:sp modelId="{FADF35C2-7B52-4E56-8C6E-5D7CF1ED9850}">
      <dsp:nvSpPr>
        <dsp:cNvPr id="0" name=""/>
        <dsp:cNvSpPr/>
      </dsp:nvSpPr>
      <dsp:spPr>
        <a:xfrm>
          <a:off x="1623176" y="1142141"/>
          <a:ext cx="311915" cy="36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623176" y="1215117"/>
        <a:ext cx="218341" cy="218930"/>
      </dsp:txXfrm>
    </dsp:sp>
    <dsp:sp modelId="{C472FE99-B6BD-4D38-A42B-25927CADE9AF}">
      <dsp:nvSpPr>
        <dsp:cNvPr id="0" name=""/>
        <dsp:cNvSpPr/>
      </dsp:nvSpPr>
      <dsp:spPr>
        <a:xfrm>
          <a:off x="2064566" y="883192"/>
          <a:ext cx="1471300" cy="882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Crop images</a:t>
          </a:r>
          <a:endParaRPr lang="zh-CN" altLang="en-US" sz="1800" kern="1200" dirty="0"/>
        </a:p>
      </dsp:txBody>
      <dsp:txXfrm>
        <a:off x="2090422" y="909048"/>
        <a:ext cx="1419588" cy="831068"/>
      </dsp:txXfrm>
    </dsp:sp>
    <dsp:sp modelId="{A1D45ADB-B579-4AAA-8BAC-E3ABAF68A82D}">
      <dsp:nvSpPr>
        <dsp:cNvPr id="0" name=""/>
        <dsp:cNvSpPr/>
      </dsp:nvSpPr>
      <dsp:spPr>
        <a:xfrm>
          <a:off x="3682996" y="1142141"/>
          <a:ext cx="311915" cy="36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682996" y="1215117"/>
        <a:ext cx="218341" cy="218930"/>
      </dsp:txXfrm>
    </dsp:sp>
    <dsp:sp modelId="{BB25DD9F-85E0-4F4F-A3E5-D5D6612BEC76}">
      <dsp:nvSpPr>
        <dsp:cNvPr id="0" name=""/>
        <dsp:cNvSpPr/>
      </dsp:nvSpPr>
      <dsp:spPr>
        <a:xfrm>
          <a:off x="4124386" y="883192"/>
          <a:ext cx="1471300" cy="882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Generate images</a:t>
          </a:r>
          <a:endParaRPr lang="zh-CN" altLang="en-US" sz="1800" kern="1200" dirty="0"/>
        </a:p>
      </dsp:txBody>
      <dsp:txXfrm>
        <a:off x="4150242" y="909048"/>
        <a:ext cx="1419588" cy="831068"/>
      </dsp:txXfrm>
    </dsp:sp>
    <dsp:sp modelId="{40CDE8F6-9DE9-4F64-83E4-620B5AD75111}">
      <dsp:nvSpPr>
        <dsp:cNvPr id="0" name=""/>
        <dsp:cNvSpPr/>
      </dsp:nvSpPr>
      <dsp:spPr>
        <a:xfrm>
          <a:off x="5742816" y="1142141"/>
          <a:ext cx="311915" cy="36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742816" y="1215117"/>
        <a:ext cx="218341" cy="218930"/>
      </dsp:txXfrm>
    </dsp:sp>
    <dsp:sp modelId="{985893FC-F296-45ED-80F3-58CAA3AAF16E}">
      <dsp:nvSpPr>
        <dsp:cNvPr id="0" name=""/>
        <dsp:cNvSpPr/>
      </dsp:nvSpPr>
      <dsp:spPr>
        <a:xfrm>
          <a:off x="6184206" y="883192"/>
          <a:ext cx="1471300" cy="882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Gender</a:t>
          </a:r>
        </a:p>
        <a:p>
          <a:pPr marL="0" lvl="0" indent="0" algn="ctr" defTabSz="800100">
            <a:lnSpc>
              <a:spcPct val="90000"/>
            </a:lnSpc>
            <a:spcBef>
              <a:spcPct val="0"/>
            </a:spcBef>
            <a:spcAft>
              <a:spcPct val="35000"/>
            </a:spcAft>
            <a:buNone/>
          </a:pPr>
          <a:r>
            <a:rPr lang="en-US" altLang="zh-CN" sz="1800" kern="1200" dirty="0"/>
            <a:t>Classification</a:t>
          </a:r>
          <a:endParaRPr lang="zh-CN" altLang="en-US" sz="1800" kern="1200" dirty="0"/>
        </a:p>
      </dsp:txBody>
      <dsp:txXfrm>
        <a:off x="6210062" y="909048"/>
        <a:ext cx="1419588" cy="831068"/>
      </dsp:txXfrm>
    </dsp:sp>
    <dsp:sp modelId="{5061A719-F737-4C6E-B284-D74510377F4C}">
      <dsp:nvSpPr>
        <dsp:cNvPr id="0" name=""/>
        <dsp:cNvSpPr/>
      </dsp:nvSpPr>
      <dsp:spPr>
        <a:xfrm>
          <a:off x="7802636" y="1142141"/>
          <a:ext cx="311915" cy="36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7802636" y="1215117"/>
        <a:ext cx="218341" cy="218930"/>
      </dsp:txXfrm>
    </dsp:sp>
    <dsp:sp modelId="{CB6C7EA0-1634-4D48-843A-E29459CFC3C0}">
      <dsp:nvSpPr>
        <dsp:cNvPr id="0" name=""/>
        <dsp:cNvSpPr/>
      </dsp:nvSpPr>
      <dsp:spPr>
        <a:xfrm>
          <a:off x="8244026" y="883192"/>
          <a:ext cx="1471300" cy="882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Adding </a:t>
          </a:r>
        </a:p>
        <a:p>
          <a:pPr marL="0" lvl="0" indent="0" algn="ctr" defTabSz="800100">
            <a:lnSpc>
              <a:spcPct val="90000"/>
            </a:lnSpc>
            <a:spcBef>
              <a:spcPct val="0"/>
            </a:spcBef>
            <a:spcAft>
              <a:spcPct val="35000"/>
            </a:spcAft>
            <a:buNone/>
          </a:pPr>
          <a:r>
            <a:rPr lang="en-US" altLang="zh-CN" sz="1800" kern="1200" dirty="0"/>
            <a:t>Avatar frame</a:t>
          </a:r>
          <a:endParaRPr lang="zh-CN" altLang="en-US" sz="1800" kern="1200" dirty="0"/>
        </a:p>
      </dsp:txBody>
      <dsp:txXfrm>
        <a:off x="8269882" y="909048"/>
        <a:ext cx="1419588" cy="831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72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5335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Text Box 14"/>
          <p:cNvSpPr txBox="1">
            <a:spLocks noChangeArrowheads="1"/>
          </p:cNvSpPr>
          <p:nvPr userDrawn="1"/>
        </p:nvSpPr>
        <p:spPr bwMode="auto">
          <a:xfrm>
            <a:off x="1333503" y="21528803"/>
            <a:ext cx="1885950" cy="250727"/>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D6ADC363-9DE1-CC42-9187-038EEE9EB351}"/>
              </a:ext>
            </a:extLst>
          </p:cNvPr>
          <p:cNvGraphicFramePr>
            <a:graphicFrameLocks noGrp="1"/>
          </p:cNvGraphicFramePr>
          <p:nvPr userDrawn="1">
            <p:extLst>
              <p:ext uri="{D42A27DB-BD31-4B8C-83A1-F6EECF244321}">
                <p14:modId xmlns:p14="http://schemas.microsoft.com/office/powerpoint/2010/main" val="2970334486"/>
              </p:ext>
            </p:extLst>
          </p:nvPr>
        </p:nvGraphicFramePr>
        <p:xfrm>
          <a:off x="-6404644" y="65314"/>
          <a:ext cx="6099844" cy="21896427"/>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0681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08924">
                <a:tc gridSpan="2">
                  <a:txBody>
                    <a:bodyPr/>
                    <a:lstStyle/>
                    <a:p>
                      <a:pPr defTabSz="3765639"/>
                      <a:r>
                        <a:rPr lang="en-US" sz="1400" i="0" dirty="0">
                          <a:solidFill>
                            <a:srgbClr val="D9D9D9"/>
                          </a:solidFill>
                          <a:latin typeface="Arial"/>
                          <a:cs typeface="Arial"/>
                        </a:rPr>
                        <a:t>This PowerPoint template produces a </a:t>
                      </a:r>
                      <a:r>
                        <a:rPr lang="en-US" sz="1400" i="0" dirty="0">
                          <a:solidFill>
                            <a:srgbClr val="FFC000"/>
                          </a:solidFill>
                          <a:latin typeface="Arial"/>
                          <a:cs typeface="Arial"/>
                        </a:rPr>
                        <a:t>48"x72"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1849">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presentation poster</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72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36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63 wide</a:t>
                      </a:r>
                    </a:p>
                  </a:txBody>
                  <a:tcPr marL="182880" marT="137160">
                    <a:solidFill>
                      <a:srgbClr val="010101"/>
                    </a:solidFill>
                  </a:tcPr>
                </a:tc>
                <a:extLst>
                  <a:ext uri="{0D108BD9-81ED-4DB2-BD59-A6C34878D82A}">
                    <a16:rowId xmlns:a16="http://schemas.microsoft.com/office/drawing/2014/main" val="10008"/>
                  </a:ext>
                </a:extLst>
              </a:tr>
              <a:tr h="3048984">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0387">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0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4639">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28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BF19A92-AB11-BE40-A60E-D1F9930BEBB6}"/>
              </a:ext>
            </a:extLst>
          </p:cNvPr>
          <p:cNvGraphicFramePr>
            <a:graphicFrameLocks noGrp="1"/>
          </p:cNvGraphicFramePr>
          <p:nvPr userDrawn="1">
            <p:extLst>
              <p:ext uri="{D42A27DB-BD31-4B8C-83A1-F6EECF244321}">
                <p14:modId xmlns:p14="http://schemas.microsoft.com/office/powerpoint/2010/main" val="2259244064"/>
              </p:ext>
            </p:extLst>
          </p:nvPr>
        </p:nvGraphicFramePr>
        <p:xfrm>
          <a:off x="33273785" y="-163285"/>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0022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Text Box 14"/>
          <p:cNvSpPr txBox="1">
            <a:spLocks noChangeArrowheads="1"/>
          </p:cNvSpPr>
          <p:nvPr userDrawn="1"/>
        </p:nvSpPr>
        <p:spPr bwMode="auto">
          <a:xfrm>
            <a:off x="1333503" y="21528803"/>
            <a:ext cx="1885950" cy="250727"/>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4776725"/>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18" Type="http://schemas.openxmlformats.org/officeDocument/2006/relationships/diagramData" Target="../diagrams/data1.xml"/><Relationship Id="rId3" Type="http://schemas.openxmlformats.org/officeDocument/2006/relationships/hyperlink" Target="https://gluon.mxnet.io/chapter14_generative-adversarial-networks/dcgan.html#Set-training-parameters" TargetMode="External"/><Relationship Id="rId21" Type="http://schemas.openxmlformats.org/officeDocument/2006/relationships/diagramColors" Target="../diagrams/colors1.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notesSlide" Target="../notesSlides/notesSlide1.xml"/><Relationship Id="rId16" Type="http://schemas.openxmlformats.org/officeDocument/2006/relationships/image" Target="../media/image16.jpg"/><Relationship Id="rId20" Type="http://schemas.openxmlformats.org/officeDocument/2006/relationships/diagramQuickStyle" Target="../diagrams/quickStyle1.xml"/><Relationship Id="rId1" Type="http://schemas.openxmlformats.org/officeDocument/2006/relationships/slideLayout" Target="../slideLayouts/slideLayout2.xml"/><Relationship Id="rId6" Type="http://schemas.openxmlformats.org/officeDocument/2006/relationships/hyperlink" Target="https://github.com/YueqiPan/Final.git" TargetMode="External"/><Relationship Id="rId11" Type="http://schemas.openxmlformats.org/officeDocument/2006/relationships/image" Target="../media/image11.png"/><Relationship Id="rId5" Type="http://schemas.openxmlformats.org/officeDocument/2006/relationships/hyperlink" Target="https://qiita.com/mattya/items/e5bfe5e04b9d2f0bbd47" TargetMode="External"/><Relationship Id="rId15" Type="http://schemas.openxmlformats.org/officeDocument/2006/relationships/image" Target="../media/image15.jpg"/><Relationship Id="rId10" Type="http://schemas.openxmlformats.org/officeDocument/2006/relationships/image" Target="../media/image10.png"/><Relationship Id="rId19" Type="http://schemas.openxmlformats.org/officeDocument/2006/relationships/diagramLayout" Target="../diagrams/layout1.xml"/><Relationship Id="rId4" Type="http://schemas.openxmlformats.org/officeDocument/2006/relationships/hyperlink" Target="https://github.com/nagadomi/lbpcascade_animeface" TargetMode="External"/><Relationship Id="rId9" Type="http://schemas.openxmlformats.org/officeDocument/2006/relationships/image" Target="../media/image9.png"/><Relationship Id="rId14" Type="http://schemas.openxmlformats.org/officeDocument/2006/relationships/image" Target="../media/image14.png"/><Relationship Id="rId22"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5276F7-4856-F644-91F0-31058BA10FC3}"/>
              </a:ext>
            </a:extLst>
          </p:cNvPr>
          <p:cNvSpPr>
            <a:spLocks noGrp="1"/>
          </p:cNvSpPr>
          <p:nvPr>
            <p:ph type="body" sz="quarter" idx="10"/>
          </p:nvPr>
        </p:nvSpPr>
        <p:spPr>
          <a:xfrm>
            <a:off x="678140" y="4002936"/>
            <a:ext cx="10193458" cy="7143878"/>
          </a:xfrm>
        </p:spPr>
        <p:txBody>
          <a:bodyPr/>
          <a:lstStyle/>
          <a:p>
            <a:r>
              <a:rPr lang="en-US" dirty="0"/>
              <a:t>  This project, we can divide into five parts </a:t>
            </a:r>
            <a:r>
              <a:rPr lang="zh-CN" altLang="en-US" dirty="0"/>
              <a:t>：</a:t>
            </a:r>
            <a:endParaRPr lang="en-US" altLang="zh-CN" dirty="0"/>
          </a:p>
          <a:p>
            <a:pPr marL="342900" indent="-342900">
              <a:buAutoNum type="arabicPeriod"/>
            </a:pPr>
            <a:r>
              <a:rPr lang="en-US" altLang="zh-CN" dirty="0"/>
              <a:t>Web crawling around 6000 anime images from Google to create our dataset</a:t>
            </a:r>
          </a:p>
          <a:p>
            <a:pPr marL="342900" indent="-342900">
              <a:buFont typeface="Arial" pitchFamily="34" charset="0"/>
              <a:buAutoNum type="arabicPeriod"/>
            </a:pPr>
            <a:r>
              <a:rPr lang="en-US" altLang="zh-CN" dirty="0"/>
              <a:t>Using the face detector for anime to detect the faces of anime characters and extract faces from images</a:t>
            </a:r>
          </a:p>
          <a:p>
            <a:pPr marL="342900" indent="-342900">
              <a:buFont typeface="Arial" pitchFamily="34" charset="0"/>
              <a:buAutoNum type="arabicPeriod"/>
            </a:pPr>
            <a:r>
              <a:rPr lang="en-US" altLang="zh-CN" dirty="0"/>
              <a:t>Generate anime avatars from real anime avatar by using DCGAN(Deep Convolutional Generative Adversarial Networks)</a:t>
            </a:r>
          </a:p>
          <a:p>
            <a:pPr marL="342900" indent="-342900">
              <a:buFont typeface="Arial" pitchFamily="34" charset="0"/>
              <a:buAutoNum type="arabicPeriod"/>
            </a:pPr>
            <a:r>
              <a:rPr lang="en-US" altLang="zh-CN" dirty="0"/>
              <a:t>Build a CNN(Convolutional Neural Network) model to classify the gender of anime character avatars</a:t>
            </a:r>
          </a:p>
          <a:p>
            <a:pPr marL="342900" indent="-342900">
              <a:buFont typeface="Arial" pitchFamily="34" charset="0"/>
              <a:buAutoNum type="arabicPeriod"/>
            </a:pPr>
            <a:r>
              <a:rPr lang="en-US" altLang="zh-CN" dirty="0"/>
              <a:t>Adding a frame to avatar</a:t>
            </a:r>
          </a:p>
          <a:p>
            <a:r>
              <a:rPr lang="en-US" altLang="zh-CN" dirty="0"/>
              <a:t>   Part 1, part 2, part 4, and part 5 are our modifications, and part 3 is directly using the code from website Gluon. The code of part 5 is about how to generate images by using DCGAN. We changed the dataset of the original code to anime characters. We decide to get our dataset by web scraping images from Google. By installing </a:t>
            </a:r>
            <a:r>
              <a:rPr lang="en-US" dirty="0"/>
              <a:t>selenium and using selenium to crawl google images</a:t>
            </a:r>
            <a:r>
              <a:rPr lang="en-US" altLang="zh-CN" dirty="0"/>
              <a:t>, we can download around 350 images per query. In order to get enough images in our dataset, we repeat the process 17 times, and get 5922 images in total.                         </a:t>
            </a:r>
          </a:p>
          <a:p>
            <a:r>
              <a:rPr lang="en-US" altLang="zh-CN" dirty="0"/>
              <a:t>  After creating our dataset, we use cascade file lbpcascade_animeface and OpenCv to detect the faces of anime characters and extract faces from images</a:t>
            </a:r>
            <a:r>
              <a:rPr lang="zh-CN" altLang="en-US" dirty="0"/>
              <a:t> </a:t>
            </a:r>
            <a:r>
              <a:rPr lang="en-US" altLang="zh-CN" dirty="0"/>
              <a:t>to create avatars and store these avatars images into</a:t>
            </a:r>
            <a:r>
              <a:rPr lang="zh-CN" altLang="en-US" dirty="0"/>
              <a:t> </a:t>
            </a:r>
            <a:r>
              <a:rPr lang="en-US" altLang="zh-CN" dirty="0"/>
              <a:t>files. Then, we want to generate avatars from these avatars images in our datasets by using DCGAN. We preprocess our dataset, build generator and discriminator, setup loss function and optimizer, train the model with epochs=30, and generate some images of anime faces. </a:t>
            </a:r>
          </a:p>
          <a:p>
            <a:r>
              <a:rPr lang="en-US" altLang="zh-CN" dirty="0"/>
              <a:t>  Some web users prefer to use girls’ avatars and some users prefer to use boys’ avatars. Since we have generated avatars images, we would like to classify the gender of these anime characters.  CNN are primarily used to classify images, so we create a CNN to classify the gender of our generated avatar. After we identify the gender of our generated avatar, we would like to add frames to make our avatar more unique and fancy. We use Numpy and OpenCv to give our avatar added a cute frame. </a:t>
            </a:r>
          </a:p>
        </p:txBody>
      </p:sp>
      <p:sp>
        <p:nvSpPr>
          <p:cNvPr id="3" name="Text Placeholder 2">
            <a:extLst>
              <a:ext uri="{FF2B5EF4-FFF2-40B4-BE49-F238E27FC236}">
                <a16:creationId xmlns:a16="http://schemas.microsoft.com/office/drawing/2014/main" id="{5D9CF1E4-E73F-2B4C-9DCD-BC44A5E18D9E}"/>
              </a:ext>
            </a:extLst>
          </p:cNvPr>
          <p:cNvSpPr>
            <a:spLocks noGrp="1"/>
          </p:cNvSpPr>
          <p:nvPr>
            <p:ph type="body" sz="quarter" idx="11"/>
          </p:nvPr>
        </p:nvSpPr>
        <p:spPr/>
        <p:txBody>
          <a:bodyPr/>
          <a:lstStyle/>
          <a:p>
            <a:r>
              <a:rPr lang="en-US" dirty="0"/>
              <a:t>Introduction</a:t>
            </a:r>
          </a:p>
        </p:txBody>
      </p:sp>
      <p:sp>
        <p:nvSpPr>
          <p:cNvPr id="45" name="Text Placeholder 44">
            <a:extLst>
              <a:ext uri="{FF2B5EF4-FFF2-40B4-BE49-F238E27FC236}">
                <a16:creationId xmlns:a16="http://schemas.microsoft.com/office/drawing/2014/main" id="{729F01EA-8637-4747-9DAD-A2AD26A9B0BE}"/>
              </a:ext>
            </a:extLst>
          </p:cNvPr>
          <p:cNvSpPr>
            <a:spLocks noGrp="1"/>
          </p:cNvSpPr>
          <p:nvPr>
            <p:ph type="body" sz="quarter" idx="19"/>
          </p:nvPr>
        </p:nvSpPr>
        <p:spPr>
          <a:xfrm>
            <a:off x="691754" y="11781458"/>
            <a:ext cx="10194648" cy="2878095"/>
          </a:xfrm>
        </p:spPr>
        <p:txBody>
          <a:bodyPr/>
          <a:lstStyle/>
          <a:p>
            <a:pPr marL="342900" indent="-342900">
              <a:buAutoNum type="arabicPeriod"/>
            </a:pPr>
            <a:r>
              <a:rPr lang="en-US" dirty="0"/>
              <a:t>Instead of downloading dataset or use other’s dataset, we would like to try to create our dataset by web crawling images from Google</a:t>
            </a:r>
          </a:p>
          <a:p>
            <a:pPr marL="342900" indent="-342900">
              <a:buAutoNum type="arabicPeriod"/>
            </a:pPr>
            <a:r>
              <a:rPr lang="en-US" dirty="0"/>
              <a:t>Tring to use OpenCv to extract faces from images and create a new dataset</a:t>
            </a:r>
          </a:p>
          <a:p>
            <a:pPr marL="342900" indent="-342900">
              <a:buAutoNum type="arabicPeriod"/>
            </a:pPr>
            <a:r>
              <a:rPr lang="en-US" dirty="0"/>
              <a:t>Using DCGAN to generate new images</a:t>
            </a:r>
          </a:p>
          <a:p>
            <a:pPr marL="342900" indent="-342900">
              <a:buAutoNum type="arabicPeriod"/>
            </a:pPr>
            <a:r>
              <a:rPr lang="en-US" dirty="0"/>
              <a:t>Using CNN to do classification and see the model accuracy</a:t>
            </a:r>
          </a:p>
          <a:p>
            <a:pPr marL="342900" indent="-342900">
              <a:buAutoNum type="arabicPeriod"/>
            </a:pPr>
            <a:r>
              <a:rPr lang="en-US" dirty="0"/>
              <a:t>Adding image to an image</a:t>
            </a:r>
          </a:p>
          <a:p>
            <a:pPr marL="342900" indent="-342900">
              <a:buAutoNum type="arabicPeriod"/>
            </a:pPr>
            <a:r>
              <a:rPr lang="en-US" dirty="0"/>
              <a:t>Analysis our problems</a:t>
            </a:r>
          </a:p>
          <a:p>
            <a:pPr marL="342900" indent="-342900">
              <a:buAutoNum type="arabicPeriod"/>
            </a:pPr>
            <a:endParaRPr lang="en-US" dirty="0"/>
          </a:p>
        </p:txBody>
      </p:sp>
      <p:sp>
        <p:nvSpPr>
          <p:cNvPr id="46" name="Text Placeholder 45">
            <a:extLst>
              <a:ext uri="{FF2B5EF4-FFF2-40B4-BE49-F238E27FC236}">
                <a16:creationId xmlns:a16="http://schemas.microsoft.com/office/drawing/2014/main" id="{FCB2D3F3-57CD-7540-95EB-F1319CD6C3EB}"/>
              </a:ext>
            </a:extLst>
          </p:cNvPr>
          <p:cNvSpPr>
            <a:spLocks noGrp="1"/>
          </p:cNvSpPr>
          <p:nvPr>
            <p:ph type="body" sz="quarter" idx="20"/>
          </p:nvPr>
        </p:nvSpPr>
        <p:spPr>
          <a:xfrm>
            <a:off x="706560" y="11253270"/>
            <a:ext cx="10179844" cy="531993"/>
          </a:xfrm>
        </p:spPr>
        <p:txBody>
          <a:bodyPr/>
          <a:lstStyle/>
          <a:p>
            <a:r>
              <a:rPr lang="en-US" dirty="0"/>
              <a:t>OBJECTIVE</a:t>
            </a:r>
          </a:p>
        </p:txBody>
      </p:sp>
      <p:sp>
        <p:nvSpPr>
          <p:cNvPr id="47" name="Text Placeholder 46">
            <a:extLst>
              <a:ext uri="{FF2B5EF4-FFF2-40B4-BE49-F238E27FC236}">
                <a16:creationId xmlns:a16="http://schemas.microsoft.com/office/drawing/2014/main" id="{549E51A1-28FE-454C-907A-663365CFD7FE}"/>
              </a:ext>
            </a:extLst>
          </p:cNvPr>
          <p:cNvSpPr>
            <a:spLocks noGrp="1"/>
          </p:cNvSpPr>
          <p:nvPr>
            <p:ph type="body" sz="quarter" idx="21"/>
          </p:nvPr>
        </p:nvSpPr>
        <p:spPr>
          <a:xfrm>
            <a:off x="766666" y="14838534"/>
            <a:ext cx="10178651" cy="6589880"/>
          </a:xfrm>
        </p:spPr>
        <p:txBody>
          <a:bodyPr/>
          <a:lstStyle/>
          <a:p>
            <a:r>
              <a:rPr lang="en-US" dirty="0"/>
              <a:t>1. Web Crawling  from Google: Using Selenium</a:t>
            </a:r>
          </a:p>
          <a:p>
            <a:r>
              <a:rPr lang="en-US" dirty="0"/>
              <a:t>Selenium is able to stimulate human’s actions. We pair up Selenium with Google Chrome and automate it to get the images we want. </a:t>
            </a:r>
          </a:p>
          <a:p>
            <a:r>
              <a:rPr lang="en-US" dirty="0"/>
              <a:t>2. Detect face and extract face from image: Using cascade file </a:t>
            </a:r>
            <a:r>
              <a:rPr lang="en-US" altLang="zh-CN" dirty="0"/>
              <a:t>lbpcascade_animeface and CV</a:t>
            </a:r>
            <a:r>
              <a:rPr lang="en-US" dirty="0"/>
              <a:t>2.CascadeClassifier </a:t>
            </a:r>
            <a:endParaRPr lang="en-US" altLang="zh-CN" dirty="0"/>
          </a:p>
          <a:p>
            <a:r>
              <a:rPr lang="en-US" altLang="zh-CN" dirty="0"/>
              <a:t>lbpcascade_animeface is a face detector for anime/manga Using OpenCv. And Cascade Classifier is an effective object detection method </a:t>
            </a:r>
            <a:r>
              <a:rPr lang="en-US" dirty="0"/>
              <a:t>proposed by Paul Viola and Michael Jones in their paper, “Rapid Object Detection using a Boosted Cascade of Simple Features” in 2001. We </a:t>
            </a:r>
            <a:r>
              <a:rPr lang="en-US" altLang="zh-CN" dirty="0"/>
              <a:t>use</a:t>
            </a:r>
            <a:r>
              <a:rPr lang="zh-CN" altLang="en-US" dirty="0"/>
              <a:t> </a:t>
            </a:r>
            <a:r>
              <a:rPr lang="en-US" altLang="zh-CN" dirty="0"/>
              <a:t>Glob to get a list of files with matching filenames and store these files.</a:t>
            </a:r>
            <a:endParaRPr lang="en-US" dirty="0"/>
          </a:p>
          <a:p>
            <a:r>
              <a:rPr lang="en-US" dirty="0"/>
              <a:t>3. Generate images: DCGAN</a:t>
            </a:r>
          </a:p>
          <a:p>
            <a:r>
              <a:rPr lang="en-US" dirty="0"/>
              <a:t>We use mxnet-cu100 framework and mxnet.gulon to maximize the efficiency and make it easier to build and train model. The size of images are different, we resize the images to 64*64. Then, we normalize all pixel values to the [−1,1] range. We use epochs=30, batch size=64, size of latent space=100, and learning rate=0.0002. We set the input section nz,ngf, and nc for the generator, and processes images through a series of Conv2d, BatchNorm2d, and LeakyReLU layers in the discriminator. We use binary cross-entropy as our loss function and use the Adam optimizer. We use GPU to train the model and display 20 generated images.</a:t>
            </a:r>
          </a:p>
          <a:p>
            <a:r>
              <a:rPr lang="en-US" dirty="0"/>
              <a:t>4. Classify gender: CNN</a:t>
            </a:r>
          </a:p>
          <a:p>
            <a:r>
              <a:rPr lang="en-US" dirty="0"/>
              <a:t>We use 2636 gender classified images as our training set, we split 85% of them to be our training data and 15% of them to be our validation data. We run epochs=30 to train the model.</a:t>
            </a:r>
          </a:p>
          <a:p>
            <a:r>
              <a:rPr lang="en-US" dirty="0"/>
              <a:t>5. Add frame: Numpy And OpenCv</a:t>
            </a:r>
          </a:p>
        </p:txBody>
      </p:sp>
      <p:sp>
        <p:nvSpPr>
          <p:cNvPr id="48" name="Text Placeholder 47">
            <a:extLst>
              <a:ext uri="{FF2B5EF4-FFF2-40B4-BE49-F238E27FC236}">
                <a16:creationId xmlns:a16="http://schemas.microsoft.com/office/drawing/2014/main" id="{D8C5CE2E-9506-7D40-BC4A-AB6B69157D4B}"/>
              </a:ext>
            </a:extLst>
          </p:cNvPr>
          <p:cNvSpPr>
            <a:spLocks noGrp="1"/>
          </p:cNvSpPr>
          <p:nvPr>
            <p:ph type="body" sz="quarter" idx="22"/>
          </p:nvPr>
        </p:nvSpPr>
        <p:spPr>
          <a:xfrm>
            <a:off x="832499" y="14279647"/>
            <a:ext cx="10178651" cy="531993"/>
          </a:xfrm>
        </p:spPr>
        <p:txBody>
          <a:bodyPr/>
          <a:lstStyle/>
          <a:p>
            <a:r>
              <a:rPr lang="en-US" dirty="0"/>
              <a:t>METHODS</a:t>
            </a:r>
          </a:p>
        </p:txBody>
      </p:sp>
      <p:sp>
        <p:nvSpPr>
          <p:cNvPr id="8" name="Text Placeholder 7">
            <a:extLst>
              <a:ext uri="{FF2B5EF4-FFF2-40B4-BE49-F238E27FC236}">
                <a16:creationId xmlns:a16="http://schemas.microsoft.com/office/drawing/2014/main" id="{DADAA9B6-0797-7344-9C6E-12865446E29F}"/>
              </a:ext>
            </a:extLst>
          </p:cNvPr>
          <p:cNvSpPr>
            <a:spLocks noGrp="1"/>
          </p:cNvSpPr>
          <p:nvPr>
            <p:ph type="body" sz="quarter" idx="23"/>
          </p:nvPr>
        </p:nvSpPr>
        <p:spPr>
          <a:xfrm>
            <a:off x="11371661" y="6057291"/>
            <a:ext cx="10178651" cy="25315006"/>
          </a:xfrm>
        </p:spPr>
        <p:txBody>
          <a:bodyPr/>
          <a:lstStyle/>
          <a:p>
            <a:r>
              <a:rPr lang="en-US" dirty="0"/>
              <a:t>The results of our project can be  displayed in five parts:</a:t>
            </a:r>
          </a:p>
          <a:p>
            <a:pPr marL="342900" indent="-342900">
              <a:buAutoNum type="arabicPeriod"/>
            </a:pPr>
            <a:r>
              <a:rPr lang="en-US" altLang="zh-CN" dirty="0"/>
              <a:t>Web crawling 5922 anime images from Google</a:t>
            </a:r>
          </a:p>
          <a:p>
            <a:r>
              <a:rPr lang="en-US" altLang="zh-CN" dirty="0"/>
              <a:t>       We can crawl and download around 350 images each time, we repeat the process and download 5922 images into our file folder faces.</a:t>
            </a:r>
          </a:p>
          <a:p>
            <a:endParaRPr lang="en-US" altLang="zh-CN" dirty="0"/>
          </a:p>
          <a:p>
            <a:endParaRPr lang="en-US" altLang="zh-CN" dirty="0"/>
          </a:p>
          <a:p>
            <a:endParaRPr lang="en-US" altLang="zh-CN" dirty="0"/>
          </a:p>
          <a:p>
            <a:endParaRPr lang="en-US" altLang="zh-CN" dirty="0"/>
          </a:p>
          <a:p>
            <a:endParaRPr lang="en-US" altLang="zh-CN" dirty="0"/>
          </a:p>
          <a:p>
            <a:pPr marL="342900" indent="-342900">
              <a:buFont typeface="+mj-lt"/>
              <a:buAutoNum type="arabicPeriod" startAt="2"/>
            </a:pPr>
            <a:r>
              <a:rPr lang="en-US" altLang="zh-CN" dirty="0"/>
              <a:t>Using the face detector for anime to detect the faces of anime characters and extract faces from images:</a:t>
            </a:r>
          </a:p>
          <a:p>
            <a:pPr marL="342900" indent="-342900">
              <a:buFont typeface="Arial" pitchFamily="34" charset="0"/>
              <a:buAutoNum type="arabicPeriod" startAt="2"/>
            </a:pPr>
            <a:endParaRPr lang="en-US" altLang="zh-CN" dirty="0"/>
          </a:p>
          <a:p>
            <a:pPr marL="342900" indent="-342900">
              <a:buFont typeface="Arial" pitchFamily="34" charset="0"/>
              <a:buAutoNum type="arabicPeriod" startAt="2"/>
            </a:pPr>
            <a:endParaRPr lang="en-US" altLang="zh-CN" dirty="0"/>
          </a:p>
          <a:p>
            <a:pPr marL="342900" indent="-342900">
              <a:buAutoNum type="arabicPeriod" startAt="2"/>
            </a:pPr>
            <a:endParaRPr lang="en-US" altLang="zh-CN" dirty="0"/>
          </a:p>
          <a:p>
            <a:pPr marL="342900" indent="-342900">
              <a:buAutoNum type="arabicPeriod" startAt="2"/>
            </a:pPr>
            <a:endParaRPr lang="en-US" altLang="zh-CN" dirty="0"/>
          </a:p>
          <a:p>
            <a:pPr marL="342900" indent="-342900">
              <a:buAutoNum type="arabicPeriod" startAt="2"/>
            </a:pPr>
            <a:endParaRPr lang="en-US" altLang="zh-CN" dirty="0"/>
          </a:p>
          <a:p>
            <a:pPr marL="342900" indent="-342900">
              <a:buAutoNum type="arabicPeriod" startAt="2"/>
            </a:pPr>
            <a:endParaRPr lang="en-US" altLang="zh-CN" dirty="0"/>
          </a:p>
          <a:p>
            <a:pPr marL="342900" indent="-342900">
              <a:buAutoNum type="arabicPeriod" startAt="2"/>
            </a:pPr>
            <a:endParaRPr lang="en-US" altLang="zh-CN" dirty="0"/>
          </a:p>
          <a:p>
            <a:endParaRPr lang="en-US" altLang="zh-CN" dirty="0"/>
          </a:p>
          <a:p>
            <a:pPr marL="342900" indent="-342900">
              <a:buFont typeface="+mj-lt"/>
              <a:buAutoNum type="arabicPeriod" startAt="3"/>
            </a:pPr>
            <a:r>
              <a:rPr lang="en-US" altLang="zh-CN" dirty="0"/>
              <a:t>Generate anime avatars from real anime avatar images by using DCGAN   </a:t>
            </a:r>
          </a:p>
          <a:p>
            <a:r>
              <a:rPr lang="en-US" altLang="zh-CN" dirty="0"/>
              <a:t>       There are 20 images that we generate after we run 30 epochs:</a:t>
            </a:r>
          </a:p>
          <a:p>
            <a:pPr marL="342900" indent="-34290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endParaRPr lang="en-US" altLang="zh-CN" dirty="0"/>
          </a:p>
          <a:p>
            <a:endParaRPr lang="en-US" altLang="zh-CN" dirty="0"/>
          </a:p>
          <a:p>
            <a:pPr marL="342900" indent="-342900">
              <a:buFont typeface="+mj-lt"/>
              <a:buAutoNum type="arabicPeriod" startAt="4"/>
            </a:pPr>
            <a:r>
              <a:rPr lang="en-US" altLang="zh-CN" dirty="0"/>
              <a:t>Build a CNN model to classify the gender of our generated anime character avatar</a:t>
            </a:r>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endParaRPr lang="en-US" altLang="zh-CN" dirty="0"/>
          </a:p>
          <a:p>
            <a:r>
              <a:rPr lang="en-US" altLang="zh-CN" dirty="0"/>
              <a:t>      The accuracy is high. It’s around 90% accurate of our model’s prediction after 30 epochs. The accuracy of validation is not very stable, it goes up and down around 80%, which is good. The loss is decreasing, it means errors are decreasing. The overall trend of loss of validation is also decreasing.</a:t>
            </a:r>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pPr marL="342900" indent="-342900">
              <a:buFont typeface="Arial" pitchFamily="34" charset="0"/>
              <a:buAutoNum type="arabicPeriod" startAt="4"/>
            </a:pPr>
            <a:endParaRPr lang="en-US" altLang="zh-CN" dirty="0"/>
          </a:p>
          <a:p>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endParaRPr lang="en-US" altLang="zh-CN" dirty="0"/>
          </a:p>
          <a:p>
            <a:endParaRPr lang="en-US" altLang="zh-CN" dirty="0"/>
          </a:p>
          <a:p>
            <a:endParaRPr lang="en-US" altLang="zh-CN" dirty="0"/>
          </a:p>
          <a:p>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pPr marL="342900" indent="-342900">
              <a:buFont typeface="Arial" pitchFamily="34" charset="0"/>
              <a:buAutoNum type="arabicPeriod"/>
            </a:pPr>
            <a:endParaRPr lang="en-US" altLang="zh-CN" dirty="0"/>
          </a:p>
          <a:p>
            <a:endParaRPr lang="en-US" altLang="zh-CN" dirty="0"/>
          </a:p>
          <a:p>
            <a:endParaRPr lang="en-US" altLang="zh-CN" dirty="0"/>
          </a:p>
          <a:p>
            <a:pPr marL="342900" indent="-342900">
              <a:buAutoNum type="arabicPeriod"/>
            </a:pPr>
            <a:endParaRPr lang="en-US" altLang="zh-CN" dirty="0"/>
          </a:p>
          <a:p>
            <a:endParaRPr lang="en-US" dirty="0"/>
          </a:p>
        </p:txBody>
      </p:sp>
      <p:sp>
        <p:nvSpPr>
          <p:cNvPr id="9" name="Text Placeholder 8">
            <a:extLst>
              <a:ext uri="{FF2B5EF4-FFF2-40B4-BE49-F238E27FC236}">
                <a16:creationId xmlns:a16="http://schemas.microsoft.com/office/drawing/2014/main" id="{7BA797EF-AA42-5047-8E43-B20A590BC5F9}"/>
              </a:ext>
            </a:extLst>
          </p:cNvPr>
          <p:cNvSpPr>
            <a:spLocks noGrp="1"/>
          </p:cNvSpPr>
          <p:nvPr>
            <p:ph type="body" sz="quarter" idx="24"/>
          </p:nvPr>
        </p:nvSpPr>
        <p:spPr>
          <a:xfrm>
            <a:off x="11371661" y="5620745"/>
            <a:ext cx="10184606" cy="531993"/>
          </a:xfrm>
        </p:spPr>
        <p:txBody>
          <a:bodyPr/>
          <a:lstStyle/>
          <a:p>
            <a:r>
              <a:rPr lang="en-US" dirty="0"/>
              <a:t>Result</a:t>
            </a:r>
          </a:p>
        </p:txBody>
      </p:sp>
      <p:sp>
        <p:nvSpPr>
          <p:cNvPr id="49" name="Text Placeholder 48">
            <a:extLst>
              <a:ext uri="{FF2B5EF4-FFF2-40B4-BE49-F238E27FC236}">
                <a16:creationId xmlns:a16="http://schemas.microsoft.com/office/drawing/2014/main" id="{50E47209-6901-624B-B362-DEC3B2710372}"/>
              </a:ext>
            </a:extLst>
          </p:cNvPr>
          <p:cNvSpPr>
            <a:spLocks noGrp="1"/>
          </p:cNvSpPr>
          <p:nvPr>
            <p:ph type="body" sz="quarter" idx="25"/>
          </p:nvPr>
        </p:nvSpPr>
        <p:spPr>
          <a:xfrm>
            <a:off x="22058238" y="7444057"/>
            <a:ext cx="10182022" cy="531993"/>
          </a:xfrm>
        </p:spPr>
        <p:txBody>
          <a:bodyPr/>
          <a:lstStyle/>
          <a:p>
            <a:r>
              <a:rPr lang="en-US" dirty="0"/>
              <a:t>CONCLUSION</a:t>
            </a:r>
          </a:p>
        </p:txBody>
      </p:sp>
      <p:sp>
        <p:nvSpPr>
          <p:cNvPr id="50" name="Text Placeholder 49">
            <a:extLst>
              <a:ext uri="{FF2B5EF4-FFF2-40B4-BE49-F238E27FC236}">
                <a16:creationId xmlns:a16="http://schemas.microsoft.com/office/drawing/2014/main" id="{1C6A2692-76D9-E448-95BD-143FDA689EAA}"/>
              </a:ext>
            </a:extLst>
          </p:cNvPr>
          <p:cNvSpPr>
            <a:spLocks noGrp="1"/>
          </p:cNvSpPr>
          <p:nvPr>
            <p:ph type="body" sz="quarter" idx="26"/>
          </p:nvPr>
        </p:nvSpPr>
        <p:spPr>
          <a:xfrm>
            <a:off x="22046806" y="8060721"/>
            <a:ext cx="10182022" cy="8418073"/>
          </a:xfrm>
        </p:spPr>
        <p:txBody>
          <a:bodyPr/>
          <a:lstStyle/>
          <a:p>
            <a:r>
              <a:rPr lang="en-US" dirty="0"/>
              <a:t>  </a:t>
            </a:r>
            <a:r>
              <a:rPr lang="zh-CN" altLang="en-US" dirty="0"/>
              <a:t>  </a:t>
            </a:r>
            <a:r>
              <a:rPr lang="en-US" dirty="0"/>
              <a:t>From the result of our generated image in the DCGAN step, we can see the result good, but not perfect. We first tried to increase the epochs</a:t>
            </a:r>
            <a:r>
              <a:rPr lang="zh-CN" altLang="en-US" dirty="0"/>
              <a:t> </a:t>
            </a:r>
            <a:r>
              <a:rPr lang="en-US" altLang="zh-CN" dirty="0"/>
              <a:t>to let epochs=100. And this is the result we get: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r>
              <a:rPr lang="en-US" dirty="0"/>
              <a:t>  We can see the faces are blurred and distorted. </a:t>
            </a:r>
          </a:p>
          <a:p>
            <a:r>
              <a:rPr lang="en-US" dirty="0"/>
              <a:t>  So, we analyzed it carefully and figured out some reasons that our results are not good enough as:</a:t>
            </a:r>
          </a:p>
          <a:p>
            <a:pPr marL="342900" indent="-342900">
              <a:buAutoNum type="arabicPeriod"/>
            </a:pPr>
            <a:r>
              <a:rPr lang="en-US" dirty="0"/>
              <a:t>The style/type of anime characters faces are not consistent. The generator may not able to deal with many different styles of faces very well.</a:t>
            </a:r>
          </a:p>
          <a:p>
            <a:pPr marL="342900" indent="-342900">
              <a:buAutoNum type="arabicPeriod"/>
            </a:pPr>
            <a:r>
              <a:rPr lang="en-US" dirty="0"/>
              <a:t>We only crawl around 350 images per query. And by repeat</a:t>
            </a:r>
            <a:r>
              <a:rPr lang="zh-CN" altLang="en-US" dirty="0"/>
              <a:t> </a:t>
            </a:r>
            <a:r>
              <a:rPr lang="en-US" dirty="0"/>
              <a:t>doing 17 times, the pictures may repeated or not relevant. And we only have 5922 images in our dataset, it may not enough for us to train the model</a:t>
            </a:r>
          </a:p>
          <a:p>
            <a:pPr marL="342900" indent="-342900">
              <a:buAutoNum type="arabicPeriod"/>
            </a:pPr>
            <a:r>
              <a:rPr lang="en-US" dirty="0"/>
              <a:t>The </a:t>
            </a:r>
            <a:r>
              <a:rPr lang="en-US" altLang="zh-CN" dirty="0"/>
              <a:t>Deep Convolution Network loss gradient when epochs are bigger. Choose other network, such as Resnet, may solve the gradient explosion problem.</a:t>
            </a:r>
          </a:p>
          <a:p>
            <a:pPr marL="342900" indent="-342900">
              <a:buAutoNum type="arabicPeriod"/>
            </a:pPr>
            <a:endParaRPr lang="en-US" dirty="0"/>
          </a:p>
          <a:p>
            <a:r>
              <a:rPr lang="en-US" dirty="0"/>
              <a:t>     The result of CNN model is quite good. The accuracy after 30 epochs is around 90%, it means the accuracy of using the model to predict the gender is high. And the loss is low after 30 epochs, it means the model behaved very well. </a:t>
            </a:r>
          </a:p>
          <a:p>
            <a:r>
              <a:rPr lang="zh-CN" altLang="en-US" dirty="0"/>
              <a:t>   </a:t>
            </a:r>
            <a:endParaRPr lang="en-US" dirty="0"/>
          </a:p>
        </p:txBody>
      </p:sp>
      <p:sp>
        <p:nvSpPr>
          <p:cNvPr id="51" name="Text Placeholder 50">
            <a:extLst>
              <a:ext uri="{FF2B5EF4-FFF2-40B4-BE49-F238E27FC236}">
                <a16:creationId xmlns:a16="http://schemas.microsoft.com/office/drawing/2014/main" id="{8B3135C1-877E-6C45-B961-466F0C54CC34}"/>
              </a:ext>
            </a:extLst>
          </p:cNvPr>
          <p:cNvSpPr>
            <a:spLocks noGrp="1"/>
          </p:cNvSpPr>
          <p:nvPr>
            <p:ph type="body" sz="quarter" idx="27"/>
          </p:nvPr>
        </p:nvSpPr>
        <p:spPr>
          <a:xfrm>
            <a:off x="22035569" y="15976837"/>
            <a:ext cx="10182022" cy="531993"/>
          </a:xfrm>
        </p:spPr>
        <p:txBody>
          <a:bodyPr/>
          <a:lstStyle/>
          <a:p>
            <a:r>
              <a:rPr lang="en-US" dirty="0"/>
              <a:t>REFERENCES</a:t>
            </a:r>
          </a:p>
        </p:txBody>
      </p:sp>
      <p:sp>
        <p:nvSpPr>
          <p:cNvPr id="52" name="Text Placeholder 51">
            <a:extLst>
              <a:ext uri="{FF2B5EF4-FFF2-40B4-BE49-F238E27FC236}">
                <a16:creationId xmlns:a16="http://schemas.microsoft.com/office/drawing/2014/main" id="{9EA22369-43FE-8147-B0F2-9846BC191F76}"/>
              </a:ext>
            </a:extLst>
          </p:cNvPr>
          <p:cNvSpPr>
            <a:spLocks noGrp="1"/>
          </p:cNvSpPr>
          <p:nvPr>
            <p:ph type="body" sz="quarter" idx="28"/>
          </p:nvPr>
        </p:nvSpPr>
        <p:spPr>
          <a:xfrm>
            <a:off x="22046806" y="16753571"/>
            <a:ext cx="10185796" cy="3265893"/>
          </a:xfrm>
        </p:spPr>
        <p:txBody>
          <a:bodyPr/>
          <a:lstStyle/>
          <a:p>
            <a:r>
              <a:rPr lang="en-US" dirty="0"/>
              <a:t>1. The original code of DCGAN:</a:t>
            </a:r>
          </a:p>
          <a:p>
            <a:r>
              <a:rPr lang="en-US" dirty="0">
                <a:hlinkClick r:id="rId3"/>
              </a:rPr>
              <a:t>https://gluon.mxnet.io/chapter14_generative-adversarial-networks/dcgan.html#Set-training-parameters</a:t>
            </a:r>
            <a:endParaRPr lang="en-US" dirty="0"/>
          </a:p>
          <a:p>
            <a:endParaRPr lang="en-US" dirty="0"/>
          </a:p>
          <a:p>
            <a:r>
              <a:rPr lang="en-US" dirty="0"/>
              <a:t>2. nagadomi/lbcascade_animeface</a:t>
            </a:r>
          </a:p>
          <a:p>
            <a:r>
              <a:rPr lang="en-US" dirty="0">
                <a:hlinkClick r:id="rId4"/>
              </a:rPr>
              <a:t>https://github.com/nagadomi/lbpcascade_animeface</a:t>
            </a:r>
            <a:endParaRPr lang="en-US" dirty="0"/>
          </a:p>
          <a:p>
            <a:endParaRPr lang="en-US" dirty="0"/>
          </a:p>
          <a:p>
            <a:r>
              <a:rPr lang="en-US" altLang="zh-CN" dirty="0"/>
              <a:t>3.</a:t>
            </a:r>
            <a:r>
              <a:rPr lang="zh-CN" altLang="en-US" dirty="0"/>
              <a:t> </a:t>
            </a:r>
            <a:r>
              <a:rPr lang="en-US" altLang="zh-CN" dirty="0"/>
              <a:t>Idea source: </a:t>
            </a:r>
            <a:r>
              <a:rPr lang="en-US" dirty="0"/>
              <a:t>Chainer</a:t>
            </a:r>
            <a:r>
              <a:rPr lang="ja-JP" altLang="en-US" dirty="0"/>
              <a:t>で顔イラストの自動生成</a:t>
            </a:r>
            <a:endParaRPr lang="en-US" altLang="zh-CN" dirty="0"/>
          </a:p>
          <a:p>
            <a:r>
              <a:rPr lang="en-US" altLang="zh-CN" dirty="0">
                <a:hlinkClick r:id="rId5"/>
              </a:rPr>
              <a:t>https://qiita.com/mattya/items/e5bfe5e04b9d2f0bbd47</a:t>
            </a:r>
            <a:endParaRPr lang="en-US" altLang="zh-CN" dirty="0"/>
          </a:p>
          <a:p>
            <a:endParaRPr lang="en-US" dirty="0"/>
          </a:p>
        </p:txBody>
      </p:sp>
      <p:sp>
        <p:nvSpPr>
          <p:cNvPr id="16" name="Text Placeholder 15">
            <a:extLst>
              <a:ext uri="{FF2B5EF4-FFF2-40B4-BE49-F238E27FC236}">
                <a16:creationId xmlns:a16="http://schemas.microsoft.com/office/drawing/2014/main" id="{387BC6E7-1EB8-454D-8D39-F1B54BEAA140}"/>
              </a:ext>
            </a:extLst>
          </p:cNvPr>
          <p:cNvSpPr>
            <a:spLocks noGrp="1"/>
          </p:cNvSpPr>
          <p:nvPr>
            <p:ph type="body" sz="quarter" idx="150"/>
          </p:nvPr>
        </p:nvSpPr>
        <p:spPr>
          <a:xfrm>
            <a:off x="4378036" y="1602950"/>
            <a:ext cx="24162328" cy="805296"/>
          </a:xfrm>
        </p:spPr>
        <p:txBody>
          <a:bodyPr>
            <a:normAutofit lnSpcReduction="10000"/>
          </a:bodyPr>
          <a:lstStyle/>
          <a:p>
            <a:r>
              <a:rPr lang="en-US" dirty="0"/>
              <a:t>Team Member: Yueqi Pan, Siyu Fang</a:t>
            </a:r>
          </a:p>
        </p:txBody>
      </p:sp>
      <p:sp>
        <p:nvSpPr>
          <p:cNvPr id="17" name="Text Placeholder 16">
            <a:extLst>
              <a:ext uri="{FF2B5EF4-FFF2-40B4-BE49-F238E27FC236}">
                <a16:creationId xmlns:a16="http://schemas.microsoft.com/office/drawing/2014/main" id="{8861A1E8-8CE1-8345-A33B-23EFB990E524}"/>
              </a:ext>
            </a:extLst>
          </p:cNvPr>
          <p:cNvSpPr>
            <a:spLocks noGrp="1"/>
          </p:cNvSpPr>
          <p:nvPr>
            <p:ph type="body" sz="quarter" idx="184"/>
          </p:nvPr>
        </p:nvSpPr>
        <p:spPr>
          <a:xfrm>
            <a:off x="4378035" y="2413051"/>
            <a:ext cx="24694505" cy="1026037"/>
          </a:xfrm>
        </p:spPr>
        <p:txBody>
          <a:bodyPr>
            <a:normAutofit fontScale="77500" lnSpcReduction="20000"/>
          </a:bodyPr>
          <a:lstStyle/>
          <a:p>
            <a:r>
              <a:rPr lang="en-US" dirty="0"/>
              <a:t>George Washington University </a:t>
            </a:r>
          </a:p>
          <a:p>
            <a:r>
              <a:rPr lang="en-US" dirty="0"/>
              <a:t>Code link: </a:t>
            </a:r>
            <a:r>
              <a:rPr lang="en-US" dirty="0">
                <a:hlinkClick r:id="rId6"/>
              </a:rPr>
              <a:t>https://github.com/YueqiPan/Final.git</a:t>
            </a:r>
            <a:r>
              <a:rPr lang="en-US" dirty="0"/>
              <a:t> - with 3 parts</a:t>
            </a:r>
          </a:p>
        </p:txBody>
      </p:sp>
      <p:sp>
        <p:nvSpPr>
          <p:cNvPr id="18" name="Text Placeholder 17">
            <a:extLst>
              <a:ext uri="{FF2B5EF4-FFF2-40B4-BE49-F238E27FC236}">
                <a16:creationId xmlns:a16="http://schemas.microsoft.com/office/drawing/2014/main" id="{DADC6B90-599F-2C48-B75C-13D107924984}"/>
              </a:ext>
            </a:extLst>
          </p:cNvPr>
          <p:cNvSpPr>
            <a:spLocks noGrp="1"/>
          </p:cNvSpPr>
          <p:nvPr>
            <p:ph type="body" sz="quarter" idx="185"/>
          </p:nvPr>
        </p:nvSpPr>
        <p:spPr>
          <a:solidFill>
            <a:schemeClr val="accent1">
              <a:lumMod val="50000"/>
            </a:schemeClr>
          </a:solidFill>
        </p:spPr>
        <p:txBody>
          <a:bodyPr/>
          <a:lstStyle/>
          <a:p>
            <a:r>
              <a:rPr lang="en-US" dirty="0">
                <a:solidFill>
                  <a:schemeClr val="bg1"/>
                </a:solidFill>
              </a:rPr>
              <a:t>Anime Avatars Generation And Classification</a:t>
            </a:r>
          </a:p>
        </p:txBody>
      </p:sp>
      <p:pic>
        <p:nvPicPr>
          <p:cNvPr id="20" name="Picture 19">
            <a:extLst>
              <a:ext uri="{FF2B5EF4-FFF2-40B4-BE49-F238E27FC236}">
                <a16:creationId xmlns:a16="http://schemas.microsoft.com/office/drawing/2014/main" id="{3AA0A841-46C8-8148-BEFA-0763FCC869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47502" y="9482658"/>
            <a:ext cx="7336689" cy="2636089"/>
          </a:xfrm>
          <a:prstGeom prst="rect">
            <a:avLst/>
          </a:prstGeom>
        </p:spPr>
      </p:pic>
      <p:pic>
        <p:nvPicPr>
          <p:cNvPr id="43" name="内容占位符 15">
            <a:extLst>
              <a:ext uri="{FF2B5EF4-FFF2-40B4-BE49-F238E27FC236}">
                <a16:creationId xmlns:a16="http://schemas.microsoft.com/office/drawing/2014/main" id="{CB02B512-4114-4E4E-9665-4032A61C5A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42215" y="16746906"/>
            <a:ext cx="1449474" cy="1449474"/>
          </a:xfrm>
          <a:prstGeom prst="rect">
            <a:avLst/>
          </a:prstGeom>
        </p:spPr>
      </p:pic>
      <p:pic>
        <p:nvPicPr>
          <p:cNvPr id="27" name="Picture 26">
            <a:extLst>
              <a:ext uri="{FF2B5EF4-FFF2-40B4-BE49-F238E27FC236}">
                <a16:creationId xmlns:a16="http://schemas.microsoft.com/office/drawing/2014/main" id="{5E89E25F-F421-9842-BB01-8EF21C0F21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58224" y="17186505"/>
            <a:ext cx="1544498" cy="570276"/>
          </a:xfrm>
          <a:prstGeom prst="rect">
            <a:avLst/>
          </a:prstGeom>
        </p:spPr>
      </p:pic>
      <p:pic>
        <p:nvPicPr>
          <p:cNvPr id="31" name="Picture 30">
            <a:extLst>
              <a:ext uri="{FF2B5EF4-FFF2-40B4-BE49-F238E27FC236}">
                <a16:creationId xmlns:a16="http://schemas.microsoft.com/office/drawing/2014/main" id="{8EB2FAC8-870C-E94A-84A2-303EBF503E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429066" y="16665330"/>
            <a:ext cx="2369573" cy="1612626"/>
          </a:xfrm>
          <a:prstGeom prst="rect">
            <a:avLst/>
          </a:prstGeom>
        </p:spPr>
      </p:pic>
      <p:pic>
        <p:nvPicPr>
          <p:cNvPr id="32" name="Picture 31">
            <a:extLst>
              <a:ext uri="{FF2B5EF4-FFF2-40B4-BE49-F238E27FC236}">
                <a16:creationId xmlns:a16="http://schemas.microsoft.com/office/drawing/2014/main" id="{5ADF1C4A-A0D9-374D-86D0-FDBE0F64001F}"/>
              </a:ext>
            </a:extLst>
          </p:cNvPr>
          <p:cNvPicPr>
            <a:picLocks noChangeAspect="1"/>
          </p:cNvPicPr>
          <p:nvPr/>
        </p:nvPicPr>
        <p:blipFill>
          <a:blip r:embed="rId11"/>
          <a:stretch>
            <a:fillRect/>
          </a:stretch>
        </p:blipFill>
        <p:spPr>
          <a:xfrm>
            <a:off x="26281929" y="4944023"/>
            <a:ext cx="1711776" cy="1711776"/>
          </a:xfrm>
          <a:prstGeom prst="rect">
            <a:avLst/>
          </a:prstGeom>
        </p:spPr>
      </p:pic>
      <p:pic>
        <p:nvPicPr>
          <p:cNvPr id="62" name="Picture 61">
            <a:extLst>
              <a:ext uri="{FF2B5EF4-FFF2-40B4-BE49-F238E27FC236}">
                <a16:creationId xmlns:a16="http://schemas.microsoft.com/office/drawing/2014/main" id="{793102C6-C52D-E545-85E5-56C21FFE4C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43811" y="7588824"/>
            <a:ext cx="2041564" cy="1540342"/>
          </a:xfrm>
          <a:prstGeom prst="rect">
            <a:avLst/>
          </a:prstGeom>
        </p:spPr>
      </p:pic>
      <p:pic>
        <p:nvPicPr>
          <p:cNvPr id="80" name="内容占位符 4">
            <a:extLst>
              <a:ext uri="{FF2B5EF4-FFF2-40B4-BE49-F238E27FC236}">
                <a16:creationId xmlns:a16="http://schemas.microsoft.com/office/drawing/2014/main" id="{474C9612-7AD6-894C-B0D5-619A6F4D64D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565332" y="12751467"/>
            <a:ext cx="5301028" cy="3622893"/>
          </a:xfrm>
          <a:prstGeom prst="rect">
            <a:avLst/>
          </a:prstGeom>
        </p:spPr>
      </p:pic>
      <p:pic>
        <p:nvPicPr>
          <p:cNvPr id="64" name="Picture 63">
            <a:extLst>
              <a:ext uri="{FF2B5EF4-FFF2-40B4-BE49-F238E27FC236}">
                <a16:creationId xmlns:a16="http://schemas.microsoft.com/office/drawing/2014/main" id="{5ADD4044-266C-5940-A36D-402C1D1BD4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670043" y="7588824"/>
            <a:ext cx="5740400" cy="1295400"/>
          </a:xfrm>
          <a:prstGeom prst="rect">
            <a:avLst/>
          </a:prstGeom>
        </p:spPr>
      </p:pic>
      <p:pic>
        <p:nvPicPr>
          <p:cNvPr id="68" name="Picture 67">
            <a:extLst>
              <a:ext uri="{FF2B5EF4-FFF2-40B4-BE49-F238E27FC236}">
                <a16:creationId xmlns:a16="http://schemas.microsoft.com/office/drawing/2014/main" id="{3EBCEC8F-B5DE-7E45-95B3-2E82D67D53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910430" y="8923421"/>
            <a:ext cx="4432300" cy="2603500"/>
          </a:xfrm>
          <a:prstGeom prst="rect">
            <a:avLst/>
          </a:prstGeom>
        </p:spPr>
      </p:pic>
      <p:pic>
        <p:nvPicPr>
          <p:cNvPr id="70" name="Picture 69">
            <a:extLst>
              <a:ext uri="{FF2B5EF4-FFF2-40B4-BE49-F238E27FC236}">
                <a16:creationId xmlns:a16="http://schemas.microsoft.com/office/drawing/2014/main" id="{568CEDA4-3CBD-6E46-93BC-319D4A060A5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782107" y="19278314"/>
            <a:ext cx="3102084" cy="2029860"/>
          </a:xfrm>
          <a:prstGeom prst="rect">
            <a:avLst/>
          </a:prstGeom>
        </p:spPr>
      </p:pic>
      <p:pic>
        <p:nvPicPr>
          <p:cNvPr id="72" name="Picture 71">
            <a:extLst>
              <a:ext uri="{FF2B5EF4-FFF2-40B4-BE49-F238E27FC236}">
                <a16:creationId xmlns:a16="http://schemas.microsoft.com/office/drawing/2014/main" id="{77A88AEF-12E9-E240-897A-047F5CACEB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080611" y="19313814"/>
            <a:ext cx="3055683" cy="2015622"/>
          </a:xfrm>
          <a:prstGeom prst="rect">
            <a:avLst/>
          </a:prstGeom>
        </p:spPr>
      </p:pic>
      <p:sp>
        <p:nvSpPr>
          <p:cNvPr id="4" name="矩形 3">
            <a:extLst>
              <a:ext uri="{FF2B5EF4-FFF2-40B4-BE49-F238E27FC236}">
                <a16:creationId xmlns:a16="http://schemas.microsoft.com/office/drawing/2014/main" id="{7652892C-1583-46E2-B4BA-52730D683324}"/>
              </a:ext>
            </a:extLst>
          </p:cNvPr>
          <p:cNvSpPr/>
          <p:nvPr/>
        </p:nvSpPr>
        <p:spPr>
          <a:xfrm>
            <a:off x="1303361" y="21461104"/>
            <a:ext cx="1699146" cy="38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85EF45-8AC6-4221-B227-CD547F3FAFFB}"/>
              </a:ext>
            </a:extLst>
          </p:cNvPr>
          <p:cNvSpPr txBox="1"/>
          <p:nvPr/>
        </p:nvSpPr>
        <p:spPr>
          <a:xfrm>
            <a:off x="22421088" y="4187952"/>
            <a:ext cx="4031938" cy="646331"/>
          </a:xfrm>
          <a:prstGeom prst="rect">
            <a:avLst/>
          </a:prstGeom>
          <a:noFill/>
        </p:spPr>
        <p:txBody>
          <a:bodyPr wrap="none" rtlCol="0">
            <a:spAutoFit/>
          </a:bodyPr>
          <a:lstStyle/>
          <a:p>
            <a:r>
              <a:rPr lang="en-US" altLang="zh-CN" sz="1800" dirty="0">
                <a:solidFill>
                  <a:schemeClr val="accent5">
                    <a:lumMod val="50000"/>
                  </a:schemeClr>
                </a:solidFill>
                <a:latin typeface="Times New Roman" panose="02020603050405020304" pitchFamily="18" charset="0"/>
                <a:cs typeface="Times New Roman" panose="02020603050405020304" pitchFamily="18" charset="0"/>
              </a:rPr>
              <a:t>5. Adding a frame to our generated avatar</a:t>
            </a:r>
          </a:p>
          <a:p>
            <a:endParaRPr lang="zh-CN" altLang="en-US" sz="1800" dirty="0">
              <a:latin typeface="Times New Roman" panose="02020603050405020304" pitchFamily="18" charset="0"/>
              <a:cs typeface="Times New Roman" panose="02020603050405020304" pitchFamily="18" charset="0"/>
            </a:endParaRPr>
          </a:p>
        </p:txBody>
      </p:sp>
      <p:sp>
        <p:nvSpPr>
          <p:cNvPr id="30" name="Text Placeholder 8">
            <a:extLst>
              <a:ext uri="{FF2B5EF4-FFF2-40B4-BE49-F238E27FC236}">
                <a16:creationId xmlns:a16="http://schemas.microsoft.com/office/drawing/2014/main" id="{5FE9EA21-D2AF-4BCD-9153-63DA56C1F8ED}"/>
              </a:ext>
            </a:extLst>
          </p:cNvPr>
          <p:cNvSpPr txBox="1">
            <a:spLocks/>
          </p:cNvSpPr>
          <p:nvPr/>
        </p:nvSpPr>
        <p:spPr>
          <a:xfrm>
            <a:off x="11371661" y="3470943"/>
            <a:ext cx="10184606" cy="531993"/>
          </a:xfrm>
          <a:prstGeom prst="rect">
            <a:avLst/>
          </a:prstGeom>
          <a:noFill/>
        </p:spPr>
        <p:txBody>
          <a:bodyPr wrap="square" lIns="65304" tIns="65304" rIns="65304" bIns="65304" anchor="ctr" anchorCtr="0">
            <a:spAutoFit/>
          </a:bodyPr>
          <a:lstStyle>
            <a:lvl1pPr marL="0" indent="0" algn="ctr" defTabSz="3134552" rtl="0" eaLnBrk="1" latinLnBrk="0" hangingPunct="1">
              <a:spcBef>
                <a:spcPct val="20000"/>
              </a:spcBef>
              <a:buFont typeface="Arial" pitchFamily="34" charset="0"/>
              <a:buNone/>
              <a:defRPr sz="2600" b="1" u="sng" kern="1200" baseline="0">
                <a:solidFill>
                  <a:schemeClr val="accent5">
                    <a:lumMod val="50000"/>
                  </a:schemeClr>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altLang="zh-CN" dirty="0"/>
              <a:t>Structure</a:t>
            </a:r>
            <a:endParaRPr lang="en-US" dirty="0"/>
          </a:p>
        </p:txBody>
      </p:sp>
      <p:graphicFrame>
        <p:nvGraphicFramePr>
          <p:cNvPr id="33" name="内容占位符 3">
            <a:extLst>
              <a:ext uri="{FF2B5EF4-FFF2-40B4-BE49-F238E27FC236}">
                <a16:creationId xmlns:a16="http://schemas.microsoft.com/office/drawing/2014/main" id="{F97C9D80-8FBA-4322-ADAD-04471195D025}"/>
              </a:ext>
            </a:extLst>
          </p:cNvPr>
          <p:cNvGraphicFramePr>
            <a:graphicFrameLocks/>
          </p:cNvGraphicFramePr>
          <p:nvPr>
            <p:extLst>
              <p:ext uri="{D42A27DB-BD31-4B8C-83A1-F6EECF244321}">
                <p14:modId xmlns:p14="http://schemas.microsoft.com/office/powerpoint/2010/main" val="57223806"/>
              </p:ext>
            </p:extLst>
          </p:nvPr>
        </p:nvGraphicFramePr>
        <p:xfrm>
          <a:off x="11599163" y="3485669"/>
          <a:ext cx="9720073" cy="264916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48x72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1044</TotalTime>
  <Words>1282</Words>
  <Application>Microsoft Macintosh PowerPoint</Application>
  <PresentationFormat>Custom</PresentationFormat>
  <Paragraphs>138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48x72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PowerPoint Presentation</dc:title>
  <dc:subject>Research poster presentation template</dc:subject>
  <dc:creator>PosterPresentations.com</dc:creator>
  <cp:keywords>48x72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Microsoft Office User</cp:lastModifiedBy>
  <cp:revision>95</cp:revision>
  <dcterms:created xsi:type="dcterms:W3CDTF">2012-02-09T21:09:21Z</dcterms:created>
  <dcterms:modified xsi:type="dcterms:W3CDTF">2020-12-09T18:19:01Z</dcterms:modified>
  <cp:category>Research poster templates</cp:category>
</cp:coreProperties>
</file>