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49" r:id="rId2"/>
    <p:sldMasterId id="2147483652" r:id="rId3"/>
    <p:sldMasterId id="2147484456" r:id="rId4"/>
  </p:sldMasterIdLst>
  <p:notesMasterIdLst>
    <p:notesMasterId r:id="rId7"/>
  </p:notesMasterIdLst>
  <p:sldIdLst>
    <p:sldId id="875" r:id="rId5"/>
    <p:sldId id="877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DC"/>
    <a:srgbClr val="0000FF"/>
    <a:srgbClr val="00FF00"/>
    <a:srgbClr val="000099"/>
    <a:srgbClr val="FF9900"/>
    <a:srgbClr val="003300"/>
    <a:srgbClr val="FFFF00"/>
    <a:srgbClr val="FF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0" autoAdjust="0"/>
    <p:restoredTop sz="73991" autoAdjust="0"/>
  </p:normalViewPr>
  <p:slideViewPr>
    <p:cSldViewPr>
      <p:cViewPr varScale="1">
        <p:scale>
          <a:sx n="93" d="100"/>
          <a:sy n="93" d="100"/>
        </p:scale>
        <p:origin x="205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3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fld id="{365C3859-C0DE-4E75-9D52-97DC716476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2605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6"/>
          <p:cNvSpPr>
            <a:spLocks noChangeArrowheads="1"/>
          </p:cNvSpPr>
          <p:nvPr/>
        </p:nvSpPr>
        <p:spPr bwMode="auto">
          <a:xfrm>
            <a:off x="0" y="0"/>
            <a:ext cx="9144000" cy="4497388"/>
          </a:xfrm>
          <a:prstGeom prst="roundRect">
            <a:avLst>
              <a:gd name="adj" fmla="val 32"/>
            </a:avLst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143000" y="2422525"/>
            <a:ext cx="7999413" cy="276225"/>
            <a:chOff x="720" y="1526"/>
            <a:chExt cx="5039" cy="174"/>
          </a:xfrm>
        </p:grpSpPr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H="1">
              <a:off x="719" y="1526"/>
              <a:ext cx="5042" cy="1"/>
            </a:xfrm>
            <a:prstGeom prst="line">
              <a:avLst/>
            </a:prstGeom>
            <a:noFill/>
            <a:ln w="9360">
              <a:solidFill>
                <a:srgbClr val="BABD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9"/>
            <p:cNvSpPr>
              <a:spLocks noChangeShapeType="1"/>
            </p:cNvSpPr>
            <p:nvPr/>
          </p:nvSpPr>
          <p:spPr bwMode="auto">
            <a:xfrm>
              <a:off x="1266" y="1528"/>
              <a:ext cx="1" cy="173"/>
            </a:xfrm>
            <a:prstGeom prst="line">
              <a:avLst/>
            </a:prstGeom>
            <a:noFill/>
            <a:ln w="9360">
              <a:solidFill>
                <a:srgbClr val="BABD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4687888" y="4486275"/>
            <a:ext cx="4456112" cy="61913"/>
          </a:xfrm>
          <a:prstGeom prst="roundRect">
            <a:avLst>
              <a:gd name="adj" fmla="val 2630"/>
            </a:avLst>
          </a:prstGeom>
          <a:solidFill>
            <a:srgbClr val="4D44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21"/>
          <p:cNvSpPr>
            <a:spLocks noChangeArrowheads="1"/>
          </p:cNvSpPr>
          <p:nvPr/>
        </p:nvSpPr>
        <p:spPr bwMode="auto">
          <a:xfrm>
            <a:off x="2014538" y="4241800"/>
            <a:ext cx="7129462" cy="165100"/>
          </a:xfrm>
          <a:prstGeom prst="roundRect">
            <a:avLst>
              <a:gd name="adj" fmla="val 958"/>
            </a:avLst>
          </a:prstGeom>
          <a:solidFill>
            <a:srgbClr val="B6C9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1146175" y="4398963"/>
            <a:ext cx="7997825" cy="96837"/>
          </a:xfrm>
          <a:prstGeom prst="roundRect">
            <a:avLst>
              <a:gd name="adj" fmla="val 1667"/>
            </a:avLst>
          </a:prstGeom>
          <a:solidFill>
            <a:srgbClr val="6484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23"/>
          <p:cNvSpPr>
            <a:spLocks noChangeShapeType="1"/>
          </p:cNvSpPr>
          <p:nvPr/>
        </p:nvSpPr>
        <p:spPr bwMode="auto">
          <a:xfrm flipH="1">
            <a:off x="1141413" y="2422525"/>
            <a:ext cx="8004175" cy="158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24"/>
          <p:cNvSpPr>
            <a:spLocks noChangeShapeType="1"/>
          </p:cNvSpPr>
          <p:nvPr/>
        </p:nvSpPr>
        <p:spPr bwMode="auto">
          <a:xfrm>
            <a:off x="2009775" y="2425700"/>
            <a:ext cx="1588" cy="274638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" name="Picture 25" descr="image0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3" y="5300663"/>
            <a:ext cx="2662237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1044575" y="5345113"/>
            <a:ext cx="4105275" cy="7858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400" b="1" i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</a:rPr>
              <a:t>机器人与信息自动化研究所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1200" b="1" i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fornian FB" pitchFamily="18" charset="0"/>
              </a:rPr>
              <a:t>Institute of Robotics &amp; Automatic Information System</a:t>
            </a:r>
          </a:p>
        </p:txBody>
      </p:sp>
      <p:pic>
        <p:nvPicPr>
          <p:cNvPr id="15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410200"/>
            <a:ext cx="5445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63650" y="1125538"/>
            <a:ext cx="7772400" cy="1271587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altLang="zh-CN" noProof="0"/>
              <a:t>Click to edit the title text format</a:t>
            </a:r>
            <a:endParaRPr lang="en-US" altLang="zh-CN" noProof="0"/>
          </a:p>
        </p:txBody>
      </p:sp>
      <p:sp>
        <p:nvSpPr>
          <p:cNvPr id="4506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68538" y="2638425"/>
            <a:ext cx="64008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altLang="zh-CN" noProof="0"/>
              <a:t>Click to edit the title text format</a:t>
            </a:r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27661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2976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476250"/>
            <a:ext cx="2124075" cy="56070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476250"/>
            <a:ext cx="6221413" cy="56070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43086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476250"/>
            <a:ext cx="7921625" cy="71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135438" cy="4741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341438"/>
            <a:ext cx="4137025" cy="4741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1238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52399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0753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008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362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04674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9449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43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86802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6303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960501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26477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61366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599265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158281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926710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82444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117322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3108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57086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8553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89342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43793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963292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05299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385786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670884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79075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77978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8192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35438" cy="4741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341438"/>
            <a:ext cx="4137025" cy="4741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207903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84012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4278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26774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63250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345087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6281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735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0093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58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954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439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24863" cy="47418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/>
              <a:t>Click to edit the title text format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7" name="AutoShape 17"/>
          <p:cNvSpPr>
            <a:spLocks noChangeArrowheads="1"/>
          </p:cNvSpPr>
          <p:nvPr/>
        </p:nvSpPr>
        <p:spPr bwMode="auto">
          <a:xfrm>
            <a:off x="3175" y="0"/>
            <a:ext cx="9144000" cy="304800"/>
          </a:xfrm>
          <a:prstGeom prst="roundRect">
            <a:avLst>
              <a:gd name="adj" fmla="val 519"/>
            </a:avLst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AutoShape 18"/>
          <p:cNvSpPr>
            <a:spLocks noChangeArrowheads="1"/>
          </p:cNvSpPr>
          <p:nvPr/>
        </p:nvSpPr>
        <p:spPr bwMode="auto">
          <a:xfrm>
            <a:off x="4763" y="6721475"/>
            <a:ext cx="9144000" cy="92075"/>
          </a:xfrm>
          <a:prstGeom prst="roundRect">
            <a:avLst>
              <a:gd name="adj" fmla="val 1722"/>
            </a:avLst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AutoShape 19"/>
          <p:cNvSpPr>
            <a:spLocks noChangeArrowheads="1"/>
          </p:cNvSpPr>
          <p:nvPr/>
        </p:nvSpPr>
        <p:spPr bwMode="auto">
          <a:xfrm>
            <a:off x="550863" y="6811963"/>
            <a:ext cx="8593137" cy="46037"/>
          </a:xfrm>
          <a:prstGeom prst="roundRect">
            <a:avLst>
              <a:gd name="adj" fmla="val 3569"/>
            </a:avLst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AutoShape 20"/>
          <p:cNvSpPr>
            <a:spLocks noChangeArrowheads="1"/>
          </p:cNvSpPr>
          <p:nvPr/>
        </p:nvSpPr>
        <p:spPr bwMode="auto">
          <a:xfrm>
            <a:off x="1528763" y="6556375"/>
            <a:ext cx="7620000" cy="165100"/>
          </a:xfrm>
          <a:prstGeom prst="roundRect">
            <a:avLst>
              <a:gd name="adj" fmla="val 958"/>
            </a:avLst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1" name="Picture 21" descr="image00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404813"/>
            <a:ext cx="787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2" name="Group 25"/>
          <p:cNvGrpSpPr>
            <a:grpSpLocks/>
          </p:cNvGrpSpPr>
          <p:nvPr/>
        </p:nvGrpSpPr>
        <p:grpSpPr bwMode="auto">
          <a:xfrm>
            <a:off x="250825" y="6165850"/>
            <a:ext cx="4105275" cy="431800"/>
            <a:chOff x="158" y="3884"/>
            <a:chExt cx="2586" cy="272"/>
          </a:xfrm>
        </p:grpSpPr>
        <p:sp>
          <p:nvSpPr>
            <p:cNvPr id="44048" name="Text Box 16"/>
            <p:cNvSpPr txBox="1">
              <a:spLocks noChangeArrowheads="1"/>
            </p:cNvSpPr>
            <p:nvPr userDrawn="1"/>
          </p:nvSpPr>
          <p:spPr bwMode="auto">
            <a:xfrm>
              <a:off x="385" y="3929"/>
              <a:ext cx="2359" cy="1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zh-CN" altLang="en-US" sz="1200" b="1" i="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机器人与信息自动化研究所</a:t>
              </a:r>
              <a:endParaRPr lang="zh-CN" altLang="en-GB" sz="1200" b="1" i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pic>
          <p:nvPicPr>
            <p:cNvPr id="1037" name="Picture 23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3884"/>
              <a:ext cx="20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3" name="Line 24"/>
          <p:cNvSpPr>
            <a:spLocks noChangeShapeType="1"/>
          </p:cNvSpPr>
          <p:nvPr/>
        </p:nvSpPr>
        <p:spPr bwMode="auto">
          <a:xfrm>
            <a:off x="323850" y="1268413"/>
            <a:ext cx="8828088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50825" y="476250"/>
            <a:ext cx="7921625" cy="711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/>
              <a:t>Click to edit the title text format</a:t>
            </a:r>
            <a:endParaRPr lang="en-US" altLang="zh-CN" dirty="0"/>
          </a:p>
        </p:txBody>
      </p:sp>
      <p:sp>
        <p:nvSpPr>
          <p:cNvPr id="1035" name="Text Box 29"/>
          <p:cNvSpPr txBox="1">
            <a:spLocks noChangeArrowheads="1"/>
          </p:cNvSpPr>
          <p:nvPr/>
        </p:nvSpPr>
        <p:spPr bwMode="auto">
          <a:xfrm>
            <a:off x="8026400" y="6165850"/>
            <a:ext cx="100488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3328C1EE-C539-4B57-B6AF-BA66CDA8E5A3}" type="slidenum">
              <a:rPr lang="en-US" altLang="zh-CN" sz="1400" b="1" i="0" smtClean="0">
                <a:solidFill>
                  <a:schemeClr val="bg2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400" b="1" i="0" dirty="0">
              <a:solidFill>
                <a:schemeClr val="bg2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55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  <p:sldLayoutId id="214748443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SzPct val="70000"/>
        <a:buFont typeface="Wingdings" pitchFamily="2" charset="2"/>
        <a:buChar char="Ø"/>
        <a:defRPr sz="2800" b="1">
          <a:solidFill>
            <a:schemeClr val="bg2"/>
          </a:solidFill>
          <a:effectLst/>
          <a:latin typeface="华文中宋" pitchFamily="2" charset="-122"/>
          <a:ea typeface="华文中宋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 b="0">
          <a:solidFill>
            <a:schemeClr val="bg2"/>
          </a:solidFill>
          <a:effectLst/>
          <a:latin typeface="华文中宋" pitchFamily="2" charset="-122"/>
          <a:ea typeface="华文中宋" pitchFamily="2" charset="-122"/>
        </a:defRPr>
      </a:lvl2pPr>
      <a:lvl3pPr marL="1176338" indent="-2619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Ø"/>
        <a:defRPr sz="2400" b="0">
          <a:solidFill>
            <a:schemeClr val="bg2"/>
          </a:solidFill>
          <a:effectLst/>
          <a:latin typeface="华文中宋" pitchFamily="2" charset="-122"/>
          <a:ea typeface="华文中宋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000" b="0">
          <a:solidFill>
            <a:schemeClr val="bg2"/>
          </a:solidFill>
          <a:effectLst/>
          <a:latin typeface="华文中宋" pitchFamily="2" charset="-122"/>
          <a:ea typeface="华文中宋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Ø"/>
        <a:defRPr sz="2000" b="0">
          <a:solidFill>
            <a:schemeClr val="bg2"/>
          </a:solidFill>
          <a:effectLst/>
          <a:latin typeface="华文中宋" pitchFamily="2" charset="-122"/>
          <a:ea typeface="华文中宋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Ø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Ø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Ø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Ø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400" b="1" i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Institute of Robotics and Automatic Information System</a:t>
            </a:r>
          </a:p>
        </p:txBody>
      </p:sp>
      <p:sp>
        <p:nvSpPr>
          <p:cNvPr id="2051" name="AutoShape 8"/>
          <p:cNvSpPr>
            <a:spLocks noChangeArrowheads="1"/>
          </p:cNvSpPr>
          <p:nvPr/>
        </p:nvSpPr>
        <p:spPr bwMode="auto">
          <a:xfrm>
            <a:off x="0" y="0"/>
            <a:ext cx="9144000" cy="4487863"/>
          </a:xfrm>
          <a:prstGeom prst="roundRect">
            <a:avLst>
              <a:gd name="adj" fmla="val 32"/>
            </a:avLst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2241550"/>
            <a:ext cx="60293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the title text format</a:t>
            </a:r>
          </a:p>
        </p:txBody>
      </p:sp>
      <p:pic>
        <p:nvPicPr>
          <p:cNvPr id="2053" name="Picture 13" descr="image0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3" y="5300663"/>
            <a:ext cx="2662237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1044575" y="5345113"/>
            <a:ext cx="4105275" cy="7858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400" b="1" i="0">
                <a:solidFill>
                  <a:srgbClr val="80008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 Linotype" pitchFamily="18" charset="0"/>
              </a:rPr>
              <a:t>机器人与信息自动化研究所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1200" b="1" i="0">
                <a:solidFill>
                  <a:srgbClr val="80008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fornian FB" pitchFamily="18" charset="0"/>
              </a:rPr>
              <a:t>Institute of Robotics &amp; Automatic Information System</a:t>
            </a:r>
          </a:p>
        </p:txBody>
      </p:sp>
      <p:pic>
        <p:nvPicPr>
          <p:cNvPr id="2055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410200"/>
            <a:ext cx="5445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3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49" charset="-122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49" charset="-122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49" charset="-122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49" charset="-122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49" charset="-122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49" charset="-122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49" charset="-122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AutoShap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400" b="1" i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Institute of Robotics and Automatic Information System</a:t>
            </a: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9144000" cy="4487863"/>
          </a:xfrm>
          <a:prstGeom prst="roundRect">
            <a:avLst>
              <a:gd name="adj" fmla="val 32"/>
            </a:avLst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2241550"/>
            <a:ext cx="60293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4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49" charset="-122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49" charset="-122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49" charset="-122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49" charset="-122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49" charset="-122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49" charset="-122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49" charset="-122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49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AutoShap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400" b="1" i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Institute of Robotics and Automatic Information System</a:t>
            </a: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9144000" cy="4487863"/>
          </a:xfrm>
          <a:prstGeom prst="roundRect">
            <a:avLst>
              <a:gd name="adj" fmla="val 32"/>
            </a:avLst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i="0">
              <a:solidFill>
                <a:srgbClr val="000000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2241550"/>
            <a:ext cx="602932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205292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7" r:id="rId1"/>
    <p:sldLayoutId id="2147484458" r:id="rId2"/>
    <p:sldLayoutId id="2147484459" r:id="rId3"/>
    <p:sldLayoutId id="2147484460" r:id="rId4"/>
    <p:sldLayoutId id="2147484461" r:id="rId5"/>
    <p:sldLayoutId id="2147484462" r:id="rId6"/>
    <p:sldLayoutId id="2147484463" r:id="rId7"/>
    <p:sldLayoutId id="2147484464" r:id="rId8"/>
    <p:sldLayoutId id="2147484465" r:id="rId9"/>
    <p:sldLayoutId id="2147484466" r:id="rId10"/>
    <p:sldLayoutId id="21474844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49" charset="-122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49" charset="-122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49" charset="-122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49" charset="-122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49" charset="-122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49" charset="-122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49" charset="-122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49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Visio_2003-2010_Drawing.vsd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mailto:machine_vision_21@163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7BB72-9236-4D2A-A0A1-85E22A0D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4</a:t>
            </a:r>
            <a:r>
              <a:rPr lang="zh-CN" altLang="en-US" dirty="0"/>
              <a:t>：编程实现以下功能</a:t>
            </a:r>
            <a:r>
              <a:rPr lang="en-US" altLang="zh-CN" dirty="0"/>
              <a:t>(4.9)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3636A-B045-43DC-8F9E-380678913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341438"/>
            <a:ext cx="8568630" cy="2591618"/>
          </a:xfrm>
        </p:spPr>
        <p:txBody>
          <a:bodyPr/>
          <a:lstStyle/>
          <a:p>
            <a:r>
              <a:rPr lang="zh-CN" altLang="zh-CN" dirty="0"/>
              <a:t>图像</a:t>
            </a:r>
            <a:r>
              <a:rPr lang="zh-CN" altLang="en-US" dirty="0"/>
              <a:t>的</a:t>
            </a:r>
            <a:r>
              <a:rPr lang="zh-CN" altLang="zh-CN" dirty="0"/>
              <a:t>灰度级膨胀</a:t>
            </a:r>
            <a:r>
              <a:rPr lang="zh-CN" altLang="en-US" dirty="0"/>
              <a:t>与</a:t>
            </a:r>
            <a:r>
              <a:rPr lang="zh-CN" altLang="zh-CN" dirty="0"/>
              <a:t>灰度级腐蚀</a:t>
            </a:r>
            <a:endParaRPr lang="en-US" altLang="zh-CN" dirty="0"/>
          </a:p>
          <a:p>
            <a:pPr lvl="1"/>
            <a:r>
              <a:rPr lang="zh-CN" altLang="en-US" dirty="0"/>
              <a:t>编写程序，</a:t>
            </a:r>
            <a:r>
              <a:rPr lang="zh-CN" altLang="en-US" dirty="0">
                <a:solidFill>
                  <a:schemeClr val="accent1"/>
                </a:solidFill>
              </a:rPr>
              <a:t>实现图像的灰度级</a:t>
            </a:r>
            <a:r>
              <a:rPr lang="zh-CN" altLang="zh-CN" dirty="0">
                <a:solidFill>
                  <a:schemeClr val="accent1"/>
                </a:solidFill>
              </a:rPr>
              <a:t>膨胀</a:t>
            </a:r>
            <a:r>
              <a:rPr lang="zh-CN" altLang="en-US" dirty="0">
                <a:solidFill>
                  <a:schemeClr val="accent1"/>
                </a:solidFill>
              </a:rPr>
              <a:t>与</a:t>
            </a:r>
            <a:r>
              <a:rPr lang="zh-CN" altLang="zh-CN" dirty="0">
                <a:solidFill>
                  <a:schemeClr val="accent1"/>
                </a:solidFill>
              </a:rPr>
              <a:t>灰度级腐蚀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/>
            <a:r>
              <a:rPr lang="zh-CN" altLang="zh-CN" dirty="0"/>
              <a:t>以小气泡图像作为输入，输出图像关于结构元素</a:t>
            </a:r>
            <a:r>
              <a:rPr lang="en-US" altLang="zh-CN" dirty="0"/>
              <a:t>B</a:t>
            </a:r>
            <a:r>
              <a:rPr lang="zh-CN" altLang="zh-CN" dirty="0"/>
              <a:t>的灰度级膨胀结果和灰度级腐蚀结果</a:t>
            </a:r>
          </a:p>
          <a:p>
            <a:pPr lvl="1"/>
            <a:r>
              <a:rPr lang="zh-CN" altLang="zh-CN" dirty="0"/>
              <a:t>以小气泡</a:t>
            </a:r>
            <a:r>
              <a:rPr lang="zh-CN" altLang="en-US" dirty="0"/>
              <a:t>图的梯度幅值图像</a:t>
            </a:r>
            <a:r>
              <a:rPr lang="zh-CN" altLang="zh-CN" dirty="0"/>
              <a:t>作为输入，以</a:t>
            </a:r>
            <a:r>
              <a:rPr lang="en-US" altLang="zh-CN" dirty="0"/>
              <a:t>B</a:t>
            </a:r>
            <a:r>
              <a:rPr lang="zh-CN" altLang="zh-CN" dirty="0"/>
              <a:t>为结构元素</a:t>
            </a:r>
            <a:r>
              <a:rPr lang="zh-CN" altLang="en-US" dirty="0"/>
              <a:t>对该</a:t>
            </a:r>
            <a:r>
              <a:rPr lang="zh-CN" altLang="zh-CN" dirty="0"/>
              <a:t>图进行形态学平滑（先执行开运算，再执行闭运算）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215A19-F3B1-43D9-8196-F93AA4E34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34" y="3662344"/>
            <a:ext cx="4873063" cy="35830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76C4D0-4021-445A-A194-8A01043BA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874" y="3662344"/>
            <a:ext cx="4873063" cy="358308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2839D6D-6205-4A88-A9BC-8E9D991761E4}"/>
              </a:ext>
            </a:extLst>
          </p:cNvPr>
          <p:cNvSpPr/>
          <p:nvPr/>
        </p:nvSpPr>
        <p:spPr>
          <a:xfrm>
            <a:off x="1394712" y="5835550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i="0" dirty="0">
                <a:solidFill>
                  <a:schemeClr val="bg2"/>
                </a:solidFill>
                <a:latin typeface="华文中宋" pitchFamily="2" charset="-122"/>
                <a:ea typeface="华文中宋" pitchFamily="2" charset="-122"/>
              </a:rPr>
              <a:t>灰度图像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C7B90E-AA12-4362-AA70-497C80C511FA}"/>
              </a:ext>
            </a:extLst>
          </p:cNvPr>
          <p:cNvSpPr/>
          <p:nvPr/>
        </p:nvSpPr>
        <p:spPr>
          <a:xfrm>
            <a:off x="6582106" y="5835550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i="0" dirty="0">
                <a:solidFill>
                  <a:schemeClr val="bg2"/>
                </a:solidFill>
                <a:latin typeface="华文中宋" pitchFamily="2" charset="-122"/>
                <a:ea typeface="华文中宋" pitchFamily="2" charset="-122"/>
              </a:rPr>
              <a:t>形态学平滑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EB5CC2-337E-4BF8-8ED2-7B251BBC3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5920" y="3662344"/>
            <a:ext cx="4873063" cy="358308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7CF9337-EC5A-46A6-A97E-6EC3891EC2FB}"/>
              </a:ext>
            </a:extLst>
          </p:cNvPr>
          <p:cNvSpPr/>
          <p:nvPr/>
        </p:nvSpPr>
        <p:spPr>
          <a:xfrm>
            <a:off x="3783225" y="5835550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i="0" dirty="0">
                <a:solidFill>
                  <a:schemeClr val="bg2"/>
                </a:solidFill>
                <a:latin typeface="华文中宋" pitchFamily="2" charset="-122"/>
                <a:ea typeface="华文中宋" pitchFamily="2" charset="-122"/>
              </a:rPr>
              <a:t>梯度幅值图像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497E34DA-20EA-4761-86FC-ADE28FF464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2566" y="1346058"/>
          <a:ext cx="827584" cy="827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6" imgW="565014" imgH="564931" progId="Visio.Drawing.11">
                  <p:embed/>
                </p:oleObj>
              </mc:Choice>
              <mc:Fallback>
                <p:oleObj name="Visio" r:id="rId6" imgW="565014" imgH="564931" progId="Visio.Drawing.11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497E34DA-20EA-4761-86FC-ADE28FF464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2566" y="1346058"/>
                        <a:ext cx="827584" cy="8275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A703E22-F214-40FF-AC3D-ABF4BDB08230}"/>
              </a:ext>
            </a:extLst>
          </p:cNvPr>
          <p:cNvCxnSpPr/>
          <p:nvPr/>
        </p:nvCxnSpPr>
        <p:spPr bwMode="auto">
          <a:xfrm>
            <a:off x="6300192" y="2780928"/>
            <a:ext cx="14925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F5A9D740-CF58-479B-800A-A9F3E4A0C15F}"/>
              </a:ext>
            </a:extLst>
          </p:cNvPr>
          <p:cNvSpPr/>
          <p:nvPr/>
        </p:nvSpPr>
        <p:spPr bwMode="auto">
          <a:xfrm rot="19423217">
            <a:off x="7632746" y="2154289"/>
            <a:ext cx="379756" cy="17523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012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7BB72-9236-4D2A-A0A1-85E22A0D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4</a:t>
            </a:r>
            <a:r>
              <a:rPr lang="zh-CN" altLang="en-US" dirty="0"/>
              <a:t>：编程实现以下功能</a:t>
            </a:r>
            <a:r>
              <a:rPr lang="en-US" altLang="zh-CN" dirty="0"/>
              <a:t>(4.9)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3636A-B045-43DC-8F9E-380678913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341438"/>
            <a:ext cx="6372662" cy="4832412"/>
          </a:xfrm>
        </p:spPr>
        <p:txBody>
          <a:bodyPr/>
          <a:lstStyle/>
          <a:p>
            <a:r>
              <a:rPr lang="zh-CN" altLang="zh-CN" dirty="0"/>
              <a:t>图像</a:t>
            </a:r>
            <a:r>
              <a:rPr lang="zh-CN" altLang="en-US" dirty="0"/>
              <a:t>的</a:t>
            </a:r>
            <a:r>
              <a:rPr lang="zh-CN" altLang="zh-CN" dirty="0"/>
              <a:t>灰度级膨胀</a:t>
            </a:r>
            <a:r>
              <a:rPr lang="zh-CN" altLang="en-US" dirty="0"/>
              <a:t>与</a:t>
            </a:r>
            <a:r>
              <a:rPr lang="zh-CN" altLang="zh-CN" dirty="0"/>
              <a:t>灰度级腐蚀</a:t>
            </a:r>
            <a:endParaRPr lang="en-US" altLang="zh-CN" dirty="0"/>
          </a:p>
          <a:p>
            <a:pPr lvl="1"/>
            <a:r>
              <a:rPr lang="zh-CN" altLang="en-US" dirty="0"/>
              <a:t>分别对原始梯度幅值图像、</a:t>
            </a:r>
            <a:r>
              <a:rPr lang="zh-CN" altLang="zh-CN" dirty="0"/>
              <a:t>平滑后的梯度幅值图进行分水岭分割（调用接口）</a:t>
            </a:r>
          </a:p>
          <a:p>
            <a:pPr lvl="1"/>
            <a:r>
              <a:rPr lang="zh-CN" altLang="zh-CN" dirty="0"/>
              <a:t>编程语言不限</a:t>
            </a:r>
            <a:endParaRPr lang="en-US" altLang="zh-CN" dirty="0"/>
          </a:p>
          <a:p>
            <a:pPr lvl="0"/>
            <a:r>
              <a:rPr lang="zh-CN" altLang="zh-CN" dirty="0"/>
              <a:t>作业提交要求：</a:t>
            </a:r>
          </a:p>
          <a:p>
            <a:pPr lvl="1"/>
            <a:r>
              <a:rPr lang="zh-CN" altLang="zh-CN" dirty="0"/>
              <a:t>提交报告及源码：报告包括每个步骤的输入输出</a:t>
            </a:r>
          </a:p>
          <a:p>
            <a:pPr lvl="1"/>
            <a:r>
              <a:rPr lang="zh-CN" altLang="zh-CN" dirty="0"/>
              <a:t>文件夹命名：学号</a:t>
            </a:r>
            <a:r>
              <a:rPr lang="en-US" altLang="zh-CN" dirty="0"/>
              <a:t>_</a:t>
            </a:r>
            <a:r>
              <a:rPr lang="zh-CN" altLang="zh-CN" dirty="0"/>
              <a:t>姓名</a:t>
            </a:r>
          </a:p>
          <a:p>
            <a:pPr lvl="1"/>
            <a:r>
              <a:rPr lang="zh-CN" altLang="zh-CN" dirty="0"/>
              <a:t>发送邮箱：</a:t>
            </a:r>
            <a:r>
              <a:rPr lang="en-US" altLang="zh-CN" dirty="0">
                <a:hlinkClick r:id="rId2"/>
              </a:rPr>
              <a:t> machine_vision_21@163.com</a:t>
            </a:r>
            <a:endParaRPr lang="zh-CN" altLang="zh-CN" dirty="0"/>
          </a:p>
          <a:p>
            <a:pPr lvl="1"/>
            <a:r>
              <a:rPr lang="zh-CN" altLang="zh-CN" dirty="0"/>
              <a:t>截止日期：</a:t>
            </a:r>
            <a:r>
              <a:rPr lang="en-US" altLang="zh-CN" dirty="0"/>
              <a:t>4</a:t>
            </a:r>
            <a:r>
              <a:rPr lang="zh-CN" altLang="zh-CN" dirty="0"/>
              <a:t>月</a:t>
            </a:r>
            <a:r>
              <a:rPr lang="en-US" altLang="zh-CN"/>
              <a:t>25</a:t>
            </a:r>
            <a:r>
              <a:rPr lang="zh-CN" altLang="zh-CN"/>
              <a:t>日</a:t>
            </a: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BA2445-2885-484D-A758-14E7C5B0D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421" y="3643745"/>
            <a:ext cx="4873063" cy="35830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1DE149A-3CC0-4399-923B-918D130D1D4F}"/>
              </a:ext>
            </a:extLst>
          </p:cNvPr>
          <p:cNvSpPr/>
          <p:nvPr/>
        </p:nvSpPr>
        <p:spPr>
          <a:xfrm>
            <a:off x="6696512" y="5835296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i="0" dirty="0">
                <a:solidFill>
                  <a:schemeClr val="bg2"/>
                </a:solidFill>
                <a:latin typeface="华文中宋" pitchFamily="2" charset="-122"/>
                <a:ea typeface="华文中宋" pitchFamily="2" charset="-122"/>
              </a:rPr>
              <a:t>平滑后的分水岭分割结果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7F2887-B495-4036-8B07-A92FE5F5D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1484784"/>
            <a:ext cx="4873063" cy="358308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619D7A2-CEDE-4B1B-809B-6F4338FE70D8}"/>
              </a:ext>
            </a:extLst>
          </p:cNvPr>
          <p:cNvSpPr/>
          <p:nvPr/>
        </p:nvSpPr>
        <p:spPr>
          <a:xfrm>
            <a:off x="6984544" y="3594502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i="0" dirty="0">
                <a:solidFill>
                  <a:schemeClr val="bg2"/>
                </a:solidFill>
                <a:latin typeface="华文中宋" pitchFamily="2" charset="-122"/>
                <a:ea typeface="华文中宋" pitchFamily="2" charset="-122"/>
              </a:rPr>
              <a:t>分水岭分割结果</a:t>
            </a:r>
          </a:p>
        </p:txBody>
      </p:sp>
    </p:spTree>
    <p:extLst>
      <p:ext uri="{BB962C8B-B14F-4D97-AF65-F5344CB8AC3E}">
        <p14:creationId xmlns:p14="http://schemas.microsoft.com/office/powerpoint/2010/main" val="383895323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">
  <a:themeElements>
    <a:clrScheme name="Stream 10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660066"/>
      </a:accent1>
      <a:accent2>
        <a:srgbClr val="A886E0"/>
      </a:accent2>
      <a:accent3>
        <a:srgbClr val="AAADCA"/>
      </a:accent3>
      <a:accent4>
        <a:srgbClr val="DADADA"/>
      </a:accent4>
      <a:accent5>
        <a:srgbClr val="B8AAB8"/>
      </a:accent5>
      <a:accent6>
        <a:srgbClr val="9879CB"/>
      </a:accent6>
      <a:hlink>
        <a:srgbClr val="000066"/>
      </a:hlink>
      <a:folHlink>
        <a:srgbClr val="0000FF"/>
      </a:folHlink>
    </a:clrScheme>
    <a:fontScheme name="Stream">
      <a:majorFont>
        <a:latin typeface="黑体"/>
        <a:ea typeface="黑体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10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660066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B8AAB8"/>
        </a:accent5>
        <a:accent6>
          <a:srgbClr val="9879CB"/>
        </a:accent6>
        <a:hlink>
          <a:srgbClr val="000066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黑体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660066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B8AAB8"/>
        </a:accent5>
        <a:accent6>
          <a:srgbClr val="9879CB"/>
        </a:accent6>
        <a:hlink>
          <a:srgbClr val="000066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黑体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3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660066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B8AAB8"/>
        </a:accent5>
        <a:accent6>
          <a:srgbClr val="9879CB"/>
        </a:accent6>
        <a:hlink>
          <a:srgbClr val="000066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黑体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3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660066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B8AAB8"/>
        </a:accent5>
        <a:accent6>
          <a:srgbClr val="9879CB"/>
        </a:accent6>
        <a:hlink>
          <a:srgbClr val="000066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48951</TotalTime>
  <Words>179</Words>
  <Application>Microsoft Office PowerPoint</Application>
  <PresentationFormat>全屏显示(4:3)</PresentationFormat>
  <Paragraphs>19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黑体</vt:lpstr>
      <vt:lpstr>华文中宋</vt:lpstr>
      <vt:lpstr>宋体</vt:lpstr>
      <vt:lpstr>Arial</vt:lpstr>
      <vt:lpstr>Californian FB</vt:lpstr>
      <vt:lpstr>Palatino Linotype</vt:lpstr>
      <vt:lpstr>Times New Roman</vt:lpstr>
      <vt:lpstr>Wingdings</vt:lpstr>
      <vt:lpstr>Stream</vt:lpstr>
      <vt:lpstr>自定义设计方案</vt:lpstr>
      <vt:lpstr>1_自定义设计方案</vt:lpstr>
      <vt:lpstr>2_自定义设计方案</vt:lpstr>
      <vt:lpstr>Microsoft Visio 2003-2010 绘图</vt:lpstr>
      <vt:lpstr>作业4：编程实现以下功能(4.9) </vt:lpstr>
      <vt:lpstr>作业4：编程实现以下功能(4.9) </vt:lpstr>
    </vt:vector>
  </TitlesOfParts>
  <Company>NKU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Chris</dc:creator>
  <cp:lastModifiedBy>Sunmz</cp:lastModifiedBy>
  <cp:revision>2402</cp:revision>
  <dcterms:created xsi:type="dcterms:W3CDTF">2009-09-01T03:33:22Z</dcterms:created>
  <dcterms:modified xsi:type="dcterms:W3CDTF">2021-04-11T04:23:09Z</dcterms:modified>
</cp:coreProperties>
</file>