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tags/tag7.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8.xml" ContentType="application/vnd.openxmlformats-officedocument.presentationml.tags+xml"/>
  <Override PartName="/ppt/notesSlides/notesSlide12.xml" ContentType="application/vnd.openxmlformats-officedocument.presentationml.notesSlide+xml"/>
  <Override PartName="/ppt/tags/tag9.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0.xml" ContentType="application/vnd.openxmlformats-officedocument.presentationml.tags+xml"/>
  <Override PartName="/ppt/notesSlides/notesSlide16.xml" ContentType="application/vnd.openxmlformats-officedocument.presentationml.notesSlide+xml"/>
  <Override PartName="/ppt/tags/tag11.xml" ContentType="application/vnd.openxmlformats-officedocument.presentationml.tags+xml"/>
  <Override PartName="/ppt/notesSlides/notesSlide17.xml" ContentType="application/vnd.openxmlformats-officedocument.presentationml.notesSlide+xml"/>
  <Override PartName="/ppt/tags/tag12.xml" ContentType="application/vnd.openxmlformats-officedocument.presentationml.tags+xml"/>
  <Override PartName="/ppt/notesSlides/notesSlide18.xml" ContentType="application/vnd.openxmlformats-officedocument.presentationml.notesSlide+xml"/>
  <Override PartName="/ppt/tags/tag13.xml" ContentType="application/vnd.openxmlformats-officedocument.presentationml.tags+xml"/>
  <Override PartName="/ppt/notesSlides/notesSlide19.xml" ContentType="application/vnd.openxmlformats-officedocument.presentationml.notesSlide+xml"/>
  <Override PartName="/ppt/tags/tag14.xml" ContentType="application/vnd.openxmlformats-officedocument.presentationml.tags+xml"/>
  <Override PartName="/ppt/notesSlides/notesSlide20.xml" ContentType="application/vnd.openxmlformats-officedocument.presentationml.notesSlide+xml"/>
  <Override PartName="/ppt/tags/tag15.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16.xml" ContentType="application/vnd.openxmlformats-officedocument.presentationml.tags+xml"/>
  <Override PartName="/ppt/notesSlides/notesSlide31.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60" r:id="rId2"/>
    <p:sldId id="261" r:id="rId3"/>
    <p:sldId id="262" r:id="rId4"/>
    <p:sldId id="312" r:id="rId5"/>
    <p:sldId id="322" r:id="rId6"/>
    <p:sldId id="324" r:id="rId7"/>
    <p:sldId id="384" r:id="rId8"/>
    <p:sldId id="385" r:id="rId9"/>
    <p:sldId id="374" r:id="rId10"/>
    <p:sldId id="387" r:id="rId11"/>
    <p:sldId id="386" r:id="rId12"/>
    <p:sldId id="388" r:id="rId13"/>
    <p:sldId id="389" r:id="rId14"/>
    <p:sldId id="331" r:id="rId15"/>
    <p:sldId id="332" r:id="rId16"/>
    <p:sldId id="334" r:id="rId17"/>
    <p:sldId id="391" r:id="rId18"/>
    <p:sldId id="395" r:id="rId19"/>
    <p:sldId id="396" r:id="rId20"/>
    <p:sldId id="397" r:id="rId21"/>
    <p:sldId id="398" r:id="rId22"/>
    <p:sldId id="357" r:id="rId23"/>
    <p:sldId id="362" r:id="rId24"/>
    <p:sldId id="364" r:id="rId25"/>
    <p:sldId id="401" r:id="rId26"/>
    <p:sldId id="402" r:id="rId27"/>
    <p:sldId id="359" r:id="rId28"/>
    <p:sldId id="403" r:id="rId29"/>
    <p:sldId id="404" r:id="rId30"/>
    <p:sldId id="361" r:id="rId31"/>
    <p:sldId id="369" r:id="rId32"/>
    <p:sldId id="372"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5" userDrawn="1">
          <p15:clr>
            <a:srgbClr val="A4A3A4"/>
          </p15:clr>
        </p15:guide>
        <p15:guide id="4" pos="3250" userDrawn="1">
          <p15:clr>
            <a:srgbClr val="A4A3A4"/>
          </p15:clr>
        </p15:guide>
        <p15:guide id="5" pos="7061" userDrawn="1">
          <p15:clr>
            <a:srgbClr val="A4A3A4"/>
          </p15:clr>
        </p15:guide>
        <p15:guide id="6" pos="488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F5FA"/>
    <a:srgbClr val="CDE7F1"/>
    <a:srgbClr val="CCE9F0"/>
    <a:srgbClr val="000000"/>
    <a:srgbClr val="0432FF"/>
    <a:srgbClr val="20517C"/>
    <a:srgbClr val="16A287"/>
    <a:srgbClr val="777777"/>
    <a:srgbClr val="C0C0C0"/>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31" autoAdjust="0"/>
    <p:restoredTop sz="82053" autoAdjust="0"/>
  </p:normalViewPr>
  <p:slideViewPr>
    <p:cSldViewPr showGuides="1">
      <p:cViewPr varScale="1">
        <p:scale>
          <a:sx n="95" d="100"/>
          <a:sy n="95" d="100"/>
        </p:scale>
        <p:origin x="728" y="176"/>
      </p:cViewPr>
      <p:guideLst>
        <p:guide orient="horz" pos="2115"/>
        <p:guide pos="3250"/>
        <p:guide pos="7061"/>
        <p:guide pos="4883"/>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C0BA0B-DAEA-4680-AAC1-9E8B91E60633}" type="datetimeFigureOut">
              <a:rPr lang="zh-CN" altLang="en-US" smtClean="0"/>
              <a:t>2023/4/5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7DBA15-3F6E-4149-9019-6609FD57F75E}" type="slidenum">
              <a:rPr lang="zh-CN" altLang="en-US" smtClean="0"/>
              <a:t>‹#›</a:t>
            </a:fld>
            <a:endParaRPr lang="zh-CN" altLang="en-US"/>
          </a:p>
        </p:txBody>
      </p:sp>
    </p:spTree>
    <p:extLst>
      <p:ext uri="{BB962C8B-B14F-4D97-AF65-F5344CB8AC3E}">
        <p14:creationId xmlns:p14="http://schemas.microsoft.com/office/powerpoint/2010/main" val="380283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kern="1200" dirty="0">
                <a:solidFill>
                  <a:schemeClr val="tx1"/>
                </a:solidFill>
                <a:effectLst/>
                <a:latin typeface="+mn-lt"/>
                <a:ea typeface="+mn-ea"/>
                <a:cs typeface="+mn-cs"/>
              </a:rPr>
              <a:t>Good</a:t>
            </a:r>
            <a:r>
              <a:rPr lang="en-US" altLang="zh-CN" sz="1200" kern="1200" baseline="0" dirty="0">
                <a:solidFill>
                  <a:schemeClr val="tx1"/>
                </a:solidFill>
                <a:effectLst/>
                <a:latin typeface="+mn-lt"/>
                <a:ea typeface="+mn-ea"/>
                <a:cs typeface="+mn-cs"/>
              </a:rPr>
              <a:t> afternoon, everyone. My name is </a:t>
            </a:r>
            <a:r>
              <a:rPr lang="en-US" altLang="zh-CN" sz="1200" kern="1200" baseline="0" dirty="0" err="1">
                <a:solidFill>
                  <a:schemeClr val="tx1"/>
                </a:solidFill>
                <a:effectLst/>
                <a:latin typeface="+mn-lt"/>
                <a:ea typeface="+mn-ea"/>
                <a:cs typeface="+mn-cs"/>
              </a:rPr>
              <a:t>Jiarui</a:t>
            </a:r>
            <a:r>
              <a:rPr lang="en-US" altLang="zh-CN" sz="1200" kern="1200" baseline="0" dirty="0">
                <a:solidFill>
                  <a:schemeClr val="tx1"/>
                </a:solidFill>
                <a:effectLst/>
                <a:latin typeface="+mn-lt"/>
                <a:ea typeface="+mn-ea"/>
                <a:cs typeface="+mn-cs"/>
              </a:rPr>
              <a:t> Guo. I am from Peking University.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Today my topic is ``</a:t>
            </a:r>
            <a:r>
              <a:rPr lang="en-US" altLang="zh-CN" sz="1200" dirty="0">
                <a:latin typeface="+mn-ea"/>
                <a:cs typeface="Microsoft YaHei" charset="0"/>
              </a:rPr>
              <a:t>Finding Simplex Items in Data Streams</a:t>
            </a:r>
            <a:r>
              <a:rPr lang="en-US" sz="1200" kern="1200" baseline="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The authors include </a:t>
            </a:r>
            <a:r>
              <a:rPr lang="en-US" sz="1200" kern="1200" baseline="0" dirty="0" err="1">
                <a:solidFill>
                  <a:schemeClr val="tx1"/>
                </a:solidFill>
                <a:effectLst/>
                <a:latin typeface="+mn-lt"/>
                <a:ea typeface="+mn-ea"/>
                <a:cs typeface="+mn-cs"/>
              </a:rPr>
              <a:t>Zhuochen</a:t>
            </a:r>
            <a:r>
              <a:rPr lang="en-US" sz="1200" kern="1200" baseline="0" dirty="0">
                <a:solidFill>
                  <a:schemeClr val="tx1"/>
                </a:solidFill>
                <a:effectLst/>
                <a:latin typeface="+mn-lt"/>
                <a:ea typeface="+mn-ea"/>
                <a:cs typeface="+mn-cs"/>
              </a:rPr>
              <a:t> Fan, </a:t>
            </a:r>
            <a:r>
              <a:rPr lang="en-US" sz="1200" kern="1200" baseline="0" dirty="0" err="1">
                <a:solidFill>
                  <a:schemeClr val="tx1"/>
                </a:solidFill>
                <a:effectLst/>
                <a:latin typeface="+mn-lt"/>
                <a:ea typeface="+mn-ea"/>
                <a:cs typeface="+mn-cs"/>
              </a:rPr>
              <a:t>Jiarui</a:t>
            </a:r>
            <a:r>
              <a:rPr lang="en-US" sz="1200" kern="1200" baseline="0" dirty="0">
                <a:solidFill>
                  <a:schemeClr val="tx1"/>
                </a:solidFill>
                <a:effectLst/>
                <a:latin typeface="+mn-lt"/>
                <a:ea typeface="+mn-ea"/>
                <a:cs typeface="+mn-cs"/>
              </a:rPr>
              <a:t> Guo and </a:t>
            </a:r>
            <a:r>
              <a:rPr lang="en-US" sz="1200" kern="1200" baseline="0" dirty="0" err="1">
                <a:solidFill>
                  <a:schemeClr val="tx1"/>
                </a:solidFill>
                <a:effectLst/>
                <a:latin typeface="+mn-lt"/>
                <a:ea typeface="+mn-ea"/>
                <a:cs typeface="+mn-cs"/>
              </a:rPr>
              <a:t>Xiaodong</a:t>
            </a:r>
            <a:r>
              <a:rPr lang="en-US" sz="1200" kern="1200" baseline="0" dirty="0">
                <a:solidFill>
                  <a:schemeClr val="tx1"/>
                </a:solidFill>
                <a:effectLst/>
                <a:latin typeface="+mn-lt"/>
                <a:ea typeface="+mn-ea"/>
                <a:cs typeface="+mn-cs"/>
              </a:rPr>
              <a:t> Li, which are from Peking University, and these three authors contributed equally to the paper; Tong Yang, which is my advisor; </a:t>
            </a:r>
            <a:r>
              <a:rPr lang="en-US" sz="1200" kern="1200" baseline="0" dirty="0" err="1">
                <a:solidFill>
                  <a:schemeClr val="tx1"/>
                </a:solidFill>
                <a:effectLst/>
                <a:latin typeface="+mn-lt"/>
                <a:ea typeface="+mn-ea"/>
                <a:cs typeface="+mn-cs"/>
              </a:rPr>
              <a:t>Yikai</a:t>
            </a:r>
            <a:r>
              <a:rPr lang="en-US" sz="1200" kern="1200" baseline="0" dirty="0">
                <a:solidFill>
                  <a:schemeClr val="tx1"/>
                </a:solidFill>
                <a:effectLst/>
                <a:latin typeface="+mn-lt"/>
                <a:ea typeface="+mn-ea"/>
                <a:cs typeface="+mn-cs"/>
              </a:rPr>
              <a:t> Zhao, </a:t>
            </a:r>
            <a:r>
              <a:rPr lang="en-US" sz="1200" kern="1200" baseline="0" dirty="0" err="1">
                <a:solidFill>
                  <a:schemeClr val="tx1"/>
                </a:solidFill>
                <a:effectLst/>
                <a:latin typeface="+mn-lt"/>
                <a:ea typeface="+mn-ea"/>
                <a:cs typeface="+mn-cs"/>
              </a:rPr>
              <a:t>Yuhan</a:t>
            </a:r>
            <a:r>
              <a:rPr lang="en-US" sz="1200" kern="1200" baseline="0" dirty="0">
                <a:solidFill>
                  <a:schemeClr val="tx1"/>
                </a:solidFill>
                <a:effectLst/>
                <a:latin typeface="+mn-lt"/>
                <a:ea typeface="+mn-ea"/>
                <a:cs typeface="+mn-cs"/>
              </a:rPr>
              <a:t> Wu, Bin Cui, which also come from Peking University; </a:t>
            </a:r>
            <a:r>
              <a:rPr lang="en-US" sz="1200" kern="1200" baseline="0" dirty="0" err="1">
                <a:solidFill>
                  <a:schemeClr val="tx1"/>
                </a:solidFill>
                <a:effectLst/>
                <a:latin typeface="+mn-lt"/>
                <a:ea typeface="+mn-ea"/>
                <a:cs typeface="+mn-cs"/>
              </a:rPr>
              <a:t>Yanwei</a:t>
            </a:r>
            <a:r>
              <a:rPr lang="en-US" sz="1200" kern="1200" baseline="0" dirty="0">
                <a:solidFill>
                  <a:schemeClr val="tx1"/>
                </a:solidFill>
                <a:effectLst/>
                <a:latin typeface="+mn-lt"/>
                <a:ea typeface="+mn-ea"/>
                <a:cs typeface="+mn-cs"/>
              </a:rPr>
              <a:t> Xu, which is from Huawei; Steve Uhlig from Queen Mary and Gong Zhang from Huawei. </a:t>
            </a:r>
            <a:endParaRPr lang="en-US" dirty="0"/>
          </a:p>
        </p:txBody>
      </p:sp>
      <p:sp>
        <p:nvSpPr>
          <p:cNvPr id="4" name="Slide Number Placeholder 3"/>
          <p:cNvSpPr>
            <a:spLocks noGrp="1"/>
          </p:cNvSpPr>
          <p:nvPr>
            <p:ph type="sldNum" sz="quarter" idx="10"/>
          </p:nvPr>
        </p:nvSpPr>
        <p:spPr/>
        <p:txBody>
          <a:bodyPr/>
          <a:lstStyle/>
          <a:p>
            <a:fld id="{2C7DBA15-3F6E-4149-9019-6609FD57F75E}" type="slidenum">
              <a:rPr lang="zh-CN" altLang="en-US" smtClean="0"/>
              <a:t>1</a:t>
            </a:fld>
            <a:endParaRPr lang="zh-CN" altLang="en-US"/>
          </a:p>
        </p:txBody>
      </p:sp>
    </p:spTree>
    <p:extLst>
      <p:ext uri="{BB962C8B-B14F-4D97-AF65-F5344CB8AC3E}">
        <p14:creationId xmlns:p14="http://schemas.microsoft.com/office/powerpoint/2010/main" val="5908188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i="0" dirty="0">
                <a:effectLst/>
                <a:latin typeface="Helvetica" pitchFamily="2" charset="0"/>
              </a:rPr>
              <a:t>The data structure of TowerSketch is similar to CMSketch, except that TowerSketch uses different-sized counters for different arrays. Experimental results show that TowerSketch estimates the frequency of infrequent items more accurately.</a:t>
            </a:r>
          </a:p>
        </p:txBody>
      </p:sp>
      <p:sp>
        <p:nvSpPr>
          <p:cNvPr id="4" name="灯片编号占位符 3"/>
          <p:cNvSpPr>
            <a:spLocks noGrp="1"/>
          </p:cNvSpPr>
          <p:nvPr>
            <p:ph type="sldNum" sz="quarter" idx="10"/>
          </p:nvPr>
        </p:nvSpPr>
        <p:spPr/>
        <p:txBody>
          <a:bodyPr/>
          <a:lstStyle/>
          <a:p>
            <a:fld id="{2C7DBA15-3F6E-4149-9019-6609FD57F75E}" type="slidenum">
              <a:rPr lang="zh-CN" altLang="en-US" smtClean="0"/>
              <a:t>10</a:t>
            </a:fld>
            <a:endParaRPr lang="zh-CN" altLang="en-US"/>
          </a:p>
        </p:txBody>
      </p:sp>
    </p:spTree>
    <p:extLst>
      <p:ext uri="{BB962C8B-B14F-4D97-AF65-F5344CB8AC3E}">
        <p14:creationId xmlns:p14="http://schemas.microsoft.com/office/powerpoint/2010/main" val="32863033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kern="1200" dirty="0">
                <a:solidFill>
                  <a:schemeClr val="tx1"/>
                </a:solidFill>
                <a:effectLst/>
                <a:latin typeface="+mn-lt"/>
                <a:ea typeface="+mn-ea"/>
                <a:cs typeface="+mn-cs"/>
              </a:rPr>
              <a:t>And now we move on to the second part, problem statement. </a:t>
            </a:r>
            <a:endParaRPr lang="en-US" dirty="0"/>
          </a:p>
        </p:txBody>
      </p:sp>
      <p:sp>
        <p:nvSpPr>
          <p:cNvPr id="4" name="Slide Number Placeholder 3"/>
          <p:cNvSpPr>
            <a:spLocks noGrp="1"/>
          </p:cNvSpPr>
          <p:nvPr>
            <p:ph type="sldNum" sz="quarter" idx="10"/>
          </p:nvPr>
        </p:nvSpPr>
        <p:spPr/>
        <p:txBody>
          <a:bodyPr/>
          <a:lstStyle/>
          <a:p>
            <a:fld id="{2C7DBA15-3F6E-4149-9019-6609FD57F75E}" type="slidenum">
              <a:rPr lang="zh-CN" altLang="en-US" smtClean="0"/>
              <a:t>11</a:t>
            </a:fld>
            <a:endParaRPr lang="zh-CN" altLang="en-US"/>
          </a:p>
        </p:txBody>
      </p:sp>
    </p:spTree>
    <p:extLst>
      <p:ext uri="{BB962C8B-B14F-4D97-AF65-F5344CB8AC3E}">
        <p14:creationId xmlns:p14="http://schemas.microsoft.com/office/powerpoint/2010/main" val="20504780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i="0" dirty="0">
                <a:effectLst/>
                <a:latin typeface="Helvetica" pitchFamily="2" charset="0"/>
              </a:rPr>
              <a:t>We now give the official definition of k-simplex items: an item e is called k=simplex item from window w, if and only if its frequencies in p consecutive windows satisfy two requirements:</a:t>
            </a:r>
          </a:p>
          <a:p>
            <a:r>
              <a:rPr lang="en" altLang="zh-CN" i="0" dirty="0">
                <a:effectLst/>
                <a:latin typeface="Helvetica" pitchFamily="2" charset="0"/>
              </a:rPr>
              <a:t>The first requirement is that all these frequencies are positive. In other words, the item e must appear in every window.</a:t>
            </a:r>
          </a:p>
          <a:p>
            <a:r>
              <a:rPr lang="en" altLang="zh-CN" i="0" dirty="0">
                <a:effectLst/>
                <a:latin typeface="Helvetica" pitchFamily="2" charset="0"/>
              </a:rPr>
              <a:t>The second requirement has something to do with the fitting polynomial. There shall exist a k-</a:t>
            </a:r>
            <a:r>
              <a:rPr lang="en" altLang="zh-CN" i="0" dirty="0" err="1">
                <a:effectLst/>
                <a:latin typeface="Helvetica" pitchFamily="2" charset="0"/>
              </a:rPr>
              <a:t>th</a:t>
            </a:r>
            <a:r>
              <a:rPr lang="en" altLang="zh-CN" i="0" dirty="0">
                <a:effectLst/>
                <a:latin typeface="Helvetica" pitchFamily="2" charset="0"/>
              </a:rPr>
              <a:t> degree polynomial f(n), such that the mean square error \epsilon is smaller than T, where T is a predefined threshold. </a:t>
            </a:r>
          </a:p>
        </p:txBody>
      </p:sp>
      <p:sp>
        <p:nvSpPr>
          <p:cNvPr id="4" name="灯片编号占位符 3"/>
          <p:cNvSpPr>
            <a:spLocks noGrp="1"/>
          </p:cNvSpPr>
          <p:nvPr>
            <p:ph type="sldNum" sz="quarter" idx="10"/>
          </p:nvPr>
        </p:nvSpPr>
        <p:spPr/>
        <p:txBody>
          <a:bodyPr/>
          <a:lstStyle/>
          <a:p>
            <a:fld id="{2C7DBA15-3F6E-4149-9019-6609FD57F75E}" type="slidenum">
              <a:rPr lang="zh-CN" altLang="en-US" smtClean="0"/>
              <a:t>12</a:t>
            </a:fld>
            <a:endParaRPr lang="zh-CN" altLang="en-US"/>
          </a:p>
        </p:txBody>
      </p:sp>
    </p:spTree>
    <p:extLst>
      <p:ext uri="{BB962C8B-B14F-4D97-AF65-F5344CB8AC3E}">
        <p14:creationId xmlns:p14="http://schemas.microsoft.com/office/powerpoint/2010/main" val="39932960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i="0" dirty="0">
                <a:effectLst/>
                <a:latin typeface="Helvetica" pitchFamily="2" charset="0"/>
              </a:rPr>
              <a:t>And we have to claim the relationship and difference between simplex items and persistent items. An item is called persistent item if the number of windows it appears exceeds </a:t>
            </a:r>
            <a:r>
              <a:rPr lang="en-US" altLang="zh-CN" i="0" dirty="0">
                <a:effectLst/>
                <a:latin typeface="Helvetica" pitchFamily="2" charset="0"/>
              </a:rPr>
              <a:t>a predefine threshold. </a:t>
            </a:r>
          </a:p>
          <a:p>
            <a:r>
              <a:rPr lang="en-US" altLang="zh-CN" i="0" dirty="0">
                <a:effectLst/>
                <a:latin typeface="Helvetica" pitchFamily="2" charset="0"/>
              </a:rPr>
              <a:t>So we see that both items have something to do with the number of windows that items appear. However, to find persistent items, we only care whether it appears in a window, but do not care how many times it appears in a window or whether the frequencies can be fitted by a polynomial. Further, simplex items have to appear in consecutive windows, but we do not expect persistent items to meet this requirement. </a:t>
            </a:r>
            <a:endParaRPr lang="en" altLang="zh-CN" i="0" dirty="0">
              <a:effectLst/>
              <a:latin typeface="Helvetica" pitchFamily="2" charset="0"/>
            </a:endParaRPr>
          </a:p>
        </p:txBody>
      </p:sp>
      <p:sp>
        <p:nvSpPr>
          <p:cNvPr id="4" name="灯片编号占位符 3"/>
          <p:cNvSpPr>
            <a:spLocks noGrp="1"/>
          </p:cNvSpPr>
          <p:nvPr>
            <p:ph type="sldNum" sz="quarter" idx="10"/>
          </p:nvPr>
        </p:nvSpPr>
        <p:spPr/>
        <p:txBody>
          <a:bodyPr/>
          <a:lstStyle/>
          <a:p>
            <a:fld id="{2C7DBA15-3F6E-4149-9019-6609FD57F75E}" type="slidenum">
              <a:rPr lang="zh-CN" altLang="en-US" smtClean="0"/>
              <a:t>13</a:t>
            </a:fld>
            <a:endParaRPr lang="zh-CN" altLang="en-US"/>
          </a:p>
        </p:txBody>
      </p:sp>
    </p:spTree>
    <p:extLst>
      <p:ext uri="{BB962C8B-B14F-4D97-AF65-F5344CB8AC3E}">
        <p14:creationId xmlns:p14="http://schemas.microsoft.com/office/powerpoint/2010/main" val="4378734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kern="1200" dirty="0">
                <a:solidFill>
                  <a:schemeClr val="tx1"/>
                </a:solidFill>
                <a:effectLst/>
                <a:latin typeface="+mn-lt"/>
                <a:ea typeface="+mn-ea"/>
                <a:cs typeface="+mn-cs"/>
              </a:rPr>
              <a:t>Next, we present out</a:t>
            </a:r>
            <a:r>
              <a:rPr lang="en-US" altLang="zh-CN" sz="1200" b="0" kern="1200" baseline="0" dirty="0">
                <a:solidFill>
                  <a:schemeClr val="tx1"/>
                </a:solidFill>
                <a:effectLst/>
                <a:latin typeface="+mn-lt"/>
                <a:ea typeface="+mn-ea"/>
                <a:cs typeface="+mn-cs"/>
              </a:rPr>
              <a:t> solution – X-Sketch.</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7DBA15-3F6E-4149-9019-6609FD57F75E}" type="slidenum">
              <a:rPr lang="zh-CN" altLang="en-US" smtClean="0"/>
              <a:t>14</a:t>
            </a:fld>
            <a:endParaRPr lang="zh-CN" altLang="en-US"/>
          </a:p>
        </p:txBody>
      </p:sp>
    </p:spTree>
    <p:extLst>
      <p:ext uri="{BB962C8B-B14F-4D97-AF65-F5344CB8AC3E}">
        <p14:creationId xmlns:p14="http://schemas.microsoft.com/office/powerpoint/2010/main" val="29297198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kern="1200" dirty="0">
                <a:solidFill>
                  <a:schemeClr val="tx1"/>
                </a:solidFill>
                <a:effectLst/>
                <a:latin typeface="+mn-lt"/>
                <a:ea typeface="+mn-ea"/>
                <a:cs typeface="+mn-cs"/>
              </a:rPr>
              <a:t>We explain</a:t>
            </a:r>
            <a:r>
              <a:rPr lang="en-US" altLang="zh-CN" sz="1200" b="0" kern="1200" baseline="0" dirty="0">
                <a:solidFill>
                  <a:schemeClr val="tx1"/>
                </a:solidFill>
                <a:effectLst/>
                <a:latin typeface="+mn-lt"/>
                <a:ea typeface="+mn-ea"/>
                <a:cs typeface="+mn-cs"/>
              </a:rPr>
              <a:t> our X-Sketch in terms of the following three aspects.</a:t>
            </a:r>
            <a:endParaRPr lang="en-US" b="0" dirty="0"/>
          </a:p>
        </p:txBody>
      </p:sp>
      <p:sp>
        <p:nvSpPr>
          <p:cNvPr id="4" name="Slide Number Placeholder 3"/>
          <p:cNvSpPr>
            <a:spLocks noGrp="1"/>
          </p:cNvSpPr>
          <p:nvPr>
            <p:ph type="sldNum" sz="quarter" idx="10"/>
          </p:nvPr>
        </p:nvSpPr>
        <p:spPr/>
        <p:txBody>
          <a:bodyPr/>
          <a:lstStyle/>
          <a:p>
            <a:fld id="{2C7DBA15-3F6E-4149-9019-6609FD57F75E}" type="slidenum">
              <a:rPr lang="zh-CN" altLang="en-US" smtClean="0"/>
              <a:t>15</a:t>
            </a:fld>
            <a:endParaRPr lang="zh-CN" altLang="en-US"/>
          </a:p>
        </p:txBody>
      </p:sp>
    </p:spTree>
    <p:extLst>
      <p:ext uri="{BB962C8B-B14F-4D97-AF65-F5344CB8AC3E}">
        <p14:creationId xmlns:p14="http://schemas.microsoft.com/office/powerpoint/2010/main" val="23338781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First, we propose the baseline solution for finding simplex items using CMSketch. The baseline solution uses two parts of data structures: Part 1, which is just p CMSketches, to record the frequencies for last p windows. Moreover, the baseline solution use a set to store the ID of simplex items, and a hash table to record the lasting time of these items. </a:t>
            </a:r>
          </a:p>
          <a:p>
            <a:endParaRPr lang="en-US" altLang="zh-CN" dirty="0"/>
          </a:p>
          <a:p>
            <a:r>
              <a:rPr lang="en-US" altLang="zh-CN" dirty="0"/>
              <a:t>However, even if the baseline solution can fulfill the need to find simplex items in data streams, </a:t>
            </a:r>
            <a:r>
              <a:rPr lang="en" altLang="zh-CN" i="0" dirty="0">
                <a:effectLst/>
                <a:latin typeface="Helvetica" pitchFamily="2" charset="0"/>
              </a:rPr>
              <a:t>there is still much room for improvement in terms of </a:t>
            </a:r>
            <a:r>
              <a:rPr lang="en" altLang="zh-CN" i="0">
                <a:effectLst/>
                <a:latin typeface="Helvetica" pitchFamily="2" charset="0"/>
              </a:rPr>
              <a:t>memory and </a:t>
            </a:r>
            <a:r>
              <a:rPr lang="en" altLang="zh-CN" i="0" dirty="0">
                <a:effectLst/>
                <a:latin typeface="Helvetica" pitchFamily="2" charset="0"/>
              </a:rPr>
              <a:t>accuracy.</a:t>
            </a:r>
          </a:p>
        </p:txBody>
      </p:sp>
      <p:sp>
        <p:nvSpPr>
          <p:cNvPr id="4" name="灯片编号占位符 3"/>
          <p:cNvSpPr>
            <a:spLocks noGrp="1"/>
          </p:cNvSpPr>
          <p:nvPr>
            <p:ph type="sldNum" sz="quarter" idx="10"/>
          </p:nvPr>
        </p:nvSpPr>
        <p:spPr/>
        <p:txBody>
          <a:bodyPr/>
          <a:lstStyle/>
          <a:p>
            <a:fld id="{2C7DBA15-3F6E-4149-9019-6609FD57F75E}" type="slidenum">
              <a:rPr lang="zh-CN" altLang="en-US" smtClean="0"/>
              <a:t>16</a:t>
            </a:fld>
            <a:endParaRPr lang="zh-CN" altLang="en-US"/>
          </a:p>
        </p:txBody>
      </p:sp>
    </p:spTree>
    <p:extLst>
      <p:ext uri="{BB962C8B-B14F-4D97-AF65-F5344CB8AC3E}">
        <p14:creationId xmlns:p14="http://schemas.microsoft.com/office/powerpoint/2010/main" val="22959237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So we already know that if the frequencies of an item in the last p windows can be fitted by a k-</a:t>
            </a:r>
            <a:r>
              <a:rPr lang="en-US" altLang="zh-CN" dirty="0" err="1"/>
              <a:t>th</a:t>
            </a:r>
            <a:r>
              <a:rPr lang="en-US" altLang="zh-CN" dirty="0"/>
              <a:t> polynomial, then the item is k-simplex. However, the fitting error will not increase if we simply increase the degree k, so (k-1)-simplex items will surely be k-simplex items in our problem definition. </a:t>
            </a:r>
          </a:p>
          <a:p>
            <a:endParaRPr lang="en-US" altLang="zh-CN" dirty="0"/>
          </a:p>
          <a:p>
            <a:r>
              <a:rPr lang="en-US" altLang="zh-CN" dirty="0"/>
              <a:t>We can use an example to show this fact: Suppose the frequency is related to the position of an object in physics, then 0-simplex, 1-simplex and 2-simplex items will have a nearly stable position, velocity and acceleration respectively. And if a train is moving as a constant velocity, it will surely have a constant acceleration, which is equal to 0! </a:t>
            </a:r>
          </a:p>
          <a:p>
            <a:endParaRPr lang="en-US" altLang="zh-CN" dirty="0"/>
          </a:p>
          <a:p>
            <a:r>
              <a:rPr lang="en-US" altLang="zh-CN" dirty="0"/>
              <a:t>So, to distinguish true k-simplex items from (k-1)-simplex items, we add a threshold for the highest coefficient of the polynomial, </a:t>
            </a:r>
            <a:r>
              <a:rPr lang="en-US" altLang="zh-CN" dirty="0" err="1"/>
              <a:t>a_k</a:t>
            </a:r>
            <a:r>
              <a:rPr lang="en-US" altLang="zh-CN" dirty="0"/>
              <a:t> and only items with large absolute value of </a:t>
            </a:r>
            <a:r>
              <a:rPr lang="en-US" altLang="zh-CN" dirty="0" err="1"/>
              <a:t>a_k</a:t>
            </a:r>
            <a:r>
              <a:rPr lang="en-US" altLang="zh-CN" dirty="0"/>
              <a:t> will be viewed as k-simplex items. In this way, we guarantee that the highest dominates the polynomial, so all items will be true k-simplex items. </a:t>
            </a:r>
            <a:endParaRPr lang="zh-CN" altLang="en-US" dirty="0"/>
          </a:p>
        </p:txBody>
      </p:sp>
      <p:sp>
        <p:nvSpPr>
          <p:cNvPr id="4" name="灯片编号占位符 3"/>
          <p:cNvSpPr>
            <a:spLocks noGrp="1"/>
          </p:cNvSpPr>
          <p:nvPr>
            <p:ph type="sldNum" sz="quarter" idx="10"/>
          </p:nvPr>
        </p:nvSpPr>
        <p:spPr/>
        <p:txBody>
          <a:bodyPr/>
          <a:lstStyle/>
          <a:p>
            <a:fld id="{2C7DBA15-3F6E-4149-9019-6609FD57F75E}" type="slidenum">
              <a:rPr lang="zh-CN" altLang="en-US" smtClean="0"/>
              <a:t>17</a:t>
            </a:fld>
            <a:endParaRPr lang="zh-CN" altLang="en-US"/>
          </a:p>
        </p:txBody>
      </p:sp>
    </p:spTree>
    <p:extLst>
      <p:ext uri="{BB962C8B-B14F-4D97-AF65-F5344CB8AC3E}">
        <p14:creationId xmlns:p14="http://schemas.microsoft.com/office/powerpoint/2010/main" val="4338073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And now we start introducing the data structure of </a:t>
            </a:r>
            <a:r>
              <a:rPr lang="en-US" altLang="zh-CN" dirty="0" err="1"/>
              <a:t>SimpleX</a:t>
            </a:r>
            <a:r>
              <a:rPr lang="en-US" altLang="zh-CN" dirty="0"/>
              <a:t>-Sketch, or X-Sketch for short. X-Sketch still includes two stages, stage 1 and stage 2. However, in Stage 1, we use TowerSketch instead of CMSketch, and we only record frequencies for last s windows, where s is smaller than p; Stage 2 records potential simplex items and their lasting time using a hash table. </a:t>
            </a:r>
            <a:endParaRPr lang="zh-CN" altLang="en-US" dirty="0"/>
          </a:p>
        </p:txBody>
      </p:sp>
      <p:sp>
        <p:nvSpPr>
          <p:cNvPr id="4" name="灯片编号占位符 3"/>
          <p:cNvSpPr>
            <a:spLocks noGrp="1"/>
          </p:cNvSpPr>
          <p:nvPr>
            <p:ph type="sldNum" sz="quarter" idx="10"/>
          </p:nvPr>
        </p:nvSpPr>
        <p:spPr/>
        <p:txBody>
          <a:bodyPr/>
          <a:lstStyle/>
          <a:p>
            <a:fld id="{2C7DBA15-3F6E-4149-9019-6609FD57F75E}" type="slidenum">
              <a:rPr lang="zh-CN" altLang="en-US" smtClean="0"/>
              <a:t>18</a:t>
            </a:fld>
            <a:endParaRPr lang="zh-CN" altLang="en-US"/>
          </a:p>
        </p:txBody>
      </p:sp>
    </p:spTree>
    <p:extLst>
      <p:ext uri="{BB962C8B-B14F-4D97-AF65-F5344CB8AC3E}">
        <p14:creationId xmlns:p14="http://schemas.microsoft.com/office/powerpoint/2010/main" val="12342810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technique used in Stage 1 is called short-term filtering, and its key idea is to record frequency accurately and quickly filter non-simplex items, which either do not appear in consecutive windows, or cannot use a polynomial to fit their frequency. </a:t>
            </a:r>
          </a:p>
          <a:p>
            <a:endParaRPr lang="en-US" altLang="zh-CN" dirty="0"/>
          </a:p>
          <a:p>
            <a:r>
              <a:rPr lang="en-US" altLang="zh-CN" dirty="0"/>
              <a:t>And to measure the probability of becoming simplex item, we define a potential. Again, we add a threshold for the potential lambda, and items with insufficient potential are not allowed to enter Stage 2. </a:t>
            </a:r>
            <a:endParaRPr lang="zh-CN" altLang="en-US" dirty="0"/>
          </a:p>
        </p:txBody>
      </p:sp>
      <p:sp>
        <p:nvSpPr>
          <p:cNvPr id="4" name="灯片编号占位符 3"/>
          <p:cNvSpPr>
            <a:spLocks noGrp="1"/>
          </p:cNvSpPr>
          <p:nvPr>
            <p:ph type="sldNum" sz="quarter" idx="10"/>
          </p:nvPr>
        </p:nvSpPr>
        <p:spPr/>
        <p:txBody>
          <a:bodyPr/>
          <a:lstStyle/>
          <a:p>
            <a:fld id="{2C7DBA15-3F6E-4149-9019-6609FD57F75E}" type="slidenum">
              <a:rPr lang="zh-CN" altLang="en-US" smtClean="0"/>
              <a:t>19</a:t>
            </a:fld>
            <a:endParaRPr lang="zh-CN" altLang="en-US"/>
          </a:p>
        </p:txBody>
      </p:sp>
    </p:spTree>
    <p:extLst>
      <p:ext uri="{BB962C8B-B14F-4D97-AF65-F5344CB8AC3E}">
        <p14:creationId xmlns:p14="http://schemas.microsoft.com/office/powerpoint/2010/main" val="726065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kern="1200" dirty="0">
                <a:solidFill>
                  <a:schemeClr val="tx1"/>
                </a:solidFill>
                <a:effectLst/>
                <a:latin typeface="+mn-lt"/>
                <a:ea typeface="+mn-ea"/>
                <a:cs typeface="+mn-cs"/>
              </a:rPr>
              <a:t>Here is the outline, and we first introduce</a:t>
            </a:r>
            <a:r>
              <a:rPr lang="en-US" altLang="zh-CN" sz="1200" b="0" kern="1200" baseline="0" dirty="0">
                <a:solidFill>
                  <a:schemeClr val="tx1"/>
                </a:solidFill>
                <a:effectLst/>
                <a:latin typeface="+mn-lt"/>
                <a:ea typeface="+mn-ea"/>
                <a:cs typeface="+mn-cs"/>
              </a:rPr>
              <a:t> the background.</a:t>
            </a:r>
            <a:endParaRPr lang="en-US" b="0" dirty="0"/>
          </a:p>
        </p:txBody>
      </p:sp>
      <p:sp>
        <p:nvSpPr>
          <p:cNvPr id="4" name="Slide Number Placeholder 3"/>
          <p:cNvSpPr>
            <a:spLocks noGrp="1"/>
          </p:cNvSpPr>
          <p:nvPr>
            <p:ph type="sldNum" sz="quarter" idx="10"/>
          </p:nvPr>
        </p:nvSpPr>
        <p:spPr/>
        <p:txBody>
          <a:bodyPr/>
          <a:lstStyle/>
          <a:p>
            <a:fld id="{2C7DBA15-3F6E-4149-9019-6609FD57F75E}" type="slidenum">
              <a:rPr lang="zh-CN" altLang="en-US" smtClean="0"/>
              <a:t>2</a:t>
            </a:fld>
            <a:endParaRPr lang="zh-CN" altLang="en-US"/>
          </a:p>
        </p:txBody>
      </p:sp>
    </p:spTree>
    <p:extLst>
      <p:ext uri="{BB962C8B-B14F-4D97-AF65-F5344CB8AC3E}">
        <p14:creationId xmlns:p14="http://schemas.microsoft.com/office/powerpoint/2010/main" val="6021109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Stage 2 records the id, last p frequencies and the lasting time of an item. To construct a reasonable replacement strategy to evict non-simplex items in Stage 2, we define a weight for every item, and use probability method to randomly evict items in Stage 2 to make room for simplex items. </a:t>
            </a:r>
            <a:endParaRPr lang="zh-CN" altLang="en-US" dirty="0"/>
          </a:p>
        </p:txBody>
      </p:sp>
      <p:sp>
        <p:nvSpPr>
          <p:cNvPr id="4" name="灯片编号占位符 3"/>
          <p:cNvSpPr>
            <a:spLocks noGrp="1"/>
          </p:cNvSpPr>
          <p:nvPr>
            <p:ph type="sldNum" sz="quarter" idx="10"/>
          </p:nvPr>
        </p:nvSpPr>
        <p:spPr/>
        <p:txBody>
          <a:bodyPr/>
          <a:lstStyle/>
          <a:p>
            <a:fld id="{2C7DBA15-3F6E-4149-9019-6609FD57F75E}" type="slidenum">
              <a:rPr lang="zh-CN" altLang="en-US" smtClean="0"/>
              <a:t>20</a:t>
            </a:fld>
            <a:endParaRPr lang="zh-CN" altLang="en-US"/>
          </a:p>
        </p:txBody>
      </p:sp>
    </p:spTree>
    <p:extLst>
      <p:ext uri="{BB962C8B-B14F-4D97-AF65-F5344CB8AC3E}">
        <p14:creationId xmlns:p14="http://schemas.microsoft.com/office/powerpoint/2010/main" val="22454916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And this is an example of X-Sketch. Items with large potential is selected from stage 1, and evict an item in stage 2 with small weight. </a:t>
            </a:r>
            <a:endParaRPr lang="zh-CN" altLang="en-US" dirty="0"/>
          </a:p>
        </p:txBody>
      </p:sp>
      <p:sp>
        <p:nvSpPr>
          <p:cNvPr id="4" name="灯片编号占位符 3"/>
          <p:cNvSpPr>
            <a:spLocks noGrp="1"/>
          </p:cNvSpPr>
          <p:nvPr>
            <p:ph type="sldNum" sz="quarter" idx="10"/>
          </p:nvPr>
        </p:nvSpPr>
        <p:spPr/>
        <p:txBody>
          <a:bodyPr/>
          <a:lstStyle/>
          <a:p>
            <a:fld id="{2C7DBA15-3F6E-4149-9019-6609FD57F75E}" type="slidenum">
              <a:rPr lang="zh-CN" altLang="en-US" smtClean="0"/>
              <a:t>21</a:t>
            </a:fld>
            <a:endParaRPr lang="zh-CN" altLang="en-US"/>
          </a:p>
        </p:txBody>
      </p:sp>
    </p:spTree>
    <p:extLst>
      <p:ext uri="{BB962C8B-B14F-4D97-AF65-F5344CB8AC3E}">
        <p14:creationId xmlns:p14="http://schemas.microsoft.com/office/powerpoint/2010/main" val="8431088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Now we will introduce the experimental results of X-Sketch.</a:t>
            </a:r>
          </a:p>
        </p:txBody>
      </p:sp>
      <p:sp>
        <p:nvSpPr>
          <p:cNvPr id="4" name="Slide Number Placeholder 3"/>
          <p:cNvSpPr>
            <a:spLocks noGrp="1"/>
          </p:cNvSpPr>
          <p:nvPr>
            <p:ph type="sldNum" sz="quarter" idx="10"/>
          </p:nvPr>
        </p:nvSpPr>
        <p:spPr/>
        <p:txBody>
          <a:bodyPr/>
          <a:lstStyle/>
          <a:p>
            <a:fld id="{2C7DBA15-3F6E-4149-9019-6609FD57F75E}" type="slidenum">
              <a:rPr lang="zh-CN" altLang="en-US" smtClean="0"/>
              <a:t>22</a:t>
            </a:fld>
            <a:endParaRPr lang="zh-CN" altLang="en-US"/>
          </a:p>
        </p:txBody>
      </p:sp>
    </p:spTree>
    <p:extLst>
      <p:ext uri="{BB962C8B-B14F-4D97-AF65-F5344CB8AC3E}">
        <p14:creationId xmlns:p14="http://schemas.microsoft.com/office/powerpoint/2010/main" val="19825855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This is the experimental setup.</a:t>
            </a:r>
          </a:p>
          <a:p>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We use three real datasets, </a:t>
            </a:r>
            <a:r>
              <a:rPr lang="en-US" altLang="zh-CN" sz="1200" b="0" i="0" u="none" strike="noStrike" kern="1200" baseline="0" dirty="0" err="1">
                <a:solidFill>
                  <a:schemeClr val="tx1"/>
                </a:solidFill>
                <a:latin typeface="+mn-lt"/>
                <a:ea typeface="+mn-ea"/>
                <a:cs typeface="+mn-cs"/>
              </a:rPr>
              <a:t>caida</a:t>
            </a:r>
            <a:r>
              <a:rPr lang="en-US" altLang="zh-CN" sz="1200" b="0" i="0" u="none" strike="noStrike" kern="1200" baseline="0" dirty="0">
                <a:solidFill>
                  <a:schemeClr val="tx1"/>
                </a:solidFill>
                <a:latin typeface="+mn-lt"/>
                <a:ea typeface="+mn-ea"/>
                <a:cs typeface="+mn-cs"/>
              </a:rPr>
              <a:t>, </a:t>
            </a:r>
            <a:r>
              <a:rPr lang="en-US" altLang="zh-CN" sz="1200" b="0" i="0" u="none" strike="noStrike" kern="1200" baseline="0" dirty="0" err="1">
                <a:solidFill>
                  <a:schemeClr val="tx1"/>
                </a:solidFill>
                <a:latin typeface="+mn-lt"/>
                <a:ea typeface="+mn-ea"/>
                <a:cs typeface="+mn-cs"/>
              </a:rPr>
              <a:t>mawi</a:t>
            </a:r>
            <a:r>
              <a:rPr lang="en-US" altLang="zh-CN" sz="1200" b="0" i="0" u="none" strike="noStrike" kern="1200" baseline="0" dirty="0">
                <a:solidFill>
                  <a:schemeClr val="tx1"/>
                </a:solidFill>
                <a:latin typeface="+mn-lt"/>
                <a:ea typeface="+mn-ea"/>
                <a:cs typeface="+mn-cs"/>
              </a:rPr>
              <a:t>, data center, and one synthetic dataset. We compare X-Sketch with the baseline solution on 5 metrics: PR, RR, F1 Score, ARE and Throughput. </a:t>
            </a:r>
          </a:p>
          <a:p>
            <a:endParaRPr lang="en-US" altLang="zh-CN" sz="1200" dirty="0"/>
          </a:p>
          <a:p>
            <a:r>
              <a:rPr lang="en-US" altLang="zh-CN" sz="1200" dirty="0"/>
              <a:t>We will only list the results of F1 Score, ARE and throughput here. </a:t>
            </a:r>
          </a:p>
          <a:p>
            <a:endParaRPr lang="zh-CN" altLang="en-US" dirty="0"/>
          </a:p>
        </p:txBody>
      </p:sp>
      <p:sp>
        <p:nvSpPr>
          <p:cNvPr id="4" name="灯片编号占位符 3"/>
          <p:cNvSpPr>
            <a:spLocks noGrp="1"/>
          </p:cNvSpPr>
          <p:nvPr>
            <p:ph type="sldNum" sz="quarter" idx="10"/>
          </p:nvPr>
        </p:nvSpPr>
        <p:spPr/>
        <p:txBody>
          <a:bodyPr/>
          <a:lstStyle/>
          <a:p>
            <a:fld id="{2C7DBA15-3F6E-4149-9019-6609FD57F75E}" type="slidenum">
              <a:rPr lang="zh-CN" altLang="en-US" smtClean="0"/>
              <a:t>23</a:t>
            </a:fld>
            <a:endParaRPr lang="zh-CN" altLang="en-US"/>
          </a:p>
        </p:txBody>
      </p:sp>
    </p:spTree>
    <p:extLst>
      <p:ext uri="{BB962C8B-B14F-4D97-AF65-F5344CB8AC3E}">
        <p14:creationId xmlns:p14="http://schemas.microsoft.com/office/powerpoint/2010/main" val="1622692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For experimental results, we find that on all these datasets, X-Sketch achieves higher F1 score. </a:t>
            </a:r>
          </a:p>
        </p:txBody>
      </p:sp>
      <p:sp>
        <p:nvSpPr>
          <p:cNvPr id="4" name="灯片编号占位符 3"/>
          <p:cNvSpPr>
            <a:spLocks noGrp="1"/>
          </p:cNvSpPr>
          <p:nvPr>
            <p:ph type="sldNum" sz="quarter" idx="10"/>
          </p:nvPr>
        </p:nvSpPr>
        <p:spPr/>
        <p:txBody>
          <a:bodyPr/>
          <a:lstStyle/>
          <a:p>
            <a:fld id="{2C7DBA15-3F6E-4149-9019-6609FD57F75E}" type="slidenum">
              <a:rPr lang="zh-CN" altLang="en-US" smtClean="0"/>
              <a:t>24</a:t>
            </a:fld>
            <a:endParaRPr lang="zh-CN" altLang="en-US"/>
          </a:p>
        </p:txBody>
      </p:sp>
    </p:spTree>
    <p:extLst>
      <p:ext uri="{BB962C8B-B14F-4D97-AF65-F5344CB8AC3E}">
        <p14:creationId xmlns:p14="http://schemas.microsoft.com/office/powerpoint/2010/main" val="26647385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Also, X-Sketch has smaller ARE, which shows that it reports the lasting time of simplex items more accurately. </a:t>
            </a:r>
          </a:p>
        </p:txBody>
      </p:sp>
      <p:sp>
        <p:nvSpPr>
          <p:cNvPr id="4" name="灯片编号占位符 3"/>
          <p:cNvSpPr>
            <a:spLocks noGrp="1"/>
          </p:cNvSpPr>
          <p:nvPr>
            <p:ph type="sldNum" sz="quarter" idx="10"/>
          </p:nvPr>
        </p:nvSpPr>
        <p:spPr/>
        <p:txBody>
          <a:bodyPr/>
          <a:lstStyle/>
          <a:p>
            <a:fld id="{2C7DBA15-3F6E-4149-9019-6609FD57F75E}" type="slidenum">
              <a:rPr lang="zh-CN" altLang="en-US" smtClean="0"/>
              <a:t>25</a:t>
            </a:fld>
            <a:endParaRPr lang="zh-CN" altLang="en-US"/>
          </a:p>
        </p:txBody>
      </p:sp>
    </p:spTree>
    <p:extLst>
      <p:ext uri="{BB962C8B-B14F-4D97-AF65-F5344CB8AC3E}">
        <p14:creationId xmlns:p14="http://schemas.microsoft.com/office/powerpoint/2010/main" val="32057545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Finally, X-Sketch filters many non-simplex items in advance, so it prevents unnecessary polynomial fitting and has higher throughput. </a:t>
            </a:r>
          </a:p>
        </p:txBody>
      </p:sp>
      <p:sp>
        <p:nvSpPr>
          <p:cNvPr id="4" name="灯片编号占位符 3"/>
          <p:cNvSpPr>
            <a:spLocks noGrp="1"/>
          </p:cNvSpPr>
          <p:nvPr>
            <p:ph type="sldNum" sz="quarter" idx="10"/>
          </p:nvPr>
        </p:nvSpPr>
        <p:spPr/>
        <p:txBody>
          <a:bodyPr/>
          <a:lstStyle/>
          <a:p>
            <a:fld id="{2C7DBA15-3F6E-4149-9019-6609FD57F75E}" type="slidenum">
              <a:rPr lang="zh-CN" altLang="en-US" smtClean="0"/>
              <a:t>26</a:t>
            </a:fld>
            <a:endParaRPr lang="zh-CN" altLang="en-US"/>
          </a:p>
        </p:txBody>
      </p:sp>
    </p:spTree>
    <p:extLst>
      <p:ext uri="{BB962C8B-B14F-4D97-AF65-F5344CB8AC3E}">
        <p14:creationId xmlns:p14="http://schemas.microsoft.com/office/powerpoint/2010/main" val="38476202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Now we will give a practical application of X-Sketch, where X-Sketch can be used to accelerate machine learning algorithms. </a:t>
            </a:r>
          </a:p>
        </p:txBody>
      </p:sp>
      <p:sp>
        <p:nvSpPr>
          <p:cNvPr id="4" name="Slide Number Placeholder 3"/>
          <p:cNvSpPr>
            <a:spLocks noGrp="1"/>
          </p:cNvSpPr>
          <p:nvPr>
            <p:ph type="sldNum" sz="quarter" idx="10"/>
          </p:nvPr>
        </p:nvSpPr>
        <p:spPr/>
        <p:txBody>
          <a:bodyPr/>
          <a:lstStyle/>
          <a:p>
            <a:fld id="{2C7DBA15-3F6E-4149-9019-6609FD57F75E}" type="slidenum">
              <a:rPr lang="zh-CN" altLang="en-US" smtClean="0"/>
              <a:t>27</a:t>
            </a:fld>
            <a:endParaRPr lang="zh-CN" altLang="en-US"/>
          </a:p>
        </p:txBody>
      </p:sp>
    </p:spTree>
    <p:extLst>
      <p:ext uri="{BB962C8B-B14F-4D97-AF65-F5344CB8AC3E}">
        <p14:creationId xmlns:p14="http://schemas.microsoft.com/office/powerpoint/2010/main" val="31247641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i="0" dirty="0"/>
              <a:t>So we all know that machine learning can be used to predict the frequency of items. However, </a:t>
            </a:r>
            <a:r>
              <a:rPr lang="en" altLang="zh-CN" i="0" dirty="0">
                <a:effectLst/>
                <a:latin typeface="Helvetica" pitchFamily="2" charset="0"/>
              </a:rPr>
              <a:t>to the best of our knowledge, these models require massive training datasets and loops of training epochs to achieve high performance. Also, not all items in reality follow a strict and predictable pattern. Simply predicting the frequency of all items in the datasets is inefficient, and most of these predictions are even false or inaccurate. Therefore, X-Sketch can be used to accelerate machine learning algorithms. </a:t>
            </a:r>
          </a:p>
          <a:p>
            <a:endParaRPr lang="zh-CN" altLang="en-US" i="0" dirty="0"/>
          </a:p>
        </p:txBody>
      </p:sp>
      <p:sp>
        <p:nvSpPr>
          <p:cNvPr id="4" name="灯片编号占位符 3"/>
          <p:cNvSpPr>
            <a:spLocks noGrp="1"/>
          </p:cNvSpPr>
          <p:nvPr>
            <p:ph type="sldNum" sz="quarter" idx="10"/>
          </p:nvPr>
        </p:nvSpPr>
        <p:spPr/>
        <p:txBody>
          <a:bodyPr/>
          <a:lstStyle/>
          <a:p>
            <a:fld id="{2C7DBA15-3F6E-4149-9019-6609FD57F75E}" type="slidenum">
              <a:rPr lang="zh-CN" altLang="en-US" smtClean="0"/>
              <a:t>28</a:t>
            </a:fld>
            <a:endParaRPr lang="zh-CN" altLang="en-US"/>
          </a:p>
        </p:txBody>
      </p:sp>
    </p:spTree>
    <p:extLst>
      <p:ext uri="{BB962C8B-B14F-4D97-AF65-F5344CB8AC3E}">
        <p14:creationId xmlns:p14="http://schemas.microsoft.com/office/powerpoint/2010/main" val="5457844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i="0" dirty="0"/>
              <a:t>Specifically, we first run X-Sketch to find all simplex items. Then, we predict the frequency for these simplex items using the fitting polynomial. The frequency of other items can be further predicted by machine learning algorithms if necessary. </a:t>
            </a:r>
            <a:r>
              <a:rPr lang="en" altLang="zh-CN" i="0" dirty="0">
                <a:effectLst/>
                <a:latin typeface="Helvetica" pitchFamily="2" charset="0"/>
              </a:rPr>
              <a:t>Our experiments show that X-Sketch can improve the running time of predictions by at least a factor of 100/9 and still maintain a high level of accuracy.</a:t>
            </a:r>
          </a:p>
          <a:p>
            <a:endParaRPr lang="zh-CN" altLang="en-US" i="0" dirty="0"/>
          </a:p>
        </p:txBody>
      </p:sp>
      <p:sp>
        <p:nvSpPr>
          <p:cNvPr id="4" name="灯片编号占位符 3"/>
          <p:cNvSpPr>
            <a:spLocks noGrp="1"/>
          </p:cNvSpPr>
          <p:nvPr>
            <p:ph type="sldNum" sz="quarter" idx="10"/>
          </p:nvPr>
        </p:nvSpPr>
        <p:spPr/>
        <p:txBody>
          <a:bodyPr/>
          <a:lstStyle/>
          <a:p>
            <a:fld id="{2C7DBA15-3F6E-4149-9019-6609FD57F75E}" type="slidenum">
              <a:rPr lang="zh-CN" altLang="en-US" smtClean="0"/>
              <a:t>29</a:t>
            </a:fld>
            <a:endParaRPr lang="zh-CN" altLang="en-US"/>
          </a:p>
        </p:txBody>
      </p:sp>
    </p:spTree>
    <p:extLst>
      <p:ext uri="{BB962C8B-B14F-4D97-AF65-F5344CB8AC3E}">
        <p14:creationId xmlns:p14="http://schemas.microsoft.com/office/powerpoint/2010/main" val="680070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kern="1200" dirty="0">
                <a:solidFill>
                  <a:schemeClr val="tx1"/>
                </a:solidFill>
                <a:effectLst/>
                <a:latin typeface="+mn-lt"/>
                <a:ea typeface="+mn-ea"/>
                <a:cs typeface="+mn-cs"/>
              </a:rPr>
              <a:t>First, we introduce the background.</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C7DBA15-3F6E-4149-9019-6609FD57F75E}" type="slidenum">
              <a:rPr lang="zh-CN" altLang="en-US" smtClean="0"/>
              <a:t>3</a:t>
            </a:fld>
            <a:endParaRPr lang="zh-CN" altLang="en-US"/>
          </a:p>
        </p:txBody>
      </p:sp>
    </p:spTree>
    <p:extLst>
      <p:ext uri="{BB962C8B-B14F-4D97-AF65-F5344CB8AC3E}">
        <p14:creationId xmlns:p14="http://schemas.microsoft.com/office/powerpoint/2010/main" val="7362625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So now let us conclude our paper. </a:t>
            </a:r>
          </a:p>
        </p:txBody>
      </p:sp>
      <p:sp>
        <p:nvSpPr>
          <p:cNvPr id="4" name="Slide Number Placeholder 3"/>
          <p:cNvSpPr>
            <a:spLocks noGrp="1"/>
          </p:cNvSpPr>
          <p:nvPr>
            <p:ph type="sldNum" sz="quarter" idx="10"/>
          </p:nvPr>
        </p:nvSpPr>
        <p:spPr/>
        <p:txBody>
          <a:bodyPr/>
          <a:lstStyle/>
          <a:p>
            <a:fld id="{2C7DBA15-3F6E-4149-9019-6609FD57F75E}" type="slidenum">
              <a:rPr lang="zh-CN" altLang="en-US" smtClean="0"/>
              <a:t>30</a:t>
            </a:fld>
            <a:endParaRPr lang="zh-CN" altLang="en-US"/>
          </a:p>
        </p:txBody>
      </p:sp>
    </p:spTree>
    <p:extLst>
      <p:ext uri="{BB962C8B-B14F-4D97-AF65-F5344CB8AC3E}">
        <p14:creationId xmlns:p14="http://schemas.microsoft.com/office/powerpoint/2010/main" val="35149369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our paper, we define k-simplex items for the first time, and we generally focus on small k, especially when k=0,1,2. We propose a novel sketch, namely X-Sketch to find simplex items in data streams. Its key technique is called short-term filtering and weight election. Both theoretical and experimental results show the superiority of X-Sketch with respect to the baseline solution. Further, we use X-Sketch to accelerating machine learning. </a:t>
            </a:r>
            <a:endParaRPr lang="zh-CN" altLang="en-US" dirty="0"/>
          </a:p>
        </p:txBody>
      </p:sp>
      <p:sp>
        <p:nvSpPr>
          <p:cNvPr id="4" name="灯片编号占位符 3"/>
          <p:cNvSpPr>
            <a:spLocks noGrp="1"/>
          </p:cNvSpPr>
          <p:nvPr>
            <p:ph type="sldNum" sz="quarter" idx="10"/>
          </p:nvPr>
        </p:nvSpPr>
        <p:spPr/>
        <p:txBody>
          <a:bodyPr/>
          <a:lstStyle/>
          <a:p>
            <a:fld id="{2C7DBA15-3F6E-4149-9019-6609FD57F75E}" type="slidenum">
              <a:rPr lang="zh-CN" altLang="en-US" smtClean="0"/>
              <a:t>31</a:t>
            </a:fld>
            <a:endParaRPr lang="zh-CN" altLang="en-US"/>
          </a:p>
        </p:txBody>
      </p:sp>
    </p:spTree>
    <p:extLst>
      <p:ext uri="{BB962C8B-B14F-4D97-AF65-F5344CB8AC3E}">
        <p14:creationId xmlns:p14="http://schemas.microsoft.com/office/powerpoint/2010/main" val="13651058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is all for my paper. Thanks.</a:t>
            </a:r>
          </a:p>
          <a:p>
            <a:endParaRPr lang="en-US" dirty="0"/>
          </a:p>
        </p:txBody>
      </p:sp>
      <p:sp>
        <p:nvSpPr>
          <p:cNvPr id="4" name="Slide Number Placeholder 3"/>
          <p:cNvSpPr>
            <a:spLocks noGrp="1"/>
          </p:cNvSpPr>
          <p:nvPr>
            <p:ph type="sldNum" sz="quarter" idx="10"/>
          </p:nvPr>
        </p:nvSpPr>
        <p:spPr/>
        <p:txBody>
          <a:bodyPr/>
          <a:lstStyle/>
          <a:p>
            <a:fld id="{2C7DBA15-3F6E-4149-9019-6609FD57F75E}" type="slidenum">
              <a:rPr lang="zh-CN" altLang="en-US" smtClean="0"/>
              <a:t>32</a:t>
            </a:fld>
            <a:endParaRPr lang="zh-CN" altLang="en-US"/>
          </a:p>
        </p:txBody>
      </p:sp>
    </p:spTree>
    <p:extLst>
      <p:ext uri="{BB962C8B-B14F-4D97-AF65-F5344CB8AC3E}">
        <p14:creationId xmlns:p14="http://schemas.microsoft.com/office/powerpoint/2010/main" val="1685314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a:solidFill>
                  <a:schemeClr val="tx1"/>
                </a:solidFill>
                <a:latin typeface="+mn-lt"/>
                <a:ea typeface="+mn-ea"/>
                <a:cs typeface="+mn-cs"/>
              </a:rPr>
              <a:t>Frequency estimation and finding frequent items in data streams are important in many situations, and sketches, as a kind of probabilistic data structures, have gained widespread acceptance for these tasks because they can </a:t>
            </a:r>
            <a:r>
              <a:rPr lang="en" altLang="zh-CN" sz="1800" dirty="0">
                <a:effectLst/>
                <a:latin typeface="NimbusRomNo9L"/>
              </a:rPr>
              <a:t>well handle large-scale and high-speed data streams with limited memory and small errors. </a:t>
            </a:r>
            <a:endParaRPr lang="en-US" altLang="zh-CN" sz="1200" b="0" i="0" u="none" strike="noStrike" kern="1200" baseline="0" dirty="0">
              <a:solidFill>
                <a:schemeClr val="tx1"/>
              </a:solidFill>
              <a:latin typeface="+mn-lt"/>
              <a:ea typeface="+mn-ea"/>
              <a:cs typeface="+mn-cs"/>
            </a:endParaRPr>
          </a:p>
          <a:p>
            <a:endParaRPr lang="en-US" altLang="zh-CN" sz="1200" b="0" i="0" u="none" strike="noStrike" kern="1200" baseline="0" dirty="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2C7DBA15-3F6E-4149-9019-6609FD57F75E}" type="slidenum">
              <a:rPr lang="zh-CN" altLang="en-US" smtClean="0"/>
              <a:t>4</a:t>
            </a:fld>
            <a:endParaRPr lang="zh-CN" altLang="en-US"/>
          </a:p>
        </p:txBody>
      </p:sp>
    </p:spTree>
    <p:extLst>
      <p:ext uri="{BB962C8B-B14F-4D97-AF65-F5344CB8AC3E}">
        <p14:creationId xmlns:p14="http://schemas.microsoft.com/office/powerpoint/2010/main" val="38475190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800" dirty="0">
                <a:effectLst/>
                <a:latin typeface="NimbusRomNo9L"/>
              </a:rPr>
              <a:t>However, we find that patterns in which item frequencies present in a certain number of </a:t>
            </a:r>
            <a:r>
              <a:rPr lang="en" altLang="zh-CN" sz="1800" i="0" dirty="0">
                <a:effectLst/>
                <a:latin typeface="NimbusRomNo9L"/>
              </a:rPr>
              <a:t>consecutive</a:t>
            </a:r>
            <a:r>
              <a:rPr lang="en" altLang="zh-CN" sz="1800" i="1" dirty="0">
                <a:effectLst/>
                <a:latin typeface="NimbusRomNo9L"/>
              </a:rPr>
              <a:t> </a:t>
            </a:r>
            <a:r>
              <a:rPr lang="en" altLang="zh-CN" sz="1800" dirty="0">
                <a:effectLst/>
                <a:latin typeface="NimbusRomNo9L"/>
              </a:rPr>
              <a:t>windows are also worth exploring, but have not been investigated. We first divide the data stream into several contiguous windows. We claim that such patterns in </a:t>
            </a:r>
            <a:r>
              <a:rPr lang="en" altLang="zh-CN" sz="1800" dirty="0">
                <a:effectLst/>
                <a:latin typeface="CMMI10"/>
              </a:rPr>
              <a:t>p </a:t>
            </a:r>
            <a:r>
              <a:rPr lang="en" altLang="zh-CN" sz="1800" dirty="0">
                <a:effectLst/>
                <a:latin typeface="NimbusRomNo9L"/>
              </a:rPr>
              <a:t>continuous windows may be fitted by </a:t>
            </a:r>
            <a:r>
              <a:rPr lang="en" altLang="zh-CN" sz="1800" dirty="0">
                <a:effectLst/>
                <a:latin typeface="CMMI10"/>
              </a:rPr>
              <a:t>k</a:t>
            </a:r>
            <a:r>
              <a:rPr lang="en" altLang="zh-CN" sz="1800" dirty="0">
                <a:effectLst/>
                <a:latin typeface="NimbusRomNo9L"/>
              </a:rPr>
              <a:t>-degree polynomials, and only consider the low-order polynomials of </a:t>
            </a:r>
            <a:r>
              <a:rPr lang="en" altLang="zh-CN" sz="1800" dirty="0">
                <a:effectLst/>
                <a:latin typeface="CMMI10"/>
              </a:rPr>
              <a:t>k </a:t>
            </a:r>
            <a:r>
              <a:rPr lang="en" altLang="zh-CN" sz="1800" dirty="0">
                <a:effectLst/>
                <a:latin typeface="CMR10"/>
              </a:rPr>
              <a:t>= 0</a:t>
            </a:r>
            <a:r>
              <a:rPr lang="en" altLang="zh-CN" sz="1800" dirty="0">
                <a:effectLst/>
                <a:latin typeface="CMMI10"/>
              </a:rPr>
              <a:t>, </a:t>
            </a:r>
            <a:r>
              <a:rPr lang="en" altLang="zh-CN" sz="1800" dirty="0">
                <a:effectLst/>
                <a:latin typeface="CMR10"/>
              </a:rPr>
              <a:t>1</a:t>
            </a:r>
            <a:r>
              <a:rPr lang="en" altLang="zh-CN" sz="1800" dirty="0">
                <a:effectLst/>
                <a:latin typeface="CMMI10"/>
              </a:rPr>
              <a:t>, </a:t>
            </a:r>
            <a:r>
              <a:rPr lang="en" altLang="zh-CN" sz="1800" dirty="0">
                <a:effectLst/>
                <a:latin typeface="CMR10"/>
              </a:rPr>
              <a:t>2</a:t>
            </a:r>
            <a:r>
              <a:rPr lang="en" altLang="zh-CN" sz="1800" dirty="0">
                <a:effectLst/>
                <a:latin typeface="NimbusRomNo9L"/>
              </a:rPr>
              <a:t>, because constant, linear and quadratic functions are the most common and most basic function forms. </a:t>
            </a:r>
            <a:endParaRPr lang="en" altLang="zh-CN" dirty="0"/>
          </a:p>
        </p:txBody>
      </p:sp>
      <p:sp>
        <p:nvSpPr>
          <p:cNvPr id="4" name="灯片编号占位符 3"/>
          <p:cNvSpPr>
            <a:spLocks noGrp="1"/>
          </p:cNvSpPr>
          <p:nvPr>
            <p:ph type="sldNum" sz="quarter" idx="10"/>
          </p:nvPr>
        </p:nvSpPr>
        <p:spPr/>
        <p:txBody>
          <a:bodyPr/>
          <a:lstStyle/>
          <a:p>
            <a:fld id="{2C7DBA15-3F6E-4149-9019-6609FD57F75E}" type="slidenum">
              <a:rPr lang="zh-CN" altLang="en-US" smtClean="0"/>
              <a:t>5</a:t>
            </a:fld>
            <a:endParaRPr lang="zh-CN" altLang="en-US"/>
          </a:p>
        </p:txBody>
      </p:sp>
    </p:spTree>
    <p:extLst>
      <p:ext uri="{BB962C8B-B14F-4D97-AF65-F5344CB8AC3E}">
        <p14:creationId xmlns:p14="http://schemas.microsoft.com/office/powerpoint/2010/main" val="25459008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800" dirty="0">
                <a:effectLst/>
                <a:latin typeface="NimbusRomNo9L"/>
              </a:rPr>
              <a:t>And now, we will give some use cases for simplex items when k=0,1,2. </a:t>
            </a: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800" dirty="0">
                <a:effectLst/>
                <a:latin typeface="NimbusRomNo9L"/>
              </a:rPr>
              <a:t>When </a:t>
            </a:r>
            <a:r>
              <a:rPr lang="en" altLang="zh-CN" sz="1800" dirty="0">
                <a:effectLst/>
                <a:latin typeface="CMMI10"/>
              </a:rPr>
              <a:t>k </a:t>
            </a:r>
            <a:r>
              <a:rPr lang="en" altLang="zh-CN" sz="1800" dirty="0">
                <a:effectLst/>
                <a:latin typeface="CMR10"/>
              </a:rPr>
              <a:t>= 0</a:t>
            </a:r>
            <a:r>
              <a:rPr lang="en" altLang="zh-CN" sz="1800" dirty="0">
                <a:effectLst/>
                <a:latin typeface="NimbusRomNo9L"/>
              </a:rPr>
              <a:t>, we are looking for items whose frequencies remain essentially stable over </a:t>
            </a:r>
            <a:r>
              <a:rPr lang="en" altLang="zh-CN" sz="1800" dirty="0">
                <a:effectLst/>
                <a:latin typeface="CMMI10"/>
              </a:rPr>
              <a:t>p </a:t>
            </a:r>
            <a:r>
              <a:rPr lang="en" altLang="zh-CN" sz="1800" dirty="0">
                <a:effectLst/>
                <a:latin typeface="NimbusRomNo9L"/>
              </a:rPr>
              <a:t>consecutive windows, and call them 0-simplex items. For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800" dirty="0">
                <a:effectLst/>
                <a:latin typeface="NimbusRomNo9L"/>
              </a:rPr>
              <a:t>1) If we consider a cache line as an item, then 0-simplex items mean that these stable cache lines will be fetched in the near future. Therefore, we can apply 0-simplex items to prefetch the upcoming cache line, thereby improving the cache hit ratio. </a:t>
            </a:r>
            <a:endParaRPr lang="en"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800" dirty="0">
                <a:effectLst/>
                <a:latin typeface="NimbusRomNo9L"/>
              </a:rPr>
              <a:t>2) If we consider a network flow as an item, we can precisely pre-allocate bandwidth for such stable flows in the next time period for network management.</a:t>
            </a:r>
            <a:endParaRPr lang="en" altLang="zh-CN" dirty="0"/>
          </a:p>
          <a:p>
            <a:endParaRPr lang="en" altLang="zh-CN" dirty="0"/>
          </a:p>
        </p:txBody>
      </p:sp>
      <p:sp>
        <p:nvSpPr>
          <p:cNvPr id="4" name="灯片编号占位符 3"/>
          <p:cNvSpPr>
            <a:spLocks noGrp="1"/>
          </p:cNvSpPr>
          <p:nvPr>
            <p:ph type="sldNum" sz="quarter" idx="10"/>
          </p:nvPr>
        </p:nvSpPr>
        <p:spPr/>
        <p:txBody>
          <a:bodyPr/>
          <a:lstStyle/>
          <a:p>
            <a:fld id="{2C7DBA15-3F6E-4149-9019-6609FD57F75E}" type="slidenum">
              <a:rPr lang="zh-CN" altLang="en-US" smtClean="0"/>
              <a:t>6</a:t>
            </a:fld>
            <a:endParaRPr lang="zh-CN" altLang="en-US"/>
          </a:p>
        </p:txBody>
      </p:sp>
    </p:spTree>
    <p:extLst>
      <p:ext uri="{BB962C8B-B14F-4D97-AF65-F5344CB8AC3E}">
        <p14:creationId xmlns:p14="http://schemas.microsoft.com/office/powerpoint/2010/main" val="19012019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800" dirty="0">
                <a:effectLst/>
                <a:latin typeface="NimbusRomNo9L"/>
              </a:rPr>
              <a:t>When </a:t>
            </a:r>
            <a:r>
              <a:rPr lang="en" altLang="zh-CN" sz="1800" dirty="0">
                <a:effectLst/>
                <a:latin typeface="CMMI10"/>
              </a:rPr>
              <a:t>k </a:t>
            </a:r>
            <a:r>
              <a:rPr lang="en" altLang="zh-CN" sz="1800" dirty="0">
                <a:effectLst/>
                <a:latin typeface="CMR10"/>
              </a:rPr>
              <a:t>= 1</a:t>
            </a:r>
            <a:r>
              <a:rPr lang="en" altLang="zh-CN" sz="1800" dirty="0">
                <a:effectLst/>
                <a:latin typeface="NimbusRomNo9L"/>
              </a:rPr>
              <a:t>, we are looking for items whose frequencies increase or decrease linearly over </a:t>
            </a:r>
            <a:r>
              <a:rPr lang="en" altLang="zh-CN" sz="1800" dirty="0">
                <a:effectLst/>
                <a:latin typeface="CMMI10"/>
              </a:rPr>
              <a:t>p </a:t>
            </a:r>
            <a:r>
              <a:rPr lang="en" altLang="zh-CN" sz="1800" dirty="0">
                <a:effectLst/>
                <a:latin typeface="NimbusRomNo9L"/>
              </a:rPr>
              <a:t>consecutive windows, and call them 1-simplex items. For example:</a:t>
            </a:r>
            <a:endParaRPr lang="en" altLang="zh-CN" sz="4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800" dirty="0">
                <a:effectLst/>
                <a:latin typeface="NimbusRomNo9L"/>
              </a:rPr>
              <a:t>1) We can consider the slopes of the 1-simplex items as important features for the input of machine learning models. In particular, we can speed up the running of some machine learning models by finding 1-simplex items in data streams in advance, so as to greatly reduce the time required. </a:t>
            </a: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800" dirty="0">
                <a:effectLst/>
                <a:latin typeface="NimbusRomNo9L"/>
              </a:rPr>
              <a:t>2) Some network attacks such as DDoS have traffic patterns that can be described linearly after processing. Finding 1-simplex items can help to detect such attacks dynamically in real time. </a:t>
            </a:r>
            <a:endParaRPr lang="en" altLang="zh-CN" sz="7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sz="54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sz="4000" dirty="0"/>
          </a:p>
          <a:p>
            <a:endParaRPr lang="en" altLang="zh-CN" sz="2800" dirty="0"/>
          </a:p>
        </p:txBody>
      </p:sp>
      <p:sp>
        <p:nvSpPr>
          <p:cNvPr id="4" name="灯片编号占位符 3"/>
          <p:cNvSpPr>
            <a:spLocks noGrp="1"/>
          </p:cNvSpPr>
          <p:nvPr>
            <p:ph type="sldNum" sz="quarter" idx="10"/>
          </p:nvPr>
        </p:nvSpPr>
        <p:spPr/>
        <p:txBody>
          <a:bodyPr/>
          <a:lstStyle/>
          <a:p>
            <a:fld id="{2C7DBA15-3F6E-4149-9019-6609FD57F75E}" type="slidenum">
              <a:rPr lang="zh-CN" altLang="en-US" smtClean="0"/>
              <a:t>7</a:t>
            </a:fld>
            <a:endParaRPr lang="zh-CN" altLang="en-US"/>
          </a:p>
        </p:txBody>
      </p:sp>
    </p:spTree>
    <p:extLst>
      <p:ext uri="{BB962C8B-B14F-4D97-AF65-F5344CB8AC3E}">
        <p14:creationId xmlns:p14="http://schemas.microsoft.com/office/powerpoint/2010/main" val="19687879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800" dirty="0">
                <a:effectLst/>
                <a:latin typeface="NimbusRomNo9L"/>
              </a:rPr>
              <a:t>When </a:t>
            </a:r>
            <a:r>
              <a:rPr lang="en" altLang="zh-CN" sz="1800" dirty="0">
                <a:effectLst/>
                <a:latin typeface="CMMI10"/>
              </a:rPr>
              <a:t>k </a:t>
            </a:r>
            <a:r>
              <a:rPr lang="en" altLang="zh-CN" sz="1800" dirty="0">
                <a:effectLst/>
                <a:latin typeface="CMR10"/>
              </a:rPr>
              <a:t>= 2</a:t>
            </a:r>
            <a:r>
              <a:rPr lang="en" altLang="zh-CN" sz="1800" dirty="0">
                <a:effectLst/>
                <a:latin typeface="NimbusRomNo9L"/>
              </a:rPr>
              <a:t>, we are looking for items whose frequencies are parabola shaped over </a:t>
            </a:r>
            <a:r>
              <a:rPr lang="en" altLang="zh-CN" sz="1800" dirty="0">
                <a:effectLst/>
                <a:latin typeface="CMMI10"/>
              </a:rPr>
              <a:t>p </a:t>
            </a:r>
            <a:r>
              <a:rPr lang="en" altLang="zh-CN" sz="1800" dirty="0">
                <a:effectLst/>
                <a:latin typeface="NimbusRomNo9L"/>
              </a:rPr>
              <a:t>consecutive windows, and call them 2-simplex items. For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800" dirty="0">
                <a:effectLst/>
                <a:latin typeface="NimbusRomNo9L"/>
              </a:rPr>
              <a:t>1) Periodic 2-simplex items are considered to be the main traffic patterns generated in some wireless networks, so we can dynamically monitor such traffic to judge the performance of the corresponding networks. </a:t>
            </a:r>
            <a:endParaRPr lang="en" altLang="zh-CN" sz="5400" dirty="0"/>
          </a:p>
        </p:txBody>
      </p:sp>
      <p:sp>
        <p:nvSpPr>
          <p:cNvPr id="4" name="灯片编号占位符 3"/>
          <p:cNvSpPr>
            <a:spLocks noGrp="1"/>
          </p:cNvSpPr>
          <p:nvPr>
            <p:ph type="sldNum" sz="quarter" idx="10"/>
          </p:nvPr>
        </p:nvSpPr>
        <p:spPr/>
        <p:txBody>
          <a:bodyPr/>
          <a:lstStyle/>
          <a:p>
            <a:fld id="{2C7DBA15-3F6E-4149-9019-6609FD57F75E}" type="slidenum">
              <a:rPr lang="zh-CN" altLang="en-US" smtClean="0"/>
              <a:t>8</a:t>
            </a:fld>
            <a:endParaRPr lang="zh-CN" altLang="en-US"/>
          </a:p>
        </p:txBody>
      </p:sp>
    </p:spTree>
    <p:extLst>
      <p:ext uri="{BB962C8B-B14F-4D97-AF65-F5344CB8AC3E}">
        <p14:creationId xmlns:p14="http://schemas.microsoft.com/office/powerpoint/2010/main" val="4799797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a:t>And before we start introducing our solution, we first introduce two sketches: CMSketch and TowerSketch. These sketches are all designed to estimate the frequency of a certain item in the data stream. </a:t>
            </a:r>
          </a:p>
          <a:p>
            <a:r>
              <a:rPr lang="en-US" altLang="zh-CN" baseline="0" dirty="0"/>
              <a:t>The first is Count-Min Sketch, or CMSketch for short. </a:t>
            </a:r>
            <a:r>
              <a:rPr lang="en-US" altLang="zh-CN" i="0" baseline="0" dirty="0"/>
              <a:t>CMSketch </a:t>
            </a:r>
            <a:r>
              <a:rPr lang="en" altLang="zh-CN" i="0" dirty="0">
                <a:effectLst/>
                <a:latin typeface="Helvetica" pitchFamily="2" charset="0"/>
              </a:rPr>
              <a:t>is composed of several counter arrays, each associated with a hash function and having a certain number of counters.</a:t>
            </a:r>
          </a:p>
          <a:p>
            <a:r>
              <a:rPr lang="en" altLang="zh-CN" i="0" dirty="0">
                <a:effectLst/>
                <a:latin typeface="Helvetica" pitchFamily="2" charset="0"/>
              </a:rPr>
              <a:t>When inserting an item, CM Sketch first maps it to a counter in each array by computing the hash function, and then increments all mapped counters by 1.</a:t>
            </a:r>
          </a:p>
          <a:p>
            <a:r>
              <a:rPr lang="en" altLang="zh-CN" i="0" dirty="0">
                <a:effectLst/>
                <a:latin typeface="Helvetica" pitchFamily="2" charset="0"/>
              </a:rPr>
              <a:t>When querying an item, CM reports the minimum value among the mapped counters.</a:t>
            </a:r>
            <a:r>
              <a:rPr lang="en-US" altLang="zh-CN" i="0" baseline="0" dirty="0">
                <a:effectLst/>
                <a:latin typeface="Helvetica" pitchFamily="2" charset="0"/>
              </a:rPr>
              <a:t> </a:t>
            </a:r>
            <a:endParaRPr lang="en" altLang="zh-CN" i="0" dirty="0">
              <a:effectLst/>
              <a:latin typeface="Helvetica" pitchFamily="2" charset="0"/>
            </a:endParaRPr>
          </a:p>
        </p:txBody>
      </p:sp>
      <p:sp>
        <p:nvSpPr>
          <p:cNvPr id="4" name="灯片编号占位符 3"/>
          <p:cNvSpPr>
            <a:spLocks noGrp="1"/>
          </p:cNvSpPr>
          <p:nvPr>
            <p:ph type="sldNum" sz="quarter" idx="10"/>
          </p:nvPr>
        </p:nvSpPr>
        <p:spPr/>
        <p:txBody>
          <a:bodyPr/>
          <a:lstStyle/>
          <a:p>
            <a:fld id="{2C7DBA15-3F6E-4149-9019-6609FD57F75E}" type="slidenum">
              <a:rPr lang="zh-CN" altLang="en-US" smtClean="0"/>
              <a:t>9</a:t>
            </a:fld>
            <a:endParaRPr lang="zh-CN" altLang="en-US"/>
          </a:p>
        </p:txBody>
      </p:sp>
    </p:spTree>
    <p:extLst>
      <p:ext uri="{BB962C8B-B14F-4D97-AF65-F5344CB8AC3E}">
        <p14:creationId xmlns:p14="http://schemas.microsoft.com/office/powerpoint/2010/main" val="1293842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sp>
        <p:nvSpPr>
          <p:cNvPr id="4" name="矩形 3"/>
          <p:cNvSpPr/>
          <p:nvPr userDrawn="1"/>
        </p:nvSpPr>
        <p:spPr>
          <a:xfrm>
            <a:off x="-24680" y="0"/>
            <a:ext cx="12216680" cy="1357313"/>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矩形 136"/>
          <p:cNvSpPr/>
          <p:nvPr userDrawn="1"/>
        </p:nvSpPr>
        <p:spPr>
          <a:xfrm>
            <a:off x="-24680" y="5373216"/>
            <a:ext cx="12216680" cy="1484784"/>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文本占位符 145"/>
          <p:cNvSpPr>
            <a:spLocks noGrp="1"/>
          </p:cNvSpPr>
          <p:nvPr>
            <p:ph type="body" sz="quarter" idx="10" hasCustomPrompt="1"/>
          </p:nvPr>
        </p:nvSpPr>
        <p:spPr>
          <a:xfrm>
            <a:off x="839416" y="2924944"/>
            <a:ext cx="6549312" cy="808633"/>
          </a:xfrm>
          <a:prstGeom prst="rect">
            <a:avLst/>
          </a:prstGeom>
        </p:spPr>
        <p:txBody>
          <a:bodyPr/>
          <a:lstStyle>
            <a:lvl1pPr marL="0" indent="0" algn="l">
              <a:buNone/>
              <a:defRPr sz="4800" b="1">
                <a:solidFill>
                  <a:schemeClr val="tx1">
                    <a:lumMod val="85000"/>
                    <a:lumOff val="15000"/>
                  </a:schemeClr>
                </a:solidFill>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毕业论文答辩</a:t>
            </a:r>
            <a:r>
              <a:rPr lang="en-US" altLang="zh-CN" dirty="0"/>
              <a:t>PPT</a:t>
            </a:r>
            <a:r>
              <a:rPr lang="zh-CN" altLang="en-US" dirty="0"/>
              <a:t>模板</a:t>
            </a:r>
          </a:p>
        </p:txBody>
      </p:sp>
      <p:sp>
        <p:nvSpPr>
          <p:cNvPr id="149" name="文本占位符 148"/>
          <p:cNvSpPr>
            <a:spLocks noGrp="1"/>
          </p:cNvSpPr>
          <p:nvPr>
            <p:ph type="body" sz="quarter" idx="11" hasCustomPrompt="1"/>
          </p:nvPr>
        </p:nvSpPr>
        <p:spPr>
          <a:xfrm>
            <a:off x="839415" y="3958958"/>
            <a:ext cx="3379105" cy="503237"/>
          </a:xfrm>
          <a:prstGeom prst="rect">
            <a:avLst/>
          </a:prstGeom>
        </p:spPr>
        <p:txBody>
          <a:bodyPr/>
          <a:lstStyle>
            <a:lvl1pPr>
              <a:defRPr sz="2400" b="1">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学院：金融学院</a:t>
            </a:r>
          </a:p>
        </p:txBody>
      </p:sp>
      <p:sp>
        <p:nvSpPr>
          <p:cNvPr id="150" name="文本占位符 148"/>
          <p:cNvSpPr>
            <a:spLocks noGrp="1"/>
          </p:cNvSpPr>
          <p:nvPr>
            <p:ph type="body" sz="quarter" idx="12" hasCustomPrompt="1"/>
          </p:nvPr>
        </p:nvSpPr>
        <p:spPr>
          <a:xfrm>
            <a:off x="4362537" y="3958958"/>
            <a:ext cx="3389647" cy="503237"/>
          </a:xfrm>
          <a:prstGeom prst="rect">
            <a:avLst/>
          </a:prstGeom>
        </p:spPr>
        <p:txBody>
          <a:bodyPr/>
          <a:lstStyle>
            <a:lvl1pPr>
              <a:defRPr sz="2400" b="1">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专业：国际金融</a:t>
            </a:r>
          </a:p>
        </p:txBody>
      </p:sp>
      <p:sp>
        <p:nvSpPr>
          <p:cNvPr id="151" name="文本占位符 148"/>
          <p:cNvSpPr>
            <a:spLocks noGrp="1"/>
          </p:cNvSpPr>
          <p:nvPr>
            <p:ph type="body" sz="quarter" idx="13" hasCustomPrompt="1"/>
          </p:nvPr>
        </p:nvSpPr>
        <p:spPr>
          <a:xfrm>
            <a:off x="6717772" y="5950099"/>
            <a:ext cx="2618588" cy="503237"/>
          </a:xfrm>
          <a:prstGeom prst="rect">
            <a:avLst/>
          </a:prstGeom>
        </p:spPr>
        <p:txBody>
          <a:bodyPr/>
          <a:lstStyle>
            <a:lvl1pPr>
              <a:defRPr sz="2400" b="1">
                <a:solidFill>
                  <a:schemeClr val="bg1"/>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答辩人：北纬君</a:t>
            </a:r>
          </a:p>
        </p:txBody>
      </p:sp>
      <p:sp>
        <p:nvSpPr>
          <p:cNvPr id="152" name="文本占位符 148"/>
          <p:cNvSpPr>
            <a:spLocks noGrp="1"/>
          </p:cNvSpPr>
          <p:nvPr>
            <p:ph type="body" sz="quarter" idx="14" hasCustomPrompt="1"/>
          </p:nvPr>
        </p:nvSpPr>
        <p:spPr>
          <a:xfrm>
            <a:off x="9475105" y="5950099"/>
            <a:ext cx="2716895" cy="503237"/>
          </a:xfrm>
          <a:prstGeom prst="rect">
            <a:avLst/>
          </a:prstGeom>
        </p:spPr>
        <p:txBody>
          <a:bodyPr/>
          <a:lstStyle>
            <a:lvl1pPr marL="0" indent="0">
              <a:buNone/>
              <a:defRPr sz="2400" b="1">
                <a:solidFill>
                  <a:schemeClr val="bg1"/>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指导老师：北纬君</a:t>
            </a:r>
          </a:p>
        </p:txBody>
      </p:sp>
    </p:spTree>
    <p:extLst>
      <p:ext uri="{BB962C8B-B14F-4D97-AF65-F5344CB8AC3E}">
        <p14:creationId xmlns:p14="http://schemas.microsoft.com/office/powerpoint/2010/main" val="3784307866"/>
      </p:ext>
    </p:extLst>
  </p:cSld>
  <p:clrMapOvr>
    <a:masterClrMapping/>
  </p:clrMapOvr>
  <p:extLst>
    <p:ext uri="{DCECCB84-F9BA-43D5-87BE-67443E8EF086}">
      <p15:sldGuideLst xmlns:p15="http://schemas.microsoft.com/office/powerpoint/2012/main">
        <p15:guide id="1" pos="3795">
          <p15:clr>
            <a:srgbClr val="FBAE40"/>
          </p15:clr>
        </p15:guide>
        <p15:guide id="2" pos="717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页2">
    <p:spTree>
      <p:nvGrpSpPr>
        <p:cNvPr id="1" name=""/>
        <p:cNvGrpSpPr/>
        <p:nvPr/>
      </p:nvGrpSpPr>
      <p:grpSpPr>
        <a:xfrm>
          <a:off x="0" y="0"/>
          <a:ext cx="0" cy="0"/>
          <a:chOff x="0" y="0"/>
          <a:chExt cx="0" cy="0"/>
        </a:xfrm>
      </p:grpSpPr>
      <p:sp>
        <p:nvSpPr>
          <p:cNvPr id="3" name="矩形 2"/>
          <p:cNvSpPr/>
          <p:nvPr userDrawn="1"/>
        </p:nvSpPr>
        <p:spPr>
          <a:xfrm>
            <a:off x="0" y="0"/>
            <a:ext cx="3143672" cy="6858000"/>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文本占位符 148"/>
          <p:cNvSpPr>
            <a:spLocks noGrp="1"/>
          </p:cNvSpPr>
          <p:nvPr>
            <p:ph type="body" sz="quarter" idx="11" hasCustomPrompt="1"/>
          </p:nvPr>
        </p:nvSpPr>
        <p:spPr>
          <a:xfrm>
            <a:off x="4367808" y="1340768"/>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01</a:t>
            </a:r>
            <a:endParaRPr lang="zh-CN" altLang="en-US" dirty="0"/>
          </a:p>
        </p:txBody>
      </p:sp>
      <p:sp>
        <p:nvSpPr>
          <p:cNvPr id="57" name="文本占位符 148"/>
          <p:cNvSpPr>
            <a:spLocks noGrp="1"/>
          </p:cNvSpPr>
          <p:nvPr>
            <p:ph type="body" sz="quarter" idx="12" hasCustomPrompt="1"/>
          </p:nvPr>
        </p:nvSpPr>
        <p:spPr>
          <a:xfrm>
            <a:off x="4367808" y="2105370"/>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02</a:t>
            </a:r>
            <a:endParaRPr lang="zh-CN" altLang="en-US" dirty="0"/>
          </a:p>
        </p:txBody>
      </p:sp>
      <p:sp>
        <p:nvSpPr>
          <p:cNvPr id="58" name="文本占位符 148"/>
          <p:cNvSpPr>
            <a:spLocks noGrp="1"/>
          </p:cNvSpPr>
          <p:nvPr>
            <p:ph type="body" sz="quarter" idx="13" hasCustomPrompt="1"/>
          </p:nvPr>
        </p:nvSpPr>
        <p:spPr>
          <a:xfrm>
            <a:off x="4367808" y="2869972"/>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03</a:t>
            </a:r>
            <a:endParaRPr lang="zh-CN" altLang="en-US" dirty="0"/>
          </a:p>
        </p:txBody>
      </p:sp>
      <p:sp>
        <p:nvSpPr>
          <p:cNvPr id="59" name="文本占位符 148"/>
          <p:cNvSpPr>
            <a:spLocks noGrp="1"/>
          </p:cNvSpPr>
          <p:nvPr>
            <p:ph type="body" sz="quarter" idx="14" hasCustomPrompt="1"/>
          </p:nvPr>
        </p:nvSpPr>
        <p:spPr>
          <a:xfrm>
            <a:off x="4367808" y="3634574"/>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04</a:t>
            </a:r>
            <a:endParaRPr lang="zh-CN" altLang="en-US" dirty="0"/>
          </a:p>
        </p:txBody>
      </p:sp>
      <p:sp>
        <p:nvSpPr>
          <p:cNvPr id="60" name="文本占位符 148"/>
          <p:cNvSpPr>
            <a:spLocks noGrp="1"/>
          </p:cNvSpPr>
          <p:nvPr>
            <p:ph type="body" sz="quarter" idx="15" hasCustomPrompt="1"/>
          </p:nvPr>
        </p:nvSpPr>
        <p:spPr>
          <a:xfrm>
            <a:off x="4367808" y="4399176"/>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05</a:t>
            </a:r>
            <a:endParaRPr lang="zh-CN" altLang="en-US" dirty="0"/>
          </a:p>
        </p:txBody>
      </p:sp>
      <p:sp>
        <p:nvSpPr>
          <p:cNvPr id="67" name="文本占位符 148"/>
          <p:cNvSpPr>
            <a:spLocks noGrp="1"/>
          </p:cNvSpPr>
          <p:nvPr>
            <p:ph type="body" sz="quarter" idx="17" hasCustomPrompt="1"/>
          </p:nvPr>
        </p:nvSpPr>
        <p:spPr>
          <a:xfrm>
            <a:off x="6600056" y="1340768"/>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绪论引言</a:t>
            </a:r>
          </a:p>
        </p:txBody>
      </p:sp>
      <p:sp>
        <p:nvSpPr>
          <p:cNvPr id="68" name="文本占位符 148"/>
          <p:cNvSpPr>
            <a:spLocks noGrp="1"/>
          </p:cNvSpPr>
          <p:nvPr>
            <p:ph type="body" sz="quarter" idx="18" hasCustomPrompt="1"/>
          </p:nvPr>
        </p:nvSpPr>
        <p:spPr>
          <a:xfrm>
            <a:off x="6600056" y="2111856"/>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研究思路与方法</a:t>
            </a:r>
          </a:p>
        </p:txBody>
      </p:sp>
      <p:sp>
        <p:nvSpPr>
          <p:cNvPr id="69" name="文本占位符 148"/>
          <p:cNvSpPr>
            <a:spLocks noGrp="1"/>
          </p:cNvSpPr>
          <p:nvPr>
            <p:ph type="body" sz="quarter" idx="19" hasCustomPrompt="1"/>
          </p:nvPr>
        </p:nvSpPr>
        <p:spPr>
          <a:xfrm>
            <a:off x="6600056" y="2866711"/>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研究难点</a:t>
            </a:r>
          </a:p>
        </p:txBody>
      </p:sp>
      <p:sp>
        <p:nvSpPr>
          <p:cNvPr id="70" name="文本占位符 148"/>
          <p:cNvSpPr>
            <a:spLocks noGrp="1"/>
          </p:cNvSpPr>
          <p:nvPr>
            <p:ph type="body" sz="quarter" idx="20" hasCustomPrompt="1"/>
          </p:nvPr>
        </p:nvSpPr>
        <p:spPr>
          <a:xfrm>
            <a:off x="6600056" y="3634805"/>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研究数据</a:t>
            </a:r>
          </a:p>
        </p:txBody>
      </p:sp>
      <p:sp>
        <p:nvSpPr>
          <p:cNvPr id="71" name="文本占位符 148"/>
          <p:cNvSpPr>
            <a:spLocks noGrp="1"/>
          </p:cNvSpPr>
          <p:nvPr>
            <p:ph type="body" sz="quarter" idx="21" hasCustomPrompt="1"/>
          </p:nvPr>
        </p:nvSpPr>
        <p:spPr>
          <a:xfrm>
            <a:off x="6600056" y="4411975"/>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研究应用与成果</a:t>
            </a:r>
          </a:p>
        </p:txBody>
      </p:sp>
      <p:sp>
        <p:nvSpPr>
          <p:cNvPr id="19" name="文本占位符 148"/>
          <p:cNvSpPr>
            <a:spLocks noGrp="1"/>
          </p:cNvSpPr>
          <p:nvPr>
            <p:ph type="body" sz="quarter" idx="22" hasCustomPrompt="1"/>
          </p:nvPr>
        </p:nvSpPr>
        <p:spPr>
          <a:xfrm>
            <a:off x="4367808" y="5176575"/>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06</a:t>
            </a:r>
            <a:endParaRPr lang="zh-CN" altLang="en-US" dirty="0"/>
          </a:p>
        </p:txBody>
      </p:sp>
      <p:sp>
        <p:nvSpPr>
          <p:cNvPr id="21" name="文本占位符 148"/>
          <p:cNvSpPr>
            <a:spLocks noGrp="1"/>
          </p:cNvSpPr>
          <p:nvPr>
            <p:ph type="body" sz="quarter" idx="23" hasCustomPrompt="1"/>
          </p:nvPr>
        </p:nvSpPr>
        <p:spPr>
          <a:xfrm>
            <a:off x="6600056" y="5189374"/>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Conclusion</a:t>
            </a:r>
            <a:endParaRPr lang="zh-CN" altLang="en-US" dirty="0"/>
          </a:p>
        </p:txBody>
      </p:sp>
    </p:spTree>
    <p:extLst>
      <p:ext uri="{BB962C8B-B14F-4D97-AF65-F5344CB8AC3E}">
        <p14:creationId xmlns:p14="http://schemas.microsoft.com/office/powerpoint/2010/main" val="3494746977"/>
      </p:ext>
    </p:extLst>
  </p:cSld>
  <p:clrMapOvr>
    <a:masterClrMapping/>
  </p:clrMapOvr>
  <p:extLst>
    <p:ext uri="{DCECCB84-F9BA-43D5-87BE-67443E8EF086}">
      <p15:sldGuideLst xmlns:p15="http://schemas.microsoft.com/office/powerpoint/2012/main">
        <p15:guide id="1" pos="3840">
          <p15:clr>
            <a:srgbClr val="FBAE40"/>
          </p15:clr>
        </p15:guide>
        <p15:guide id="2" pos="717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页3">
    <p:spTree>
      <p:nvGrpSpPr>
        <p:cNvPr id="1" name=""/>
        <p:cNvGrpSpPr/>
        <p:nvPr/>
      </p:nvGrpSpPr>
      <p:grpSpPr>
        <a:xfrm>
          <a:off x="0" y="0"/>
          <a:ext cx="0" cy="0"/>
          <a:chOff x="0" y="0"/>
          <a:chExt cx="0" cy="0"/>
        </a:xfrm>
      </p:grpSpPr>
      <p:sp>
        <p:nvSpPr>
          <p:cNvPr id="3" name="椭圆 2"/>
          <p:cNvSpPr/>
          <p:nvPr userDrawn="1"/>
        </p:nvSpPr>
        <p:spPr>
          <a:xfrm>
            <a:off x="5179328" y="1916832"/>
            <a:ext cx="1800200" cy="1800200"/>
          </a:xfrm>
          <a:prstGeom prst="ellipse">
            <a:avLst/>
          </a:prstGeom>
          <a:noFill/>
          <a:ln w="19050">
            <a:solidFill>
              <a:srgbClr val="2051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占位符 6"/>
          <p:cNvSpPr>
            <a:spLocks noGrp="1"/>
          </p:cNvSpPr>
          <p:nvPr>
            <p:ph type="body" sz="quarter" idx="10" hasCustomPrompt="1"/>
          </p:nvPr>
        </p:nvSpPr>
        <p:spPr>
          <a:xfrm>
            <a:off x="5612203" y="2421509"/>
            <a:ext cx="1044178" cy="1008063"/>
          </a:xfrm>
          <a:prstGeom prst="rect">
            <a:avLst/>
          </a:prstGeom>
        </p:spPr>
        <p:txBody>
          <a:bodyPr/>
          <a:lstStyle>
            <a:lvl1pPr marL="0" indent="0" algn="dist">
              <a:buNone/>
              <a:defRPr sz="6000">
                <a:solidFill>
                  <a:schemeClr val="tx1">
                    <a:lumMod val="85000"/>
                    <a:lumOff val="15000"/>
                  </a:schemeClr>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01</a:t>
            </a:r>
            <a:endParaRPr lang="zh-CN" altLang="en-US" dirty="0"/>
          </a:p>
        </p:txBody>
      </p:sp>
      <p:sp>
        <p:nvSpPr>
          <p:cNvPr id="55" name="文本占位符 6"/>
          <p:cNvSpPr>
            <a:spLocks noGrp="1"/>
          </p:cNvSpPr>
          <p:nvPr>
            <p:ph type="body" sz="quarter" idx="11" hasCustomPrompt="1"/>
          </p:nvPr>
        </p:nvSpPr>
        <p:spPr>
          <a:xfrm>
            <a:off x="5124013" y="3890952"/>
            <a:ext cx="1891640" cy="496824"/>
          </a:xfrm>
          <a:prstGeom prst="rect">
            <a:avLst/>
          </a:prstGeom>
        </p:spPr>
        <p:txBody>
          <a:bodyPr/>
          <a:lstStyle>
            <a:lvl1pPr marL="0" indent="0" algn="ctr">
              <a:buNone/>
              <a:defRPr sz="2400"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ONE</a:t>
            </a:r>
            <a:endParaRPr lang="zh-CN" altLang="en-US" dirty="0"/>
          </a:p>
        </p:txBody>
      </p:sp>
      <p:sp>
        <p:nvSpPr>
          <p:cNvPr id="56" name="文本占位符 6"/>
          <p:cNvSpPr>
            <a:spLocks noGrp="1"/>
          </p:cNvSpPr>
          <p:nvPr>
            <p:ph type="body" sz="quarter" idx="12" hasCustomPrompt="1"/>
          </p:nvPr>
        </p:nvSpPr>
        <p:spPr>
          <a:xfrm>
            <a:off x="3503712" y="4372336"/>
            <a:ext cx="5195640" cy="496824"/>
          </a:xfrm>
          <a:prstGeom prst="rect">
            <a:avLst/>
          </a:prstGeom>
        </p:spPr>
        <p:txBody>
          <a:bodyPr/>
          <a:lstStyle>
            <a:lvl1pPr marL="0" indent="0" algn="ctr">
              <a:buNone/>
              <a:defRPr sz="4000" baseline="0">
                <a:solidFill>
                  <a:srgbClr val="20517C"/>
                </a:solidFill>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绪论引言</a:t>
            </a:r>
          </a:p>
        </p:txBody>
      </p:sp>
      <p:sp>
        <p:nvSpPr>
          <p:cNvPr id="57" name="矩形 56"/>
          <p:cNvSpPr/>
          <p:nvPr userDrawn="1"/>
        </p:nvSpPr>
        <p:spPr>
          <a:xfrm>
            <a:off x="-24680" y="0"/>
            <a:ext cx="12216680" cy="1268760"/>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userDrawn="1"/>
        </p:nvSpPr>
        <p:spPr>
          <a:xfrm>
            <a:off x="-24680" y="5661248"/>
            <a:ext cx="12216680" cy="1195648"/>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45269805"/>
      </p:ext>
    </p:extLst>
  </p:cSld>
  <p:clrMapOvr>
    <a:masterClrMapping/>
  </p:clrMapOvr>
  <p:extLst>
    <p:ext uri="{DCECCB84-F9BA-43D5-87BE-67443E8EF086}">
      <p15:sldGuideLst xmlns:p15="http://schemas.microsoft.com/office/powerpoint/2012/main">
        <p15:guide id="1" pos="3840">
          <p15:clr>
            <a:srgbClr val="FBAE40"/>
          </p15:clr>
        </p15:guide>
        <p15:guide id="2" pos="717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内容页3">
    <p:spTree>
      <p:nvGrpSpPr>
        <p:cNvPr id="1" name=""/>
        <p:cNvGrpSpPr/>
        <p:nvPr/>
      </p:nvGrpSpPr>
      <p:grpSpPr>
        <a:xfrm>
          <a:off x="0" y="0"/>
          <a:ext cx="0" cy="0"/>
          <a:chOff x="0" y="0"/>
          <a:chExt cx="0" cy="0"/>
        </a:xfrm>
      </p:grpSpPr>
      <p:sp>
        <p:nvSpPr>
          <p:cNvPr id="60" name="矩形 59"/>
          <p:cNvSpPr/>
          <p:nvPr userDrawn="1"/>
        </p:nvSpPr>
        <p:spPr>
          <a:xfrm>
            <a:off x="-24680" y="0"/>
            <a:ext cx="12216680" cy="1124744"/>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占位符 6"/>
          <p:cNvSpPr>
            <a:spLocks noGrp="1"/>
          </p:cNvSpPr>
          <p:nvPr>
            <p:ph type="body" sz="quarter" idx="10" hasCustomPrompt="1"/>
          </p:nvPr>
        </p:nvSpPr>
        <p:spPr>
          <a:xfrm>
            <a:off x="459944" y="278936"/>
            <a:ext cx="864096" cy="1008063"/>
          </a:xfrm>
          <a:prstGeom prst="rect">
            <a:avLst/>
          </a:prstGeom>
        </p:spPr>
        <p:txBody>
          <a:bodyPr/>
          <a:lstStyle>
            <a:lvl1pPr marL="0" indent="0" algn="dist">
              <a:buNone/>
              <a:defRPr sz="4800" b="1">
                <a:solidFill>
                  <a:schemeClr val="bg1"/>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01</a:t>
            </a:r>
            <a:endParaRPr lang="zh-CN" altLang="en-US" dirty="0"/>
          </a:p>
        </p:txBody>
      </p:sp>
      <p:sp>
        <p:nvSpPr>
          <p:cNvPr id="63" name="文本占位符 6"/>
          <p:cNvSpPr>
            <a:spLocks noGrp="1"/>
          </p:cNvSpPr>
          <p:nvPr>
            <p:ph type="body" sz="quarter" idx="12" hasCustomPrompt="1"/>
          </p:nvPr>
        </p:nvSpPr>
        <p:spPr>
          <a:xfrm>
            <a:off x="1437592" y="348250"/>
            <a:ext cx="4586400" cy="496824"/>
          </a:xfrm>
          <a:prstGeom prst="rect">
            <a:avLst/>
          </a:prstGeom>
        </p:spPr>
        <p:txBody>
          <a:bodyPr/>
          <a:lstStyle>
            <a:lvl1pPr marL="0" indent="0" algn="l">
              <a:buNone/>
              <a:defRPr sz="4000" baseline="0">
                <a:solidFill>
                  <a:schemeClr val="bg1"/>
                </a:solidFill>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绪论引言</a:t>
            </a:r>
          </a:p>
        </p:txBody>
      </p:sp>
      <p:cxnSp>
        <p:nvCxnSpPr>
          <p:cNvPr id="64" name="直接连接符 63"/>
          <p:cNvCxnSpPr/>
          <p:nvPr userDrawn="1"/>
        </p:nvCxnSpPr>
        <p:spPr>
          <a:xfrm flipH="1">
            <a:off x="1102301" y="407372"/>
            <a:ext cx="307464" cy="4849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3952172"/>
      </p:ext>
    </p:extLst>
  </p:cSld>
  <p:clrMapOvr>
    <a:masterClrMapping/>
  </p:clrMapOvr>
  <p:extLst>
    <p:ext uri="{DCECCB84-F9BA-43D5-87BE-67443E8EF086}">
      <p15:sldGuideLst xmlns:p15="http://schemas.microsoft.com/office/powerpoint/2012/main">
        <p15:guide id="1" pos="3840">
          <p15:clr>
            <a:srgbClr val="FBAE40"/>
          </p15:clr>
        </p15:guide>
        <p15:guide id="2" pos="717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内容页3">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0527688"/>
      </p:ext>
    </p:extLst>
  </p:cSld>
  <p:clrMapOvr>
    <a:masterClrMapping/>
  </p:clrMapOvr>
  <p:extLst>
    <p:ext uri="{DCECCB84-F9BA-43D5-87BE-67443E8EF086}">
      <p15:sldGuideLst xmlns:p15="http://schemas.microsoft.com/office/powerpoint/2012/main">
        <p15:guide id="1" pos="3840">
          <p15:clr>
            <a:srgbClr val="FBAE40"/>
          </p15:clr>
        </p15:guide>
        <p15:guide id="2" pos="717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内容页3">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5763562"/>
      </p:ext>
    </p:extLst>
  </p:cSld>
  <p:clrMapOvr>
    <a:masterClrMapping/>
  </p:clrMapOvr>
  <p:extLst>
    <p:ext uri="{DCECCB84-F9BA-43D5-87BE-67443E8EF086}">
      <p15:sldGuideLst xmlns:p15="http://schemas.microsoft.com/office/powerpoint/2012/main">
        <p15:guide id="1" pos="3840">
          <p15:clr>
            <a:srgbClr val="FBAE40"/>
          </p15:clr>
        </p15:guide>
        <p15:guide id="2" pos="717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490062"/>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8.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11.xml"/><Relationship Id="rId5" Type="http://schemas.openxmlformats.org/officeDocument/2006/relationships/image" Target="../media/image8.png"/><Relationship Id="rId4" Type="http://schemas.openxmlformats.org/officeDocument/2006/relationships/image" Target="../media/image7.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13.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15.xml"/><Relationship Id="rId4" Type="http://schemas.openxmlformats.org/officeDocument/2006/relationships/image" Target="../media/image10.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image" Target="../media/image13.emf"/><Relationship Id="rId4" Type="http://schemas.openxmlformats.org/officeDocument/2006/relationships/image" Target="../media/image12.emf"/></Relationships>
</file>

<file path=ppt/slides/_rels/slide2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5.xml"/><Relationship Id="rId1" Type="http://schemas.openxmlformats.org/officeDocument/2006/relationships/slideLayout" Target="../slideLayouts/slideLayout4.xml"/><Relationship Id="rId5" Type="http://schemas.openxmlformats.org/officeDocument/2006/relationships/image" Target="../media/image16.emf"/><Relationship Id="rId4" Type="http://schemas.openxmlformats.org/officeDocument/2006/relationships/image" Target="../media/image15.emf"/></Relationships>
</file>

<file path=ppt/slides/_rels/slide2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6.xml"/><Relationship Id="rId1" Type="http://schemas.openxmlformats.org/officeDocument/2006/relationships/slideLayout" Target="../slideLayouts/slideLayout4.xml"/><Relationship Id="rId5" Type="http://schemas.openxmlformats.org/officeDocument/2006/relationships/image" Target="../media/image19.emf"/><Relationship Id="rId4" Type="http://schemas.openxmlformats.org/officeDocument/2006/relationships/image" Target="../media/image18.e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2.xml"/><Relationship Id="rId4" Type="http://schemas.openxmlformats.org/officeDocument/2006/relationships/image" Target="../media/image2.em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3.xml"/><Relationship Id="rId4" Type="http://schemas.openxmlformats.org/officeDocument/2006/relationships/image" Target="../media/image3.em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4.xml"/><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5.xml"/><Relationship Id="rId4" Type="http://schemas.openxmlformats.org/officeDocument/2006/relationships/image" Target="../media/image5.e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28368" y="1708881"/>
            <a:ext cx="10481847" cy="784015"/>
          </a:xfrm>
        </p:spPr>
        <p:txBody>
          <a:bodyPr/>
          <a:lstStyle/>
          <a:p>
            <a:pPr algn="ctr"/>
            <a:r>
              <a:rPr lang="en-US" altLang="zh-CN" sz="4000" dirty="0">
                <a:latin typeface="+mn-ea"/>
                <a:cs typeface="Microsoft YaHei" charset="0"/>
              </a:rPr>
              <a:t>Finding Simplex Items in Data Streams</a:t>
            </a:r>
          </a:p>
        </p:txBody>
      </p:sp>
      <p:sp>
        <p:nvSpPr>
          <p:cNvPr id="3" name="文本占位符 2"/>
          <p:cNvSpPr>
            <a:spLocks noGrp="1"/>
          </p:cNvSpPr>
          <p:nvPr>
            <p:ph type="body" sz="quarter" idx="11"/>
          </p:nvPr>
        </p:nvSpPr>
        <p:spPr>
          <a:xfrm>
            <a:off x="119336" y="2712864"/>
            <a:ext cx="12000656" cy="2372320"/>
          </a:xfrm>
        </p:spPr>
        <p:txBody>
          <a:bodyPr/>
          <a:lstStyle/>
          <a:p>
            <a:pPr marL="0" indent="0">
              <a:buNone/>
            </a:pPr>
            <a:r>
              <a:rPr lang="en-US" altLang="zh-CN" sz="2000" b="0" dirty="0" err="1">
                <a:solidFill>
                  <a:srgbClr val="0432FF"/>
                </a:solidFill>
              </a:rPr>
              <a:t>Zhuochen</a:t>
            </a:r>
            <a:r>
              <a:rPr lang="en-US" altLang="zh-CN" sz="2000" b="0" dirty="0">
                <a:solidFill>
                  <a:srgbClr val="0432FF"/>
                </a:solidFill>
              </a:rPr>
              <a:t> Fan, </a:t>
            </a:r>
            <a:r>
              <a:rPr lang="en-US" altLang="zh-CN" sz="2000" b="0" dirty="0" err="1">
                <a:solidFill>
                  <a:srgbClr val="0432FF"/>
                </a:solidFill>
              </a:rPr>
              <a:t>Jiarui</a:t>
            </a:r>
            <a:r>
              <a:rPr lang="en-US" altLang="zh-CN" sz="2000" b="0" dirty="0">
                <a:solidFill>
                  <a:srgbClr val="0432FF"/>
                </a:solidFill>
              </a:rPr>
              <a:t> Guo, </a:t>
            </a:r>
            <a:r>
              <a:rPr lang="en-US" altLang="zh-CN" sz="2000" b="0" dirty="0" err="1">
                <a:solidFill>
                  <a:srgbClr val="0432FF"/>
                </a:solidFill>
              </a:rPr>
              <a:t>Xiaodong</a:t>
            </a:r>
            <a:r>
              <a:rPr lang="en-US" altLang="zh-CN" sz="2000" b="0" dirty="0">
                <a:solidFill>
                  <a:srgbClr val="0432FF"/>
                </a:solidFill>
              </a:rPr>
              <a:t> Li,            Peking University, China</a:t>
            </a:r>
          </a:p>
          <a:p>
            <a:pPr marL="0" indent="0">
              <a:buNone/>
            </a:pPr>
            <a:r>
              <a:rPr lang="en-US" altLang="zh-CN" sz="2000" b="0" dirty="0">
                <a:solidFill>
                  <a:srgbClr val="0432FF"/>
                </a:solidFill>
              </a:rPr>
              <a:t>Tong Yang,				               Peking University &amp; Peng Cheng Laboratory, China</a:t>
            </a:r>
          </a:p>
          <a:p>
            <a:pPr marL="0" indent="0">
              <a:buNone/>
            </a:pPr>
            <a:r>
              <a:rPr lang="en-US" altLang="zh-CN" sz="2000" b="0" dirty="0" err="1">
                <a:solidFill>
                  <a:srgbClr val="0432FF"/>
                </a:solidFill>
              </a:rPr>
              <a:t>Yikai</a:t>
            </a:r>
            <a:r>
              <a:rPr lang="en-US" altLang="zh-CN" sz="2000" b="0" dirty="0">
                <a:solidFill>
                  <a:srgbClr val="0432FF"/>
                </a:solidFill>
              </a:rPr>
              <a:t> Zhao, </a:t>
            </a:r>
            <a:r>
              <a:rPr lang="en-US" altLang="zh-CN" sz="2000" b="0" dirty="0" err="1">
                <a:solidFill>
                  <a:srgbClr val="0432FF"/>
                </a:solidFill>
              </a:rPr>
              <a:t>Yuhan</a:t>
            </a:r>
            <a:r>
              <a:rPr lang="en-US" altLang="zh-CN" sz="2000" b="0" dirty="0">
                <a:solidFill>
                  <a:srgbClr val="0432FF"/>
                </a:solidFill>
              </a:rPr>
              <a:t> Wu, Bin Cui,		               Peking University, China</a:t>
            </a:r>
          </a:p>
          <a:p>
            <a:pPr marL="0" indent="0">
              <a:buNone/>
            </a:pPr>
            <a:r>
              <a:rPr lang="en-US" altLang="zh-CN" sz="2000" b="0" dirty="0" err="1">
                <a:solidFill>
                  <a:srgbClr val="0432FF"/>
                </a:solidFill>
              </a:rPr>
              <a:t>Yanwei</a:t>
            </a:r>
            <a:r>
              <a:rPr lang="en-US" altLang="zh-CN" sz="2000" b="0" dirty="0">
                <a:solidFill>
                  <a:srgbClr val="0432FF"/>
                </a:solidFill>
              </a:rPr>
              <a:t> Xu,				               Huawei Technologies Co. Ltd., China</a:t>
            </a:r>
          </a:p>
          <a:p>
            <a:pPr marL="0" indent="0">
              <a:buNone/>
            </a:pPr>
            <a:r>
              <a:rPr lang="en-US" altLang="zh-CN" sz="2000" b="0" dirty="0">
                <a:solidFill>
                  <a:srgbClr val="0432FF"/>
                </a:solidFill>
              </a:rPr>
              <a:t>Steve Uhlig,				               Queen Mary University of London, UK</a:t>
            </a:r>
          </a:p>
          <a:p>
            <a:pPr marL="0" indent="0">
              <a:buNone/>
            </a:pPr>
            <a:r>
              <a:rPr lang="en-US" altLang="zh-CN" sz="2000" b="0" dirty="0">
                <a:solidFill>
                  <a:srgbClr val="0432FF"/>
                </a:solidFill>
              </a:rPr>
              <a:t>Gong Zhang,				               Huawei Technologies Co. Ltd., China</a:t>
            </a:r>
          </a:p>
        </p:txBody>
      </p:sp>
      <p:grpSp>
        <p:nvGrpSpPr>
          <p:cNvPr id="7" name="组合 6"/>
          <p:cNvGrpSpPr/>
          <p:nvPr/>
        </p:nvGrpSpPr>
        <p:grpSpPr>
          <a:xfrm>
            <a:off x="828368" y="116632"/>
            <a:ext cx="4271963" cy="1152128"/>
            <a:chOff x="479376" y="479847"/>
            <a:chExt cx="4271963" cy="1208088"/>
          </a:xfrm>
        </p:grpSpPr>
        <p:sp>
          <p:nvSpPr>
            <p:cNvPr id="8" name="Freeform 5"/>
            <p:cNvSpPr>
              <a:spLocks/>
            </p:cNvSpPr>
            <p:nvPr userDrawn="1"/>
          </p:nvSpPr>
          <p:spPr bwMode="auto">
            <a:xfrm>
              <a:off x="833389" y="1516485"/>
              <a:ext cx="63500" cy="84138"/>
            </a:xfrm>
            <a:custGeom>
              <a:avLst/>
              <a:gdLst>
                <a:gd name="T0" fmla="*/ 11 w 17"/>
                <a:gd name="T1" fmla="*/ 22 h 22"/>
                <a:gd name="T2" fmla="*/ 11 w 17"/>
                <a:gd name="T3" fmla="*/ 22 h 22"/>
                <a:gd name="T4" fmla="*/ 6 w 17"/>
                <a:gd name="T5" fmla="*/ 20 h 22"/>
                <a:gd name="T6" fmla="*/ 0 w 17"/>
                <a:gd name="T7" fmla="*/ 17 h 22"/>
                <a:gd name="T8" fmla="*/ 0 w 17"/>
                <a:gd name="T9" fmla="*/ 17 h 22"/>
                <a:gd name="T10" fmla="*/ 0 w 17"/>
                <a:gd name="T11" fmla="*/ 16 h 22"/>
                <a:gd name="T12" fmla="*/ 0 w 17"/>
                <a:gd name="T13" fmla="*/ 16 h 22"/>
                <a:gd name="T14" fmla="*/ 2 w 17"/>
                <a:gd name="T15" fmla="*/ 17 h 22"/>
                <a:gd name="T16" fmla="*/ 3 w 17"/>
                <a:gd name="T17" fmla="*/ 17 h 22"/>
                <a:gd name="T18" fmla="*/ 4 w 17"/>
                <a:gd name="T19" fmla="*/ 17 h 22"/>
                <a:gd name="T20" fmla="*/ 7 w 17"/>
                <a:gd name="T21" fmla="*/ 12 h 22"/>
                <a:gd name="T22" fmla="*/ 8 w 17"/>
                <a:gd name="T23" fmla="*/ 8 h 22"/>
                <a:gd name="T24" fmla="*/ 10 w 17"/>
                <a:gd name="T25" fmla="*/ 4 h 22"/>
                <a:gd name="T26" fmla="*/ 11 w 17"/>
                <a:gd name="T27" fmla="*/ 3 h 22"/>
                <a:gd name="T28" fmla="*/ 11 w 17"/>
                <a:gd name="T29" fmla="*/ 2 h 22"/>
                <a:gd name="T30" fmla="*/ 10 w 17"/>
                <a:gd name="T31" fmla="*/ 2 h 22"/>
                <a:gd name="T32" fmla="*/ 6 w 17"/>
                <a:gd name="T33" fmla="*/ 2 h 22"/>
                <a:gd name="T34" fmla="*/ 6 w 17"/>
                <a:gd name="T35" fmla="*/ 2 h 22"/>
                <a:gd name="T36" fmla="*/ 6 w 17"/>
                <a:gd name="T37" fmla="*/ 0 h 22"/>
                <a:gd name="T38" fmla="*/ 6 w 17"/>
                <a:gd name="T39" fmla="*/ 0 h 22"/>
                <a:gd name="T40" fmla="*/ 16 w 17"/>
                <a:gd name="T41" fmla="*/ 1 h 22"/>
                <a:gd name="T42" fmla="*/ 17 w 17"/>
                <a:gd name="T43" fmla="*/ 1 h 22"/>
                <a:gd name="T44" fmla="*/ 15 w 17"/>
                <a:gd name="T45" fmla="*/ 4 h 22"/>
                <a:gd name="T46" fmla="*/ 14 w 17"/>
                <a:gd name="T47" fmla="*/ 7 h 22"/>
                <a:gd name="T48" fmla="*/ 11 w 17"/>
                <a:gd name="T49" fmla="*/ 13 h 22"/>
                <a:gd name="T50" fmla="*/ 8 w 17"/>
                <a:gd name="T51" fmla="*/ 19 h 22"/>
                <a:gd name="T52" fmla="*/ 9 w 17"/>
                <a:gd name="T53" fmla="*/ 20 h 22"/>
                <a:gd name="T54" fmla="*/ 11 w 17"/>
                <a:gd name="T55" fmla="*/ 21 h 22"/>
                <a:gd name="T56" fmla="*/ 11 w 17"/>
                <a:gd name="T57" fmla="*/ 21 h 22"/>
                <a:gd name="T58" fmla="*/ 11 w 17"/>
                <a:gd name="T5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 h="22">
                  <a:moveTo>
                    <a:pt x="11" y="22"/>
                  </a:moveTo>
                  <a:cubicBezTo>
                    <a:pt x="11" y="22"/>
                    <a:pt x="11" y="22"/>
                    <a:pt x="11" y="22"/>
                  </a:cubicBezTo>
                  <a:cubicBezTo>
                    <a:pt x="9" y="22"/>
                    <a:pt x="8" y="21"/>
                    <a:pt x="6" y="20"/>
                  </a:cubicBezTo>
                  <a:cubicBezTo>
                    <a:pt x="4" y="19"/>
                    <a:pt x="2" y="18"/>
                    <a:pt x="0" y="17"/>
                  </a:cubicBezTo>
                  <a:cubicBezTo>
                    <a:pt x="0" y="17"/>
                    <a:pt x="0" y="17"/>
                    <a:pt x="0" y="17"/>
                  </a:cubicBezTo>
                  <a:cubicBezTo>
                    <a:pt x="0" y="16"/>
                    <a:pt x="0" y="16"/>
                    <a:pt x="0" y="16"/>
                  </a:cubicBezTo>
                  <a:cubicBezTo>
                    <a:pt x="0" y="16"/>
                    <a:pt x="0" y="16"/>
                    <a:pt x="0" y="16"/>
                  </a:cubicBezTo>
                  <a:cubicBezTo>
                    <a:pt x="1" y="16"/>
                    <a:pt x="1" y="17"/>
                    <a:pt x="2" y="17"/>
                  </a:cubicBezTo>
                  <a:cubicBezTo>
                    <a:pt x="3" y="17"/>
                    <a:pt x="3" y="17"/>
                    <a:pt x="3" y="17"/>
                  </a:cubicBezTo>
                  <a:cubicBezTo>
                    <a:pt x="4" y="17"/>
                    <a:pt x="4" y="17"/>
                    <a:pt x="4" y="17"/>
                  </a:cubicBezTo>
                  <a:cubicBezTo>
                    <a:pt x="5" y="17"/>
                    <a:pt x="5" y="15"/>
                    <a:pt x="7" y="12"/>
                  </a:cubicBezTo>
                  <a:cubicBezTo>
                    <a:pt x="8" y="8"/>
                    <a:pt x="8" y="8"/>
                    <a:pt x="8" y="8"/>
                  </a:cubicBezTo>
                  <a:cubicBezTo>
                    <a:pt x="9" y="7"/>
                    <a:pt x="10" y="6"/>
                    <a:pt x="10" y="4"/>
                  </a:cubicBezTo>
                  <a:cubicBezTo>
                    <a:pt x="11" y="3"/>
                    <a:pt x="11" y="3"/>
                    <a:pt x="11" y="3"/>
                  </a:cubicBezTo>
                  <a:cubicBezTo>
                    <a:pt x="11" y="2"/>
                    <a:pt x="11" y="2"/>
                    <a:pt x="11" y="2"/>
                  </a:cubicBezTo>
                  <a:cubicBezTo>
                    <a:pt x="11" y="2"/>
                    <a:pt x="10" y="2"/>
                    <a:pt x="10" y="2"/>
                  </a:cubicBezTo>
                  <a:cubicBezTo>
                    <a:pt x="8" y="2"/>
                    <a:pt x="7" y="2"/>
                    <a:pt x="6" y="2"/>
                  </a:cubicBezTo>
                  <a:cubicBezTo>
                    <a:pt x="6" y="2"/>
                    <a:pt x="6" y="2"/>
                    <a:pt x="6" y="2"/>
                  </a:cubicBezTo>
                  <a:cubicBezTo>
                    <a:pt x="6" y="1"/>
                    <a:pt x="6" y="1"/>
                    <a:pt x="6" y="0"/>
                  </a:cubicBezTo>
                  <a:cubicBezTo>
                    <a:pt x="6" y="0"/>
                    <a:pt x="6" y="0"/>
                    <a:pt x="6" y="0"/>
                  </a:cubicBezTo>
                  <a:cubicBezTo>
                    <a:pt x="9" y="0"/>
                    <a:pt x="13" y="1"/>
                    <a:pt x="16" y="1"/>
                  </a:cubicBezTo>
                  <a:cubicBezTo>
                    <a:pt x="17" y="1"/>
                    <a:pt x="17" y="1"/>
                    <a:pt x="17" y="1"/>
                  </a:cubicBezTo>
                  <a:cubicBezTo>
                    <a:pt x="16" y="2"/>
                    <a:pt x="16" y="2"/>
                    <a:pt x="15" y="4"/>
                  </a:cubicBezTo>
                  <a:cubicBezTo>
                    <a:pt x="15" y="4"/>
                    <a:pt x="14" y="5"/>
                    <a:pt x="14" y="7"/>
                  </a:cubicBezTo>
                  <a:cubicBezTo>
                    <a:pt x="11" y="13"/>
                    <a:pt x="11" y="13"/>
                    <a:pt x="11" y="13"/>
                  </a:cubicBezTo>
                  <a:cubicBezTo>
                    <a:pt x="9" y="17"/>
                    <a:pt x="8" y="19"/>
                    <a:pt x="8" y="19"/>
                  </a:cubicBezTo>
                  <a:cubicBezTo>
                    <a:pt x="8" y="19"/>
                    <a:pt x="8" y="20"/>
                    <a:pt x="9" y="20"/>
                  </a:cubicBezTo>
                  <a:cubicBezTo>
                    <a:pt x="9" y="20"/>
                    <a:pt x="10" y="20"/>
                    <a:pt x="11" y="21"/>
                  </a:cubicBezTo>
                  <a:cubicBezTo>
                    <a:pt x="11" y="21"/>
                    <a:pt x="11" y="21"/>
                    <a:pt x="11" y="21"/>
                  </a:cubicBezTo>
                  <a:lnTo>
                    <a:pt x="11" y="2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 name="Freeform 6"/>
            <p:cNvSpPr>
              <a:spLocks noEditPoints="1"/>
            </p:cNvSpPr>
            <p:nvPr userDrawn="1"/>
          </p:nvSpPr>
          <p:spPr bwMode="auto">
            <a:xfrm>
              <a:off x="976264" y="1554585"/>
              <a:ext cx="63500" cy="84138"/>
            </a:xfrm>
            <a:custGeom>
              <a:avLst/>
              <a:gdLst>
                <a:gd name="T0" fmla="*/ 16 w 17"/>
                <a:gd name="T1" fmla="*/ 16 h 22"/>
                <a:gd name="T2" fmla="*/ 15 w 17"/>
                <a:gd name="T3" fmla="*/ 19 h 22"/>
                <a:gd name="T4" fmla="*/ 10 w 17"/>
                <a:gd name="T5" fmla="*/ 22 h 22"/>
                <a:gd name="T6" fmla="*/ 7 w 17"/>
                <a:gd name="T7" fmla="*/ 22 h 22"/>
                <a:gd name="T8" fmla="*/ 1 w 17"/>
                <a:gd name="T9" fmla="*/ 18 h 22"/>
                <a:gd name="T10" fmla="*/ 1 w 17"/>
                <a:gd name="T11" fmla="*/ 15 h 22"/>
                <a:gd name="T12" fmla="*/ 3 w 17"/>
                <a:gd name="T13" fmla="*/ 11 h 22"/>
                <a:gd name="T14" fmla="*/ 5 w 17"/>
                <a:gd name="T15" fmla="*/ 10 h 22"/>
                <a:gd name="T16" fmla="*/ 3 w 17"/>
                <a:gd name="T17" fmla="*/ 5 h 22"/>
                <a:gd name="T18" fmla="*/ 7 w 17"/>
                <a:gd name="T19" fmla="*/ 0 h 22"/>
                <a:gd name="T20" fmla="*/ 11 w 17"/>
                <a:gd name="T21" fmla="*/ 0 h 22"/>
                <a:gd name="T22" fmla="*/ 15 w 17"/>
                <a:gd name="T23" fmla="*/ 2 h 22"/>
                <a:gd name="T24" fmla="*/ 17 w 17"/>
                <a:gd name="T25" fmla="*/ 5 h 22"/>
                <a:gd name="T26" fmla="*/ 13 w 17"/>
                <a:gd name="T27" fmla="*/ 9 h 22"/>
                <a:gd name="T28" fmla="*/ 16 w 17"/>
                <a:gd name="T29" fmla="*/ 12 h 22"/>
                <a:gd name="T30" fmla="*/ 16 w 17"/>
                <a:gd name="T31" fmla="*/ 16 h 22"/>
                <a:gd name="T32" fmla="*/ 12 w 17"/>
                <a:gd name="T33" fmla="*/ 17 h 22"/>
                <a:gd name="T34" fmla="*/ 10 w 17"/>
                <a:gd name="T35" fmla="*/ 13 h 22"/>
                <a:gd name="T36" fmla="*/ 7 w 17"/>
                <a:gd name="T37" fmla="*/ 11 h 22"/>
                <a:gd name="T38" fmla="*/ 7 w 17"/>
                <a:gd name="T39" fmla="*/ 11 h 22"/>
                <a:gd name="T40" fmla="*/ 4 w 17"/>
                <a:gd name="T41" fmla="*/ 15 h 22"/>
                <a:gd name="T42" fmla="*/ 4 w 17"/>
                <a:gd name="T43" fmla="*/ 18 h 22"/>
                <a:gd name="T44" fmla="*/ 8 w 17"/>
                <a:gd name="T45" fmla="*/ 20 h 22"/>
                <a:gd name="T46" fmla="*/ 11 w 17"/>
                <a:gd name="T47" fmla="*/ 20 h 22"/>
                <a:gd name="T48" fmla="*/ 12 w 17"/>
                <a:gd name="T49" fmla="*/ 17 h 22"/>
                <a:gd name="T50" fmla="*/ 14 w 17"/>
                <a:gd name="T51" fmla="*/ 5 h 22"/>
                <a:gd name="T52" fmla="*/ 13 w 17"/>
                <a:gd name="T53" fmla="*/ 3 h 22"/>
                <a:gd name="T54" fmla="*/ 10 w 17"/>
                <a:gd name="T55" fmla="*/ 1 h 22"/>
                <a:gd name="T56" fmla="*/ 8 w 17"/>
                <a:gd name="T57" fmla="*/ 2 h 22"/>
                <a:gd name="T58" fmla="*/ 6 w 17"/>
                <a:gd name="T59" fmla="*/ 4 h 22"/>
                <a:gd name="T60" fmla="*/ 7 w 17"/>
                <a:gd name="T61" fmla="*/ 6 h 22"/>
                <a:gd name="T62" fmla="*/ 9 w 17"/>
                <a:gd name="T63" fmla="*/ 7 h 22"/>
                <a:gd name="T64" fmla="*/ 10 w 17"/>
                <a:gd name="T65" fmla="*/ 8 h 22"/>
                <a:gd name="T66" fmla="*/ 11 w 17"/>
                <a:gd name="T67" fmla="*/ 9 h 22"/>
                <a:gd name="T68" fmla="*/ 14 w 17"/>
                <a:gd name="T69"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 h="22">
                  <a:moveTo>
                    <a:pt x="16" y="16"/>
                  </a:moveTo>
                  <a:cubicBezTo>
                    <a:pt x="16" y="17"/>
                    <a:pt x="16" y="18"/>
                    <a:pt x="15" y="19"/>
                  </a:cubicBezTo>
                  <a:cubicBezTo>
                    <a:pt x="14" y="20"/>
                    <a:pt x="12" y="22"/>
                    <a:pt x="10" y="22"/>
                  </a:cubicBezTo>
                  <a:cubicBezTo>
                    <a:pt x="9" y="22"/>
                    <a:pt x="8" y="22"/>
                    <a:pt x="7" y="22"/>
                  </a:cubicBezTo>
                  <a:cubicBezTo>
                    <a:pt x="4" y="22"/>
                    <a:pt x="2" y="20"/>
                    <a:pt x="1" y="18"/>
                  </a:cubicBezTo>
                  <a:cubicBezTo>
                    <a:pt x="1" y="18"/>
                    <a:pt x="0" y="16"/>
                    <a:pt x="1" y="15"/>
                  </a:cubicBezTo>
                  <a:cubicBezTo>
                    <a:pt x="1" y="14"/>
                    <a:pt x="2" y="12"/>
                    <a:pt x="3" y="11"/>
                  </a:cubicBezTo>
                  <a:cubicBezTo>
                    <a:pt x="3" y="11"/>
                    <a:pt x="4" y="11"/>
                    <a:pt x="5" y="10"/>
                  </a:cubicBezTo>
                  <a:cubicBezTo>
                    <a:pt x="3" y="9"/>
                    <a:pt x="2" y="7"/>
                    <a:pt x="3" y="5"/>
                  </a:cubicBezTo>
                  <a:cubicBezTo>
                    <a:pt x="3" y="2"/>
                    <a:pt x="4" y="1"/>
                    <a:pt x="7" y="0"/>
                  </a:cubicBezTo>
                  <a:cubicBezTo>
                    <a:pt x="8" y="0"/>
                    <a:pt x="9" y="0"/>
                    <a:pt x="11" y="0"/>
                  </a:cubicBezTo>
                  <a:cubicBezTo>
                    <a:pt x="13" y="0"/>
                    <a:pt x="14" y="1"/>
                    <a:pt x="15" y="2"/>
                  </a:cubicBezTo>
                  <a:cubicBezTo>
                    <a:pt x="16" y="3"/>
                    <a:pt x="17" y="4"/>
                    <a:pt x="17" y="5"/>
                  </a:cubicBezTo>
                  <a:cubicBezTo>
                    <a:pt x="16" y="7"/>
                    <a:pt x="15" y="9"/>
                    <a:pt x="13" y="9"/>
                  </a:cubicBezTo>
                  <a:cubicBezTo>
                    <a:pt x="14" y="10"/>
                    <a:pt x="15" y="11"/>
                    <a:pt x="16" y="12"/>
                  </a:cubicBezTo>
                  <a:cubicBezTo>
                    <a:pt x="16" y="13"/>
                    <a:pt x="16" y="14"/>
                    <a:pt x="16" y="16"/>
                  </a:cubicBezTo>
                  <a:close/>
                  <a:moveTo>
                    <a:pt x="12" y="17"/>
                  </a:moveTo>
                  <a:cubicBezTo>
                    <a:pt x="12" y="15"/>
                    <a:pt x="12" y="14"/>
                    <a:pt x="10" y="13"/>
                  </a:cubicBezTo>
                  <a:cubicBezTo>
                    <a:pt x="9" y="13"/>
                    <a:pt x="8" y="12"/>
                    <a:pt x="7" y="11"/>
                  </a:cubicBezTo>
                  <a:cubicBezTo>
                    <a:pt x="7" y="11"/>
                    <a:pt x="7" y="11"/>
                    <a:pt x="7" y="11"/>
                  </a:cubicBezTo>
                  <a:cubicBezTo>
                    <a:pt x="5" y="12"/>
                    <a:pt x="4" y="13"/>
                    <a:pt x="4" y="15"/>
                  </a:cubicBezTo>
                  <a:cubicBezTo>
                    <a:pt x="4" y="16"/>
                    <a:pt x="4" y="17"/>
                    <a:pt x="4" y="18"/>
                  </a:cubicBezTo>
                  <a:cubicBezTo>
                    <a:pt x="5" y="19"/>
                    <a:pt x="6" y="20"/>
                    <a:pt x="8" y="20"/>
                  </a:cubicBezTo>
                  <a:cubicBezTo>
                    <a:pt x="9" y="20"/>
                    <a:pt x="10" y="20"/>
                    <a:pt x="11" y="20"/>
                  </a:cubicBezTo>
                  <a:cubicBezTo>
                    <a:pt x="12" y="19"/>
                    <a:pt x="12" y="18"/>
                    <a:pt x="12" y="17"/>
                  </a:cubicBezTo>
                  <a:close/>
                  <a:moveTo>
                    <a:pt x="14" y="5"/>
                  </a:moveTo>
                  <a:cubicBezTo>
                    <a:pt x="14" y="4"/>
                    <a:pt x="13" y="3"/>
                    <a:pt x="13" y="3"/>
                  </a:cubicBezTo>
                  <a:cubicBezTo>
                    <a:pt x="12" y="2"/>
                    <a:pt x="11" y="2"/>
                    <a:pt x="10" y="1"/>
                  </a:cubicBezTo>
                  <a:cubicBezTo>
                    <a:pt x="9" y="1"/>
                    <a:pt x="8" y="1"/>
                    <a:pt x="8" y="2"/>
                  </a:cubicBezTo>
                  <a:cubicBezTo>
                    <a:pt x="7" y="2"/>
                    <a:pt x="7" y="3"/>
                    <a:pt x="6" y="4"/>
                  </a:cubicBezTo>
                  <a:cubicBezTo>
                    <a:pt x="6" y="5"/>
                    <a:pt x="7" y="5"/>
                    <a:pt x="7" y="6"/>
                  </a:cubicBezTo>
                  <a:cubicBezTo>
                    <a:pt x="8" y="7"/>
                    <a:pt x="8" y="7"/>
                    <a:pt x="9" y="7"/>
                  </a:cubicBezTo>
                  <a:cubicBezTo>
                    <a:pt x="9" y="8"/>
                    <a:pt x="10" y="8"/>
                    <a:pt x="10" y="8"/>
                  </a:cubicBezTo>
                  <a:cubicBezTo>
                    <a:pt x="11" y="9"/>
                    <a:pt x="11" y="9"/>
                    <a:pt x="11" y="9"/>
                  </a:cubicBezTo>
                  <a:cubicBezTo>
                    <a:pt x="12" y="8"/>
                    <a:pt x="13" y="7"/>
                    <a:pt x="14" y="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7"/>
            <p:cNvSpPr>
              <a:spLocks noEditPoints="1"/>
            </p:cNvSpPr>
            <p:nvPr userDrawn="1"/>
          </p:nvSpPr>
          <p:spPr bwMode="auto">
            <a:xfrm>
              <a:off x="1114376" y="1551410"/>
              <a:ext cx="65088" cy="90488"/>
            </a:xfrm>
            <a:custGeom>
              <a:avLst/>
              <a:gdLst>
                <a:gd name="T0" fmla="*/ 16 w 17"/>
                <a:gd name="T1" fmla="*/ 9 h 24"/>
                <a:gd name="T2" fmla="*/ 16 w 17"/>
                <a:gd name="T3" fmla="*/ 16 h 24"/>
                <a:gd name="T4" fmla="*/ 12 w 17"/>
                <a:gd name="T5" fmla="*/ 21 h 24"/>
                <a:gd name="T6" fmla="*/ 5 w 17"/>
                <a:gd name="T7" fmla="*/ 24 h 24"/>
                <a:gd name="T8" fmla="*/ 4 w 17"/>
                <a:gd name="T9" fmla="*/ 23 h 24"/>
                <a:gd name="T10" fmla="*/ 4 w 17"/>
                <a:gd name="T11" fmla="*/ 22 h 24"/>
                <a:gd name="T12" fmla="*/ 6 w 17"/>
                <a:gd name="T13" fmla="*/ 22 h 24"/>
                <a:gd name="T14" fmla="*/ 10 w 17"/>
                <a:gd name="T15" fmla="*/ 20 h 24"/>
                <a:gd name="T16" fmla="*/ 11 w 17"/>
                <a:gd name="T17" fmla="*/ 17 h 24"/>
                <a:gd name="T18" fmla="*/ 12 w 17"/>
                <a:gd name="T19" fmla="*/ 12 h 24"/>
                <a:gd name="T20" fmla="*/ 9 w 17"/>
                <a:gd name="T21" fmla="*/ 14 h 24"/>
                <a:gd name="T22" fmla="*/ 7 w 17"/>
                <a:gd name="T23" fmla="*/ 15 h 24"/>
                <a:gd name="T24" fmla="*/ 3 w 17"/>
                <a:gd name="T25" fmla="*/ 14 h 24"/>
                <a:gd name="T26" fmla="*/ 1 w 17"/>
                <a:gd name="T27" fmla="*/ 10 h 24"/>
                <a:gd name="T28" fmla="*/ 3 w 17"/>
                <a:gd name="T29" fmla="*/ 2 h 24"/>
                <a:gd name="T30" fmla="*/ 7 w 17"/>
                <a:gd name="T31" fmla="*/ 1 h 24"/>
                <a:gd name="T32" fmla="*/ 15 w 17"/>
                <a:gd name="T33" fmla="*/ 4 h 24"/>
                <a:gd name="T34" fmla="*/ 16 w 17"/>
                <a:gd name="T35" fmla="*/ 9 h 24"/>
                <a:gd name="T36" fmla="*/ 12 w 17"/>
                <a:gd name="T37" fmla="*/ 8 h 24"/>
                <a:gd name="T38" fmla="*/ 10 w 17"/>
                <a:gd name="T39" fmla="*/ 3 h 24"/>
                <a:gd name="T40" fmla="*/ 7 w 17"/>
                <a:gd name="T41" fmla="*/ 2 h 24"/>
                <a:gd name="T42" fmla="*/ 5 w 17"/>
                <a:gd name="T43" fmla="*/ 5 h 24"/>
                <a:gd name="T44" fmla="*/ 5 w 17"/>
                <a:gd name="T45" fmla="*/ 7 h 24"/>
                <a:gd name="T46" fmla="*/ 6 w 17"/>
                <a:gd name="T47" fmla="*/ 11 h 24"/>
                <a:gd name="T48" fmla="*/ 9 w 17"/>
                <a:gd name="T49" fmla="*/ 12 h 24"/>
                <a:gd name="T50" fmla="*/ 12 w 17"/>
                <a:gd name="T51" fmla="*/ 10 h 24"/>
                <a:gd name="T52" fmla="*/ 12 w 17"/>
                <a:gd name="T53" fmla="*/ 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4">
                  <a:moveTo>
                    <a:pt x="16" y="9"/>
                  </a:moveTo>
                  <a:cubicBezTo>
                    <a:pt x="17" y="11"/>
                    <a:pt x="16" y="14"/>
                    <a:pt x="16" y="16"/>
                  </a:cubicBezTo>
                  <a:cubicBezTo>
                    <a:pt x="15" y="18"/>
                    <a:pt x="13" y="20"/>
                    <a:pt x="12" y="21"/>
                  </a:cubicBezTo>
                  <a:cubicBezTo>
                    <a:pt x="10" y="22"/>
                    <a:pt x="8" y="23"/>
                    <a:pt x="5" y="24"/>
                  </a:cubicBezTo>
                  <a:cubicBezTo>
                    <a:pt x="4" y="23"/>
                    <a:pt x="4" y="23"/>
                    <a:pt x="4" y="23"/>
                  </a:cubicBezTo>
                  <a:cubicBezTo>
                    <a:pt x="4" y="22"/>
                    <a:pt x="4" y="22"/>
                    <a:pt x="4" y="22"/>
                  </a:cubicBezTo>
                  <a:cubicBezTo>
                    <a:pt x="5" y="22"/>
                    <a:pt x="5" y="22"/>
                    <a:pt x="6" y="22"/>
                  </a:cubicBezTo>
                  <a:cubicBezTo>
                    <a:pt x="7" y="22"/>
                    <a:pt x="9" y="21"/>
                    <a:pt x="10" y="20"/>
                  </a:cubicBezTo>
                  <a:cubicBezTo>
                    <a:pt x="10" y="19"/>
                    <a:pt x="11" y="18"/>
                    <a:pt x="11" y="17"/>
                  </a:cubicBezTo>
                  <a:cubicBezTo>
                    <a:pt x="12" y="16"/>
                    <a:pt x="12" y="14"/>
                    <a:pt x="12" y="12"/>
                  </a:cubicBezTo>
                  <a:cubicBezTo>
                    <a:pt x="10" y="13"/>
                    <a:pt x="10" y="14"/>
                    <a:pt x="9" y="14"/>
                  </a:cubicBezTo>
                  <a:cubicBezTo>
                    <a:pt x="9" y="15"/>
                    <a:pt x="8" y="15"/>
                    <a:pt x="7" y="15"/>
                  </a:cubicBezTo>
                  <a:cubicBezTo>
                    <a:pt x="5" y="15"/>
                    <a:pt x="4" y="15"/>
                    <a:pt x="3" y="14"/>
                  </a:cubicBezTo>
                  <a:cubicBezTo>
                    <a:pt x="2" y="13"/>
                    <a:pt x="1" y="12"/>
                    <a:pt x="1" y="10"/>
                  </a:cubicBezTo>
                  <a:cubicBezTo>
                    <a:pt x="0" y="7"/>
                    <a:pt x="1" y="4"/>
                    <a:pt x="3" y="2"/>
                  </a:cubicBezTo>
                  <a:cubicBezTo>
                    <a:pt x="4" y="1"/>
                    <a:pt x="6" y="1"/>
                    <a:pt x="7" y="1"/>
                  </a:cubicBezTo>
                  <a:cubicBezTo>
                    <a:pt x="11" y="0"/>
                    <a:pt x="13" y="1"/>
                    <a:pt x="15" y="4"/>
                  </a:cubicBezTo>
                  <a:cubicBezTo>
                    <a:pt x="16" y="5"/>
                    <a:pt x="16" y="7"/>
                    <a:pt x="16" y="9"/>
                  </a:cubicBezTo>
                  <a:close/>
                  <a:moveTo>
                    <a:pt x="12" y="8"/>
                  </a:moveTo>
                  <a:cubicBezTo>
                    <a:pt x="11" y="6"/>
                    <a:pt x="11" y="4"/>
                    <a:pt x="10" y="3"/>
                  </a:cubicBezTo>
                  <a:cubicBezTo>
                    <a:pt x="9" y="3"/>
                    <a:pt x="8" y="2"/>
                    <a:pt x="7" y="2"/>
                  </a:cubicBezTo>
                  <a:cubicBezTo>
                    <a:pt x="6" y="3"/>
                    <a:pt x="5" y="3"/>
                    <a:pt x="5" y="5"/>
                  </a:cubicBezTo>
                  <a:cubicBezTo>
                    <a:pt x="5" y="5"/>
                    <a:pt x="5" y="6"/>
                    <a:pt x="5" y="7"/>
                  </a:cubicBezTo>
                  <a:cubicBezTo>
                    <a:pt x="5" y="9"/>
                    <a:pt x="6" y="10"/>
                    <a:pt x="6" y="11"/>
                  </a:cubicBezTo>
                  <a:cubicBezTo>
                    <a:pt x="7" y="12"/>
                    <a:pt x="8" y="12"/>
                    <a:pt x="9" y="12"/>
                  </a:cubicBezTo>
                  <a:cubicBezTo>
                    <a:pt x="10" y="12"/>
                    <a:pt x="11" y="11"/>
                    <a:pt x="12" y="10"/>
                  </a:cubicBezTo>
                  <a:cubicBezTo>
                    <a:pt x="12" y="9"/>
                    <a:pt x="12" y="9"/>
                    <a:pt x="12" y="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8"/>
            <p:cNvSpPr>
              <a:spLocks noEditPoints="1"/>
            </p:cNvSpPr>
            <p:nvPr userDrawn="1"/>
          </p:nvSpPr>
          <p:spPr bwMode="auto">
            <a:xfrm>
              <a:off x="1246139" y="1513310"/>
              <a:ext cx="71438" cy="87313"/>
            </a:xfrm>
            <a:custGeom>
              <a:avLst/>
              <a:gdLst>
                <a:gd name="T0" fmla="*/ 18 w 19"/>
                <a:gd name="T1" fmla="*/ 12 h 23"/>
                <a:gd name="T2" fmla="*/ 19 w 19"/>
                <a:gd name="T3" fmla="*/ 15 h 23"/>
                <a:gd name="T4" fmla="*/ 16 w 19"/>
                <a:gd name="T5" fmla="*/ 21 h 23"/>
                <a:gd name="T6" fmla="*/ 14 w 19"/>
                <a:gd name="T7" fmla="*/ 22 h 23"/>
                <a:gd name="T8" fmla="*/ 7 w 19"/>
                <a:gd name="T9" fmla="*/ 22 h 23"/>
                <a:gd name="T10" fmla="*/ 5 w 19"/>
                <a:gd name="T11" fmla="*/ 20 h 23"/>
                <a:gd name="T12" fmla="*/ 5 w 19"/>
                <a:gd name="T13" fmla="*/ 15 h 23"/>
                <a:gd name="T14" fmla="*/ 6 w 19"/>
                <a:gd name="T15" fmla="*/ 13 h 23"/>
                <a:gd name="T16" fmla="*/ 1 w 19"/>
                <a:gd name="T17" fmla="*/ 10 h 23"/>
                <a:gd name="T18" fmla="*/ 2 w 19"/>
                <a:gd name="T19" fmla="*/ 3 h 23"/>
                <a:gd name="T20" fmla="*/ 6 w 19"/>
                <a:gd name="T21" fmla="*/ 1 h 23"/>
                <a:gd name="T22" fmla="*/ 10 w 19"/>
                <a:gd name="T23" fmla="*/ 1 h 23"/>
                <a:gd name="T24" fmla="*/ 13 w 19"/>
                <a:gd name="T25" fmla="*/ 3 h 23"/>
                <a:gd name="T26" fmla="*/ 12 w 19"/>
                <a:gd name="T27" fmla="*/ 9 h 23"/>
                <a:gd name="T28" fmla="*/ 16 w 19"/>
                <a:gd name="T29" fmla="*/ 9 h 23"/>
                <a:gd name="T30" fmla="*/ 18 w 19"/>
                <a:gd name="T31" fmla="*/ 12 h 23"/>
                <a:gd name="T32" fmla="*/ 11 w 19"/>
                <a:gd name="T33" fmla="*/ 5 h 23"/>
                <a:gd name="T34" fmla="*/ 9 w 19"/>
                <a:gd name="T35" fmla="*/ 3 h 23"/>
                <a:gd name="T36" fmla="*/ 6 w 19"/>
                <a:gd name="T37" fmla="*/ 3 h 23"/>
                <a:gd name="T38" fmla="*/ 4 w 19"/>
                <a:gd name="T39" fmla="*/ 5 h 23"/>
                <a:gd name="T40" fmla="*/ 4 w 19"/>
                <a:gd name="T41" fmla="*/ 7 h 23"/>
                <a:gd name="T42" fmla="*/ 6 w 19"/>
                <a:gd name="T43" fmla="*/ 9 h 23"/>
                <a:gd name="T44" fmla="*/ 8 w 19"/>
                <a:gd name="T45" fmla="*/ 9 h 23"/>
                <a:gd name="T46" fmla="*/ 9 w 19"/>
                <a:gd name="T47" fmla="*/ 9 h 23"/>
                <a:gd name="T48" fmla="*/ 10 w 19"/>
                <a:gd name="T49" fmla="*/ 9 h 23"/>
                <a:gd name="T50" fmla="*/ 11 w 19"/>
                <a:gd name="T51" fmla="*/ 5 h 23"/>
                <a:gd name="T52" fmla="*/ 16 w 19"/>
                <a:gd name="T53" fmla="*/ 15 h 23"/>
                <a:gd name="T54" fmla="*/ 12 w 19"/>
                <a:gd name="T55" fmla="*/ 13 h 23"/>
                <a:gd name="T56" fmla="*/ 9 w 19"/>
                <a:gd name="T57" fmla="*/ 13 h 23"/>
                <a:gd name="T58" fmla="*/ 8 w 19"/>
                <a:gd name="T59" fmla="*/ 13 h 23"/>
                <a:gd name="T60" fmla="*/ 8 w 19"/>
                <a:gd name="T61" fmla="*/ 18 h 23"/>
                <a:gd name="T62" fmla="*/ 9 w 19"/>
                <a:gd name="T63" fmla="*/ 20 h 23"/>
                <a:gd name="T64" fmla="*/ 13 w 19"/>
                <a:gd name="T65" fmla="*/ 20 h 23"/>
                <a:gd name="T66" fmla="*/ 16 w 19"/>
                <a:gd name="T67" fmla="*/ 18 h 23"/>
                <a:gd name="T68" fmla="*/ 16 w 19"/>
                <a:gd name="T6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 h="23">
                  <a:moveTo>
                    <a:pt x="18" y="12"/>
                  </a:moveTo>
                  <a:cubicBezTo>
                    <a:pt x="19" y="13"/>
                    <a:pt x="19" y="14"/>
                    <a:pt x="19" y="15"/>
                  </a:cubicBezTo>
                  <a:cubicBezTo>
                    <a:pt x="19" y="17"/>
                    <a:pt x="18" y="19"/>
                    <a:pt x="16" y="21"/>
                  </a:cubicBezTo>
                  <a:cubicBezTo>
                    <a:pt x="16" y="21"/>
                    <a:pt x="15" y="22"/>
                    <a:pt x="14" y="22"/>
                  </a:cubicBezTo>
                  <a:cubicBezTo>
                    <a:pt x="11" y="23"/>
                    <a:pt x="9" y="23"/>
                    <a:pt x="7" y="22"/>
                  </a:cubicBezTo>
                  <a:cubicBezTo>
                    <a:pt x="6" y="22"/>
                    <a:pt x="5" y="21"/>
                    <a:pt x="5" y="20"/>
                  </a:cubicBezTo>
                  <a:cubicBezTo>
                    <a:pt x="4" y="18"/>
                    <a:pt x="4" y="17"/>
                    <a:pt x="5" y="15"/>
                  </a:cubicBezTo>
                  <a:cubicBezTo>
                    <a:pt x="5" y="15"/>
                    <a:pt x="6" y="14"/>
                    <a:pt x="6" y="13"/>
                  </a:cubicBezTo>
                  <a:cubicBezTo>
                    <a:pt x="4" y="13"/>
                    <a:pt x="2" y="12"/>
                    <a:pt x="1" y="10"/>
                  </a:cubicBezTo>
                  <a:cubicBezTo>
                    <a:pt x="0" y="8"/>
                    <a:pt x="1" y="6"/>
                    <a:pt x="2" y="3"/>
                  </a:cubicBezTo>
                  <a:cubicBezTo>
                    <a:pt x="3" y="3"/>
                    <a:pt x="4" y="2"/>
                    <a:pt x="6" y="1"/>
                  </a:cubicBezTo>
                  <a:cubicBezTo>
                    <a:pt x="7" y="0"/>
                    <a:pt x="9" y="0"/>
                    <a:pt x="10" y="1"/>
                  </a:cubicBezTo>
                  <a:cubicBezTo>
                    <a:pt x="12" y="1"/>
                    <a:pt x="13" y="2"/>
                    <a:pt x="13" y="3"/>
                  </a:cubicBezTo>
                  <a:cubicBezTo>
                    <a:pt x="14" y="5"/>
                    <a:pt x="14" y="7"/>
                    <a:pt x="12" y="9"/>
                  </a:cubicBezTo>
                  <a:cubicBezTo>
                    <a:pt x="14" y="9"/>
                    <a:pt x="15" y="9"/>
                    <a:pt x="16" y="9"/>
                  </a:cubicBezTo>
                  <a:cubicBezTo>
                    <a:pt x="17" y="10"/>
                    <a:pt x="18" y="11"/>
                    <a:pt x="18" y="12"/>
                  </a:cubicBezTo>
                  <a:close/>
                  <a:moveTo>
                    <a:pt x="11" y="5"/>
                  </a:moveTo>
                  <a:cubicBezTo>
                    <a:pt x="10" y="4"/>
                    <a:pt x="10" y="3"/>
                    <a:pt x="9" y="3"/>
                  </a:cubicBezTo>
                  <a:cubicBezTo>
                    <a:pt x="8" y="3"/>
                    <a:pt x="7" y="3"/>
                    <a:pt x="6" y="3"/>
                  </a:cubicBezTo>
                  <a:cubicBezTo>
                    <a:pt x="5" y="4"/>
                    <a:pt x="4" y="4"/>
                    <a:pt x="4" y="5"/>
                  </a:cubicBezTo>
                  <a:cubicBezTo>
                    <a:pt x="4" y="6"/>
                    <a:pt x="4" y="6"/>
                    <a:pt x="4" y="7"/>
                  </a:cubicBezTo>
                  <a:cubicBezTo>
                    <a:pt x="4" y="8"/>
                    <a:pt x="5" y="8"/>
                    <a:pt x="6" y="9"/>
                  </a:cubicBezTo>
                  <a:cubicBezTo>
                    <a:pt x="6" y="9"/>
                    <a:pt x="7" y="9"/>
                    <a:pt x="8" y="9"/>
                  </a:cubicBezTo>
                  <a:cubicBezTo>
                    <a:pt x="8" y="9"/>
                    <a:pt x="9" y="9"/>
                    <a:pt x="9" y="9"/>
                  </a:cubicBezTo>
                  <a:cubicBezTo>
                    <a:pt x="10" y="9"/>
                    <a:pt x="10" y="9"/>
                    <a:pt x="10" y="9"/>
                  </a:cubicBezTo>
                  <a:cubicBezTo>
                    <a:pt x="11" y="8"/>
                    <a:pt x="11" y="6"/>
                    <a:pt x="11" y="5"/>
                  </a:cubicBezTo>
                  <a:close/>
                  <a:moveTo>
                    <a:pt x="16" y="15"/>
                  </a:moveTo>
                  <a:cubicBezTo>
                    <a:pt x="15" y="14"/>
                    <a:pt x="14" y="13"/>
                    <a:pt x="12" y="13"/>
                  </a:cubicBezTo>
                  <a:cubicBezTo>
                    <a:pt x="11" y="13"/>
                    <a:pt x="10" y="13"/>
                    <a:pt x="9" y="13"/>
                  </a:cubicBezTo>
                  <a:cubicBezTo>
                    <a:pt x="8" y="13"/>
                    <a:pt x="8" y="13"/>
                    <a:pt x="8" y="13"/>
                  </a:cubicBezTo>
                  <a:cubicBezTo>
                    <a:pt x="7" y="15"/>
                    <a:pt x="7" y="16"/>
                    <a:pt x="8" y="18"/>
                  </a:cubicBezTo>
                  <a:cubicBezTo>
                    <a:pt x="8" y="19"/>
                    <a:pt x="8" y="20"/>
                    <a:pt x="9" y="20"/>
                  </a:cubicBezTo>
                  <a:cubicBezTo>
                    <a:pt x="10" y="21"/>
                    <a:pt x="12" y="21"/>
                    <a:pt x="13" y="20"/>
                  </a:cubicBezTo>
                  <a:cubicBezTo>
                    <a:pt x="15" y="20"/>
                    <a:pt x="15" y="19"/>
                    <a:pt x="16" y="18"/>
                  </a:cubicBezTo>
                  <a:cubicBezTo>
                    <a:pt x="16" y="17"/>
                    <a:pt x="16" y="16"/>
                    <a:pt x="16" y="1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 name="Freeform 9"/>
            <p:cNvSpPr>
              <a:spLocks noEditPoints="1"/>
            </p:cNvSpPr>
            <p:nvPr userDrawn="1"/>
          </p:nvSpPr>
          <p:spPr bwMode="auto">
            <a:xfrm>
              <a:off x="479376" y="479847"/>
              <a:ext cx="1200150" cy="1208088"/>
            </a:xfrm>
            <a:custGeom>
              <a:avLst/>
              <a:gdLst>
                <a:gd name="T0" fmla="*/ 97 w 319"/>
                <a:gd name="T1" fmla="*/ 13 h 319"/>
                <a:gd name="T2" fmla="*/ 46 w 319"/>
                <a:gd name="T3" fmla="*/ 47 h 319"/>
                <a:gd name="T4" fmla="*/ 12 w 319"/>
                <a:gd name="T5" fmla="*/ 98 h 319"/>
                <a:gd name="T6" fmla="*/ 0 w 319"/>
                <a:gd name="T7" fmla="*/ 160 h 319"/>
                <a:gd name="T8" fmla="*/ 12 w 319"/>
                <a:gd name="T9" fmla="*/ 222 h 319"/>
                <a:gd name="T10" fmla="*/ 46 w 319"/>
                <a:gd name="T11" fmla="*/ 273 h 319"/>
                <a:gd name="T12" fmla="*/ 97 w 319"/>
                <a:gd name="T13" fmla="*/ 307 h 319"/>
                <a:gd name="T14" fmla="*/ 159 w 319"/>
                <a:gd name="T15" fmla="*/ 319 h 319"/>
                <a:gd name="T16" fmla="*/ 221 w 319"/>
                <a:gd name="T17" fmla="*/ 307 h 319"/>
                <a:gd name="T18" fmla="*/ 272 w 319"/>
                <a:gd name="T19" fmla="*/ 273 h 319"/>
                <a:gd name="T20" fmla="*/ 306 w 319"/>
                <a:gd name="T21" fmla="*/ 222 h 319"/>
                <a:gd name="T22" fmla="*/ 319 w 319"/>
                <a:gd name="T23" fmla="*/ 160 h 319"/>
                <a:gd name="T24" fmla="*/ 306 w 319"/>
                <a:gd name="T25" fmla="*/ 98 h 319"/>
                <a:gd name="T26" fmla="*/ 272 w 319"/>
                <a:gd name="T27" fmla="*/ 47 h 319"/>
                <a:gd name="T28" fmla="*/ 221 w 319"/>
                <a:gd name="T29" fmla="*/ 13 h 319"/>
                <a:gd name="T30" fmla="*/ 159 w 319"/>
                <a:gd name="T31" fmla="*/ 0 h 319"/>
                <a:gd name="T32" fmla="*/ 97 w 319"/>
                <a:gd name="T33" fmla="*/ 13 h 319"/>
                <a:gd name="T34" fmla="*/ 99 w 319"/>
                <a:gd name="T35" fmla="*/ 302 h 319"/>
                <a:gd name="T36" fmla="*/ 50 w 319"/>
                <a:gd name="T37" fmla="*/ 269 h 319"/>
                <a:gd name="T38" fmla="*/ 17 w 319"/>
                <a:gd name="T39" fmla="*/ 220 h 319"/>
                <a:gd name="T40" fmla="*/ 5 w 319"/>
                <a:gd name="T41" fmla="*/ 160 h 319"/>
                <a:gd name="T42" fmla="*/ 17 w 319"/>
                <a:gd name="T43" fmla="*/ 100 h 319"/>
                <a:gd name="T44" fmla="*/ 50 w 319"/>
                <a:gd name="T45" fmla="*/ 51 h 319"/>
                <a:gd name="T46" fmla="*/ 99 w 319"/>
                <a:gd name="T47" fmla="*/ 18 h 319"/>
                <a:gd name="T48" fmla="*/ 159 w 319"/>
                <a:gd name="T49" fmla="*/ 6 h 319"/>
                <a:gd name="T50" fmla="*/ 219 w 319"/>
                <a:gd name="T51" fmla="*/ 18 h 319"/>
                <a:gd name="T52" fmla="*/ 268 w 319"/>
                <a:gd name="T53" fmla="*/ 51 h 319"/>
                <a:gd name="T54" fmla="*/ 301 w 319"/>
                <a:gd name="T55" fmla="*/ 100 h 319"/>
                <a:gd name="T56" fmla="*/ 314 w 319"/>
                <a:gd name="T57" fmla="*/ 160 h 319"/>
                <a:gd name="T58" fmla="*/ 301 w 319"/>
                <a:gd name="T59" fmla="*/ 220 h 319"/>
                <a:gd name="T60" fmla="*/ 268 w 319"/>
                <a:gd name="T61" fmla="*/ 269 h 319"/>
                <a:gd name="T62" fmla="*/ 219 w 319"/>
                <a:gd name="T63" fmla="*/ 302 h 319"/>
                <a:gd name="T64" fmla="*/ 159 w 319"/>
                <a:gd name="T65" fmla="*/ 314 h 319"/>
                <a:gd name="T66" fmla="*/ 99 w 319"/>
                <a:gd name="T67" fmla="*/ 302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9" h="319">
                  <a:moveTo>
                    <a:pt x="97" y="13"/>
                  </a:moveTo>
                  <a:cubicBezTo>
                    <a:pt x="78" y="21"/>
                    <a:pt x="61" y="32"/>
                    <a:pt x="46" y="47"/>
                  </a:cubicBezTo>
                  <a:cubicBezTo>
                    <a:pt x="32" y="62"/>
                    <a:pt x="20" y="79"/>
                    <a:pt x="12" y="98"/>
                  </a:cubicBezTo>
                  <a:cubicBezTo>
                    <a:pt x="4" y="117"/>
                    <a:pt x="0" y="138"/>
                    <a:pt x="0" y="160"/>
                  </a:cubicBezTo>
                  <a:cubicBezTo>
                    <a:pt x="0" y="181"/>
                    <a:pt x="4" y="202"/>
                    <a:pt x="12" y="222"/>
                  </a:cubicBezTo>
                  <a:cubicBezTo>
                    <a:pt x="20" y="241"/>
                    <a:pt x="32" y="258"/>
                    <a:pt x="46" y="273"/>
                  </a:cubicBezTo>
                  <a:cubicBezTo>
                    <a:pt x="61" y="287"/>
                    <a:pt x="78" y="299"/>
                    <a:pt x="97" y="307"/>
                  </a:cubicBezTo>
                  <a:cubicBezTo>
                    <a:pt x="117" y="315"/>
                    <a:pt x="138" y="319"/>
                    <a:pt x="159" y="319"/>
                  </a:cubicBezTo>
                  <a:cubicBezTo>
                    <a:pt x="181" y="319"/>
                    <a:pt x="202" y="315"/>
                    <a:pt x="221" y="307"/>
                  </a:cubicBezTo>
                  <a:cubicBezTo>
                    <a:pt x="240" y="299"/>
                    <a:pt x="257" y="287"/>
                    <a:pt x="272" y="273"/>
                  </a:cubicBezTo>
                  <a:cubicBezTo>
                    <a:pt x="287" y="258"/>
                    <a:pt x="298" y="241"/>
                    <a:pt x="306" y="222"/>
                  </a:cubicBezTo>
                  <a:cubicBezTo>
                    <a:pt x="315" y="202"/>
                    <a:pt x="319" y="181"/>
                    <a:pt x="319" y="160"/>
                  </a:cubicBezTo>
                  <a:cubicBezTo>
                    <a:pt x="319" y="138"/>
                    <a:pt x="315" y="117"/>
                    <a:pt x="306" y="98"/>
                  </a:cubicBezTo>
                  <a:cubicBezTo>
                    <a:pt x="298" y="79"/>
                    <a:pt x="287" y="62"/>
                    <a:pt x="272" y="47"/>
                  </a:cubicBezTo>
                  <a:cubicBezTo>
                    <a:pt x="257" y="32"/>
                    <a:pt x="240" y="21"/>
                    <a:pt x="221" y="13"/>
                  </a:cubicBezTo>
                  <a:cubicBezTo>
                    <a:pt x="202" y="5"/>
                    <a:pt x="181" y="0"/>
                    <a:pt x="159" y="0"/>
                  </a:cubicBezTo>
                  <a:cubicBezTo>
                    <a:pt x="138" y="0"/>
                    <a:pt x="117" y="5"/>
                    <a:pt x="97" y="13"/>
                  </a:cubicBezTo>
                  <a:close/>
                  <a:moveTo>
                    <a:pt x="99" y="302"/>
                  </a:moveTo>
                  <a:cubicBezTo>
                    <a:pt x="81" y="294"/>
                    <a:pt x="64" y="283"/>
                    <a:pt x="50" y="269"/>
                  </a:cubicBezTo>
                  <a:cubicBezTo>
                    <a:pt x="36" y="255"/>
                    <a:pt x="25" y="238"/>
                    <a:pt x="17" y="220"/>
                  </a:cubicBezTo>
                  <a:cubicBezTo>
                    <a:pt x="9" y="201"/>
                    <a:pt x="5" y="181"/>
                    <a:pt x="5" y="160"/>
                  </a:cubicBezTo>
                  <a:cubicBezTo>
                    <a:pt x="5" y="139"/>
                    <a:pt x="9" y="119"/>
                    <a:pt x="17" y="100"/>
                  </a:cubicBezTo>
                  <a:cubicBezTo>
                    <a:pt x="25" y="81"/>
                    <a:pt x="36" y="65"/>
                    <a:pt x="50" y="51"/>
                  </a:cubicBezTo>
                  <a:cubicBezTo>
                    <a:pt x="64" y="37"/>
                    <a:pt x="81" y="26"/>
                    <a:pt x="99" y="18"/>
                  </a:cubicBezTo>
                  <a:cubicBezTo>
                    <a:pt x="118" y="10"/>
                    <a:pt x="138" y="6"/>
                    <a:pt x="159" y="6"/>
                  </a:cubicBezTo>
                  <a:cubicBezTo>
                    <a:pt x="180" y="6"/>
                    <a:pt x="200" y="10"/>
                    <a:pt x="219" y="18"/>
                  </a:cubicBezTo>
                  <a:cubicBezTo>
                    <a:pt x="238" y="26"/>
                    <a:pt x="254" y="37"/>
                    <a:pt x="268" y="51"/>
                  </a:cubicBezTo>
                  <a:cubicBezTo>
                    <a:pt x="283" y="65"/>
                    <a:pt x="294" y="81"/>
                    <a:pt x="301" y="100"/>
                  </a:cubicBezTo>
                  <a:cubicBezTo>
                    <a:pt x="309" y="119"/>
                    <a:pt x="314" y="139"/>
                    <a:pt x="314" y="160"/>
                  </a:cubicBezTo>
                  <a:cubicBezTo>
                    <a:pt x="314" y="181"/>
                    <a:pt x="309" y="201"/>
                    <a:pt x="301" y="220"/>
                  </a:cubicBezTo>
                  <a:cubicBezTo>
                    <a:pt x="294" y="238"/>
                    <a:pt x="283" y="255"/>
                    <a:pt x="268" y="269"/>
                  </a:cubicBezTo>
                  <a:cubicBezTo>
                    <a:pt x="254" y="283"/>
                    <a:pt x="238" y="294"/>
                    <a:pt x="219" y="302"/>
                  </a:cubicBezTo>
                  <a:cubicBezTo>
                    <a:pt x="200" y="310"/>
                    <a:pt x="180" y="314"/>
                    <a:pt x="159" y="314"/>
                  </a:cubicBezTo>
                  <a:cubicBezTo>
                    <a:pt x="138" y="314"/>
                    <a:pt x="118" y="310"/>
                    <a:pt x="99" y="30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 name="Freeform 10"/>
            <p:cNvSpPr>
              <a:spLocks noEditPoints="1"/>
            </p:cNvSpPr>
            <p:nvPr userDrawn="1"/>
          </p:nvSpPr>
          <p:spPr bwMode="auto">
            <a:xfrm>
              <a:off x="633364" y="640185"/>
              <a:ext cx="887413" cy="892175"/>
            </a:xfrm>
            <a:custGeom>
              <a:avLst/>
              <a:gdLst>
                <a:gd name="T0" fmla="*/ 72 w 236"/>
                <a:gd name="T1" fmla="*/ 9 h 236"/>
                <a:gd name="T2" fmla="*/ 35 w 236"/>
                <a:gd name="T3" fmla="*/ 34 h 236"/>
                <a:gd name="T4" fmla="*/ 10 w 236"/>
                <a:gd name="T5" fmla="*/ 72 h 236"/>
                <a:gd name="T6" fmla="*/ 0 w 236"/>
                <a:gd name="T7" fmla="*/ 118 h 236"/>
                <a:gd name="T8" fmla="*/ 10 w 236"/>
                <a:gd name="T9" fmla="*/ 164 h 236"/>
                <a:gd name="T10" fmla="*/ 35 w 236"/>
                <a:gd name="T11" fmla="*/ 201 h 236"/>
                <a:gd name="T12" fmla="*/ 72 w 236"/>
                <a:gd name="T13" fmla="*/ 227 h 236"/>
                <a:gd name="T14" fmla="*/ 118 w 236"/>
                <a:gd name="T15" fmla="*/ 236 h 236"/>
                <a:gd name="T16" fmla="*/ 164 w 236"/>
                <a:gd name="T17" fmla="*/ 227 h 236"/>
                <a:gd name="T18" fmla="*/ 202 w 236"/>
                <a:gd name="T19" fmla="*/ 201 h 236"/>
                <a:gd name="T20" fmla="*/ 227 w 236"/>
                <a:gd name="T21" fmla="*/ 164 h 236"/>
                <a:gd name="T22" fmla="*/ 236 w 236"/>
                <a:gd name="T23" fmla="*/ 118 h 236"/>
                <a:gd name="T24" fmla="*/ 227 w 236"/>
                <a:gd name="T25" fmla="*/ 72 h 236"/>
                <a:gd name="T26" fmla="*/ 202 w 236"/>
                <a:gd name="T27" fmla="*/ 34 h 236"/>
                <a:gd name="T28" fmla="*/ 164 w 236"/>
                <a:gd name="T29" fmla="*/ 9 h 236"/>
                <a:gd name="T30" fmla="*/ 118 w 236"/>
                <a:gd name="T31" fmla="*/ 0 h 236"/>
                <a:gd name="T32" fmla="*/ 72 w 236"/>
                <a:gd name="T33" fmla="*/ 9 h 236"/>
                <a:gd name="T34" fmla="*/ 74 w 236"/>
                <a:gd name="T35" fmla="*/ 223 h 236"/>
                <a:gd name="T36" fmla="*/ 37 w 236"/>
                <a:gd name="T37" fmla="*/ 199 h 236"/>
                <a:gd name="T38" fmla="*/ 13 w 236"/>
                <a:gd name="T39" fmla="*/ 162 h 236"/>
                <a:gd name="T40" fmla="*/ 4 w 236"/>
                <a:gd name="T41" fmla="*/ 118 h 236"/>
                <a:gd name="T42" fmla="*/ 13 w 236"/>
                <a:gd name="T43" fmla="*/ 73 h 236"/>
                <a:gd name="T44" fmla="*/ 37 w 236"/>
                <a:gd name="T45" fmla="*/ 37 h 236"/>
                <a:gd name="T46" fmla="*/ 74 w 236"/>
                <a:gd name="T47" fmla="*/ 12 h 236"/>
                <a:gd name="T48" fmla="*/ 118 w 236"/>
                <a:gd name="T49" fmla="*/ 3 h 236"/>
                <a:gd name="T50" fmla="*/ 163 w 236"/>
                <a:gd name="T51" fmla="*/ 12 h 236"/>
                <a:gd name="T52" fmla="*/ 199 w 236"/>
                <a:gd name="T53" fmla="*/ 37 h 236"/>
                <a:gd name="T54" fmla="*/ 224 w 236"/>
                <a:gd name="T55" fmla="*/ 73 h 236"/>
                <a:gd name="T56" fmla="*/ 233 w 236"/>
                <a:gd name="T57" fmla="*/ 118 h 236"/>
                <a:gd name="T58" fmla="*/ 224 w 236"/>
                <a:gd name="T59" fmla="*/ 162 h 236"/>
                <a:gd name="T60" fmla="*/ 199 w 236"/>
                <a:gd name="T61" fmla="*/ 199 h 236"/>
                <a:gd name="T62" fmla="*/ 163 w 236"/>
                <a:gd name="T63" fmla="*/ 223 h 236"/>
                <a:gd name="T64" fmla="*/ 118 w 236"/>
                <a:gd name="T65" fmla="*/ 232 h 236"/>
                <a:gd name="T66" fmla="*/ 74 w 236"/>
                <a:gd name="T67" fmla="*/ 223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6" h="236">
                  <a:moveTo>
                    <a:pt x="72" y="9"/>
                  </a:moveTo>
                  <a:cubicBezTo>
                    <a:pt x="58" y="15"/>
                    <a:pt x="46" y="24"/>
                    <a:pt x="35" y="34"/>
                  </a:cubicBezTo>
                  <a:cubicBezTo>
                    <a:pt x="24" y="45"/>
                    <a:pt x="15" y="58"/>
                    <a:pt x="10" y="72"/>
                  </a:cubicBezTo>
                  <a:cubicBezTo>
                    <a:pt x="3" y="87"/>
                    <a:pt x="0" y="102"/>
                    <a:pt x="0" y="118"/>
                  </a:cubicBezTo>
                  <a:cubicBezTo>
                    <a:pt x="0" y="134"/>
                    <a:pt x="3" y="149"/>
                    <a:pt x="10" y="164"/>
                  </a:cubicBezTo>
                  <a:cubicBezTo>
                    <a:pt x="15" y="178"/>
                    <a:pt x="24" y="190"/>
                    <a:pt x="35" y="201"/>
                  </a:cubicBezTo>
                  <a:cubicBezTo>
                    <a:pt x="46" y="212"/>
                    <a:pt x="58" y="221"/>
                    <a:pt x="72" y="227"/>
                  </a:cubicBezTo>
                  <a:cubicBezTo>
                    <a:pt x="87" y="233"/>
                    <a:pt x="102" y="236"/>
                    <a:pt x="118" y="236"/>
                  </a:cubicBezTo>
                  <a:cubicBezTo>
                    <a:pt x="134" y="236"/>
                    <a:pt x="150" y="233"/>
                    <a:pt x="164" y="227"/>
                  </a:cubicBezTo>
                  <a:cubicBezTo>
                    <a:pt x="178" y="221"/>
                    <a:pt x="191" y="212"/>
                    <a:pt x="202" y="201"/>
                  </a:cubicBezTo>
                  <a:cubicBezTo>
                    <a:pt x="213" y="190"/>
                    <a:pt x="221" y="178"/>
                    <a:pt x="227" y="164"/>
                  </a:cubicBezTo>
                  <a:cubicBezTo>
                    <a:pt x="233" y="149"/>
                    <a:pt x="236" y="134"/>
                    <a:pt x="236" y="118"/>
                  </a:cubicBezTo>
                  <a:cubicBezTo>
                    <a:pt x="236" y="102"/>
                    <a:pt x="233" y="87"/>
                    <a:pt x="227" y="72"/>
                  </a:cubicBezTo>
                  <a:cubicBezTo>
                    <a:pt x="221" y="58"/>
                    <a:pt x="213" y="45"/>
                    <a:pt x="202" y="34"/>
                  </a:cubicBezTo>
                  <a:cubicBezTo>
                    <a:pt x="191" y="24"/>
                    <a:pt x="178" y="15"/>
                    <a:pt x="164" y="9"/>
                  </a:cubicBezTo>
                  <a:cubicBezTo>
                    <a:pt x="150" y="3"/>
                    <a:pt x="134" y="0"/>
                    <a:pt x="118" y="0"/>
                  </a:cubicBezTo>
                  <a:cubicBezTo>
                    <a:pt x="102" y="0"/>
                    <a:pt x="87" y="3"/>
                    <a:pt x="72" y="9"/>
                  </a:cubicBezTo>
                  <a:close/>
                  <a:moveTo>
                    <a:pt x="74" y="223"/>
                  </a:moveTo>
                  <a:cubicBezTo>
                    <a:pt x="60" y="218"/>
                    <a:pt x="48" y="209"/>
                    <a:pt x="37" y="199"/>
                  </a:cubicBezTo>
                  <a:cubicBezTo>
                    <a:pt x="27" y="188"/>
                    <a:pt x="19" y="176"/>
                    <a:pt x="13" y="162"/>
                  </a:cubicBezTo>
                  <a:cubicBezTo>
                    <a:pt x="7" y="148"/>
                    <a:pt x="4" y="133"/>
                    <a:pt x="4" y="118"/>
                  </a:cubicBezTo>
                  <a:cubicBezTo>
                    <a:pt x="4" y="102"/>
                    <a:pt x="7" y="87"/>
                    <a:pt x="13" y="73"/>
                  </a:cubicBezTo>
                  <a:cubicBezTo>
                    <a:pt x="19" y="60"/>
                    <a:pt x="27" y="47"/>
                    <a:pt x="37" y="37"/>
                  </a:cubicBezTo>
                  <a:cubicBezTo>
                    <a:pt x="48" y="26"/>
                    <a:pt x="60" y="18"/>
                    <a:pt x="74" y="12"/>
                  </a:cubicBezTo>
                  <a:cubicBezTo>
                    <a:pt x="88" y="6"/>
                    <a:pt x="103" y="3"/>
                    <a:pt x="118" y="3"/>
                  </a:cubicBezTo>
                  <a:cubicBezTo>
                    <a:pt x="134" y="3"/>
                    <a:pt x="149" y="6"/>
                    <a:pt x="163" y="12"/>
                  </a:cubicBezTo>
                  <a:cubicBezTo>
                    <a:pt x="176" y="18"/>
                    <a:pt x="189" y="26"/>
                    <a:pt x="199" y="37"/>
                  </a:cubicBezTo>
                  <a:cubicBezTo>
                    <a:pt x="210" y="47"/>
                    <a:pt x="218" y="60"/>
                    <a:pt x="224" y="73"/>
                  </a:cubicBezTo>
                  <a:cubicBezTo>
                    <a:pt x="230" y="87"/>
                    <a:pt x="233" y="102"/>
                    <a:pt x="233" y="118"/>
                  </a:cubicBezTo>
                  <a:cubicBezTo>
                    <a:pt x="233" y="133"/>
                    <a:pt x="230" y="148"/>
                    <a:pt x="224" y="162"/>
                  </a:cubicBezTo>
                  <a:cubicBezTo>
                    <a:pt x="218" y="176"/>
                    <a:pt x="210" y="188"/>
                    <a:pt x="199" y="199"/>
                  </a:cubicBezTo>
                  <a:cubicBezTo>
                    <a:pt x="189" y="209"/>
                    <a:pt x="176" y="218"/>
                    <a:pt x="163" y="223"/>
                  </a:cubicBezTo>
                  <a:cubicBezTo>
                    <a:pt x="149" y="229"/>
                    <a:pt x="134" y="232"/>
                    <a:pt x="118" y="232"/>
                  </a:cubicBezTo>
                  <a:cubicBezTo>
                    <a:pt x="103" y="232"/>
                    <a:pt x="88" y="229"/>
                    <a:pt x="74" y="22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11"/>
            <p:cNvSpPr>
              <a:spLocks noEditPoints="1"/>
            </p:cNvSpPr>
            <p:nvPr userDrawn="1"/>
          </p:nvSpPr>
          <p:spPr bwMode="auto">
            <a:xfrm>
              <a:off x="558751" y="1237085"/>
              <a:ext cx="93663" cy="79375"/>
            </a:xfrm>
            <a:custGeom>
              <a:avLst/>
              <a:gdLst>
                <a:gd name="T0" fmla="*/ 3 w 25"/>
                <a:gd name="T1" fmla="*/ 1 h 21"/>
                <a:gd name="T2" fmla="*/ 6 w 25"/>
                <a:gd name="T3" fmla="*/ 0 h 21"/>
                <a:gd name="T4" fmla="*/ 9 w 25"/>
                <a:gd name="T5" fmla="*/ 1 h 21"/>
                <a:gd name="T6" fmla="*/ 11 w 25"/>
                <a:gd name="T7" fmla="*/ 4 h 21"/>
                <a:gd name="T8" fmla="*/ 13 w 25"/>
                <a:gd name="T9" fmla="*/ 7 h 21"/>
                <a:gd name="T10" fmla="*/ 13 w 25"/>
                <a:gd name="T11" fmla="*/ 9 h 21"/>
                <a:gd name="T12" fmla="*/ 19 w 25"/>
                <a:gd name="T13" fmla="*/ 7 h 21"/>
                <a:gd name="T14" fmla="*/ 20 w 25"/>
                <a:gd name="T15" fmla="*/ 6 h 21"/>
                <a:gd name="T16" fmla="*/ 20 w 25"/>
                <a:gd name="T17" fmla="*/ 5 h 21"/>
                <a:gd name="T18" fmla="*/ 20 w 25"/>
                <a:gd name="T19" fmla="*/ 4 h 21"/>
                <a:gd name="T20" fmla="*/ 19 w 25"/>
                <a:gd name="T21" fmla="*/ 3 h 21"/>
                <a:gd name="T22" fmla="*/ 21 w 25"/>
                <a:gd name="T23" fmla="*/ 3 h 21"/>
                <a:gd name="T24" fmla="*/ 25 w 25"/>
                <a:gd name="T25" fmla="*/ 14 h 21"/>
                <a:gd name="T26" fmla="*/ 24 w 25"/>
                <a:gd name="T27" fmla="*/ 14 h 21"/>
                <a:gd name="T28" fmla="*/ 23 w 25"/>
                <a:gd name="T29" fmla="*/ 13 h 21"/>
                <a:gd name="T30" fmla="*/ 23 w 25"/>
                <a:gd name="T31" fmla="*/ 12 h 21"/>
                <a:gd name="T32" fmla="*/ 22 w 25"/>
                <a:gd name="T33" fmla="*/ 12 h 21"/>
                <a:gd name="T34" fmla="*/ 21 w 25"/>
                <a:gd name="T35" fmla="*/ 12 h 21"/>
                <a:gd name="T36" fmla="*/ 7 w 25"/>
                <a:gd name="T37" fmla="*/ 17 h 21"/>
                <a:gd name="T38" fmla="*/ 6 w 25"/>
                <a:gd name="T39" fmla="*/ 18 h 21"/>
                <a:gd name="T40" fmla="*/ 6 w 25"/>
                <a:gd name="T41" fmla="*/ 18 h 21"/>
                <a:gd name="T42" fmla="*/ 6 w 25"/>
                <a:gd name="T43" fmla="*/ 20 h 21"/>
                <a:gd name="T44" fmla="*/ 6 w 25"/>
                <a:gd name="T45" fmla="*/ 21 h 21"/>
                <a:gd name="T46" fmla="*/ 5 w 25"/>
                <a:gd name="T47" fmla="*/ 21 h 21"/>
                <a:gd name="T48" fmla="*/ 1 w 25"/>
                <a:gd name="T49" fmla="*/ 10 h 21"/>
                <a:gd name="T50" fmla="*/ 0 w 25"/>
                <a:gd name="T51" fmla="*/ 4 h 21"/>
                <a:gd name="T52" fmla="*/ 3 w 25"/>
                <a:gd name="T53" fmla="*/ 1 h 21"/>
                <a:gd name="T54" fmla="*/ 6 w 25"/>
                <a:gd name="T55" fmla="*/ 6 h 21"/>
                <a:gd name="T56" fmla="*/ 3 w 25"/>
                <a:gd name="T57" fmla="*/ 8 h 21"/>
                <a:gd name="T58" fmla="*/ 3 w 25"/>
                <a:gd name="T59" fmla="*/ 12 h 21"/>
                <a:gd name="T60" fmla="*/ 3 w 25"/>
                <a:gd name="T61" fmla="*/ 13 h 21"/>
                <a:gd name="T62" fmla="*/ 12 w 25"/>
                <a:gd name="T63" fmla="*/ 9 h 21"/>
                <a:gd name="T64" fmla="*/ 12 w 25"/>
                <a:gd name="T65" fmla="*/ 9 h 21"/>
                <a:gd name="T66" fmla="*/ 9 w 25"/>
                <a:gd name="T67" fmla="*/ 6 h 21"/>
                <a:gd name="T68" fmla="*/ 6 w 25"/>
                <a:gd name="T69" fmla="*/ 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5" h="21">
                  <a:moveTo>
                    <a:pt x="3" y="1"/>
                  </a:moveTo>
                  <a:cubicBezTo>
                    <a:pt x="4" y="0"/>
                    <a:pt x="5" y="0"/>
                    <a:pt x="6" y="0"/>
                  </a:cubicBezTo>
                  <a:cubicBezTo>
                    <a:pt x="7" y="0"/>
                    <a:pt x="8" y="1"/>
                    <a:pt x="9" y="1"/>
                  </a:cubicBezTo>
                  <a:cubicBezTo>
                    <a:pt x="10" y="2"/>
                    <a:pt x="10" y="3"/>
                    <a:pt x="11" y="4"/>
                  </a:cubicBezTo>
                  <a:cubicBezTo>
                    <a:pt x="12" y="5"/>
                    <a:pt x="12" y="6"/>
                    <a:pt x="13" y="7"/>
                  </a:cubicBezTo>
                  <a:cubicBezTo>
                    <a:pt x="13" y="9"/>
                    <a:pt x="13" y="9"/>
                    <a:pt x="13" y="9"/>
                  </a:cubicBezTo>
                  <a:cubicBezTo>
                    <a:pt x="19" y="7"/>
                    <a:pt x="19" y="7"/>
                    <a:pt x="19" y="7"/>
                  </a:cubicBezTo>
                  <a:cubicBezTo>
                    <a:pt x="19" y="7"/>
                    <a:pt x="19" y="7"/>
                    <a:pt x="20" y="6"/>
                  </a:cubicBezTo>
                  <a:cubicBezTo>
                    <a:pt x="20" y="6"/>
                    <a:pt x="20" y="6"/>
                    <a:pt x="20" y="5"/>
                  </a:cubicBezTo>
                  <a:cubicBezTo>
                    <a:pt x="20" y="5"/>
                    <a:pt x="20" y="5"/>
                    <a:pt x="20" y="4"/>
                  </a:cubicBezTo>
                  <a:cubicBezTo>
                    <a:pt x="20" y="4"/>
                    <a:pt x="20" y="4"/>
                    <a:pt x="19" y="3"/>
                  </a:cubicBezTo>
                  <a:cubicBezTo>
                    <a:pt x="21" y="3"/>
                    <a:pt x="21" y="3"/>
                    <a:pt x="21" y="3"/>
                  </a:cubicBezTo>
                  <a:cubicBezTo>
                    <a:pt x="25" y="14"/>
                    <a:pt x="25" y="14"/>
                    <a:pt x="25" y="14"/>
                  </a:cubicBezTo>
                  <a:cubicBezTo>
                    <a:pt x="24" y="14"/>
                    <a:pt x="24" y="14"/>
                    <a:pt x="24" y="14"/>
                  </a:cubicBezTo>
                  <a:cubicBezTo>
                    <a:pt x="23" y="14"/>
                    <a:pt x="23" y="13"/>
                    <a:pt x="23" y="13"/>
                  </a:cubicBezTo>
                  <a:cubicBezTo>
                    <a:pt x="23" y="13"/>
                    <a:pt x="23" y="12"/>
                    <a:pt x="23" y="12"/>
                  </a:cubicBezTo>
                  <a:cubicBezTo>
                    <a:pt x="22" y="12"/>
                    <a:pt x="22" y="12"/>
                    <a:pt x="22" y="12"/>
                  </a:cubicBezTo>
                  <a:cubicBezTo>
                    <a:pt x="21" y="12"/>
                    <a:pt x="21" y="12"/>
                    <a:pt x="21" y="12"/>
                  </a:cubicBezTo>
                  <a:cubicBezTo>
                    <a:pt x="7" y="17"/>
                    <a:pt x="7" y="17"/>
                    <a:pt x="7" y="17"/>
                  </a:cubicBezTo>
                  <a:cubicBezTo>
                    <a:pt x="7" y="17"/>
                    <a:pt x="6" y="17"/>
                    <a:pt x="6" y="18"/>
                  </a:cubicBezTo>
                  <a:cubicBezTo>
                    <a:pt x="6" y="18"/>
                    <a:pt x="6" y="18"/>
                    <a:pt x="6" y="18"/>
                  </a:cubicBezTo>
                  <a:cubicBezTo>
                    <a:pt x="6" y="19"/>
                    <a:pt x="6" y="19"/>
                    <a:pt x="6" y="20"/>
                  </a:cubicBezTo>
                  <a:cubicBezTo>
                    <a:pt x="6" y="20"/>
                    <a:pt x="6" y="20"/>
                    <a:pt x="6" y="21"/>
                  </a:cubicBezTo>
                  <a:cubicBezTo>
                    <a:pt x="5" y="21"/>
                    <a:pt x="5" y="21"/>
                    <a:pt x="5" y="21"/>
                  </a:cubicBezTo>
                  <a:cubicBezTo>
                    <a:pt x="1" y="10"/>
                    <a:pt x="1" y="10"/>
                    <a:pt x="1" y="10"/>
                  </a:cubicBezTo>
                  <a:cubicBezTo>
                    <a:pt x="0" y="8"/>
                    <a:pt x="0" y="6"/>
                    <a:pt x="0" y="4"/>
                  </a:cubicBezTo>
                  <a:cubicBezTo>
                    <a:pt x="0" y="3"/>
                    <a:pt x="1" y="1"/>
                    <a:pt x="3" y="1"/>
                  </a:cubicBezTo>
                  <a:close/>
                  <a:moveTo>
                    <a:pt x="6" y="6"/>
                  </a:moveTo>
                  <a:cubicBezTo>
                    <a:pt x="4" y="6"/>
                    <a:pt x="3" y="7"/>
                    <a:pt x="3" y="8"/>
                  </a:cubicBezTo>
                  <a:cubicBezTo>
                    <a:pt x="2" y="9"/>
                    <a:pt x="2" y="10"/>
                    <a:pt x="3" y="12"/>
                  </a:cubicBezTo>
                  <a:cubicBezTo>
                    <a:pt x="3" y="13"/>
                    <a:pt x="3" y="13"/>
                    <a:pt x="3" y="13"/>
                  </a:cubicBezTo>
                  <a:cubicBezTo>
                    <a:pt x="12" y="9"/>
                    <a:pt x="12" y="9"/>
                    <a:pt x="12" y="9"/>
                  </a:cubicBezTo>
                  <a:cubicBezTo>
                    <a:pt x="12" y="9"/>
                    <a:pt x="12" y="9"/>
                    <a:pt x="12" y="9"/>
                  </a:cubicBezTo>
                  <a:cubicBezTo>
                    <a:pt x="11" y="7"/>
                    <a:pt x="10" y="6"/>
                    <a:pt x="9" y="6"/>
                  </a:cubicBezTo>
                  <a:cubicBezTo>
                    <a:pt x="8" y="5"/>
                    <a:pt x="7" y="5"/>
                    <a:pt x="6"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 name="Freeform 12"/>
            <p:cNvSpPr>
              <a:spLocks/>
            </p:cNvSpPr>
            <p:nvPr userDrawn="1"/>
          </p:nvSpPr>
          <p:spPr bwMode="auto">
            <a:xfrm>
              <a:off x="528589" y="1105322"/>
              <a:ext cx="85725" cy="82550"/>
            </a:xfrm>
            <a:custGeom>
              <a:avLst/>
              <a:gdLst>
                <a:gd name="T0" fmla="*/ 5 w 23"/>
                <a:gd name="T1" fmla="*/ 3 h 22"/>
                <a:gd name="T2" fmla="*/ 5 w 23"/>
                <a:gd name="T3" fmla="*/ 4 h 22"/>
                <a:gd name="T4" fmla="*/ 3 w 23"/>
                <a:gd name="T5" fmla="*/ 6 h 22"/>
                <a:gd name="T6" fmla="*/ 2 w 23"/>
                <a:gd name="T7" fmla="*/ 8 h 22"/>
                <a:gd name="T8" fmla="*/ 2 w 23"/>
                <a:gd name="T9" fmla="*/ 9 h 22"/>
                <a:gd name="T10" fmla="*/ 2 w 23"/>
                <a:gd name="T11" fmla="*/ 10 h 22"/>
                <a:gd name="T12" fmla="*/ 3 w 23"/>
                <a:gd name="T13" fmla="*/ 13 h 22"/>
                <a:gd name="T14" fmla="*/ 11 w 23"/>
                <a:gd name="T15" fmla="*/ 12 h 22"/>
                <a:gd name="T16" fmla="*/ 10 w 23"/>
                <a:gd name="T17" fmla="*/ 10 h 22"/>
                <a:gd name="T18" fmla="*/ 10 w 23"/>
                <a:gd name="T19" fmla="*/ 9 h 22"/>
                <a:gd name="T20" fmla="*/ 9 w 23"/>
                <a:gd name="T21" fmla="*/ 8 h 22"/>
                <a:gd name="T22" fmla="*/ 8 w 23"/>
                <a:gd name="T23" fmla="*/ 7 h 22"/>
                <a:gd name="T24" fmla="*/ 6 w 23"/>
                <a:gd name="T25" fmla="*/ 7 h 22"/>
                <a:gd name="T26" fmla="*/ 6 w 23"/>
                <a:gd name="T27" fmla="*/ 6 h 22"/>
                <a:gd name="T28" fmla="*/ 15 w 23"/>
                <a:gd name="T29" fmla="*/ 5 h 22"/>
                <a:gd name="T30" fmla="*/ 15 w 23"/>
                <a:gd name="T31" fmla="*/ 6 h 22"/>
                <a:gd name="T32" fmla="*/ 13 w 23"/>
                <a:gd name="T33" fmla="*/ 7 h 22"/>
                <a:gd name="T34" fmla="*/ 12 w 23"/>
                <a:gd name="T35" fmla="*/ 7 h 22"/>
                <a:gd name="T36" fmla="*/ 12 w 23"/>
                <a:gd name="T37" fmla="*/ 9 h 22"/>
                <a:gd name="T38" fmla="*/ 12 w 23"/>
                <a:gd name="T39" fmla="*/ 10 h 22"/>
                <a:gd name="T40" fmla="*/ 12 w 23"/>
                <a:gd name="T41" fmla="*/ 12 h 22"/>
                <a:gd name="T42" fmla="*/ 18 w 23"/>
                <a:gd name="T43" fmla="*/ 12 h 22"/>
                <a:gd name="T44" fmla="*/ 19 w 23"/>
                <a:gd name="T45" fmla="*/ 11 h 22"/>
                <a:gd name="T46" fmla="*/ 20 w 23"/>
                <a:gd name="T47" fmla="*/ 11 h 22"/>
                <a:gd name="T48" fmla="*/ 20 w 23"/>
                <a:gd name="T49" fmla="*/ 10 h 22"/>
                <a:gd name="T50" fmla="*/ 20 w 23"/>
                <a:gd name="T51" fmla="*/ 8 h 22"/>
                <a:gd name="T52" fmla="*/ 20 w 23"/>
                <a:gd name="T53" fmla="*/ 7 h 22"/>
                <a:gd name="T54" fmla="*/ 20 w 23"/>
                <a:gd name="T55" fmla="*/ 5 h 22"/>
                <a:gd name="T56" fmla="*/ 20 w 23"/>
                <a:gd name="T57" fmla="*/ 4 h 22"/>
                <a:gd name="T58" fmla="*/ 19 w 23"/>
                <a:gd name="T59" fmla="*/ 4 h 22"/>
                <a:gd name="T60" fmla="*/ 17 w 23"/>
                <a:gd name="T61" fmla="*/ 2 h 22"/>
                <a:gd name="T62" fmla="*/ 14 w 23"/>
                <a:gd name="T63" fmla="*/ 1 h 22"/>
                <a:gd name="T64" fmla="*/ 14 w 23"/>
                <a:gd name="T65" fmla="*/ 0 h 22"/>
                <a:gd name="T66" fmla="*/ 21 w 23"/>
                <a:gd name="T67" fmla="*/ 0 h 22"/>
                <a:gd name="T68" fmla="*/ 23 w 23"/>
                <a:gd name="T69" fmla="*/ 19 h 22"/>
                <a:gd name="T70" fmla="*/ 22 w 23"/>
                <a:gd name="T71" fmla="*/ 20 h 22"/>
                <a:gd name="T72" fmla="*/ 22 w 23"/>
                <a:gd name="T73" fmla="*/ 18 h 22"/>
                <a:gd name="T74" fmla="*/ 21 w 23"/>
                <a:gd name="T75" fmla="*/ 17 h 22"/>
                <a:gd name="T76" fmla="*/ 21 w 23"/>
                <a:gd name="T77" fmla="*/ 17 h 22"/>
                <a:gd name="T78" fmla="*/ 20 w 23"/>
                <a:gd name="T79" fmla="*/ 17 h 22"/>
                <a:gd name="T80" fmla="*/ 5 w 23"/>
                <a:gd name="T81" fmla="*/ 18 h 22"/>
                <a:gd name="T82" fmla="*/ 4 w 23"/>
                <a:gd name="T83" fmla="*/ 19 h 22"/>
                <a:gd name="T84" fmla="*/ 4 w 23"/>
                <a:gd name="T85" fmla="*/ 20 h 22"/>
                <a:gd name="T86" fmla="*/ 3 w 23"/>
                <a:gd name="T87" fmla="*/ 21 h 22"/>
                <a:gd name="T88" fmla="*/ 3 w 23"/>
                <a:gd name="T89" fmla="*/ 22 h 22"/>
                <a:gd name="T90" fmla="*/ 2 w 23"/>
                <a:gd name="T91" fmla="*/ 22 h 22"/>
                <a:gd name="T92" fmla="*/ 0 w 23"/>
                <a:gd name="T93" fmla="*/ 3 h 22"/>
                <a:gd name="T94" fmla="*/ 5 w 23"/>
                <a:gd name="T95"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 h="22">
                  <a:moveTo>
                    <a:pt x="5" y="3"/>
                  </a:moveTo>
                  <a:cubicBezTo>
                    <a:pt x="5" y="4"/>
                    <a:pt x="5" y="4"/>
                    <a:pt x="5" y="4"/>
                  </a:cubicBezTo>
                  <a:cubicBezTo>
                    <a:pt x="5" y="4"/>
                    <a:pt x="4" y="5"/>
                    <a:pt x="3" y="6"/>
                  </a:cubicBezTo>
                  <a:cubicBezTo>
                    <a:pt x="2" y="6"/>
                    <a:pt x="2" y="7"/>
                    <a:pt x="2" y="8"/>
                  </a:cubicBezTo>
                  <a:cubicBezTo>
                    <a:pt x="2" y="8"/>
                    <a:pt x="2" y="9"/>
                    <a:pt x="2" y="9"/>
                  </a:cubicBezTo>
                  <a:cubicBezTo>
                    <a:pt x="2" y="10"/>
                    <a:pt x="2" y="10"/>
                    <a:pt x="2" y="10"/>
                  </a:cubicBezTo>
                  <a:cubicBezTo>
                    <a:pt x="3" y="13"/>
                    <a:pt x="3" y="13"/>
                    <a:pt x="3" y="13"/>
                  </a:cubicBezTo>
                  <a:cubicBezTo>
                    <a:pt x="11" y="12"/>
                    <a:pt x="11" y="12"/>
                    <a:pt x="11" y="12"/>
                  </a:cubicBezTo>
                  <a:cubicBezTo>
                    <a:pt x="10" y="10"/>
                    <a:pt x="10" y="10"/>
                    <a:pt x="10" y="10"/>
                  </a:cubicBezTo>
                  <a:cubicBezTo>
                    <a:pt x="10" y="10"/>
                    <a:pt x="10" y="9"/>
                    <a:pt x="10" y="9"/>
                  </a:cubicBezTo>
                  <a:cubicBezTo>
                    <a:pt x="10" y="8"/>
                    <a:pt x="9" y="8"/>
                    <a:pt x="9" y="8"/>
                  </a:cubicBezTo>
                  <a:cubicBezTo>
                    <a:pt x="9" y="8"/>
                    <a:pt x="8" y="7"/>
                    <a:pt x="8" y="7"/>
                  </a:cubicBezTo>
                  <a:cubicBezTo>
                    <a:pt x="7" y="7"/>
                    <a:pt x="7" y="7"/>
                    <a:pt x="6" y="7"/>
                  </a:cubicBezTo>
                  <a:cubicBezTo>
                    <a:pt x="6" y="6"/>
                    <a:pt x="6" y="6"/>
                    <a:pt x="6" y="6"/>
                  </a:cubicBezTo>
                  <a:cubicBezTo>
                    <a:pt x="15" y="5"/>
                    <a:pt x="15" y="5"/>
                    <a:pt x="15" y="5"/>
                  </a:cubicBezTo>
                  <a:cubicBezTo>
                    <a:pt x="15" y="6"/>
                    <a:pt x="15" y="6"/>
                    <a:pt x="15" y="6"/>
                  </a:cubicBezTo>
                  <a:cubicBezTo>
                    <a:pt x="15" y="6"/>
                    <a:pt x="14" y="6"/>
                    <a:pt x="13" y="7"/>
                  </a:cubicBezTo>
                  <a:cubicBezTo>
                    <a:pt x="13" y="7"/>
                    <a:pt x="12" y="7"/>
                    <a:pt x="12" y="7"/>
                  </a:cubicBezTo>
                  <a:cubicBezTo>
                    <a:pt x="12" y="8"/>
                    <a:pt x="12" y="8"/>
                    <a:pt x="12" y="9"/>
                  </a:cubicBezTo>
                  <a:cubicBezTo>
                    <a:pt x="12" y="9"/>
                    <a:pt x="12" y="10"/>
                    <a:pt x="12" y="10"/>
                  </a:cubicBezTo>
                  <a:cubicBezTo>
                    <a:pt x="12" y="12"/>
                    <a:pt x="12" y="12"/>
                    <a:pt x="12" y="12"/>
                  </a:cubicBezTo>
                  <a:cubicBezTo>
                    <a:pt x="18" y="12"/>
                    <a:pt x="18" y="12"/>
                    <a:pt x="18" y="12"/>
                  </a:cubicBezTo>
                  <a:cubicBezTo>
                    <a:pt x="19" y="12"/>
                    <a:pt x="19" y="11"/>
                    <a:pt x="19" y="11"/>
                  </a:cubicBezTo>
                  <a:cubicBezTo>
                    <a:pt x="20" y="11"/>
                    <a:pt x="20" y="11"/>
                    <a:pt x="20" y="11"/>
                  </a:cubicBezTo>
                  <a:cubicBezTo>
                    <a:pt x="20" y="10"/>
                    <a:pt x="20" y="10"/>
                    <a:pt x="20" y="10"/>
                  </a:cubicBezTo>
                  <a:cubicBezTo>
                    <a:pt x="20" y="9"/>
                    <a:pt x="20" y="9"/>
                    <a:pt x="20" y="8"/>
                  </a:cubicBezTo>
                  <a:cubicBezTo>
                    <a:pt x="20" y="8"/>
                    <a:pt x="20" y="7"/>
                    <a:pt x="20" y="7"/>
                  </a:cubicBezTo>
                  <a:cubicBezTo>
                    <a:pt x="20" y="6"/>
                    <a:pt x="20" y="6"/>
                    <a:pt x="20" y="5"/>
                  </a:cubicBezTo>
                  <a:cubicBezTo>
                    <a:pt x="20" y="5"/>
                    <a:pt x="20" y="5"/>
                    <a:pt x="20" y="4"/>
                  </a:cubicBezTo>
                  <a:cubicBezTo>
                    <a:pt x="19" y="4"/>
                    <a:pt x="19" y="4"/>
                    <a:pt x="19" y="4"/>
                  </a:cubicBezTo>
                  <a:cubicBezTo>
                    <a:pt x="19" y="3"/>
                    <a:pt x="18" y="3"/>
                    <a:pt x="17" y="2"/>
                  </a:cubicBezTo>
                  <a:cubicBezTo>
                    <a:pt x="16" y="2"/>
                    <a:pt x="15" y="1"/>
                    <a:pt x="14" y="1"/>
                  </a:cubicBezTo>
                  <a:cubicBezTo>
                    <a:pt x="14" y="0"/>
                    <a:pt x="14" y="0"/>
                    <a:pt x="14" y="0"/>
                  </a:cubicBezTo>
                  <a:cubicBezTo>
                    <a:pt x="21" y="0"/>
                    <a:pt x="21" y="0"/>
                    <a:pt x="21" y="0"/>
                  </a:cubicBezTo>
                  <a:cubicBezTo>
                    <a:pt x="23" y="19"/>
                    <a:pt x="23" y="19"/>
                    <a:pt x="23" y="19"/>
                  </a:cubicBezTo>
                  <a:cubicBezTo>
                    <a:pt x="22" y="20"/>
                    <a:pt x="22" y="20"/>
                    <a:pt x="22" y="20"/>
                  </a:cubicBezTo>
                  <a:cubicBezTo>
                    <a:pt x="22" y="19"/>
                    <a:pt x="22" y="19"/>
                    <a:pt x="22" y="18"/>
                  </a:cubicBezTo>
                  <a:cubicBezTo>
                    <a:pt x="22" y="18"/>
                    <a:pt x="21" y="18"/>
                    <a:pt x="21" y="17"/>
                  </a:cubicBezTo>
                  <a:cubicBezTo>
                    <a:pt x="21" y="17"/>
                    <a:pt x="21" y="17"/>
                    <a:pt x="21" y="17"/>
                  </a:cubicBezTo>
                  <a:cubicBezTo>
                    <a:pt x="20" y="17"/>
                    <a:pt x="20" y="17"/>
                    <a:pt x="20" y="17"/>
                  </a:cubicBezTo>
                  <a:cubicBezTo>
                    <a:pt x="5" y="18"/>
                    <a:pt x="5" y="18"/>
                    <a:pt x="5" y="18"/>
                  </a:cubicBezTo>
                  <a:cubicBezTo>
                    <a:pt x="5" y="18"/>
                    <a:pt x="4" y="19"/>
                    <a:pt x="4" y="19"/>
                  </a:cubicBezTo>
                  <a:cubicBezTo>
                    <a:pt x="4" y="19"/>
                    <a:pt x="4" y="19"/>
                    <a:pt x="4" y="20"/>
                  </a:cubicBezTo>
                  <a:cubicBezTo>
                    <a:pt x="3" y="20"/>
                    <a:pt x="3" y="20"/>
                    <a:pt x="3" y="21"/>
                  </a:cubicBezTo>
                  <a:cubicBezTo>
                    <a:pt x="3" y="21"/>
                    <a:pt x="3" y="21"/>
                    <a:pt x="3" y="22"/>
                  </a:cubicBezTo>
                  <a:cubicBezTo>
                    <a:pt x="2" y="22"/>
                    <a:pt x="2" y="22"/>
                    <a:pt x="2" y="22"/>
                  </a:cubicBezTo>
                  <a:cubicBezTo>
                    <a:pt x="0" y="3"/>
                    <a:pt x="0" y="3"/>
                    <a:pt x="0" y="3"/>
                  </a:cubicBezTo>
                  <a:lnTo>
                    <a:pt x="5" y="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Freeform 13"/>
            <p:cNvSpPr>
              <a:spLocks/>
            </p:cNvSpPr>
            <p:nvPr userDrawn="1"/>
          </p:nvSpPr>
          <p:spPr bwMode="auto">
            <a:xfrm>
              <a:off x="528589" y="960860"/>
              <a:ext cx="90488" cy="98425"/>
            </a:xfrm>
            <a:custGeom>
              <a:avLst/>
              <a:gdLst>
                <a:gd name="T0" fmla="*/ 24 w 24"/>
                <a:gd name="T1" fmla="*/ 2 h 26"/>
                <a:gd name="T2" fmla="*/ 23 w 24"/>
                <a:gd name="T3" fmla="*/ 10 h 26"/>
                <a:gd name="T4" fmla="*/ 18 w 24"/>
                <a:gd name="T5" fmla="*/ 13 h 26"/>
                <a:gd name="T6" fmla="*/ 12 w 24"/>
                <a:gd name="T7" fmla="*/ 16 h 26"/>
                <a:gd name="T8" fmla="*/ 12 w 24"/>
                <a:gd name="T9" fmla="*/ 17 h 26"/>
                <a:gd name="T10" fmla="*/ 19 w 24"/>
                <a:gd name="T11" fmla="*/ 18 h 26"/>
                <a:gd name="T12" fmla="*/ 20 w 24"/>
                <a:gd name="T13" fmla="*/ 18 h 26"/>
                <a:gd name="T14" fmla="*/ 20 w 24"/>
                <a:gd name="T15" fmla="*/ 17 h 26"/>
                <a:gd name="T16" fmla="*/ 21 w 24"/>
                <a:gd name="T17" fmla="*/ 16 h 26"/>
                <a:gd name="T18" fmla="*/ 21 w 24"/>
                <a:gd name="T19" fmla="*/ 15 h 26"/>
                <a:gd name="T20" fmla="*/ 22 w 24"/>
                <a:gd name="T21" fmla="*/ 15 h 26"/>
                <a:gd name="T22" fmla="*/ 21 w 24"/>
                <a:gd name="T23" fmla="*/ 26 h 26"/>
                <a:gd name="T24" fmla="*/ 20 w 24"/>
                <a:gd name="T25" fmla="*/ 26 h 26"/>
                <a:gd name="T26" fmla="*/ 20 w 24"/>
                <a:gd name="T27" fmla="*/ 25 h 26"/>
                <a:gd name="T28" fmla="*/ 20 w 24"/>
                <a:gd name="T29" fmla="*/ 24 h 26"/>
                <a:gd name="T30" fmla="*/ 19 w 24"/>
                <a:gd name="T31" fmla="*/ 23 h 26"/>
                <a:gd name="T32" fmla="*/ 18 w 24"/>
                <a:gd name="T33" fmla="*/ 23 h 26"/>
                <a:gd name="T34" fmla="*/ 3 w 24"/>
                <a:gd name="T35" fmla="*/ 21 h 26"/>
                <a:gd name="T36" fmla="*/ 3 w 24"/>
                <a:gd name="T37" fmla="*/ 21 h 26"/>
                <a:gd name="T38" fmla="*/ 2 w 24"/>
                <a:gd name="T39" fmla="*/ 21 h 26"/>
                <a:gd name="T40" fmla="*/ 1 w 24"/>
                <a:gd name="T41" fmla="*/ 22 h 26"/>
                <a:gd name="T42" fmla="*/ 1 w 24"/>
                <a:gd name="T43" fmla="*/ 23 h 26"/>
                <a:gd name="T44" fmla="*/ 0 w 24"/>
                <a:gd name="T45" fmla="*/ 23 h 26"/>
                <a:gd name="T46" fmla="*/ 1 w 24"/>
                <a:gd name="T47" fmla="*/ 12 h 26"/>
                <a:gd name="T48" fmla="*/ 3 w 24"/>
                <a:gd name="T49" fmla="*/ 12 h 26"/>
                <a:gd name="T50" fmla="*/ 3 w 24"/>
                <a:gd name="T51" fmla="*/ 13 h 26"/>
                <a:gd name="T52" fmla="*/ 3 w 24"/>
                <a:gd name="T53" fmla="*/ 14 h 26"/>
                <a:gd name="T54" fmla="*/ 3 w 24"/>
                <a:gd name="T55" fmla="*/ 15 h 26"/>
                <a:gd name="T56" fmla="*/ 4 w 24"/>
                <a:gd name="T57" fmla="*/ 15 h 26"/>
                <a:gd name="T58" fmla="*/ 11 w 24"/>
                <a:gd name="T59" fmla="*/ 16 h 26"/>
                <a:gd name="T60" fmla="*/ 11 w 24"/>
                <a:gd name="T61" fmla="*/ 16 h 26"/>
                <a:gd name="T62" fmla="*/ 9 w 24"/>
                <a:gd name="T63" fmla="*/ 13 h 26"/>
                <a:gd name="T64" fmla="*/ 7 w 24"/>
                <a:gd name="T65" fmla="*/ 10 h 26"/>
                <a:gd name="T66" fmla="*/ 5 w 24"/>
                <a:gd name="T67" fmla="*/ 8 h 26"/>
                <a:gd name="T68" fmla="*/ 4 w 24"/>
                <a:gd name="T69" fmla="*/ 7 h 26"/>
                <a:gd name="T70" fmla="*/ 3 w 24"/>
                <a:gd name="T71" fmla="*/ 8 h 26"/>
                <a:gd name="T72" fmla="*/ 3 w 24"/>
                <a:gd name="T73" fmla="*/ 9 h 26"/>
                <a:gd name="T74" fmla="*/ 2 w 24"/>
                <a:gd name="T75" fmla="*/ 9 h 26"/>
                <a:gd name="T76" fmla="*/ 3 w 24"/>
                <a:gd name="T77" fmla="*/ 0 h 26"/>
                <a:gd name="T78" fmla="*/ 4 w 24"/>
                <a:gd name="T79" fmla="*/ 0 h 26"/>
                <a:gd name="T80" fmla="*/ 5 w 24"/>
                <a:gd name="T81" fmla="*/ 3 h 26"/>
                <a:gd name="T82" fmla="*/ 6 w 24"/>
                <a:gd name="T83" fmla="*/ 6 h 26"/>
                <a:gd name="T84" fmla="*/ 8 w 24"/>
                <a:gd name="T85" fmla="*/ 9 h 26"/>
                <a:gd name="T86" fmla="*/ 10 w 24"/>
                <a:gd name="T87" fmla="*/ 12 h 26"/>
                <a:gd name="T88" fmla="*/ 15 w 24"/>
                <a:gd name="T89" fmla="*/ 9 h 26"/>
                <a:gd name="T90" fmla="*/ 20 w 24"/>
                <a:gd name="T91" fmla="*/ 6 h 26"/>
                <a:gd name="T92" fmla="*/ 21 w 24"/>
                <a:gd name="T93" fmla="*/ 5 h 26"/>
                <a:gd name="T94" fmla="*/ 22 w 24"/>
                <a:gd name="T95" fmla="*/ 3 h 26"/>
                <a:gd name="T96" fmla="*/ 23 w 24"/>
                <a:gd name="T97" fmla="*/ 2 h 26"/>
                <a:gd name="T98" fmla="*/ 23 w 24"/>
                <a:gd name="T99" fmla="*/ 2 h 26"/>
                <a:gd name="T100" fmla="*/ 24 w 24"/>
                <a:gd name="T101" fmla="*/ 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 h="26">
                  <a:moveTo>
                    <a:pt x="24" y="2"/>
                  </a:moveTo>
                  <a:cubicBezTo>
                    <a:pt x="23" y="10"/>
                    <a:pt x="23" y="10"/>
                    <a:pt x="23" y="10"/>
                  </a:cubicBezTo>
                  <a:cubicBezTo>
                    <a:pt x="21" y="11"/>
                    <a:pt x="19" y="12"/>
                    <a:pt x="18" y="13"/>
                  </a:cubicBezTo>
                  <a:cubicBezTo>
                    <a:pt x="16" y="14"/>
                    <a:pt x="15" y="15"/>
                    <a:pt x="12" y="16"/>
                  </a:cubicBezTo>
                  <a:cubicBezTo>
                    <a:pt x="12" y="17"/>
                    <a:pt x="12" y="17"/>
                    <a:pt x="12" y="17"/>
                  </a:cubicBezTo>
                  <a:cubicBezTo>
                    <a:pt x="19" y="18"/>
                    <a:pt x="19" y="18"/>
                    <a:pt x="19" y="18"/>
                  </a:cubicBezTo>
                  <a:cubicBezTo>
                    <a:pt x="19" y="18"/>
                    <a:pt x="19" y="18"/>
                    <a:pt x="20" y="18"/>
                  </a:cubicBezTo>
                  <a:cubicBezTo>
                    <a:pt x="20" y="17"/>
                    <a:pt x="20" y="17"/>
                    <a:pt x="20" y="17"/>
                  </a:cubicBezTo>
                  <a:cubicBezTo>
                    <a:pt x="21" y="17"/>
                    <a:pt x="21" y="16"/>
                    <a:pt x="21" y="16"/>
                  </a:cubicBezTo>
                  <a:cubicBezTo>
                    <a:pt x="21" y="16"/>
                    <a:pt x="21" y="15"/>
                    <a:pt x="21" y="15"/>
                  </a:cubicBezTo>
                  <a:cubicBezTo>
                    <a:pt x="22" y="15"/>
                    <a:pt x="22" y="15"/>
                    <a:pt x="22" y="15"/>
                  </a:cubicBezTo>
                  <a:cubicBezTo>
                    <a:pt x="21" y="26"/>
                    <a:pt x="21" y="26"/>
                    <a:pt x="21" y="26"/>
                  </a:cubicBezTo>
                  <a:cubicBezTo>
                    <a:pt x="20" y="26"/>
                    <a:pt x="20" y="26"/>
                    <a:pt x="20" y="26"/>
                  </a:cubicBezTo>
                  <a:cubicBezTo>
                    <a:pt x="20" y="26"/>
                    <a:pt x="20" y="25"/>
                    <a:pt x="20" y="25"/>
                  </a:cubicBezTo>
                  <a:cubicBezTo>
                    <a:pt x="20" y="25"/>
                    <a:pt x="20" y="24"/>
                    <a:pt x="20" y="24"/>
                  </a:cubicBezTo>
                  <a:cubicBezTo>
                    <a:pt x="20" y="24"/>
                    <a:pt x="19" y="23"/>
                    <a:pt x="19" y="23"/>
                  </a:cubicBezTo>
                  <a:cubicBezTo>
                    <a:pt x="19" y="23"/>
                    <a:pt x="19" y="23"/>
                    <a:pt x="18" y="23"/>
                  </a:cubicBezTo>
                  <a:cubicBezTo>
                    <a:pt x="3" y="21"/>
                    <a:pt x="3" y="21"/>
                    <a:pt x="3" y="21"/>
                  </a:cubicBezTo>
                  <a:cubicBezTo>
                    <a:pt x="3" y="21"/>
                    <a:pt x="3" y="21"/>
                    <a:pt x="3" y="21"/>
                  </a:cubicBezTo>
                  <a:cubicBezTo>
                    <a:pt x="2" y="21"/>
                    <a:pt x="2" y="21"/>
                    <a:pt x="2" y="21"/>
                  </a:cubicBezTo>
                  <a:cubicBezTo>
                    <a:pt x="2" y="22"/>
                    <a:pt x="1" y="22"/>
                    <a:pt x="1" y="22"/>
                  </a:cubicBezTo>
                  <a:cubicBezTo>
                    <a:pt x="1" y="23"/>
                    <a:pt x="1" y="23"/>
                    <a:pt x="1" y="23"/>
                  </a:cubicBezTo>
                  <a:cubicBezTo>
                    <a:pt x="0" y="23"/>
                    <a:pt x="0" y="23"/>
                    <a:pt x="0" y="23"/>
                  </a:cubicBezTo>
                  <a:cubicBezTo>
                    <a:pt x="1" y="12"/>
                    <a:pt x="1" y="12"/>
                    <a:pt x="1" y="12"/>
                  </a:cubicBezTo>
                  <a:cubicBezTo>
                    <a:pt x="3" y="12"/>
                    <a:pt x="3" y="12"/>
                    <a:pt x="3" y="12"/>
                  </a:cubicBezTo>
                  <a:cubicBezTo>
                    <a:pt x="3" y="12"/>
                    <a:pt x="3" y="13"/>
                    <a:pt x="3" y="13"/>
                  </a:cubicBezTo>
                  <a:cubicBezTo>
                    <a:pt x="3" y="14"/>
                    <a:pt x="3" y="14"/>
                    <a:pt x="3" y="14"/>
                  </a:cubicBezTo>
                  <a:cubicBezTo>
                    <a:pt x="3" y="15"/>
                    <a:pt x="3" y="15"/>
                    <a:pt x="3" y="15"/>
                  </a:cubicBezTo>
                  <a:cubicBezTo>
                    <a:pt x="3" y="15"/>
                    <a:pt x="4" y="15"/>
                    <a:pt x="4" y="15"/>
                  </a:cubicBezTo>
                  <a:cubicBezTo>
                    <a:pt x="11" y="16"/>
                    <a:pt x="11" y="16"/>
                    <a:pt x="11" y="16"/>
                  </a:cubicBezTo>
                  <a:cubicBezTo>
                    <a:pt x="11" y="16"/>
                    <a:pt x="11" y="16"/>
                    <a:pt x="11" y="16"/>
                  </a:cubicBezTo>
                  <a:cubicBezTo>
                    <a:pt x="11" y="15"/>
                    <a:pt x="10" y="14"/>
                    <a:pt x="9" y="13"/>
                  </a:cubicBezTo>
                  <a:cubicBezTo>
                    <a:pt x="8" y="12"/>
                    <a:pt x="8" y="11"/>
                    <a:pt x="7" y="10"/>
                  </a:cubicBezTo>
                  <a:cubicBezTo>
                    <a:pt x="6" y="9"/>
                    <a:pt x="6" y="9"/>
                    <a:pt x="5" y="8"/>
                  </a:cubicBezTo>
                  <a:cubicBezTo>
                    <a:pt x="5" y="8"/>
                    <a:pt x="4" y="7"/>
                    <a:pt x="4" y="7"/>
                  </a:cubicBezTo>
                  <a:cubicBezTo>
                    <a:pt x="4" y="7"/>
                    <a:pt x="4" y="8"/>
                    <a:pt x="3" y="8"/>
                  </a:cubicBezTo>
                  <a:cubicBezTo>
                    <a:pt x="3" y="8"/>
                    <a:pt x="3" y="9"/>
                    <a:pt x="3" y="9"/>
                  </a:cubicBezTo>
                  <a:cubicBezTo>
                    <a:pt x="2" y="9"/>
                    <a:pt x="2" y="9"/>
                    <a:pt x="2" y="9"/>
                  </a:cubicBezTo>
                  <a:cubicBezTo>
                    <a:pt x="3" y="0"/>
                    <a:pt x="3" y="0"/>
                    <a:pt x="3" y="0"/>
                  </a:cubicBezTo>
                  <a:cubicBezTo>
                    <a:pt x="4" y="0"/>
                    <a:pt x="4" y="0"/>
                    <a:pt x="4" y="0"/>
                  </a:cubicBezTo>
                  <a:cubicBezTo>
                    <a:pt x="4" y="2"/>
                    <a:pt x="4" y="2"/>
                    <a:pt x="5" y="3"/>
                  </a:cubicBezTo>
                  <a:cubicBezTo>
                    <a:pt x="5" y="4"/>
                    <a:pt x="5" y="5"/>
                    <a:pt x="6" y="6"/>
                  </a:cubicBezTo>
                  <a:cubicBezTo>
                    <a:pt x="6" y="7"/>
                    <a:pt x="7" y="8"/>
                    <a:pt x="8" y="9"/>
                  </a:cubicBezTo>
                  <a:cubicBezTo>
                    <a:pt x="8" y="9"/>
                    <a:pt x="9" y="10"/>
                    <a:pt x="10" y="12"/>
                  </a:cubicBezTo>
                  <a:cubicBezTo>
                    <a:pt x="11" y="11"/>
                    <a:pt x="13" y="10"/>
                    <a:pt x="15" y="9"/>
                  </a:cubicBezTo>
                  <a:cubicBezTo>
                    <a:pt x="16" y="8"/>
                    <a:pt x="18" y="7"/>
                    <a:pt x="20" y="6"/>
                  </a:cubicBezTo>
                  <a:cubicBezTo>
                    <a:pt x="21" y="5"/>
                    <a:pt x="21" y="5"/>
                    <a:pt x="21" y="5"/>
                  </a:cubicBezTo>
                  <a:cubicBezTo>
                    <a:pt x="22" y="4"/>
                    <a:pt x="22" y="4"/>
                    <a:pt x="22" y="3"/>
                  </a:cubicBezTo>
                  <a:cubicBezTo>
                    <a:pt x="23" y="3"/>
                    <a:pt x="23" y="3"/>
                    <a:pt x="23" y="2"/>
                  </a:cubicBezTo>
                  <a:cubicBezTo>
                    <a:pt x="23" y="2"/>
                    <a:pt x="23" y="2"/>
                    <a:pt x="23" y="2"/>
                  </a:cubicBezTo>
                  <a:lnTo>
                    <a:pt x="24" y="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 name="Freeform 14"/>
            <p:cNvSpPr>
              <a:spLocks/>
            </p:cNvSpPr>
            <p:nvPr userDrawn="1"/>
          </p:nvSpPr>
          <p:spPr bwMode="auto">
            <a:xfrm>
              <a:off x="558751" y="859260"/>
              <a:ext cx="90488" cy="71438"/>
            </a:xfrm>
            <a:custGeom>
              <a:avLst/>
              <a:gdLst>
                <a:gd name="T0" fmla="*/ 24 w 24"/>
                <a:gd name="T1" fmla="*/ 8 h 19"/>
                <a:gd name="T2" fmla="*/ 20 w 24"/>
                <a:gd name="T3" fmla="*/ 19 h 19"/>
                <a:gd name="T4" fmla="*/ 19 w 24"/>
                <a:gd name="T5" fmla="*/ 18 h 19"/>
                <a:gd name="T6" fmla="*/ 19 w 24"/>
                <a:gd name="T7" fmla="*/ 17 h 19"/>
                <a:gd name="T8" fmla="*/ 19 w 24"/>
                <a:gd name="T9" fmla="*/ 16 h 19"/>
                <a:gd name="T10" fmla="*/ 19 w 24"/>
                <a:gd name="T11" fmla="*/ 15 h 19"/>
                <a:gd name="T12" fmla="*/ 18 w 24"/>
                <a:gd name="T13" fmla="*/ 15 h 19"/>
                <a:gd name="T14" fmla="*/ 4 w 24"/>
                <a:gd name="T15" fmla="*/ 9 h 19"/>
                <a:gd name="T16" fmla="*/ 4 w 24"/>
                <a:gd name="T17" fmla="*/ 9 h 19"/>
                <a:gd name="T18" fmla="*/ 3 w 24"/>
                <a:gd name="T19" fmla="*/ 10 h 19"/>
                <a:gd name="T20" fmla="*/ 2 w 24"/>
                <a:gd name="T21" fmla="*/ 10 h 19"/>
                <a:gd name="T22" fmla="*/ 1 w 24"/>
                <a:gd name="T23" fmla="*/ 11 h 19"/>
                <a:gd name="T24" fmla="*/ 0 w 24"/>
                <a:gd name="T25" fmla="*/ 11 h 19"/>
                <a:gd name="T26" fmla="*/ 5 w 24"/>
                <a:gd name="T27" fmla="*/ 0 h 19"/>
                <a:gd name="T28" fmla="*/ 6 w 24"/>
                <a:gd name="T29" fmla="*/ 1 h 19"/>
                <a:gd name="T30" fmla="*/ 5 w 24"/>
                <a:gd name="T31" fmla="*/ 2 h 19"/>
                <a:gd name="T32" fmla="*/ 5 w 24"/>
                <a:gd name="T33" fmla="*/ 3 h 19"/>
                <a:gd name="T34" fmla="*/ 5 w 24"/>
                <a:gd name="T35" fmla="*/ 4 h 19"/>
                <a:gd name="T36" fmla="*/ 6 w 24"/>
                <a:gd name="T37" fmla="*/ 4 h 19"/>
                <a:gd name="T38" fmla="*/ 20 w 24"/>
                <a:gd name="T39" fmla="*/ 10 h 19"/>
                <a:gd name="T40" fmla="*/ 21 w 24"/>
                <a:gd name="T41" fmla="*/ 10 h 19"/>
                <a:gd name="T42" fmla="*/ 22 w 24"/>
                <a:gd name="T43" fmla="*/ 9 h 19"/>
                <a:gd name="T44" fmla="*/ 22 w 24"/>
                <a:gd name="T45" fmla="*/ 9 h 19"/>
                <a:gd name="T46" fmla="*/ 23 w 24"/>
                <a:gd name="T47" fmla="*/ 8 h 19"/>
                <a:gd name="T48" fmla="*/ 24 w 24"/>
                <a:gd name="T49"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 h="19">
                  <a:moveTo>
                    <a:pt x="24" y="8"/>
                  </a:moveTo>
                  <a:cubicBezTo>
                    <a:pt x="20" y="19"/>
                    <a:pt x="20" y="19"/>
                    <a:pt x="20" y="19"/>
                  </a:cubicBezTo>
                  <a:cubicBezTo>
                    <a:pt x="19" y="18"/>
                    <a:pt x="19" y="18"/>
                    <a:pt x="19" y="18"/>
                  </a:cubicBezTo>
                  <a:cubicBezTo>
                    <a:pt x="19" y="18"/>
                    <a:pt x="19" y="18"/>
                    <a:pt x="19" y="17"/>
                  </a:cubicBezTo>
                  <a:cubicBezTo>
                    <a:pt x="19" y="17"/>
                    <a:pt x="19" y="16"/>
                    <a:pt x="19" y="16"/>
                  </a:cubicBezTo>
                  <a:cubicBezTo>
                    <a:pt x="19" y="16"/>
                    <a:pt x="19" y="15"/>
                    <a:pt x="19" y="15"/>
                  </a:cubicBezTo>
                  <a:cubicBezTo>
                    <a:pt x="19" y="15"/>
                    <a:pt x="19" y="15"/>
                    <a:pt x="18" y="15"/>
                  </a:cubicBezTo>
                  <a:cubicBezTo>
                    <a:pt x="4" y="9"/>
                    <a:pt x="4" y="9"/>
                    <a:pt x="4" y="9"/>
                  </a:cubicBezTo>
                  <a:cubicBezTo>
                    <a:pt x="4" y="9"/>
                    <a:pt x="4" y="9"/>
                    <a:pt x="4" y="9"/>
                  </a:cubicBezTo>
                  <a:cubicBezTo>
                    <a:pt x="3" y="9"/>
                    <a:pt x="3" y="9"/>
                    <a:pt x="3" y="10"/>
                  </a:cubicBezTo>
                  <a:cubicBezTo>
                    <a:pt x="2" y="10"/>
                    <a:pt x="2" y="10"/>
                    <a:pt x="2" y="10"/>
                  </a:cubicBezTo>
                  <a:cubicBezTo>
                    <a:pt x="2" y="11"/>
                    <a:pt x="1" y="11"/>
                    <a:pt x="1" y="11"/>
                  </a:cubicBezTo>
                  <a:cubicBezTo>
                    <a:pt x="0" y="11"/>
                    <a:pt x="0" y="11"/>
                    <a:pt x="0" y="11"/>
                  </a:cubicBezTo>
                  <a:cubicBezTo>
                    <a:pt x="5" y="0"/>
                    <a:pt x="5" y="0"/>
                    <a:pt x="5" y="0"/>
                  </a:cubicBezTo>
                  <a:cubicBezTo>
                    <a:pt x="6" y="1"/>
                    <a:pt x="6" y="1"/>
                    <a:pt x="6" y="1"/>
                  </a:cubicBezTo>
                  <a:cubicBezTo>
                    <a:pt x="6" y="1"/>
                    <a:pt x="5" y="1"/>
                    <a:pt x="5" y="2"/>
                  </a:cubicBezTo>
                  <a:cubicBezTo>
                    <a:pt x="5" y="2"/>
                    <a:pt x="5" y="2"/>
                    <a:pt x="5" y="3"/>
                  </a:cubicBezTo>
                  <a:cubicBezTo>
                    <a:pt x="5" y="3"/>
                    <a:pt x="5" y="3"/>
                    <a:pt x="5" y="4"/>
                  </a:cubicBezTo>
                  <a:cubicBezTo>
                    <a:pt x="6" y="4"/>
                    <a:pt x="6" y="4"/>
                    <a:pt x="6" y="4"/>
                  </a:cubicBezTo>
                  <a:cubicBezTo>
                    <a:pt x="20" y="10"/>
                    <a:pt x="20" y="10"/>
                    <a:pt x="20" y="10"/>
                  </a:cubicBezTo>
                  <a:cubicBezTo>
                    <a:pt x="20" y="10"/>
                    <a:pt x="21" y="10"/>
                    <a:pt x="21" y="10"/>
                  </a:cubicBezTo>
                  <a:cubicBezTo>
                    <a:pt x="21" y="10"/>
                    <a:pt x="22" y="10"/>
                    <a:pt x="22" y="9"/>
                  </a:cubicBezTo>
                  <a:cubicBezTo>
                    <a:pt x="22" y="9"/>
                    <a:pt x="22" y="9"/>
                    <a:pt x="22" y="9"/>
                  </a:cubicBezTo>
                  <a:cubicBezTo>
                    <a:pt x="23" y="8"/>
                    <a:pt x="23" y="8"/>
                    <a:pt x="23" y="8"/>
                  </a:cubicBezTo>
                  <a:lnTo>
                    <a:pt x="24"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 name="Freeform 15"/>
            <p:cNvSpPr>
              <a:spLocks/>
            </p:cNvSpPr>
            <p:nvPr userDrawn="1"/>
          </p:nvSpPr>
          <p:spPr bwMode="auto">
            <a:xfrm>
              <a:off x="603201" y="725910"/>
              <a:ext cx="112713" cy="122238"/>
            </a:xfrm>
            <a:custGeom>
              <a:avLst/>
              <a:gdLst>
                <a:gd name="T0" fmla="*/ 16 w 30"/>
                <a:gd name="T1" fmla="*/ 0 h 32"/>
                <a:gd name="T2" fmla="*/ 15 w 30"/>
                <a:gd name="T3" fmla="*/ 1 h 32"/>
                <a:gd name="T4" fmla="*/ 15 w 30"/>
                <a:gd name="T5" fmla="*/ 3 h 32"/>
                <a:gd name="T6" fmla="*/ 15 w 30"/>
                <a:gd name="T7" fmla="*/ 4 h 32"/>
                <a:gd name="T8" fmla="*/ 17 w 30"/>
                <a:gd name="T9" fmla="*/ 6 h 32"/>
                <a:gd name="T10" fmla="*/ 30 w 30"/>
                <a:gd name="T11" fmla="*/ 15 h 32"/>
                <a:gd name="T12" fmla="*/ 28 w 30"/>
                <a:gd name="T13" fmla="*/ 17 h 32"/>
                <a:gd name="T14" fmla="*/ 7 w 30"/>
                <a:gd name="T15" fmla="*/ 18 h 32"/>
                <a:gd name="T16" fmla="*/ 15 w 30"/>
                <a:gd name="T17" fmla="*/ 24 h 32"/>
                <a:gd name="T18" fmla="*/ 18 w 30"/>
                <a:gd name="T19" fmla="*/ 25 h 32"/>
                <a:gd name="T20" fmla="*/ 19 w 30"/>
                <a:gd name="T21" fmla="*/ 25 h 32"/>
                <a:gd name="T22" fmla="*/ 21 w 30"/>
                <a:gd name="T23" fmla="*/ 25 h 32"/>
                <a:gd name="T24" fmla="*/ 22 w 30"/>
                <a:gd name="T25" fmla="*/ 24 h 32"/>
                <a:gd name="T26" fmla="*/ 23 w 30"/>
                <a:gd name="T27" fmla="*/ 25 h 32"/>
                <a:gd name="T28" fmla="*/ 17 w 30"/>
                <a:gd name="T29" fmla="*/ 32 h 32"/>
                <a:gd name="T30" fmla="*/ 16 w 30"/>
                <a:gd name="T31" fmla="*/ 31 h 32"/>
                <a:gd name="T32" fmla="*/ 17 w 30"/>
                <a:gd name="T33" fmla="*/ 30 h 32"/>
                <a:gd name="T34" fmla="*/ 17 w 30"/>
                <a:gd name="T35" fmla="*/ 29 h 32"/>
                <a:gd name="T36" fmla="*/ 17 w 30"/>
                <a:gd name="T37" fmla="*/ 27 h 32"/>
                <a:gd name="T38" fmla="*/ 14 w 30"/>
                <a:gd name="T39" fmla="*/ 25 h 32"/>
                <a:gd name="T40" fmla="*/ 6 w 30"/>
                <a:gd name="T41" fmla="*/ 20 h 32"/>
                <a:gd name="T42" fmla="*/ 5 w 30"/>
                <a:gd name="T43" fmla="*/ 19 h 32"/>
                <a:gd name="T44" fmla="*/ 4 w 30"/>
                <a:gd name="T45" fmla="*/ 19 h 32"/>
                <a:gd name="T46" fmla="*/ 2 w 30"/>
                <a:gd name="T47" fmla="*/ 19 h 32"/>
                <a:gd name="T48" fmla="*/ 1 w 30"/>
                <a:gd name="T49" fmla="*/ 20 h 32"/>
                <a:gd name="T50" fmla="*/ 0 w 30"/>
                <a:gd name="T51" fmla="*/ 20 h 32"/>
                <a:gd name="T52" fmla="*/ 5 w 30"/>
                <a:gd name="T53" fmla="*/ 13 h 32"/>
                <a:gd name="T54" fmla="*/ 23 w 30"/>
                <a:gd name="T55" fmla="*/ 12 h 32"/>
                <a:gd name="T56" fmla="*/ 17 w 30"/>
                <a:gd name="T57" fmla="*/ 8 h 32"/>
                <a:gd name="T58" fmla="*/ 14 w 30"/>
                <a:gd name="T59" fmla="*/ 6 h 32"/>
                <a:gd name="T60" fmla="*/ 13 w 30"/>
                <a:gd name="T61" fmla="*/ 6 h 32"/>
                <a:gd name="T62" fmla="*/ 11 w 30"/>
                <a:gd name="T63" fmla="*/ 7 h 32"/>
                <a:gd name="T64" fmla="*/ 10 w 30"/>
                <a:gd name="T65" fmla="*/ 8 h 32"/>
                <a:gd name="T66" fmla="*/ 9 w 30"/>
                <a:gd name="T67" fmla="*/ 7 h 32"/>
                <a:gd name="T68" fmla="*/ 15 w 30"/>
                <a:gd name="T69" fmla="*/ 0 h 32"/>
                <a:gd name="T70" fmla="*/ 16 w 30"/>
                <a:gd name="T7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32">
                  <a:moveTo>
                    <a:pt x="16" y="0"/>
                  </a:moveTo>
                  <a:cubicBezTo>
                    <a:pt x="15" y="1"/>
                    <a:pt x="15" y="1"/>
                    <a:pt x="15" y="1"/>
                  </a:cubicBezTo>
                  <a:cubicBezTo>
                    <a:pt x="15" y="2"/>
                    <a:pt x="15" y="2"/>
                    <a:pt x="15" y="3"/>
                  </a:cubicBezTo>
                  <a:cubicBezTo>
                    <a:pt x="15" y="3"/>
                    <a:pt x="15" y="4"/>
                    <a:pt x="15" y="4"/>
                  </a:cubicBezTo>
                  <a:cubicBezTo>
                    <a:pt x="16" y="5"/>
                    <a:pt x="16" y="5"/>
                    <a:pt x="17" y="6"/>
                  </a:cubicBezTo>
                  <a:cubicBezTo>
                    <a:pt x="30" y="15"/>
                    <a:pt x="30" y="15"/>
                    <a:pt x="30" y="15"/>
                  </a:cubicBezTo>
                  <a:cubicBezTo>
                    <a:pt x="28" y="17"/>
                    <a:pt x="28" y="17"/>
                    <a:pt x="28" y="17"/>
                  </a:cubicBezTo>
                  <a:cubicBezTo>
                    <a:pt x="7" y="18"/>
                    <a:pt x="7" y="18"/>
                    <a:pt x="7" y="18"/>
                  </a:cubicBezTo>
                  <a:cubicBezTo>
                    <a:pt x="15" y="24"/>
                    <a:pt x="15" y="24"/>
                    <a:pt x="15" y="24"/>
                  </a:cubicBezTo>
                  <a:cubicBezTo>
                    <a:pt x="16" y="25"/>
                    <a:pt x="17" y="25"/>
                    <a:pt x="18" y="25"/>
                  </a:cubicBezTo>
                  <a:cubicBezTo>
                    <a:pt x="18" y="26"/>
                    <a:pt x="19" y="26"/>
                    <a:pt x="19" y="25"/>
                  </a:cubicBezTo>
                  <a:cubicBezTo>
                    <a:pt x="20" y="25"/>
                    <a:pt x="20" y="25"/>
                    <a:pt x="21" y="25"/>
                  </a:cubicBezTo>
                  <a:cubicBezTo>
                    <a:pt x="21" y="24"/>
                    <a:pt x="21" y="24"/>
                    <a:pt x="22" y="24"/>
                  </a:cubicBezTo>
                  <a:cubicBezTo>
                    <a:pt x="23" y="25"/>
                    <a:pt x="23" y="25"/>
                    <a:pt x="23" y="25"/>
                  </a:cubicBezTo>
                  <a:cubicBezTo>
                    <a:pt x="17" y="32"/>
                    <a:pt x="17" y="32"/>
                    <a:pt x="17" y="32"/>
                  </a:cubicBezTo>
                  <a:cubicBezTo>
                    <a:pt x="16" y="31"/>
                    <a:pt x="16" y="31"/>
                    <a:pt x="16" y="31"/>
                  </a:cubicBezTo>
                  <a:cubicBezTo>
                    <a:pt x="17" y="31"/>
                    <a:pt x="17" y="30"/>
                    <a:pt x="17" y="30"/>
                  </a:cubicBezTo>
                  <a:cubicBezTo>
                    <a:pt x="17" y="30"/>
                    <a:pt x="17" y="29"/>
                    <a:pt x="17" y="29"/>
                  </a:cubicBezTo>
                  <a:cubicBezTo>
                    <a:pt x="17" y="28"/>
                    <a:pt x="17" y="28"/>
                    <a:pt x="17" y="27"/>
                  </a:cubicBezTo>
                  <a:cubicBezTo>
                    <a:pt x="16" y="27"/>
                    <a:pt x="16" y="26"/>
                    <a:pt x="14" y="25"/>
                  </a:cubicBezTo>
                  <a:cubicBezTo>
                    <a:pt x="6" y="20"/>
                    <a:pt x="6" y="20"/>
                    <a:pt x="6" y="20"/>
                  </a:cubicBezTo>
                  <a:cubicBezTo>
                    <a:pt x="6" y="19"/>
                    <a:pt x="6" y="19"/>
                    <a:pt x="5" y="19"/>
                  </a:cubicBezTo>
                  <a:cubicBezTo>
                    <a:pt x="5" y="19"/>
                    <a:pt x="4" y="19"/>
                    <a:pt x="4" y="19"/>
                  </a:cubicBezTo>
                  <a:cubicBezTo>
                    <a:pt x="3" y="19"/>
                    <a:pt x="3" y="19"/>
                    <a:pt x="2" y="19"/>
                  </a:cubicBezTo>
                  <a:cubicBezTo>
                    <a:pt x="2" y="20"/>
                    <a:pt x="2" y="20"/>
                    <a:pt x="1" y="20"/>
                  </a:cubicBezTo>
                  <a:cubicBezTo>
                    <a:pt x="0" y="20"/>
                    <a:pt x="0" y="20"/>
                    <a:pt x="0" y="20"/>
                  </a:cubicBezTo>
                  <a:cubicBezTo>
                    <a:pt x="5" y="13"/>
                    <a:pt x="5" y="13"/>
                    <a:pt x="5" y="13"/>
                  </a:cubicBezTo>
                  <a:cubicBezTo>
                    <a:pt x="23" y="12"/>
                    <a:pt x="23" y="12"/>
                    <a:pt x="23" y="12"/>
                  </a:cubicBezTo>
                  <a:cubicBezTo>
                    <a:pt x="17" y="8"/>
                    <a:pt x="17" y="8"/>
                    <a:pt x="17" y="8"/>
                  </a:cubicBezTo>
                  <a:cubicBezTo>
                    <a:pt x="16" y="7"/>
                    <a:pt x="15" y="6"/>
                    <a:pt x="14" y="6"/>
                  </a:cubicBezTo>
                  <a:cubicBezTo>
                    <a:pt x="14" y="6"/>
                    <a:pt x="13" y="6"/>
                    <a:pt x="13" y="6"/>
                  </a:cubicBezTo>
                  <a:cubicBezTo>
                    <a:pt x="12" y="6"/>
                    <a:pt x="12" y="6"/>
                    <a:pt x="11" y="7"/>
                  </a:cubicBezTo>
                  <a:cubicBezTo>
                    <a:pt x="11" y="7"/>
                    <a:pt x="11" y="7"/>
                    <a:pt x="10" y="8"/>
                  </a:cubicBezTo>
                  <a:cubicBezTo>
                    <a:pt x="9" y="7"/>
                    <a:pt x="9" y="7"/>
                    <a:pt x="9" y="7"/>
                  </a:cubicBezTo>
                  <a:cubicBezTo>
                    <a:pt x="15" y="0"/>
                    <a:pt x="15" y="0"/>
                    <a:pt x="15" y="0"/>
                  </a:cubicBezTo>
                  <a:lnTo>
                    <a:pt x="16"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 name="Freeform 16"/>
            <p:cNvSpPr>
              <a:spLocks/>
            </p:cNvSpPr>
            <p:nvPr userDrawn="1"/>
          </p:nvSpPr>
          <p:spPr bwMode="auto">
            <a:xfrm>
              <a:off x="715914" y="635422"/>
              <a:ext cx="90488" cy="95250"/>
            </a:xfrm>
            <a:custGeom>
              <a:avLst/>
              <a:gdLst>
                <a:gd name="T0" fmla="*/ 22 w 24"/>
                <a:gd name="T1" fmla="*/ 7 h 25"/>
                <a:gd name="T2" fmla="*/ 21 w 24"/>
                <a:gd name="T3" fmla="*/ 8 h 25"/>
                <a:gd name="T4" fmla="*/ 21 w 24"/>
                <a:gd name="T5" fmla="*/ 8 h 25"/>
                <a:gd name="T6" fmla="*/ 21 w 24"/>
                <a:gd name="T7" fmla="*/ 9 h 25"/>
                <a:gd name="T8" fmla="*/ 21 w 24"/>
                <a:gd name="T9" fmla="*/ 10 h 25"/>
                <a:gd name="T10" fmla="*/ 23 w 24"/>
                <a:gd name="T11" fmla="*/ 12 h 25"/>
                <a:gd name="T12" fmla="*/ 23 w 24"/>
                <a:gd name="T13" fmla="*/ 13 h 25"/>
                <a:gd name="T14" fmla="*/ 24 w 24"/>
                <a:gd name="T15" fmla="*/ 14 h 25"/>
                <a:gd name="T16" fmla="*/ 22 w 24"/>
                <a:gd name="T17" fmla="*/ 18 h 25"/>
                <a:gd name="T18" fmla="*/ 18 w 24"/>
                <a:gd name="T19" fmla="*/ 22 h 25"/>
                <a:gd name="T20" fmla="*/ 14 w 24"/>
                <a:gd name="T21" fmla="*/ 24 h 25"/>
                <a:gd name="T22" fmla="*/ 10 w 24"/>
                <a:gd name="T23" fmla="*/ 25 h 25"/>
                <a:gd name="T24" fmla="*/ 6 w 24"/>
                <a:gd name="T25" fmla="*/ 23 h 25"/>
                <a:gd name="T26" fmla="*/ 3 w 24"/>
                <a:gd name="T27" fmla="*/ 20 h 25"/>
                <a:gd name="T28" fmla="*/ 0 w 24"/>
                <a:gd name="T29" fmla="*/ 16 h 25"/>
                <a:gd name="T30" fmla="*/ 0 w 24"/>
                <a:gd name="T31" fmla="*/ 12 h 25"/>
                <a:gd name="T32" fmla="*/ 1 w 24"/>
                <a:gd name="T33" fmla="*/ 8 h 25"/>
                <a:gd name="T34" fmla="*/ 5 w 24"/>
                <a:gd name="T35" fmla="*/ 4 h 25"/>
                <a:gd name="T36" fmla="*/ 8 w 24"/>
                <a:gd name="T37" fmla="*/ 2 h 25"/>
                <a:gd name="T38" fmla="*/ 10 w 24"/>
                <a:gd name="T39" fmla="*/ 2 h 25"/>
                <a:gd name="T40" fmla="*/ 10 w 24"/>
                <a:gd name="T41" fmla="*/ 0 h 25"/>
                <a:gd name="T42" fmla="*/ 11 w 24"/>
                <a:gd name="T43" fmla="*/ 0 h 25"/>
                <a:gd name="T44" fmla="*/ 16 w 24"/>
                <a:gd name="T45" fmla="*/ 5 h 25"/>
                <a:gd name="T46" fmla="*/ 15 w 24"/>
                <a:gd name="T47" fmla="*/ 6 h 25"/>
                <a:gd name="T48" fmla="*/ 10 w 24"/>
                <a:gd name="T49" fmla="*/ 4 h 25"/>
                <a:gd name="T50" fmla="*/ 6 w 24"/>
                <a:gd name="T51" fmla="*/ 5 h 25"/>
                <a:gd name="T52" fmla="*/ 4 w 24"/>
                <a:gd name="T53" fmla="*/ 10 h 25"/>
                <a:gd name="T54" fmla="*/ 7 w 24"/>
                <a:gd name="T55" fmla="*/ 16 h 25"/>
                <a:gd name="T56" fmla="*/ 13 w 24"/>
                <a:gd name="T57" fmla="*/ 21 h 25"/>
                <a:gd name="T58" fmla="*/ 18 w 24"/>
                <a:gd name="T59" fmla="*/ 20 h 25"/>
                <a:gd name="T60" fmla="*/ 19 w 24"/>
                <a:gd name="T61" fmla="*/ 18 h 25"/>
                <a:gd name="T62" fmla="*/ 20 w 24"/>
                <a:gd name="T63" fmla="*/ 17 h 25"/>
                <a:gd name="T64" fmla="*/ 17 w 24"/>
                <a:gd name="T65" fmla="*/ 13 h 25"/>
                <a:gd name="T66" fmla="*/ 17 w 24"/>
                <a:gd name="T67" fmla="*/ 13 h 25"/>
                <a:gd name="T68" fmla="*/ 16 w 24"/>
                <a:gd name="T69" fmla="*/ 13 h 25"/>
                <a:gd name="T70" fmla="*/ 14 w 24"/>
                <a:gd name="T71" fmla="*/ 13 h 25"/>
                <a:gd name="T72" fmla="*/ 13 w 24"/>
                <a:gd name="T73" fmla="*/ 14 h 25"/>
                <a:gd name="T74" fmla="*/ 13 w 24"/>
                <a:gd name="T75" fmla="*/ 13 h 25"/>
                <a:gd name="T76" fmla="*/ 21 w 24"/>
                <a:gd name="T77" fmla="*/ 6 h 25"/>
                <a:gd name="T78" fmla="*/ 22 w 24"/>
                <a:gd name="T79" fmla="*/ 7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 h="25">
                  <a:moveTo>
                    <a:pt x="22" y="7"/>
                  </a:moveTo>
                  <a:cubicBezTo>
                    <a:pt x="22" y="7"/>
                    <a:pt x="22" y="7"/>
                    <a:pt x="21" y="8"/>
                  </a:cubicBezTo>
                  <a:cubicBezTo>
                    <a:pt x="21" y="8"/>
                    <a:pt x="21" y="8"/>
                    <a:pt x="21" y="8"/>
                  </a:cubicBezTo>
                  <a:cubicBezTo>
                    <a:pt x="21" y="9"/>
                    <a:pt x="21" y="9"/>
                    <a:pt x="21" y="9"/>
                  </a:cubicBezTo>
                  <a:cubicBezTo>
                    <a:pt x="21" y="10"/>
                    <a:pt x="21" y="10"/>
                    <a:pt x="21" y="10"/>
                  </a:cubicBezTo>
                  <a:cubicBezTo>
                    <a:pt x="23" y="12"/>
                    <a:pt x="23" y="12"/>
                    <a:pt x="23" y="12"/>
                  </a:cubicBezTo>
                  <a:cubicBezTo>
                    <a:pt x="23" y="12"/>
                    <a:pt x="23" y="13"/>
                    <a:pt x="23" y="13"/>
                  </a:cubicBezTo>
                  <a:cubicBezTo>
                    <a:pt x="24" y="13"/>
                    <a:pt x="24" y="13"/>
                    <a:pt x="24" y="14"/>
                  </a:cubicBezTo>
                  <a:cubicBezTo>
                    <a:pt x="24" y="15"/>
                    <a:pt x="23" y="16"/>
                    <a:pt x="22" y="18"/>
                  </a:cubicBezTo>
                  <a:cubicBezTo>
                    <a:pt x="21" y="19"/>
                    <a:pt x="19" y="21"/>
                    <a:pt x="18" y="22"/>
                  </a:cubicBezTo>
                  <a:cubicBezTo>
                    <a:pt x="17" y="23"/>
                    <a:pt x="16" y="23"/>
                    <a:pt x="14" y="24"/>
                  </a:cubicBezTo>
                  <a:cubicBezTo>
                    <a:pt x="13" y="24"/>
                    <a:pt x="12" y="25"/>
                    <a:pt x="10" y="25"/>
                  </a:cubicBezTo>
                  <a:cubicBezTo>
                    <a:pt x="9" y="24"/>
                    <a:pt x="8" y="24"/>
                    <a:pt x="6" y="23"/>
                  </a:cubicBezTo>
                  <a:cubicBezTo>
                    <a:pt x="5" y="23"/>
                    <a:pt x="4" y="22"/>
                    <a:pt x="3" y="20"/>
                  </a:cubicBezTo>
                  <a:cubicBezTo>
                    <a:pt x="2" y="19"/>
                    <a:pt x="1" y="18"/>
                    <a:pt x="0" y="16"/>
                  </a:cubicBezTo>
                  <a:cubicBezTo>
                    <a:pt x="0" y="15"/>
                    <a:pt x="0" y="13"/>
                    <a:pt x="0" y="12"/>
                  </a:cubicBezTo>
                  <a:cubicBezTo>
                    <a:pt x="0" y="10"/>
                    <a:pt x="1" y="9"/>
                    <a:pt x="1" y="8"/>
                  </a:cubicBezTo>
                  <a:cubicBezTo>
                    <a:pt x="2" y="6"/>
                    <a:pt x="3" y="5"/>
                    <a:pt x="5" y="4"/>
                  </a:cubicBezTo>
                  <a:cubicBezTo>
                    <a:pt x="6" y="3"/>
                    <a:pt x="7" y="3"/>
                    <a:pt x="8" y="2"/>
                  </a:cubicBezTo>
                  <a:cubicBezTo>
                    <a:pt x="9" y="2"/>
                    <a:pt x="9" y="2"/>
                    <a:pt x="10" y="2"/>
                  </a:cubicBezTo>
                  <a:cubicBezTo>
                    <a:pt x="10" y="0"/>
                    <a:pt x="10" y="0"/>
                    <a:pt x="10" y="0"/>
                  </a:cubicBezTo>
                  <a:cubicBezTo>
                    <a:pt x="11" y="0"/>
                    <a:pt x="11" y="0"/>
                    <a:pt x="11" y="0"/>
                  </a:cubicBezTo>
                  <a:cubicBezTo>
                    <a:pt x="16" y="5"/>
                    <a:pt x="16" y="5"/>
                    <a:pt x="16" y="5"/>
                  </a:cubicBezTo>
                  <a:cubicBezTo>
                    <a:pt x="15" y="6"/>
                    <a:pt x="15" y="6"/>
                    <a:pt x="15" y="6"/>
                  </a:cubicBezTo>
                  <a:cubicBezTo>
                    <a:pt x="13" y="5"/>
                    <a:pt x="11" y="4"/>
                    <a:pt x="10" y="4"/>
                  </a:cubicBezTo>
                  <a:cubicBezTo>
                    <a:pt x="8" y="4"/>
                    <a:pt x="7" y="4"/>
                    <a:pt x="6" y="5"/>
                  </a:cubicBezTo>
                  <a:cubicBezTo>
                    <a:pt x="4" y="6"/>
                    <a:pt x="4" y="8"/>
                    <a:pt x="4" y="10"/>
                  </a:cubicBezTo>
                  <a:cubicBezTo>
                    <a:pt x="4" y="12"/>
                    <a:pt x="5" y="14"/>
                    <a:pt x="7" y="16"/>
                  </a:cubicBezTo>
                  <a:cubicBezTo>
                    <a:pt x="9" y="19"/>
                    <a:pt x="11" y="20"/>
                    <a:pt x="13" y="21"/>
                  </a:cubicBezTo>
                  <a:cubicBezTo>
                    <a:pt x="15" y="22"/>
                    <a:pt x="16" y="21"/>
                    <a:pt x="18" y="20"/>
                  </a:cubicBezTo>
                  <a:cubicBezTo>
                    <a:pt x="18" y="20"/>
                    <a:pt x="19" y="19"/>
                    <a:pt x="19" y="18"/>
                  </a:cubicBezTo>
                  <a:cubicBezTo>
                    <a:pt x="20" y="18"/>
                    <a:pt x="20" y="17"/>
                    <a:pt x="20" y="17"/>
                  </a:cubicBezTo>
                  <a:cubicBezTo>
                    <a:pt x="17" y="13"/>
                    <a:pt x="17" y="13"/>
                    <a:pt x="17" y="13"/>
                  </a:cubicBezTo>
                  <a:cubicBezTo>
                    <a:pt x="17" y="13"/>
                    <a:pt x="17" y="13"/>
                    <a:pt x="17" y="13"/>
                  </a:cubicBezTo>
                  <a:cubicBezTo>
                    <a:pt x="16" y="13"/>
                    <a:pt x="16" y="13"/>
                    <a:pt x="16" y="13"/>
                  </a:cubicBezTo>
                  <a:cubicBezTo>
                    <a:pt x="15" y="13"/>
                    <a:pt x="15" y="13"/>
                    <a:pt x="14" y="13"/>
                  </a:cubicBezTo>
                  <a:cubicBezTo>
                    <a:pt x="14" y="13"/>
                    <a:pt x="14" y="14"/>
                    <a:pt x="13" y="14"/>
                  </a:cubicBezTo>
                  <a:cubicBezTo>
                    <a:pt x="13" y="13"/>
                    <a:pt x="13" y="13"/>
                    <a:pt x="13" y="13"/>
                  </a:cubicBezTo>
                  <a:cubicBezTo>
                    <a:pt x="21" y="6"/>
                    <a:pt x="21" y="6"/>
                    <a:pt x="21" y="6"/>
                  </a:cubicBezTo>
                  <a:lnTo>
                    <a:pt x="22" y="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Freeform 17"/>
            <p:cNvSpPr>
              <a:spLocks/>
            </p:cNvSpPr>
            <p:nvPr userDrawn="1"/>
          </p:nvSpPr>
          <p:spPr bwMode="auto">
            <a:xfrm>
              <a:off x="893714" y="536997"/>
              <a:ext cx="88900" cy="95250"/>
            </a:xfrm>
            <a:custGeom>
              <a:avLst/>
              <a:gdLst>
                <a:gd name="T0" fmla="*/ 24 w 24"/>
                <a:gd name="T1" fmla="*/ 1 h 25"/>
                <a:gd name="T2" fmla="*/ 23 w 24"/>
                <a:gd name="T3" fmla="*/ 2 h 25"/>
                <a:gd name="T4" fmla="*/ 22 w 24"/>
                <a:gd name="T5" fmla="*/ 3 h 25"/>
                <a:gd name="T6" fmla="*/ 21 w 24"/>
                <a:gd name="T7" fmla="*/ 4 h 25"/>
                <a:gd name="T8" fmla="*/ 22 w 24"/>
                <a:gd name="T9" fmla="*/ 7 h 25"/>
                <a:gd name="T10" fmla="*/ 24 w 24"/>
                <a:gd name="T11" fmla="*/ 15 h 25"/>
                <a:gd name="T12" fmla="*/ 23 w 24"/>
                <a:gd name="T13" fmla="*/ 21 h 25"/>
                <a:gd name="T14" fmla="*/ 17 w 24"/>
                <a:gd name="T15" fmla="*/ 24 h 25"/>
                <a:gd name="T16" fmla="*/ 10 w 24"/>
                <a:gd name="T17" fmla="*/ 24 h 25"/>
                <a:gd name="T18" fmla="*/ 6 w 24"/>
                <a:gd name="T19" fmla="*/ 19 h 25"/>
                <a:gd name="T20" fmla="*/ 4 w 24"/>
                <a:gd name="T21" fmla="*/ 9 h 25"/>
                <a:gd name="T22" fmla="*/ 3 w 24"/>
                <a:gd name="T23" fmla="*/ 8 h 25"/>
                <a:gd name="T24" fmla="*/ 2 w 24"/>
                <a:gd name="T25" fmla="*/ 8 h 25"/>
                <a:gd name="T26" fmla="*/ 1 w 24"/>
                <a:gd name="T27" fmla="*/ 8 h 25"/>
                <a:gd name="T28" fmla="*/ 0 w 24"/>
                <a:gd name="T29" fmla="*/ 8 h 25"/>
                <a:gd name="T30" fmla="*/ 0 w 24"/>
                <a:gd name="T31" fmla="*/ 7 h 25"/>
                <a:gd name="T32" fmla="*/ 11 w 24"/>
                <a:gd name="T33" fmla="*/ 4 h 25"/>
                <a:gd name="T34" fmla="*/ 11 w 24"/>
                <a:gd name="T35" fmla="*/ 5 h 25"/>
                <a:gd name="T36" fmla="*/ 10 w 24"/>
                <a:gd name="T37" fmla="*/ 5 h 25"/>
                <a:gd name="T38" fmla="*/ 9 w 24"/>
                <a:gd name="T39" fmla="*/ 6 h 25"/>
                <a:gd name="T40" fmla="*/ 9 w 24"/>
                <a:gd name="T41" fmla="*/ 7 h 25"/>
                <a:gd name="T42" fmla="*/ 9 w 24"/>
                <a:gd name="T43" fmla="*/ 8 h 25"/>
                <a:gd name="T44" fmla="*/ 11 w 24"/>
                <a:gd name="T45" fmla="*/ 18 h 25"/>
                <a:gd name="T46" fmla="*/ 14 w 24"/>
                <a:gd name="T47" fmla="*/ 22 h 25"/>
                <a:gd name="T48" fmla="*/ 18 w 24"/>
                <a:gd name="T49" fmla="*/ 22 h 25"/>
                <a:gd name="T50" fmla="*/ 22 w 24"/>
                <a:gd name="T51" fmla="*/ 20 h 25"/>
                <a:gd name="T52" fmla="*/ 22 w 24"/>
                <a:gd name="T53" fmla="*/ 15 h 25"/>
                <a:gd name="T54" fmla="*/ 20 w 24"/>
                <a:gd name="T55" fmla="*/ 8 h 25"/>
                <a:gd name="T56" fmla="*/ 19 w 24"/>
                <a:gd name="T57" fmla="*/ 5 h 25"/>
                <a:gd name="T58" fmla="*/ 18 w 24"/>
                <a:gd name="T59" fmla="*/ 4 h 25"/>
                <a:gd name="T60" fmla="*/ 17 w 24"/>
                <a:gd name="T61" fmla="*/ 4 h 25"/>
                <a:gd name="T62" fmla="*/ 15 w 24"/>
                <a:gd name="T63" fmla="*/ 4 h 25"/>
                <a:gd name="T64" fmla="*/ 15 w 24"/>
                <a:gd name="T65" fmla="*/ 3 h 25"/>
                <a:gd name="T66" fmla="*/ 24 w 24"/>
                <a:gd name="T67" fmla="*/ 0 h 25"/>
                <a:gd name="T68" fmla="*/ 24 w 24"/>
                <a:gd name="T69"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4" h="25">
                  <a:moveTo>
                    <a:pt x="24" y="1"/>
                  </a:moveTo>
                  <a:cubicBezTo>
                    <a:pt x="24" y="2"/>
                    <a:pt x="23" y="2"/>
                    <a:pt x="23" y="2"/>
                  </a:cubicBezTo>
                  <a:cubicBezTo>
                    <a:pt x="22" y="2"/>
                    <a:pt x="22" y="3"/>
                    <a:pt x="22" y="3"/>
                  </a:cubicBezTo>
                  <a:cubicBezTo>
                    <a:pt x="21" y="3"/>
                    <a:pt x="21" y="4"/>
                    <a:pt x="21" y="4"/>
                  </a:cubicBezTo>
                  <a:cubicBezTo>
                    <a:pt x="21" y="5"/>
                    <a:pt x="21" y="6"/>
                    <a:pt x="22" y="7"/>
                  </a:cubicBezTo>
                  <a:cubicBezTo>
                    <a:pt x="24" y="15"/>
                    <a:pt x="24" y="15"/>
                    <a:pt x="24" y="15"/>
                  </a:cubicBezTo>
                  <a:cubicBezTo>
                    <a:pt x="24" y="17"/>
                    <a:pt x="24" y="19"/>
                    <a:pt x="23" y="21"/>
                  </a:cubicBezTo>
                  <a:cubicBezTo>
                    <a:pt x="22" y="22"/>
                    <a:pt x="20" y="24"/>
                    <a:pt x="17" y="24"/>
                  </a:cubicBezTo>
                  <a:cubicBezTo>
                    <a:pt x="15" y="25"/>
                    <a:pt x="12" y="25"/>
                    <a:pt x="10" y="24"/>
                  </a:cubicBezTo>
                  <a:cubicBezTo>
                    <a:pt x="8" y="23"/>
                    <a:pt x="7" y="22"/>
                    <a:pt x="6" y="19"/>
                  </a:cubicBezTo>
                  <a:cubicBezTo>
                    <a:pt x="4" y="9"/>
                    <a:pt x="4" y="9"/>
                    <a:pt x="4" y="9"/>
                  </a:cubicBezTo>
                  <a:cubicBezTo>
                    <a:pt x="3" y="9"/>
                    <a:pt x="3" y="8"/>
                    <a:pt x="3" y="8"/>
                  </a:cubicBezTo>
                  <a:cubicBezTo>
                    <a:pt x="3" y="8"/>
                    <a:pt x="3" y="8"/>
                    <a:pt x="2" y="8"/>
                  </a:cubicBezTo>
                  <a:cubicBezTo>
                    <a:pt x="2" y="8"/>
                    <a:pt x="2" y="8"/>
                    <a:pt x="1" y="8"/>
                  </a:cubicBezTo>
                  <a:cubicBezTo>
                    <a:pt x="1" y="8"/>
                    <a:pt x="1" y="8"/>
                    <a:pt x="0" y="8"/>
                  </a:cubicBezTo>
                  <a:cubicBezTo>
                    <a:pt x="0" y="7"/>
                    <a:pt x="0" y="7"/>
                    <a:pt x="0" y="7"/>
                  </a:cubicBezTo>
                  <a:cubicBezTo>
                    <a:pt x="11" y="4"/>
                    <a:pt x="11" y="4"/>
                    <a:pt x="11" y="4"/>
                  </a:cubicBezTo>
                  <a:cubicBezTo>
                    <a:pt x="11" y="5"/>
                    <a:pt x="11" y="5"/>
                    <a:pt x="11" y="5"/>
                  </a:cubicBezTo>
                  <a:cubicBezTo>
                    <a:pt x="11" y="5"/>
                    <a:pt x="10" y="5"/>
                    <a:pt x="10" y="5"/>
                  </a:cubicBezTo>
                  <a:cubicBezTo>
                    <a:pt x="10" y="5"/>
                    <a:pt x="9" y="6"/>
                    <a:pt x="9" y="6"/>
                  </a:cubicBezTo>
                  <a:cubicBezTo>
                    <a:pt x="9" y="6"/>
                    <a:pt x="9" y="6"/>
                    <a:pt x="9" y="7"/>
                  </a:cubicBezTo>
                  <a:cubicBezTo>
                    <a:pt x="9" y="7"/>
                    <a:pt x="9" y="7"/>
                    <a:pt x="9" y="8"/>
                  </a:cubicBezTo>
                  <a:cubicBezTo>
                    <a:pt x="11" y="18"/>
                    <a:pt x="11" y="18"/>
                    <a:pt x="11" y="18"/>
                  </a:cubicBezTo>
                  <a:cubicBezTo>
                    <a:pt x="12" y="20"/>
                    <a:pt x="13" y="21"/>
                    <a:pt x="14" y="22"/>
                  </a:cubicBezTo>
                  <a:cubicBezTo>
                    <a:pt x="15" y="22"/>
                    <a:pt x="16" y="23"/>
                    <a:pt x="18" y="22"/>
                  </a:cubicBezTo>
                  <a:cubicBezTo>
                    <a:pt x="20" y="22"/>
                    <a:pt x="21" y="21"/>
                    <a:pt x="22" y="20"/>
                  </a:cubicBezTo>
                  <a:cubicBezTo>
                    <a:pt x="22" y="18"/>
                    <a:pt x="22" y="17"/>
                    <a:pt x="22" y="15"/>
                  </a:cubicBezTo>
                  <a:cubicBezTo>
                    <a:pt x="20" y="8"/>
                    <a:pt x="20" y="8"/>
                    <a:pt x="20" y="8"/>
                  </a:cubicBezTo>
                  <a:cubicBezTo>
                    <a:pt x="20" y="7"/>
                    <a:pt x="19" y="6"/>
                    <a:pt x="19" y="5"/>
                  </a:cubicBezTo>
                  <a:cubicBezTo>
                    <a:pt x="19" y="5"/>
                    <a:pt x="18" y="4"/>
                    <a:pt x="18" y="4"/>
                  </a:cubicBezTo>
                  <a:cubicBezTo>
                    <a:pt x="18" y="4"/>
                    <a:pt x="17" y="4"/>
                    <a:pt x="17" y="4"/>
                  </a:cubicBezTo>
                  <a:cubicBezTo>
                    <a:pt x="16" y="4"/>
                    <a:pt x="15" y="4"/>
                    <a:pt x="15" y="4"/>
                  </a:cubicBezTo>
                  <a:cubicBezTo>
                    <a:pt x="15" y="3"/>
                    <a:pt x="15" y="3"/>
                    <a:pt x="15" y="3"/>
                  </a:cubicBezTo>
                  <a:cubicBezTo>
                    <a:pt x="24" y="0"/>
                    <a:pt x="24" y="0"/>
                    <a:pt x="24" y="0"/>
                  </a:cubicBezTo>
                  <a:lnTo>
                    <a:pt x="24" y="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18"/>
            <p:cNvSpPr>
              <a:spLocks/>
            </p:cNvSpPr>
            <p:nvPr userDrawn="1"/>
          </p:nvSpPr>
          <p:spPr bwMode="auto">
            <a:xfrm>
              <a:off x="1039764" y="529060"/>
              <a:ext cx="93663" cy="84138"/>
            </a:xfrm>
            <a:custGeom>
              <a:avLst/>
              <a:gdLst>
                <a:gd name="T0" fmla="*/ 25 w 25"/>
                <a:gd name="T1" fmla="*/ 2 h 22"/>
                <a:gd name="T2" fmla="*/ 24 w 25"/>
                <a:gd name="T3" fmla="*/ 2 h 22"/>
                <a:gd name="T4" fmla="*/ 22 w 25"/>
                <a:gd name="T5" fmla="*/ 3 h 22"/>
                <a:gd name="T6" fmla="*/ 21 w 25"/>
                <a:gd name="T7" fmla="*/ 4 h 22"/>
                <a:gd name="T8" fmla="*/ 21 w 25"/>
                <a:gd name="T9" fmla="*/ 7 h 22"/>
                <a:gd name="T10" fmla="*/ 21 w 25"/>
                <a:gd name="T11" fmla="*/ 22 h 22"/>
                <a:gd name="T12" fmla="*/ 18 w 25"/>
                <a:gd name="T13" fmla="*/ 22 h 22"/>
                <a:gd name="T14" fmla="*/ 5 w 25"/>
                <a:gd name="T15" fmla="*/ 5 h 22"/>
                <a:gd name="T16" fmla="*/ 5 w 25"/>
                <a:gd name="T17" fmla="*/ 15 h 22"/>
                <a:gd name="T18" fmla="*/ 5 w 25"/>
                <a:gd name="T19" fmla="*/ 18 h 22"/>
                <a:gd name="T20" fmla="*/ 6 w 25"/>
                <a:gd name="T21" fmla="*/ 20 h 22"/>
                <a:gd name="T22" fmla="*/ 7 w 25"/>
                <a:gd name="T23" fmla="*/ 20 h 22"/>
                <a:gd name="T24" fmla="*/ 9 w 25"/>
                <a:gd name="T25" fmla="*/ 21 h 22"/>
                <a:gd name="T26" fmla="*/ 9 w 25"/>
                <a:gd name="T27" fmla="*/ 22 h 22"/>
                <a:gd name="T28" fmla="*/ 0 w 25"/>
                <a:gd name="T29" fmla="*/ 22 h 22"/>
                <a:gd name="T30" fmla="*/ 0 w 25"/>
                <a:gd name="T31" fmla="*/ 20 h 22"/>
                <a:gd name="T32" fmla="*/ 1 w 25"/>
                <a:gd name="T33" fmla="*/ 20 h 22"/>
                <a:gd name="T34" fmla="*/ 2 w 25"/>
                <a:gd name="T35" fmla="*/ 20 h 22"/>
                <a:gd name="T36" fmla="*/ 3 w 25"/>
                <a:gd name="T37" fmla="*/ 18 h 22"/>
                <a:gd name="T38" fmla="*/ 3 w 25"/>
                <a:gd name="T39" fmla="*/ 15 h 22"/>
                <a:gd name="T40" fmla="*/ 4 w 25"/>
                <a:gd name="T41" fmla="*/ 5 h 22"/>
                <a:gd name="T42" fmla="*/ 3 w 25"/>
                <a:gd name="T43" fmla="*/ 4 h 22"/>
                <a:gd name="T44" fmla="*/ 3 w 25"/>
                <a:gd name="T45" fmla="*/ 3 h 22"/>
                <a:gd name="T46" fmla="*/ 2 w 25"/>
                <a:gd name="T47" fmla="*/ 2 h 22"/>
                <a:gd name="T48" fmla="*/ 0 w 25"/>
                <a:gd name="T49" fmla="*/ 2 h 22"/>
                <a:gd name="T50" fmla="*/ 0 w 25"/>
                <a:gd name="T51" fmla="*/ 0 h 22"/>
                <a:gd name="T52" fmla="*/ 8 w 25"/>
                <a:gd name="T53" fmla="*/ 1 h 22"/>
                <a:gd name="T54" fmla="*/ 19 w 25"/>
                <a:gd name="T55" fmla="*/ 15 h 22"/>
                <a:gd name="T56" fmla="*/ 19 w 25"/>
                <a:gd name="T57" fmla="*/ 7 h 22"/>
                <a:gd name="T58" fmla="*/ 19 w 25"/>
                <a:gd name="T59" fmla="*/ 4 h 22"/>
                <a:gd name="T60" fmla="*/ 18 w 25"/>
                <a:gd name="T61" fmla="*/ 3 h 22"/>
                <a:gd name="T62" fmla="*/ 17 w 25"/>
                <a:gd name="T63" fmla="*/ 2 h 22"/>
                <a:gd name="T64" fmla="*/ 16 w 25"/>
                <a:gd name="T65" fmla="*/ 2 h 22"/>
                <a:gd name="T66" fmla="*/ 16 w 25"/>
                <a:gd name="T67" fmla="*/ 1 h 22"/>
                <a:gd name="T68" fmla="*/ 25 w 25"/>
                <a:gd name="T69" fmla="*/ 1 h 22"/>
                <a:gd name="T70" fmla="*/ 25 w 25"/>
                <a:gd name="T7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 h="22">
                  <a:moveTo>
                    <a:pt x="25" y="2"/>
                  </a:moveTo>
                  <a:cubicBezTo>
                    <a:pt x="24" y="2"/>
                    <a:pt x="24" y="2"/>
                    <a:pt x="24" y="2"/>
                  </a:cubicBezTo>
                  <a:cubicBezTo>
                    <a:pt x="23" y="2"/>
                    <a:pt x="23" y="2"/>
                    <a:pt x="22" y="3"/>
                  </a:cubicBezTo>
                  <a:cubicBezTo>
                    <a:pt x="22" y="3"/>
                    <a:pt x="22" y="3"/>
                    <a:pt x="21" y="4"/>
                  </a:cubicBezTo>
                  <a:cubicBezTo>
                    <a:pt x="21" y="5"/>
                    <a:pt x="21" y="6"/>
                    <a:pt x="21" y="7"/>
                  </a:cubicBezTo>
                  <a:cubicBezTo>
                    <a:pt x="21" y="22"/>
                    <a:pt x="21" y="22"/>
                    <a:pt x="21" y="22"/>
                  </a:cubicBezTo>
                  <a:cubicBezTo>
                    <a:pt x="18" y="22"/>
                    <a:pt x="18" y="22"/>
                    <a:pt x="18" y="22"/>
                  </a:cubicBezTo>
                  <a:cubicBezTo>
                    <a:pt x="5" y="5"/>
                    <a:pt x="5" y="5"/>
                    <a:pt x="5" y="5"/>
                  </a:cubicBezTo>
                  <a:cubicBezTo>
                    <a:pt x="5" y="15"/>
                    <a:pt x="5" y="15"/>
                    <a:pt x="5" y="15"/>
                  </a:cubicBezTo>
                  <a:cubicBezTo>
                    <a:pt x="5" y="17"/>
                    <a:pt x="5" y="18"/>
                    <a:pt x="5" y="18"/>
                  </a:cubicBezTo>
                  <a:cubicBezTo>
                    <a:pt x="6" y="19"/>
                    <a:pt x="6" y="19"/>
                    <a:pt x="6" y="20"/>
                  </a:cubicBezTo>
                  <a:cubicBezTo>
                    <a:pt x="6" y="20"/>
                    <a:pt x="7" y="20"/>
                    <a:pt x="7" y="20"/>
                  </a:cubicBezTo>
                  <a:cubicBezTo>
                    <a:pt x="8" y="20"/>
                    <a:pt x="9" y="20"/>
                    <a:pt x="9" y="21"/>
                  </a:cubicBezTo>
                  <a:cubicBezTo>
                    <a:pt x="9" y="22"/>
                    <a:pt x="9" y="22"/>
                    <a:pt x="9" y="22"/>
                  </a:cubicBezTo>
                  <a:cubicBezTo>
                    <a:pt x="0" y="22"/>
                    <a:pt x="0" y="22"/>
                    <a:pt x="0" y="22"/>
                  </a:cubicBezTo>
                  <a:cubicBezTo>
                    <a:pt x="0" y="20"/>
                    <a:pt x="0" y="20"/>
                    <a:pt x="0" y="20"/>
                  </a:cubicBezTo>
                  <a:cubicBezTo>
                    <a:pt x="0" y="20"/>
                    <a:pt x="1" y="20"/>
                    <a:pt x="1" y="20"/>
                  </a:cubicBezTo>
                  <a:cubicBezTo>
                    <a:pt x="2" y="20"/>
                    <a:pt x="2" y="20"/>
                    <a:pt x="2" y="20"/>
                  </a:cubicBezTo>
                  <a:cubicBezTo>
                    <a:pt x="3" y="19"/>
                    <a:pt x="3" y="19"/>
                    <a:pt x="3" y="18"/>
                  </a:cubicBezTo>
                  <a:cubicBezTo>
                    <a:pt x="3" y="18"/>
                    <a:pt x="3" y="17"/>
                    <a:pt x="3" y="15"/>
                  </a:cubicBezTo>
                  <a:cubicBezTo>
                    <a:pt x="4" y="5"/>
                    <a:pt x="4" y="5"/>
                    <a:pt x="4" y="5"/>
                  </a:cubicBezTo>
                  <a:cubicBezTo>
                    <a:pt x="4" y="5"/>
                    <a:pt x="4" y="5"/>
                    <a:pt x="3" y="4"/>
                  </a:cubicBezTo>
                  <a:cubicBezTo>
                    <a:pt x="3" y="4"/>
                    <a:pt x="3" y="3"/>
                    <a:pt x="3" y="3"/>
                  </a:cubicBezTo>
                  <a:cubicBezTo>
                    <a:pt x="2" y="3"/>
                    <a:pt x="2" y="2"/>
                    <a:pt x="2" y="2"/>
                  </a:cubicBezTo>
                  <a:cubicBezTo>
                    <a:pt x="1" y="2"/>
                    <a:pt x="1" y="2"/>
                    <a:pt x="0" y="2"/>
                  </a:cubicBezTo>
                  <a:cubicBezTo>
                    <a:pt x="0" y="0"/>
                    <a:pt x="0" y="0"/>
                    <a:pt x="0" y="0"/>
                  </a:cubicBezTo>
                  <a:cubicBezTo>
                    <a:pt x="8" y="1"/>
                    <a:pt x="8" y="1"/>
                    <a:pt x="8" y="1"/>
                  </a:cubicBezTo>
                  <a:cubicBezTo>
                    <a:pt x="19" y="15"/>
                    <a:pt x="19" y="15"/>
                    <a:pt x="19" y="15"/>
                  </a:cubicBezTo>
                  <a:cubicBezTo>
                    <a:pt x="19" y="7"/>
                    <a:pt x="19" y="7"/>
                    <a:pt x="19" y="7"/>
                  </a:cubicBezTo>
                  <a:cubicBezTo>
                    <a:pt x="19" y="6"/>
                    <a:pt x="19" y="5"/>
                    <a:pt x="19" y="4"/>
                  </a:cubicBezTo>
                  <a:cubicBezTo>
                    <a:pt x="19" y="4"/>
                    <a:pt x="19" y="3"/>
                    <a:pt x="18" y="3"/>
                  </a:cubicBezTo>
                  <a:cubicBezTo>
                    <a:pt x="18" y="3"/>
                    <a:pt x="18" y="2"/>
                    <a:pt x="17" y="2"/>
                  </a:cubicBezTo>
                  <a:cubicBezTo>
                    <a:pt x="17" y="2"/>
                    <a:pt x="16" y="2"/>
                    <a:pt x="16" y="2"/>
                  </a:cubicBezTo>
                  <a:cubicBezTo>
                    <a:pt x="16" y="1"/>
                    <a:pt x="16" y="1"/>
                    <a:pt x="16" y="1"/>
                  </a:cubicBezTo>
                  <a:cubicBezTo>
                    <a:pt x="25" y="1"/>
                    <a:pt x="25" y="1"/>
                    <a:pt x="25" y="1"/>
                  </a:cubicBezTo>
                  <a:lnTo>
                    <a:pt x="25" y="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19"/>
            <p:cNvSpPr>
              <a:spLocks/>
            </p:cNvSpPr>
            <p:nvPr userDrawn="1"/>
          </p:nvSpPr>
          <p:spPr bwMode="auto">
            <a:xfrm>
              <a:off x="1174701" y="544935"/>
              <a:ext cx="63500" cy="87313"/>
            </a:xfrm>
            <a:custGeom>
              <a:avLst/>
              <a:gdLst>
                <a:gd name="T0" fmla="*/ 11 w 17"/>
                <a:gd name="T1" fmla="*/ 23 h 23"/>
                <a:gd name="T2" fmla="*/ 0 w 17"/>
                <a:gd name="T3" fmla="*/ 20 h 23"/>
                <a:gd name="T4" fmla="*/ 0 w 17"/>
                <a:gd name="T5" fmla="*/ 19 h 23"/>
                <a:gd name="T6" fmla="*/ 2 w 17"/>
                <a:gd name="T7" fmla="*/ 19 h 23"/>
                <a:gd name="T8" fmla="*/ 3 w 17"/>
                <a:gd name="T9" fmla="*/ 19 h 23"/>
                <a:gd name="T10" fmla="*/ 3 w 17"/>
                <a:gd name="T11" fmla="*/ 19 h 23"/>
                <a:gd name="T12" fmla="*/ 4 w 17"/>
                <a:gd name="T13" fmla="*/ 18 h 23"/>
                <a:gd name="T14" fmla="*/ 8 w 17"/>
                <a:gd name="T15" fmla="*/ 4 h 23"/>
                <a:gd name="T16" fmla="*/ 8 w 17"/>
                <a:gd name="T17" fmla="*/ 3 h 23"/>
                <a:gd name="T18" fmla="*/ 7 w 17"/>
                <a:gd name="T19" fmla="*/ 2 h 23"/>
                <a:gd name="T20" fmla="*/ 6 w 17"/>
                <a:gd name="T21" fmla="*/ 1 h 23"/>
                <a:gd name="T22" fmla="*/ 5 w 17"/>
                <a:gd name="T23" fmla="*/ 1 h 23"/>
                <a:gd name="T24" fmla="*/ 5 w 17"/>
                <a:gd name="T25" fmla="*/ 0 h 23"/>
                <a:gd name="T26" fmla="*/ 17 w 17"/>
                <a:gd name="T27" fmla="*/ 3 h 23"/>
                <a:gd name="T28" fmla="*/ 16 w 17"/>
                <a:gd name="T29" fmla="*/ 4 h 23"/>
                <a:gd name="T30" fmla="*/ 15 w 17"/>
                <a:gd name="T31" fmla="*/ 4 h 23"/>
                <a:gd name="T32" fmla="*/ 14 w 17"/>
                <a:gd name="T33" fmla="*/ 4 h 23"/>
                <a:gd name="T34" fmla="*/ 13 w 17"/>
                <a:gd name="T35" fmla="*/ 4 h 23"/>
                <a:gd name="T36" fmla="*/ 13 w 17"/>
                <a:gd name="T37" fmla="*/ 5 h 23"/>
                <a:gd name="T38" fmla="*/ 9 w 17"/>
                <a:gd name="T39" fmla="*/ 19 h 23"/>
                <a:gd name="T40" fmla="*/ 9 w 17"/>
                <a:gd name="T41" fmla="*/ 20 h 23"/>
                <a:gd name="T42" fmla="*/ 10 w 17"/>
                <a:gd name="T43" fmla="*/ 21 h 23"/>
                <a:gd name="T44" fmla="*/ 11 w 17"/>
                <a:gd name="T45" fmla="*/ 22 h 23"/>
                <a:gd name="T46" fmla="*/ 12 w 17"/>
                <a:gd name="T47" fmla="*/ 22 h 23"/>
                <a:gd name="T48" fmla="*/ 11 w 17"/>
                <a:gd name="T4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 h="23">
                  <a:moveTo>
                    <a:pt x="11" y="23"/>
                  </a:moveTo>
                  <a:cubicBezTo>
                    <a:pt x="0" y="20"/>
                    <a:pt x="0" y="20"/>
                    <a:pt x="0" y="20"/>
                  </a:cubicBezTo>
                  <a:cubicBezTo>
                    <a:pt x="0" y="19"/>
                    <a:pt x="0" y="19"/>
                    <a:pt x="0" y="19"/>
                  </a:cubicBezTo>
                  <a:cubicBezTo>
                    <a:pt x="1" y="19"/>
                    <a:pt x="1" y="19"/>
                    <a:pt x="2" y="19"/>
                  </a:cubicBezTo>
                  <a:cubicBezTo>
                    <a:pt x="2" y="19"/>
                    <a:pt x="2" y="19"/>
                    <a:pt x="3" y="19"/>
                  </a:cubicBezTo>
                  <a:cubicBezTo>
                    <a:pt x="3" y="19"/>
                    <a:pt x="3" y="19"/>
                    <a:pt x="3" y="19"/>
                  </a:cubicBezTo>
                  <a:cubicBezTo>
                    <a:pt x="4" y="19"/>
                    <a:pt x="4" y="19"/>
                    <a:pt x="4" y="18"/>
                  </a:cubicBezTo>
                  <a:cubicBezTo>
                    <a:pt x="8" y="4"/>
                    <a:pt x="8" y="4"/>
                    <a:pt x="8" y="4"/>
                  </a:cubicBezTo>
                  <a:cubicBezTo>
                    <a:pt x="8" y="3"/>
                    <a:pt x="8" y="3"/>
                    <a:pt x="8" y="3"/>
                  </a:cubicBezTo>
                  <a:cubicBezTo>
                    <a:pt x="8" y="3"/>
                    <a:pt x="7" y="2"/>
                    <a:pt x="7" y="2"/>
                  </a:cubicBezTo>
                  <a:cubicBezTo>
                    <a:pt x="7" y="2"/>
                    <a:pt x="7" y="2"/>
                    <a:pt x="6" y="1"/>
                  </a:cubicBezTo>
                  <a:cubicBezTo>
                    <a:pt x="6" y="1"/>
                    <a:pt x="5" y="1"/>
                    <a:pt x="5" y="1"/>
                  </a:cubicBezTo>
                  <a:cubicBezTo>
                    <a:pt x="5" y="0"/>
                    <a:pt x="5" y="0"/>
                    <a:pt x="5" y="0"/>
                  </a:cubicBezTo>
                  <a:cubicBezTo>
                    <a:pt x="17" y="3"/>
                    <a:pt x="17" y="3"/>
                    <a:pt x="17" y="3"/>
                  </a:cubicBezTo>
                  <a:cubicBezTo>
                    <a:pt x="16" y="4"/>
                    <a:pt x="16" y="4"/>
                    <a:pt x="16" y="4"/>
                  </a:cubicBezTo>
                  <a:cubicBezTo>
                    <a:pt x="16" y="4"/>
                    <a:pt x="16" y="4"/>
                    <a:pt x="15" y="4"/>
                  </a:cubicBezTo>
                  <a:cubicBezTo>
                    <a:pt x="15" y="4"/>
                    <a:pt x="14" y="4"/>
                    <a:pt x="14" y="4"/>
                  </a:cubicBezTo>
                  <a:cubicBezTo>
                    <a:pt x="14" y="4"/>
                    <a:pt x="13" y="4"/>
                    <a:pt x="13" y="4"/>
                  </a:cubicBezTo>
                  <a:cubicBezTo>
                    <a:pt x="13" y="4"/>
                    <a:pt x="13" y="5"/>
                    <a:pt x="13" y="5"/>
                  </a:cubicBezTo>
                  <a:cubicBezTo>
                    <a:pt x="9" y="19"/>
                    <a:pt x="9" y="19"/>
                    <a:pt x="9" y="19"/>
                  </a:cubicBezTo>
                  <a:cubicBezTo>
                    <a:pt x="9" y="20"/>
                    <a:pt x="9" y="20"/>
                    <a:pt x="9" y="20"/>
                  </a:cubicBezTo>
                  <a:cubicBezTo>
                    <a:pt x="9" y="21"/>
                    <a:pt x="9" y="21"/>
                    <a:pt x="10" y="21"/>
                  </a:cubicBezTo>
                  <a:cubicBezTo>
                    <a:pt x="10" y="21"/>
                    <a:pt x="10" y="21"/>
                    <a:pt x="11" y="22"/>
                  </a:cubicBezTo>
                  <a:cubicBezTo>
                    <a:pt x="11" y="22"/>
                    <a:pt x="11" y="22"/>
                    <a:pt x="12" y="22"/>
                  </a:cubicBezTo>
                  <a:lnTo>
                    <a:pt x="11" y="2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20"/>
            <p:cNvSpPr>
              <a:spLocks/>
            </p:cNvSpPr>
            <p:nvPr userDrawn="1"/>
          </p:nvSpPr>
          <p:spPr bwMode="auto">
            <a:xfrm>
              <a:off x="1292176" y="575097"/>
              <a:ext cx="82550" cy="95250"/>
            </a:xfrm>
            <a:custGeom>
              <a:avLst/>
              <a:gdLst>
                <a:gd name="T0" fmla="*/ 22 w 22"/>
                <a:gd name="T1" fmla="*/ 12 h 25"/>
                <a:gd name="T2" fmla="*/ 21 w 22"/>
                <a:gd name="T3" fmla="*/ 12 h 25"/>
                <a:gd name="T4" fmla="*/ 20 w 22"/>
                <a:gd name="T5" fmla="*/ 12 h 25"/>
                <a:gd name="T6" fmla="*/ 19 w 22"/>
                <a:gd name="T7" fmla="*/ 12 h 25"/>
                <a:gd name="T8" fmla="*/ 17 w 22"/>
                <a:gd name="T9" fmla="*/ 13 h 25"/>
                <a:gd name="T10" fmla="*/ 15 w 22"/>
                <a:gd name="T11" fmla="*/ 15 h 25"/>
                <a:gd name="T12" fmla="*/ 11 w 22"/>
                <a:gd name="T13" fmla="*/ 18 h 25"/>
                <a:gd name="T14" fmla="*/ 7 w 22"/>
                <a:gd name="T15" fmla="*/ 21 h 25"/>
                <a:gd name="T16" fmla="*/ 3 w 22"/>
                <a:gd name="T17" fmla="*/ 25 h 25"/>
                <a:gd name="T18" fmla="*/ 0 w 22"/>
                <a:gd name="T19" fmla="*/ 24 h 25"/>
                <a:gd name="T20" fmla="*/ 1 w 22"/>
                <a:gd name="T21" fmla="*/ 12 h 25"/>
                <a:gd name="T22" fmla="*/ 2 w 22"/>
                <a:gd name="T23" fmla="*/ 5 h 25"/>
                <a:gd name="T24" fmla="*/ 2 w 22"/>
                <a:gd name="T25" fmla="*/ 3 h 25"/>
                <a:gd name="T26" fmla="*/ 1 w 22"/>
                <a:gd name="T27" fmla="*/ 2 h 25"/>
                <a:gd name="T28" fmla="*/ 1 w 22"/>
                <a:gd name="T29" fmla="*/ 1 h 25"/>
                <a:gd name="T30" fmla="*/ 0 w 22"/>
                <a:gd name="T31" fmla="*/ 1 h 25"/>
                <a:gd name="T32" fmla="*/ 1 w 22"/>
                <a:gd name="T33" fmla="*/ 0 h 25"/>
                <a:gd name="T34" fmla="*/ 11 w 22"/>
                <a:gd name="T35" fmla="*/ 5 h 25"/>
                <a:gd name="T36" fmla="*/ 10 w 22"/>
                <a:gd name="T37" fmla="*/ 6 h 25"/>
                <a:gd name="T38" fmla="*/ 8 w 22"/>
                <a:gd name="T39" fmla="*/ 5 h 25"/>
                <a:gd name="T40" fmla="*/ 7 w 22"/>
                <a:gd name="T41" fmla="*/ 6 h 25"/>
                <a:gd name="T42" fmla="*/ 7 w 22"/>
                <a:gd name="T43" fmla="*/ 6 h 25"/>
                <a:gd name="T44" fmla="*/ 7 w 22"/>
                <a:gd name="T45" fmla="*/ 6 h 25"/>
                <a:gd name="T46" fmla="*/ 6 w 22"/>
                <a:gd name="T47" fmla="*/ 11 h 25"/>
                <a:gd name="T48" fmla="*/ 6 w 22"/>
                <a:gd name="T49" fmla="*/ 21 h 25"/>
                <a:gd name="T50" fmla="*/ 11 w 22"/>
                <a:gd name="T51" fmla="*/ 16 h 25"/>
                <a:gd name="T52" fmla="*/ 14 w 22"/>
                <a:gd name="T53" fmla="*/ 13 h 25"/>
                <a:gd name="T54" fmla="*/ 16 w 22"/>
                <a:gd name="T55" fmla="*/ 12 h 25"/>
                <a:gd name="T56" fmla="*/ 17 w 22"/>
                <a:gd name="T57" fmla="*/ 11 h 25"/>
                <a:gd name="T58" fmla="*/ 16 w 22"/>
                <a:gd name="T59" fmla="*/ 10 h 25"/>
                <a:gd name="T60" fmla="*/ 14 w 22"/>
                <a:gd name="T61" fmla="*/ 8 h 25"/>
                <a:gd name="T62" fmla="*/ 15 w 22"/>
                <a:gd name="T63" fmla="*/ 7 h 25"/>
                <a:gd name="T64" fmla="*/ 22 w 22"/>
                <a:gd name="T65" fmla="*/ 11 h 25"/>
                <a:gd name="T66" fmla="*/ 22 w 22"/>
                <a:gd name="T67" fmla="*/ 1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 h="25">
                  <a:moveTo>
                    <a:pt x="22" y="12"/>
                  </a:moveTo>
                  <a:cubicBezTo>
                    <a:pt x="22" y="12"/>
                    <a:pt x="21" y="12"/>
                    <a:pt x="21" y="12"/>
                  </a:cubicBezTo>
                  <a:cubicBezTo>
                    <a:pt x="21" y="12"/>
                    <a:pt x="20" y="12"/>
                    <a:pt x="20" y="12"/>
                  </a:cubicBezTo>
                  <a:cubicBezTo>
                    <a:pt x="19" y="12"/>
                    <a:pt x="19" y="12"/>
                    <a:pt x="19" y="12"/>
                  </a:cubicBezTo>
                  <a:cubicBezTo>
                    <a:pt x="18" y="12"/>
                    <a:pt x="18" y="13"/>
                    <a:pt x="17" y="13"/>
                  </a:cubicBezTo>
                  <a:cubicBezTo>
                    <a:pt x="17" y="13"/>
                    <a:pt x="16" y="14"/>
                    <a:pt x="15" y="15"/>
                  </a:cubicBezTo>
                  <a:cubicBezTo>
                    <a:pt x="14" y="16"/>
                    <a:pt x="13" y="17"/>
                    <a:pt x="11" y="18"/>
                  </a:cubicBezTo>
                  <a:cubicBezTo>
                    <a:pt x="10" y="19"/>
                    <a:pt x="9" y="20"/>
                    <a:pt x="7" y="21"/>
                  </a:cubicBezTo>
                  <a:cubicBezTo>
                    <a:pt x="6" y="23"/>
                    <a:pt x="4" y="24"/>
                    <a:pt x="3" y="25"/>
                  </a:cubicBezTo>
                  <a:cubicBezTo>
                    <a:pt x="0" y="24"/>
                    <a:pt x="0" y="24"/>
                    <a:pt x="0" y="24"/>
                  </a:cubicBezTo>
                  <a:cubicBezTo>
                    <a:pt x="1" y="20"/>
                    <a:pt x="1" y="16"/>
                    <a:pt x="1" y="12"/>
                  </a:cubicBezTo>
                  <a:cubicBezTo>
                    <a:pt x="2" y="9"/>
                    <a:pt x="2" y="6"/>
                    <a:pt x="2" y="5"/>
                  </a:cubicBezTo>
                  <a:cubicBezTo>
                    <a:pt x="2" y="4"/>
                    <a:pt x="2" y="4"/>
                    <a:pt x="2" y="3"/>
                  </a:cubicBezTo>
                  <a:cubicBezTo>
                    <a:pt x="2" y="3"/>
                    <a:pt x="2" y="3"/>
                    <a:pt x="1" y="2"/>
                  </a:cubicBezTo>
                  <a:cubicBezTo>
                    <a:pt x="1" y="2"/>
                    <a:pt x="1" y="2"/>
                    <a:pt x="1" y="1"/>
                  </a:cubicBezTo>
                  <a:cubicBezTo>
                    <a:pt x="1" y="1"/>
                    <a:pt x="0" y="1"/>
                    <a:pt x="0" y="1"/>
                  </a:cubicBezTo>
                  <a:cubicBezTo>
                    <a:pt x="1" y="0"/>
                    <a:pt x="1" y="0"/>
                    <a:pt x="1" y="0"/>
                  </a:cubicBezTo>
                  <a:cubicBezTo>
                    <a:pt x="11" y="5"/>
                    <a:pt x="11" y="5"/>
                    <a:pt x="11" y="5"/>
                  </a:cubicBezTo>
                  <a:cubicBezTo>
                    <a:pt x="10" y="6"/>
                    <a:pt x="10" y="6"/>
                    <a:pt x="10" y="6"/>
                  </a:cubicBezTo>
                  <a:cubicBezTo>
                    <a:pt x="9" y="6"/>
                    <a:pt x="8" y="5"/>
                    <a:pt x="8" y="5"/>
                  </a:cubicBezTo>
                  <a:cubicBezTo>
                    <a:pt x="8" y="5"/>
                    <a:pt x="7" y="5"/>
                    <a:pt x="7" y="6"/>
                  </a:cubicBezTo>
                  <a:cubicBezTo>
                    <a:pt x="7" y="6"/>
                    <a:pt x="7" y="6"/>
                    <a:pt x="7" y="6"/>
                  </a:cubicBezTo>
                  <a:cubicBezTo>
                    <a:pt x="7" y="6"/>
                    <a:pt x="7" y="6"/>
                    <a:pt x="7" y="6"/>
                  </a:cubicBezTo>
                  <a:cubicBezTo>
                    <a:pt x="7" y="7"/>
                    <a:pt x="7" y="9"/>
                    <a:pt x="6" y="11"/>
                  </a:cubicBezTo>
                  <a:cubicBezTo>
                    <a:pt x="6" y="13"/>
                    <a:pt x="6" y="16"/>
                    <a:pt x="6" y="21"/>
                  </a:cubicBezTo>
                  <a:cubicBezTo>
                    <a:pt x="8" y="19"/>
                    <a:pt x="9" y="18"/>
                    <a:pt x="11" y="16"/>
                  </a:cubicBezTo>
                  <a:cubicBezTo>
                    <a:pt x="12" y="15"/>
                    <a:pt x="13" y="14"/>
                    <a:pt x="14" y="13"/>
                  </a:cubicBezTo>
                  <a:cubicBezTo>
                    <a:pt x="15" y="13"/>
                    <a:pt x="15" y="12"/>
                    <a:pt x="16" y="12"/>
                  </a:cubicBezTo>
                  <a:cubicBezTo>
                    <a:pt x="16" y="12"/>
                    <a:pt x="16" y="11"/>
                    <a:pt x="17" y="11"/>
                  </a:cubicBezTo>
                  <a:cubicBezTo>
                    <a:pt x="17" y="11"/>
                    <a:pt x="17" y="10"/>
                    <a:pt x="16" y="10"/>
                  </a:cubicBezTo>
                  <a:cubicBezTo>
                    <a:pt x="16" y="10"/>
                    <a:pt x="15" y="9"/>
                    <a:pt x="14" y="8"/>
                  </a:cubicBezTo>
                  <a:cubicBezTo>
                    <a:pt x="15" y="7"/>
                    <a:pt x="15" y="7"/>
                    <a:pt x="15" y="7"/>
                  </a:cubicBezTo>
                  <a:cubicBezTo>
                    <a:pt x="22" y="11"/>
                    <a:pt x="22" y="11"/>
                    <a:pt x="22" y="11"/>
                  </a:cubicBezTo>
                  <a:lnTo>
                    <a:pt x="22" y="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21"/>
            <p:cNvSpPr>
              <a:spLocks/>
            </p:cNvSpPr>
            <p:nvPr userDrawn="1"/>
          </p:nvSpPr>
          <p:spPr bwMode="auto">
            <a:xfrm>
              <a:off x="1366789" y="651297"/>
              <a:ext cx="104775" cy="109538"/>
            </a:xfrm>
            <a:custGeom>
              <a:avLst/>
              <a:gdLst>
                <a:gd name="T0" fmla="*/ 25 w 28"/>
                <a:gd name="T1" fmla="*/ 17 h 29"/>
                <a:gd name="T2" fmla="*/ 24 w 28"/>
                <a:gd name="T3" fmla="*/ 16 h 29"/>
                <a:gd name="T4" fmla="*/ 24 w 28"/>
                <a:gd name="T5" fmla="*/ 13 h 29"/>
                <a:gd name="T6" fmla="*/ 24 w 28"/>
                <a:gd name="T7" fmla="*/ 11 h 29"/>
                <a:gd name="T8" fmla="*/ 23 w 28"/>
                <a:gd name="T9" fmla="*/ 10 h 29"/>
                <a:gd name="T10" fmla="*/ 22 w 28"/>
                <a:gd name="T11" fmla="*/ 9 h 29"/>
                <a:gd name="T12" fmla="*/ 20 w 28"/>
                <a:gd name="T13" fmla="*/ 7 h 29"/>
                <a:gd name="T14" fmla="*/ 14 w 28"/>
                <a:gd name="T15" fmla="*/ 13 h 29"/>
                <a:gd name="T16" fmla="*/ 16 w 28"/>
                <a:gd name="T17" fmla="*/ 14 h 29"/>
                <a:gd name="T18" fmla="*/ 17 w 28"/>
                <a:gd name="T19" fmla="*/ 15 h 29"/>
                <a:gd name="T20" fmla="*/ 19 w 28"/>
                <a:gd name="T21" fmla="*/ 15 h 29"/>
                <a:gd name="T22" fmla="*/ 20 w 28"/>
                <a:gd name="T23" fmla="*/ 15 h 29"/>
                <a:gd name="T24" fmla="*/ 21 w 28"/>
                <a:gd name="T25" fmla="*/ 14 h 29"/>
                <a:gd name="T26" fmla="*/ 22 w 28"/>
                <a:gd name="T27" fmla="*/ 15 h 29"/>
                <a:gd name="T28" fmla="*/ 16 w 28"/>
                <a:gd name="T29" fmla="*/ 21 h 29"/>
                <a:gd name="T30" fmla="*/ 15 w 28"/>
                <a:gd name="T31" fmla="*/ 21 h 29"/>
                <a:gd name="T32" fmla="*/ 16 w 28"/>
                <a:gd name="T33" fmla="*/ 19 h 29"/>
                <a:gd name="T34" fmla="*/ 16 w 28"/>
                <a:gd name="T35" fmla="*/ 18 h 29"/>
                <a:gd name="T36" fmla="*/ 16 w 28"/>
                <a:gd name="T37" fmla="*/ 16 h 29"/>
                <a:gd name="T38" fmla="*/ 15 w 28"/>
                <a:gd name="T39" fmla="*/ 15 h 29"/>
                <a:gd name="T40" fmla="*/ 13 w 28"/>
                <a:gd name="T41" fmla="*/ 14 h 29"/>
                <a:gd name="T42" fmla="*/ 9 w 28"/>
                <a:gd name="T43" fmla="*/ 18 h 29"/>
                <a:gd name="T44" fmla="*/ 8 w 28"/>
                <a:gd name="T45" fmla="*/ 20 h 29"/>
                <a:gd name="T46" fmla="*/ 8 w 28"/>
                <a:gd name="T47" fmla="*/ 21 h 29"/>
                <a:gd name="T48" fmla="*/ 9 w 28"/>
                <a:gd name="T49" fmla="*/ 21 h 29"/>
                <a:gd name="T50" fmla="*/ 10 w 28"/>
                <a:gd name="T51" fmla="*/ 23 h 29"/>
                <a:gd name="T52" fmla="*/ 11 w 28"/>
                <a:gd name="T53" fmla="*/ 24 h 29"/>
                <a:gd name="T54" fmla="*/ 12 w 28"/>
                <a:gd name="T55" fmla="*/ 24 h 29"/>
                <a:gd name="T56" fmla="*/ 13 w 28"/>
                <a:gd name="T57" fmla="*/ 25 h 29"/>
                <a:gd name="T58" fmla="*/ 14 w 28"/>
                <a:gd name="T59" fmla="*/ 25 h 29"/>
                <a:gd name="T60" fmla="*/ 16 w 28"/>
                <a:gd name="T61" fmla="*/ 25 h 29"/>
                <a:gd name="T62" fmla="*/ 19 w 28"/>
                <a:gd name="T63" fmla="*/ 24 h 29"/>
                <a:gd name="T64" fmla="*/ 20 w 28"/>
                <a:gd name="T65" fmla="*/ 25 h 29"/>
                <a:gd name="T66" fmla="*/ 15 w 28"/>
                <a:gd name="T67" fmla="*/ 29 h 29"/>
                <a:gd name="T68" fmla="*/ 0 w 28"/>
                <a:gd name="T69" fmla="*/ 16 h 29"/>
                <a:gd name="T70" fmla="*/ 1 w 28"/>
                <a:gd name="T71" fmla="*/ 15 h 29"/>
                <a:gd name="T72" fmla="*/ 2 w 28"/>
                <a:gd name="T73" fmla="*/ 16 h 29"/>
                <a:gd name="T74" fmla="*/ 3 w 28"/>
                <a:gd name="T75" fmla="*/ 16 h 29"/>
                <a:gd name="T76" fmla="*/ 4 w 28"/>
                <a:gd name="T77" fmla="*/ 16 h 29"/>
                <a:gd name="T78" fmla="*/ 5 w 28"/>
                <a:gd name="T79" fmla="*/ 16 h 29"/>
                <a:gd name="T80" fmla="*/ 15 w 28"/>
                <a:gd name="T81" fmla="*/ 5 h 29"/>
                <a:gd name="T82" fmla="*/ 15 w 28"/>
                <a:gd name="T83" fmla="*/ 4 h 29"/>
                <a:gd name="T84" fmla="*/ 15 w 28"/>
                <a:gd name="T85" fmla="*/ 3 h 29"/>
                <a:gd name="T86" fmla="*/ 14 w 28"/>
                <a:gd name="T87" fmla="*/ 2 h 29"/>
                <a:gd name="T88" fmla="*/ 14 w 28"/>
                <a:gd name="T89" fmla="*/ 1 h 29"/>
                <a:gd name="T90" fmla="*/ 15 w 28"/>
                <a:gd name="T91" fmla="*/ 0 h 29"/>
                <a:gd name="T92" fmla="*/ 28 w 28"/>
                <a:gd name="T93" fmla="*/ 13 h 29"/>
                <a:gd name="T94" fmla="*/ 25 w 28"/>
                <a:gd name="T95" fmla="*/ 1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 h="29">
                  <a:moveTo>
                    <a:pt x="25" y="17"/>
                  </a:moveTo>
                  <a:cubicBezTo>
                    <a:pt x="24" y="16"/>
                    <a:pt x="24" y="16"/>
                    <a:pt x="24" y="16"/>
                  </a:cubicBezTo>
                  <a:cubicBezTo>
                    <a:pt x="24" y="15"/>
                    <a:pt x="24" y="14"/>
                    <a:pt x="24" y="13"/>
                  </a:cubicBezTo>
                  <a:cubicBezTo>
                    <a:pt x="24" y="12"/>
                    <a:pt x="24" y="11"/>
                    <a:pt x="24" y="11"/>
                  </a:cubicBezTo>
                  <a:cubicBezTo>
                    <a:pt x="24" y="10"/>
                    <a:pt x="23" y="10"/>
                    <a:pt x="23" y="10"/>
                  </a:cubicBezTo>
                  <a:cubicBezTo>
                    <a:pt x="23" y="9"/>
                    <a:pt x="22" y="9"/>
                    <a:pt x="22" y="9"/>
                  </a:cubicBezTo>
                  <a:cubicBezTo>
                    <a:pt x="20" y="7"/>
                    <a:pt x="20" y="7"/>
                    <a:pt x="20" y="7"/>
                  </a:cubicBezTo>
                  <a:cubicBezTo>
                    <a:pt x="14" y="13"/>
                    <a:pt x="14" y="13"/>
                    <a:pt x="14" y="13"/>
                  </a:cubicBezTo>
                  <a:cubicBezTo>
                    <a:pt x="16" y="14"/>
                    <a:pt x="16" y="14"/>
                    <a:pt x="16" y="14"/>
                  </a:cubicBezTo>
                  <a:cubicBezTo>
                    <a:pt x="16" y="15"/>
                    <a:pt x="17" y="15"/>
                    <a:pt x="17" y="15"/>
                  </a:cubicBezTo>
                  <a:cubicBezTo>
                    <a:pt x="18" y="15"/>
                    <a:pt x="18" y="15"/>
                    <a:pt x="19" y="15"/>
                  </a:cubicBezTo>
                  <a:cubicBezTo>
                    <a:pt x="19" y="15"/>
                    <a:pt x="19" y="15"/>
                    <a:pt x="20" y="15"/>
                  </a:cubicBezTo>
                  <a:cubicBezTo>
                    <a:pt x="20" y="15"/>
                    <a:pt x="21" y="14"/>
                    <a:pt x="21" y="14"/>
                  </a:cubicBezTo>
                  <a:cubicBezTo>
                    <a:pt x="22" y="15"/>
                    <a:pt x="22" y="15"/>
                    <a:pt x="22" y="15"/>
                  </a:cubicBezTo>
                  <a:cubicBezTo>
                    <a:pt x="16" y="21"/>
                    <a:pt x="16" y="21"/>
                    <a:pt x="16" y="21"/>
                  </a:cubicBezTo>
                  <a:cubicBezTo>
                    <a:pt x="15" y="21"/>
                    <a:pt x="15" y="21"/>
                    <a:pt x="15" y="21"/>
                  </a:cubicBezTo>
                  <a:cubicBezTo>
                    <a:pt x="16" y="20"/>
                    <a:pt x="16" y="20"/>
                    <a:pt x="16" y="19"/>
                  </a:cubicBezTo>
                  <a:cubicBezTo>
                    <a:pt x="16" y="19"/>
                    <a:pt x="16" y="18"/>
                    <a:pt x="16" y="18"/>
                  </a:cubicBezTo>
                  <a:cubicBezTo>
                    <a:pt x="16" y="17"/>
                    <a:pt x="16" y="17"/>
                    <a:pt x="16" y="16"/>
                  </a:cubicBezTo>
                  <a:cubicBezTo>
                    <a:pt x="16" y="16"/>
                    <a:pt x="15" y="16"/>
                    <a:pt x="15" y="15"/>
                  </a:cubicBezTo>
                  <a:cubicBezTo>
                    <a:pt x="13" y="14"/>
                    <a:pt x="13" y="14"/>
                    <a:pt x="13" y="14"/>
                  </a:cubicBezTo>
                  <a:cubicBezTo>
                    <a:pt x="9" y="18"/>
                    <a:pt x="9" y="18"/>
                    <a:pt x="9" y="18"/>
                  </a:cubicBezTo>
                  <a:cubicBezTo>
                    <a:pt x="9" y="19"/>
                    <a:pt x="9" y="19"/>
                    <a:pt x="8" y="20"/>
                  </a:cubicBezTo>
                  <a:cubicBezTo>
                    <a:pt x="8" y="20"/>
                    <a:pt x="8" y="20"/>
                    <a:pt x="8" y="21"/>
                  </a:cubicBezTo>
                  <a:cubicBezTo>
                    <a:pt x="8" y="21"/>
                    <a:pt x="8" y="21"/>
                    <a:pt x="9" y="21"/>
                  </a:cubicBezTo>
                  <a:cubicBezTo>
                    <a:pt x="9" y="22"/>
                    <a:pt x="9" y="22"/>
                    <a:pt x="10" y="23"/>
                  </a:cubicBezTo>
                  <a:cubicBezTo>
                    <a:pt x="10" y="23"/>
                    <a:pt x="11" y="23"/>
                    <a:pt x="11" y="24"/>
                  </a:cubicBezTo>
                  <a:cubicBezTo>
                    <a:pt x="11" y="24"/>
                    <a:pt x="12" y="24"/>
                    <a:pt x="12" y="24"/>
                  </a:cubicBezTo>
                  <a:cubicBezTo>
                    <a:pt x="12" y="25"/>
                    <a:pt x="13" y="25"/>
                    <a:pt x="13" y="25"/>
                  </a:cubicBezTo>
                  <a:cubicBezTo>
                    <a:pt x="13" y="25"/>
                    <a:pt x="14" y="25"/>
                    <a:pt x="14" y="25"/>
                  </a:cubicBezTo>
                  <a:cubicBezTo>
                    <a:pt x="14" y="25"/>
                    <a:pt x="15" y="25"/>
                    <a:pt x="16" y="25"/>
                  </a:cubicBezTo>
                  <a:cubicBezTo>
                    <a:pt x="18" y="24"/>
                    <a:pt x="18" y="24"/>
                    <a:pt x="19" y="24"/>
                  </a:cubicBezTo>
                  <a:cubicBezTo>
                    <a:pt x="20" y="25"/>
                    <a:pt x="20" y="25"/>
                    <a:pt x="20" y="25"/>
                  </a:cubicBezTo>
                  <a:cubicBezTo>
                    <a:pt x="15" y="29"/>
                    <a:pt x="15" y="29"/>
                    <a:pt x="15" y="29"/>
                  </a:cubicBezTo>
                  <a:cubicBezTo>
                    <a:pt x="0" y="16"/>
                    <a:pt x="0" y="16"/>
                    <a:pt x="0" y="16"/>
                  </a:cubicBezTo>
                  <a:cubicBezTo>
                    <a:pt x="1" y="15"/>
                    <a:pt x="1" y="15"/>
                    <a:pt x="1" y="15"/>
                  </a:cubicBezTo>
                  <a:cubicBezTo>
                    <a:pt x="1" y="15"/>
                    <a:pt x="2" y="15"/>
                    <a:pt x="2" y="16"/>
                  </a:cubicBezTo>
                  <a:cubicBezTo>
                    <a:pt x="2" y="16"/>
                    <a:pt x="3" y="16"/>
                    <a:pt x="3" y="16"/>
                  </a:cubicBezTo>
                  <a:cubicBezTo>
                    <a:pt x="3" y="16"/>
                    <a:pt x="4" y="16"/>
                    <a:pt x="4" y="16"/>
                  </a:cubicBezTo>
                  <a:cubicBezTo>
                    <a:pt x="4" y="16"/>
                    <a:pt x="4" y="16"/>
                    <a:pt x="5" y="16"/>
                  </a:cubicBezTo>
                  <a:cubicBezTo>
                    <a:pt x="15" y="5"/>
                    <a:pt x="15" y="5"/>
                    <a:pt x="15" y="5"/>
                  </a:cubicBezTo>
                  <a:cubicBezTo>
                    <a:pt x="15" y="4"/>
                    <a:pt x="15" y="4"/>
                    <a:pt x="15" y="4"/>
                  </a:cubicBezTo>
                  <a:cubicBezTo>
                    <a:pt x="15" y="4"/>
                    <a:pt x="15" y="3"/>
                    <a:pt x="15" y="3"/>
                  </a:cubicBezTo>
                  <a:cubicBezTo>
                    <a:pt x="15" y="3"/>
                    <a:pt x="15" y="2"/>
                    <a:pt x="14" y="2"/>
                  </a:cubicBezTo>
                  <a:cubicBezTo>
                    <a:pt x="14" y="2"/>
                    <a:pt x="14" y="1"/>
                    <a:pt x="14" y="1"/>
                  </a:cubicBezTo>
                  <a:cubicBezTo>
                    <a:pt x="15" y="0"/>
                    <a:pt x="15" y="0"/>
                    <a:pt x="15" y="0"/>
                  </a:cubicBezTo>
                  <a:cubicBezTo>
                    <a:pt x="28" y="13"/>
                    <a:pt x="28" y="13"/>
                    <a:pt x="28" y="13"/>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22"/>
            <p:cNvSpPr>
              <a:spLocks noEditPoints="1"/>
            </p:cNvSpPr>
            <p:nvPr userDrawn="1"/>
          </p:nvSpPr>
          <p:spPr bwMode="auto">
            <a:xfrm>
              <a:off x="1452514" y="749722"/>
              <a:ext cx="98425" cy="120650"/>
            </a:xfrm>
            <a:custGeom>
              <a:avLst/>
              <a:gdLst>
                <a:gd name="T0" fmla="*/ 13 w 26"/>
                <a:gd name="T1" fmla="*/ 32 h 32"/>
                <a:gd name="T2" fmla="*/ 8 w 26"/>
                <a:gd name="T3" fmla="*/ 25 h 32"/>
                <a:gd name="T4" fmla="*/ 11 w 26"/>
                <a:gd name="T5" fmla="*/ 20 h 32"/>
                <a:gd name="T6" fmla="*/ 12 w 26"/>
                <a:gd name="T7" fmla="*/ 14 h 32"/>
                <a:gd name="T8" fmla="*/ 12 w 26"/>
                <a:gd name="T9" fmla="*/ 14 h 32"/>
                <a:gd name="T10" fmla="*/ 7 w 26"/>
                <a:gd name="T11" fmla="*/ 17 h 32"/>
                <a:gd name="T12" fmla="*/ 6 w 26"/>
                <a:gd name="T13" fmla="*/ 18 h 32"/>
                <a:gd name="T14" fmla="*/ 6 w 26"/>
                <a:gd name="T15" fmla="*/ 19 h 32"/>
                <a:gd name="T16" fmla="*/ 6 w 26"/>
                <a:gd name="T17" fmla="*/ 20 h 32"/>
                <a:gd name="T18" fmla="*/ 7 w 26"/>
                <a:gd name="T19" fmla="*/ 21 h 32"/>
                <a:gd name="T20" fmla="*/ 6 w 26"/>
                <a:gd name="T21" fmla="*/ 21 h 32"/>
                <a:gd name="T22" fmla="*/ 0 w 26"/>
                <a:gd name="T23" fmla="*/ 12 h 32"/>
                <a:gd name="T24" fmla="*/ 0 w 26"/>
                <a:gd name="T25" fmla="*/ 11 h 32"/>
                <a:gd name="T26" fmla="*/ 1 w 26"/>
                <a:gd name="T27" fmla="*/ 12 h 32"/>
                <a:gd name="T28" fmla="*/ 2 w 26"/>
                <a:gd name="T29" fmla="*/ 13 h 32"/>
                <a:gd name="T30" fmla="*/ 3 w 26"/>
                <a:gd name="T31" fmla="*/ 13 h 32"/>
                <a:gd name="T32" fmla="*/ 4 w 26"/>
                <a:gd name="T33" fmla="*/ 13 h 32"/>
                <a:gd name="T34" fmla="*/ 16 w 26"/>
                <a:gd name="T35" fmla="*/ 5 h 32"/>
                <a:gd name="T36" fmla="*/ 17 w 26"/>
                <a:gd name="T37" fmla="*/ 4 h 32"/>
                <a:gd name="T38" fmla="*/ 17 w 26"/>
                <a:gd name="T39" fmla="*/ 3 h 32"/>
                <a:gd name="T40" fmla="*/ 17 w 26"/>
                <a:gd name="T41" fmla="*/ 2 h 32"/>
                <a:gd name="T42" fmla="*/ 16 w 26"/>
                <a:gd name="T43" fmla="*/ 1 h 32"/>
                <a:gd name="T44" fmla="*/ 17 w 26"/>
                <a:gd name="T45" fmla="*/ 0 h 32"/>
                <a:gd name="T46" fmla="*/ 24 w 26"/>
                <a:gd name="T47" fmla="*/ 10 h 32"/>
                <a:gd name="T48" fmla="*/ 26 w 26"/>
                <a:gd name="T49" fmla="*/ 16 h 32"/>
                <a:gd name="T50" fmla="*/ 24 w 26"/>
                <a:gd name="T51" fmla="*/ 20 h 32"/>
                <a:gd name="T52" fmla="*/ 20 w 26"/>
                <a:gd name="T53" fmla="*/ 21 h 32"/>
                <a:gd name="T54" fmla="*/ 16 w 26"/>
                <a:gd name="T55" fmla="*/ 19 h 32"/>
                <a:gd name="T56" fmla="*/ 15 w 26"/>
                <a:gd name="T57" fmla="*/ 22 h 32"/>
                <a:gd name="T58" fmla="*/ 14 w 26"/>
                <a:gd name="T59" fmla="*/ 26 h 32"/>
                <a:gd name="T60" fmla="*/ 13 w 26"/>
                <a:gd name="T61" fmla="*/ 28 h 32"/>
                <a:gd name="T62" fmla="*/ 13 w 26"/>
                <a:gd name="T63" fmla="*/ 30 h 32"/>
                <a:gd name="T64" fmla="*/ 13 w 26"/>
                <a:gd name="T65" fmla="*/ 31 h 32"/>
                <a:gd name="T66" fmla="*/ 14 w 26"/>
                <a:gd name="T67" fmla="*/ 31 h 32"/>
                <a:gd name="T68" fmla="*/ 13 w 26"/>
                <a:gd name="T69" fmla="*/ 32 h 32"/>
                <a:gd name="T70" fmla="*/ 20 w 26"/>
                <a:gd name="T71" fmla="*/ 15 h 32"/>
                <a:gd name="T72" fmla="*/ 22 w 26"/>
                <a:gd name="T73" fmla="*/ 12 h 32"/>
                <a:gd name="T74" fmla="*/ 21 w 26"/>
                <a:gd name="T75" fmla="*/ 9 h 32"/>
                <a:gd name="T76" fmla="*/ 21 w 26"/>
                <a:gd name="T77" fmla="*/ 8 h 32"/>
                <a:gd name="T78" fmla="*/ 13 w 26"/>
                <a:gd name="T79" fmla="*/ 13 h 32"/>
                <a:gd name="T80" fmla="*/ 14 w 26"/>
                <a:gd name="T81" fmla="*/ 14 h 32"/>
                <a:gd name="T82" fmla="*/ 17 w 26"/>
                <a:gd name="T83" fmla="*/ 16 h 32"/>
                <a:gd name="T84" fmla="*/ 20 w 26"/>
                <a:gd name="T85"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6" h="32">
                  <a:moveTo>
                    <a:pt x="13" y="32"/>
                  </a:moveTo>
                  <a:cubicBezTo>
                    <a:pt x="8" y="25"/>
                    <a:pt x="8" y="25"/>
                    <a:pt x="8" y="25"/>
                  </a:cubicBezTo>
                  <a:cubicBezTo>
                    <a:pt x="9" y="23"/>
                    <a:pt x="10" y="21"/>
                    <a:pt x="11" y="20"/>
                  </a:cubicBezTo>
                  <a:cubicBezTo>
                    <a:pt x="11" y="18"/>
                    <a:pt x="12" y="16"/>
                    <a:pt x="12" y="14"/>
                  </a:cubicBezTo>
                  <a:cubicBezTo>
                    <a:pt x="12" y="14"/>
                    <a:pt x="12" y="14"/>
                    <a:pt x="12" y="14"/>
                  </a:cubicBezTo>
                  <a:cubicBezTo>
                    <a:pt x="7" y="17"/>
                    <a:pt x="7" y="17"/>
                    <a:pt x="7" y="17"/>
                  </a:cubicBezTo>
                  <a:cubicBezTo>
                    <a:pt x="6" y="17"/>
                    <a:pt x="6" y="18"/>
                    <a:pt x="6" y="18"/>
                  </a:cubicBezTo>
                  <a:cubicBezTo>
                    <a:pt x="6" y="18"/>
                    <a:pt x="6" y="18"/>
                    <a:pt x="6" y="19"/>
                  </a:cubicBezTo>
                  <a:cubicBezTo>
                    <a:pt x="6" y="19"/>
                    <a:pt x="6" y="19"/>
                    <a:pt x="6" y="20"/>
                  </a:cubicBezTo>
                  <a:cubicBezTo>
                    <a:pt x="6" y="20"/>
                    <a:pt x="6" y="20"/>
                    <a:pt x="7" y="21"/>
                  </a:cubicBezTo>
                  <a:cubicBezTo>
                    <a:pt x="6" y="21"/>
                    <a:pt x="6" y="21"/>
                    <a:pt x="6" y="21"/>
                  </a:cubicBezTo>
                  <a:cubicBezTo>
                    <a:pt x="0" y="12"/>
                    <a:pt x="0" y="12"/>
                    <a:pt x="0" y="12"/>
                  </a:cubicBezTo>
                  <a:cubicBezTo>
                    <a:pt x="0" y="11"/>
                    <a:pt x="0" y="11"/>
                    <a:pt x="0" y="11"/>
                  </a:cubicBezTo>
                  <a:cubicBezTo>
                    <a:pt x="1" y="11"/>
                    <a:pt x="1" y="12"/>
                    <a:pt x="1" y="12"/>
                  </a:cubicBezTo>
                  <a:cubicBezTo>
                    <a:pt x="2" y="12"/>
                    <a:pt x="2" y="13"/>
                    <a:pt x="2" y="13"/>
                  </a:cubicBezTo>
                  <a:cubicBezTo>
                    <a:pt x="2" y="13"/>
                    <a:pt x="3" y="13"/>
                    <a:pt x="3" y="13"/>
                  </a:cubicBezTo>
                  <a:cubicBezTo>
                    <a:pt x="3" y="13"/>
                    <a:pt x="3" y="13"/>
                    <a:pt x="4" y="13"/>
                  </a:cubicBezTo>
                  <a:cubicBezTo>
                    <a:pt x="16" y="5"/>
                    <a:pt x="16" y="5"/>
                    <a:pt x="16" y="5"/>
                  </a:cubicBezTo>
                  <a:cubicBezTo>
                    <a:pt x="16" y="5"/>
                    <a:pt x="17" y="4"/>
                    <a:pt x="17" y="4"/>
                  </a:cubicBezTo>
                  <a:cubicBezTo>
                    <a:pt x="17" y="4"/>
                    <a:pt x="17" y="4"/>
                    <a:pt x="17" y="3"/>
                  </a:cubicBezTo>
                  <a:cubicBezTo>
                    <a:pt x="17" y="3"/>
                    <a:pt x="17" y="2"/>
                    <a:pt x="17" y="2"/>
                  </a:cubicBezTo>
                  <a:cubicBezTo>
                    <a:pt x="16" y="2"/>
                    <a:pt x="16" y="1"/>
                    <a:pt x="16" y="1"/>
                  </a:cubicBezTo>
                  <a:cubicBezTo>
                    <a:pt x="17" y="0"/>
                    <a:pt x="17" y="0"/>
                    <a:pt x="17" y="0"/>
                  </a:cubicBezTo>
                  <a:cubicBezTo>
                    <a:pt x="24" y="10"/>
                    <a:pt x="24" y="10"/>
                    <a:pt x="24" y="10"/>
                  </a:cubicBezTo>
                  <a:cubicBezTo>
                    <a:pt x="25" y="13"/>
                    <a:pt x="26" y="14"/>
                    <a:pt x="26" y="16"/>
                  </a:cubicBezTo>
                  <a:cubicBezTo>
                    <a:pt x="26" y="18"/>
                    <a:pt x="25" y="19"/>
                    <a:pt x="24" y="20"/>
                  </a:cubicBezTo>
                  <a:cubicBezTo>
                    <a:pt x="23" y="21"/>
                    <a:pt x="21" y="21"/>
                    <a:pt x="20" y="21"/>
                  </a:cubicBezTo>
                  <a:cubicBezTo>
                    <a:pt x="19" y="20"/>
                    <a:pt x="18" y="20"/>
                    <a:pt x="16" y="19"/>
                  </a:cubicBezTo>
                  <a:cubicBezTo>
                    <a:pt x="16" y="20"/>
                    <a:pt x="15" y="21"/>
                    <a:pt x="15" y="22"/>
                  </a:cubicBezTo>
                  <a:cubicBezTo>
                    <a:pt x="14" y="24"/>
                    <a:pt x="14" y="25"/>
                    <a:pt x="14" y="26"/>
                  </a:cubicBezTo>
                  <a:cubicBezTo>
                    <a:pt x="13" y="27"/>
                    <a:pt x="13" y="27"/>
                    <a:pt x="13" y="28"/>
                  </a:cubicBezTo>
                  <a:cubicBezTo>
                    <a:pt x="13" y="29"/>
                    <a:pt x="13" y="30"/>
                    <a:pt x="13" y="30"/>
                  </a:cubicBezTo>
                  <a:cubicBezTo>
                    <a:pt x="13" y="30"/>
                    <a:pt x="13" y="30"/>
                    <a:pt x="13" y="31"/>
                  </a:cubicBezTo>
                  <a:cubicBezTo>
                    <a:pt x="13" y="31"/>
                    <a:pt x="14" y="31"/>
                    <a:pt x="14" y="31"/>
                  </a:cubicBezTo>
                  <a:lnTo>
                    <a:pt x="13" y="32"/>
                  </a:lnTo>
                  <a:close/>
                  <a:moveTo>
                    <a:pt x="20" y="15"/>
                  </a:moveTo>
                  <a:cubicBezTo>
                    <a:pt x="21" y="14"/>
                    <a:pt x="22" y="13"/>
                    <a:pt x="22" y="12"/>
                  </a:cubicBezTo>
                  <a:cubicBezTo>
                    <a:pt x="22" y="11"/>
                    <a:pt x="22" y="10"/>
                    <a:pt x="21" y="9"/>
                  </a:cubicBezTo>
                  <a:cubicBezTo>
                    <a:pt x="21" y="8"/>
                    <a:pt x="21" y="8"/>
                    <a:pt x="21" y="8"/>
                  </a:cubicBezTo>
                  <a:cubicBezTo>
                    <a:pt x="13" y="13"/>
                    <a:pt x="13" y="13"/>
                    <a:pt x="13" y="13"/>
                  </a:cubicBezTo>
                  <a:cubicBezTo>
                    <a:pt x="14" y="14"/>
                    <a:pt x="14" y="14"/>
                    <a:pt x="14" y="14"/>
                  </a:cubicBezTo>
                  <a:cubicBezTo>
                    <a:pt x="15" y="15"/>
                    <a:pt x="16" y="16"/>
                    <a:pt x="17" y="16"/>
                  </a:cubicBezTo>
                  <a:cubicBezTo>
                    <a:pt x="18" y="16"/>
                    <a:pt x="19" y="16"/>
                    <a:pt x="20" y="1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23"/>
            <p:cNvSpPr>
              <a:spLocks/>
            </p:cNvSpPr>
            <p:nvPr userDrawn="1"/>
          </p:nvSpPr>
          <p:spPr bwMode="auto">
            <a:xfrm>
              <a:off x="1512839" y="884660"/>
              <a:ext cx="95250" cy="76200"/>
            </a:xfrm>
            <a:custGeom>
              <a:avLst/>
              <a:gdLst>
                <a:gd name="T0" fmla="*/ 2 w 25"/>
                <a:gd name="T1" fmla="*/ 13 h 20"/>
                <a:gd name="T2" fmla="*/ 2 w 25"/>
                <a:gd name="T3" fmla="*/ 10 h 20"/>
                <a:gd name="T4" fmla="*/ 2 w 25"/>
                <a:gd name="T5" fmla="*/ 7 h 20"/>
                <a:gd name="T6" fmla="*/ 1 w 25"/>
                <a:gd name="T7" fmla="*/ 6 h 20"/>
                <a:gd name="T8" fmla="*/ 0 w 25"/>
                <a:gd name="T9" fmla="*/ 5 h 20"/>
                <a:gd name="T10" fmla="*/ 7 w 25"/>
                <a:gd name="T11" fmla="*/ 2 h 20"/>
                <a:gd name="T12" fmla="*/ 8 w 25"/>
                <a:gd name="T13" fmla="*/ 4 h 20"/>
                <a:gd name="T14" fmla="*/ 6 w 25"/>
                <a:gd name="T15" fmla="*/ 5 h 20"/>
                <a:gd name="T16" fmla="*/ 4 w 25"/>
                <a:gd name="T17" fmla="*/ 7 h 20"/>
                <a:gd name="T18" fmla="*/ 4 w 25"/>
                <a:gd name="T19" fmla="*/ 10 h 20"/>
                <a:gd name="T20" fmla="*/ 4 w 25"/>
                <a:gd name="T21" fmla="*/ 13 h 20"/>
                <a:gd name="T22" fmla="*/ 6 w 25"/>
                <a:gd name="T23" fmla="*/ 15 h 20"/>
                <a:gd name="T24" fmla="*/ 8 w 25"/>
                <a:gd name="T25" fmla="*/ 15 h 20"/>
                <a:gd name="T26" fmla="*/ 10 w 25"/>
                <a:gd name="T27" fmla="*/ 14 h 20"/>
                <a:gd name="T28" fmla="*/ 11 w 25"/>
                <a:gd name="T29" fmla="*/ 11 h 20"/>
                <a:gd name="T30" fmla="*/ 11 w 25"/>
                <a:gd name="T31" fmla="*/ 8 h 20"/>
                <a:gd name="T32" fmla="*/ 11 w 25"/>
                <a:gd name="T33" fmla="*/ 6 h 20"/>
                <a:gd name="T34" fmla="*/ 12 w 25"/>
                <a:gd name="T35" fmla="*/ 3 h 20"/>
                <a:gd name="T36" fmla="*/ 15 w 25"/>
                <a:gd name="T37" fmla="*/ 0 h 20"/>
                <a:gd name="T38" fmla="*/ 17 w 25"/>
                <a:gd name="T39" fmla="*/ 0 h 20"/>
                <a:gd name="T40" fmla="*/ 20 w 25"/>
                <a:gd name="T41" fmla="*/ 1 h 20"/>
                <a:gd name="T42" fmla="*/ 22 w 25"/>
                <a:gd name="T43" fmla="*/ 3 h 20"/>
                <a:gd name="T44" fmla="*/ 23 w 25"/>
                <a:gd name="T45" fmla="*/ 6 h 20"/>
                <a:gd name="T46" fmla="*/ 24 w 25"/>
                <a:gd name="T47" fmla="*/ 9 h 20"/>
                <a:gd name="T48" fmla="*/ 24 w 25"/>
                <a:gd name="T49" fmla="*/ 12 h 20"/>
                <a:gd name="T50" fmla="*/ 25 w 25"/>
                <a:gd name="T51" fmla="*/ 12 h 20"/>
                <a:gd name="T52" fmla="*/ 25 w 25"/>
                <a:gd name="T53" fmla="*/ 14 h 20"/>
                <a:gd name="T54" fmla="*/ 19 w 25"/>
                <a:gd name="T55" fmla="*/ 16 h 20"/>
                <a:gd name="T56" fmla="*/ 18 w 25"/>
                <a:gd name="T57" fmla="*/ 15 h 20"/>
                <a:gd name="T58" fmla="*/ 20 w 25"/>
                <a:gd name="T59" fmla="*/ 13 h 20"/>
                <a:gd name="T60" fmla="*/ 22 w 25"/>
                <a:gd name="T61" fmla="*/ 11 h 20"/>
                <a:gd name="T62" fmla="*/ 22 w 25"/>
                <a:gd name="T63" fmla="*/ 9 h 20"/>
                <a:gd name="T64" fmla="*/ 22 w 25"/>
                <a:gd name="T65" fmla="*/ 7 h 20"/>
                <a:gd name="T66" fmla="*/ 20 w 25"/>
                <a:gd name="T67" fmla="*/ 5 h 20"/>
                <a:gd name="T68" fmla="*/ 18 w 25"/>
                <a:gd name="T69" fmla="*/ 4 h 20"/>
                <a:gd name="T70" fmla="*/ 16 w 25"/>
                <a:gd name="T71" fmla="*/ 6 h 20"/>
                <a:gd name="T72" fmla="*/ 16 w 25"/>
                <a:gd name="T73" fmla="*/ 9 h 20"/>
                <a:gd name="T74" fmla="*/ 16 w 25"/>
                <a:gd name="T75" fmla="*/ 11 h 20"/>
                <a:gd name="T76" fmla="*/ 16 w 25"/>
                <a:gd name="T77" fmla="*/ 13 h 20"/>
                <a:gd name="T78" fmla="*/ 15 w 25"/>
                <a:gd name="T79" fmla="*/ 17 h 20"/>
                <a:gd name="T80" fmla="*/ 12 w 25"/>
                <a:gd name="T81" fmla="*/ 20 h 20"/>
                <a:gd name="T82" fmla="*/ 9 w 25"/>
                <a:gd name="T83" fmla="*/ 20 h 20"/>
                <a:gd name="T84" fmla="*/ 6 w 25"/>
                <a:gd name="T85" fmla="*/ 19 h 20"/>
                <a:gd name="T86" fmla="*/ 4 w 25"/>
                <a:gd name="T87" fmla="*/ 17 h 20"/>
                <a:gd name="T88" fmla="*/ 2 w 25"/>
                <a:gd name="T89" fmla="*/ 1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 h="20">
                  <a:moveTo>
                    <a:pt x="2" y="13"/>
                  </a:moveTo>
                  <a:cubicBezTo>
                    <a:pt x="2" y="12"/>
                    <a:pt x="2" y="11"/>
                    <a:pt x="2" y="10"/>
                  </a:cubicBezTo>
                  <a:cubicBezTo>
                    <a:pt x="2" y="9"/>
                    <a:pt x="2" y="8"/>
                    <a:pt x="2" y="7"/>
                  </a:cubicBezTo>
                  <a:cubicBezTo>
                    <a:pt x="1" y="6"/>
                    <a:pt x="1" y="6"/>
                    <a:pt x="1" y="6"/>
                  </a:cubicBezTo>
                  <a:cubicBezTo>
                    <a:pt x="0" y="5"/>
                    <a:pt x="0" y="5"/>
                    <a:pt x="0" y="5"/>
                  </a:cubicBezTo>
                  <a:cubicBezTo>
                    <a:pt x="7" y="2"/>
                    <a:pt x="7" y="2"/>
                    <a:pt x="7" y="2"/>
                  </a:cubicBezTo>
                  <a:cubicBezTo>
                    <a:pt x="8" y="4"/>
                    <a:pt x="8" y="4"/>
                    <a:pt x="8" y="4"/>
                  </a:cubicBezTo>
                  <a:cubicBezTo>
                    <a:pt x="7" y="4"/>
                    <a:pt x="7" y="5"/>
                    <a:pt x="6" y="5"/>
                  </a:cubicBezTo>
                  <a:cubicBezTo>
                    <a:pt x="5" y="6"/>
                    <a:pt x="5" y="7"/>
                    <a:pt x="4" y="7"/>
                  </a:cubicBezTo>
                  <a:cubicBezTo>
                    <a:pt x="4" y="8"/>
                    <a:pt x="4" y="9"/>
                    <a:pt x="4" y="10"/>
                  </a:cubicBezTo>
                  <a:cubicBezTo>
                    <a:pt x="3" y="11"/>
                    <a:pt x="4" y="12"/>
                    <a:pt x="4" y="13"/>
                  </a:cubicBezTo>
                  <a:cubicBezTo>
                    <a:pt x="4" y="14"/>
                    <a:pt x="5" y="15"/>
                    <a:pt x="6" y="15"/>
                  </a:cubicBezTo>
                  <a:cubicBezTo>
                    <a:pt x="7" y="16"/>
                    <a:pt x="7" y="16"/>
                    <a:pt x="8" y="15"/>
                  </a:cubicBezTo>
                  <a:cubicBezTo>
                    <a:pt x="9" y="15"/>
                    <a:pt x="10" y="15"/>
                    <a:pt x="10" y="14"/>
                  </a:cubicBezTo>
                  <a:cubicBezTo>
                    <a:pt x="10" y="13"/>
                    <a:pt x="11" y="12"/>
                    <a:pt x="11" y="11"/>
                  </a:cubicBezTo>
                  <a:cubicBezTo>
                    <a:pt x="11" y="10"/>
                    <a:pt x="11" y="9"/>
                    <a:pt x="11" y="8"/>
                  </a:cubicBezTo>
                  <a:cubicBezTo>
                    <a:pt x="11" y="8"/>
                    <a:pt x="11" y="7"/>
                    <a:pt x="11" y="6"/>
                  </a:cubicBezTo>
                  <a:cubicBezTo>
                    <a:pt x="11" y="5"/>
                    <a:pt x="11" y="3"/>
                    <a:pt x="12" y="3"/>
                  </a:cubicBezTo>
                  <a:cubicBezTo>
                    <a:pt x="13" y="2"/>
                    <a:pt x="14" y="1"/>
                    <a:pt x="15" y="0"/>
                  </a:cubicBezTo>
                  <a:cubicBezTo>
                    <a:pt x="16" y="0"/>
                    <a:pt x="16" y="0"/>
                    <a:pt x="17" y="0"/>
                  </a:cubicBezTo>
                  <a:cubicBezTo>
                    <a:pt x="18" y="0"/>
                    <a:pt x="19" y="1"/>
                    <a:pt x="20" y="1"/>
                  </a:cubicBezTo>
                  <a:cubicBezTo>
                    <a:pt x="20" y="1"/>
                    <a:pt x="21" y="2"/>
                    <a:pt x="22" y="3"/>
                  </a:cubicBezTo>
                  <a:cubicBezTo>
                    <a:pt x="22" y="4"/>
                    <a:pt x="23" y="5"/>
                    <a:pt x="23" y="6"/>
                  </a:cubicBezTo>
                  <a:cubicBezTo>
                    <a:pt x="24" y="7"/>
                    <a:pt x="24" y="8"/>
                    <a:pt x="24" y="9"/>
                  </a:cubicBezTo>
                  <a:cubicBezTo>
                    <a:pt x="24" y="10"/>
                    <a:pt x="24" y="11"/>
                    <a:pt x="24" y="12"/>
                  </a:cubicBezTo>
                  <a:cubicBezTo>
                    <a:pt x="25" y="12"/>
                    <a:pt x="25" y="12"/>
                    <a:pt x="25" y="12"/>
                  </a:cubicBezTo>
                  <a:cubicBezTo>
                    <a:pt x="25" y="14"/>
                    <a:pt x="25" y="14"/>
                    <a:pt x="25" y="14"/>
                  </a:cubicBezTo>
                  <a:cubicBezTo>
                    <a:pt x="19" y="16"/>
                    <a:pt x="19" y="16"/>
                    <a:pt x="19" y="16"/>
                  </a:cubicBezTo>
                  <a:cubicBezTo>
                    <a:pt x="18" y="15"/>
                    <a:pt x="18" y="15"/>
                    <a:pt x="18" y="15"/>
                  </a:cubicBezTo>
                  <a:cubicBezTo>
                    <a:pt x="19" y="14"/>
                    <a:pt x="19" y="14"/>
                    <a:pt x="20" y="13"/>
                  </a:cubicBezTo>
                  <a:cubicBezTo>
                    <a:pt x="21" y="12"/>
                    <a:pt x="21" y="12"/>
                    <a:pt x="22" y="11"/>
                  </a:cubicBezTo>
                  <a:cubicBezTo>
                    <a:pt x="22" y="11"/>
                    <a:pt x="22" y="10"/>
                    <a:pt x="22" y="9"/>
                  </a:cubicBezTo>
                  <a:cubicBezTo>
                    <a:pt x="22" y="8"/>
                    <a:pt x="22" y="8"/>
                    <a:pt x="22" y="7"/>
                  </a:cubicBezTo>
                  <a:cubicBezTo>
                    <a:pt x="22" y="6"/>
                    <a:pt x="21" y="5"/>
                    <a:pt x="20" y="5"/>
                  </a:cubicBezTo>
                  <a:cubicBezTo>
                    <a:pt x="20" y="4"/>
                    <a:pt x="19" y="4"/>
                    <a:pt x="18" y="4"/>
                  </a:cubicBezTo>
                  <a:cubicBezTo>
                    <a:pt x="17" y="5"/>
                    <a:pt x="17" y="5"/>
                    <a:pt x="16" y="6"/>
                  </a:cubicBezTo>
                  <a:cubicBezTo>
                    <a:pt x="16" y="7"/>
                    <a:pt x="16" y="8"/>
                    <a:pt x="16" y="9"/>
                  </a:cubicBezTo>
                  <a:cubicBezTo>
                    <a:pt x="16" y="10"/>
                    <a:pt x="16" y="11"/>
                    <a:pt x="16" y="11"/>
                  </a:cubicBezTo>
                  <a:cubicBezTo>
                    <a:pt x="16" y="12"/>
                    <a:pt x="16" y="13"/>
                    <a:pt x="16" y="13"/>
                  </a:cubicBezTo>
                  <a:cubicBezTo>
                    <a:pt x="16" y="15"/>
                    <a:pt x="15" y="16"/>
                    <a:pt x="15" y="17"/>
                  </a:cubicBezTo>
                  <a:cubicBezTo>
                    <a:pt x="14" y="18"/>
                    <a:pt x="13" y="19"/>
                    <a:pt x="12" y="20"/>
                  </a:cubicBezTo>
                  <a:cubicBezTo>
                    <a:pt x="11" y="20"/>
                    <a:pt x="10" y="20"/>
                    <a:pt x="9" y="20"/>
                  </a:cubicBezTo>
                  <a:cubicBezTo>
                    <a:pt x="8" y="20"/>
                    <a:pt x="7" y="19"/>
                    <a:pt x="6" y="19"/>
                  </a:cubicBezTo>
                  <a:cubicBezTo>
                    <a:pt x="6" y="18"/>
                    <a:pt x="5" y="18"/>
                    <a:pt x="4" y="17"/>
                  </a:cubicBezTo>
                  <a:cubicBezTo>
                    <a:pt x="3" y="16"/>
                    <a:pt x="3" y="15"/>
                    <a:pt x="2" y="1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24"/>
            <p:cNvSpPr>
              <a:spLocks/>
            </p:cNvSpPr>
            <p:nvPr userDrawn="1"/>
          </p:nvSpPr>
          <p:spPr bwMode="auto">
            <a:xfrm>
              <a:off x="1543001" y="1006897"/>
              <a:ext cx="82550" cy="52388"/>
            </a:xfrm>
            <a:custGeom>
              <a:avLst/>
              <a:gdLst>
                <a:gd name="T0" fmla="*/ 1 w 22"/>
                <a:gd name="T1" fmla="*/ 14 h 14"/>
                <a:gd name="T2" fmla="*/ 0 w 22"/>
                <a:gd name="T3" fmla="*/ 2 h 14"/>
                <a:gd name="T4" fmla="*/ 1 w 22"/>
                <a:gd name="T5" fmla="*/ 2 h 14"/>
                <a:gd name="T6" fmla="*/ 2 w 22"/>
                <a:gd name="T7" fmla="*/ 3 h 14"/>
                <a:gd name="T8" fmla="*/ 2 w 22"/>
                <a:gd name="T9" fmla="*/ 4 h 14"/>
                <a:gd name="T10" fmla="*/ 3 w 22"/>
                <a:gd name="T11" fmla="*/ 5 h 14"/>
                <a:gd name="T12" fmla="*/ 3 w 22"/>
                <a:gd name="T13" fmla="*/ 5 h 14"/>
                <a:gd name="T14" fmla="*/ 18 w 22"/>
                <a:gd name="T15" fmla="*/ 3 h 14"/>
                <a:gd name="T16" fmla="*/ 19 w 22"/>
                <a:gd name="T17" fmla="*/ 3 h 14"/>
                <a:gd name="T18" fmla="*/ 20 w 22"/>
                <a:gd name="T19" fmla="*/ 2 h 14"/>
                <a:gd name="T20" fmla="*/ 20 w 22"/>
                <a:gd name="T21" fmla="*/ 1 h 14"/>
                <a:gd name="T22" fmla="*/ 20 w 22"/>
                <a:gd name="T23" fmla="*/ 0 h 14"/>
                <a:gd name="T24" fmla="*/ 21 w 22"/>
                <a:gd name="T25" fmla="*/ 0 h 14"/>
                <a:gd name="T26" fmla="*/ 22 w 22"/>
                <a:gd name="T27" fmla="*/ 12 h 14"/>
                <a:gd name="T28" fmla="*/ 21 w 22"/>
                <a:gd name="T29" fmla="*/ 12 h 14"/>
                <a:gd name="T30" fmla="*/ 21 w 22"/>
                <a:gd name="T31" fmla="*/ 11 h 14"/>
                <a:gd name="T32" fmla="*/ 21 w 22"/>
                <a:gd name="T33" fmla="*/ 9 h 14"/>
                <a:gd name="T34" fmla="*/ 20 w 22"/>
                <a:gd name="T35" fmla="*/ 9 h 14"/>
                <a:gd name="T36" fmla="*/ 19 w 22"/>
                <a:gd name="T37" fmla="*/ 9 h 14"/>
                <a:gd name="T38" fmla="*/ 4 w 22"/>
                <a:gd name="T39" fmla="*/ 10 h 14"/>
                <a:gd name="T40" fmla="*/ 3 w 22"/>
                <a:gd name="T41" fmla="*/ 11 h 14"/>
                <a:gd name="T42" fmla="*/ 3 w 22"/>
                <a:gd name="T43" fmla="*/ 11 h 14"/>
                <a:gd name="T44" fmla="*/ 3 w 22"/>
                <a:gd name="T45" fmla="*/ 12 h 14"/>
                <a:gd name="T46" fmla="*/ 3 w 22"/>
                <a:gd name="T47" fmla="*/ 14 h 14"/>
                <a:gd name="T48" fmla="*/ 1 w 22"/>
                <a:gd name="T4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14">
                  <a:moveTo>
                    <a:pt x="1" y="14"/>
                  </a:moveTo>
                  <a:cubicBezTo>
                    <a:pt x="0" y="2"/>
                    <a:pt x="0" y="2"/>
                    <a:pt x="0" y="2"/>
                  </a:cubicBezTo>
                  <a:cubicBezTo>
                    <a:pt x="1" y="2"/>
                    <a:pt x="1" y="2"/>
                    <a:pt x="1" y="2"/>
                  </a:cubicBezTo>
                  <a:cubicBezTo>
                    <a:pt x="1" y="2"/>
                    <a:pt x="1" y="3"/>
                    <a:pt x="2" y="3"/>
                  </a:cubicBezTo>
                  <a:cubicBezTo>
                    <a:pt x="2" y="4"/>
                    <a:pt x="2" y="4"/>
                    <a:pt x="2" y="4"/>
                  </a:cubicBezTo>
                  <a:cubicBezTo>
                    <a:pt x="2" y="5"/>
                    <a:pt x="2" y="5"/>
                    <a:pt x="3" y="5"/>
                  </a:cubicBezTo>
                  <a:cubicBezTo>
                    <a:pt x="3" y="5"/>
                    <a:pt x="3" y="5"/>
                    <a:pt x="3" y="5"/>
                  </a:cubicBezTo>
                  <a:cubicBezTo>
                    <a:pt x="18" y="3"/>
                    <a:pt x="18" y="3"/>
                    <a:pt x="18" y="3"/>
                  </a:cubicBezTo>
                  <a:cubicBezTo>
                    <a:pt x="19" y="3"/>
                    <a:pt x="19" y="3"/>
                    <a:pt x="19" y="3"/>
                  </a:cubicBezTo>
                  <a:cubicBezTo>
                    <a:pt x="19" y="3"/>
                    <a:pt x="20" y="3"/>
                    <a:pt x="20" y="2"/>
                  </a:cubicBezTo>
                  <a:cubicBezTo>
                    <a:pt x="20" y="2"/>
                    <a:pt x="20" y="2"/>
                    <a:pt x="20" y="1"/>
                  </a:cubicBezTo>
                  <a:cubicBezTo>
                    <a:pt x="20" y="1"/>
                    <a:pt x="20" y="0"/>
                    <a:pt x="20" y="0"/>
                  </a:cubicBezTo>
                  <a:cubicBezTo>
                    <a:pt x="21" y="0"/>
                    <a:pt x="21" y="0"/>
                    <a:pt x="21" y="0"/>
                  </a:cubicBezTo>
                  <a:cubicBezTo>
                    <a:pt x="22" y="12"/>
                    <a:pt x="22" y="12"/>
                    <a:pt x="22" y="12"/>
                  </a:cubicBezTo>
                  <a:cubicBezTo>
                    <a:pt x="21" y="12"/>
                    <a:pt x="21" y="12"/>
                    <a:pt x="21" y="12"/>
                  </a:cubicBezTo>
                  <a:cubicBezTo>
                    <a:pt x="21" y="11"/>
                    <a:pt x="21" y="11"/>
                    <a:pt x="21" y="11"/>
                  </a:cubicBezTo>
                  <a:cubicBezTo>
                    <a:pt x="21" y="10"/>
                    <a:pt x="21" y="10"/>
                    <a:pt x="21" y="9"/>
                  </a:cubicBezTo>
                  <a:cubicBezTo>
                    <a:pt x="20" y="9"/>
                    <a:pt x="20" y="9"/>
                    <a:pt x="20" y="9"/>
                  </a:cubicBezTo>
                  <a:cubicBezTo>
                    <a:pt x="20" y="9"/>
                    <a:pt x="19" y="9"/>
                    <a:pt x="19" y="9"/>
                  </a:cubicBezTo>
                  <a:cubicBezTo>
                    <a:pt x="4" y="10"/>
                    <a:pt x="4" y="10"/>
                    <a:pt x="4" y="10"/>
                  </a:cubicBezTo>
                  <a:cubicBezTo>
                    <a:pt x="4" y="10"/>
                    <a:pt x="3" y="10"/>
                    <a:pt x="3" y="11"/>
                  </a:cubicBezTo>
                  <a:cubicBezTo>
                    <a:pt x="3" y="11"/>
                    <a:pt x="3" y="11"/>
                    <a:pt x="3" y="11"/>
                  </a:cubicBezTo>
                  <a:cubicBezTo>
                    <a:pt x="3" y="12"/>
                    <a:pt x="3" y="12"/>
                    <a:pt x="3" y="12"/>
                  </a:cubicBezTo>
                  <a:cubicBezTo>
                    <a:pt x="3" y="13"/>
                    <a:pt x="3" y="13"/>
                    <a:pt x="3" y="14"/>
                  </a:cubicBezTo>
                  <a:lnTo>
                    <a:pt x="1" y="1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 name="Freeform 25"/>
            <p:cNvSpPr>
              <a:spLocks/>
            </p:cNvSpPr>
            <p:nvPr userDrawn="1"/>
          </p:nvSpPr>
          <p:spPr bwMode="auto">
            <a:xfrm>
              <a:off x="1543001" y="1108497"/>
              <a:ext cx="87313" cy="79375"/>
            </a:xfrm>
            <a:custGeom>
              <a:avLst/>
              <a:gdLst>
                <a:gd name="T0" fmla="*/ 14 w 23"/>
                <a:gd name="T1" fmla="*/ 21 h 21"/>
                <a:gd name="T2" fmla="*/ 14 w 23"/>
                <a:gd name="T3" fmla="*/ 20 h 21"/>
                <a:gd name="T4" fmla="*/ 17 w 23"/>
                <a:gd name="T5" fmla="*/ 18 h 21"/>
                <a:gd name="T6" fmla="*/ 19 w 23"/>
                <a:gd name="T7" fmla="*/ 17 h 21"/>
                <a:gd name="T8" fmla="*/ 20 w 23"/>
                <a:gd name="T9" fmla="*/ 16 h 21"/>
                <a:gd name="T10" fmla="*/ 20 w 23"/>
                <a:gd name="T11" fmla="*/ 14 h 21"/>
                <a:gd name="T12" fmla="*/ 20 w 23"/>
                <a:gd name="T13" fmla="*/ 14 h 21"/>
                <a:gd name="T14" fmla="*/ 3 w 23"/>
                <a:gd name="T15" fmla="*/ 12 h 21"/>
                <a:gd name="T16" fmla="*/ 3 w 23"/>
                <a:gd name="T17" fmla="*/ 12 h 21"/>
                <a:gd name="T18" fmla="*/ 2 w 23"/>
                <a:gd name="T19" fmla="*/ 13 h 21"/>
                <a:gd name="T20" fmla="*/ 1 w 23"/>
                <a:gd name="T21" fmla="*/ 14 h 21"/>
                <a:gd name="T22" fmla="*/ 1 w 23"/>
                <a:gd name="T23" fmla="*/ 15 h 21"/>
                <a:gd name="T24" fmla="*/ 0 w 23"/>
                <a:gd name="T25" fmla="*/ 15 h 21"/>
                <a:gd name="T26" fmla="*/ 1 w 23"/>
                <a:gd name="T27" fmla="*/ 3 h 21"/>
                <a:gd name="T28" fmla="*/ 2 w 23"/>
                <a:gd name="T29" fmla="*/ 3 h 21"/>
                <a:gd name="T30" fmla="*/ 2 w 23"/>
                <a:gd name="T31" fmla="*/ 4 h 21"/>
                <a:gd name="T32" fmla="*/ 2 w 23"/>
                <a:gd name="T33" fmla="*/ 5 h 21"/>
                <a:gd name="T34" fmla="*/ 3 w 23"/>
                <a:gd name="T35" fmla="*/ 6 h 21"/>
                <a:gd name="T36" fmla="*/ 4 w 23"/>
                <a:gd name="T37" fmla="*/ 7 h 21"/>
                <a:gd name="T38" fmla="*/ 20 w 23"/>
                <a:gd name="T39" fmla="*/ 9 h 21"/>
                <a:gd name="T40" fmla="*/ 21 w 23"/>
                <a:gd name="T41" fmla="*/ 8 h 21"/>
                <a:gd name="T42" fmla="*/ 21 w 23"/>
                <a:gd name="T43" fmla="*/ 7 h 21"/>
                <a:gd name="T44" fmla="*/ 21 w 23"/>
                <a:gd name="T45" fmla="*/ 5 h 21"/>
                <a:gd name="T46" fmla="*/ 19 w 23"/>
                <a:gd name="T47" fmla="*/ 3 h 21"/>
                <a:gd name="T48" fmla="*/ 17 w 23"/>
                <a:gd name="T49" fmla="*/ 2 h 21"/>
                <a:gd name="T50" fmla="*/ 17 w 23"/>
                <a:gd name="T51" fmla="*/ 0 h 21"/>
                <a:gd name="T52" fmla="*/ 23 w 23"/>
                <a:gd name="T53" fmla="*/ 1 h 21"/>
                <a:gd name="T54" fmla="*/ 20 w 23"/>
                <a:gd name="T55" fmla="*/ 21 h 21"/>
                <a:gd name="T56" fmla="*/ 14 w 23"/>
                <a:gd name="T57"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 h="21">
                  <a:moveTo>
                    <a:pt x="14" y="21"/>
                  </a:moveTo>
                  <a:cubicBezTo>
                    <a:pt x="14" y="20"/>
                    <a:pt x="14" y="20"/>
                    <a:pt x="14" y="20"/>
                  </a:cubicBezTo>
                  <a:cubicBezTo>
                    <a:pt x="15" y="19"/>
                    <a:pt x="16" y="19"/>
                    <a:pt x="17" y="18"/>
                  </a:cubicBezTo>
                  <a:cubicBezTo>
                    <a:pt x="19" y="18"/>
                    <a:pt x="19" y="17"/>
                    <a:pt x="19" y="17"/>
                  </a:cubicBezTo>
                  <a:cubicBezTo>
                    <a:pt x="19" y="16"/>
                    <a:pt x="19" y="16"/>
                    <a:pt x="20" y="16"/>
                  </a:cubicBezTo>
                  <a:cubicBezTo>
                    <a:pt x="20" y="15"/>
                    <a:pt x="20" y="15"/>
                    <a:pt x="20" y="14"/>
                  </a:cubicBezTo>
                  <a:cubicBezTo>
                    <a:pt x="20" y="14"/>
                    <a:pt x="20" y="14"/>
                    <a:pt x="20" y="14"/>
                  </a:cubicBezTo>
                  <a:cubicBezTo>
                    <a:pt x="3" y="12"/>
                    <a:pt x="3" y="12"/>
                    <a:pt x="3" y="12"/>
                  </a:cubicBezTo>
                  <a:cubicBezTo>
                    <a:pt x="3" y="12"/>
                    <a:pt x="3" y="12"/>
                    <a:pt x="3" y="12"/>
                  </a:cubicBezTo>
                  <a:cubicBezTo>
                    <a:pt x="2" y="12"/>
                    <a:pt x="2" y="12"/>
                    <a:pt x="2" y="13"/>
                  </a:cubicBezTo>
                  <a:cubicBezTo>
                    <a:pt x="2" y="13"/>
                    <a:pt x="2" y="13"/>
                    <a:pt x="1" y="14"/>
                  </a:cubicBezTo>
                  <a:cubicBezTo>
                    <a:pt x="1" y="14"/>
                    <a:pt x="1" y="14"/>
                    <a:pt x="1" y="15"/>
                  </a:cubicBezTo>
                  <a:cubicBezTo>
                    <a:pt x="0" y="15"/>
                    <a:pt x="0" y="15"/>
                    <a:pt x="0" y="15"/>
                  </a:cubicBezTo>
                  <a:cubicBezTo>
                    <a:pt x="1" y="3"/>
                    <a:pt x="1" y="3"/>
                    <a:pt x="1" y="3"/>
                  </a:cubicBezTo>
                  <a:cubicBezTo>
                    <a:pt x="2" y="3"/>
                    <a:pt x="2" y="3"/>
                    <a:pt x="2" y="3"/>
                  </a:cubicBezTo>
                  <a:cubicBezTo>
                    <a:pt x="2" y="3"/>
                    <a:pt x="2" y="4"/>
                    <a:pt x="2" y="4"/>
                  </a:cubicBezTo>
                  <a:cubicBezTo>
                    <a:pt x="2" y="5"/>
                    <a:pt x="2" y="5"/>
                    <a:pt x="2" y="5"/>
                  </a:cubicBezTo>
                  <a:cubicBezTo>
                    <a:pt x="3" y="6"/>
                    <a:pt x="3" y="6"/>
                    <a:pt x="3" y="6"/>
                  </a:cubicBezTo>
                  <a:cubicBezTo>
                    <a:pt x="3" y="6"/>
                    <a:pt x="4" y="6"/>
                    <a:pt x="4" y="7"/>
                  </a:cubicBezTo>
                  <a:cubicBezTo>
                    <a:pt x="20" y="9"/>
                    <a:pt x="20" y="9"/>
                    <a:pt x="20" y="9"/>
                  </a:cubicBezTo>
                  <a:cubicBezTo>
                    <a:pt x="21" y="8"/>
                    <a:pt x="21" y="8"/>
                    <a:pt x="21" y="8"/>
                  </a:cubicBezTo>
                  <a:cubicBezTo>
                    <a:pt x="21" y="7"/>
                    <a:pt x="21" y="7"/>
                    <a:pt x="21" y="7"/>
                  </a:cubicBezTo>
                  <a:cubicBezTo>
                    <a:pt x="21" y="6"/>
                    <a:pt x="21" y="6"/>
                    <a:pt x="21" y="5"/>
                  </a:cubicBezTo>
                  <a:cubicBezTo>
                    <a:pt x="21" y="5"/>
                    <a:pt x="20" y="4"/>
                    <a:pt x="19" y="3"/>
                  </a:cubicBezTo>
                  <a:cubicBezTo>
                    <a:pt x="18" y="3"/>
                    <a:pt x="17" y="2"/>
                    <a:pt x="17" y="2"/>
                  </a:cubicBezTo>
                  <a:cubicBezTo>
                    <a:pt x="17" y="0"/>
                    <a:pt x="17" y="0"/>
                    <a:pt x="17" y="0"/>
                  </a:cubicBezTo>
                  <a:cubicBezTo>
                    <a:pt x="23" y="1"/>
                    <a:pt x="23" y="1"/>
                    <a:pt x="23" y="1"/>
                  </a:cubicBezTo>
                  <a:cubicBezTo>
                    <a:pt x="20" y="21"/>
                    <a:pt x="20" y="21"/>
                    <a:pt x="20" y="21"/>
                  </a:cubicBezTo>
                  <a:lnTo>
                    <a:pt x="14" y="2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9" name="Freeform 26"/>
            <p:cNvSpPr>
              <a:spLocks/>
            </p:cNvSpPr>
            <p:nvPr userDrawn="1"/>
          </p:nvSpPr>
          <p:spPr bwMode="auto">
            <a:xfrm>
              <a:off x="1509664" y="1233910"/>
              <a:ext cx="98425" cy="93663"/>
            </a:xfrm>
            <a:custGeom>
              <a:avLst/>
              <a:gdLst>
                <a:gd name="T0" fmla="*/ 16 w 26"/>
                <a:gd name="T1" fmla="*/ 24 h 25"/>
                <a:gd name="T2" fmla="*/ 17 w 26"/>
                <a:gd name="T3" fmla="*/ 23 h 25"/>
                <a:gd name="T4" fmla="*/ 17 w 26"/>
                <a:gd name="T5" fmla="*/ 22 h 25"/>
                <a:gd name="T6" fmla="*/ 16 w 26"/>
                <a:gd name="T7" fmla="*/ 21 h 25"/>
                <a:gd name="T8" fmla="*/ 15 w 26"/>
                <a:gd name="T9" fmla="*/ 19 h 25"/>
                <a:gd name="T10" fmla="*/ 13 w 26"/>
                <a:gd name="T11" fmla="*/ 17 h 25"/>
                <a:gd name="T12" fmla="*/ 11 w 26"/>
                <a:gd name="T13" fmla="*/ 13 h 25"/>
                <a:gd name="T14" fmla="*/ 9 w 26"/>
                <a:gd name="T15" fmla="*/ 11 h 25"/>
                <a:gd name="T16" fmla="*/ 7 w 26"/>
                <a:gd name="T17" fmla="*/ 10 h 25"/>
                <a:gd name="T18" fmla="*/ 4 w 26"/>
                <a:gd name="T19" fmla="*/ 9 h 25"/>
                <a:gd name="T20" fmla="*/ 3 w 26"/>
                <a:gd name="T21" fmla="*/ 9 h 25"/>
                <a:gd name="T22" fmla="*/ 2 w 26"/>
                <a:gd name="T23" fmla="*/ 10 h 25"/>
                <a:gd name="T24" fmla="*/ 2 w 26"/>
                <a:gd name="T25" fmla="*/ 11 h 25"/>
                <a:gd name="T26" fmla="*/ 1 w 26"/>
                <a:gd name="T27" fmla="*/ 12 h 25"/>
                <a:gd name="T28" fmla="*/ 0 w 26"/>
                <a:gd name="T29" fmla="*/ 11 h 25"/>
                <a:gd name="T30" fmla="*/ 4 w 26"/>
                <a:gd name="T31" fmla="*/ 0 h 25"/>
                <a:gd name="T32" fmla="*/ 5 w 26"/>
                <a:gd name="T33" fmla="*/ 1 h 25"/>
                <a:gd name="T34" fmla="*/ 5 w 26"/>
                <a:gd name="T35" fmla="*/ 2 h 25"/>
                <a:gd name="T36" fmla="*/ 5 w 26"/>
                <a:gd name="T37" fmla="*/ 3 h 25"/>
                <a:gd name="T38" fmla="*/ 5 w 26"/>
                <a:gd name="T39" fmla="*/ 4 h 25"/>
                <a:gd name="T40" fmla="*/ 6 w 26"/>
                <a:gd name="T41" fmla="*/ 4 h 25"/>
                <a:gd name="T42" fmla="*/ 9 w 26"/>
                <a:gd name="T43" fmla="*/ 6 h 25"/>
                <a:gd name="T44" fmla="*/ 10 w 26"/>
                <a:gd name="T45" fmla="*/ 6 h 25"/>
                <a:gd name="T46" fmla="*/ 11 w 26"/>
                <a:gd name="T47" fmla="*/ 6 h 25"/>
                <a:gd name="T48" fmla="*/ 12 w 26"/>
                <a:gd name="T49" fmla="*/ 6 h 25"/>
                <a:gd name="T50" fmla="*/ 13 w 26"/>
                <a:gd name="T51" fmla="*/ 6 h 25"/>
                <a:gd name="T52" fmla="*/ 17 w 26"/>
                <a:gd name="T53" fmla="*/ 5 h 25"/>
                <a:gd name="T54" fmla="*/ 21 w 26"/>
                <a:gd name="T55" fmla="*/ 4 h 25"/>
                <a:gd name="T56" fmla="*/ 23 w 26"/>
                <a:gd name="T57" fmla="*/ 4 h 25"/>
                <a:gd name="T58" fmla="*/ 24 w 26"/>
                <a:gd name="T59" fmla="*/ 3 h 25"/>
                <a:gd name="T60" fmla="*/ 25 w 26"/>
                <a:gd name="T61" fmla="*/ 3 h 25"/>
                <a:gd name="T62" fmla="*/ 25 w 26"/>
                <a:gd name="T63" fmla="*/ 2 h 25"/>
                <a:gd name="T64" fmla="*/ 26 w 26"/>
                <a:gd name="T65" fmla="*/ 2 h 25"/>
                <a:gd name="T66" fmla="*/ 22 w 26"/>
                <a:gd name="T67" fmla="*/ 13 h 25"/>
                <a:gd name="T68" fmla="*/ 21 w 26"/>
                <a:gd name="T69" fmla="*/ 13 h 25"/>
                <a:gd name="T70" fmla="*/ 21 w 26"/>
                <a:gd name="T71" fmla="*/ 11 h 25"/>
                <a:gd name="T72" fmla="*/ 21 w 26"/>
                <a:gd name="T73" fmla="*/ 10 h 25"/>
                <a:gd name="T74" fmla="*/ 20 w 26"/>
                <a:gd name="T75" fmla="*/ 10 h 25"/>
                <a:gd name="T76" fmla="*/ 19 w 26"/>
                <a:gd name="T77" fmla="*/ 10 h 25"/>
                <a:gd name="T78" fmla="*/ 16 w 26"/>
                <a:gd name="T79" fmla="*/ 11 h 25"/>
                <a:gd name="T80" fmla="*/ 11 w 26"/>
                <a:gd name="T81" fmla="*/ 11 h 25"/>
                <a:gd name="T82" fmla="*/ 16 w 26"/>
                <a:gd name="T83" fmla="*/ 17 h 25"/>
                <a:gd name="T84" fmla="*/ 17 w 26"/>
                <a:gd name="T85" fmla="*/ 19 h 25"/>
                <a:gd name="T86" fmla="*/ 18 w 26"/>
                <a:gd name="T87" fmla="*/ 19 h 25"/>
                <a:gd name="T88" fmla="*/ 19 w 26"/>
                <a:gd name="T89" fmla="*/ 17 h 25"/>
                <a:gd name="T90" fmla="*/ 20 w 26"/>
                <a:gd name="T91" fmla="*/ 17 h 25"/>
                <a:gd name="T92" fmla="*/ 18 w 26"/>
                <a:gd name="T93" fmla="*/ 25 h 25"/>
                <a:gd name="T94" fmla="*/ 16 w 26"/>
                <a:gd name="T95"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6" h="25">
                  <a:moveTo>
                    <a:pt x="16" y="24"/>
                  </a:moveTo>
                  <a:cubicBezTo>
                    <a:pt x="17" y="24"/>
                    <a:pt x="17" y="23"/>
                    <a:pt x="17" y="23"/>
                  </a:cubicBezTo>
                  <a:cubicBezTo>
                    <a:pt x="17" y="23"/>
                    <a:pt x="17" y="23"/>
                    <a:pt x="17" y="22"/>
                  </a:cubicBezTo>
                  <a:cubicBezTo>
                    <a:pt x="16" y="22"/>
                    <a:pt x="16" y="21"/>
                    <a:pt x="16" y="21"/>
                  </a:cubicBezTo>
                  <a:cubicBezTo>
                    <a:pt x="16" y="20"/>
                    <a:pt x="16" y="20"/>
                    <a:pt x="15" y="19"/>
                  </a:cubicBezTo>
                  <a:cubicBezTo>
                    <a:pt x="15" y="19"/>
                    <a:pt x="14" y="18"/>
                    <a:pt x="13" y="17"/>
                  </a:cubicBezTo>
                  <a:cubicBezTo>
                    <a:pt x="12" y="15"/>
                    <a:pt x="12" y="14"/>
                    <a:pt x="11" y="13"/>
                  </a:cubicBezTo>
                  <a:cubicBezTo>
                    <a:pt x="10" y="12"/>
                    <a:pt x="10" y="12"/>
                    <a:pt x="9" y="11"/>
                  </a:cubicBezTo>
                  <a:cubicBezTo>
                    <a:pt x="9" y="11"/>
                    <a:pt x="8" y="11"/>
                    <a:pt x="7" y="10"/>
                  </a:cubicBezTo>
                  <a:cubicBezTo>
                    <a:pt x="4" y="9"/>
                    <a:pt x="4" y="9"/>
                    <a:pt x="4" y="9"/>
                  </a:cubicBezTo>
                  <a:cubicBezTo>
                    <a:pt x="4" y="9"/>
                    <a:pt x="4" y="9"/>
                    <a:pt x="3" y="9"/>
                  </a:cubicBezTo>
                  <a:cubicBezTo>
                    <a:pt x="3" y="9"/>
                    <a:pt x="3" y="9"/>
                    <a:pt x="2" y="10"/>
                  </a:cubicBezTo>
                  <a:cubicBezTo>
                    <a:pt x="2" y="10"/>
                    <a:pt x="2" y="10"/>
                    <a:pt x="2" y="11"/>
                  </a:cubicBezTo>
                  <a:cubicBezTo>
                    <a:pt x="1" y="11"/>
                    <a:pt x="1" y="11"/>
                    <a:pt x="1" y="12"/>
                  </a:cubicBezTo>
                  <a:cubicBezTo>
                    <a:pt x="0" y="11"/>
                    <a:pt x="0" y="11"/>
                    <a:pt x="0" y="11"/>
                  </a:cubicBezTo>
                  <a:cubicBezTo>
                    <a:pt x="4" y="0"/>
                    <a:pt x="4" y="0"/>
                    <a:pt x="4" y="0"/>
                  </a:cubicBezTo>
                  <a:cubicBezTo>
                    <a:pt x="5" y="1"/>
                    <a:pt x="5" y="1"/>
                    <a:pt x="5" y="1"/>
                  </a:cubicBezTo>
                  <a:cubicBezTo>
                    <a:pt x="5" y="1"/>
                    <a:pt x="5" y="1"/>
                    <a:pt x="5" y="2"/>
                  </a:cubicBezTo>
                  <a:cubicBezTo>
                    <a:pt x="5" y="2"/>
                    <a:pt x="5" y="3"/>
                    <a:pt x="5" y="3"/>
                  </a:cubicBezTo>
                  <a:cubicBezTo>
                    <a:pt x="5" y="3"/>
                    <a:pt x="5" y="4"/>
                    <a:pt x="5" y="4"/>
                  </a:cubicBezTo>
                  <a:cubicBezTo>
                    <a:pt x="5" y="4"/>
                    <a:pt x="6" y="4"/>
                    <a:pt x="6" y="4"/>
                  </a:cubicBezTo>
                  <a:cubicBezTo>
                    <a:pt x="9" y="6"/>
                    <a:pt x="9" y="6"/>
                    <a:pt x="9" y="6"/>
                  </a:cubicBezTo>
                  <a:cubicBezTo>
                    <a:pt x="10" y="6"/>
                    <a:pt x="10" y="6"/>
                    <a:pt x="10" y="6"/>
                  </a:cubicBezTo>
                  <a:cubicBezTo>
                    <a:pt x="11" y="6"/>
                    <a:pt x="11" y="6"/>
                    <a:pt x="11" y="6"/>
                  </a:cubicBezTo>
                  <a:cubicBezTo>
                    <a:pt x="11" y="6"/>
                    <a:pt x="11" y="6"/>
                    <a:pt x="12" y="6"/>
                  </a:cubicBezTo>
                  <a:cubicBezTo>
                    <a:pt x="12" y="6"/>
                    <a:pt x="12" y="6"/>
                    <a:pt x="13" y="6"/>
                  </a:cubicBezTo>
                  <a:cubicBezTo>
                    <a:pt x="14" y="6"/>
                    <a:pt x="16" y="5"/>
                    <a:pt x="17" y="5"/>
                  </a:cubicBezTo>
                  <a:cubicBezTo>
                    <a:pt x="19" y="5"/>
                    <a:pt x="20" y="5"/>
                    <a:pt x="21" y="4"/>
                  </a:cubicBezTo>
                  <a:cubicBezTo>
                    <a:pt x="22" y="4"/>
                    <a:pt x="22" y="4"/>
                    <a:pt x="23" y="4"/>
                  </a:cubicBezTo>
                  <a:cubicBezTo>
                    <a:pt x="23" y="4"/>
                    <a:pt x="24" y="4"/>
                    <a:pt x="24" y="3"/>
                  </a:cubicBezTo>
                  <a:cubicBezTo>
                    <a:pt x="24" y="3"/>
                    <a:pt x="24" y="3"/>
                    <a:pt x="25" y="3"/>
                  </a:cubicBezTo>
                  <a:cubicBezTo>
                    <a:pt x="25" y="2"/>
                    <a:pt x="25" y="2"/>
                    <a:pt x="25" y="2"/>
                  </a:cubicBezTo>
                  <a:cubicBezTo>
                    <a:pt x="26" y="2"/>
                    <a:pt x="26" y="2"/>
                    <a:pt x="26" y="2"/>
                  </a:cubicBezTo>
                  <a:cubicBezTo>
                    <a:pt x="22" y="13"/>
                    <a:pt x="22" y="13"/>
                    <a:pt x="22" y="13"/>
                  </a:cubicBezTo>
                  <a:cubicBezTo>
                    <a:pt x="21" y="13"/>
                    <a:pt x="21" y="13"/>
                    <a:pt x="21" y="13"/>
                  </a:cubicBezTo>
                  <a:cubicBezTo>
                    <a:pt x="21" y="12"/>
                    <a:pt x="21" y="11"/>
                    <a:pt x="21" y="11"/>
                  </a:cubicBezTo>
                  <a:cubicBezTo>
                    <a:pt x="21" y="10"/>
                    <a:pt x="21" y="10"/>
                    <a:pt x="21" y="10"/>
                  </a:cubicBezTo>
                  <a:cubicBezTo>
                    <a:pt x="21" y="10"/>
                    <a:pt x="21" y="10"/>
                    <a:pt x="20" y="10"/>
                  </a:cubicBezTo>
                  <a:cubicBezTo>
                    <a:pt x="20" y="10"/>
                    <a:pt x="19" y="10"/>
                    <a:pt x="19" y="10"/>
                  </a:cubicBezTo>
                  <a:cubicBezTo>
                    <a:pt x="18" y="10"/>
                    <a:pt x="17" y="10"/>
                    <a:pt x="16" y="11"/>
                  </a:cubicBezTo>
                  <a:cubicBezTo>
                    <a:pt x="14" y="11"/>
                    <a:pt x="13" y="11"/>
                    <a:pt x="11" y="11"/>
                  </a:cubicBezTo>
                  <a:cubicBezTo>
                    <a:pt x="13" y="14"/>
                    <a:pt x="15" y="16"/>
                    <a:pt x="16" y="17"/>
                  </a:cubicBezTo>
                  <a:cubicBezTo>
                    <a:pt x="16" y="18"/>
                    <a:pt x="17" y="19"/>
                    <a:pt x="17" y="19"/>
                  </a:cubicBezTo>
                  <a:cubicBezTo>
                    <a:pt x="18" y="19"/>
                    <a:pt x="18" y="19"/>
                    <a:pt x="18" y="19"/>
                  </a:cubicBezTo>
                  <a:cubicBezTo>
                    <a:pt x="19" y="18"/>
                    <a:pt x="19" y="18"/>
                    <a:pt x="19" y="17"/>
                  </a:cubicBezTo>
                  <a:cubicBezTo>
                    <a:pt x="20" y="17"/>
                    <a:pt x="20" y="17"/>
                    <a:pt x="20" y="17"/>
                  </a:cubicBezTo>
                  <a:cubicBezTo>
                    <a:pt x="18" y="25"/>
                    <a:pt x="18" y="25"/>
                    <a:pt x="18" y="25"/>
                  </a:cubicBezTo>
                  <a:lnTo>
                    <a:pt x="16" y="2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Freeform 27"/>
            <p:cNvSpPr>
              <a:spLocks noEditPoints="1"/>
            </p:cNvSpPr>
            <p:nvPr userDrawn="1"/>
          </p:nvSpPr>
          <p:spPr bwMode="auto">
            <a:xfrm>
              <a:off x="671464" y="673522"/>
              <a:ext cx="815975" cy="820738"/>
            </a:xfrm>
            <a:custGeom>
              <a:avLst/>
              <a:gdLst>
                <a:gd name="T0" fmla="*/ 108 w 217"/>
                <a:gd name="T1" fmla="*/ 217 h 217"/>
                <a:gd name="T2" fmla="*/ 108 w 217"/>
                <a:gd name="T3" fmla="*/ 0 h 217"/>
                <a:gd name="T4" fmla="*/ 92 w 217"/>
                <a:gd name="T5" fmla="*/ 18 h 217"/>
                <a:gd name="T6" fmla="*/ 84 w 217"/>
                <a:gd name="T7" fmla="*/ 38 h 217"/>
                <a:gd name="T8" fmla="*/ 27 w 217"/>
                <a:gd name="T9" fmla="*/ 67 h 217"/>
                <a:gd name="T10" fmla="*/ 38 w 217"/>
                <a:gd name="T11" fmla="*/ 80 h 217"/>
                <a:gd name="T12" fmla="*/ 84 w 217"/>
                <a:gd name="T13" fmla="*/ 74 h 217"/>
                <a:gd name="T14" fmla="*/ 21 w 217"/>
                <a:gd name="T15" fmla="*/ 128 h 217"/>
                <a:gd name="T16" fmla="*/ 23 w 217"/>
                <a:gd name="T17" fmla="*/ 139 h 217"/>
                <a:gd name="T18" fmla="*/ 63 w 217"/>
                <a:gd name="T19" fmla="*/ 104 h 217"/>
                <a:gd name="T20" fmla="*/ 101 w 217"/>
                <a:gd name="T21" fmla="*/ 80 h 217"/>
                <a:gd name="T22" fmla="*/ 101 w 217"/>
                <a:gd name="T23" fmla="*/ 27 h 217"/>
                <a:gd name="T24" fmla="*/ 92 w 217"/>
                <a:gd name="T25" fmla="*/ 18 h 217"/>
                <a:gd name="T26" fmla="*/ 116 w 217"/>
                <a:gd name="T27" fmla="*/ 27 h 217"/>
                <a:gd name="T28" fmla="*/ 116 w 217"/>
                <a:gd name="T29" fmla="*/ 80 h 217"/>
                <a:gd name="T30" fmla="*/ 154 w 217"/>
                <a:gd name="T31" fmla="*/ 104 h 217"/>
                <a:gd name="T32" fmla="*/ 193 w 217"/>
                <a:gd name="T33" fmla="*/ 139 h 217"/>
                <a:gd name="T34" fmla="*/ 196 w 217"/>
                <a:gd name="T35" fmla="*/ 128 h 217"/>
                <a:gd name="T36" fmla="*/ 133 w 217"/>
                <a:gd name="T37" fmla="*/ 74 h 217"/>
                <a:gd name="T38" fmla="*/ 178 w 217"/>
                <a:gd name="T39" fmla="*/ 80 h 217"/>
                <a:gd name="T40" fmla="*/ 189 w 217"/>
                <a:gd name="T41" fmla="*/ 67 h 217"/>
                <a:gd name="T42" fmla="*/ 133 w 217"/>
                <a:gd name="T43" fmla="*/ 38 h 217"/>
                <a:gd name="T44" fmla="*/ 124 w 217"/>
                <a:gd name="T45" fmla="*/ 18 h 217"/>
                <a:gd name="T46" fmla="*/ 176 w 217"/>
                <a:gd name="T47" fmla="*/ 164 h 217"/>
                <a:gd name="T48" fmla="*/ 148 w 217"/>
                <a:gd name="T49" fmla="*/ 122 h 217"/>
                <a:gd name="T50" fmla="*/ 117 w 217"/>
                <a:gd name="T51" fmla="*/ 105 h 217"/>
                <a:gd name="T52" fmla="*/ 108 w 217"/>
                <a:gd name="T53" fmla="*/ 92 h 217"/>
                <a:gd name="T54" fmla="*/ 100 w 217"/>
                <a:gd name="T55" fmla="*/ 105 h 217"/>
                <a:gd name="T56" fmla="*/ 68 w 217"/>
                <a:gd name="T57" fmla="*/ 122 h 217"/>
                <a:gd name="T58" fmla="*/ 41 w 217"/>
                <a:gd name="T59" fmla="*/ 164 h 217"/>
                <a:gd name="T60" fmla="*/ 56 w 217"/>
                <a:gd name="T61" fmla="*/ 171 h 217"/>
                <a:gd name="T62" fmla="*/ 100 w 217"/>
                <a:gd name="T63" fmla="*/ 122 h 217"/>
                <a:gd name="T64" fmla="*/ 95 w 217"/>
                <a:gd name="T65" fmla="*/ 143 h 217"/>
                <a:gd name="T66" fmla="*/ 82 w 217"/>
                <a:gd name="T67" fmla="*/ 154 h 217"/>
                <a:gd name="T68" fmla="*/ 75 w 217"/>
                <a:gd name="T69" fmla="*/ 194 h 217"/>
                <a:gd name="T70" fmla="*/ 95 w 217"/>
                <a:gd name="T71" fmla="*/ 164 h 217"/>
                <a:gd name="T72" fmla="*/ 121 w 217"/>
                <a:gd name="T73" fmla="*/ 164 h 217"/>
                <a:gd name="T74" fmla="*/ 141 w 217"/>
                <a:gd name="T75" fmla="*/ 194 h 217"/>
                <a:gd name="T76" fmla="*/ 134 w 217"/>
                <a:gd name="T77" fmla="*/ 154 h 217"/>
                <a:gd name="T78" fmla="*/ 122 w 217"/>
                <a:gd name="T79" fmla="*/ 143 h 217"/>
                <a:gd name="T80" fmla="*/ 117 w 217"/>
                <a:gd name="T81" fmla="*/ 122 h 217"/>
                <a:gd name="T82" fmla="*/ 160 w 217"/>
                <a:gd name="T83" fmla="*/ 171 h 217"/>
                <a:gd name="T84" fmla="*/ 176 w 217"/>
                <a:gd name="T85" fmla="*/ 164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7" h="217">
                  <a:moveTo>
                    <a:pt x="217" y="109"/>
                  </a:moveTo>
                  <a:cubicBezTo>
                    <a:pt x="217" y="169"/>
                    <a:pt x="168" y="217"/>
                    <a:pt x="108" y="217"/>
                  </a:cubicBezTo>
                  <a:cubicBezTo>
                    <a:pt x="48" y="217"/>
                    <a:pt x="0" y="169"/>
                    <a:pt x="0" y="109"/>
                  </a:cubicBezTo>
                  <a:cubicBezTo>
                    <a:pt x="0" y="49"/>
                    <a:pt x="48" y="0"/>
                    <a:pt x="108" y="0"/>
                  </a:cubicBezTo>
                  <a:cubicBezTo>
                    <a:pt x="168" y="0"/>
                    <a:pt x="217" y="49"/>
                    <a:pt x="217" y="109"/>
                  </a:cubicBezTo>
                  <a:close/>
                  <a:moveTo>
                    <a:pt x="92" y="18"/>
                  </a:moveTo>
                  <a:cubicBezTo>
                    <a:pt x="88" y="18"/>
                    <a:pt x="84" y="22"/>
                    <a:pt x="84" y="27"/>
                  </a:cubicBezTo>
                  <a:cubicBezTo>
                    <a:pt x="84" y="38"/>
                    <a:pt x="84" y="38"/>
                    <a:pt x="84" y="38"/>
                  </a:cubicBezTo>
                  <a:cubicBezTo>
                    <a:pt x="75" y="40"/>
                    <a:pt x="66" y="43"/>
                    <a:pt x="57" y="48"/>
                  </a:cubicBezTo>
                  <a:cubicBezTo>
                    <a:pt x="46" y="53"/>
                    <a:pt x="36" y="60"/>
                    <a:pt x="27" y="67"/>
                  </a:cubicBezTo>
                  <a:cubicBezTo>
                    <a:pt x="24" y="70"/>
                    <a:pt x="23" y="75"/>
                    <a:pt x="26" y="79"/>
                  </a:cubicBezTo>
                  <a:cubicBezTo>
                    <a:pt x="29" y="82"/>
                    <a:pt x="35" y="83"/>
                    <a:pt x="38" y="80"/>
                  </a:cubicBezTo>
                  <a:cubicBezTo>
                    <a:pt x="52" y="68"/>
                    <a:pt x="68" y="59"/>
                    <a:pt x="84" y="55"/>
                  </a:cubicBezTo>
                  <a:cubicBezTo>
                    <a:pt x="84" y="74"/>
                    <a:pt x="84" y="74"/>
                    <a:pt x="84" y="74"/>
                  </a:cubicBezTo>
                  <a:cubicBezTo>
                    <a:pt x="73" y="77"/>
                    <a:pt x="62" y="83"/>
                    <a:pt x="52" y="92"/>
                  </a:cubicBezTo>
                  <a:cubicBezTo>
                    <a:pt x="41" y="101"/>
                    <a:pt x="30" y="113"/>
                    <a:pt x="21" y="128"/>
                  </a:cubicBezTo>
                  <a:cubicBezTo>
                    <a:pt x="20" y="129"/>
                    <a:pt x="19" y="131"/>
                    <a:pt x="19" y="132"/>
                  </a:cubicBezTo>
                  <a:cubicBezTo>
                    <a:pt x="19" y="135"/>
                    <a:pt x="21" y="138"/>
                    <a:pt x="23" y="139"/>
                  </a:cubicBezTo>
                  <a:cubicBezTo>
                    <a:pt x="27" y="142"/>
                    <a:pt x="32" y="141"/>
                    <a:pt x="35" y="137"/>
                  </a:cubicBezTo>
                  <a:cubicBezTo>
                    <a:pt x="43" y="124"/>
                    <a:pt x="53" y="113"/>
                    <a:pt x="63" y="104"/>
                  </a:cubicBezTo>
                  <a:cubicBezTo>
                    <a:pt x="73" y="96"/>
                    <a:pt x="84" y="90"/>
                    <a:pt x="94" y="88"/>
                  </a:cubicBezTo>
                  <a:cubicBezTo>
                    <a:pt x="99" y="87"/>
                    <a:pt x="101" y="83"/>
                    <a:pt x="101" y="80"/>
                  </a:cubicBezTo>
                  <a:cubicBezTo>
                    <a:pt x="101" y="80"/>
                    <a:pt x="101" y="78"/>
                    <a:pt x="101" y="76"/>
                  </a:cubicBezTo>
                  <a:cubicBezTo>
                    <a:pt x="101" y="63"/>
                    <a:pt x="101" y="27"/>
                    <a:pt x="101" y="27"/>
                  </a:cubicBezTo>
                  <a:cubicBezTo>
                    <a:pt x="101" y="27"/>
                    <a:pt x="101" y="27"/>
                    <a:pt x="101" y="27"/>
                  </a:cubicBezTo>
                  <a:cubicBezTo>
                    <a:pt x="101" y="22"/>
                    <a:pt x="97" y="18"/>
                    <a:pt x="92" y="18"/>
                  </a:cubicBezTo>
                  <a:close/>
                  <a:moveTo>
                    <a:pt x="116" y="27"/>
                  </a:moveTo>
                  <a:cubicBezTo>
                    <a:pt x="116" y="27"/>
                    <a:pt x="116" y="27"/>
                    <a:pt x="116" y="27"/>
                  </a:cubicBezTo>
                  <a:cubicBezTo>
                    <a:pt x="116" y="27"/>
                    <a:pt x="116" y="63"/>
                    <a:pt x="116" y="76"/>
                  </a:cubicBezTo>
                  <a:cubicBezTo>
                    <a:pt x="116" y="78"/>
                    <a:pt x="116" y="80"/>
                    <a:pt x="116" y="80"/>
                  </a:cubicBezTo>
                  <a:cubicBezTo>
                    <a:pt x="116" y="83"/>
                    <a:pt x="118" y="87"/>
                    <a:pt x="122" y="88"/>
                  </a:cubicBezTo>
                  <a:cubicBezTo>
                    <a:pt x="132" y="90"/>
                    <a:pt x="143" y="96"/>
                    <a:pt x="154" y="104"/>
                  </a:cubicBezTo>
                  <a:cubicBezTo>
                    <a:pt x="164" y="113"/>
                    <a:pt x="173" y="124"/>
                    <a:pt x="182" y="137"/>
                  </a:cubicBezTo>
                  <a:cubicBezTo>
                    <a:pt x="184" y="141"/>
                    <a:pt x="189" y="142"/>
                    <a:pt x="193" y="139"/>
                  </a:cubicBezTo>
                  <a:cubicBezTo>
                    <a:pt x="196" y="138"/>
                    <a:pt x="197" y="135"/>
                    <a:pt x="197" y="132"/>
                  </a:cubicBezTo>
                  <a:cubicBezTo>
                    <a:pt x="197" y="131"/>
                    <a:pt x="197" y="129"/>
                    <a:pt x="196" y="128"/>
                  </a:cubicBezTo>
                  <a:cubicBezTo>
                    <a:pt x="186" y="113"/>
                    <a:pt x="176" y="101"/>
                    <a:pt x="164" y="92"/>
                  </a:cubicBezTo>
                  <a:cubicBezTo>
                    <a:pt x="154" y="83"/>
                    <a:pt x="144" y="77"/>
                    <a:pt x="133" y="74"/>
                  </a:cubicBezTo>
                  <a:cubicBezTo>
                    <a:pt x="133" y="55"/>
                    <a:pt x="133" y="55"/>
                    <a:pt x="133" y="55"/>
                  </a:cubicBezTo>
                  <a:cubicBezTo>
                    <a:pt x="148" y="59"/>
                    <a:pt x="165" y="68"/>
                    <a:pt x="178" y="80"/>
                  </a:cubicBezTo>
                  <a:cubicBezTo>
                    <a:pt x="182" y="83"/>
                    <a:pt x="187" y="82"/>
                    <a:pt x="190" y="79"/>
                  </a:cubicBezTo>
                  <a:cubicBezTo>
                    <a:pt x="193" y="75"/>
                    <a:pt x="193" y="70"/>
                    <a:pt x="189" y="67"/>
                  </a:cubicBezTo>
                  <a:cubicBezTo>
                    <a:pt x="180" y="60"/>
                    <a:pt x="170" y="53"/>
                    <a:pt x="160" y="48"/>
                  </a:cubicBezTo>
                  <a:cubicBezTo>
                    <a:pt x="151" y="43"/>
                    <a:pt x="142" y="40"/>
                    <a:pt x="133" y="38"/>
                  </a:cubicBezTo>
                  <a:cubicBezTo>
                    <a:pt x="133" y="27"/>
                    <a:pt x="133" y="27"/>
                    <a:pt x="133" y="27"/>
                  </a:cubicBezTo>
                  <a:cubicBezTo>
                    <a:pt x="133" y="22"/>
                    <a:pt x="129" y="18"/>
                    <a:pt x="124" y="18"/>
                  </a:cubicBezTo>
                  <a:cubicBezTo>
                    <a:pt x="119" y="18"/>
                    <a:pt x="116" y="22"/>
                    <a:pt x="116" y="27"/>
                  </a:cubicBezTo>
                  <a:close/>
                  <a:moveTo>
                    <a:pt x="176" y="164"/>
                  </a:moveTo>
                  <a:cubicBezTo>
                    <a:pt x="172" y="156"/>
                    <a:pt x="168" y="148"/>
                    <a:pt x="164" y="141"/>
                  </a:cubicBezTo>
                  <a:cubicBezTo>
                    <a:pt x="159" y="134"/>
                    <a:pt x="154" y="128"/>
                    <a:pt x="148" y="122"/>
                  </a:cubicBezTo>
                  <a:cubicBezTo>
                    <a:pt x="142" y="117"/>
                    <a:pt x="136" y="112"/>
                    <a:pt x="130" y="110"/>
                  </a:cubicBezTo>
                  <a:cubicBezTo>
                    <a:pt x="126" y="108"/>
                    <a:pt x="121" y="106"/>
                    <a:pt x="117" y="105"/>
                  </a:cubicBezTo>
                  <a:cubicBezTo>
                    <a:pt x="117" y="100"/>
                    <a:pt x="117" y="100"/>
                    <a:pt x="117" y="100"/>
                  </a:cubicBezTo>
                  <a:cubicBezTo>
                    <a:pt x="117" y="96"/>
                    <a:pt x="113" y="92"/>
                    <a:pt x="108" y="92"/>
                  </a:cubicBezTo>
                  <a:cubicBezTo>
                    <a:pt x="104" y="92"/>
                    <a:pt x="100" y="96"/>
                    <a:pt x="100" y="100"/>
                  </a:cubicBezTo>
                  <a:cubicBezTo>
                    <a:pt x="100" y="105"/>
                    <a:pt x="100" y="105"/>
                    <a:pt x="100" y="105"/>
                  </a:cubicBezTo>
                  <a:cubicBezTo>
                    <a:pt x="95" y="106"/>
                    <a:pt x="91" y="108"/>
                    <a:pt x="87" y="110"/>
                  </a:cubicBezTo>
                  <a:cubicBezTo>
                    <a:pt x="80" y="112"/>
                    <a:pt x="74" y="117"/>
                    <a:pt x="68" y="122"/>
                  </a:cubicBezTo>
                  <a:cubicBezTo>
                    <a:pt x="63" y="128"/>
                    <a:pt x="58" y="134"/>
                    <a:pt x="53" y="141"/>
                  </a:cubicBezTo>
                  <a:cubicBezTo>
                    <a:pt x="48" y="148"/>
                    <a:pt x="44" y="156"/>
                    <a:pt x="41" y="164"/>
                  </a:cubicBezTo>
                  <a:cubicBezTo>
                    <a:pt x="39" y="168"/>
                    <a:pt x="41" y="173"/>
                    <a:pt x="45" y="175"/>
                  </a:cubicBezTo>
                  <a:cubicBezTo>
                    <a:pt x="49" y="177"/>
                    <a:pt x="54" y="175"/>
                    <a:pt x="56" y="171"/>
                  </a:cubicBezTo>
                  <a:cubicBezTo>
                    <a:pt x="63" y="155"/>
                    <a:pt x="71" y="143"/>
                    <a:pt x="80" y="134"/>
                  </a:cubicBezTo>
                  <a:cubicBezTo>
                    <a:pt x="86" y="128"/>
                    <a:pt x="93" y="124"/>
                    <a:pt x="100" y="122"/>
                  </a:cubicBezTo>
                  <a:cubicBezTo>
                    <a:pt x="100" y="136"/>
                    <a:pt x="100" y="136"/>
                    <a:pt x="100" y="136"/>
                  </a:cubicBezTo>
                  <a:cubicBezTo>
                    <a:pt x="100" y="141"/>
                    <a:pt x="96" y="142"/>
                    <a:pt x="95" y="143"/>
                  </a:cubicBezTo>
                  <a:cubicBezTo>
                    <a:pt x="94" y="144"/>
                    <a:pt x="93" y="144"/>
                    <a:pt x="93" y="145"/>
                  </a:cubicBezTo>
                  <a:cubicBezTo>
                    <a:pt x="89" y="147"/>
                    <a:pt x="86" y="150"/>
                    <a:pt x="82" y="154"/>
                  </a:cubicBezTo>
                  <a:cubicBezTo>
                    <a:pt x="76" y="162"/>
                    <a:pt x="71" y="173"/>
                    <a:pt x="69" y="185"/>
                  </a:cubicBezTo>
                  <a:cubicBezTo>
                    <a:pt x="68" y="189"/>
                    <a:pt x="71" y="193"/>
                    <a:pt x="75" y="194"/>
                  </a:cubicBezTo>
                  <a:cubicBezTo>
                    <a:pt x="80" y="195"/>
                    <a:pt x="84" y="193"/>
                    <a:pt x="85" y="188"/>
                  </a:cubicBezTo>
                  <a:cubicBezTo>
                    <a:pt x="87" y="179"/>
                    <a:pt x="91" y="170"/>
                    <a:pt x="95" y="164"/>
                  </a:cubicBezTo>
                  <a:cubicBezTo>
                    <a:pt x="98" y="161"/>
                    <a:pt x="103" y="156"/>
                    <a:pt x="108" y="156"/>
                  </a:cubicBezTo>
                  <a:cubicBezTo>
                    <a:pt x="114" y="156"/>
                    <a:pt x="119" y="161"/>
                    <a:pt x="121" y="164"/>
                  </a:cubicBezTo>
                  <a:cubicBezTo>
                    <a:pt x="126" y="170"/>
                    <a:pt x="129" y="179"/>
                    <a:pt x="131" y="188"/>
                  </a:cubicBezTo>
                  <a:cubicBezTo>
                    <a:pt x="132" y="193"/>
                    <a:pt x="137" y="195"/>
                    <a:pt x="141" y="194"/>
                  </a:cubicBezTo>
                  <a:cubicBezTo>
                    <a:pt x="146" y="193"/>
                    <a:pt x="149" y="189"/>
                    <a:pt x="148" y="185"/>
                  </a:cubicBezTo>
                  <a:cubicBezTo>
                    <a:pt x="145" y="173"/>
                    <a:pt x="140" y="162"/>
                    <a:pt x="134" y="154"/>
                  </a:cubicBezTo>
                  <a:cubicBezTo>
                    <a:pt x="131" y="150"/>
                    <a:pt x="127" y="147"/>
                    <a:pt x="124" y="145"/>
                  </a:cubicBezTo>
                  <a:cubicBezTo>
                    <a:pt x="123" y="144"/>
                    <a:pt x="122" y="144"/>
                    <a:pt x="122" y="143"/>
                  </a:cubicBezTo>
                  <a:cubicBezTo>
                    <a:pt x="120" y="142"/>
                    <a:pt x="117" y="141"/>
                    <a:pt x="117" y="136"/>
                  </a:cubicBezTo>
                  <a:cubicBezTo>
                    <a:pt x="117" y="122"/>
                    <a:pt x="117" y="122"/>
                    <a:pt x="117" y="122"/>
                  </a:cubicBezTo>
                  <a:cubicBezTo>
                    <a:pt x="124" y="124"/>
                    <a:pt x="130" y="128"/>
                    <a:pt x="137" y="134"/>
                  </a:cubicBezTo>
                  <a:cubicBezTo>
                    <a:pt x="146" y="143"/>
                    <a:pt x="154" y="155"/>
                    <a:pt x="160" y="171"/>
                  </a:cubicBezTo>
                  <a:cubicBezTo>
                    <a:pt x="162" y="175"/>
                    <a:pt x="167" y="177"/>
                    <a:pt x="171" y="175"/>
                  </a:cubicBezTo>
                  <a:cubicBezTo>
                    <a:pt x="176" y="173"/>
                    <a:pt x="178" y="168"/>
                    <a:pt x="176" y="16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1" name="Freeform 28"/>
            <p:cNvSpPr>
              <a:spLocks noEditPoints="1"/>
            </p:cNvSpPr>
            <p:nvPr userDrawn="1"/>
          </p:nvSpPr>
          <p:spPr bwMode="auto">
            <a:xfrm>
              <a:off x="1924001" y="1452985"/>
              <a:ext cx="146050" cy="192088"/>
            </a:xfrm>
            <a:custGeom>
              <a:avLst/>
              <a:gdLst>
                <a:gd name="T0" fmla="*/ 39 w 39"/>
                <a:gd name="T1" fmla="*/ 13 h 51"/>
                <a:gd name="T2" fmla="*/ 37 w 39"/>
                <a:gd name="T3" fmla="*/ 20 h 51"/>
                <a:gd name="T4" fmla="*/ 33 w 39"/>
                <a:gd name="T5" fmla="*/ 25 h 51"/>
                <a:gd name="T6" fmla="*/ 27 w 39"/>
                <a:gd name="T7" fmla="*/ 28 h 51"/>
                <a:gd name="T8" fmla="*/ 20 w 39"/>
                <a:gd name="T9" fmla="*/ 29 h 51"/>
                <a:gd name="T10" fmla="*/ 14 w 39"/>
                <a:gd name="T11" fmla="*/ 29 h 51"/>
                <a:gd name="T12" fmla="*/ 14 w 39"/>
                <a:gd name="T13" fmla="*/ 44 h 51"/>
                <a:gd name="T14" fmla="*/ 15 w 39"/>
                <a:gd name="T15" fmla="*/ 47 h 51"/>
                <a:gd name="T16" fmla="*/ 17 w 39"/>
                <a:gd name="T17" fmla="*/ 48 h 51"/>
                <a:gd name="T18" fmla="*/ 19 w 39"/>
                <a:gd name="T19" fmla="*/ 49 h 51"/>
                <a:gd name="T20" fmla="*/ 22 w 39"/>
                <a:gd name="T21" fmla="*/ 49 h 51"/>
                <a:gd name="T22" fmla="*/ 22 w 39"/>
                <a:gd name="T23" fmla="*/ 51 h 51"/>
                <a:gd name="T24" fmla="*/ 0 w 39"/>
                <a:gd name="T25" fmla="*/ 51 h 51"/>
                <a:gd name="T26" fmla="*/ 0 w 39"/>
                <a:gd name="T27" fmla="*/ 49 h 51"/>
                <a:gd name="T28" fmla="*/ 3 w 39"/>
                <a:gd name="T29" fmla="*/ 49 h 51"/>
                <a:gd name="T30" fmla="*/ 5 w 39"/>
                <a:gd name="T31" fmla="*/ 48 h 51"/>
                <a:gd name="T32" fmla="*/ 6 w 39"/>
                <a:gd name="T33" fmla="*/ 47 h 51"/>
                <a:gd name="T34" fmla="*/ 7 w 39"/>
                <a:gd name="T35" fmla="*/ 44 h 51"/>
                <a:gd name="T36" fmla="*/ 7 w 39"/>
                <a:gd name="T37" fmla="*/ 8 h 51"/>
                <a:gd name="T38" fmla="*/ 6 w 39"/>
                <a:gd name="T39" fmla="*/ 5 h 51"/>
                <a:gd name="T40" fmla="*/ 5 w 39"/>
                <a:gd name="T41" fmla="*/ 4 h 51"/>
                <a:gd name="T42" fmla="*/ 2 w 39"/>
                <a:gd name="T43" fmla="*/ 3 h 51"/>
                <a:gd name="T44" fmla="*/ 0 w 39"/>
                <a:gd name="T45" fmla="*/ 3 h 51"/>
                <a:gd name="T46" fmla="*/ 0 w 39"/>
                <a:gd name="T47" fmla="*/ 0 h 51"/>
                <a:gd name="T48" fmla="*/ 23 w 39"/>
                <a:gd name="T49" fmla="*/ 0 h 51"/>
                <a:gd name="T50" fmla="*/ 35 w 39"/>
                <a:gd name="T51" fmla="*/ 4 h 51"/>
                <a:gd name="T52" fmla="*/ 39 w 39"/>
                <a:gd name="T53" fmla="*/ 13 h 51"/>
                <a:gd name="T54" fmla="*/ 28 w 39"/>
                <a:gd name="T55" fmla="*/ 22 h 51"/>
                <a:gd name="T56" fmla="*/ 30 w 39"/>
                <a:gd name="T57" fmla="*/ 18 h 51"/>
                <a:gd name="T58" fmla="*/ 30 w 39"/>
                <a:gd name="T59" fmla="*/ 15 h 51"/>
                <a:gd name="T60" fmla="*/ 30 w 39"/>
                <a:gd name="T61" fmla="*/ 11 h 51"/>
                <a:gd name="T62" fmla="*/ 28 w 39"/>
                <a:gd name="T63" fmla="*/ 7 h 51"/>
                <a:gd name="T64" fmla="*/ 25 w 39"/>
                <a:gd name="T65" fmla="*/ 4 h 51"/>
                <a:gd name="T66" fmla="*/ 20 w 39"/>
                <a:gd name="T67" fmla="*/ 3 h 51"/>
                <a:gd name="T68" fmla="*/ 14 w 39"/>
                <a:gd name="T69" fmla="*/ 3 h 51"/>
                <a:gd name="T70" fmla="*/ 14 w 39"/>
                <a:gd name="T71" fmla="*/ 26 h 51"/>
                <a:gd name="T72" fmla="*/ 18 w 39"/>
                <a:gd name="T73" fmla="*/ 26 h 51"/>
                <a:gd name="T74" fmla="*/ 24 w 39"/>
                <a:gd name="T75" fmla="*/ 25 h 51"/>
                <a:gd name="T76" fmla="*/ 28 w 39"/>
                <a:gd name="T77" fmla="*/ 2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9" h="51">
                  <a:moveTo>
                    <a:pt x="39" y="13"/>
                  </a:moveTo>
                  <a:cubicBezTo>
                    <a:pt x="39" y="16"/>
                    <a:pt x="38" y="18"/>
                    <a:pt x="37" y="20"/>
                  </a:cubicBezTo>
                  <a:cubicBezTo>
                    <a:pt x="36" y="22"/>
                    <a:pt x="35" y="24"/>
                    <a:pt x="33" y="25"/>
                  </a:cubicBezTo>
                  <a:cubicBezTo>
                    <a:pt x="31" y="27"/>
                    <a:pt x="29" y="28"/>
                    <a:pt x="27" y="28"/>
                  </a:cubicBezTo>
                  <a:cubicBezTo>
                    <a:pt x="25" y="29"/>
                    <a:pt x="23" y="29"/>
                    <a:pt x="20" y="29"/>
                  </a:cubicBezTo>
                  <a:cubicBezTo>
                    <a:pt x="14" y="29"/>
                    <a:pt x="14" y="29"/>
                    <a:pt x="14" y="29"/>
                  </a:cubicBezTo>
                  <a:cubicBezTo>
                    <a:pt x="14" y="44"/>
                    <a:pt x="14" y="44"/>
                    <a:pt x="14" y="44"/>
                  </a:cubicBezTo>
                  <a:cubicBezTo>
                    <a:pt x="14" y="45"/>
                    <a:pt x="15" y="46"/>
                    <a:pt x="15" y="47"/>
                  </a:cubicBezTo>
                  <a:cubicBezTo>
                    <a:pt x="15" y="47"/>
                    <a:pt x="16" y="48"/>
                    <a:pt x="17" y="48"/>
                  </a:cubicBezTo>
                  <a:cubicBezTo>
                    <a:pt x="17" y="48"/>
                    <a:pt x="18" y="48"/>
                    <a:pt x="19" y="49"/>
                  </a:cubicBezTo>
                  <a:cubicBezTo>
                    <a:pt x="20" y="49"/>
                    <a:pt x="21" y="49"/>
                    <a:pt x="22" y="49"/>
                  </a:cubicBezTo>
                  <a:cubicBezTo>
                    <a:pt x="22" y="51"/>
                    <a:pt x="22" y="51"/>
                    <a:pt x="22" y="51"/>
                  </a:cubicBezTo>
                  <a:cubicBezTo>
                    <a:pt x="0" y="51"/>
                    <a:pt x="0" y="51"/>
                    <a:pt x="0" y="51"/>
                  </a:cubicBezTo>
                  <a:cubicBezTo>
                    <a:pt x="0" y="49"/>
                    <a:pt x="0" y="49"/>
                    <a:pt x="0" y="49"/>
                  </a:cubicBezTo>
                  <a:cubicBezTo>
                    <a:pt x="1" y="49"/>
                    <a:pt x="2" y="49"/>
                    <a:pt x="3" y="49"/>
                  </a:cubicBezTo>
                  <a:cubicBezTo>
                    <a:pt x="4" y="48"/>
                    <a:pt x="4" y="48"/>
                    <a:pt x="5" y="48"/>
                  </a:cubicBezTo>
                  <a:cubicBezTo>
                    <a:pt x="6" y="48"/>
                    <a:pt x="6" y="47"/>
                    <a:pt x="6" y="47"/>
                  </a:cubicBezTo>
                  <a:cubicBezTo>
                    <a:pt x="7" y="46"/>
                    <a:pt x="7" y="45"/>
                    <a:pt x="7" y="44"/>
                  </a:cubicBezTo>
                  <a:cubicBezTo>
                    <a:pt x="7" y="8"/>
                    <a:pt x="7" y="8"/>
                    <a:pt x="7" y="8"/>
                  </a:cubicBezTo>
                  <a:cubicBezTo>
                    <a:pt x="7" y="7"/>
                    <a:pt x="7" y="6"/>
                    <a:pt x="6" y="5"/>
                  </a:cubicBezTo>
                  <a:cubicBezTo>
                    <a:pt x="6" y="5"/>
                    <a:pt x="6" y="4"/>
                    <a:pt x="5" y="4"/>
                  </a:cubicBezTo>
                  <a:cubicBezTo>
                    <a:pt x="4" y="4"/>
                    <a:pt x="3" y="3"/>
                    <a:pt x="2" y="3"/>
                  </a:cubicBezTo>
                  <a:cubicBezTo>
                    <a:pt x="1" y="3"/>
                    <a:pt x="0" y="3"/>
                    <a:pt x="0" y="3"/>
                  </a:cubicBezTo>
                  <a:cubicBezTo>
                    <a:pt x="0" y="0"/>
                    <a:pt x="0" y="0"/>
                    <a:pt x="0" y="0"/>
                  </a:cubicBezTo>
                  <a:cubicBezTo>
                    <a:pt x="23" y="0"/>
                    <a:pt x="23" y="0"/>
                    <a:pt x="23" y="0"/>
                  </a:cubicBezTo>
                  <a:cubicBezTo>
                    <a:pt x="28" y="0"/>
                    <a:pt x="32" y="2"/>
                    <a:pt x="35" y="4"/>
                  </a:cubicBezTo>
                  <a:cubicBezTo>
                    <a:pt x="37" y="6"/>
                    <a:pt x="39" y="9"/>
                    <a:pt x="39" y="13"/>
                  </a:cubicBezTo>
                  <a:close/>
                  <a:moveTo>
                    <a:pt x="28" y="22"/>
                  </a:moveTo>
                  <a:cubicBezTo>
                    <a:pt x="29" y="21"/>
                    <a:pt x="29" y="19"/>
                    <a:pt x="30" y="18"/>
                  </a:cubicBezTo>
                  <a:cubicBezTo>
                    <a:pt x="30" y="17"/>
                    <a:pt x="30" y="16"/>
                    <a:pt x="30" y="15"/>
                  </a:cubicBezTo>
                  <a:cubicBezTo>
                    <a:pt x="30" y="13"/>
                    <a:pt x="30" y="12"/>
                    <a:pt x="30" y="11"/>
                  </a:cubicBezTo>
                  <a:cubicBezTo>
                    <a:pt x="29" y="9"/>
                    <a:pt x="29" y="8"/>
                    <a:pt x="28" y="7"/>
                  </a:cubicBezTo>
                  <a:cubicBezTo>
                    <a:pt x="27" y="6"/>
                    <a:pt x="26" y="5"/>
                    <a:pt x="25" y="4"/>
                  </a:cubicBezTo>
                  <a:cubicBezTo>
                    <a:pt x="23" y="4"/>
                    <a:pt x="22" y="3"/>
                    <a:pt x="20" y="3"/>
                  </a:cubicBezTo>
                  <a:cubicBezTo>
                    <a:pt x="14" y="3"/>
                    <a:pt x="14" y="3"/>
                    <a:pt x="14" y="3"/>
                  </a:cubicBezTo>
                  <a:cubicBezTo>
                    <a:pt x="14" y="26"/>
                    <a:pt x="14" y="26"/>
                    <a:pt x="14" y="26"/>
                  </a:cubicBezTo>
                  <a:cubicBezTo>
                    <a:pt x="18" y="26"/>
                    <a:pt x="18" y="26"/>
                    <a:pt x="18" y="26"/>
                  </a:cubicBezTo>
                  <a:cubicBezTo>
                    <a:pt x="21" y="26"/>
                    <a:pt x="23" y="25"/>
                    <a:pt x="24" y="25"/>
                  </a:cubicBezTo>
                  <a:cubicBezTo>
                    <a:pt x="26" y="24"/>
                    <a:pt x="27" y="23"/>
                    <a:pt x="28" y="2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2" name="Freeform 29"/>
            <p:cNvSpPr>
              <a:spLocks/>
            </p:cNvSpPr>
            <p:nvPr userDrawn="1"/>
          </p:nvSpPr>
          <p:spPr bwMode="auto">
            <a:xfrm>
              <a:off x="2089101" y="1452985"/>
              <a:ext cx="165100" cy="192088"/>
            </a:xfrm>
            <a:custGeom>
              <a:avLst/>
              <a:gdLst>
                <a:gd name="T0" fmla="*/ 44 w 44"/>
                <a:gd name="T1" fmla="*/ 36 h 51"/>
                <a:gd name="T2" fmla="*/ 43 w 44"/>
                <a:gd name="T3" fmla="*/ 51 h 51"/>
                <a:gd name="T4" fmla="*/ 0 w 44"/>
                <a:gd name="T5" fmla="*/ 51 h 51"/>
                <a:gd name="T6" fmla="*/ 0 w 44"/>
                <a:gd name="T7" fmla="*/ 49 h 51"/>
                <a:gd name="T8" fmla="*/ 3 w 44"/>
                <a:gd name="T9" fmla="*/ 49 h 51"/>
                <a:gd name="T10" fmla="*/ 6 w 44"/>
                <a:gd name="T11" fmla="*/ 48 h 51"/>
                <a:gd name="T12" fmla="*/ 7 w 44"/>
                <a:gd name="T13" fmla="*/ 47 h 51"/>
                <a:gd name="T14" fmla="*/ 8 w 44"/>
                <a:gd name="T15" fmla="*/ 44 h 51"/>
                <a:gd name="T16" fmla="*/ 8 w 44"/>
                <a:gd name="T17" fmla="*/ 8 h 51"/>
                <a:gd name="T18" fmla="*/ 7 w 44"/>
                <a:gd name="T19" fmla="*/ 6 h 51"/>
                <a:gd name="T20" fmla="*/ 6 w 44"/>
                <a:gd name="T21" fmla="*/ 4 h 51"/>
                <a:gd name="T22" fmla="*/ 3 w 44"/>
                <a:gd name="T23" fmla="*/ 3 h 51"/>
                <a:gd name="T24" fmla="*/ 0 w 44"/>
                <a:gd name="T25" fmla="*/ 3 h 51"/>
                <a:gd name="T26" fmla="*/ 0 w 44"/>
                <a:gd name="T27" fmla="*/ 0 h 51"/>
                <a:gd name="T28" fmla="*/ 40 w 44"/>
                <a:gd name="T29" fmla="*/ 0 h 51"/>
                <a:gd name="T30" fmla="*/ 40 w 44"/>
                <a:gd name="T31" fmla="*/ 13 h 51"/>
                <a:gd name="T32" fmla="*/ 37 w 44"/>
                <a:gd name="T33" fmla="*/ 13 h 51"/>
                <a:gd name="T34" fmla="*/ 34 w 44"/>
                <a:gd name="T35" fmla="*/ 7 h 51"/>
                <a:gd name="T36" fmla="*/ 29 w 44"/>
                <a:gd name="T37" fmla="*/ 4 h 51"/>
                <a:gd name="T38" fmla="*/ 27 w 44"/>
                <a:gd name="T39" fmla="*/ 4 h 51"/>
                <a:gd name="T40" fmla="*/ 23 w 44"/>
                <a:gd name="T41" fmla="*/ 3 h 51"/>
                <a:gd name="T42" fmla="*/ 15 w 44"/>
                <a:gd name="T43" fmla="*/ 3 h 51"/>
                <a:gd name="T44" fmla="*/ 15 w 44"/>
                <a:gd name="T45" fmla="*/ 24 h 51"/>
                <a:gd name="T46" fmla="*/ 21 w 44"/>
                <a:gd name="T47" fmla="*/ 24 h 51"/>
                <a:gd name="T48" fmla="*/ 25 w 44"/>
                <a:gd name="T49" fmla="*/ 23 h 51"/>
                <a:gd name="T50" fmla="*/ 27 w 44"/>
                <a:gd name="T51" fmla="*/ 21 h 51"/>
                <a:gd name="T52" fmla="*/ 29 w 44"/>
                <a:gd name="T53" fmla="*/ 19 h 51"/>
                <a:gd name="T54" fmla="*/ 29 w 44"/>
                <a:gd name="T55" fmla="*/ 15 h 51"/>
                <a:gd name="T56" fmla="*/ 32 w 44"/>
                <a:gd name="T57" fmla="*/ 15 h 51"/>
                <a:gd name="T58" fmla="*/ 32 w 44"/>
                <a:gd name="T59" fmla="*/ 35 h 51"/>
                <a:gd name="T60" fmla="*/ 29 w 44"/>
                <a:gd name="T61" fmla="*/ 35 h 51"/>
                <a:gd name="T62" fmla="*/ 29 w 44"/>
                <a:gd name="T63" fmla="*/ 32 h 51"/>
                <a:gd name="T64" fmla="*/ 27 w 44"/>
                <a:gd name="T65" fmla="*/ 29 h 51"/>
                <a:gd name="T66" fmla="*/ 25 w 44"/>
                <a:gd name="T67" fmla="*/ 27 h 51"/>
                <a:gd name="T68" fmla="*/ 21 w 44"/>
                <a:gd name="T69" fmla="*/ 27 h 51"/>
                <a:gd name="T70" fmla="*/ 15 w 44"/>
                <a:gd name="T71" fmla="*/ 27 h 51"/>
                <a:gd name="T72" fmla="*/ 15 w 44"/>
                <a:gd name="T73" fmla="*/ 42 h 51"/>
                <a:gd name="T74" fmla="*/ 16 w 44"/>
                <a:gd name="T75" fmla="*/ 45 h 51"/>
                <a:gd name="T76" fmla="*/ 17 w 44"/>
                <a:gd name="T77" fmla="*/ 47 h 51"/>
                <a:gd name="T78" fmla="*/ 19 w 44"/>
                <a:gd name="T79" fmla="*/ 48 h 51"/>
                <a:gd name="T80" fmla="*/ 24 w 44"/>
                <a:gd name="T81" fmla="*/ 48 h 51"/>
                <a:gd name="T82" fmla="*/ 27 w 44"/>
                <a:gd name="T83" fmla="*/ 48 h 51"/>
                <a:gd name="T84" fmla="*/ 30 w 44"/>
                <a:gd name="T85" fmla="*/ 48 h 51"/>
                <a:gd name="T86" fmla="*/ 33 w 44"/>
                <a:gd name="T87" fmla="*/ 48 h 51"/>
                <a:gd name="T88" fmla="*/ 35 w 44"/>
                <a:gd name="T89" fmla="*/ 47 h 51"/>
                <a:gd name="T90" fmla="*/ 39 w 44"/>
                <a:gd name="T91" fmla="*/ 42 h 51"/>
                <a:gd name="T92" fmla="*/ 41 w 44"/>
                <a:gd name="T93" fmla="*/ 36 h 51"/>
                <a:gd name="T94" fmla="*/ 44 w 44"/>
                <a:gd name="T95" fmla="*/ 3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4" h="51">
                  <a:moveTo>
                    <a:pt x="44" y="36"/>
                  </a:moveTo>
                  <a:cubicBezTo>
                    <a:pt x="43" y="51"/>
                    <a:pt x="43" y="51"/>
                    <a:pt x="43" y="51"/>
                  </a:cubicBezTo>
                  <a:cubicBezTo>
                    <a:pt x="0" y="51"/>
                    <a:pt x="0" y="51"/>
                    <a:pt x="0" y="51"/>
                  </a:cubicBezTo>
                  <a:cubicBezTo>
                    <a:pt x="0" y="49"/>
                    <a:pt x="0" y="49"/>
                    <a:pt x="0" y="49"/>
                  </a:cubicBezTo>
                  <a:cubicBezTo>
                    <a:pt x="1" y="49"/>
                    <a:pt x="2" y="49"/>
                    <a:pt x="3" y="49"/>
                  </a:cubicBezTo>
                  <a:cubicBezTo>
                    <a:pt x="4" y="48"/>
                    <a:pt x="5" y="48"/>
                    <a:pt x="6" y="48"/>
                  </a:cubicBezTo>
                  <a:cubicBezTo>
                    <a:pt x="6" y="48"/>
                    <a:pt x="7" y="47"/>
                    <a:pt x="7" y="47"/>
                  </a:cubicBezTo>
                  <a:cubicBezTo>
                    <a:pt x="7" y="46"/>
                    <a:pt x="8" y="45"/>
                    <a:pt x="8" y="44"/>
                  </a:cubicBezTo>
                  <a:cubicBezTo>
                    <a:pt x="8" y="8"/>
                    <a:pt x="8" y="8"/>
                    <a:pt x="8" y="8"/>
                  </a:cubicBezTo>
                  <a:cubicBezTo>
                    <a:pt x="8" y="7"/>
                    <a:pt x="8" y="6"/>
                    <a:pt x="7" y="6"/>
                  </a:cubicBezTo>
                  <a:cubicBezTo>
                    <a:pt x="7" y="5"/>
                    <a:pt x="6" y="5"/>
                    <a:pt x="6" y="4"/>
                  </a:cubicBezTo>
                  <a:cubicBezTo>
                    <a:pt x="5" y="4"/>
                    <a:pt x="4" y="4"/>
                    <a:pt x="3" y="3"/>
                  </a:cubicBezTo>
                  <a:cubicBezTo>
                    <a:pt x="2" y="3"/>
                    <a:pt x="1" y="3"/>
                    <a:pt x="0" y="3"/>
                  </a:cubicBezTo>
                  <a:cubicBezTo>
                    <a:pt x="0" y="0"/>
                    <a:pt x="0" y="0"/>
                    <a:pt x="0" y="0"/>
                  </a:cubicBezTo>
                  <a:cubicBezTo>
                    <a:pt x="40" y="0"/>
                    <a:pt x="40" y="0"/>
                    <a:pt x="40" y="0"/>
                  </a:cubicBezTo>
                  <a:cubicBezTo>
                    <a:pt x="40" y="13"/>
                    <a:pt x="40" y="13"/>
                    <a:pt x="40" y="13"/>
                  </a:cubicBezTo>
                  <a:cubicBezTo>
                    <a:pt x="37" y="13"/>
                    <a:pt x="37" y="13"/>
                    <a:pt x="37" y="13"/>
                  </a:cubicBezTo>
                  <a:cubicBezTo>
                    <a:pt x="37" y="11"/>
                    <a:pt x="36" y="9"/>
                    <a:pt x="34" y="7"/>
                  </a:cubicBezTo>
                  <a:cubicBezTo>
                    <a:pt x="32" y="5"/>
                    <a:pt x="31" y="4"/>
                    <a:pt x="29" y="4"/>
                  </a:cubicBezTo>
                  <a:cubicBezTo>
                    <a:pt x="29" y="4"/>
                    <a:pt x="28" y="4"/>
                    <a:pt x="27" y="4"/>
                  </a:cubicBezTo>
                  <a:cubicBezTo>
                    <a:pt x="26" y="3"/>
                    <a:pt x="25" y="3"/>
                    <a:pt x="23" y="3"/>
                  </a:cubicBezTo>
                  <a:cubicBezTo>
                    <a:pt x="15" y="3"/>
                    <a:pt x="15" y="3"/>
                    <a:pt x="15" y="3"/>
                  </a:cubicBezTo>
                  <a:cubicBezTo>
                    <a:pt x="15" y="24"/>
                    <a:pt x="15" y="24"/>
                    <a:pt x="15" y="24"/>
                  </a:cubicBezTo>
                  <a:cubicBezTo>
                    <a:pt x="21" y="24"/>
                    <a:pt x="21" y="24"/>
                    <a:pt x="21" y="24"/>
                  </a:cubicBezTo>
                  <a:cubicBezTo>
                    <a:pt x="23" y="24"/>
                    <a:pt x="24" y="23"/>
                    <a:pt x="25" y="23"/>
                  </a:cubicBezTo>
                  <a:cubicBezTo>
                    <a:pt x="26" y="23"/>
                    <a:pt x="27" y="22"/>
                    <a:pt x="27" y="21"/>
                  </a:cubicBezTo>
                  <a:cubicBezTo>
                    <a:pt x="28" y="21"/>
                    <a:pt x="28" y="20"/>
                    <a:pt x="29" y="19"/>
                  </a:cubicBezTo>
                  <a:cubicBezTo>
                    <a:pt x="29" y="17"/>
                    <a:pt x="29" y="16"/>
                    <a:pt x="29" y="15"/>
                  </a:cubicBezTo>
                  <a:cubicBezTo>
                    <a:pt x="32" y="15"/>
                    <a:pt x="32" y="15"/>
                    <a:pt x="32" y="15"/>
                  </a:cubicBezTo>
                  <a:cubicBezTo>
                    <a:pt x="32" y="35"/>
                    <a:pt x="32" y="35"/>
                    <a:pt x="32" y="35"/>
                  </a:cubicBezTo>
                  <a:cubicBezTo>
                    <a:pt x="29" y="35"/>
                    <a:pt x="29" y="35"/>
                    <a:pt x="29" y="35"/>
                  </a:cubicBezTo>
                  <a:cubicBezTo>
                    <a:pt x="29" y="34"/>
                    <a:pt x="29" y="33"/>
                    <a:pt x="29" y="32"/>
                  </a:cubicBezTo>
                  <a:cubicBezTo>
                    <a:pt x="28" y="30"/>
                    <a:pt x="28" y="29"/>
                    <a:pt x="27" y="29"/>
                  </a:cubicBezTo>
                  <a:cubicBezTo>
                    <a:pt x="27" y="28"/>
                    <a:pt x="26" y="27"/>
                    <a:pt x="25" y="27"/>
                  </a:cubicBezTo>
                  <a:cubicBezTo>
                    <a:pt x="24" y="27"/>
                    <a:pt x="23" y="27"/>
                    <a:pt x="21" y="27"/>
                  </a:cubicBezTo>
                  <a:cubicBezTo>
                    <a:pt x="15" y="27"/>
                    <a:pt x="15" y="27"/>
                    <a:pt x="15" y="27"/>
                  </a:cubicBezTo>
                  <a:cubicBezTo>
                    <a:pt x="15" y="42"/>
                    <a:pt x="15" y="42"/>
                    <a:pt x="15" y="42"/>
                  </a:cubicBezTo>
                  <a:cubicBezTo>
                    <a:pt x="15" y="43"/>
                    <a:pt x="15" y="44"/>
                    <a:pt x="16" y="45"/>
                  </a:cubicBezTo>
                  <a:cubicBezTo>
                    <a:pt x="16" y="46"/>
                    <a:pt x="16" y="47"/>
                    <a:pt x="17" y="47"/>
                  </a:cubicBezTo>
                  <a:cubicBezTo>
                    <a:pt x="17" y="48"/>
                    <a:pt x="18" y="48"/>
                    <a:pt x="19" y="48"/>
                  </a:cubicBezTo>
                  <a:cubicBezTo>
                    <a:pt x="20" y="48"/>
                    <a:pt x="22" y="48"/>
                    <a:pt x="24" y="48"/>
                  </a:cubicBezTo>
                  <a:cubicBezTo>
                    <a:pt x="25" y="48"/>
                    <a:pt x="26" y="48"/>
                    <a:pt x="27" y="48"/>
                  </a:cubicBezTo>
                  <a:cubicBezTo>
                    <a:pt x="28" y="48"/>
                    <a:pt x="29" y="48"/>
                    <a:pt x="30" y="48"/>
                  </a:cubicBezTo>
                  <a:cubicBezTo>
                    <a:pt x="31" y="48"/>
                    <a:pt x="32" y="48"/>
                    <a:pt x="33" y="48"/>
                  </a:cubicBezTo>
                  <a:cubicBezTo>
                    <a:pt x="34" y="48"/>
                    <a:pt x="35" y="47"/>
                    <a:pt x="35" y="47"/>
                  </a:cubicBezTo>
                  <a:cubicBezTo>
                    <a:pt x="36" y="46"/>
                    <a:pt x="37" y="44"/>
                    <a:pt x="39" y="42"/>
                  </a:cubicBezTo>
                  <a:cubicBezTo>
                    <a:pt x="40" y="39"/>
                    <a:pt x="41" y="38"/>
                    <a:pt x="41" y="36"/>
                  </a:cubicBezTo>
                  <a:lnTo>
                    <a:pt x="44" y="3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3" name="Freeform 30"/>
            <p:cNvSpPr>
              <a:spLocks/>
            </p:cNvSpPr>
            <p:nvPr userDrawn="1"/>
          </p:nvSpPr>
          <p:spPr bwMode="auto">
            <a:xfrm>
              <a:off x="2265314" y="1452985"/>
              <a:ext cx="184150" cy="192088"/>
            </a:xfrm>
            <a:custGeom>
              <a:avLst/>
              <a:gdLst>
                <a:gd name="T0" fmla="*/ 49 w 49"/>
                <a:gd name="T1" fmla="*/ 51 h 51"/>
                <a:gd name="T2" fmla="*/ 35 w 49"/>
                <a:gd name="T3" fmla="*/ 51 h 51"/>
                <a:gd name="T4" fmla="*/ 26 w 49"/>
                <a:gd name="T5" fmla="*/ 39 h 51"/>
                <a:gd name="T6" fmla="*/ 15 w 49"/>
                <a:gd name="T7" fmla="*/ 27 h 51"/>
                <a:gd name="T8" fmla="*/ 14 w 49"/>
                <a:gd name="T9" fmla="*/ 27 h 51"/>
                <a:gd name="T10" fmla="*/ 14 w 49"/>
                <a:gd name="T11" fmla="*/ 44 h 51"/>
                <a:gd name="T12" fmla="*/ 14 w 49"/>
                <a:gd name="T13" fmla="*/ 46 h 51"/>
                <a:gd name="T14" fmla="*/ 16 w 49"/>
                <a:gd name="T15" fmla="*/ 48 h 51"/>
                <a:gd name="T16" fmla="*/ 18 w 49"/>
                <a:gd name="T17" fmla="*/ 48 h 51"/>
                <a:gd name="T18" fmla="*/ 21 w 49"/>
                <a:gd name="T19" fmla="*/ 49 h 51"/>
                <a:gd name="T20" fmla="*/ 21 w 49"/>
                <a:gd name="T21" fmla="*/ 51 h 51"/>
                <a:gd name="T22" fmla="*/ 0 w 49"/>
                <a:gd name="T23" fmla="*/ 51 h 51"/>
                <a:gd name="T24" fmla="*/ 0 w 49"/>
                <a:gd name="T25" fmla="*/ 49 h 51"/>
                <a:gd name="T26" fmla="*/ 2 w 49"/>
                <a:gd name="T27" fmla="*/ 49 h 51"/>
                <a:gd name="T28" fmla="*/ 4 w 49"/>
                <a:gd name="T29" fmla="*/ 48 h 51"/>
                <a:gd name="T30" fmla="*/ 6 w 49"/>
                <a:gd name="T31" fmla="*/ 47 h 51"/>
                <a:gd name="T32" fmla="*/ 6 w 49"/>
                <a:gd name="T33" fmla="*/ 45 h 51"/>
                <a:gd name="T34" fmla="*/ 6 w 49"/>
                <a:gd name="T35" fmla="*/ 8 h 51"/>
                <a:gd name="T36" fmla="*/ 6 w 49"/>
                <a:gd name="T37" fmla="*/ 6 h 51"/>
                <a:gd name="T38" fmla="*/ 4 w 49"/>
                <a:gd name="T39" fmla="*/ 4 h 51"/>
                <a:gd name="T40" fmla="*/ 2 w 49"/>
                <a:gd name="T41" fmla="*/ 3 h 51"/>
                <a:gd name="T42" fmla="*/ 0 w 49"/>
                <a:gd name="T43" fmla="*/ 3 h 51"/>
                <a:gd name="T44" fmla="*/ 0 w 49"/>
                <a:gd name="T45" fmla="*/ 0 h 51"/>
                <a:gd name="T46" fmla="*/ 21 w 49"/>
                <a:gd name="T47" fmla="*/ 0 h 51"/>
                <a:gd name="T48" fmla="*/ 21 w 49"/>
                <a:gd name="T49" fmla="*/ 3 h 51"/>
                <a:gd name="T50" fmla="*/ 18 w 49"/>
                <a:gd name="T51" fmla="*/ 3 h 51"/>
                <a:gd name="T52" fmla="*/ 16 w 49"/>
                <a:gd name="T53" fmla="*/ 4 h 51"/>
                <a:gd name="T54" fmla="*/ 14 w 49"/>
                <a:gd name="T55" fmla="*/ 5 h 51"/>
                <a:gd name="T56" fmla="*/ 14 w 49"/>
                <a:gd name="T57" fmla="*/ 8 h 51"/>
                <a:gd name="T58" fmla="*/ 14 w 49"/>
                <a:gd name="T59" fmla="*/ 25 h 51"/>
                <a:gd name="T60" fmla="*/ 15 w 49"/>
                <a:gd name="T61" fmla="*/ 25 h 51"/>
                <a:gd name="T62" fmla="*/ 21 w 49"/>
                <a:gd name="T63" fmla="*/ 19 h 51"/>
                <a:gd name="T64" fmla="*/ 27 w 49"/>
                <a:gd name="T65" fmla="*/ 14 h 51"/>
                <a:gd name="T66" fmla="*/ 31 w 49"/>
                <a:gd name="T67" fmla="*/ 8 h 51"/>
                <a:gd name="T68" fmla="*/ 32 w 49"/>
                <a:gd name="T69" fmla="*/ 5 h 51"/>
                <a:gd name="T70" fmla="*/ 32 w 49"/>
                <a:gd name="T71" fmla="*/ 4 h 51"/>
                <a:gd name="T72" fmla="*/ 30 w 49"/>
                <a:gd name="T73" fmla="*/ 3 h 51"/>
                <a:gd name="T74" fmla="*/ 28 w 49"/>
                <a:gd name="T75" fmla="*/ 3 h 51"/>
                <a:gd name="T76" fmla="*/ 27 w 49"/>
                <a:gd name="T77" fmla="*/ 3 h 51"/>
                <a:gd name="T78" fmla="*/ 27 w 49"/>
                <a:gd name="T79" fmla="*/ 0 h 51"/>
                <a:gd name="T80" fmla="*/ 46 w 49"/>
                <a:gd name="T81" fmla="*/ 0 h 51"/>
                <a:gd name="T82" fmla="*/ 46 w 49"/>
                <a:gd name="T83" fmla="*/ 3 h 51"/>
                <a:gd name="T84" fmla="*/ 46 w 49"/>
                <a:gd name="T85" fmla="*/ 3 h 51"/>
                <a:gd name="T86" fmla="*/ 45 w 49"/>
                <a:gd name="T87" fmla="*/ 3 h 51"/>
                <a:gd name="T88" fmla="*/ 44 w 49"/>
                <a:gd name="T89" fmla="*/ 3 h 51"/>
                <a:gd name="T90" fmla="*/ 42 w 49"/>
                <a:gd name="T91" fmla="*/ 4 h 51"/>
                <a:gd name="T92" fmla="*/ 40 w 49"/>
                <a:gd name="T93" fmla="*/ 4 h 51"/>
                <a:gd name="T94" fmla="*/ 38 w 49"/>
                <a:gd name="T95" fmla="*/ 6 h 51"/>
                <a:gd name="T96" fmla="*/ 30 w 49"/>
                <a:gd name="T97" fmla="*/ 15 h 51"/>
                <a:gd name="T98" fmla="*/ 22 w 49"/>
                <a:gd name="T99" fmla="*/ 23 h 51"/>
                <a:gd name="T100" fmla="*/ 31 w 49"/>
                <a:gd name="T101" fmla="*/ 34 h 51"/>
                <a:gd name="T102" fmla="*/ 39 w 49"/>
                <a:gd name="T103" fmla="*/ 43 h 51"/>
                <a:gd name="T104" fmla="*/ 42 w 49"/>
                <a:gd name="T105" fmla="*/ 46 h 51"/>
                <a:gd name="T106" fmla="*/ 44 w 49"/>
                <a:gd name="T107" fmla="*/ 48 h 51"/>
                <a:gd name="T108" fmla="*/ 47 w 49"/>
                <a:gd name="T109" fmla="*/ 49 h 51"/>
                <a:gd name="T110" fmla="*/ 49 w 49"/>
                <a:gd name="T111" fmla="*/ 49 h 51"/>
                <a:gd name="T112" fmla="*/ 49 w 49"/>
                <a:gd name="T113"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9" h="51">
                  <a:moveTo>
                    <a:pt x="49" y="51"/>
                  </a:moveTo>
                  <a:cubicBezTo>
                    <a:pt x="35" y="51"/>
                    <a:pt x="35" y="51"/>
                    <a:pt x="35" y="51"/>
                  </a:cubicBezTo>
                  <a:cubicBezTo>
                    <a:pt x="32" y="47"/>
                    <a:pt x="29" y="43"/>
                    <a:pt x="26" y="39"/>
                  </a:cubicBezTo>
                  <a:cubicBezTo>
                    <a:pt x="22" y="35"/>
                    <a:pt x="19" y="30"/>
                    <a:pt x="15" y="27"/>
                  </a:cubicBezTo>
                  <a:cubicBezTo>
                    <a:pt x="14" y="27"/>
                    <a:pt x="14" y="27"/>
                    <a:pt x="14" y="27"/>
                  </a:cubicBezTo>
                  <a:cubicBezTo>
                    <a:pt x="14" y="44"/>
                    <a:pt x="14" y="44"/>
                    <a:pt x="14" y="44"/>
                  </a:cubicBezTo>
                  <a:cubicBezTo>
                    <a:pt x="14" y="45"/>
                    <a:pt x="14" y="46"/>
                    <a:pt x="14" y="46"/>
                  </a:cubicBezTo>
                  <a:cubicBezTo>
                    <a:pt x="15" y="47"/>
                    <a:pt x="15" y="47"/>
                    <a:pt x="16" y="48"/>
                  </a:cubicBezTo>
                  <a:cubicBezTo>
                    <a:pt x="16" y="48"/>
                    <a:pt x="17" y="48"/>
                    <a:pt x="18" y="48"/>
                  </a:cubicBezTo>
                  <a:cubicBezTo>
                    <a:pt x="19" y="49"/>
                    <a:pt x="20" y="49"/>
                    <a:pt x="21" y="49"/>
                  </a:cubicBezTo>
                  <a:cubicBezTo>
                    <a:pt x="21" y="51"/>
                    <a:pt x="21" y="51"/>
                    <a:pt x="21" y="51"/>
                  </a:cubicBezTo>
                  <a:cubicBezTo>
                    <a:pt x="0" y="51"/>
                    <a:pt x="0" y="51"/>
                    <a:pt x="0" y="51"/>
                  </a:cubicBezTo>
                  <a:cubicBezTo>
                    <a:pt x="0" y="49"/>
                    <a:pt x="0" y="49"/>
                    <a:pt x="0" y="49"/>
                  </a:cubicBezTo>
                  <a:cubicBezTo>
                    <a:pt x="0" y="49"/>
                    <a:pt x="1" y="49"/>
                    <a:pt x="2" y="49"/>
                  </a:cubicBezTo>
                  <a:cubicBezTo>
                    <a:pt x="3" y="49"/>
                    <a:pt x="4" y="48"/>
                    <a:pt x="4" y="48"/>
                  </a:cubicBezTo>
                  <a:cubicBezTo>
                    <a:pt x="5" y="48"/>
                    <a:pt x="6" y="47"/>
                    <a:pt x="6" y="47"/>
                  </a:cubicBezTo>
                  <a:cubicBezTo>
                    <a:pt x="6" y="46"/>
                    <a:pt x="6" y="45"/>
                    <a:pt x="6" y="45"/>
                  </a:cubicBezTo>
                  <a:cubicBezTo>
                    <a:pt x="6" y="8"/>
                    <a:pt x="6" y="8"/>
                    <a:pt x="6" y="8"/>
                  </a:cubicBezTo>
                  <a:cubicBezTo>
                    <a:pt x="6" y="7"/>
                    <a:pt x="6" y="6"/>
                    <a:pt x="6" y="6"/>
                  </a:cubicBezTo>
                  <a:cubicBezTo>
                    <a:pt x="6" y="5"/>
                    <a:pt x="5" y="5"/>
                    <a:pt x="4" y="4"/>
                  </a:cubicBezTo>
                  <a:cubicBezTo>
                    <a:pt x="4" y="4"/>
                    <a:pt x="3" y="4"/>
                    <a:pt x="2" y="3"/>
                  </a:cubicBezTo>
                  <a:cubicBezTo>
                    <a:pt x="1" y="3"/>
                    <a:pt x="0" y="3"/>
                    <a:pt x="0" y="3"/>
                  </a:cubicBezTo>
                  <a:cubicBezTo>
                    <a:pt x="0" y="0"/>
                    <a:pt x="0" y="0"/>
                    <a:pt x="0" y="0"/>
                  </a:cubicBezTo>
                  <a:cubicBezTo>
                    <a:pt x="21" y="0"/>
                    <a:pt x="21" y="0"/>
                    <a:pt x="21" y="0"/>
                  </a:cubicBezTo>
                  <a:cubicBezTo>
                    <a:pt x="21" y="3"/>
                    <a:pt x="21" y="3"/>
                    <a:pt x="21" y="3"/>
                  </a:cubicBezTo>
                  <a:cubicBezTo>
                    <a:pt x="20" y="3"/>
                    <a:pt x="19" y="3"/>
                    <a:pt x="18" y="3"/>
                  </a:cubicBezTo>
                  <a:cubicBezTo>
                    <a:pt x="17" y="4"/>
                    <a:pt x="17" y="4"/>
                    <a:pt x="16" y="4"/>
                  </a:cubicBezTo>
                  <a:cubicBezTo>
                    <a:pt x="15" y="4"/>
                    <a:pt x="15" y="5"/>
                    <a:pt x="14" y="5"/>
                  </a:cubicBezTo>
                  <a:cubicBezTo>
                    <a:pt x="14" y="6"/>
                    <a:pt x="14" y="7"/>
                    <a:pt x="14" y="8"/>
                  </a:cubicBezTo>
                  <a:cubicBezTo>
                    <a:pt x="14" y="25"/>
                    <a:pt x="14" y="25"/>
                    <a:pt x="14" y="25"/>
                  </a:cubicBezTo>
                  <a:cubicBezTo>
                    <a:pt x="15" y="25"/>
                    <a:pt x="15" y="25"/>
                    <a:pt x="15" y="25"/>
                  </a:cubicBezTo>
                  <a:cubicBezTo>
                    <a:pt x="17" y="23"/>
                    <a:pt x="19" y="21"/>
                    <a:pt x="21" y="19"/>
                  </a:cubicBezTo>
                  <a:cubicBezTo>
                    <a:pt x="23" y="17"/>
                    <a:pt x="25" y="16"/>
                    <a:pt x="27" y="14"/>
                  </a:cubicBezTo>
                  <a:cubicBezTo>
                    <a:pt x="29" y="11"/>
                    <a:pt x="30" y="10"/>
                    <a:pt x="31" y="8"/>
                  </a:cubicBezTo>
                  <a:cubicBezTo>
                    <a:pt x="32" y="7"/>
                    <a:pt x="32" y="6"/>
                    <a:pt x="32" y="5"/>
                  </a:cubicBezTo>
                  <a:cubicBezTo>
                    <a:pt x="32" y="4"/>
                    <a:pt x="32" y="4"/>
                    <a:pt x="32" y="4"/>
                  </a:cubicBezTo>
                  <a:cubicBezTo>
                    <a:pt x="31" y="4"/>
                    <a:pt x="31" y="4"/>
                    <a:pt x="30" y="3"/>
                  </a:cubicBezTo>
                  <a:cubicBezTo>
                    <a:pt x="29" y="3"/>
                    <a:pt x="29" y="3"/>
                    <a:pt x="28" y="3"/>
                  </a:cubicBezTo>
                  <a:cubicBezTo>
                    <a:pt x="28" y="3"/>
                    <a:pt x="27" y="3"/>
                    <a:pt x="27" y="3"/>
                  </a:cubicBezTo>
                  <a:cubicBezTo>
                    <a:pt x="27" y="0"/>
                    <a:pt x="27" y="0"/>
                    <a:pt x="27" y="0"/>
                  </a:cubicBezTo>
                  <a:cubicBezTo>
                    <a:pt x="46" y="0"/>
                    <a:pt x="46" y="0"/>
                    <a:pt x="46" y="0"/>
                  </a:cubicBezTo>
                  <a:cubicBezTo>
                    <a:pt x="46" y="3"/>
                    <a:pt x="46" y="3"/>
                    <a:pt x="46" y="3"/>
                  </a:cubicBezTo>
                  <a:cubicBezTo>
                    <a:pt x="46" y="3"/>
                    <a:pt x="46" y="3"/>
                    <a:pt x="46" y="3"/>
                  </a:cubicBezTo>
                  <a:cubicBezTo>
                    <a:pt x="45" y="3"/>
                    <a:pt x="45" y="3"/>
                    <a:pt x="45" y="3"/>
                  </a:cubicBezTo>
                  <a:cubicBezTo>
                    <a:pt x="44" y="3"/>
                    <a:pt x="44" y="3"/>
                    <a:pt x="44" y="3"/>
                  </a:cubicBezTo>
                  <a:cubicBezTo>
                    <a:pt x="43" y="3"/>
                    <a:pt x="43" y="3"/>
                    <a:pt x="42" y="4"/>
                  </a:cubicBezTo>
                  <a:cubicBezTo>
                    <a:pt x="42" y="4"/>
                    <a:pt x="41" y="4"/>
                    <a:pt x="40" y="4"/>
                  </a:cubicBezTo>
                  <a:cubicBezTo>
                    <a:pt x="39" y="5"/>
                    <a:pt x="38" y="5"/>
                    <a:pt x="38" y="6"/>
                  </a:cubicBezTo>
                  <a:cubicBezTo>
                    <a:pt x="35" y="9"/>
                    <a:pt x="33" y="12"/>
                    <a:pt x="30" y="15"/>
                  </a:cubicBezTo>
                  <a:cubicBezTo>
                    <a:pt x="27" y="18"/>
                    <a:pt x="25" y="20"/>
                    <a:pt x="22" y="23"/>
                  </a:cubicBezTo>
                  <a:cubicBezTo>
                    <a:pt x="26" y="27"/>
                    <a:pt x="29" y="31"/>
                    <a:pt x="31" y="34"/>
                  </a:cubicBezTo>
                  <a:cubicBezTo>
                    <a:pt x="33" y="36"/>
                    <a:pt x="36" y="40"/>
                    <a:pt x="39" y="43"/>
                  </a:cubicBezTo>
                  <a:cubicBezTo>
                    <a:pt x="40" y="44"/>
                    <a:pt x="41" y="45"/>
                    <a:pt x="42" y="46"/>
                  </a:cubicBezTo>
                  <a:cubicBezTo>
                    <a:pt x="43" y="47"/>
                    <a:pt x="44" y="47"/>
                    <a:pt x="44" y="48"/>
                  </a:cubicBezTo>
                  <a:cubicBezTo>
                    <a:pt x="45" y="48"/>
                    <a:pt x="46" y="48"/>
                    <a:pt x="47" y="49"/>
                  </a:cubicBezTo>
                  <a:cubicBezTo>
                    <a:pt x="48" y="49"/>
                    <a:pt x="48" y="49"/>
                    <a:pt x="49" y="49"/>
                  </a:cubicBezTo>
                  <a:lnTo>
                    <a:pt x="49" y="5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31"/>
            <p:cNvSpPr>
              <a:spLocks/>
            </p:cNvSpPr>
            <p:nvPr userDrawn="1"/>
          </p:nvSpPr>
          <p:spPr bwMode="auto">
            <a:xfrm>
              <a:off x="2460576" y="1452985"/>
              <a:ext cx="87313" cy="192088"/>
            </a:xfrm>
            <a:custGeom>
              <a:avLst/>
              <a:gdLst>
                <a:gd name="T0" fmla="*/ 23 w 23"/>
                <a:gd name="T1" fmla="*/ 51 h 51"/>
                <a:gd name="T2" fmla="*/ 0 w 23"/>
                <a:gd name="T3" fmla="*/ 51 h 51"/>
                <a:gd name="T4" fmla="*/ 0 w 23"/>
                <a:gd name="T5" fmla="*/ 49 h 51"/>
                <a:gd name="T6" fmla="*/ 2 w 23"/>
                <a:gd name="T7" fmla="*/ 49 h 51"/>
                <a:gd name="T8" fmla="*/ 5 w 23"/>
                <a:gd name="T9" fmla="*/ 48 h 51"/>
                <a:gd name="T10" fmla="*/ 7 w 23"/>
                <a:gd name="T11" fmla="*/ 47 h 51"/>
                <a:gd name="T12" fmla="*/ 7 w 23"/>
                <a:gd name="T13" fmla="*/ 45 h 51"/>
                <a:gd name="T14" fmla="*/ 7 w 23"/>
                <a:gd name="T15" fmla="*/ 8 h 51"/>
                <a:gd name="T16" fmla="*/ 7 w 23"/>
                <a:gd name="T17" fmla="*/ 6 h 51"/>
                <a:gd name="T18" fmla="*/ 5 w 23"/>
                <a:gd name="T19" fmla="*/ 4 h 51"/>
                <a:gd name="T20" fmla="*/ 2 w 23"/>
                <a:gd name="T21" fmla="*/ 3 h 51"/>
                <a:gd name="T22" fmla="*/ 0 w 23"/>
                <a:gd name="T23" fmla="*/ 3 h 51"/>
                <a:gd name="T24" fmla="*/ 0 w 23"/>
                <a:gd name="T25" fmla="*/ 0 h 51"/>
                <a:gd name="T26" fmla="*/ 23 w 23"/>
                <a:gd name="T27" fmla="*/ 0 h 51"/>
                <a:gd name="T28" fmla="*/ 23 w 23"/>
                <a:gd name="T29" fmla="*/ 3 h 51"/>
                <a:gd name="T30" fmla="*/ 20 w 23"/>
                <a:gd name="T31" fmla="*/ 3 h 51"/>
                <a:gd name="T32" fmla="*/ 17 w 23"/>
                <a:gd name="T33" fmla="*/ 4 h 51"/>
                <a:gd name="T34" fmla="*/ 15 w 23"/>
                <a:gd name="T35" fmla="*/ 5 h 51"/>
                <a:gd name="T36" fmla="*/ 15 w 23"/>
                <a:gd name="T37" fmla="*/ 7 h 51"/>
                <a:gd name="T38" fmla="*/ 15 w 23"/>
                <a:gd name="T39" fmla="*/ 44 h 51"/>
                <a:gd name="T40" fmla="*/ 15 w 23"/>
                <a:gd name="T41" fmla="*/ 46 h 51"/>
                <a:gd name="T42" fmla="*/ 17 w 23"/>
                <a:gd name="T43" fmla="*/ 48 h 51"/>
                <a:gd name="T44" fmla="*/ 20 w 23"/>
                <a:gd name="T45" fmla="*/ 48 h 51"/>
                <a:gd name="T46" fmla="*/ 23 w 23"/>
                <a:gd name="T47" fmla="*/ 49 h 51"/>
                <a:gd name="T48" fmla="*/ 23 w 23"/>
                <a:gd name="T49"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 h="51">
                  <a:moveTo>
                    <a:pt x="23" y="51"/>
                  </a:moveTo>
                  <a:cubicBezTo>
                    <a:pt x="0" y="51"/>
                    <a:pt x="0" y="51"/>
                    <a:pt x="0" y="51"/>
                  </a:cubicBezTo>
                  <a:cubicBezTo>
                    <a:pt x="0" y="49"/>
                    <a:pt x="0" y="49"/>
                    <a:pt x="0" y="49"/>
                  </a:cubicBezTo>
                  <a:cubicBezTo>
                    <a:pt x="0" y="49"/>
                    <a:pt x="1" y="49"/>
                    <a:pt x="2" y="49"/>
                  </a:cubicBezTo>
                  <a:cubicBezTo>
                    <a:pt x="4" y="49"/>
                    <a:pt x="4" y="48"/>
                    <a:pt x="5" y="48"/>
                  </a:cubicBezTo>
                  <a:cubicBezTo>
                    <a:pt x="6" y="48"/>
                    <a:pt x="6" y="47"/>
                    <a:pt x="7" y="47"/>
                  </a:cubicBezTo>
                  <a:cubicBezTo>
                    <a:pt x="7" y="46"/>
                    <a:pt x="7" y="46"/>
                    <a:pt x="7" y="45"/>
                  </a:cubicBezTo>
                  <a:cubicBezTo>
                    <a:pt x="7" y="8"/>
                    <a:pt x="7" y="8"/>
                    <a:pt x="7" y="8"/>
                  </a:cubicBezTo>
                  <a:cubicBezTo>
                    <a:pt x="7" y="7"/>
                    <a:pt x="7" y="6"/>
                    <a:pt x="7" y="6"/>
                  </a:cubicBezTo>
                  <a:cubicBezTo>
                    <a:pt x="7" y="5"/>
                    <a:pt x="6" y="5"/>
                    <a:pt x="5" y="4"/>
                  </a:cubicBezTo>
                  <a:cubicBezTo>
                    <a:pt x="4" y="4"/>
                    <a:pt x="3" y="4"/>
                    <a:pt x="2" y="3"/>
                  </a:cubicBezTo>
                  <a:cubicBezTo>
                    <a:pt x="1" y="3"/>
                    <a:pt x="0" y="3"/>
                    <a:pt x="0" y="3"/>
                  </a:cubicBezTo>
                  <a:cubicBezTo>
                    <a:pt x="0" y="0"/>
                    <a:pt x="0" y="0"/>
                    <a:pt x="0" y="0"/>
                  </a:cubicBezTo>
                  <a:cubicBezTo>
                    <a:pt x="23" y="0"/>
                    <a:pt x="23" y="0"/>
                    <a:pt x="23" y="0"/>
                  </a:cubicBezTo>
                  <a:cubicBezTo>
                    <a:pt x="23" y="3"/>
                    <a:pt x="23" y="3"/>
                    <a:pt x="23" y="3"/>
                  </a:cubicBezTo>
                  <a:cubicBezTo>
                    <a:pt x="22" y="3"/>
                    <a:pt x="21" y="3"/>
                    <a:pt x="20" y="3"/>
                  </a:cubicBezTo>
                  <a:cubicBezTo>
                    <a:pt x="19" y="3"/>
                    <a:pt x="18" y="4"/>
                    <a:pt x="17" y="4"/>
                  </a:cubicBezTo>
                  <a:cubicBezTo>
                    <a:pt x="16" y="4"/>
                    <a:pt x="16" y="5"/>
                    <a:pt x="15" y="5"/>
                  </a:cubicBezTo>
                  <a:cubicBezTo>
                    <a:pt x="15" y="6"/>
                    <a:pt x="15" y="7"/>
                    <a:pt x="15" y="7"/>
                  </a:cubicBezTo>
                  <a:cubicBezTo>
                    <a:pt x="15" y="44"/>
                    <a:pt x="15" y="44"/>
                    <a:pt x="15" y="44"/>
                  </a:cubicBezTo>
                  <a:cubicBezTo>
                    <a:pt x="15" y="45"/>
                    <a:pt x="15" y="46"/>
                    <a:pt x="15" y="46"/>
                  </a:cubicBezTo>
                  <a:cubicBezTo>
                    <a:pt x="16" y="47"/>
                    <a:pt x="16" y="47"/>
                    <a:pt x="17" y="48"/>
                  </a:cubicBezTo>
                  <a:cubicBezTo>
                    <a:pt x="18" y="48"/>
                    <a:pt x="18" y="48"/>
                    <a:pt x="20" y="48"/>
                  </a:cubicBezTo>
                  <a:cubicBezTo>
                    <a:pt x="21" y="49"/>
                    <a:pt x="22" y="49"/>
                    <a:pt x="23" y="49"/>
                  </a:cubicBezTo>
                  <a:lnTo>
                    <a:pt x="23" y="5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5" name="Freeform 32"/>
            <p:cNvSpPr>
              <a:spLocks/>
            </p:cNvSpPr>
            <p:nvPr userDrawn="1"/>
          </p:nvSpPr>
          <p:spPr bwMode="auto">
            <a:xfrm>
              <a:off x="2554239" y="1452985"/>
              <a:ext cx="207963" cy="196850"/>
            </a:xfrm>
            <a:custGeom>
              <a:avLst/>
              <a:gdLst>
                <a:gd name="T0" fmla="*/ 55 w 55"/>
                <a:gd name="T1" fmla="*/ 3 h 52"/>
                <a:gd name="T2" fmla="*/ 51 w 55"/>
                <a:gd name="T3" fmla="*/ 4 h 52"/>
                <a:gd name="T4" fmla="*/ 48 w 55"/>
                <a:gd name="T5" fmla="*/ 5 h 52"/>
                <a:gd name="T6" fmla="*/ 47 w 55"/>
                <a:gd name="T7" fmla="*/ 8 h 52"/>
                <a:gd name="T8" fmla="*/ 46 w 55"/>
                <a:gd name="T9" fmla="*/ 15 h 52"/>
                <a:gd name="T10" fmla="*/ 46 w 55"/>
                <a:gd name="T11" fmla="*/ 52 h 52"/>
                <a:gd name="T12" fmla="*/ 43 w 55"/>
                <a:gd name="T13" fmla="*/ 52 h 52"/>
                <a:gd name="T14" fmla="*/ 12 w 55"/>
                <a:gd name="T15" fmla="*/ 10 h 52"/>
                <a:gd name="T16" fmla="*/ 12 w 55"/>
                <a:gd name="T17" fmla="*/ 37 h 52"/>
                <a:gd name="T18" fmla="*/ 13 w 55"/>
                <a:gd name="T19" fmla="*/ 43 h 52"/>
                <a:gd name="T20" fmla="*/ 14 w 55"/>
                <a:gd name="T21" fmla="*/ 47 h 52"/>
                <a:gd name="T22" fmla="*/ 18 w 55"/>
                <a:gd name="T23" fmla="*/ 48 h 52"/>
                <a:gd name="T24" fmla="*/ 21 w 55"/>
                <a:gd name="T25" fmla="*/ 49 h 52"/>
                <a:gd name="T26" fmla="*/ 21 w 55"/>
                <a:gd name="T27" fmla="*/ 51 h 52"/>
                <a:gd name="T28" fmla="*/ 0 w 55"/>
                <a:gd name="T29" fmla="*/ 51 h 52"/>
                <a:gd name="T30" fmla="*/ 0 w 55"/>
                <a:gd name="T31" fmla="*/ 49 h 52"/>
                <a:gd name="T32" fmla="*/ 4 w 55"/>
                <a:gd name="T33" fmla="*/ 48 h 52"/>
                <a:gd name="T34" fmla="*/ 7 w 55"/>
                <a:gd name="T35" fmla="*/ 47 h 52"/>
                <a:gd name="T36" fmla="*/ 8 w 55"/>
                <a:gd name="T37" fmla="*/ 44 h 52"/>
                <a:gd name="T38" fmla="*/ 9 w 55"/>
                <a:gd name="T39" fmla="*/ 37 h 52"/>
                <a:gd name="T40" fmla="*/ 9 w 55"/>
                <a:gd name="T41" fmla="*/ 12 h 52"/>
                <a:gd name="T42" fmla="*/ 8 w 55"/>
                <a:gd name="T43" fmla="*/ 9 h 52"/>
                <a:gd name="T44" fmla="*/ 7 w 55"/>
                <a:gd name="T45" fmla="*/ 6 h 52"/>
                <a:gd name="T46" fmla="*/ 3 w 55"/>
                <a:gd name="T47" fmla="*/ 4 h 52"/>
                <a:gd name="T48" fmla="*/ 0 w 55"/>
                <a:gd name="T49" fmla="*/ 3 h 52"/>
                <a:gd name="T50" fmla="*/ 0 w 55"/>
                <a:gd name="T51" fmla="*/ 0 h 52"/>
                <a:gd name="T52" fmla="*/ 14 w 55"/>
                <a:gd name="T53" fmla="*/ 0 h 52"/>
                <a:gd name="T54" fmla="*/ 43 w 55"/>
                <a:gd name="T55" fmla="*/ 39 h 52"/>
                <a:gd name="T56" fmla="*/ 43 w 55"/>
                <a:gd name="T57" fmla="*/ 15 h 52"/>
                <a:gd name="T58" fmla="*/ 42 w 55"/>
                <a:gd name="T59" fmla="*/ 8 h 52"/>
                <a:gd name="T60" fmla="*/ 41 w 55"/>
                <a:gd name="T61" fmla="*/ 5 h 52"/>
                <a:gd name="T62" fmla="*/ 37 w 55"/>
                <a:gd name="T63" fmla="*/ 4 h 52"/>
                <a:gd name="T64" fmla="*/ 34 w 55"/>
                <a:gd name="T65" fmla="*/ 3 h 52"/>
                <a:gd name="T66" fmla="*/ 34 w 55"/>
                <a:gd name="T67" fmla="*/ 0 h 52"/>
                <a:gd name="T68" fmla="*/ 55 w 55"/>
                <a:gd name="T69" fmla="*/ 0 h 52"/>
                <a:gd name="T70" fmla="*/ 55 w 55"/>
                <a:gd name="T71"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 h="52">
                  <a:moveTo>
                    <a:pt x="55" y="3"/>
                  </a:moveTo>
                  <a:cubicBezTo>
                    <a:pt x="54" y="3"/>
                    <a:pt x="53" y="3"/>
                    <a:pt x="51" y="4"/>
                  </a:cubicBezTo>
                  <a:cubicBezTo>
                    <a:pt x="50" y="4"/>
                    <a:pt x="49" y="4"/>
                    <a:pt x="48" y="5"/>
                  </a:cubicBezTo>
                  <a:cubicBezTo>
                    <a:pt x="48" y="5"/>
                    <a:pt x="47" y="6"/>
                    <a:pt x="47" y="8"/>
                  </a:cubicBezTo>
                  <a:cubicBezTo>
                    <a:pt x="46" y="10"/>
                    <a:pt x="46" y="12"/>
                    <a:pt x="46" y="15"/>
                  </a:cubicBezTo>
                  <a:cubicBezTo>
                    <a:pt x="46" y="52"/>
                    <a:pt x="46" y="52"/>
                    <a:pt x="46" y="52"/>
                  </a:cubicBezTo>
                  <a:cubicBezTo>
                    <a:pt x="43" y="52"/>
                    <a:pt x="43" y="52"/>
                    <a:pt x="43" y="52"/>
                  </a:cubicBezTo>
                  <a:cubicBezTo>
                    <a:pt x="12" y="10"/>
                    <a:pt x="12" y="10"/>
                    <a:pt x="12" y="10"/>
                  </a:cubicBezTo>
                  <a:cubicBezTo>
                    <a:pt x="12" y="37"/>
                    <a:pt x="12" y="37"/>
                    <a:pt x="12" y="37"/>
                  </a:cubicBezTo>
                  <a:cubicBezTo>
                    <a:pt x="12" y="39"/>
                    <a:pt x="12" y="42"/>
                    <a:pt x="13" y="43"/>
                  </a:cubicBezTo>
                  <a:cubicBezTo>
                    <a:pt x="13" y="45"/>
                    <a:pt x="14" y="46"/>
                    <a:pt x="14" y="47"/>
                  </a:cubicBezTo>
                  <a:cubicBezTo>
                    <a:pt x="15" y="47"/>
                    <a:pt x="16" y="48"/>
                    <a:pt x="18" y="48"/>
                  </a:cubicBezTo>
                  <a:cubicBezTo>
                    <a:pt x="20" y="49"/>
                    <a:pt x="21" y="49"/>
                    <a:pt x="21" y="49"/>
                  </a:cubicBezTo>
                  <a:cubicBezTo>
                    <a:pt x="21" y="51"/>
                    <a:pt x="21" y="51"/>
                    <a:pt x="21" y="51"/>
                  </a:cubicBezTo>
                  <a:cubicBezTo>
                    <a:pt x="0" y="51"/>
                    <a:pt x="0" y="51"/>
                    <a:pt x="0" y="51"/>
                  </a:cubicBezTo>
                  <a:cubicBezTo>
                    <a:pt x="0" y="49"/>
                    <a:pt x="0" y="49"/>
                    <a:pt x="0" y="49"/>
                  </a:cubicBezTo>
                  <a:cubicBezTo>
                    <a:pt x="1" y="49"/>
                    <a:pt x="2" y="49"/>
                    <a:pt x="4" y="48"/>
                  </a:cubicBezTo>
                  <a:cubicBezTo>
                    <a:pt x="5" y="48"/>
                    <a:pt x="6" y="47"/>
                    <a:pt x="7" y="47"/>
                  </a:cubicBezTo>
                  <a:cubicBezTo>
                    <a:pt x="7" y="46"/>
                    <a:pt x="8" y="45"/>
                    <a:pt x="8" y="44"/>
                  </a:cubicBezTo>
                  <a:cubicBezTo>
                    <a:pt x="9" y="43"/>
                    <a:pt x="9" y="40"/>
                    <a:pt x="9" y="37"/>
                  </a:cubicBezTo>
                  <a:cubicBezTo>
                    <a:pt x="9" y="12"/>
                    <a:pt x="9" y="12"/>
                    <a:pt x="9" y="12"/>
                  </a:cubicBezTo>
                  <a:cubicBezTo>
                    <a:pt x="9" y="11"/>
                    <a:pt x="9" y="10"/>
                    <a:pt x="8" y="9"/>
                  </a:cubicBezTo>
                  <a:cubicBezTo>
                    <a:pt x="8" y="7"/>
                    <a:pt x="7" y="7"/>
                    <a:pt x="7" y="6"/>
                  </a:cubicBezTo>
                  <a:cubicBezTo>
                    <a:pt x="6" y="5"/>
                    <a:pt x="5" y="5"/>
                    <a:pt x="3" y="4"/>
                  </a:cubicBezTo>
                  <a:cubicBezTo>
                    <a:pt x="2" y="3"/>
                    <a:pt x="0" y="3"/>
                    <a:pt x="0" y="3"/>
                  </a:cubicBezTo>
                  <a:cubicBezTo>
                    <a:pt x="0" y="0"/>
                    <a:pt x="0" y="0"/>
                    <a:pt x="0" y="0"/>
                  </a:cubicBezTo>
                  <a:cubicBezTo>
                    <a:pt x="14" y="0"/>
                    <a:pt x="14" y="0"/>
                    <a:pt x="14" y="0"/>
                  </a:cubicBezTo>
                  <a:cubicBezTo>
                    <a:pt x="43" y="39"/>
                    <a:pt x="43" y="39"/>
                    <a:pt x="43" y="39"/>
                  </a:cubicBezTo>
                  <a:cubicBezTo>
                    <a:pt x="43" y="15"/>
                    <a:pt x="43" y="15"/>
                    <a:pt x="43" y="15"/>
                  </a:cubicBezTo>
                  <a:cubicBezTo>
                    <a:pt x="43" y="12"/>
                    <a:pt x="43" y="10"/>
                    <a:pt x="42" y="8"/>
                  </a:cubicBezTo>
                  <a:cubicBezTo>
                    <a:pt x="42" y="7"/>
                    <a:pt x="41" y="6"/>
                    <a:pt x="41" y="5"/>
                  </a:cubicBezTo>
                  <a:cubicBezTo>
                    <a:pt x="40" y="5"/>
                    <a:pt x="39" y="4"/>
                    <a:pt x="37" y="4"/>
                  </a:cubicBezTo>
                  <a:cubicBezTo>
                    <a:pt x="36" y="3"/>
                    <a:pt x="35" y="3"/>
                    <a:pt x="34" y="3"/>
                  </a:cubicBezTo>
                  <a:cubicBezTo>
                    <a:pt x="34" y="0"/>
                    <a:pt x="34" y="0"/>
                    <a:pt x="34" y="0"/>
                  </a:cubicBezTo>
                  <a:cubicBezTo>
                    <a:pt x="55" y="0"/>
                    <a:pt x="55" y="0"/>
                    <a:pt x="55" y="0"/>
                  </a:cubicBezTo>
                  <a:lnTo>
                    <a:pt x="55" y="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6" name="Freeform 33"/>
            <p:cNvSpPr>
              <a:spLocks/>
            </p:cNvSpPr>
            <p:nvPr userDrawn="1"/>
          </p:nvSpPr>
          <p:spPr bwMode="auto">
            <a:xfrm>
              <a:off x="2773314" y="1449810"/>
              <a:ext cx="187325" cy="203200"/>
            </a:xfrm>
            <a:custGeom>
              <a:avLst/>
              <a:gdLst>
                <a:gd name="T0" fmla="*/ 50 w 50"/>
                <a:gd name="T1" fmla="*/ 32 h 54"/>
                <a:gd name="T2" fmla="*/ 48 w 50"/>
                <a:gd name="T3" fmla="*/ 32 h 54"/>
                <a:gd name="T4" fmla="*/ 45 w 50"/>
                <a:gd name="T5" fmla="*/ 33 h 54"/>
                <a:gd name="T6" fmla="*/ 44 w 50"/>
                <a:gd name="T7" fmla="*/ 35 h 54"/>
                <a:gd name="T8" fmla="*/ 43 w 50"/>
                <a:gd name="T9" fmla="*/ 37 h 54"/>
                <a:gd name="T10" fmla="*/ 43 w 50"/>
                <a:gd name="T11" fmla="*/ 41 h 54"/>
                <a:gd name="T12" fmla="*/ 43 w 50"/>
                <a:gd name="T13" fmla="*/ 47 h 54"/>
                <a:gd name="T14" fmla="*/ 43 w 50"/>
                <a:gd name="T15" fmla="*/ 49 h 54"/>
                <a:gd name="T16" fmla="*/ 34 w 50"/>
                <a:gd name="T17" fmla="*/ 52 h 54"/>
                <a:gd name="T18" fmla="*/ 25 w 50"/>
                <a:gd name="T19" fmla="*/ 54 h 54"/>
                <a:gd name="T20" fmla="*/ 15 w 50"/>
                <a:gd name="T21" fmla="*/ 52 h 54"/>
                <a:gd name="T22" fmla="*/ 7 w 50"/>
                <a:gd name="T23" fmla="*/ 47 h 54"/>
                <a:gd name="T24" fmla="*/ 2 w 50"/>
                <a:gd name="T25" fmla="*/ 38 h 54"/>
                <a:gd name="T26" fmla="*/ 0 w 50"/>
                <a:gd name="T27" fmla="*/ 27 h 54"/>
                <a:gd name="T28" fmla="*/ 2 w 50"/>
                <a:gd name="T29" fmla="*/ 17 h 54"/>
                <a:gd name="T30" fmla="*/ 7 w 50"/>
                <a:gd name="T31" fmla="*/ 8 h 54"/>
                <a:gd name="T32" fmla="*/ 15 w 50"/>
                <a:gd name="T33" fmla="*/ 2 h 54"/>
                <a:gd name="T34" fmla="*/ 25 w 50"/>
                <a:gd name="T35" fmla="*/ 0 h 54"/>
                <a:gd name="T36" fmla="*/ 33 w 50"/>
                <a:gd name="T37" fmla="*/ 1 h 54"/>
                <a:gd name="T38" fmla="*/ 39 w 50"/>
                <a:gd name="T39" fmla="*/ 4 h 54"/>
                <a:gd name="T40" fmla="*/ 40 w 50"/>
                <a:gd name="T41" fmla="*/ 1 h 54"/>
                <a:gd name="T42" fmla="*/ 43 w 50"/>
                <a:gd name="T43" fmla="*/ 1 h 54"/>
                <a:gd name="T44" fmla="*/ 43 w 50"/>
                <a:gd name="T45" fmla="*/ 19 h 54"/>
                <a:gd name="T46" fmla="*/ 40 w 50"/>
                <a:gd name="T47" fmla="*/ 19 h 54"/>
                <a:gd name="T48" fmla="*/ 38 w 50"/>
                <a:gd name="T49" fmla="*/ 13 h 54"/>
                <a:gd name="T50" fmla="*/ 36 w 50"/>
                <a:gd name="T51" fmla="*/ 8 h 54"/>
                <a:gd name="T52" fmla="*/ 31 w 50"/>
                <a:gd name="T53" fmla="*/ 5 h 54"/>
                <a:gd name="T54" fmla="*/ 25 w 50"/>
                <a:gd name="T55" fmla="*/ 3 h 54"/>
                <a:gd name="T56" fmla="*/ 18 w 50"/>
                <a:gd name="T57" fmla="*/ 5 h 54"/>
                <a:gd name="T58" fmla="*/ 13 w 50"/>
                <a:gd name="T59" fmla="*/ 10 h 54"/>
                <a:gd name="T60" fmla="*/ 10 w 50"/>
                <a:gd name="T61" fmla="*/ 17 h 54"/>
                <a:gd name="T62" fmla="*/ 9 w 50"/>
                <a:gd name="T63" fmla="*/ 27 h 54"/>
                <a:gd name="T64" fmla="*/ 10 w 50"/>
                <a:gd name="T65" fmla="*/ 36 h 54"/>
                <a:gd name="T66" fmla="*/ 13 w 50"/>
                <a:gd name="T67" fmla="*/ 44 h 54"/>
                <a:gd name="T68" fmla="*/ 19 w 50"/>
                <a:gd name="T69" fmla="*/ 49 h 54"/>
                <a:gd name="T70" fmla="*/ 26 w 50"/>
                <a:gd name="T71" fmla="*/ 50 h 54"/>
                <a:gd name="T72" fmla="*/ 32 w 50"/>
                <a:gd name="T73" fmla="*/ 49 h 54"/>
                <a:gd name="T74" fmla="*/ 36 w 50"/>
                <a:gd name="T75" fmla="*/ 47 h 54"/>
                <a:gd name="T76" fmla="*/ 36 w 50"/>
                <a:gd name="T77" fmla="*/ 44 h 54"/>
                <a:gd name="T78" fmla="*/ 36 w 50"/>
                <a:gd name="T79" fmla="*/ 40 h 54"/>
                <a:gd name="T80" fmla="*/ 36 w 50"/>
                <a:gd name="T81" fmla="*/ 38 h 54"/>
                <a:gd name="T82" fmla="*/ 36 w 50"/>
                <a:gd name="T83" fmla="*/ 35 h 54"/>
                <a:gd name="T84" fmla="*/ 34 w 50"/>
                <a:gd name="T85" fmla="*/ 33 h 54"/>
                <a:gd name="T86" fmla="*/ 31 w 50"/>
                <a:gd name="T87" fmla="*/ 32 h 54"/>
                <a:gd name="T88" fmla="*/ 28 w 50"/>
                <a:gd name="T89" fmla="*/ 32 h 54"/>
                <a:gd name="T90" fmla="*/ 28 w 50"/>
                <a:gd name="T91" fmla="*/ 29 h 54"/>
                <a:gd name="T92" fmla="*/ 50 w 50"/>
                <a:gd name="T93" fmla="*/ 29 h 54"/>
                <a:gd name="T94" fmla="*/ 50 w 50"/>
                <a:gd name="T95" fmla="*/ 3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0" h="54">
                  <a:moveTo>
                    <a:pt x="50" y="32"/>
                  </a:moveTo>
                  <a:cubicBezTo>
                    <a:pt x="49" y="32"/>
                    <a:pt x="49" y="32"/>
                    <a:pt x="48" y="32"/>
                  </a:cubicBezTo>
                  <a:cubicBezTo>
                    <a:pt x="47" y="32"/>
                    <a:pt x="46" y="33"/>
                    <a:pt x="45" y="33"/>
                  </a:cubicBezTo>
                  <a:cubicBezTo>
                    <a:pt x="44" y="33"/>
                    <a:pt x="44" y="34"/>
                    <a:pt x="44" y="35"/>
                  </a:cubicBezTo>
                  <a:cubicBezTo>
                    <a:pt x="43" y="35"/>
                    <a:pt x="43" y="36"/>
                    <a:pt x="43" y="37"/>
                  </a:cubicBezTo>
                  <a:cubicBezTo>
                    <a:pt x="43" y="41"/>
                    <a:pt x="43" y="41"/>
                    <a:pt x="43" y="41"/>
                  </a:cubicBezTo>
                  <a:cubicBezTo>
                    <a:pt x="43" y="44"/>
                    <a:pt x="43" y="46"/>
                    <a:pt x="43" y="47"/>
                  </a:cubicBezTo>
                  <a:cubicBezTo>
                    <a:pt x="43" y="48"/>
                    <a:pt x="43" y="48"/>
                    <a:pt x="43" y="49"/>
                  </a:cubicBezTo>
                  <a:cubicBezTo>
                    <a:pt x="40" y="51"/>
                    <a:pt x="37" y="52"/>
                    <a:pt x="34" y="52"/>
                  </a:cubicBezTo>
                  <a:cubicBezTo>
                    <a:pt x="31" y="53"/>
                    <a:pt x="28" y="54"/>
                    <a:pt x="25" y="54"/>
                  </a:cubicBezTo>
                  <a:cubicBezTo>
                    <a:pt x="21" y="54"/>
                    <a:pt x="18" y="53"/>
                    <a:pt x="15" y="52"/>
                  </a:cubicBezTo>
                  <a:cubicBezTo>
                    <a:pt x="12" y="51"/>
                    <a:pt x="10" y="49"/>
                    <a:pt x="7" y="47"/>
                  </a:cubicBezTo>
                  <a:cubicBezTo>
                    <a:pt x="5" y="44"/>
                    <a:pt x="3" y="41"/>
                    <a:pt x="2" y="38"/>
                  </a:cubicBezTo>
                  <a:cubicBezTo>
                    <a:pt x="1" y="35"/>
                    <a:pt x="0" y="31"/>
                    <a:pt x="0" y="27"/>
                  </a:cubicBezTo>
                  <a:cubicBezTo>
                    <a:pt x="0" y="23"/>
                    <a:pt x="1" y="20"/>
                    <a:pt x="2" y="17"/>
                  </a:cubicBezTo>
                  <a:cubicBezTo>
                    <a:pt x="3" y="13"/>
                    <a:pt x="5" y="10"/>
                    <a:pt x="7" y="8"/>
                  </a:cubicBezTo>
                  <a:cubicBezTo>
                    <a:pt x="10" y="5"/>
                    <a:pt x="12" y="4"/>
                    <a:pt x="15" y="2"/>
                  </a:cubicBezTo>
                  <a:cubicBezTo>
                    <a:pt x="19" y="1"/>
                    <a:pt x="22" y="0"/>
                    <a:pt x="25" y="0"/>
                  </a:cubicBezTo>
                  <a:cubicBezTo>
                    <a:pt x="28" y="0"/>
                    <a:pt x="31" y="1"/>
                    <a:pt x="33" y="1"/>
                  </a:cubicBezTo>
                  <a:cubicBezTo>
                    <a:pt x="35" y="2"/>
                    <a:pt x="37" y="3"/>
                    <a:pt x="39" y="4"/>
                  </a:cubicBezTo>
                  <a:cubicBezTo>
                    <a:pt x="40" y="1"/>
                    <a:pt x="40" y="1"/>
                    <a:pt x="40" y="1"/>
                  </a:cubicBezTo>
                  <a:cubicBezTo>
                    <a:pt x="43" y="1"/>
                    <a:pt x="43" y="1"/>
                    <a:pt x="43" y="1"/>
                  </a:cubicBezTo>
                  <a:cubicBezTo>
                    <a:pt x="43" y="19"/>
                    <a:pt x="43" y="19"/>
                    <a:pt x="43" y="19"/>
                  </a:cubicBezTo>
                  <a:cubicBezTo>
                    <a:pt x="40" y="19"/>
                    <a:pt x="40" y="19"/>
                    <a:pt x="40" y="19"/>
                  </a:cubicBezTo>
                  <a:cubicBezTo>
                    <a:pt x="40" y="17"/>
                    <a:pt x="39" y="15"/>
                    <a:pt x="38" y="13"/>
                  </a:cubicBezTo>
                  <a:cubicBezTo>
                    <a:pt x="38" y="12"/>
                    <a:pt x="37" y="10"/>
                    <a:pt x="36" y="8"/>
                  </a:cubicBezTo>
                  <a:cubicBezTo>
                    <a:pt x="34" y="7"/>
                    <a:pt x="33" y="6"/>
                    <a:pt x="31" y="5"/>
                  </a:cubicBezTo>
                  <a:cubicBezTo>
                    <a:pt x="30" y="4"/>
                    <a:pt x="28" y="3"/>
                    <a:pt x="25" y="3"/>
                  </a:cubicBezTo>
                  <a:cubicBezTo>
                    <a:pt x="23" y="3"/>
                    <a:pt x="20" y="4"/>
                    <a:pt x="18" y="5"/>
                  </a:cubicBezTo>
                  <a:cubicBezTo>
                    <a:pt x="16" y="6"/>
                    <a:pt x="15" y="7"/>
                    <a:pt x="13" y="10"/>
                  </a:cubicBezTo>
                  <a:cubicBezTo>
                    <a:pt x="12" y="12"/>
                    <a:pt x="11" y="14"/>
                    <a:pt x="10" y="17"/>
                  </a:cubicBezTo>
                  <a:cubicBezTo>
                    <a:pt x="9" y="20"/>
                    <a:pt x="9" y="23"/>
                    <a:pt x="9" y="27"/>
                  </a:cubicBezTo>
                  <a:cubicBezTo>
                    <a:pt x="9" y="30"/>
                    <a:pt x="9" y="33"/>
                    <a:pt x="10" y="36"/>
                  </a:cubicBezTo>
                  <a:cubicBezTo>
                    <a:pt x="11" y="39"/>
                    <a:pt x="12" y="41"/>
                    <a:pt x="13" y="44"/>
                  </a:cubicBezTo>
                  <a:cubicBezTo>
                    <a:pt x="15" y="46"/>
                    <a:pt x="17" y="47"/>
                    <a:pt x="19" y="49"/>
                  </a:cubicBezTo>
                  <a:cubicBezTo>
                    <a:pt x="21" y="50"/>
                    <a:pt x="24" y="50"/>
                    <a:pt x="26" y="50"/>
                  </a:cubicBezTo>
                  <a:cubicBezTo>
                    <a:pt x="28" y="50"/>
                    <a:pt x="30" y="50"/>
                    <a:pt x="32" y="49"/>
                  </a:cubicBezTo>
                  <a:cubicBezTo>
                    <a:pt x="34" y="49"/>
                    <a:pt x="35" y="48"/>
                    <a:pt x="36" y="47"/>
                  </a:cubicBezTo>
                  <a:cubicBezTo>
                    <a:pt x="36" y="46"/>
                    <a:pt x="36" y="45"/>
                    <a:pt x="36" y="44"/>
                  </a:cubicBezTo>
                  <a:cubicBezTo>
                    <a:pt x="36" y="42"/>
                    <a:pt x="36" y="41"/>
                    <a:pt x="36" y="40"/>
                  </a:cubicBezTo>
                  <a:cubicBezTo>
                    <a:pt x="36" y="38"/>
                    <a:pt x="36" y="38"/>
                    <a:pt x="36" y="38"/>
                  </a:cubicBezTo>
                  <a:cubicBezTo>
                    <a:pt x="36" y="37"/>
                    <a:pt x="36" y="36"/>
                    <a:pt x="36" y="35"/>
                  </a:cubicBezTo>
                  <a:cubicBezTo>
                    <a:pt x="35" y="34"/>
                    <a:pt x="35" y="34"/>
                    <a:pt x="34" y="33"/>
                  </a:cubicBezTo>
                  <a:cubicBezTo>
                    <a:pt x="33" y="33"/>
                    <a:pt x="32" y="33"/>
                    <a:pt x="31" y="32"/>
                  </a:cubicBezTo>
                  <a:cubicBezTo>
                    <a:pt x="29" y="32"/>
                    <a:pt x="28" y="32"/>
                    <a:pt x="28" y="32"/>
                  </a:cubicBezTo>
                  <a:cubicBezTo>
                    <a:pt x="28" y="29"/>
                    <a:pt x="28" y="29"/>
                    <a:pt x="28" y="29"/>
                  </a:cubicBezTo>
                  <a:cubicBezTo>
                    <a:pt x="50" y="29"/>
                    <a:pt x="50" y="29"/>
                    <a:pt x="50" y="29"/>
                  </a:cubicBezTo>
                  <a:lnTo>
                    <a:pt x="50" y="3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7" name="Freeform 34"/>
            <p:cNvSpPr>
              <a:spLocks/>
            </p:cNvSpPr>
            <p:nvPr userDrawn="1"/>
          </p:nvSpPr>
          <p:spPr bwMode="auto">
            <a:xfrm>
              <a:off x="3040014" y="1452985"/>
              <a:ext cx="195263" cy="200025"/>
            </a:xfrm>
            <a:custGeom>
              <a:avLst/>
              <a:gdLst>
                <a:gd name="T0" fmla="*/ 52 w 52"/>
                <a:gd name="T1" fmla="*/ 3 h 53"/>
                <a:gd name="T2" fmla="*/ 49 w 52"/>
                <a:gd name="T3" fmla="*/ 3 h 53"/>
                <a:gd name="T4" fmla="*/ 46 w 52"/>
                <a:gd name="T5" fmla="*/ 5 h 53"/>
                <a:gd name="T6" fmla="*/ 44 w 52"/>
                <a:gd name="T7" fmla="*/ 8 h 53"/>
                <a:gd name="T8" fmla="*/ 44 w 52"/>
                <a:gd name="T9" fmla="*/ 14 h 53"/>
                <a:gd name="T10" fmla="*/ 44 w 52"/>
                <a:gd name="T11" fmla="*/ 36 h 53"/>
                <a:gd name="T12" fmla="*/ 42 w 52"/>
                <a:gd name="T13" fmla="*/ 44 h 53"/>
                <a:gd name="T14" fmla="*/ 37 w 52"/>
                <a:gd name="T15" fmla="*/ 49 h 53"/>
                <a:gd name="T16" fmla="*/ 31 w 52"/>
                <a:gd name="T17" fmla="*/ 52 h 53"/>
                <a:gd name="T18" fmla="*/ 25 w 52"/>
                <a:gd name="T19" fmla="*/ 53 h 53"/>
                <a:gd name="T20" fmla="*/ 17 w 52"/>
                <a:gd name="T21" fmla="*/ 51 h 53"/>
                <a:gd name="T22" fmla="*/ 11 w 52"/>
                <a:gd name="T23" fmla="*/ 48 h 53"/>
                <a:gd name="T24" fmla="*/ 8 w 52"/>
                <a:gd name="T25" fmla="*/ 43 h 53"/>
                <a:gd name="T26" fmla="*/ 6 w 52"/>
                <a:gd name="T27" fmla="*/ 38 h 53"/>
                <a:gd name="T28" fmla="*/ 6 w 52"/>
                <a:gd name="T29" fmla="*/ 8 h 53"/>
                <a:gd name="T30" fmla="*/ 6 w 52"/>
                <a:gd name="T31" fmla="*/ 6 h 53"/>
                <a:gd name="T32" fmla="*/ 4 w 52"/>
                <a:gd name="T33" fmla="*/ 4 h 53"/>
                <a:gd name="T34" fmla="*/ 2 w 52"/>
                <a:gd name="T35" fmla="*/ 3 h 53"/>
                <a:gd name="T36" fmla="*/ 0 w 52"/>
                <a:gd name="T37" fmla="*/ 3 h 53"/>
                <a:gd name="T38" fmla="*/ 0 w 52"/>
                <a:gd name="T39" fmla="*/ 0 h 53"/>
                <a:gd name="T40" fmla="*/ 21 w 52"/>
                <a:gd name="T41" fmla="*/ 0 h 53"/>
                <a:gd name="T42" fmla="*/ 21 w 52"/>
                <a:gd name="T43" fmla="*/ 3 h 53"/>
                <a:gd name="T44" fmla="*/ 18 w 52"/>
                <a:gd name="T45" fmla="*/ 3 h 53"/>
                <a:gd name="T46" fmla="*/ 16 w 52"/>
                <a:gd name="T47" fmla="*/ 4 h 53"/>
                <a:gd name="T48" fmla="*/ 14 w 52"/>
                <a:gd name="T49" fmla="*/ 5 h 53"/>
                <a:gd name="T50" fmla="*/ 14 w 52"/>
                <a:gd name="T51" fmla="*/ 8 h 53"/>
                <a:gd name="T52" fmla="*/ 14 w 52"/>
                <a:gd name="T53" fmla="*/ 36 h 53"/>
                <a:gd name="T54" fmla="*/ 15 w 52"/>
                <a:gd name="T55" fmla="*/ 40 h 53"/>
                <a:gd name="T56" fmla="*/ 16 w 52"/>
                <a:gd name="T57" fmla="*/ 44 h 53"/>
                <a:gd name="T58" fmla="*/ 20 w 52"/>
                <a:gd name="T59" fmla="*/ 47 h 53"/>
                <a:gd name="T60" fmla="*/ 27 w 52"/>
                <a:gd name="T61" fmla="*/ 49 h 53"/>
                <a:gd name="T62" fmla="*/ 33 w 52"/>
                <a:gd name="T63" fmla="*/ 47 h 53"/>
                <a:gd name="T64" fmla="*/ 38 w 52"/>
                <a:gd name="T65" fmla="*/ 44 h 53"/>
                <a:gd name="T66" fmla="*/ 40 w 52"/>
                <a:gd name="T67" fmla="*/ 40 h 53"/>
                <a:gd name="T68" fmla="*/ 40 w 52"/>
                <a:gd name="T69" fmla="*/ 36 h 53"/>
                <a:gd name="T70" fmla="*/ 40 w 52"/>
                <a:gd name="T71" fmla="*/ 15 h 53"/>
                <a:gd name="T72" fmla="*/ 40 w 52"/>
                <a:gd name="T73" fmla="*/ 8 h 53"/>
                <a:gd name="T74" fmla="*/ 38 w 52"/>
                <a:gd name="T75" fmla="*/ 5 h 53"/>
                <a:gd name="T76" fmla="*/ 35 w 52"/>
                <a:gd name="T77" fmla="*/ 4 h 53"/>
                <a:gd name="T78" fmla="*/ 31 w 52"/>
                <a:gd name="T79" fmla="*/ 3 h 53"/>
                <a:gd name="T80" fmla="*/ 31 w 52"/>
                <a:gd name="T81" fmla="*/ 0 h 53"/>
                <a:gd name="T82" fmla="*/ 52 w 52"/>
                <a:gd name="T83" fmla="*/ 0 h 53"/>
                <a:gd name="T84" fmla="*/ 52 w 52"/>
                <a:gd name="T85" fmla="*/ 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2" h="53">
                  <a:moveTo>
                    <a:pt x="52" y="3"/>
                  </a:moveTo>
                  <a:cubicBezTo>
                    <a:pt x="51" y="3"/>
                    <a:pt x="50" y="3"/>
                    <a:pt x="49" y="3"/>
                  </a:cubicBezTo>
                  <a:cubicBezTo>
                    <a:pt x="48" y="4"/>
                    <a:pt x="47" y="4"/>
                    <a:pt x="46" y="5"/>
                  </a:cubicBezTo>
                  <a:cubicBezTo>
                    <a:pt x="45" y="5"/>
                    <a:pt x="45" y="6"/>
                    <a:pt x="44" y="8"/>
                  </a:cubicBezTo>
                  <a:cubicBezTo>
                    <a:pt x="44" y="10"/>
                    <a:pt x="44" y="12"/>
                    <a:pt x="44" y="14"/>
                  </a:cubicBezTo>
                  <a:cubicBezTo>
                    <a:pt x="44" y="36"/>
                    <a:pt x="44" y="36"/>
                    <a:pt x="44" y="36"/>
                  </a:cubicBezTo>
                  <a:cubicBezTo>
                    <a:pt x="44" y="39"/>
                    <a:pt x="43" y="42"/>
                    <a:pt x="42" y="44"/>
                  </a:cubicBezTo>
                  <a:cubicBezTo>
                    <a:pt x="41" y="46"/>
                    <a:pt x="39" y="48"/>
                    <a:pt x="37" y="49"/>
                  </a:cubicBezTo>
                  <a:cubicBezTo>
                    <a:pt x="36" y="50"/>
                    <a:pt x="34" y="51"/>
                    <a:pt x="31" y="52"/>
                  </a:cubicBezTo>
                  <a:cubicBezTo>
                    <a:pt x="29" y="52"/>
                    <a:pt x="27" y="53"/>
                    <a:pt x="25" y="53"/>
                  </a:cubicBezTo>
                  <a:cubicBezTo>
                    <a:pt x="22" y="53"/>
                    <a:pt x="20" y="52"/>
                    <a:pt x="17" y="51"/>
                  </a:cubicBezTo>
                  <a:cubicBezTo>
                    <a:pt x="15" y="51"/>
                    <a:pt x="13" y="49"/>
                    <a:pt x="11" y="48"/>
                  </a:cubicBezTo>
                  <a:cubicBezTo>
                    <a:pt x="10" y="47"/>
                    <a:pt x="8" y="45"/>
                    <a:pt x="8" y="43"/>
                  </a:cubicBezTo>
                  <a:cubicBezTo>
                    <a:pt x="7" y="42"/>
                    <a:pt x="6" y="40"/>
                    <a:pt x="6" y="38"/>
                  </a:cubicBezTo>
                  <a:cubicBezTo>
                    <a:pt x="6" y="8"/>
                    <a:pt x="6" y="8"/>
                    <a:pt x="6" y="8"/>
                  </a:cubicBezTo>
                  <a:cubicBezTo>
                    <a:pt x="6" y="7"/>
                    <a:pt x="6" y="6"/>
                    <a:pt x="6" y="6"/>
                  </a:cubicBezTo>
                  <a:cubicBezTo>
                    <a:pt x="6" y="5"/>
                    <a:pt x="5" y="5"/>
                    <a:pt x="4" y="4"/>
                  </a:cubicBezTo>
                  <a:cubicBezTo>
                    <a:pt x="4" y="4"/>
                    <a:pt x="3" y="4"/>
                    <a:pt x="2" y="3"/>
                  </a:cubicBezTo>
                  <a:cubicBezTo>
                    <a:pt x="1" y="3"/>
                    <a:pt x="0" y="3"/>
                    <a:pt x="0" y="3"/>
                  </a:cubicBezTo>
                  <a:cubicBezTo>
                    <a:pt x="0" y="0"/>
                    <a:pt x="0" y="0"/>
                    <a:pt x="0" y="0"/>
                  </a:cubicBezTo>
                  <a:cubicBezTo>
                    <a:pt x="21" y="0"/>
                    <a:pt x="21" y="0"/>
                    <a:pt x="21" y="0"/>
                  </a:cubicBezTo>
                  <a:cubicBezTo>
                    <a:pt x="21" y="3"/>
                    <a:pt x="21" y="3"/>
                    <a:pt x="21" y="3"/>
                  </a:cubicBezTo>
                  <a:cubicBezTo>
                    <a:pt x="20" y="3"/>
                    <a:pt x="19" y="3"/>
                    <a:pt x="18" y="3"/>
                  </a:cubicBezTo>
                  <a:cubicBezTo>
                    <a:pt x="17" y="4"/>
                    <a:pt x="17" y="4"/>
                    <a:pt x="16" y="4"/>
                  </a:cubicBezTo>
                  <a:cubicBezTo>
                    <a:pt x="15" y="4"/>
                    <a:pt x="15" y="5"/>
                    <a:pt x="14" y="5"/>
                  </a:cubicBezTo>
                  <a:cubicBezTo>
                    <a:pt x="14" y="6"/>
                    <a:pt x="14" y="7"/>
                    <a:pt x="14" y="8"/>
                  </a:cubicBezTo>
                  <a:cubicBezTo>
                    <a:pt x="14" y="36"/>
                    <a:pt x="14" y="36"/>
                    <a:pt x="14" y="36"/>
                  </a:cubicBezTo>
                  <a:cubicBezTo>
                    <a:pt x="14" y="37"/>
                    <a:pt x="14" y="38"/>
                    <a:pt x="15" y="40"/>
                  </a:cubicBezTo>
                  <a:cubicBezTo>
                    <a:pt x="15" y="41"/>
                    <a:pt x="15" y="43"/>
                    <a:pt x="16" y="44"/>
                  </a:cubicBezTo>
                  <a:cubicBezTo>
                    <a:pt x="17" y="45"/>
                    <a:pt x="19" y="46"/>
                    <a:pt x="20" y="47"/>
                  </a:cubicBezTo>
                  <a:cubicBezTo>
                    <a:pt x="22" y="48"/>
                    <a:pt x="24" y="49"/>
                    <a:pt x="27" y="49"/>
                  </a:cubicBezTo>
                  <a:cubicBezTo>
                    <a:pt x="29" y="49"/>
                    <a:pt x="32" y="48"/>
                    <a:pt x="33" y="47"/>
                  </a:cubicBezTo>
                  <a:cubicBezTo>
                    <a:pt x="35" y="46"/>
                    <a:pt x="37" y="45"/>
                    <a:pt x="38" y="44"/>
                  </a:cubicBezTo>
                  <a:cubicBezTo>
                    <a:pt x="39" y="43"/>
                    <a:pt x="39" y="41"/>
                    <a:pt x="40" y="40"/>
                  </a:cubicBezTo>
                  <a:cubicBezTo>
                    <a:pt x="40" y="39"/>
                    <a:pt x="40" y="37"/>
                    <a:pt x="40" y="36"/>
                  </a:cubicBezTo>
                  <a:cubicBezTo>
                    <a:pt x="40" y="15"/>
                    <a:pt x="40" y="15"/>
                    <a:pt x="40" y="15"/>
                  </a:cubicBezTo>
                  <a:cubicBezTo>
                    <a:pt x="40" y="12"/>
                    <a:pt x="40" y="10"/>
                    <a:pt x="40" y="8"/>
                  </a:cubicBezTo>
                  <a:cubicBezTo>
                    <a:pt x="39" y="7"/>
                    <a:pt x="39" y="6"/>
                    <a:pt x="38" y="5"/>
                  </a:cubicBezTo>
                  <a:cubicBezTo>
                    <a:pt x="37" y="4"/>
                    <a:pt x="36" y="4"/>
                    <a:pt x="35" y="4"/>
                  </a:cubicBezTo>
                  <a:cubicBezTo>
                    <a:pt x="33" y="3"/>
                    <a:pt x="32" y="3"/>
                    <a:pt x="31" y="3"/>
                  </a:cubicBezTo>
                  <a:cubicBezTo>
                    <a:pt x="31" y="0"/>
                    <a:pt x="31" y="0"/>
                    <a:pt x="31" y="0"/>
                  </a:cubicBezTo>
                  <a:cubicBezTo>
                    <a:pt x="52" y="0"/>
                    <a:pt x="52" y="0"/>
                    <a:pt x="52" y="0"/>
                  </a:cubicBezTo>
                  <a:lnTo>
                    <a:pt x="52" y="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8" name="Freeform 35"/>
            <p:cNvSpPr>
              <a:spLocks/>
            </p:cNvSpPr>
            <p:nvPr userDrawn="1"/>
          </p:nvSpPr>
          <p:spPr bwMode="auto">
            <a:xfrm>
              <a:off x="3243214" y="1452985"/>
              <a:ext cx="206375" cy="196850"/>
            </a:xfrm>
            <a:custGeom>
              <a:avLst/>
              <a:gdLst>
                <a:gd name="T0" fmla="*/ 55 w 55"/>
                <a:gd name="T1" fmla="*/ 3 h 52"/>
                <a:gd name="T2" fmla="*/ 52 w 55"/>
                <a:gd name="T3" fmla="*/ 4 h 52"/>
                <a:gd name="T4" fmla="*/ 49 w 55"/>
                <a:gd name="T5" fmla="*/ 5 h 52"/>
                <a:gd name="T6" fmla="*/ 48 w 55"/>
                <a:gd name="T7" fmla="*/ 8 h 52"/>
                <a:gd name="T8" fmla="*/ 47 w 55"/>
                <a:gd name="T9" fmla="*/ 15 h 52"/>
                <a:gd name="T10" fmla="*/ 47 w 55"/>
                <a:gd name="T11" fmla="*/ 52 h 52"/>
                <a:gd name="T12" fmla="*/ 44 w 55"/>
                <a:gd name="T13" fmla="*/ 52 h 52"/>
                <a:gd name="T14" fmla="*/ 13 w 55"/>
                <a:gd name="T15" fmla="*/ 10 h 52"/>
                <a:gd name="T16" fmla="*/ 13 w 55"/>
                <a:gd name="T17" fmla="*/ 37 h 52"/>
                <a:gd name="T18" fmla="*/ 14 w 55"/>
                <a:gd name="T19" fmla="*/ 43 h 52"/>
                <a:gd name="T20" fmla="*/ 15 w 55"/>
                <a:gd name="T21" fmla="*/ 47 h 52"/>
                <a:gd name="T22" fmla="*/ 19 w 55"/>
                <a:gd name="T23" fmla="*/ 48 h 52"/>
                <a:gd name="T24" fmla="*/ 22 w 55"/>
                <a:gd name="T25" fmla="*/ 49 h 52"/>
                <a:gd name="T26" fmla="*/ 22 w 55"/>
                <a:gd name="T27" fmla="*/ 51 h 52"/>
                <a:gd name="T28" fmla="*/ 1 w 55"/>
                <a:gd name="T29" fmla="*/ 51 h 52"/>
                <a:gd name="T30" fmla="*/ 1 w 55"/>
                <a:gd name="T31" fmla="*/ 49 h 52"/>
                <a:gd name="T32" fmla="*/ 5 w 55"/>
                <a:gd name="T33" fmla="*/ 48 h 52"/>
                <a:gd name="T34" fmla="*/ 7 w 55"/>
                <a:gd name="T35" fmla="*/ 47 h 52"/>
                <a:gd name="T36" fmla="*/ 9 w 55"/>
                <a:gd name="T37" fmla="*/ 44 h 52"/>
                <a:gd name="T38" fmla="*/ 10 w 55"/>
                <a:gd name="T39" fmla="*/ 37 h 52"/>
                <a:gd name="T40" fmla="*/ 10 w 55"/>
                <a:gd name="T41" fmla="*/ 12 h 52"/>
                <a:gd name="T42" fmla="*/ 9 w 55"/>
                <a:gd name="T43" fmla="*/ 9 h 52"/>
                <a:gd name="T44" fmla="*/ 8 w 55"/>
                <a:gd name="T45" fmla="*/ 6 h 52"/>
                <a:gd name="T46" fmla="*/ 4 w 55"/>
                <a:gd name="T47" fmla="*/ 4 h 52"/>
                <a:gd name="T48" fmla="*/ 0 w 55"/>
                <a:gd name="T49" fmla="*/ 3 h 52"/>
                <a:gd name="T50" fmla="*/ 0 w 55"/>
                <a:gd name="T51" fmla="*/ 0 h 52"/>
                <a:gd name="T52" fmla="*/ 15 w 55"/>
                <a:gd name="T53" fmla="*/ 0 h 52"/>
                <a:gd name="T54" fmla="*/ 44 w 55"/>
                <a:gd name="T55" fmla="*/ 39 h 52"/>
                <a:gd name="T56" fmla="*/ 44 w 55"/>
                <a:gd name="T57" fmla="*/ 15 h 52"/>
                <a:gd name="T58" fmla="*/ 43 w 55"/>
                <a:gd name="T59" fmla="*/ 8 h 52"/>
                <a:gd name="T60" fmla="*/ 41 w 55"/>
                <a:gd name="T61" fmla="*/ 5 h 52"/>
                <a:gd name="T62" fmla="*/ 38 w 55"/>
                <a:gd name="T63" fmla="*/ 4 h 52"/>
                <a:gd name="T64" fmla="*/ 35 w 55"/>
                <a:gd name="T65" fmla="*/ 3 h 52"/>
                <a:gd name="T66" fmla="*/ 35 w 55"/>
                <a:gd name="T67" fmla="*/ 0 h 52"/>
                <a:gd name="T68" fmla="*/ 55 w 55"/>
                <a:gd name="T69" fmla="*/ 0 h 52"/>
                <a:gd name="T70" fmla="*/ 55 w 55"/>
                <a:gd name="T71"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 h="52">
                  <a:moveTo>
                    <a:pt x="55" y="3"/>
                  </a:moveTo>
                  <a:cubicBezTo>
                    <a:pt x="55" y="3"/>
                    <a:pt x="54" y="3"/>
                    <a:pt x="52" y="4"/>
                  </a:cubicBezTo>
                  <a:cubicBezTo>
                    <a:pt x="51" y="4"/>
                    <a:pt x="50" y="4"/>
                    <a:pt x="49" y="5"/>
                  </a:cubicBezTo>
                  <a:cubicBezTo>
                    <a:pt x="48" y="5"/>
                    <a:pt x="48" y="6"/>
                    <a:pt x="48" y="8"/>
                  </a:cubicBezTo>
                  <a:cubicBezTo>
                    <a:pt x="47" y="10"/>
                    <a:pt x="47" y="12"/>
                    <a:pt x="47" y="15"/>
                  </a:cubicBezTo>
                  <a:cubicBezTo>
                    <a:pt x="47" y="52"/>
                    <a:pt x="47" y="52"/>
                    <a:pt x="47" y="52"/>
                  </a:cubicBezTo>
                  <a:cubicBezTo>
                    <a:pt x="44" y="52"/>
                    <a:pt x="44" y="52"/>
                    <a:pt x="44" y="52"/>
                  </a:cubicBezTo>
                  <a:cubicBezTo>
                    <a:pt x="13" y="10"/>
                    <a:pt x="13" y="10"/>
                    <a:pt x="13" y="10"/>
                  </a:cubicBezTo>
                  <a:cubicBezTo>
                    <a:pt x="13" y="37"/>
                    <a:pt x="13" y="37"/>
                    <a:pt x="13" y="37"/>
                  </a:cubicBezTo>
                  <a:cubicBezTo>
                    <a:pt x="13" y="39"/>
                    <a:pt x="13" y="42"/>
                    <a:pt x="14" y="43"/>
                  </a:cubicBezTo>
                  <a:cubicBezTo>
                    <a:pt x="14" y="45"/>
                    <a:pt x="15" y="46"/>
                    <a:pt x="15" y="47"/>
                  </a:cubicBezTo>
                  <a:cubicBezTo>
                    <a:pt x="16" y="47"/>
                    <a:pt x="17" y="48"/>
                    <a:pt x="19" y="48"/>
                  </a:cubicBezTo>
                  <a:cubicBezTo>
                    <a:pt x="20" y="49"/>
                    <a:pt x="22" y="49"/>
                    <a:pt x="22" y="49"/>
                  </a:cubicBezTo>
                  <a:cubicBezTo>
                    <a:pt x="22" y="51"/>
                    <a:pt x="22" y="51"/>
                    <a:pt x="22" y="51"/>
                  </a:cubicBezTo>
                  <a:cubicBezTo>
                    <a:pt x="1" y="51"/>
                    <a:pt x="1" y="51"/>
                    <a:pt x="1" y="51"/>
                  </a:cubicBezTo>
                  <a:cubicBezTo>
                    <a:pt x="1" y="49"/>
                    <a:pt x="1" y="49"/>
                    <a:pt x="1" y="49"/>
                  </a:cubicBezTo>
                  <a:cubicBezTo>
                    <a:pt x="2" y="49"/>
                    <a:pt x="3" y="49"/>
                    <a:pt x="5" y="48"/>
                  </a:cubicBezTo>
                  <a:cubicBezTo>
                    <a:pt x="6" y="48"/>
                    <a:pt x="7" y="47"/>
                    <a:pt x="7" y="47"/>
                  </a:cubicBezTo>
                  <a:cubicBezTo>
                    <a:pt x="8" y="46"/>
                    <a:pt x="9" y="45"/>
                    <a:pt x="9" y="44"/>
                  </a:cubicBezTo>
                  <a:cubicBezTo>
                    <a:pt x="9" y="43"/>
                    <a:pt x="10" y="40"/>
                    <a:pt x="10" y="37"/>
                  </a:cubicBezTo>
                  <a:cubicBezTo>
                    <a:pt x="10" y="12"/>
                    <a:pt x="10" y="12"/>
                    <a:pt x="10" y="12"/>
                  </a:cubicBezTo>
                  <a:cubicBezTo>
                    <a:pt x="10" y="11"/>
                    <a:pt x="9" y="10"/>
                    <a:pt x="9" y="9"/>
                  </a:cubicBezTo>
                  <a:cubicBezTo>
                    <a:pt x="9" y="7"/>
                    <a:pt x="8" y="7"/>
                    <a:pt x="8" y="6"/>
                  </a:cubicBezTo>
                  <a:cubicBezTo>
                    <a:pt x="7" y="5"/>
                    <a:pt x="6" y="5"/>
                    <a:pt x="4" y="4"/>
                  </a:cubicBezTo>
                  <a:cubicBezTo>
                    <a:pt x="3" y="3"/>
                    <a:pt x="1" y="3"/>
                    <a:pt x="0" y="3"/>
                  </a:cubicBezTo>
                  <a:cubicBezTo>
                    <a:pt x="0" y="0"/>
                    <a:pt x="0" y="0"/>
                    <a:pt x="0" y="0"/>
                  </a:cubicBezTo>
                  <a:cubicBezTo>
                    <a:pt x="15" y="0"/>
                    <a:pt x="15" y="0"/>
                    <a:pt x="15" y="0"/>
                  </a:cubicBezTo>
                  <a:cubicBezTo>
                    <a:pt x="44" y="39"/>
                    <a:pt x="44" y="39"/>
                    <a:pt x="44" y="39"/>
                  </a:cubicBezTo>
                  <a:cubicBezTo>
                    <a:pt x="44" y="15"/>
                    <a:pt x="44" y="15"/>
                    <a:pt x="44" y="15"/>
                  </a:cubicBezTo>
                  <a:cubicBezTo>
                    <a:pt x="44" y="12"/>
                    <a:pt x="43" y="10"/>
                    <a:pt x="43" y="8"/>
                  </a:cubicBezTo>
                  <a:cubicBezTo>
                    <a:pt x="43" y="7"/>
                    <a:pt x="42" y="6"/>
                    <a:pt x="41" y="5"/>
                  </a:cubicBezTo>
                  <a:cubicBezTo>
                    <a:pt x="41" y="5"/>
                    <a:pt x="40" y="4"/>
                    <a:pt x="38" y="4"/>
                  </a:cubicBezTo>
                  <a:cubicBezTo>
                    <a:pt x="37" y="3"/>
                    <a:pt x="36" y="3"/>
                    <a:pt x="35" y="3"/>
                  </a:cubicBezTo>
                  <a:cubicBezTo>
                    <a:pt x="35" y="0"/>
                    <a:pt x="35" y="0"/>
                    <a:pt x="35" y="0"/>
                  </a:cubicBezTo>
                  <a:cubicBezTo>
                    <a:pt x="55" y="0"/>
                    <a:pt x="55" y="0"/>
                    <a:pt x="55" y="0"/>
                  </a:cubicBezTo>
                  <a:lnTo>
                    <a:pt x="55" y="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9" name="Freeform 36"/>
            <p:cNvSpPr>
              <a:spLocks/>
            </p:cNvSpPr>
            <p:nvPr userDrawn="1"/>
          </p:nvSpPr>
          <p:spPr bwMode="auto">
            <a:xfrm>
              <a:off x="3457526" y="1452985"/>
              <a:ext cx="85725" cy="192088"/>
            </a:xfrm>
            <a:custGeom>
              <a:avLst/>
              <a:gdLst>
                <a:gd name="T0" fmla="*/ 23 w 23"/>
                <a:gd name="T1" fmla="*/ 51 h 51"/>
                <a:gd name="T2" fmla="*/ 0 w 23"/>
                <a:gd name="T3" fmla="*/ 51 h 51"/>
                <a:gd name="T4" fmla="*/ 0 w 23"/>
                <a:gd name="T5" fmla="*/ 49 h 51"/>
                <a:gd name="T6" fmla="*/ 3 w 23"/>
                <a:gd name="T7" fmla="*/ 49 h 51"/>
                <a:gd name="T8" fmla="*/ 6 w 23"/>
                <a:gd name="T9" fmla="*/ 48 h 51"/>
                <a:gd name="T10" fmla="*/ 8 w 23"/>
                <a:gd name="T11" fmla="*/ 47 h 51"/>
                <a:gd name="T12" fmla="*/ 8 w 23"/>
                <a:gd name="T13" fmla="*/ 45 h 51"/>
                <a:gd name="T14" fmla="*/ 8 w 23"/>
                <a:gd name="T15" fmla="*/ 8 h 51"/>
                <a:gd name="T16" fmla="*/ 8 w 23"/>
                <a:gd name="T17" fmla="*/ 6 h 51"/>
                <a:gd name="T18" fmla="*/ 6 w 23"/>
                <a:gd name="T19" fmla="*/ 4 h 51"/>
                <a:gd name="T20" fmla="*/ 3 w 23"/>
                <a:gd name="T21" fmla="*/ 3 h 51"/>
                <a:gd name="T22" fmla="*/ 0 w 23"/>
                <a:gd name="T23" fmla="*/ 3 h 51"/>
                <a:gd name="T24" fmla="*/ 0 w 23"/>
                <a:gd name="T25" fmla="*/ 0 h 51"/>
                <a:gd name="T26" fmla="*/ 23 w 23"/>
                <a:gd name="T27" fmla="*/ 0 h 51"/>
                <a:gd name="T28" fmla="*/ 23 w 23"/>
                <a:gd name="T29" fmla="*/ 3 h 51"/>
                <a:gd name="T30" fmla="*/ 21 w 23"/>
                <a:gd name="T31" fmla="*/ 3 h 51"/>
                <a:gd name="T32" fmla="*/ 18 w 23"/>
                <a:gd name="T33" fmla="*/ 4 h 51"/>
                <a:gd name="T34" fmla="*/ 16 w 23"/>
                <a:gd name="T35" fmla="*/ 5 h 51"/>
                <a:gd name="T36" fmla="*/ 16 w 23"/>
                <a:gd name="T37" fmla="*/ 7 h 51"/>
                <a:gd name="T38" fmla="*/ 16 w 23"/>
                <a:gd name="T39" fmla="*/ 44 h 51"/>
                <a:gd name="T40" fmla="*/ 16 w 23"/>
                <a:gd name="T41" fmla="*/ 46 h 51"/>
                <a:gd name="T42" fmla="*/ 18 w 23"/>
                <a:gd name="T43" fmla="*/ 48 h 51"/>
                <a:gd name="T44" fmla="*/ 20 w 23"/>
                <a:gd name="T45" fmla="*/ 48 h 51"/>
                <a:gd name="T46" fmla="*/ 23 w 23"/>
                <a:gd name="T47" fmla="*/ 49 h 51"/>
                <a:gd name="T48" fmla="*/ 23 w 23"/>
                <a:gd name="T49"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 h="51">
                  <a:moveTo>
                    <a:pt x="23" y="51"/>
                  </a:moveTo>
                  <a:cubicBezTo>
                    <a:pt x="0" y="51"/>
                    <a:pt x="0" y="51"/>
                    <a:pt x="0" y="51"/>
                  </a:cubicBezTo>
                  <a:cubicBezTo>
                    <a:pt x="0" y="49"/>
                    <a:pt x="0" y="49"/>
                    <a:pt x="0" y="49"/>
                  </a:cubicBezTo>
                  <a:cubicBezTo>
                    <a:pt x="1" y="49"/>
                    <a:pt x="2" y="49"/>
                    <a:pt x="3" y="49"/>
                  </a:cubicBezTo>
                  <a:cubicBezTo>
                    <a:pt x="4" y="49"/>
                    <a:pt x="5" y="48"/>
                    <a:pt x="6" y="48"/>
                  </a:cubicBezTo>
                  <a:cubicBezTo>
                    <a:pt x="7" y="48"/>
                    <a:pt x="7" y="47"/>
                    <a:pt x="8" y="47"/>
                  </a:cubicBezTo>
                  <a:cubicBezTo>
                    <a:pt x="8" y="46"/>
                    <a:pt x="8" y="46"/>
                    <a:pt x="8" y="45"/>
                  </a:cubicBezTo>
                  <a:cubicBezTo>
                    <a:pt x="8" y="8"/>
                    <a:pt x="8" y="8"/>
                    <a:pt x="8" y="8"/>
                  </a:cubicBezTo>
                  <a:cubicBezTo>
                    <a:pt x="8" y="7"/>
                    <a:pt x="8" y="6"/>
                    <a:pt x="8" y="6"/>
                  </a:cubicBezTo>
                  <a:cubicBezTo>
                    <a:pt x="7" y="5"/>
                    <a:pt x="7" y="5"/>
                    <a:pt x="6" y="4"/>
                  </a:cubicBezTo>
                  <a:cubicBezTo>
                    <a:pt x="5" y="4"/>
                    <a:pt x="4" y="4"/>
                    <a:pt x="3" y="3"/>
                  </a:cubicBezTo>
                  <a:cubicBezTo>
                    <a:pt x="2" y="3"/>
                    <a:pt x="1" y="3"/>
                    <a:pt x="0" y="3"/>
                  </a:cubicBezTo>
                  <a:cubicBezTo>
                    <a:pt x="0" y="0"/>
                    <a:pt x="0" y="0"/>
                    <a:pt x="0" y="0"/>
                  </a:cubicBezTo>
                  <a:cubicBezTo>
                    <a:pt x="23" y="0"/>
                    <a:pt x="23" y="0"/>
                    <a:pt x="23" y="0"/>
                  </a:cubicBezTo>
                  <a:cubicBezTo>
                    <a:pt x="23" y="3"/>
                    <a:pt x="23" y="3"/>
                    <a:pt x="23" y="3"/>
                  </a:cubicBezTo>
                  <a:cubicBezTo>
                    <a:pt x="23" y="3"/>
                    <a:pt x="22" y="3"/>
                    <a:pt x="21" y="3"/>
                  </a:cubicBezTo>
                  <a:cubicBezTo>
                    <a:pt x="20" y="3"/>
                    <a:pt x="19" y="4"/>
                    <a:pt x="18" y="4"/>
                  </a:cubicBezTo>
                  <a:cubicBezTo>
                    <a:pt x="17" y="4"/>
                    <a:pt x="16" y="5"/>
                    <a:pt x="16" y="5"/>
                  </a:cubicBezTo>
                  <a:cubicBezTo>
                    <a:pt x="16" y="6"/>
                    <a:pt x="16" y="7"/>
                    <a:pt x="16" y="7"/>
                  </a:cubicBezTo>
                  <a:cubicBezTo>
                    <a:pt x="16" y="44"/>
                    <a:pt x="16" y="44"/>
                    <a:pt x="16" y="44"/>
                  </a:cubicBezTo>
                  <a:cubicBezTo>
                    <a:pt x="16" y="45"/>
                    <a:pt x="16" y="46"/>
                    <a:pt x="16" y="46"/>
                  </a:cubicBezTo>
                  <a:cubicBezTo>
                    <a:pt x="17" y="47"/>
                    <a:pt x="17" y="47"/>
                    <a:pt x="18" y="48"/>
                  </a:cubicBezTo>
                  <a:cubicBezTo>
                    <a:pt x="19" y="48"/>
                    <a:pt x="19" y="48"/>
                    <a:pt x="20" y="48"/>
                  </a:cubicBezTo>
                  <a:cubicBezTo>
                    <a:pt x="22" y="49"/>
                    <a:pt x="23" y="49"/>
                    <a:pt x="23" y="49"/>
                  </a:cubicBezTo>
                  <a:lnTo>
                    <a:pt x="23" y="5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0" name="Freeform 37"/>
            <p:cNvSpPr>
              <a:spLocks/>
            </p:cNvSpPr>
            <p:nvPr userDrawn="1"/>
          </p:nvSpPr>
          <p:spPr bwMode="auto">
            <a:xfrm>
              <a:off x="3551189" y="1452985"/>
              <a:ext cx="195263" cy="196850"/>
            </a:xfrm>
            <a:custGeom>
              <a:avLst/>
              <a:gdLst>
                <a:gd name="T0" fmla="*/ 52 w 52"/>
                <a:gd name="T1" fmla="*/ 3 h 52"/>
                <a:gd name="T2" fmla="*/ 50 w 52"/>
                <a:gd name="T3" fmla="*/ 3 h 52"/>
                <a:gd name="T4" fmla="*/ 48 w 52"/>
                <a:gd name="T5" fmla="*/ 4 h 52"/>
                <a:gd name="T6" fmla="*/ 46 w 52"/>
                <a:gd name="T7" fmla="*/ 6 h 52"/>
                <a:gd name="T8" fmla="*/ 44 w 52"/>
                <a:gd name="T9" fmla="*/ 9 h 52"/>
                <a:gd name="T10" fmla="*/ 37 w 52"/>
                <a:gd name="T11" fmla="*/ 27 h 52"/>
                <a:gd name="T12" fmla="*/ 27 w 52"/>
                <a:gd name="T13" fmla="*/ 52 h 52"/>
                <a:gd name="T14" fmla="*/ 24 w 52"/>
                <a:gd name="T15" fmla="*/ 52 h 52"/>
                <a:gd name="T16" fmla="*/ 14 w 52"/>
                <a:gd name="T17" fmla="*/ 25 h 52"/>
                <a:gd name="T18" fmla="*/ 8 w 52"/>
                <a:gd name="T19" fmla="*/ 8 h 52"/>
                <a:gd name="T20" fmla="*/ 7 w 52"/>
                <a:gd name="T21" fmla="*/ 6 h 52"/>
                <a:gd name="T22" fmla="*/ 5 w 52"/>
                <a:gd name="T23" fmla="*/ 4 h 52"/>
                <a:gd name="T24" fmla="*/ 2 w 52"/>
                <a:gd name="T25" fmla="*/ 3 h 52"/>
                <a:gd name="T26" fmla="*/ 0 w 52"/>
                <a:gd name="T27" fmla="*/ 3 h 52"/>
                <a:gd name="T28" fmla="*/ 0 w 52"/>
                <a:gd name="T29" fmla="*/ 0 h 52"/>
                <a:gd name="T30" fmla="*/ 21 w 52"/>
                <a:gd name="T31" fmla="*/ 0 h 52"/>
                <a:gd name="T32" fmla="*/ 21 w 52"/>
                <a:gd name="T33" fmla="*/ 3 h 52"/>
                <a:gd name="T34" fmla="*/ 17 w 52"/>
                <a:gd name="T35" fmla="*/ 4 h 52"/>
                <a:gd name="T36" fmla="*/ 15 w 52"/>
                <a:gd name="T37" fmla="*/ 5 h 52"/>
                <a:gd name="T38" fmla="*/ 15 w 52"/>
                <a:gd name="T39" fmla="*/ 6 h 52"/>
                <a:gd name="T40" fmla="*/ 15 w 52"/>
                <a:gd name="T41" fmla="*/ 7 h 52"/>
                <a:gd name="T42" fmla="*/ 20 w 52"/>
                <a:gd name="T43" fmla="*/ 18 h 52"/>
                <a:gd name="T44" fmla="*/ 28 w 52"/>
                <a:gd name="T45" fmla="*/ 41 h 52"/>
                <a:gd name="T46" fmla="*/ 34 w 52"/>
                <a:gd name="T47" fmla="*/ 25 h 52"/>
                <a:gd name="T48" fmla="*/ 39 w 52"/>
                <a:gd name="T49" fmla="*/ 13 h 52"/>
                <a:gd name="T50" fmla="*/ 41 w 52"/>
                <a:gd name="T51" fmla="*/ 8 h 52"/>
                <a:gd name="T52" fmla="*/ 41 w 52"/>
                <a:gd name="T53" fmla="*/ 6 h 52"/>
                <a:gd name="T54" fmla="*/ 40 w 52"/>
                <a:gd name="T55" fmla="*/ 5 h 52"/>
                <a:gd name="T56" fmla="*/ 38 w 52"/>
                <a:gd name="T57" fmla="*/ 4 h 52"/>
                <a:gd name="T58" fmla="*/ 36 w 52"/>
                <a:gd name="T59" fmla="*/ 3 h 52"/>
                <a:gd name="T60" fmla="*/ 33 w 52"/>
                <a:gd name="T61" fmla="*/ 3 h 52"/>
                <a:gd name="T62" fmla="*/ 33 w 52"/>
                <a:gd name="T63" fmla="*/ 0 h 52"/>
                <a:gd name="T64" fmla="*/ 52 w 52"/>
                <a:gd name="T65" fmla="*/ 0 h 52"/>
                <a:gd name="T66" fmla="*/ 52 w 52"/>
                <a:gd name="T6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2" h="52">
                  <a:moveTo>
                    <a:pt x="52" y="3"/>
                  </a:moveTo>
                  <a:cubicBezTo>
                    <a:pt x="52" y="3"/>
                    <a:pt x="51" y="3"/>
                    <a:pt x="50" y="3"/>
                  </a:cubicBezTo>
                  <a:cubicBezTo>
                    <a:pt x="49" y="4"/>
                    <a:pt x="48" y="4"/>
                    <a:pt x="48" y="4"/>
                  </a:cubicBezTo>
                  <a:cubicBezTo>
                    <a:pt x="47" y="5"/>
                    <a:pt x="46" y="6"/>
                    <a:pt x="46" y="6"/>
                  </a:cubicBezTo>
                  <a:cubicBezTo>
                    <a:pt x="45" y="7"/>
                    <a:pt x="45" y="8"/>
                    <a:pt x="44" y="9"/>
                  </a:cubicBezTo>
                  <a:cubicBezTo>
                    <a:pt x="43" y="13"/>
                    <a:pt x="40" y="19"/>
                    <a:pt x="37" y="27"/>
                  </a:cubicBezTo>
                  <a:cubicBezTo>
                    <a:pt x="34" y="35"/>
                    <a:pt x="31" y="43"/>
                    <a:pt x="27" y="52"/>
                  </a:cubicBezTo>
                  <a:cubicBezTo>
                    <a:pt x="24" y="52"/>
                    <a:pt x="24" y="52"/>
                    <a:pt x="24" y="52"/>
                  </a:cubicBezTo>
                  <a:cubicBezTo>
                    <a:pt x="21" y="43"/>
                    <a:pt x="17" y="34"/>
                    <a:pt x="14" y="25"/>
                  </a:cubicBezTo>
                  <a:cubicBezTo>
                    <a:pt x="11" y="17"/>
                    <a:pt x="9" y="11"/>
                    <a:pt x="8" y="8"/>
                  </a:cubicBezTo>
                  <a:cubicBezTo>
                    <a:pt x="7" y="7"/>
                    <a:pt x="7" y="6"/>
                    <a:pt x="7" y="6"/>
                  </a:cubicBezTo>
                  <a:cubicBezTo>
                    <a:pt x="6" y="5"/>
                    <a:pt x="5" y="5"/>
                    <a:pt x="5" y="4"/>
                  </a:cubicBezTo>
                  <a:cubicBezTo>
                    <a:pt x="4" y="4"/>
                    <a:pt x="3" y="4"/>
                    <a:pt x="2" y="3"/>
                  </a:cubicBezTo>
                  <a:cubicBezTo>
                    <a:pt x="2" y="3"/>
                    <a:pt x="1" y="3"/>
                    <a:pt x="0" y="3"/>
                  </a:cubicBezTo>
                  <a:cubicBezTo>
                    <a:pt x="0" y="0"/>
                    <a:pt x="0" y="0"/>
                    <a:pt x="0" y="0"/>
                  </a:cubicBezTo>
                  <a:cubicBezTo>
                    <a:pt x="21" y="0"/>
                    <a:pt x="21" y="0"/>
                    <a:pt x="21" y="0"/>
                  </a:cubicBezTo>
                  <a:cubicBezTo>
                    <a:pt x="21" y="3"/>
                    <a:pt x="21" y="3"/>
                    <a:pt x="21" y="3"/>
                  </a:cubicBezTo>
                  <a:cubicBezTo>
                    <a:pt x="20" y="3"/>
                    <a:pt x="18" y="3"/>
                    <a:pt x="17" y="4"/>
                  </a:cubicBezTo>
                  <a:cubicBezTo>
                    <a:pt x="16" y="4"/>
                    <a:pt x="15" y="4"/>
                    <a:pt x="15" y="5"/>
                  </a:cubicBezTo>
                  <a:cubicBezTo>
                    <a:pt x="15" y="5"/>
                    <a:pt x="15" y="6"/>
                    <a:pt x="15" y="6"/>
                  </a:cubicBezTo>
                  <a:cubicBezTo>
                    <a:pt x="15" y="6"/>
                    <a:pt x="15" y="7"/>
                    <a:pt x="15" y="7"/>
                  </a:cubicBezTo>
                  <a:cubicBezTo>
                    <a:pt x="16" y="9"/>
                    <a:pt x="18" y="13"/>
                    <a:pt x="20" y="18"/>
                  </a:cubicBezTo>
                  <a:cubicBezTo>
                    <a:pt x="22" y="24"/>
                    <a:pt x="24" y="31"/>
                    <a:pt x="28" y="41"/>
                  </a:cubicBezTo>
                  <a:cubicBezTo>
                    <a:pt x="30" y="36"/>
                    <a:pt x="32" y="31"/>
                    <a:pt x="34" y="25"/>
                  </a:cubicBezTo>
                  <a:cubicBezTo>
                    <a:pt x="37" y="19"/>
                    <a:pt x="38" y="15"/>
                    <a:pt x="39" y="13"/>
                  </a:cubicBezTo>
                  <a:cubicBezTo>
                    <a:pt x="40" y="11"/>
                    <a:pt x="40" y="9"/>
                    <a:pt x="41" y="8"/>
                  </a:cubicBezTo>
                  <a:cubicBezTo>
                    <a:pt x="41" y="7"/>
                    <a:pt x="41" y="7"/>
                    <a:pt x="41" y="6"/>
                  </a:cubicBezTo>
                  <a:cubicBezTo>
                    <a:pt x="41" y="6"/>
                    <a:pt x="40" y="5"/>
                    <a:pt x="40" y="5"/>
                  </a:cubicBezTo>
                  <a:cubicBezTo>
                    <a:pt x="40" y="4"/>
                    <a:pt x="39" y="4"/>
                    <a:pt x="38" y="4"/>
                  </a:cubicBezTo>
                  <a:cubicBezTo>
                    <a:pt x="37" y="4"/>
                    <a:pt x="36" y="3"/>
                    <a:pt x="36" y="3"/>
                  </a:cubicBezTo>
                  <a:cubicBezTo>
                    <a:pt x="35" y="3"/>
                    <a:pt x="34" y="3"/>
                    <a:pt x="33" y="3"/>
                  </a:cubicBezTo>
                  <a:cubicBezTo>
                    <a:pt x="33" y="0"/>
                    <a:pt x="33" y="0"/>
                    <a:pt x="33" y="0"/>
                  </a:cubicBezTo>
                  <a:cubicBezTo>
                    <a:pt x="52" y="0"/>
                    <a:pt x="52" y="0"/>
                    <a:pt x="52" y="0"/>
                  </a:cubicBezTo>
                  <a:lnTo>
                    <a:pt x="52" y="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1" name="Freeform 38"/>
            <p:cNvSpPr>
              <a:spLocks/>
            </p:cNvSpPr>
            <p:nvPr userDrawn="1"/>
          </p:nvSpPr>
          <p:spPr bwMode="auto">
            <a:xfrm>
              <a:off x="3754389" y="1452985"/>
              <a:ext cx="161925" cy="192088"/>
            </a:xfrm>
            <a:custGeom>
              <a:avLst/>
              <a:gdLst>
                <a:gd name="T0" fmla="*/ 43 w 43"/>
                <a:gd name="T1" fmla="*/ 36 h 51"/>
                <a:gd name="T2" fmla="*/ 42 w 43"/>
                <a:gd name="T3" fmla="*/ 51 h 51"/>
                <a:gd name="T4" fmla="*/ 0 w 43"/>
                <a:gd name="T5" fmla="*/ 51 h 51"/>
                <a:gd name="T6" fmla="*/ 0 w 43"/>
                <a:gd name="T7" fmla="*/ 49 h 51"/>
                <a:gd name="T8" fmla="*/ 3 w 43"/>
                <a:gd name="T9" fmla="*/ 49 h 51"/>
                <a:gd name="T10" fmla="*/ 5 w 43"/>
                <a:gd name="T11" fmla="*/ 48 h 51"/>
                <a:gd name="T12" fmla="*/ 6 w 43"/>
                <a:gd name="T13" fmla="*/ 47 h 51"/>
                <a:gd name="T14" fmla="*/ 7 w 43"/>
                <a:gd name="T15" fmla="*/ 44 h 51"/>
                <a:gd name="T16" fmla="*/ 7 w 43"/>
                <a:gd name="T17" fmla="*/ 8 h 51"/>
                <a:gd name="T18" fmla="*/ 7 w 43"/>
                <a:gd name="T19" fmla="*/ 6 h 51"/>
                <a:gd name="T20" fmla="*/ 5 w 43"/>
                <a:gd name="T21" fmla="*/ 4 h 51"/>
                <a:gd name="T22" fmla="*/ 2 w 43"/>
                <a:gd name="T23" fmla="*/ 3 h 51"/>
                <a:gd name="T24" fmla="*/ 0 w 43"/>
                <a:gd name="T25" fmla="*/ 3 h 51"/>
                <a:gd name="T26" fmla="*/ 0 w 43"/>
                <a:gd name="T27" fmla="*/ 0 h 51"/>
                <a:gd name="T28" fmla="*/ 39 w 43"/>
                <a:gd name="T29" fmla="*/ 0 h 51"/>
                <a:gd name="T30" fmla="*/ 39 w 43"/>
                <a:gd name="T31" fmla="*/ 13 h 51"/>
                <a:gd name="T32" fmla="*/ 36 w 43"/>
                <a:gd name="T33" fmla="*/ 13 h 51"/>
                <a:gd name="T34" fmla="*/ 33 w 43"/>
                <a:gd name="T35" fmla="*/ 7 h 51"/>
                <a:gd name="T36" fmla="*/ 29 w 43"/>
                <a:gd name="T37" fmla="*/ 4 h 51"/>
                <a:gd name="T38" fmla="*/ 26 w 43"/>
                <a:gd name="T39" fmla="*/ 4 h 51"/>
                <a:gd name="T40" fmla="*/ 23 w 43"/>
                <a:gd name="T41" fmla="*/ 3 h 51"/>
                <a:gd name="T42" fmla="*/ 15 w 43"/>
                <a:gd name="T43" fmla="*/ 3 h 51"/>
                <a:gd name="T44" fmla="*/ 15 w 43"/>
                <a:gd name="T45" fmla="*/ 24 h 51"/>
                <a:gd name="T46" fmla="*/ 20 w 43"/>
                <a:gd name="T47" fmla="*/ 24 h 51"/>
                <a:gd name="T48" fmla="*/ 24 w 43"/>
                <a:gd name="T49" fmla="*/ 23 h 51"/>
                <a:gd name="T50" fmla="*/ 27 w 43"/>
                <a:gd name="T51" fmla="*/ 21 h 51"/>
                <a:gd name="T52" fmla="*/ 28 w 43"/>
                <a:gd name="T53" fmla="*/ 19 h 51"/>
                <a:gd name="T54" fmla="*/ 29 w 43"/>
                <a:gd name="T55" fmla="*/ 15 h 51"/>
                <a:gd name="T56" fmla="*/ 31 w 43"/>
                <a:gd name="T57" fmla="*/ 15 h 51"/>
                <a:gd name="T58" fmla="*/ 31 w 43"/>
                <a:gd name="T59" fmla="*/ 35 h 51"/>
                <a:gd name="T60" fmla="*/ 29 w 43"/>
                <a:gd name="T61" fmla="*/ 35 h 51"/>
                <a:gd name="T62" fmla="*/ 28 w 43"/>
                <a:gd name="T63" fmla="*/ 32 h 51"/>
                <a:gd name="T64" fmla="*/ 27 w 43"/>
                <a:gd name="T65" fmla="*/ 29 h 51"/>
                <a:gd name="T66" fmla="*/ 24 w 43"/>
                <a:gd name="T67" fmla="*/ 27 h 51"/>
                <a:gd name="T68" fmla="*/ 20 w 43"/>
                <a:gd name="T69" fmla="*/ 27 h 51"/>
                <a:gd name="T70" fmla="*/ 15 w 43"/>
                <a:gd name="T71" fmla="*/ 27 h 51"/>
                <a:gd name="T72" fmla="*/ 15 w 43"/>
                <a:gd name="T73" fmla="*/ 42 h 51"/>
                <a:gd name="T74" fmla="*/ 15 w 43"/>
                <a:gd name="T75" fmla="*/ 45 h 51"/>
                <a:gd name="T76" fmla="*/ 16 w 43"/>
                <a:gd name="T77" fmla="*/ 47 h 51"/>
                <a:gd name="T78" fmla="*/ 19 w 43"/>
                <a:gd name="T79" fmla="*/ 48 h 51"/>
                <a:gd name="T80" fmla="*/ 23 w 43"/>
                <a:gd name="T81" fmla="*/ 48 h 51"/>
                <a:gd name="T82" fmla="*/ 26 w 43"/>
                <a:gd name="T83" fmla="*/ 48 h 51"/>
                <a:gd name="T84" fmla="*/ 30 w 43"/>
                <a:gd name="T85" fmla="*/ 48 h 51"/>
                <a:gd name="T86" fmla="*/ 32 w 43"/>
                <a:gd name="T87" fmla="*/ 48 h 51"/>
                <a:gd name="T88" fmla="*/ 34 w 43"/>
                <a:gd name="T89" fmla="*/ 47 h 51"/>
                <a:gd name="T90" fmla="*/ 38 w 43"/>
                <a:gd name="T91" fmla="*/ 42 h 51"/>
                <a:gd name="T92" fmla="*/ 40 w 43"/>
                <a:gd name="T93" fmla="*/ 36 h 51"/>
                <a:gd name="T94" fmla="*/ 43 w 43"/>
                <a:gd name="T95" fmla="*/ 3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3" h="51">
                  <a:moveTo>
                    <a:pt x="43" y="36"/>
                  </a:moveTo>
                  <a:cubicBezTo>
                    <a:pt x="42" y="51"/>
                    <a:pt x="42" y="51"/>
                    <a:pt x="42" y="51"/>
                  </a:cubicBezTo>
                  <a:cubicBezTo>
                    <a:pt x="0" y="51"/>
                    <a:pt x="0" y="51"/>
                    <a:pt x="0" y="51"/>
                  </a:cubicBezTo>
                  <a:cubicBezTo>
                    <a:pt x="0" y="49"/>
                    <a:pt x="0" y="49"/>
                    <a:pt x="0" y="49"/>
                  </a:cubicBezTo>
                  <a:cubicBezTo>
                    <a:pt x="0" y="49"/>
                    <a:pt x="1" y="49"/>
                    <a:pt x="3" y="49"/>
                  </a:cubicBezTo>
                  <a:cubicBezTo>
                    <a:pt x="4" y="48"/>
                    <a:pt x="5" y="48"/>
                    <a:pt x="5" y="48"/>
                  </a:cubicBezTo>
                  <a:cubicBezTo>
                    <a:pt x="6" y="48"/>
                    <a:pt x="6" y="47"/>
                    <a:pt x="6" y="47"/>
                  </a:cubicBezTo>
                  <a:cubicBezTo>
                    <a:pt x="7" y="46"/>
                    <a:pt x="7" y="45"/>
                    <a:pt x="7" y="44"/>
                  </a:cubicBezTo>
                  <a:cubicBezTo>
                    <a:pt x="7" y="8"/>
                    <a:pt x="7" y="8"/>
                    <a:pt x="7" y="8"/>
                  </a:cubicBezTo>
                  <a:cubicBezTo>
                    <a:pt x="7" y="7"/>
                    <a:pt x="7" y="6"/>
                    <a:pt x="7" y="6"/>
                  </a:cubicBezTo>
                  <a:cubicBezTo>
                    <a:pt x="6" y="5"/>
                    <a:pt x="6" y="5"/>
                    <a:pt x="5" y="4"/>
                  </a:cubicBezTo>
                  <a:cubicBezTo>
                    <a:pt x="4" y="4"/>
                    <a:pt x="3" y="4"/>
                    <a:pt x="2" y="3"/>
                  </a:cubicBezTo>
                  <a:cubicBezTo>
                    <a:pt x="1" y="3"/>
                    <a:pt x="0" y="3"/>
                    <a:pt x="0" y="3"/>
                  </a:cubicBezTo>
                  <a:cubicBezTo>
                    <a:pt x="0" y="0"/>
                    <a:pt x="0" y="0"/>
                    <a:pt x="0" y="0"/>
                  </a:cubicBezTo>
                  <a:cubicBezTo>
                    <a:pt x="39" y="0"/>
                    <a:pt x="39" y="0"/>
                    <a:pt x="39" y="0"/>
                  </a:cubicBezTo>
                  <a:cubicBezTo>
                    <a:pt x="39" y="13"/>
                    <a:pt x="39" y="13"/>
                    <a:pt x="39" y="13"/>
                  </a:cubicBezTo>
                  <a:cubicBezTo>
                    <a:pt x="36" y="13"/>
                    <a:pt x="36" y="13"/>
                    <a:pt x="36" y="13"/>
                  </a:cubicBezTo>
                  <a:cubicBezTo>
                    <a:pt x="36" y="11"/>
                    <a:pt x="35" y="9"/>
                    <a:pt x="33" y="7"/>
                  </a:cubicBezTo>
                  <a:cubicBezTo>
                    <a:pt x="32" y="5"/>
                    <a:pt x="30" y="4"/>
                    <a:pt x="29" y="4"/>
                  </a:cubicBezTo>
                  <a:cubicBezTo>
                    <a:pt x="28" y="4"/>
                    <a:pt x="27" y="4"/>
                    <a:pt x="26" y="4"/>
                  </a:cubicBezTo>
                  <a:cubicBezTo>
                    <a:pt x="25" y="3"/>
                    <a:pt x="24" y="3"/>
                    <a:pt x="23" y="3"/>
                  </a:cubicBezTo>
                  <a:cubicBezTo>
                    <a:pt x="15" y="3"/>
                    <a:pt x="15" y="3"/>
                    <a:pt x="15" y="3"/>
                  </a:cubicBezTo>
                  <a:cubicBezTo>
                    <a:pt x="15" y="24"/>
                    <a:pt x="15" y="24"/>
                    <a:pt x="15" y="24"/>
                  </a:cubicBezTo>
                  <a:cubicBezTo>
                    <a:pt x="20" y="24"/>
                    <a:pt x="20" y="24"/>
                    <a:pt x="20" y="24"/>
                  </a:cubicBezTo>
                  <a:cubicBezTo>
                    <a:pt x="22" y="24"/>
                    <a:pt x="23" y="23"/>
                    <a:pt x="24" y="23"/>
                  </a:cubicBezTo>
                  <a:cubicBezTo>
                    <a:pt x="25" y="23"/>
                    <a:pt x="26" y="22"/>
                    <a:pt x="27" y="21"/>
                  </a:cubicBezTo>
                  <a:cubicBezTo>
                    <a:pt x="27" y="21"/>
                    <a:pt x="28" y="20"/>
                    <a:pt x="28" y="19"/>
                  </a:cubicBezTo>
                  <a:cubicBezTo>
                    <a:pt x="28" y="17"/>
                    <a:pt x="28" y="16"/>
                    <a:pt x="29" y="15"/>
                  </a:cubicBezTo>
                  <a:cubicBezTo>
                    <a:pt x="31" y="15"/>
                    <a:pt x="31" y="15"/>
                    <a:pt x="31" y="15"/>
                  </a:cubicBezTo>
                  <a:cubicBezTo>
                    <a:pt x="31" y="35"/>
                    <a:pt x="31" y="35"/>
                    <a:pt x="31" y="35"/>
                  </a:cubicBezTo>
                  <a:cubicBezTo>
                    <a:pt x="29" y="35"/>
                    <a:pt x="29" y="35"/>
                    <a:pt x="29" y="35"/>
                  </a:cubicBezTo>
                  <a:cubicBezTo>
                    <a:pt x="29" y="34"/>
                    <a:pt x="28" y="33"/>
                    <a:pt x="28" y="32"/>
                  </a:cubicBezTo>
                  <a:cubicBezTo>
                    <a:pt x="27" y="30"/>
                    <a:pt x="27" y="29"/>
                    <a:pt x="27" y="29"/>
                  </a:cubicBezTo>
                  <a:cubicBezTo>
                    <a:pt x="26" y="28"/>
                    <a:pt x="25" y="27"/>
                    <a:pt x="24" y="27"/>
                  </a:cubicBezTo>
                  <a:cubicBezTo>
                    <a:pt x="23" y="27"/>
                    <a:pt x="22" y="27"/>
                    <a:pt x="20" y="27"/>
                  </a:cubicBezTo>
                  <a:cubicBezTo>
                    <a:pt x="15" y="27"/>
                    <a:pt x="15" y="27"/>
                    <a:pt x="15" y="27"/>
                  </a:cubicBezTo>
                  <a:cubicBezTo>
                    <a:pt x="15" y="42"/>
                    <a:pt x="15" y="42"/>
                    <a:pt x="15" y="42"/>
                  </a:cubicBezTo>
                  <a:cubicBezTo>
                    <a:pt x="15" y="43"/>
                    <a:pt x="15" y="44"/>
                    <a:pt x="15" y="45"/>
                  </a:cubicBezTo>
                  <a:cubicBezTo>
                    <a:pt x="15" y="46"/>
                    <a:pt x="16" y="47"/>
                    <a:pt x="16" y="47"/>
                  </a:cubicBezTo>
                  <a:cubicBezTo>
                    <a:pt x="17" y="48"/>
                    <a:pt x="18" y="48"/>
                    <a:pt x="19" y="48"/>
                  </a:cubicBezTo>
                  <a:cubicBezTo>
                    <a:pt x="20" y="48"/>
                    <a:pt x="21" y="48"/>
                    <a:pt x="23" y="48"/>
                  </a:cubicBezTo>
                  <a:cubicBezTo>
                    <a:pt x="24" y="48"/>
                    <a:pt x="25" y="48"/>
                    <a:pt x="26" y="48"/>
                  </a:cubicBezTo>
                  <a:cubicBezTo>
                    <a:pt x="28" y="48"/>
                    <a:pt x="29" y="48"/>
                    <a:pt x="30" y="48"/>
                  </a:cubicBezTo>
                  <a:cubicBezTo>
                    <a:pt x="31" y="48"/>
                    <a:pt x="31" y="48"/>
                    <a:pt x="32" y="48"/>
                  </a:cubicBezTo>
                  <a:cubicBezTo>
                    <a:pt x="33" y="48"/>
                    <a:pt x="34" y="47"/>
                    <a:pt x="34" y="47"/>
                  </a:cubicBezTo>
                  <a:cubicBezTo>
                    <a:pt x="36" y="46"/>
                    <a:pt x="37" y="44"/>
                    <a:pt x="38" y="42"/>
                  </a:cubicBezTo>
                  <a:cubicBezTo>
                    <a:pt x="39" y="39"/>
                    <a:pt x="40" y="38"/>
                    <a:pt x="40" y="36"/>
                  </a:cubicBezTo>
                  <a:lnTo>
                    <a:pt x="43" y="3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2" name="Freeform 39"/>
            <p:cNvSpPr>
              <a:spLocks noEditPoints="1"/>
            </p:cNvSpPr>
            <p:nvPr userDrawn="1"/>
          </p:nvSpPr>
          <p:spPr bwMode="auto">
            <a:xfrm>
              <a:off x="3935364" y="1452985"/>
              <a:ext cx="187325" cy="192088"/>
            </a:xfrm>
            <a:custGeom>
              <a:avLst/>
              <a:gdLst>
                <a:gd name="T0" fmla="*/ 50 w 50"/>
                <a:gd name="T1" fmla="*/ 51 h 51"/>
                <a:gd name="T2" fmla="*/ 36 w 50"/>
                <a:gd name="T3" fmla="*/ 51 h 51"/>
                <a:gd name="T4" fmla="*/ 28 w 50"/>
                <a:gd name="T5" fmla="*/ 39 h 51"/>
                <a:gd name="T6" fmla="*/ 20 w 50"/>
                <a:gd name="T7" fmla="*/ 28 h 51"/>
                <a:gd name="T8" fmla="*/ 15 w 50"/>
                <a:gd name="T9" fmla="*/ 28 h 51"/>
                <a:gd name="T10" fmla="*/ 15 w 50"/>
                <a:gd name="T11" fmla="*/ 44 h 51"/>
                <a:gd name="T12" fmla="*/ 15 w 50"/>
                <a:gd name="T13" fmla="*/ 47 h 51"/>
                <a:gd name="T14" fmla="*/ 17 w 50"/>
                <a:gd name="T15" fmla="*/ 48 h 51"/>
                <a:gd name="T16" fmla="*/ 19 w 50"/>
                <a:gd name="T17" fmla="*/ 49 h 51"/>
                <a:gd name="T18" fmla="*/ 22 w 50"/>
                <a:gd name="T19" fmla="*/ 49 h 51"/>
                <a:gd name="T20" fmla="*/ 22 w 50"/>
                <a:gd name="T21" fmla="*/ 51 h 51"/>
                <a:gd name="T22" fmla="*/ 0 w 50"/>
                <a:gd name="T23" fmla="*/ 51 h 51"/>
                <a:gd name="T24" fmla="*/ 0 w 50"/>
                <a:gd name="T25" fmla="*/ 49 h 51"/>
                <a:gd name="T26" fmla="*/ 3 w 50"/>
                <a:gd name="T27" fmla="*/ 49 h 51"/>
                <a:gd name="T28" fmla="*/ 5 w 50"/>
                <a:gd name="T29" fmla="*/ 48 h 51"/>
                <a:gd name="T30" fmla="*/ 6 w 50"/>
                <a:gd name="T31" fmla="*/ 47 h 51"/>
                <a:gd name="T32" fmla="*/ 7 w 50"/>
                <a:gd name="T33" fmla="*/ 44 h 51"/>
                <a:gd name="T34" fmla="*/ 7 w 50"/>
                <a:gd name="T35" fmla="*/ 8 h 51"/>
                <a:gd name="T36" fmla="*/ 7 w 50"/>
                <a:gd name="T37" fmla="*/ 5 h 51"/>
                <a:gd name="T38" fmla="*/ 5 w 50"/>
                <a:gd name="T39" fmla="*/ 4 h 51"/>
                <a:gd name="T40" fmla="*/ 3 w 50"/>
                <a:gd name="T41" fmla="*/ 3 h 51"/>
                <a:gd name="T42" fmla="*/ 0 w 50"/>
                <a:gd name="T43" fmla="*/ 3 h 51"/>
                <a:gd name="T44" fmla="*/ 0 w 50"/>
                <a:gd name="T45" fmla="*/ 0 h 51"/>
                <a:gd name="T46" fmla="*/ 24 w 50"/>
                <a:gd name="T47" fmla="*/ 0 h 51"/>
                <a:gd name="T48" fmla="*/ 30 w 50"/>
                <a:gd name="T49" fmla="*/ 1 h 51"/>
                <a:gd name="T50" fmla="*/ 35 w 50"/>
                <a:gd name="T51" fmla="*/ 3 h 51"/>
                <a:gd name="T52" fmla="*/ 38 w 50"/>
                <a:gd name="T53" fmla="*/ 7 h 51"/>
                <a:gd name="T54" fmla="*/ 40 w 50"/>
                <a:gd name="T55" fmla="*/ 13 h 51"/>
                <a:gd name="T56" fmla="*/ 39 w 50"/>
                <a:gd name="T57" fmla="*/ 18 h 51"/>
                <a:gd name="T58" fmla="*/ 36 w 50"/>
                <a:gd name="T59" fmla="*/ 22 h 51"/>
                <a:gd name="T60" fmla="*/ 32 w 50"/>
                <a:gd name="T61" fmla="*/ 24 h 51"/>
                <a:gd name="T62" fmla="*/ 27 w 50"/>
                <a:gd name="T63" fmla="*/ 26 h 51"/>
                <a:gd name="T64" fmla="*/ 34 w 50"/>
                <a:gd name="T65" fmla="*/ 35 h 51"/>
                <a:gd name="T66" fmla="*/ 40 w 50"/>
                <a:gd name="T67" fmla="*/ 43 h 51"/>
                <a:gd name="T68" fmla="*/ 43 w 50"/>
                <a:gd name="T69" fmla="*/ 46 h 51"/>
                <a:gd name="T70" fmla="*/ 45 w 50"/>
                <a:gd name="T71" fmla="*/ 48 h 51"/>
                <a:gd name="T72" fmla="*/ 47 w 50"/>
                <a:gd name="T73" fmla="*/ 49 h 51"/>
                <a:gd name="T74" fmla="*/ 50 w 50"/>
                <a:gd name="T75" fmla="*/ 49 h 51"/>
                <a:gd name="T76" fmla="*/ 50 w 50"/>
                <a:gd name="T77" fmla="*/ 51 h 51"/>
                <a:gd name="T78" fmla="*/ 31 w 50"/>
                <a:gd name="T79" fmla="*/ 13 h 51"/>
                <a:gd name="T80" fmla="*/ 28 w 50"/>
                <a:gd name="T81" fmla="*/ 6 h 51"/>
                <a:gd name="T82" fmla="*/ 21 w 50"/>
                <a:gd name="T83" fmla="*/ 3 h 51"/>
                <a:gd name="T84" fmla="*/ 15 w 50"/>
                <a:gd name="T85" fmla="*/ 3 h 51"/>
                <a:gd name="T86" fmla="*/ 15 w 50"/>
                <a:gd name="T87" fmla="*/ 25 h 51"/>
                <a:gd name="T88" fmla="*/ 19 w 50"/>
                <a:gd name="T89" fmla="*/ 25 h 51"/>
                <a:gd name="T90" fmla="*/ 28 w 50"/>
                <a:gd name="T91" fmla="*/ 22 h 51"/>
                <a:gd name="T92" fmla="*/ 31 w 50"/>
                <a:gd name="T93" fmla="*/ 1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0" h="51">
                  <a:moveTo>
                    <a:pt x="50" y="51"/>
                  </a:moveTo>
                  <a:cubicBezTo>
                    <a:pt x="36" y="51"/>
                    <a:pt x="36" y="51"/>
                    <a:pt x="36" y="51"/>
                  </a:cubicBezTo>
                  <a:cubicBezTo>
                    <a:pt x="33" y="47"/>
                    <a:pt x="30" y="43"/>
                    <a:pt x="28" y="39"/>
                  </a:cubicBezTo>
                  <a:cubicBezTo>
                    <a:pt x="25" y="36"/>
                    <a:pt x="23" y="32"/>
                    <a:pt x="20" y="28"/>
                  </a:cubicBezTo>
                  <a:cubicBezTo>
                    <a:pt x="15" y="28"/>
                    <a:pt x="15" y="28"/>
                    <a:pt x="15" y="28"/>
                  </a:cubicBezTo>
                  <a:cubicBezTo>
                    <a:pt x="15" y="44"/>
                    <a:pt x="15" y="44"/>
                    <a:pt x="15" y="44"/>
                  </a:cubicBezTo>
                  <a:cubicBezTo>
                    <a:pt x="15" y="45"/>
                    <a:pt x="15" y="46"/>
                    <a:pt x="15" y="47"/>
                  </a:cubicBezTo>
                  <a:cubicBezTo>
                    <a:pt x="15" y="47"/>
                    <a:pt x="16" y="48"/>
                    <a:pt x="17" y="48"/>
                  </a:cubicBezTo>
                  <a:cubicBezTo>
                    <a:pt x="17" y="48"/>
                    <a:pt x="18" y="48"/>
                    <a:pt x="19" y="49"/>
                  </a:cubicBezTo>
                  <a:cubicBezTo>
                    <a:pt x="20" y="49"/>
                    <a:pt x="21" y="49"/>
                    <a:pt x="22" y="49"/>
                  </a:cubicBezTo>
                  <a:cubicBezTo>
                    <a:pt x="22" y="51"/>
                    <a:pt x="22" y="51"/>
                    <a:pt x="22" y="51"/>
                  </a:cubicBezTo>
                  <a:cubicBezTo>
                    <a:pt x="0" y="51"/>
                    <a:pt x="0" y="51"/>
                    <a:pt x="0" y="51"/>
                  </a:cubicBezTo>
                  <a:cubicBezTo>
                    <a:pt x="0" y="49"/>
                    <a:pt x="0" y="49"/>
                    <a:pt x="0" y="49"/>
                  </a:cubicBezTo>
                  <a:cubicBezTo>
                    <a:pt x="1" y="49"/>
                    <a:pt x="2" y="49"/>
                    <a:pt x="3" y="49"/>
                  </a:cubicBezTo>
                  <a:cubicBezTo>
                    <a:pt x="4" y="48"/>
                    <a:pt x="4" y="48"/>
                    <a:pt x="5" y="48"/>
                  </a:cubicBezTo>
                  <a:cubicBezTo>
                    <a:pt x="6" y="48"/>
                    <a:pt x="6" y="47"/>
                    <a:pt x="6" y="47"/>
                  </a:cubicBezTo>
                  <a:cubicBezTo>
                    <a:pt x="7" y="46"/>
                    <a:pt x="7" y="45"/>
                    <a:pt x="7" y="44"/>
                  </a:cubicBezTo>
                  <a:cubicBezTo>
                    <a:pt x="7" y="8"/>
                    <a:pt x="7" y="8"/>
                    <a:pt x="7" y="8"/>
                  </a:cubicBezTo>
                  <a:cubicBezTo>
                    <a:pt x="7" y="7"/>
                    <a:pt x="7" y="6"/>
                    <a:pt x="7" y="5"/>
                  </a:cubicBezTo>
                  <a:cubicBezTo>
                    <a:pt x="6" y="5"/>
                    <a:pt x="6" y="4"/>
                    <a:pt x="5" y="4"/>
                  </a:cubicBezTo>
                  <a:cubicBezTo>
                    <a:pt x="4" y="4"/>
                    <a:pt x="4" y="4"/>
                    <a:pt x="3" y="3"/>
                  </a:cubicBezTo>
                  <a:cubicBezTo>
                    <a:pt x="2" y="3"/>
                    <a:pt x="1" y="3"/>
                    <a:pt x="0" y="3"/>
                  </a:cubicBezTo>
                  <a:cubicBezTo>
                    <a:pt x="0" y="0"/>
                    <a:pt x="0" y="0"/>
                    <a:pt x="0" y="0"/>
                  </a:cubicBezTo>
                  <a:cubicBezTo>
                    <a:pt x="24" y="0"/>
                    <a:pt x="24" y="0"/>
                    <a:pt x="24" y="0"/>
                  </a:cubicBezTo>
                  <a:cubicBezTo>
                    <a:pt x="26" y="0"/>
                    <a:pt x="28" y="1"/>
                    <a:pt x="30" y="1"/>
                  </a:cubicBezTo>
                  <a:cubicBezTo>
                    <a:pt x="32" y="2"/>
                    <a:pt x="33" y="2"/>
                    <a:pt x="35" y="3"/>
                  </a:cubicBezTo>
                  <a:cubicBezTo>
                    <a:pt x="36" y="4"/>
                    <a:pt x="38" y="6"/>
                    <a:pt x="38" y="7"/>
                  </a:cubicBezTo>
                  <a:cubicBezTo>
                    <a:pt x="39" y="9"/>
                    <a:pt x="40" y="10"/>
                    <a:pt x="40" y="13"/>
                  </a:cubicBezTo>
                  <a:cubicBezTo>
                    <a:pt x="40" y="15"/>
                    <a:pt x="39" y="16"/>
                    <a:pt x="39" y="18"/>
                  </a:cubicBezTo>
                  <a:cubicBezTo>
                    <a:pt x="38" y="19"/>
                    <a:pt x="37" y="21"/>
                    <a:pt x="36" y="22"/>
                  </a:cubicBezTo>
                  <a:cubicBezTo>
                    <a:pt x="35" y="23"/>
                    <a:pt x="34" y="24"/>
                    <a:pt x="32" y="24"/>
                  </a:cubicBezTo>
                  <a:cubicBezTo>
                    <a:pt x="31" y="25"/>
                    <a:pt x="29" y="26"/>
                    <a:pt x="27" y="26"/>
                  </a:cubicBezTo>
                  <a:cubicBezTo>
                    <a:pt x="30" y="30"/>
                    <a:pt x="32" y="32"/>
                    <a:pt x="34" y="35"/>
                  </a:cubicBezTo>
                  <a:cubicBezTo>
                    <a:pt x="35" y="37"/>
                    <a:pt x="37" y="40"/>
                    <a:pt x="40" y="43"/>
                  </a:cubicBezTo>
                  <a:cubicBezTo>
                    <a:pt x="41" y="44"/>
                    <a:pt x="42" y="46"/>
                    <a:pt x="43" y="46"/>
                  </a:cubicBezTo>
                  <a:cubicBezTo>
                    <a:pt x="43" y="47"/>
                    <a:pt x="44" y="47"/>
                    <a:pt x="45" y="48"/>
                  </a:cubicBezTo>
                  <a:cubicBezTo>
                    <a:pt x="46" y="48"/>
                    <a:pt x="47" y="48"/>
                    <a:pt x="47" y="49"/>
                  </a:cubicBezTo>
                  <a:cubicBezTo>
                    <a:pt x="48" y="49"/>
                    <a:pt x="49" y="49"/>
                    <a:pt x="50" y="49"/>
                  </a:cubicBezTo>
                  <a:lnTo>
                    <a:pt x="50" y="51"/>
                  </a:lnTo>
                  <a:close/>
                  <a:moveTo>
                    <a:pt x="31" y="13"/>
                  </a:moveTo>
                  <a:cubicBezTo>
                    <a:pt x="31" y="10"/>
                    <a:pt x="30" y="8"/>
                    <a:pt x="28" y="6"/>
                  </a:cubicBezTo>
                  <a:cubicBezTo>
                    <a:pt x="26" y="4"/>
                    <a:pt x="24" y="3"/>
                    <a:pt x="21" y="3"/>
                  </a:cubicBezTo>
                  <a:cubicBezTo>
                    <a:pt x="15" y="3"/>
                    <a:pt x="15" y="3"/>
                    <a:pt x="15" y="3"/>
                  </a:cubicBezTo>
                  <a:cubicBezTo>
                    <a:pt x="15" y="25"/>
                    <a:pt x="15" y="25"/>
                    <a:pt x="15" y="25"/>
                  </a:cubicBezTo>
                  <a:cubicBezTo>
                    <a:pt x="19" y="25"/>
                    <a:pt x="19" y="25"/>
                    <a:pt x="19" y="25"/>
                  </a:cubicBezTo>
                  <a:cubicBezTo>
                    <a:pt x="23" y="25"/>
                    <a:pt x="25" y="24"/>
                    <a:pt x="28" y="22"/>
                  </a:cubicBezTo>
                  <a:cubicBezTo>
                    <a:pt x="30" y="20"/>
                    <a:pt x="31" y="17"/>
                    <a:pt x="31" y="1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3" name="Freeform 40"/>
            <p:cNvSpPr>
              <a:spLocks/>
            </p:cNvSpPr>
            <p:nvPr userDrawn="1"/>
          </p:nvSpPr>
          <p:spPr bwMode="auto">
            <a:xfrm>
              <a:off x="4130626" y="1449810"/>
              <a:ext cx="131763" cy="203200"/>
            </a:xfrm>
            <a:custGeom>
              <a:avLst/>
              <a:gdLst>
                <a:gd name="T0" fmla="*/ 31 w 35"/>
                <a:gd name="T1" fmla="*/ 29 h 54"/>
                <a:gd name="T2" fmla="*/ 34 w 35"/>
                <a:gd name="T3" fmla="*/ 33 h 54"/>
                <a:gd name="T4" fmla="*/ 35 w 35"/>
                <a:gd name="T5" fmla="*/ 38 h 54"/>
                <a:gd name="T6" fmla="*/ 30 w 35"/>
                <a:gd name="T7" fmla="*/ 49 h 54"/>
                <a:gd name="T8" fmla="*/ 17 w 35"/>
                <a:gd name="T9" fmla="*/ 54 h 54"/>
                <a:gd name="T10" fmla="*/ 10 w 35"/>
                <a:gd name="T11" fmla="*/ 52 h 54"/>
                <a:gd name="T12" fmla="*/ 5 w 35"/>
                <a:gd name="T13" fmla="*/ 50 h 54"/>
                <a:gd name="T14" fmla="*/ 3 w 35"/>
                <a:gd name="T15" fmla="*/ 52 h 54"/>
                <a:gd name="T16" fmla="*/ 0 w 35"/>
                <a:gd name="T17" fmla="*/ 52 h 54"/>
                <a:gd name="T18" fmla="*/ 0 w 35"/>
                <a:gd name="T19" fmla="*/ 35 h 54"/>
                <a:gd name="T20" fmla="*/ 2 w 35"/>
                <a:gd name="T21" fmla="*/ 35 h 54"/>
                <a:gd name="T22" fmla="*/ 5 w 35"/>
                <a:gd name="T23" fmla="*/ 41 h 54"/>
                <a:gd name="T24" fmla="*/ 8 w 35"/>
                <a:gd name="T25" fmla="*/ 46 h 54"/>
                <a:gd name="T26" fmla="*/ 12 w 35"/>
                <a:gd name="T27" fmla="*/ 49 h 54"/>
                <a:gd name="T28" fmla="*/ 18 w 35"/>
                <a:gd name="T29" fmla="*/ 50 h 54"/>
                <a:gd name="T30" fmla="*/ 22 w 35"/>
                <a:gd name="T31" fmla="*/ 50 h 54"/>
                <a:gd name="T32" fmla="*/ 25 w 35"/>
                <a:gd name="T33" fmla="*/ 48 h 54"/>
                <a:gd name="T34" fmla="*/ 27 w 35"/>
                <a:gd name="T35" fmla="*/ 45 h 54"/>
                <a:gd name="T36" fmla="*/ 28 w 35"/>
                <a:gd name="T37" fmla="*/ 41 h 54"/>
                <a:gd name="T38" fmla="*/ 26 w 35"/>
                <a:gd name="T39" fmla="*/ 36 h 54"/>
                <a:gd name="T40" fmla="*/ 21 w 35"/>
                <a:gd name="T41" fmla="*/ 32 h 54"/>
                <a:gd name="T42" fmla="*/ 15 w 35"/>
                <a:gd name="T43" fmla="*/ 30 h 54"/>
                <a:gd name="T44" fmla="*/ 10 w 35"/>
                <a:gd name="T45" fmla="*/ 28 h 54"/>
                <a:gd name="T46" fmla="*/ 3 w 35"/>
                <a:gd name="T47" fmla="*/ 22 h 54"/>
                <a:gd name="T48" fmla="*/ 1 w 35"/>
                <a:gd name="T49" fmla="*/ 14 h 54"/>
                <a:gd name="T50" fmla="*/ 2 w 35"/>
                <a:gd name="T51" fmla="*/ 9 h 54"/>
                <a:gd name="T52" fmla="*/ 6 w 35"/>
                <a:gd name="T53" fmla="*/ 4 h 54"/>
                <a:gd name="T54" fmla="*/ 11 w 35"/>
                <a:gd name="T55" fmla="*/ 1 h 54"/>
                <a:gd name="T56" fmla="*/ 16 w 35"/>
                <a:gd name="T57" fmla="*/ 0 h 54"/>
                <a:gd name="T58" fmla="*/ 23 w 35"/>
                <a:gd name="T59" fmla="*/ 1 h 54"/>
                <a:gd name="T60" fmla="*/ 28 w 35"/>
                <a:gd name="T61" fmla="*/ 4 h 54"/>
                <a:gd name="T62" fmla="*/ 29 w 35"/>
                <a:gd name="T63" fmla="*/ 1 h 54"/>
                <a:gd name="T64" fmla="*/ 32 w 35"/>
                <a:gd name="T65" fmla="*/ 1 h 54"/>
                <a:gd name="T66" fmla="*/ 32 w 35"/>
                <a:gd name="T67" fmla="*/ 18 h 54"/>
                <a:gd name="T68" fmla="*/ 30 w 35"/>
                <a:gd name="T69" fmla="*/ 18 h 54"/>
                <a:gd name="T70" fmla="*/ 28 w 35"/>
                <a:gd name="T71" fmla="*/ 13 h 54"/>
                <a:gd name="T72" fmla="*/ 25 w 35"/>
                <a:gd name="T73" fmla="*/ 8 h 54"/>
                <a:gd name="T74" fmla="*/ 21 w 35"/>
                <a:gd name="T75" fmla="*/ 5 h 54"/>
                <a:gd name="T76" fmla="*/ 16 w 35"/>
                <a:gd name="T77" fmla="*/ 3 h 54"/>
                <a:gd name="T78" fmla="*/ 10 w 35"/>
                <a:gd name="T79" fmla="*/ 6 h 54"/>
                <a:gd name="T80" fmla="*/ 8 w 35"/>
                <a:gd name="T81" fmla="*/ 11 h 54"/>
                <a:gd name="T82" fmla="*/ 9 w 35"/>
                <a:gd name="T83" fmla="*/ 17 h 54"/>
                <a:gd name="T84" fmla="*/ 14 w 35"/>
                <a:gd name="T85" fmla="*/ 20 h 54"/>
                <a:gd name="T86" fmla="*/ 19 w 35"/>
                <a:gd name="T87" fmla="*/ 22 h 54"/>
                <a:gd name="T88" fmla="*/ 24 w 35"/>
                <a:gd name="T89" fmla="*/ 24 h 54"/>
                <a:gd name="T90" fmla="*/ 28 w 35"/>
                <a:gd name="T91" fmla="*/ 26 h 54"/>
                <a:gd name="T92" fmla="*/ 31 w 35"/>
                <a:gd name="T93" fmla="*/ 2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5" h="54">
                  <a:moveTo>
                    <a:pt x="31" y="29"/>
                  </a:moveTo>
                  <a:cubicBezTo>
                    <a:pt x="32" y="30"/>
                    <a:pt x="33" y="32"/>
                    <a:pt x="34" y="33"/>
                  </a:cubicBezTo>
                  <a:cubicBezTo>
                    <a:pt x="34" y="34"/>
                    <a:pt x="35" y="36"/>
                    <a:pt x="35" y="38"/>
                  </a:cubicBezTo>
                  <a:cubicBezTo>
                    <a:pt x="35" y="43"/>
                    <a:pt x="33" y="46"/>
                    <a:pt x="30" y="49"/>
                  </a:cubicBezTo>
                  <a:cubicBezTo>
                    <a:pt x="26" y="52"/>
                    <a:pt x="22" y="54"/>
                    <a:pt x="17" y="54"/>
                  </a:cubicBezTo>
                  <a:cubicBezTo>
                    <a:pt x="15" y="54"/>
                    <a:pt x="13" y="53"/>
                    <a:pt x="10" y="52"/>
                  </a:cubicBezTo>
                  <a:cubicBezTo>
                    <a:pt x="8" y="52"/>
                    <a:pt x="6" y="51"/>
                    <a:pt x="5" y="50"/>
                  </a:cubicBezTo>
                  <a:cubicBezTo>
                    <a:pt x="3" y="52"/>
                    <a:pt x="3" y="52"/>
                    <a:pt x="3" y="52"/>
                  </a:cubicBezTo>
                  <a:cubicBezTo>
                    <a:pt x="0" y="52"/>
                    <a:pt x="0" y="52"/>
                    <a:pt x="0" y="52"/>
                  </a:cubicBezTo>
                  <a:cubicBezTo>
                    <a:pt x="0" y="35"/>
                    <a:pt x="0" y="35"/>
                    <a:pt x="0" y="35"/>
                  </a:cubicBezTo>
                  <a:cubicBezTo>
                    <a:pt x="2" y="35"/>
                    <a:pt x="2" y="35"/>
                    <a:pt x="2" y="35"/>
                  </a:cubicBezTo>
                  <a:cubicBezTo>
                    <a:pt x="3" y="37"/>
                    <a:pt x="4" y="39"/>
                    <a:pt x="5" y="41"/>
                  </a:cubicBezTo>
                  <a:cubicBezTo>
                    <a:pt x="5" y="43"/>
                    <a:pt x="6" y="44"/>
                    <a:pt x="8" y="46"/>
                  </a:cubicBezTo>
                  <a:cubicBezTo>
                    <a:pt x="9" y="47"/>
                    <a:pt x="10" y="48"/>
                    <a:pt x="12" y="49"/>
                  </a:cubicBezTo>
                  <a:cubicBezTo>
                    <a:pt x="14" y="50"/>
                    <a:pt x="16" y="50"/>
                    <a:pt x="18" y="50"/>
                  </a:cubicBezTo>
                  <a:cubicBezTo>
                    <a:pt x="20" y="50"/>
                    <a:pt x="21" y="50"/>
                    <a:pt x="22" y="50"/>
                  </a:cubicBezTo>
                  <a:cubicBezTo>
                    <a:pt x="23" y="49"/>
                    <a:pt x="24" y="49"/>
                    <a:pt x="25" y="48"/>
                  </a:cubicBezTo>
                  <a:cubicBezTo>
                    <a:pt x="26" y="47"/>
                    <a:pt x="27" y="46"/>
                    <a:pt x="27" y="45"/>
                  </a:cubicBezTo>
                  <a:cubicBezTo>
                    <a:pt x="27" y="44"/>
                    <a:pt x="28" y="43"/>
                    <a:pt x="28" y="41"/>
                  </a:cubicBezTo>
                  <a:cubicBezTo>
                    <a:pt x="28" y="39"/>
                    <a:pt x="27" y="37"/>
                    <a:pt x="26" y="36"/>
                  </a:cubicBezTo>
                  <a:cubicBezTo>
                    <a:pt x="25" y="34"/>
                    <a:pt x="23" y="33"/>
                    <a:pt x="21" y="32"/>
                  </a:cubicBezTo>
                  <a:cubicBezTo>
                    <a:pt x="19" y="31"/>
                    <a:pt x="17" y="30"/>
                    <a:pt x="15" y="30"/>
                  </a:cubicBezTo>
                  <a:cubicBezTo>
                    <a:pt x="13" y="29"/>
                    <a:pt x="12" y="28"/>
                    <a:pt x="10" y="28"/>
                  </a:cubicBezTo>
                  <a:cubicBezTo>
                    <a:pt x="7" y="26"/>
                    <a:pt x="5" y="25"/>
                    <a:pt x="3" y="22"/>
                  </a:cubicBezTo>
                  <a:cubicBezTo>
                    <a:pt x="2" y="20"/>
                    <a:pt x="1" y="18"/>
                    <a:pt x="1" y="14"/>
                  </a:cubicBezTo>
                  <a:cubicBezTo>
                    <a:pt x="1" y="12"/>
                    <a:pt x="1" y="10"/>
                    <a:pt x="2" y="9"/>
                  </a:cubicBezTo>
                  <a:cubicBezTo>
                    <a:pt x="3" y="7"/>
                    <a:pt x="4" y="6"/>
                    <a:pt x="6" y="4"/>
                  </a:cubicBezTo>
                  <a:cubicBezTo>
                    <a:pt x="7" y="3"/>
                    <a:pt x="9" y="2"/>
                    <a:pt x="11" y="1"/>
                  </a:cubicBezTo>
                  <a:cubicBezTo>
                    <a:pt x="12" y="1"/>
                    <a:pt x="14" y="0"/>
                    <a:pt x="16" y="0"/>
                  </a:cubicBezTo>
                  <a:cubicBezTo>
                    <a:pt x="19" y="0"/>
                    <a:pt x="21" y="1"/>
                    <a:pt x="23" y="1"/>
                  </a:cubicBezTo>
                  <a:cubicBezTo>
                    <a:pt x="25" y="2"/>
                    <a:pt x="26" y="3"/>
                    <a:pt x="28" y="4"/>
                  </a:cubicBezTo>
                  <a:cubicBezTo>
                    <a:pt x="29" y="1"/>
                    <a:pt x="29" y="1"/>
                    <a:pt x="29" y="1"/>
                  </a:cubicBezTo>
                  <a:cubicBezTo>
                    <a:pt x="32" y="1"/>
                    <a:pt x="32" y="1"/>
                    <a:pt x="32" y="1"/>
                  </a:cubicBezTo>
                  <a:cubicBezTo>
                    <a:pt x="32" y="18"/>
                    <a:pt x="32" y="18"/>
                    <a:pt x="32" y="18"/>
                  </a:cubicBezTo>
                  <a:cubicBezTo>
                    <a:pt x="30" y="18"/>
                    <a:pt x="30" y="18"/>
                    <a:pt x="30" y="18"/>
                  </a:cubicBezTo>
                  <a:cubicBezTo>
                    <a:pt x="29" y="16"/>
                    <a:pt x="28" y="15"/>
                    <a:pt x="28" y="13"/>
                  </a:cubicBezTo>
                  <a:cubicBezTo>
                    <a:pt x="27" y="11"/>
                    <a:pt x="26" y="9"/>
                    <a:pt x="25" y="8"/>
                  </a:cubicBezTo>
                  <a:cubicBezTo>
                    <a:pt x="24" y="7"/>
                    <a:pt x="23" y="6"/>
                    <a:pt x="21" y="5"/>
                  </a:cubicBezTo>
                  <a:cubicBezTo>
                    <a:pt x="20" y="4"/>
                    <a:pt x="18" y="3"/>
                    <a:pt x="16" y="3"/>
                  </a:cubicBezTo>
                  <a:cubicBezTo>
                    <a:pt x="14" y="3"/>
                    <a:pt x="12" y="4"/>
                    <a:pt x="10" y="6"/>
                  </a:cubicBezTo>
                  <a:cubicBezTo>
                    <a:pt x="9" y="7"/>
                    <a:pt x="8" y="9"/>
                    <a:pt x="8" y="11"/>
                  </a:cubicBezTo>
                  <a:cubicBezTo>
                    <a:pt x="8" y="13"/>
                    <a:pt x="8" y="15"/>
                    <a:pt x="9" y="17"/>
                  </a:cubicBezTo>
                  <a:cubicBezTo>
                    <a:pt x="10" y="18"/>
                    <a:pt x="12" y="19"/>
                    <a:pt x="14" y="20"/>
                  </a:cubicBezTo>
                  <a:cubicBezTo>
                    <a:pt x="16" y="21"/>
                    <a:pt x="17" y="22"/>
                    <a:pt x="19" y="22"/>
                  </a:cubicBezTo>
                  <a:cubicBezTo>
                    <a:pt x="21" y="23"/>
                    <a:pt x="22" y="24"/>
                    <a:pt x="24" y="24"/>
                  </a:cubicBezTo>
                  <a:cubicBezTo>
                    <a:pt x="25" y="25"/>
                    <a:pt x="27" y="26"/>
                    <a:pt x="28" y="26"/>
                  </a:cubicBezTo>
                  <a:cubicBezTo>
                    <a:pt x="29" y="27"/>
                    <a:pt x="30" y="28"/>
                    <a:pt x="31" y="2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4" name="Freeform 41"/>
            <p:cNvSpPr>
              <a:spLocks/>
            </p:cNvSpPr>
            <p:nvPr userDrawn="1"/>
          </p:nvSpPr>
          <p:spPr bwMode="auto">
            <a:xfrm>
              <a:off x="4281439" y="1452985"/>
              <a:ext cx="85725" cy="192088"/>
            </a:xfrm>
            <a:custGeom>
              <a:avLst/>
              <a:gdLst>
                <a:gd name="T0" fmla="*/ 23 w 23"/>
                <a:gd name="T1" fmla="*/ 51 h 51"/>
                <a:gd name="T2" fmla="*/ 0 w 23"/>
                <a:gd name="T3" fmla="*/ 51 h 51"/>
                <a:gd name="T4" fmla="*/ 0 w 23"/>
                <a:gd name="T5" fmla="*/ 49 h 51"/>
                <a:gd name="T6" fmla="*/ 3 w 23"/>
                <a:gd name="T7" fmla="*/ 49 h 51"/>
                <a:gd name="T8" fmla="*/ 6 w 23"/>
                <a:gd name="T9" fmla="*/ 48 h 51"/>
                <a:gd name="T10" fmla="*/ 7 w 23"/>
                <a:gd name="T11" fmla="*/ 47 h 51"/>
                <a:gd name="T12" fmla="*/ 8 w 23"/>
                <a:gd name="T13" fmla="*/ 45 h 51"/>
                <a:gd name="T14" fmla="*/ 8 w 23"/>
                <a:gd name="T15" fmla="*/ 8 h 51"/>
                <a:gd name="T16" fmla="*/ 7 w 23"/>
                <a:gd name="T17" fmla="*/ 6 h 51"/>
                <a:gd name="T18" fmla="*/ 6 w 23"/>
                <a:gd name="T19" fmla="*/ 4 h 51"/>
                <a:gd name="T20" fmla="*/ 3 w 23"/>
                <a:gd name="T21" fmla="*/ 3 h 51"/>
                <a:gd name="T22" fmla="*/ 0 w 23"/>
                <a:gd name="T23" fmla="*/ 3 h 51"/>
                <a:gd name="T24" fmla="*/ 0 w 23"/>
                <a:gd name="T25" fmla="*/ 0 h 51"/>
                <a:gd name="T26" fmla="*/ 23 w 23"/>
                <a:gd name="T27" fmla="*/ 0 h 51"/>
                <a:gd name="T28" fmla="*/ 23 w 23"/>
                <a:gd name="T29" fmla="*/ 3 h 51"/>
                <a:gd name="T30" fmla="*/ 20 w 23"/>
                <a:gd name="T31" fmla="*/ 3 h 51"/>
                <a:gd name="T32" fmla="*/ 18 w 23"/>
                <a:gd name="T33" fmla="*/ 4 h 51"/>
                <a:gd name="T34" fmla="*/ 16 w 23"/>
                <a:gd name="T35" fmla="*/ 5 h 51"/>
                <a:gd name="T36" fmla="*/ 15 w 23"/>
                <a:gd name="T37" fmla="*/ 7 h 51"/>
                <a:gd name="T38" fmla="*/ 15 w 23"/>
                <a:gd name="T39" fmla="*/ 44 h 51"/>
                <a:gd name="T40" fmla="*/ 16 w 23"/>
                <a:gd name="T41" fmla="*/ 46 h 51"/>
                <a:gd name="T42" fmla="*/ 18 w 23"/>
                <a:gd name="T43" fmla="*/ 48 h 51"/>
                <a:gd name="T44" fmla="*/ 20 w 23"/>
                <a:gd name="T45" fmla="*/ 48 h 51"/>
                <a:gd name="T46" fmla="*/ 23 w 23"/>
                <a:gd name="T47" fmla="*/ 49 h 51"/>
                <a:gd name="T48" fmla="*/ 23 w 23"/>
                <a:gd name="T49"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 h="51">
                  <a:moveTo>
                    <a:pt x="23" y="51"/>
                  </a:moveTo>
                  <a:cubicBezTo>
                    <a:pt x="0" y="51"/>
                    <a:pt x="0" y="51"/>
                    <a:pt x="0" y="51"/>
                  </a:cubicBezTo>
                  <a:cubicBezTo>
                    <a:pt x="0" y="49"/>
                    <a:pt x="0" y="49"/>
                    <a:pt x="0" y="49"/>
                  </a:cubicBezTo>
                  <a:cubicBezTo>
                    <a:pt x="1" y="49"/>
                    <a:pt x="2" y="49"/>
                    <a:pt x="3" y="49"/>
                  </a:cubicBezTo>
                  <a:cubicBezTo>
                    <a:pt x="4" y="49"/>
                    <a:pt x="5" y="48"/>
                    <a:pt x="6" y="48"/>
                  </a:cubicBezTo>
                  <a:cubicBezTo>
                    <a:pt x="6" y="48"/>
                    <a:pt x="7" y="47"/>
                    <a:pt x="7" y="47"/>
                  </a:cubicBezTo>
                  <a:cubicBezTo>
                    <a:pt x="8" y="46"/>
                    <a:pt x="8" y="46"/>
                    <a:pt x="8" y="45"/>
                  </a:cubicBezTo>
                  <a:cubicBezTo>
                    <a:pt x="8" y="8"/>
                    <a:pt x="8" y="8"/>
                    <a:pt x="8" y="8"/>
                  </a:cubicBezTo>
                  <a:cubicBezTo>
                    <a:pt x="8" y="7"/>
                    <a:pt x="8" y="6"/>
                    <a:pt x="7" y="6"/>
                  </a:cubicBezTo>
                  <a:cubicBezTo>
                    <a:pt x="7" y="5"/>
                    <a:pt x="7" y="5"/>
                    <a:pt x="6" y="4"/>
                  </a:cubicBezTo>
                  <a:cubicBezTo>
                    <a:pt x="5" y="4"/>
                    <a:pt x="4" y="4"/>
                    <a:pt x="3" y="3"/>
                  </a:cubicBezTo>
                  <a:cubicBezTo>
                    <a:pt x="2" y="3"/>
                    <a:pt x="1" y="3"/>
                    <a:pt x="0" y="3"/>
                  </a:cubicBezTo>
                  <a:cubicBezTo>
                    <a:pt x="0" y="0"/>
                    <a:pt x="0" y="0"/>
                    <a:pt x="0" y="0"/>
                  </a:cubicBezTo>
                  <a:cubicBezTo>
                    <a:pt x="23" y="0"/>
                    <a:pt x="23" y="0"/>
                    <a:pt x="23" y="0"/>
                  </a:cubicBezTo>
                  <a:cubicBezTo>
                    <a:pt x="23" y="3"/>
                    <a:pt x="23" y="3"/>
                    <a:pt x="23" y="3"/>
                  </a:cubicBezTo>
                  <a:cubicBezTo>
                    <a:pt x="22" y="3"/>
                    <a:pt x="21" y="3"/>
                    <a:pt x="20" y="3"/>
                  </a:cubicBezTo>
                  <a:cubicBezTo>
                    <a:pt x="19" y="3"/>
                    <a:pt x="19" y="4"/>
                    <a:pt x="18" y="4"/>
                  </a:cubicBezTo>
                  <a:cubicBezTo>
                    <a:pt x="17" y="4"/>
                    <a:pt x="16" y="5"/>
                    <a:pt x="16" y="5"/>
                  </a:cubicBezTo>
                  <a:cubicBezTo>
                    <a:pt x="16" y="6"/>
                    <a:pt x="15" y="7"/>
                    <a:pt x="15" y="7"/>
                  </a:cubicBezTo>
                  <a:cubicBezTo>
                    <a:pt x="15" y="44"/>
                    <a:pt x="15" y="44"/>
                    <a:pt x="15" y="44"/>
                  </a:cubicBezTo>
                  <a:cubicBezTo>
                    <a:pt x="15" y="45"/>
                    <a:pt x="16" y="46"/>
                    <a:pt x="16" y="46"/>
                  </a:cubicBezTo>
                  <a:cubicBezTo>
                    <a:pt x="16" y="47"/>
                    <a:pt x="17" y="47"/>
                    <a:pt x="18" y="48"/>
                  </a:cubicBezTo>
                  <a:cubicBezTo>
                    <a:pt x="18" y="48"/>
                    <a:pt x="19" y="48"/>
                    <a:pt x="20" y="48"/>
                  </a:cubicBezTo>
                  <a:cubicBezTo>
                    <a:pt x="21" y="49"/>
                    <a:pt x="22" y="49"/>
                    <a:pt x="23" y="49"/>
                  </a:cubicBezTo>
                  <a:lnTo>
                    <a:pt x="23" y="5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5" name="Freeform 42"/>
            <p:cNvSpPr>
              <a:spLocks/>
            </p:cNvSpPr>
            <p:nvPr userDrawn="1"/>
          </p:nvSpPr>
          <p:spPr bwMode="auto">
            <a:xfrm>
              <a:off x="4383039" y="1452985"/>
              <a:ext cx="165100" cy="192088"/>
            </a:xfrm>
            <a:custGeom>
              <a:avLst/>
              <a:gdLst>
                <a:gd name="T0" fmla="*/ 44 w 44"/>
                <a:gd name="T1" fmla="*/ 14 h 51"/>
                <a:gd name="T2" fmla="*/ 42 w 44"/>
                <a:gd name="T3" fmla="*/ 14 h 51"/>
                <a:gd name="T4" fmla="*/ 40 w 44"/>
                <a:gd name="T5" fmla="*/ 11 h 51"/>
                <a:gd name="T6" fmla="*/ 38 w 44"/>
                <a:gd name="T7" fmla="*/ 8 h 51"/>
                <a:gd name="T8" fmla="*/ 36 w 44"/>
                <a:gd name="T9" fmla="*/ 5 h 51"/>
                <a:gd name="T10" fmla="*/ 34 w 44"/>
                <a:gd name="T11" fmla="*/ 4 h 51"/>
                <a:gd name="T12" fmla="*/ 31 w 44"/>
                <a:gd name="T13" fmla="*/ 3 h 51"/>
                <a:gd name="T14" fmla="*/ 28 w 44"/>
                <a:gd name="T15" fmla="*/ 3 h 51"/>
                <a:gd name="T16" fmla="*/ 26 w 44"/>
                <a:gd name="T17" fmla="*/ 3 h 51"/>
                <a:gd name="T18" fmla="*/ 26 w 44"/>
                <a:gd name="T19" fmla="*/ 44 h 51"/>
                <a:gd name="T20" fmla="*/ 26 w 44"/>
                <a:gd name="T21" fmla="*/ 46 h 51"/>
                <a:gd name="T22" fmla="*/ 28 w 44"/>
                <a:gd name="T23" fmla="*/ 48 h 51"/>
                <a:gd name="T24" fmla="*/ 31 w 44"/>
                <a:gd name="T25" fmla="*/ 48 h 51"/>
                <a:gd name="T26" fmla="*/ 34 w 44"/>
                <a:gd name="T27" fmla="*/ 49 h 51"/>
                <a:gd name="T28" fmla="*/ 34 w 44"/>
                <a:gd name="T29" fmla="*/ 51 h 51"/>
                <a:gd name="T30" fmla="*/ 10 w 44"/>
                <a:gd name="T31" fmla="*/ 51 h 51"/>
                <a:gd name="T32" fmla="*/ 10 w 44"/>
                <a:gd name="T33" fmla="*/ 49 h 51"/>
                <a:gd name="T34" fmla="*/ 13 w 44"/>
                <a:gd name="T35" fmla="*/ 49 h 51"/>
                <a:gd name="T36" fmla="*/ 16 w 44"/>
                <a:gd name="T37" fmla="*/ 48 h 51"/>
                <a:gd name="T38" fmla="*/ 17 w 44"/>
                <a:gd name="T39" fmla="*/ 47 h 51"/>
                <a:gd name="T40" fmla="*/ 18 w 44"/>
                <a:gd name="T41" fmla="*/ 44 h 51"/>
                <a:gd name="T42" fmla="*/ 18 w 44"/>
                <a:gd name="T43" fmla="*/ 3 h 51"/>
                <a:gd name="T44" fmla="*/ 16 w 44"/>
                <a:gd name="T45" fmla="*/ 3 h 51"/>
                <a:gd name="T46" fmla="*/ 13 w 44"/>
                <a:gd name="T47" fmla="*/ 3 h 51"/>
                <a:gd name="T48" fmla="*/ 10 w 44"/>
                <a:gd name="T49" fmla="*/ 4 h 51"/>
                <a:gd name="T50" fmla="*/ 7 w 44"/>
                <a:gd name="T51" fmla="*/ 5 h 51"/>
                <a:gd name="T52" fmla="*/ 5 w 44"/>
                <a:gd name="T53" fmla="*/ 8 h 51"/>
                <a:gd name="T54" fmla="*/ 3 w 44"/>
                <a:gd name="T55" fmla="*/ 11 h 51"/>
                <a:gd name="T56" fmla="*/ 2 w 44"/>
                <a:gd name="T57" fmla="*/ 14 h 51"/>
                <a:gd name="T58" fmla="*/ 0 w 44"/>
                <a:gd name="T59" fmla="*/ 14 h 51"/>
                <a:gd name="T60" fmla="*/ 0 w 44"/>
                <a:gd name="T61" fmla="*/ 0 h 51"/>
                <a:gd name="T62" fmla="*/ 44 w 44"/>
                <a:gd name="T63" fmla="*/ 0 h 51"/>
                <a:gd name="T64" fmla="*/ 44 w 44"/>
                <a:gd name="T65" fmla="*/ 1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4" h="51">
                  <a:moveTo>
                    <a:pt x="44" y="14"/>
                  </a:moveTo>
                  <a:cubicBezTo>
                    <a:pt x="42" y="14"/>
                    <a:pt x="42" y="14"/>
                    <a:pt x="42" y="14"/>
                  </a:cubicBezTo>
                  <a:cubicBezTo>
                    <a:pt x="41" y="13"/>
                    <a:pt x="41" y="12"/>
                    <a:pt x="40" y="11"/>
                  </a:cubicBezTo>
                  <a:cubicBezTo>
                    <a:pt x="40" y="10"/>
                    <a:pt x="39" y="9"/>
                    <a:pt x="38" y="8"/>
                  </a:cubicBezTo>
                  <a:cubicBezTo>
                    <a:pt x="38" y="7"/>
                    <a:pt x="37" y="6"/>
                    <a:pt x="36" y="5"/>
                  </a:cubicBezTo>
                  <a:cubicBezTo>
                    <a:pt x="35" y="4"/>
                    <a:pt x="34" y="4"/>
                    <a:pt x="34" y="4"/>
                  </a:cubicBezTo>
                  <a:cubicBezTo>
                    <a:pt x="33" y="3"/>
                    <a:pt x="32" y="3"/>
                    <a:pt x="31" y="3"/>
                  </a:cubicBezTo>
                  <a:cubicBezTo>
                    <a:pt x="30" y="3"/>
                    <a:pt x="29" y="3"/>
                    <a:pt x="28" y="3"/>
                  </a:cubicBezTo>
                  <a:cubicBezTo>
                    <a:pt x="26" y="3"/>
                    <a:pt x="26" y="3"/>
                    <a:pt x="26" y="3"/>
                  </a:cubicBezTo>
                  <a:cubicBezTo>
                    <a:pt x="26" y="44"/>
                    <a:pt x="26" y="44"/>
                    <a:pt x="26" y="44"/>
                  </a:cubicBezTo>
                  <a:cubicBezTo>
                    <a:pt x="26" y="45"/>
                    <a:pt x="26" y="46"/>
                    <a:pt x="26" y="46"/>
                  </a:cubicBezTo>
                  <a:cubicBezTo>
                    <a:pt x="26" y="47"/>
                    <a:pt x="27" y="47"/>
                    <a:pt x="28" y="48"/>
                  </a:cubicBezTo>
                  <a:cubicBezTo>
                    <a:pt x="28" y="48"/>
                    <a:pt x="29" y="48"/>
                    <a:pt x="31" y="48"/>
                  </a:cubicBezTo>
                  <a:cubicBezTo>
                    <a:pt x="32" y="49"/>
                    <a:pt x="33" y="49"/>
                    <a:pt x="34" y="49"/>
                  </a:cubicBezTo>
                  <a:cubicBezTo>
                    <a:pt x="34" y="51"/>
                    <a:pt x="34" y="51"/>
                    <a:pt x="34" y="51"/>
                  </a:cubicBezTo>
                  <a:cubicBezTo>
                    <a:pt x="10" y="51"/>
                    <a:pt x="10" y="51"/>
                    <a:pt x="10" y="51"/>
                  </a:cubicBezTo>
                  <a:cubicBezTo>
                    <a:pt x="10" y="49"/>
                    <a:pt x="10" y="49"/>
                    <a:pt x="10" y="49"/>
                  </a:cubicBezTo>
                  <a:cubicBezTo>
                    <a:pt x="10" y="49"/>
                    <a:pt x="11" y="49"/>
                    <a:pt x="13" y="49"/>
                  </a:cubicBezTo>
                  <a:cubicBezTo>
                    <a:pt x="14" y="48"/>
                    <a:pt x="15" y="48"/>
                    <a:pt x="16" y="48"/>
                  </a:cubicBezTo>
                  <a:cubicBezTo>
                    <a:pt x="16" y="48"/>
                    <a:pt x="17" y="47"/>
                    <a:pt x="17" y="47"/>
                  </a:cubicBezTo>
                  <a:cubicBezTo>
                    <a:pt x="18" y="46"/>
                    <a:pt x="18" y="45"/>
                    <a:pt x="18" y="44"/>
                  </a:cubicBezTo>
                  <a:cubicBezTo>
                    <a:pt x="18" y="3"/>
                    <a:pt x="18" y="3"/>
                    <a:pt x="18" y="3"/>
                  </a:cubicBezTo>
                  <a:cubicBezTo>
                    <a:pt x="16" y="3"/>
                    <a:pt x="16" y="3"/>
                    <a:pt x="16" y="3"/>
                  </a:cubicBezTo>
                  <a:cubicBezTo>
                    <a:pt x="15" y="3"/>
                    <a:pt x="14" y="3"/>
                    <a:pt x="13" y="3"/>
                  </a:cubicBezTo>
                  <a:cubicBezTo>
                    <a:pt x="12" y="3"/>
                    <a:pt x="11" y="3"/>
                    <a:pt x="10" y="4"/>
                  </a:cubicBezTo>
                  <a:cubicBezTo>
                    <a:pt x="9" y="4"/>
                    <a:pt x="8" y="4"/>
                    <a:pt x="7" y="5"/>
                  </a:cubicBezTo>
                  <a:cubicBezTo>
                    <a:pt x="7" y="6"/>
                    <a:pt x="6" y="7"/>
                    <a:pt x="5" y="8"/>
                  </a:cubicBezTo>
                  <a:cubicBezTo>
                    <a:pt x="4" y="9"/>
                    <a:pt x="4" y="10"/>
                    <a:pt x="3" y="11"/>
                  </a:cubicBezTo>
                  <a:cubicBezTo>
                    <a:pt x="3" y="13"/>
                    <a:pt x="2" y="14"/>
                    <a:pt x="2" y="14"/>
                  </a:cubicBezTo>
                  <a:cubicBezTo>
                    <a:pt x="0" y="14"/>
                    <a:pt x="0" y="14"/>
                    <a:pt x="0" y="14"/>
                  </a:cubicBezTo>
                  <a:cubicBezTo>
                    <a:pt x="0" y="0"/>
                    <a:pt x="0" y="0"/>
                    <a:pt x="0" y="0"/>
                  </a:cubicBezTo>
                  <a:cubicBezTo>
                    <a:pt x="44" y="0"/>
                    <a:pt x="44" y="0"/>
                    <a:pt x="44" y="0"/>
                  </a:cubicBezTo>
                  <a:lnTo>
                    <a:pt x="44" y="1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6" name="Freeform 43"/>
            <p:cNvSpPr>
              <a:spLocks/>
            </p:cNvSpPr>
            <p:nvPr userDrawn="1"/>
          </p:nvSpPr>
          <p:spPr bwMode="auto">
            <a:xfrm>
              <a:off x="4559251" y="1452985"/>
              <a:ext cx="184150" cy="192088"/>
            </a:xfrm>
            <a:custGeom>
              <a:avLst/>
              <a:gdLst>
                <a:gd name="T0" fmla="*/ 49 w 49"/>
                <a:gd name="T1" fmla="*/ 3 h 51"/>
                <a:gd name="T2" fmla="*/ 47 w 49"/>
                <a:gd name="T3" fmla="*/ 4 h 51"/>
                <a:gd name="T4" fmla="*/ 45 w 49"/>
                <a:gd name="T5" fmla="*/ 4 h 51"/>
                <a:gd name="T6" fmla="*/ 43 w 49"/>
                <a:gd name="T7" fmla="*/ 6 h 51"/>
                <a:gd name="T8" fmla="*/ 41 w 49"/>
                <a:gd name="T9" fmla="*/ 8 h 51"/>
                <a:gd name="T10" fmla="*/ 36 w 49"/>
                <a:gd name="T11" fmla="*/ 16 h 51"/>
                <a:gd name="T12" fmla="*/ 30 w 49"/>
                <a:gd name="T13" fmla="*/ 26 h 51"/>
                <a:gd name="T14" fmla="*/ 28 w 49"/>
                <a:gd name="T15" fmla="*/ 30 h 51"/>
                <a:gd name="T16" fmla="*/ 28 w 49"/>
                <a:gd name="T17" fmla="*/ 34 h 51"/>
                <a:gd name="T18" fmla="*/ 28 w 49"/>
                <a:gd name="T19" fmla="*/ 44 h 51"/>
                <a:gd name="T20" fmla="*/ 29 w 49"/>
                <a:gd name="T21" fmla="*/ 46 h 51"/>
                <a:gd name="T22" fmla="*/ 30 w 49"/>
                <a:gd name="T23" fmla="*/ 48 h 51"/>
                <a:gd name="T24" fmla="*/ 33 w 49"/>
                <a:gd name="T25" fmla="*/ 48 h 51"/>
                <a:gd name="T26" fmla="*/ 36 w 49"/>
                <a:gd name="T27" fmla="*/ 49 h 51"/>
                <a:gd name="T28" fmla="*/ 36 w 49"/>
                <a:gd name="T29" fmla="*/ 51 h 51"/>
                <a:gd name="T30" fmla="*/ 12 w 49"/>
                <a:gd name="T31" fmla="*/ 51 h 51"/>
                <a:gd name="T32" fmla="*/ 12 w 49"/>
                <a:gd name="T33" fmla="*/ 49 h 51"/>
                <a:gd name="T34" fmla="*/ 15 w 49"/>
                <a:gd name="T35" fmla="*/ 49 h 51"/>
                <a:gd name="T36" fmla="*/ 18 w 49"/>
                <a:gd name="T37" fmla="*/ 48 h 51"/>
                <a:gd name="T38" fmla="*/ 20 w 49"/>
                <a:gd name="T39" fmla="*/ 47 h 51"/>
                <a:gd name="T40" fmla="*/ 20 w 49"/>
                <a:gd name="T41" fmla="*/ 44 h 51"/>
                <a:gd name="T42" fmla="*/ 20 w 49"/>
                <a:gd name="T43" fmla="*/ 32 h 51"/>
                <a:gd name="T44" fmla="*/ 20 w 49"/>
                <a:gd name="T45" fmla="*/ 30 h 51"/>
                <a:gd name="T46" fmla="*/ 18 w 49"/>
                <a:gd name="T47" fmla="*/ 26 h 51"/>
                <a:gd name="T48" fmla="*/ 13 w 49"/>
                <a:gd name="T49" fmla="*/ 17 h 51"/>
                <a:gd name="T50" fmla="*/ 9 w 49"/>
                <a:gd name="T51" fmla="*/ 9 h 51"/>
                <a:gd name="T52" fmla="*/ 7 w 49"/>
                <a:gd name="T53" fmla="*/ 6 h 51"/>
                <a:gd name="T54" fmla="*/ 5 w 49"/>
                <a:gd name="T55" fmla="*/ 4 h 51"/>
                <a:gd name="T56" fmla="*/ 2 w 49"/>
                <a:gd name="T57" fmla="*/ 3 h 51"/>
                <a:gd name="T58" fmla="*/ 0 w 49"/>
                <a:gd name="T59" fmla="*/ 3 h 51"/>
                <a:gd name="T60" fmla="*/ 0 w 49"/>
                <a:gd name="T61" fmla="*/ 0 h 51"/>
                <a:gd name="T62" fmla="*/ 22 w 49"/>
                <a:gd name="T63" fmla="*/ 0 h 51"/>
                <a:gd name="T64" fmla="*/ 22 w 49"/>
                <a:gd name="T65" fmla="*/ 3 h 51"/>
                <a:gd name="T66" fmla="*/ 17 w 49"/>
                <a:gd name="T67" fmla="*/ 4 h 51"/>
                <a:gd name="T68" fmla="*/ 15 w 49"/>
                <a:gd name="T69" fmla="*/ 5 h 51"/>
                <a:gd name="T70" fmla="*/ 16 w 49"/>
                <a:gd name="T71" fmla="*/ 6 h 51"/>
                <a:gd name="T72" fmla="*/ 16 w 49"/>
                <a:gd name="T73" fmla="*/ 7 h 51"/>
                <a:gd name="T74" fmla="*/ 17 w 49"/>
                <a:gd name="T75" fmla="*/ 9 h 51"/>
                <a:gd name="T76" fmla="*/ 18 w 49"/>
                <a:gd name="T77" fmla="*/ 11 h 51"/>
                <a:gd name="T78" fmla="*/ 22 w 49"/>
                <a:gd name="T79" fmla="*/ 18 h 51"/>
                <a:gd name="T80" fmla="*/ 26 w 49"/>
                <a:gd name="T81" fmla="*/ 26 h 51"/>
                <a:gd name="T82" fmla="*/ 35 w 49"/>
                <a:gd name="T83" fmla="*/ 12 h 51"/>
                <a:gd name="T84" fmla="*/ 38 w 49"/>
                <a:gd name="T85" fmla="*/ 6 h 51"/>
                <a:gd name="T86" fmla="*/ 37 w 49"/>
                <a:gd name="T87" fmla="*/ 4 h 51"/>
                <a:gd name="T88" fmla="*/ 36 w 49"/>
                <a:gd name="T89" fmla="*/ 4 h 51"/>
                <a:gd name="T90" fmla="*/ 34 w 49"/>
                <a:gd name="T91" fmla="*/ 3 h 51"/>
                <a:gd name="T92" fmla="*/ 31 w 49"/>
                <a:gd name="T93" fmla="*/ 3 h 51"/>
                <a:gd name="T94" fmla="*/ 31 w 49"/>
                <a:gd name="T95" fmla="*/ 0 h 51"/>
                <a:gd name="T96" fmla="*/ 49 w 49"/>
                <a:gd name="T97" fmla="*/ 0 h 51"/>
                <a:gd name="T98" fmla="*/ 49 w 49"/>
                <a:gd name="T99"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9" h="51">
                  <a:moveTo>
                    <a:pt x="49" y="3"/>
                  </a:moveTo>
                  <a:cubicBezTo>
                    <a:pt x="49" y="3"/>
                    <a:pt x="48" y="3"/>
                    <a:pt x="47" y="4"/>
                  </a:cubicBezTo>
                  <a:cubicBezTo>
                    <a:pt x="46" y="4"/>
                    <a:pt x="46" y="4"/>
                    <a:pt x="45" y="4"/>
                  </a:cubicBezTo>
                  <a:cubicBezTo>
                    <a:pt x="44" y="5"/>
                    <a:pt x="44" y="5"/>
                    <a:pt x="43" y="6"/>
                  </a:cubicBezTo>
                  <a:cubicBezTo>
                    <a:pt x="43" y="6"/>
                    <a:pt x="42" y="7"/>
                    <a:pt x="41" y="8"/>
                  </a:cubicBezTo>
                  <a:cubicBezTo>
                    <a:pt x="39" y="11"/>
                    <a:pt x="38" y="13"/>
                    <a:pt x="36" y="16"/>
                  </a:cubicBezTo>
                  <a:cubicBezTo>
                    <a:pt x="35" y="19"/>
                    <a:pt x="33" y="22"/>
                    <a:pt x="30" y="26"/>
                  </a:cubicBezTo>
                  <a:cubicBezTo>
                    <a:pt x="29" y="28"/>
                    <a:pt x="29" y="29"/>
                    <a:pt x="28" y="30"/>
                  </a:cubicBezTo>
                  <a:cubicBezTo>
                    <a:pt x="28" y="31"/>
                    <a:pt x="28" y="32"/>
                    <a:pt x="28" y="34"/>
                  </a:cubicBezTo>
                  <a:cubicBezTo>
                    <a:pt x="28" y="44"/>
                    <a:pt x="28" y="44"/>
                    <a:pt x="28" y="44"/>
                  </a:cubicBezTo>
                  <a:cubicBezTo>
                    <a:pt x="28" y="45"/>
                    <a:pt x="28" y="46"/>
                    <a:pt x="29" y="46"/>
                  </a:cubicBezTo>
                  <a:cubicBezTo>
                    <a:pt x="29" y="47"/>
                    <a:pt x="29" y="47"/>
                    <a:pt x="30" y="48"/>
                  </a:cubicBezTo>
                  <a:cubicBezTo>
                    <a:pt x="31" y="48"/>
                    <a:pt x="32" y="48"/>
                    <a:pt x="33" y="48"/>
                  </a:cubicBezTo>
                  <a:cubicBezTo>
                    <a:pt x="34" y="49"/>
                    <a:pt x="35" y="49"/>
                    <a:pt x="36" y="49"/>
                  </a:cubicBezTo>
                  <a:cubicBezTo>
                    <a:pt x="36" y="51"/>
                    <a:pt x="36" y="51"/>
                    <a:pt x="36" y="51"/>
                  </a:cubicBezTo>
                  <a:cubicBezTo>
                    <a:pt x="12" y="51"/>
                    <a:pt x="12" y="51"/>
                    <a:pt x="12" y="51"/>
                  </a:cubicBezTo>
                  <a:cubicBezTo>
                    <a:pt x="12" y="49"/>
                    <a:pt x="12" y="49"/>
                    <a:pt x="12" y="49"/>
                  </a:cubicBezTo>
                  <a:cubicBezTo>
                    <a:pt x="13" y="49"/>
                    <a:pt x="14" y="49"/>
                    <a:pt x="15" y="49"/>
                  </a:cubicBezTo>
                  <a:cubicBezTo>
                    <a:pt x="17" y="48"/>
                    <a:pt x="18" y="48"/>
                    <a:pt x="18" y="48"/>
                  </a:cubicBezTo>
                  <a:cubicBezTo>
                    <a:pt x="19" y="48"/>
                    <a:pt x="20" y="47"/>
                    <a:pt x="20" y="47"/>
                  </a:cubicBezTo>
                  <a:cubicBezTo>
                    <a:pt x="20" y="46"/>
                    <a:pt x="20" y="45"/>
                    <a:pt x="20" y="44"/>
                  </a:cubicBezTo>
                  <a:cubicBezTo>
                    <a:pt x="20" y="32"/>
                    <a:pt x="20" y="32"/>
                    <a:pt x="20" y="32"/>
                  </a:cubicBezTo>
                  <a:cubicBezTo>
                    <a:pt x="20" y="32"/>
                    <a:pt x="20" y="31"/>
                    <a:pt x="20" y="30"/>
                  </a:cubicBezTo>
                  <a:cubicBezTo>
                    <a:pt x="19" y="29"/>
                    <a:pt x="19" y="28"/>
                    <a:pt x="18" y="26"/>
                  </a:cubicBezTo>
                  <a:cubicBezTo>
                    <a:pt x="17" y="24"/>
                    <a:pt x="15" y="21"/>
                    <a:pt x="13" y="17"/>
                  </a:cubicBezTo>
                  <a:cubicBezTo>
                    <a:pt x="12" y="14"/>
                    <a:pt x="10" y="11"/>
                    <a:pt x="9" y="9"/>
                  </a:cubicBezTo>
                  <a:cubicBezTo>
                    <a:pt x="8" y="8"/>
                    <a:pt x="7" y="7"/>
                    <a:pt x="7" y="6"/>
                  </a:cubicBezTo>
                  <a:cubicBezTo>
                    <a:pt x="6" y="5"/>
                    <a:pt x="5" y="5"/>
                    <a:pt x="5" y="4"/>
                  </a:cubicBezTo>
                  <a:cubicBezTo>
                    <a:pt x="4" y="4"/>
                    <a:pt x="3" y="4"/>
                    <a:pt x="2" y="3"/>
                  </a:cubicBezTo>
                  <a:cubicBezTo>
                    <a:pt x="2" y="3"/>
                    <a:pt x="1" y="3"/>
                    <a:pt x="0" y="3"/>
                  </a:cubicBezTo>
                  <a:cubicBezTo>
                    <a:pt x="0" y="0"/>
                    <a:pt x="0" y="0"/>
                    <a:pt x="0" y="0"/>
                  </a:cubicBezTo>
                  <a:cubicBezTo>
                    <a:pt x="22" y="0"/>
                    <a:pt x="22" y="0"/>
                    <a:pt x="22" y="0"/>
                  </a:cubicBezTo>
                  <a:cubicBezTo>
                    <a:pt x="22" y="3"/>
                    <a:pt x="22" y="3"/>
                    <a:pt x="22" y="3"/>
                  </a:cubicBezTo>
                  <a:cubicBezTo>
                    <a:pt x="20" y="3"/>
                    <a:pt x="18" y="3"/>
                    <a:pt x="17" y="4"/>
                  </a:cubicBezTo>
                  <a:cubicBezTo>
                    <a:pt x="16" y="4"/>
                    <a:pt x="15" y="4"/>
                    <a:pt x="15" y="5"/>
                  </a:cubicBezTo>
                  <a:cubicBezTo>
                    <a:pt x="15" y="5"/>
                    <a:pt x="15" y="5"/>
                    <a:pt x="16" y="6"/>
                  </a:cubicBezTo>
                  <a:cubicBezTo>
                    <a:pt x="16" y="6"/>
                    <a:pt x="16" y="6"/>
                    <a:pt x="16" y="7"/>
                  </a:cubicBezTo>
                  <a:cubicBezTo>
                    <a:pt x="16" y="7"/>
                    <a:pt x="17" y="8"/>
                    <a:pt x="17" y="9"/>
                  </a:cubicBezTo>
                  <a:cubicBezTo>
                    <a:pt x="18" y="10"/>
                    <a:pt x="18" y="11"/>
                    <a:pt x="18" y="11"/>
                  </a:cubicBezTo>
                  <a:cubicBezTo>
                    <a:pt x="20" y="13"/>
                    <a:pt x="21" y="16"/>
                    <a:pt x="22" y="18"/>
                  </a:cubicBezTo>
                  <a:cubicBezTo>
                    <a:pt x="23" y="20"/>
                    <a:pt x="25" y="23"/>
                    <a:pt x="26" y="26"/>
                  </a:cubicBezTo>
                  <a:cubicBezTo>
                    <a:pt x="30" y="20"/>
                    <a:pt x="33" y="15"/>
                    <a:pt x="35" y="12"/>
                  </a:cubicBezTo>
                  <a:cubicBezTo>
                    <a:pt x="37" y="8"/>
                    <a:pt x="38" y="6"/>
                    <a:pt x="38" y="6"/>
                  </a:cubicBezTo>
                  <a:cubicBezTo>
                    <a:pt x="38" y="5"/>
                    <a:pt x="38" y="5"/>
                    <a:pt x="37" y="4"/>
                  </a:cubicBezTo>
                  <a:cubicBezTo>
                    <a:pt x="37" y="4"/>
                    <a:pt x="36" y="4"/>
                    <a:pt x="36" y="4"/>
                  </a:cubicBezTo>
                  <a:cubicBezTo>
                    <a:pt x="35" y="3"/>
                    <a:pt x="34" y="3"/>
                    <a:pt x="34" y="3"/>
                  </a:cubicBezTo>
                  <a:cubicBezTo>
                    <a:pt x="33" y="3"/>
                    <a:pt x="32" y="3"/>
                    <a:pt x="31" y="3"/>
                  </a:cubicBezTo>
                  <a:cubicBezTo>
                    <a:pt x="31" y="0"/>
                    <a:pt x="31" y="0"/>
                    <a:pt x="31" y="0"/>
                  </a:cubicBezTo>
                  <a:cubicBezTo>
                    <a:pt x="49" y="0"/>
                    <a:pt x="49" y="0"/>
                    <a:pt x="49" y="0"/>
                  </a:cubicBezTo>
                  <a:lnTo>
                    <a:pt x="49" y="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7" name="Freeform 44"/>
            <p:cNvSpPr>
              <a:spLocks/>
            </p:cNvSpPr>
            <p:nvPr userDrawn="1"/>
          </p:nvSpPr>
          <p:spPr bwMode="auto">
            <a:xfrm>
              <a:off x="2306589" y="714797"/>
              <a:ext cx="327025" cy="461963"/>
            </a:xfrm>
            <a:custGeom>
              <a:avLst/>
              <a:gdLst>
                <a:gd name="T0" fmla="*/ 67 w 87"/>
                <a:gd name="T1" fmla="*/ 93 h 122"/>
                <a:gd name="T2" fmla="*/ 63 w 87"/>
                <a:gd name="T3" fmla="*/ 93 h 122"/>
                <a:gd name="T4" fmla="*/ 50 w 87"/>
                <a:gd name="T5" fmla="*/ 98 h 122"/>
                <a:gd name="T6" fmla="*/ 33 w 87"/>
                <a:gd name="T7" fmla="*/ 98 h 122"/>
                <a:gd name="T8" fmla="*/ 33 w 87"/>
                <a:gd name="T9" fmla="*/ 97 h 122"/>
                <a:gd name="T10" fmla="*/ 44 w 87"/>
                <a:gd name="T11" fmla="*/ 86 h 122"/>
                <a:gd name="T12" fmla="*/ 44 w 87"/>
                <a:gd name="T13" fmla="*/ 73 h 122"/>
                <a:gd name="T14" fmla="*/ 59 w 87"/>
                <a:gd name="T15" fmla="*/ 68 h 122"/>
                <a:gd name="T16" fmla="*/ 71 w 87"/>
                <a:gd name="T17" fmla="*/ 63 h 122"/>
                <a:gd name="T18" fmla="*/ 80 w 87"/>
                <a:gd name="T19" fmla="*/ 51 h 122"/>
                <a:gd name="T20" fmla="*/ 81 w 87"/>
                <a:gd name="T21" fmla="*/ 44 h 122"/>
                <a:gd name="T22" fmla="*/ 81 w 87"/>
                <a:gd name="T23" fmla="*/ 41 h 122"/>
                <a:gd name="T24" fmla="*/ 68 w 87"/>
                <a:gd name="T25" fmla="*/ 36 h 122"/>
                <a:gd name="T26" fmla="*/ 64 w 87"/>
                <a:gd name="T27" fmla="*/ 31 h 122"/>
                <a:gd name="T28" fmla="*/ 63 w 87"/>
                <a:gd name="T29" fmla="*/ 28 h 122"/>
                <a:gd name="T30" fmla="*/ 62 w 87"/>
                <a:gd name="T31" fmla="*/ 27 h 122"/>
                <a:gd name="T32" fmla="*/ 58 w 87"/>
                <a:gd name="T33" fmla="*/ 28 h 122"/>
                <a:gd name="T34" fmla="*/ 57 w 87"/>
                <a:gd name="T35" fmla="*/ 29 h 122"/>
                <a:gd name="T36" fmla="*/ 57 w 87"/>
                <a:gd name="T37" fmla="*/ 30 h 122"/>
                <a:gd name="T38" fmla="*/ 57 w 87"/>
                <a:gd name="T39" fmla="*/ 41 h 122"/>
                <a:gd name="T40" fmla="*/ 49 w 87"/>
                <a:gd name="T41" fmla="*/ 46 h 122"/>
                <a:gd name="T42" fmla="*/ 44 w 87"/>
                <a:gd name="T43" fmla="*/ 52 h 122"/>
                <a:gd name="T44" fmla="*/ 39 w 87"/>
                <a:gd name="T45" fmla="*/ 50 h 122"/>
                <a:gd name="T46" fmla="*/ 22 w 87"/>
                <a:gd name="T47" fmla="*/ 8 h 122"/>
                <a:gd name="T48" fmla="*/ 13 w 87"/>
                <a:gd name="T49" fmla="*/ 0 h 122"/>
                <a:gd name="T50" fmla="*/ 9 w 87"/>
                <a:gd name="T51" fmla="*/ 11 h 122"/>
                <a:gd name="T52" fmla="*/ 9 w 87"/>
                <a:gd name="T53" fmla="*/ 13 h 122"/>
                <a:gd name="T54" fmla="*/ 3 w 87"/>
                <a:gd name="T55" fmla="*/ 38 h 122"/>
                <a:gd name="T56" fmla="*/ 0 w 87"/>
                <a:gd name="T57" fmla="*/ 53 h 122"/>
                <a:gd name="T58" fmla="*/ 7 w 87"/>
                <a:gd name="T59" fmla="*/ 81 h 122"/>
                <a:gd name="T60" fmla="*/ 8 w 87"/>
                <a:gd name="T61" fmla="*/ 91 h 122"/>
                <a:gd name="T62" fmla="*/ 21 w 87"/>
                <a:gd name="T63" fmla="*/ 117 h 122"/>
                <a:gd name="T64" fmla="*/ 41 w 87"/>
                <a:gd name="T65" fmla="*/ 119 h 122"/>
                <a:gd name="T66" fmla="*/ 46 w 87"/>
                <a:gd name="T67" fmla="*/ 115 h 122"/>
                <a:gd name="T68" fmla="*/ 53 w 87"/>
                <a:gd name="T69" fmla="*/ 115 h 122"/>
                <a:gd name="T70" fmla="*/ 72 w 87"/>
                <a:gd name="T71" fmla="*/ 110 h 122"/>
                <a:gd name="T72" fmla="*/ 82 w 87"/>
                <a:gd name="T73" fmla="*/ 104 h 122"/>
                <a:gd name="T74" fmla="*/ 87 w 87"/>
                <a:gd name="T75" fmla="*/ 94 h 122"/>
                <a:gd name="T76" fmla="*/ 86 w 87"/>
                <a:gd name="T77" fmla="*/ 88 h 122"/>
                <a:gd name="T78" fmla="*/ 67 w 87"/>
                <a:gd name="T79" fmla="*/ 9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7" h="122">
                  <a:moveTo>
                    <a:pt x="67" y="93"/>
                  </a:moveTo>
                  <a:cubicBezTo>
                    <a:pt x="66" y="93"/>
                    <a:pt x="64" y="93"/>
                    <a:pt x="63" y="93"/>
                  </a:cubicBezTo>
                  <a:cubicBezTo>
                    <a:pt x="59" y="95"/>
                    <a:pt x="54" y="96"/>
                    <a:pt x="50" y="98"/>
                  </a:cubicBezTo>
                  <a:cubicBezTo>
                    <a:pt x="45" y="99"/>
                    <a:pt x="38" y="102"/>
                    <a:pt x="33" y="98"/>
                  </a:cubicBezTo>
                  <a:cubicBezTo>
                    <a:pt x="33" y="98"/>
                    <a:pt x="33" y="98"/>
                    <a:pt x="33" y="97"/>
                  </a:cubicBezTo>
                  <a:cubicBezTo>
                    <a:pt x="37" y="93"/>
                    <a:pt x="37" y="90"/>
                    <a:pt x="44" y="86"/>
                  </a:cubicBezTo>
                  <a:cubicBezTo>
                    <a:pt x="44" y="82"/>
                    <a:pt x="46" y="76"/>
                    <a:pt x="44" y="73"/>
                  </a:cubicBezTo>
                  <a:cubicBezTo>
                    <a:pt x="44" y="66"/>
                    <a:pt x="53" y="69"/>
                    <a:pt x="59" y="68"/>
                  </a:cubicBezTo>
                  <a:cubicBezTo>
                    <a:pt x="63" y="67"/>
                    <a:pt x="68" y="65"/>
                    <a:pt x="71" y="63"/>
                  </a:cubicBezTo>
                  <a:cubicBezTo>
                    <a:pt x="75" y="61"/>
                    <a:pt x="78" y="56"/>
                    <a:pt x="80" y="51"/>
                  </a:cubicBezTo>
                  <a:cubicBezTo>
                    <a:pt x="81" y="50"/>
                    <a:pt x="80" y="46"/>
                    <a:pt x="81" y="44"/>
                  </a:cubicBezTo>
                  <a:cubicBezTo>
                    <a:pt x="81" y="43"/>
                    <a:pt x="81" y="42"/>
                    <a:pt x="81" y="41"/>
                  </a:cubicBezTo>
                  <a:cubicBezTo>
                    <a:pt x="81" y="40"/>
                    <a:pt x="70" y="37"/>
                    <a:pt x="68" y="36"/>
                  </a:cubicBezTo>
                  <a:cubicBezTo>
                    <a:pt x="67" y="35"/>
                    <a:pt x="64" y="33"/>
                    <a:pt x="64" y="31"/>
                  </a:cubicBezTo>
                  <a:cubicBezTo>
                    <a:pt x="63" y="30"/>
                    <a:pt x="64" y="29"/>
                    <a:pt x="63" y="28"/>
                  </a:cubicBezTo>
                  <a:cubicBezTo>
                    <a:pt x="63" y="27"/>
                    <a:pt x="62" y="27"/>
                    <a:pt x="62" y="27"/>
                  </a:cubicBezTo>
                  <a:cubicBezTo>
                    <a:pt x="59" y="27"/>
                    <a:pt x="59" y="27"/>
                    <a:pt x="58" y="28"/>
                  </a:cubicBezTo>
                  <a:cubicBezTo>
                    <a:pt x="58" y="29"/>
                    <a:pt x="57" y="29"/>
                    <a:pt x="57" y="29"/>
                  </a:cubicBezTo>
                  <a:cubicBezTo>
                    <a:pt x="57" y="30"/>
                    <a:pt x="57" y="30"/>
                    <a:pt x="57" y="30"/>
                  </a:cubicBezTo>
                  <a:cubicBezTo>
                    <a:pt x="57" y="34"/>
                    <a:pt x="57" y="37"/>
                    <a:pt x="57" y="41"/>
                  </a:cubicBezTo>
                  <a:cubicBezTo>
                    <a:pt x="56" y="43"/>
                    <a:pt x="51" y="45"/>
                    <a:pt x="49" y="46"/>
                  </a:cubicBezTo>
                  <a:cubicBezTo>
                    <a:pt x="47" y="48"/>
                    <a:pt x="45" y="50"/>
                    <a:pt x="44" y="52"/>
                  </a:cubicBezTo>
                  <a:cubicBezTo>
                    <a:pt x="41" y="52"/>
                    <a:pt x="41" y="51"/>
                    <a:pt x="39" y="50"/>
                  </a:cubicBezTo>
                  <a:cubicBezTo>
                    <a:pt x="36" y="32"/>
                    <a:pt x="34" y="17"/>
                    <a:pt x="22" y="8"/>
                  </a:cubicBezTo>
                  <a:cubicBezTo>
                    <a:pt x="19" y="6"/>
                    <a:pt x="17" y="2"/>
                    <a:pt x="13" y="0"/>
                  </a:cubicBezTo>
                  <a:cubicBezTo>
                    <a:pt x="12" y="4"/>
                    <a:pt x="10" y="7"/>
                    <a:pt x="9" y="11"/>
                  </a:cubicBezTo>
                  <a:cubicBezTo>
                    <a:pt x="9" y="12"/>
                    <a:pt x="9" y="13"/>
                    <a:pt x="9" y="13"/>
                  </a:cubicBezTo>
                  <a:cubicBezTo>
                    <a:pt x="7" y="21"/>
                    <a:pt x="5" y="30"/>
                    <a:pt x="3" y="38"/>
                  </a:cubicBezTo>
                  <a:cubicBezTo>
                    <a:pt x="3" y="40"/>
                    <a:pt x="0" y="51"/>
                    <a:pt x="0" y="53"/>
                  </a:cubicBezTo>
                  <a:cubicBezTo>
                    <a:pt x="2" y="62"/>
                    <a:pt x="5" y="73"/>
                    <a:pt x="7" y="81"/>
                  </a:cubicBezTo>
                  <a:cubicBezTo>
                    <a:pt x="8" y="85"/>
                    <a:pt x="7" y="88"/>
                    <a:pt x="8" y="91"/>
                  </a:cubicBezTo>
                  <a:cubicBezTo>
                    <a:pt x="10" y="98"/>
                    <a:pt x="16" y="114"/>
                    <a:pt x="21" y="117"/>
                  </a:cubicBezTo>
                  <a:cubicBezTo>
                    <a:pt x="26" y="120"/>
                    <a:pt x="34" y="122"/>
                    <a:pt x="41" y="119"/>
                  </a:cubicBezTo>
                  <a:cubicBezTo>
                    <a:pt x="43" y="118"/>
                    <a:pt x="45" y="115"/>
                    <a:pt x="46" y="115"/>
                  </a:cubicBezTo>
                  <a:cubicBezTo>
                    <a:pt x="49" y="115"/>
                    <a:pt x="51" y="115"/>
                    <a:pt x="53" y="115"/>
                  </a:cubicBezTo>
                  <a:cubicBezTo>
                    <a:pt x="59" y="113"/>
                    <a:pt x="66" y="111"/>
                    <a:pt x="72" y="110"/>
                  </a:cubicBezTo>
                  <a:cubicBezTo>
                    <a:pt x="74" y="109"/>
                    <a:pt x="80" y="106"/>
                    <a:pt x="82" y="104"/>
                  </a:cubicBezTo>
                  <a:cubicBezTo>
                    <a:pt x="84" y="102"/>
                    <a:pt x="84" y="97"/>
                    <a:pt x="87" y="94"/>
                  </a:cubicBezTo>
                  <a:cubicBezTo>
                    <a:pt x="87" y="91"/>
                    <a:pt x="87" y="90"/>
                    <a:pt x="86" y="88"/>
                  </a:cubicBezTo>
                  <a:cubicBezTo>
                    <a:pt x="78" y="88"/>
                    <a:pt x="73" y="91"/>
                    <a:pt x="67" y="9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8" name="Freeform 45"/>
            <p:cNvSpPr>
              <a:spLocks noEditPoints="1"/>
            </p:cNvSpPr>
            <p:nvPr userDrawn="1"/>
          </p:nvSpPr>
          <p:spPr bwMode="auto">
            <a:xfrm>
              <a:off x="1919239" y="627485"/>
              <a:ext cx="282575" cy="644525"/>
            </a:xfrm>
            <a:custGeom>
              <a:avLst/>
              <a:gdLst>
                <a:gd name="T0" fmla="*/ 74 w 75"/>
                <a:gd name="T1" fmla="*/ 59 h 170"/>
                <a:gd name="T2" fmla="*/ 73 w 75"/>
                <a:gd name="T3" fmla="*/ 42 h 170"/>
                <a:gd name="T4" fmla="*/ 72 w 75"/>
                <a:gd name="T5" fmla="*/ 30 h 170"/>
                <a:gd name="T6" fmla="*/ 42 w 75"/>
                <a:gd name="T7" fmla="*/ 7 h 170"/>
                <a:gd name="T8" fmla="*/ 33 w 75"/>
                <a:gd name="T9" fmla="*/ 1 h 170"/>
                <a:gd name="T10" fmla="*/ 30 w 75"/>
                <a:gd name="T11" fmla="*/ 4 h 170"/>
                <a:gd name="T12" fmla="*/ 37 w 75"/>
                <a:gd name="T13" fmla="*/ 16 h 170"/>
                <a:gd name="T14" fmla="*/ 42 w 75"/>
                <a:gd name="T15" fmla="*/ 23 h 170"/>
                <a:gd name="T16" fmla="*/ 51 w 75"/>
                <a:gd name="T17" fmla="*/ 35 h 170"/>
                <a:gd name="T18" fmla="*/ 52 w 75"/>
                <a:gd name="T19" fmla="*/ 71 h 170"/>
                <a:gd name="T20" fmla="*/ 52 w 75"/>
                <a:gd name="T21" fmla="*/ 80 h 170"/>
                <a:gd name="T22" fmla="*/ 51 w 75"/>
                <a:gd name="T23" fmla="*/ 90 h 170"/>
                <a:gd name="T24" fmla="*/ 44 w 75"/>
                <a:gd name="T25" fmla="*/ 86 h 170"/>
                <a:gd name="T26" fmla="*/ 39 w 75"/>
                <a:gd name="T27" fmla="*/ 85 h 170"/>
                <a:gd name="T28" fmla="*/ 33 w 75"/>
                <a:gd name="T29" fmla="*/ 81 h 170"/>
                <a:gd name="T30" fmla="*/ 26 w 75"/>
                <a:gd name="T31" fmla="*/ 80 h 170"/>
                <a:gd name="T32" fmla="*/ 17 w 75"/>
                <a:gd name="T33" fmla="*/ 77 h 170"/>
                <a:gd name="T34" fmla="*/ 14 w 75"/>
                <a:gd name="T35" fmla="*/ 79 h 170"/>
                <a:gd name="T36" fmla="*/ 19 w 75"/>
                <a:gd name="T37" fmla="*/ 88 h 170"/>
                <a:gd name="T38" fmla="*/ 19 w 75"/>
                <a:gd name="T39" fmla="*/ 91 h 170"/>
                <a:gd name="T40" fmla="*/ 21 w 75"/>
                <a:gd name="T41" fmla="*/ 101 h 170"/>
                <a:gd name="T42" fmla="*/ 18 w 75"/>
                <a:gd name="T43" fmla="*/ 112 h 170"/>
                <a:gd name="T44" fmla="*/ 2 w 75"/>
                <a:gd name="T45" fmla="*/ 143 h 170"/>
                <a:gd name="T46" fmla="*/ 1 w 75"/>
                <a:gd name="T47" fmla="*/ 144 h 170"/>
                <a:gd name="T48" fmla="*/ 1 w 75"/>
                <a:gd name="T49" fmla="*/ 146 h 170"/>
                <a:gd name="T50" fmla="*/ 6 w 75"/>
                <a:gd name="T51" fmla="*/ 169 h 170"/>
                <a:gd name="T52" fmla="*/ 7 w 75"/>
                <a:gd name="T53" fmla="*/ 170 h 170"/>
                <a:gd name="T54" fmla="*/ 15 w 75"/>
                <a:gd name="T55" fmla="*/ 170 h 170"/>
                <a:gd name="T56" fmla="*/ 24 w 75"/>
                <a:gd name="T57" fmla="*/ 161 h 170"/>
                <a:gd name="T58" fmla="*/ 36 w 75"/>
                <a:gd name="T59" fmla="*/ 153 h 170"/>
                <a:gd name="T60" fmla="*/ 38 w 75"/>
                <a:gd name="T61" fmla="*/ 151 h 170"/>
                <a:gd name="T62" fmla="*/ 50 w 75"/>
                <a:gd name="T63" fmla="*/ 141 h 170"/>
                <a:gd name="T64" fmla="*/ 51 w 75"/>
                <a:gd name="T65" fmla="*/ 141 h 170"/>
                <a:gd name="T66" fmla="*/ 51 w 75"/>
                <a:gd name="T67" fmla="*/ 147 h 170"/>
                <a:gd name="T68" fmla="*/ 53 w 75"/>
                <a:gd name="T69" fmla="*/ 165 h 170"/>
                <a:gd name="T70" fmla="*/ 58 w 75"/>
                <a:gd name="T71" fmla="*/ 164 h 170"/>
                <a:gd name="T72" fmla="*/ 65 w 75"/>
                <a:gd name="T73" fmla="*/ 154 h 170"/>
                <a:gd name="T74" fmla="*/ 72 w 75"/>
                <a:gd name="T75" fmla="*/ 124 h 170"/>
                <a:gd name="T76" fmla="*/ 72 w 75"/>
                <a:gd name="T77" fmla="*/ 113 h 170"/>
                <a:gd name="T78" fmla="*/ 74 w 75"/>
                <a:gd name="T79" fmla="*/ 80 h 170"/>
                <a:gd name="T80" fmla="*/ 75 w 75"/>
                <a:gd name="T81" fmla="*/ 66 h 170"/>
                <a:gd name="T82" fmla="*/ 74 w 75"/>
                <a:gd name="T83" fmla="*/ 59 h 170"/>
                <a:gd name="T84" fmla="*/ 51 w 75"/>
                <a:gd name="T85" fmla="*/ 122 h 170"/>
                <a:gd name="T86" fmla="*/ 51 w 75"/>
                <a:gd name="T87" fmla="*/ 128 h 170"/>
                <a:gd name="T88" fmla="*/ 44 w 75"/>
                <a:gd name="T89" fmla="*/ 132 h 170"/>
                <a:gd name="T90" fmla="*/ 40 w 75"/>
                <a:gd name="T91" fmla="*/ 136 h 170"/>
                <a:gd name="T92" fmla="*/ 31 w 75"/>
                <a:gd name="T93" fmla="*/ 139 h 170"/>
                <a:gd name="T94" fmla="*/ 24 w 75"/>
                <a:gd name="T95" fmla="*/ 144 h 170"/>
                <a:gd name="T96" fmla="*/ 13 w 75"/>
                <a:gd name="T97" fmla="*/ 146 h 170"/>
                <a:gd name="T98" fmla="*/ 12 w 75"/>
                <a:gd name="T99" fmla="*/ 145 h 170"/>
                <a:gd name="T100" fmla="*/ 17 w 75"/>
                <a:gd name="T101" fmla="*/ 135 h 170"/>
                <a:gd name="T102" fmla="*/ 30 w 75"/>
                <a:gd name="T103" fmla="*/ 118 h 170"/>
                <a:gd name="T104" fmla="*/ 31 w 75"/>
                <a:gd name="T105" fmla="*/ 115 h 170"/>
                <a:gd name="T106" fmla="*/ 36 w 75"/>
                <a:gd name="T107" fmla="*/ 108 h 170"/>
                <a:gd name="T108" fmla="*/ 49 w 75"/>
                <a:gd name="T109" fmla="*/ 99 h 170"/>
                <a:gd name="T110" fmla="*/ 51 w 75"/>
                <a:gd name="T111" fmla="*/ 99 h 170"/>
                <a:gd name="T112" fmla="*/ 51 w 75"/>
                <a:gd name="T113" fmla="*/ 114 h 170"/>
                <a:gd name="T114" fmla="*/ 51 w 75"/>
                <a:gd name="T115" fmla="*/ 122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5" h="170">
                  <a:moveTo>
                    <a:pt x="74" y="59"/>
                  </a:moveTo>
                  <a:cubicBezTo>
                    <a:pt x="74" y="53"/>
                    <a:pt x="74" y="46"/>
                    <a:pt x="73" y="42"/>
                  </a:cubicBezTo>
                  <a:cubicBezTo>
                    <a:pt x="72" y="38"/>
                    <a:pt x="74" y="33"/>
                    <a:pt x="72" y="30"/>
                  </a:cubicBezTo>
                  <a:cubicBezTo>
                    <a:pt x="68" y="20"/>
                    <a:pt x="51" y="12"/>
                    <a:pt x="42" y="7"/>
                  </a:cubicBezTo>
                  <a:cubicBezTo>
                    <a:pt x="38" y="5"/>
                    <a:pt x="38" y="2"/>
                    <a:pt x="33" y="1"/>
                  </a:cubicBezTo>
                  <a:cubicBezTo>
                    <a:pt x="32" y="0"/>
                    <a:pt x="30" y="3"/>
                    <a:pt x="30" y="4"/>
                  </a:cubicBezTo>
                  <a:cubicBezTo>
                    <a:pt x="29" y="10"/>
                    <a:pt x="34" y="12"/>
                    <a:pt x="37" y="16"/>
                  </a:cubicBezTo>
                  <a:cubicBezTo>
                    <a:pt x="39" y="18"/>
                    <a:pt x="40" y="21"/>
                    <a:pt x="42" y="23"/>
                  </a:cubicBezTo>
                  <a:cubicBezTo>
                    <a:pt x="45" y="27"/>
                    <a:pt x="49" y="30"/>
                    <a:pt x="51" y="35"/>
                  </a:cubicBezTo>
                  <a:cubicBezTo>
                    <a:pt x="54" y="43"/>
                    <a:pt x="54" y="63"/>
                    <a:pt x="52" y="71"/>
                  </a:cubicBezTo>
                  <a:cubicBezTo>
                    <a:pt x="52" y="74"/>
                    <a:pt x="52" y="77"/>
                    <a:pt x="52" y="80"/>
                  </a:cubicBezTo>
                  <a:cubicBezTo>
                    <a:pt x="52" y="84"/>
                    <a:pt x="51" y="87"/>
                    <a:pt x="51" y="90"/>
                  </a:cubicBezTo>
                  <a:cubicBezTo>
                    <a:pt x="49" y="89"/>
                    <a:pt x="47" y="87"/>
                    <a:pt x="44" y="86"/>
                  </a:cubicBezTo>
                  <a:cubicBezTo>
                    <a:pt x="43" y="86"/>
                    <a:pt x="41" y="85"/>
                    <a:pt x="39" y="85"/>
                  </a:cubicBezTo>
                  <a:cubicBezTo>
                    <a:pt x="37" y="84"/>
                    <a:pt x="36" y="82"/>
                    <a:pt x="33" y="81"/>
                  </a:cubicBezTo>
                  <a:cubicBezTo>
                    <a:pt x="31" y="80"/>
                    <a:pt x="28" y="81"/>
                    <a:pt x="26" y="80"/>
                  </a:cubicBezTo>
                  <a:cubicBezTo>
                    <a:pt x="23" y="79"/>
                    <a:pt x="22" y="77"/>
                    <a:pt x="17" y="77"/>
                  </a:cubicBezTo>
                  <a:cubicBezTo>
                    <a:pt x="16" y="77"/>
                    <a:pt x="14" y="78"/>
                    <a:pt x="14" y="79"/>
                  </a:cubicBezTo>
                  <a:cubicBezTo>
                    <a:pt x="15" y="83"/>
                    <a:pt x="18" y="84"/>
                    <a:pt x="19" y="88"/>
                  </a:cubicBezTo>
                  <a:cubicBezTo>
                    <a:pt x="19" y="89"/>
                    <a:pt x="19" y="90"/>
                    <a:pt x="19" y="91"/>
                  </a:cubicBezTo>
                  <a:cubicBezTo>
                    <a:pt x="20" y="94"/>
                    <a:pt x="21" y="98"/>
                    <a:pt x="21" y="101"/>
                  </a:cubicBezTo>
                  <a:cubicBezTo>
                    <a:pt x="22" y="106"/>
                    <a:pt x="19" y="109"/>
                    <a:pt x="18" y="112"/>
                  </a:cubicBezTo>
                  <a:cubicBezTo>
                    <a:pt x="14" y="124"/>
                    <a:pt x="12" y="137"/>
                    <a:pt x="2" y="143"/>
                  </a:cubicBezTo>
                  <a:cubicBezTo>
                    <a:pt x="2" y="144"/>
                    <a:pt x="2" y="144"/>
                    <a:pt x="1" y="144"/>
                  </a:cubicBezTo>
                  <a:cubicBezTo>
                    <a:pt x="1" y="145"/>
                    <a:pt x="1" y="146"/>
                    <a:pt x="1" y="146"/>
                  </a:cubicBezTo>
                  <a:cubicBezTo>
                    <a:pt x="1" y="153"/>
                    <a:pt x="0" y="167"/>
                    <a:pt x="6" y="169"/>
                  </a:cubicBezTo>
                  <a:cubicBezTo>
                    <a:pt x="7" y="170"/>
                    <a:pt x="7" y="170"/>
                    <a:pt x="7" y="170"/>
                  </a:cubicBezTo>
                  <a:cubicBezTo>
                    <a:pt x="8" y="170"/>
                    <a:pt x="14" y="170"/>
                    <a:pt x="15" y="170"/>
                  </a:cubicBezTo>
                  <a:cubicBezTo>
                    <a:pt x="17" y="169"/>
                    <a:pt x="21" y="162"/>
                    <a:pt x="24" y="161"/>
                  </a:cubicBezTo>
                  <a:cubicBezTo>
                    <a:pt x="28" y="158"/>
                    <a:pt x="32" y="156"/>
                    <a:pt x="36" y="153"/>
                  </a:cubicBezTo>
                  <a:cubicBezTo>
                    <a:pt x="37" y="152"/>
                    <a:pt x="38" y="151"/>
                    <a:pt x="38" y="151"/>
                  </a:cubicBezTo>
                  <a:cubicBezTo>
                    <a:pt x="42" y="148"/>
                    <a:pt x="46" y="144"/>
                    <a:pt x="50" y="141"/>
                  </a:cubicBezTo>
                  <a:cubicBezTo>
                    <a:pt x="50" y="141"/>
                    <a:pt x="51" y="141"/>
                    <a:pt x="51" y="141"/>
                  </a:cubicBezTo>
                  <a:cubicBezTo>
                    <a:pt x="51" y="142"/>
                    <a:pt x="52" y="146"/>
                    <a:pt x="51" y="147"/>
                  </a:cubicBezTo>
                  <a:cubicBezTo>
                    <a:pt x="51" y="155"/>
                    <a:pt x="50" y="160"/>
                    <a:pt x="53" y="165"/>
                  </a:cubicBezTo>
                  <a:cubicBezTo>
                    <a:pt x="55" y="165"/>
                    <a:pt x="57" y="165"/>
                    <a:pt x="58" y="164"/>
                  </a:cubicBezTo>
                  <a:cubicBezTo>
                    <a:pt x="62" y="163"/>
                    <a:pt x="63" y="157"/>
                    <a:pt x="65" y="154"/>
                  </a:cubicBezTo>
                  <a:cubicBezTo>
                    <a:pt x="69" y="145"/>
                    <a:pt x="70" y="134"/>
                    <a:pt x="72" y="124"/>
                  </a:cubicBezTo>
                  <a:cubicBezTo>
                    <a:pt x="72" y="120"/>
                    <a:pt x="72" y="117"/>
                    <a:pt x="72" y="113"/>
                  </a:cubicBezTo>
                  <a:cubicBezTo>
                    <a:pt x="75" y="103"/>
                    <a:pt x="74" y="91"/>
                    <a:pt x="74" y="80"/>
                  </a:cubicBezTo>
                  <a:cubicBezTo>
                    <a:pt x="74" y="75"/>
                    <a:pt x="74" y="71"/>
                    <a:pt x="75" y="66"/>
                  </a:cubicBezTo>
                  <a:cubicBezTo>
                    <a:pt x="74" y="64"/>
                    <a:pt x="74" y="61"/>
                    <a:pt x="74" y="59"/>
                  </a:cubicBezTo>
                  <a:close/>
                  <a:moveTo>
                    <a:pt x="51" y="122"/>
                  </a:moveTo>
                  <a:cubicBezTo>
                    <a:pt x="51" y="124"/>
                    <a:pt x="51" y="126"/>
                    <a:pt x="51" y="128"/>
                  </a:cubicBezTo>
                  <a:cubicBezTo>
                    <a:pt x="50" y="130"/>
                    <a:pt x="46" y="131"/>
                    <a:pt x="44" y="132"/>
                  </a:cubicBezTo>
                  <a:cubicBezTo>
                    <a:pt x="43" y="133"/>
                    <a:pt x="41" y="135"/>
                    <a:pt x="40" y="136"/>
                  </a:cubicBezTo>
                  <a:cubicBezTo>
                    <a:pt x="37" y="137"/>
                    <a:pt x="34" y="137"/>
                    <a:pt x="31" y="139"/>
                  </a:cubicBezTo>
                  <a:cubicBezTo>
                    <a:pt x="29" y="140"/>
                    <a:pt x="26" y="142"/>
                    <a:pt x="24" y="144"/>
                  </a:cubicBezTo>
                  <a:cubicBezTo>
                    <a:pt x="22" y="145"/>
                    <a:pt x="16" y="148"/>
                    <a:pt x="13" y="146"/>
                  </a:cubicBezTo>
                  <a:cubicBezTo>
                    <a:pt x="12" y="146"/>
                    <a:pt x="12" y="145"/>
                    <a:pt x="12" y="145"/>
                  </a:cubicBezTo>
                  <a:cubicBezTo>
                    <a:pt x="12" y="141"/>
                    <a:pt x="15" y="138"/>
                    <a:pt x="17" y="135"/>
                  </a:cubicBezTo>
                  <a:cubicBezTo>
                    <a:pt x="21" y="129"/>
                    <a:pt x="26" y="124"/>
                    <a:pt x="30" y="118"/>
                  </a:cubicBezTo>
                  <a:cubicBezTo>
                    <a:pt x="30" y="117"/>
                    <a:pt x="31" y="116"/>
                    <a:pt x="31" y="115"/>
                  </a:cubicBezTo>
                  <a:cubicBezTo>
                    <a:pt x="32" y="113"/>
                    <a:pt x="35" y="111"/>
                    <a:pt x="36" y="108"/>
                  </a:cubicBezTo>
                  <a:cubicBezTo>
                    <a:pt x="44" y="108"/>
                    <a:pt x="48" y="104"/>
                    <a:pt x="49" y="99"/>
                  </a:cubicBezTo>
                  <a:cubicBezTo>
                    <a:pt x="50" y="99"/>
                    <a:pt x="51" y="99"/>
                    <a:pt x="51" y="99"/>
                  </a:cubicBezTo>
                  <a:cubicBezTo>
                    <a:pt x="51" y="104"/>
                    <a:pt x="52" y="109"/>
                    <a:pt x="51" y="114"/>
                  </a:cubicBezTo>
                  <a:cubicBezTo>
                    <a:pt x="51" y="117"/>
                    <a:pt x="52" y="121"/>
                    <a:pt x="51" y="12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9" name="Freeform 46"/>
            <p:cNvSpPr>
              <a:spLocks/>
            </p:cNvSpPr>
            <p:nvPr userDrawn="1"/>
          </p:nvSpPr>
          <p:spPr bwMode="auto">
            <a:xfrm>
              <a:off x="4246514" y="684635"/>
              <a:ext cx="158750" cy="219075"/>
            </a:xfrm>
            <a:custGeom>
              <a:avLst/>
              <a:gdLst>
                <a:gd name="T0" fmla="*/ 14 w 42"/>
                <a:gd name="T1" fmla="*/ 25 h 58"/>
                <a:gd name="T2" fmla="*/ 19 w 42"/>
                <a:gd name="T3" fmla="*/ 30 h 58"/>
                <a:gd name="T4" fmla="*/ 28 w 42"/>
                <a:gd name="T5" fmla="*/ 58 h 58"/>
                <a:gd name="T6" fmla="*/ 42 w 42"/>
                <a:gd name="T7" fmla="*/ 47 h 58"/>
                <a:gd name="T8" fmla="*/ 25 w 42"/>
                <a:gd name="T9" fmla="*/ 15 h 58"/>
                <a:gd name="T10" fmla="*/ 13 w 42"/>
                <a:gd name="T11" fmla="*/ 9 h 58"/>
                <a:gd name="T12" fmla="*/ 2 w 42"/>
                <a:gd name="T13" fmla="*/ 0 h 58"/>
                <a:gd name="T14" fmla="*/ 0 w 42"/>
                <a:gd name="T15" fmla="*/ 2 h 58"/>
                <a:gd name="T16" fmla="*/ 0 w 42"/>
                <a:gd name="T17" fmla="*/ 9 h 58"/>
                <a:gd name="T18" fmla="*/ 5 w 42"/>
                <a:gd name="T19" fmla="*/ 13 h 58"/>
                <a:gd name="T20" fmla="*/ 14 w 42"/>
                <a:gd name="T21" fmla="*/ 25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58">
                  <a:moveTo>
                    <a:pt x="14" y="25"/>
                  </a:moveTo>
                  <a:cubicBezTo>
                    <a:pt x="15" y="27"/>
                    <a:pt x="18" y="28"/>
                    <a:pt x="19" y="30"/>
                  </a:cubicBezTo>
                  <a:cubicBezTo>
                    <a:pt x="24" y="37"/>
                    <a:pt x="25" y="50"/>
                    <a:pt x="28" y="58"/>
                  </a:cubicBezTo>
                  <a:cubicBezTo>
                    <a:pt x="35" y="58"/>
                    <a:pt x="39" y="51"/>
                    <a:pt x="42" y="47"/>
                  </a:cubicBezTo>
                  <a:cubicBezTo>
                    <a:pt x="42" y="36"/>
                    <a:pt x="31" y="19"/>
                    <a:pt x="25" y="15"/>
                  </a:cubicBezTo>
                  <a:cubicBezTo>
                    <a:pt x="21" y="12"/>
                    <a:pt x="17" y="11"/>
                    <a:pt x="13" y="9"/>
                  </a:cubicBezTo>
                  <a:cubicBezTo>
                    <a:pt x="9" y="6"/>
                    <a:pt x="7" y="2"/>
                    <a:pt x="2" y="0"/>
                  </a:cubicBezTo>
                  <a:cubicBezTo>
                    <a:pt x="2" y="0"/>
                    <a:pt x="0" y="2"/>
                    <a:pt x="0" y="2"/>
                  </a:cubicBezTo>
                  <a:cubicBezTo>
                    <a:pt x="0" y="5"/>
                    <a:pt x="0" y="7"/>
                    <a:pt x="0" y="9"/>
                  </a:cubicBezTo>
                  <a:cubicBezTo>
                    <a:pt x="2" y="10"/>
                    <a:pt x="3" y="12"/>
                    <a:pt x="5" y="13"/>
                  </a:cubicBezTo>
                  <a:cubicBezTo>
                    <a:pt x="8" y="17"/>
                    <a:pt x="11" y="21"/>
                    <a:pt x="14" y="2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0" name="Freeform 47"/>
            <p:cNvSpPr>
              <a:spLocks noEditPoints="1"/>
            </p:cNvSpPr>
            <p:nvPr userDrawn="1"/>
          </p:nvSpPr>
          <p:spPr bwMode="auto">
            <a:xfrm>
              <a:off x="4276676" y="529060"/>
              <a:ext cx="474663" cy="533400"/>
            </a:xfrm>
            <a:custGeom>
              <a:avLst/>
              <a:gdLst>
                <a:gd name="T0" fmla="*/ 120 w 126"/>
                <a:gd name="T1" fmla="*/ 50 h 141"/>
                <a:gd name="T2" fmla="*/ 114 w 126"/>
                <a:gd name="T3" fmla="*/ 33 h 141"/>
                <a:gd name="T4" fmla="*/ 105 w 126"/>
                <a:gd name="T5" fmla="*/ 32 h 141"/>
                <a:gd name="T6" fmla="*/ 79 w 126"/>
                <a:gd name="T7" fmla="*/ 40 h 141"/>
                <a:gd name="T8" fmla="*/ 86 w 126"/>
                <a:gd name="T9" fmla="*/ 19 h 141"/>
                <a:gd name="T10" fmla="*/ 82 w 126"/>
                <a:gd name="T11" fmla="*/ 1 h 141"/>
                <a:gd name="T12" fmla="*/ 67 w 126"/>
                <a:gd name="T13" fmla="*/ 30 h 141"/>
                <a:gd name="T14" fmla="*/ 46 w 126"/>
                <a:gd name="T15" fmla="*/ 34 h 141"/>
                <a:gd name="T16" fmla="*/ 48 w 126"/>
                <a:gd name="T17" fmla="*/ 44 h 141"/>
                <a:gd name="T18" fmla="*/ 50 w 126"/>
                <a:gd name="T19" fmla="*/ 52 h 141"/>
                <a:gd name="T20" fmla="*/ 60 w 126"/>
                <a:gd name="T21" fmla="*/ 54 h 141"/>
                <a:gd name="T22" fmla="*/ 43 w 126"/>
                <a:gd name="T23" fmla="*/ 66 h 141"/>
                <a:gd name="T24" fmla="*/ 46 w 126"/>
                <a:gd name="T25" fmla="*/ 72 h 141"/>
                <a:gd name="T26" fmla="*/ 37 w 126"/>
                <a:gd name="T27" fmla="*/ 90 h 141"/>
                <a:gd name="T28" fmla="*/ 53 w 126"/>
                <a:gd name="T29" fmla="*/ 79 h 141"/>
                <a:gd name="T30" fmla="*/ 62 w 126"/>
                <a:gd name="T31" fmla="*/ 90 h 141"/>
                <a:gd name="T32" fmla="*/ 79 w 126"/>
                <a:gd name="T33" fmla="*/ 90 h 141"/>
                <a:gd name="T34" fmla="*/ 73 w 126"/>
                <a:gd name="T35" fmla="*/ 94 h 141"/>
                <a:gd name="T36" fmla="*/ 37 w 126"/>
                <a:gd name="T37" fmla="*/ 113 h 141"/>
                <a:gd name="T38" fmla="*/ 0 w 126"/>
                <a:gd name="T39" fmla="*/ 135 h 141"/>
                <a:gd name="T40" fmla="*/ 0 w 126"/>
                <a:gd name="T41" fmla="*/ 139 h 141"/>
                <a:gd name="T42" fmla="*/ 68 w 126"/>
                <a:gd name="T43" fmla="*/ 111 h 141"/>
                <a:gd name="T44" fmla="*/ 85 w 126"/>
                <a:gd name="T45" fmla="*/ 98 h 141"/>
                <a:gd name="T46" fmla="*/ 83 w 126"/>
                <a:gd name="T47" fmla="*/ 104 h 141"/>
                <a:gd name="T48" fmla="*/ 75 w 126"/>
                <a:gd name="T49" fmla="*/ 114 h 141"/>
                <a:gd name="T50" fmla="*/ 61 w 126"/>
                <a:gd name="T51" fmla="*/ 127 h 141"/>
                <a:gd name="T52" fmla="*/ 78 w 126"/>
                <a:gd name="T53" fmla="*/ 124 h 141"/>
                <a:gd name="T54" fmla="*/ 92 w 126"/>
                <a:gd name="T55" fmla="*/ 116 h 141"/>
                <a:gd name="T56" fmla="*/ 100 w 126"/>
                <a:gd name="T57" fmla="*/ 87 h 141"/>
                <a:gd name="T58" fmla="*/ 100 w 126"/>
                <a:gd name="T59" fmla="*/ 78 h 141"/>
                <a:gd name="T60" fmla="*/ 81 w 126"/>
                <a:gd name="T61" fmla="*/ 80 h 141"/>
                <a:gd name="T62" fmla="*/ 75 w 126"/>
                <a:gd name="T63" fmla="*/ 63 h 141"/>
                <a:gd name="T64" fmla="*/ 68 w 126"/>
                <a:gd name="T65" fmla="*/ 74 h 141"/>
                <a:gd name="T66" fmla="*/ 76 w 126"/>
                <a:gd name="T67" fmla="*/ 48 h 141"/>
                <a:gd name="T68" fmla="*/ 86 w 126"/>
                <a:gd name="T69" fmla="*/ 7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6" h="141">
                  <a:moveTo>
                    <a:pt x="100" y="78"/>
                  </a:moveTo>
                  <a:cubicBezTo>
                    <a:pt x="106" y="69"/>
                    <a:pt x="115" y="61"/>
                    <a:pt x="120" y="50"/>
                  </a:cubicBezTo>
                  <a:cubicBezTo>
                    <a:pt x="121" y="47"/>
                    <a:pt x="126" y="39"/>
                    <a:pt x="123" y="35"/>
                  </a:cubicBezTo>
                  <a:cubicBezTo>
                    <a:pt x="121" y="33"/>
                    <a:pt x="117" y="34"/>
                    <a:pt x="114" y="33"/>
                  </a:cubicBezTo>
                  <a:cubicBezTo>
                    <a:pt x="113" y="33"/>
                    <a:pt x="112" y="31"/>
                    <a:pt x="111" y="31"/>
                  </a:cubicBezTo>
                  <a:cubicBezTo>
                    <a:pt x="109" y="30"/>
                    <a:pt x="106" y="32"/>
                    <a:pt x="105" y="32"/>
                  </a:cubicBezTo>
                  <a:cubicBezTo>
                    <a:pt x="100" y="34"/>
                    <a:pt x="95" y="35"/>
                    <a:pt x="90" y="37"/>
                  </a:cubicBezTo>
                  <a:cubicBezTo>
                    <a:pt x="88" y="38"/>
                    <a:pt x="81" y="41"/>
                    <a:pt x="79" y="40"/>
                  </a:cubicBezTo>
                  <a:cubicBezTo>
                    <a:pt x="78" y="40"/>
                    <a:pt x="78" y="39"/>
                    <a:pt x="77" y="39"/>
                  </a:cubicBezTo>
                  <a:cubicBezTo>
                    <a:pt x="78" y="31"/>
                    <a:pt x="84" y="26"/>
                    <a:pt x="86" y="19"/>
                  </a:cubicBezTo>
                  <a:cubicBezTo>
                    <a:pt x="87" y="17"/>
                    <a:pt x="90" y="12"/>
                    <a:pt x="88" y="10"/>
                  </a:cubicBezTo>
                  <a:cubicBezTo>
                    <a:pt x="88" y="6"/>
                    <a:pt x="84" y="3"/>
                    <a:pt x="82" y="1"/>
                  </a:cubicBezTo>
                  <a:cubicBezTo>
                    <a:pt x="81" y="0"/>
                    <a:pt x="78" y="1"/>
                    <a:pt x="78" y="3"/>
                  </a:cubicBezTo>
                  <a:cubicBezTo>
                    <a:pt x="78" y="14"/>
                    <a:pt x="73" y="26"/>
                    <a:pt x="67" y="30"/>
                  </a:cubicBezTo>
                  <a:cubicBezTo>
                    <a:pt x="65" y="31"/>
                    <a:pt x="63" y="31"/>
                    <a:pt x="60" y="32"/>
                  </a:cubicBezTo>
                  <a:cubicBezTo>
                    <a:pt x="56" y="33"/>
                    <a:pt x="51" y="38"/>
                    <a:pt x="46" y="34"/>
                  </a:cubicBezTo>
                  <a:cubicBezTo>
                    <a:pt x="44" y="34"/>
                    <a:pt x="43" y="34"/>
                    <a:pt x="42" y="35"/>
                  </a:cubicBezTo>
                  <a:cubicBezTo>
                    <a:pt x="42" y="40"/>
                    <a:pt x="45" y="43"/>
                    <a:pt x="48" y="44"/>
                  </a:cubicBezTo>
                  <a:cubicBezTo>
                    <a:pt x="49" y="45"/>
                    <a:pt x="52" y="45"/>
                    <a:pt x="55" y="44"/>
                  </a:cubicBezTo>
                  <a:cubicBezTo>
                    <a:pt x="54" y="48"/>
                    <a:pt x="52" y="51"/>
                    <a:pt x="50" y="52"/>
                  </a:cubicBezTo>
                  <a:cubicBezTo>
                    <a:pt x="50" y="54"/>
                    <a:pt x="50" y="55"/>
                    <a:pt x="50" y="56"/>
                  </a:cubicBezTo>
                  <a:cubicBezTo>
                    <a:pt x="55" y="57"/>
                    <a:pt x="56" y="54"/>
                    <a:pt x="60" y="54"/>
                  </a:cubicBezTo>
                  <a:cubicBezTo>
                    <a:pt x="59" y="59"/>
                    <a:pt x="55" y="61"/>
                    <a:pt x="53" y="65"/>
                  </a:cubicBezTo>
                  <a:cubicBezTo>
                    <a:pt x="50" y="66"/>
                    <a:pt x="46" y="66"/>
                    <a:pt x="43" y="66"/>
                  </a:cubicBezTo>
                  <a:cubicBezTo>
                    <a:pt x="43" y="66"/>
                    <a:pt x="43" y="67"/>
                    <a:pt x="43" y="67"/>
                  </a:cubicBezTo>
                  <a:cubicBezTo>
                    <a:pt x="43" y="70"/>
                    <a:pt x="44" y="71"/>
                    <a:pt x="46" y="72"/>
                  </a:cubicBezTo>
                  <a:cubicBezTo>
                    <a:pt x="45" y="77"/>
                    <a:pt x="41" y="80"/>
                    <a:pt x="39" y="84"/>
                  </a:cubicBezTo>
                  <a:cubicBezTo>
                    <a:pt x="38" y="85"/>
                    <a:pt x="35" y="87"/>
                    <a:pt x="37" y="90"/>
                  </a:cubicBezTo>
                  <a:cubicBezTo>
                    <a:pt x="37" y="91"/>
                    <a:pt x="38" y="91"/>
                    <a:pt x="39" y="91"/>
                  </a:cubicBezTo>
                  <a:cubicBezTo>
                    <a:pt x="44" y="87"/>
                    <a:pt x="51" y="85"/>
                    <a:pt x="53" y="79"/>
                  </a:cubicBezTo>
                  <a:cubicBezTo>
                    <a:pt x="60" y="79"/>
                    <a:pt x="60" y="81"/>
                    <a:pt x="64" y="83"/>
                  </a:cubicBezTo>
                  <a:cubicBezTo>
                    <a:pt x="64" y="86"/>
                    <a:pt x="63" y="88"/>
                    <a:pt x="62" y="90"/>
                  </a:cubicBezTo>
                  <a:cubicBezTo>
                    <a:pt x="62" y="92"/>
                    <a:pt x="62" y="93"/>
                    <a:pt x="62" y="94"/>
                  </a:cubicBezTo>
                  <a:cubicBezTo>
                    <a:pt x="67" y="94"/>
                    <a:pt x="75" y="87"/>
                    <a:pt x="79" y="90"/>
                  </a:cubicBezTo>
                  <a:cubicBezTo>
                    <a:pt x="79" y="90"/>
                    <a:pt x="79" y="90"/>
                    <a:pt x="79" y="90"/>
                  </a:cubicBezTo>
                  <a:cubicBezTo>
                    <a:pt x="79" y="92"/>
                    <a:pt x="76" y="93"/>
                    <a:pt x="73" y="94"/>
                  </a:cubicBezTo>
                  <a:cubicBezTo>
                    <a:pt x="69" y="97"/>
                    <a:pt x="63" y="99"/>
                    <a:pt x="58" y="101"/>
                  </a:cubicBezTo>
                  <a:cubicBezTo>
                    <a:pt x="51" y="105"/>
                    <a:pt x="43" y="109"/>
                    <a:pt x="37" y="113"/>
                  </a:cubicBezTo>
                  <a:cubicBezTo>
                    <a:pt x="35" y="114"/>
                    <a:pt x="33" y="114"/>
                    <a:pt x="31" y="115"/>
                  </a:cubicBezTo>
                  <a:cubicBezTo>
                    <a:pt x="21" y="121"/>
                    <a:pt x="11" y="129"/>
                    <a:pt x="0" y="135"/>
                  </a:cubicBezTo>
                  <a:cubicBezTo>
                    <a:pt x="0" y="135"/>
                    <a:pt x="0" y="135"/>
                    <a:pt x="0" y="135"/>
                  </a:cubicBezTo>
                  <a:cubicBezTo>
                    <a:pt x="0" y="137"/>
                    <a:pt x="0" y="138"/>
                    <a:pt x="0" y="139"/>
                  </a:cubicBezTo>
                  <a:cubicBezTo>
                    <a:pt x="14" y="141"/>
                    <a:pt x="24" y="135"/>
                    <a:pt x="34" y="132"/>
                  </a:cubicBezTo>
                  <a:cubicBezTo>
                    <a:pt x="46" y="127"/>
                    <a:pt x="58" y="118"/>
                    <a:pt x="68" y="111"/>
                  </a:cubicBezTo>
                  <a:cubicBezTo>
                    <a:pt x="71" y="109"/>
                    <a:pt x="74" y="104"/>
                    <a:pt x="77" y="102"/>
                  </a:cubicBezTo>
                  <a:cubicBezTo>
                    <a:pt x="80" y="100"/>
                    <a:pt x="82" y="100"/>
                    <a:pt x="85" y="98"/>
                  </a:cubicBezTo>
                  <a:cubicBezTo>
                    <a:pt x="85" y="98"/>
                    <a:pt x="86" y="98"/>
                    <a:pt x="87" y="98"/>
                  </a:cubicBezTo>
                  <a:cubicBezTo>
                    <a:pt x="86" y="101"/>
                    <a:pt x="84" y="102"/>
                    <a:pt x="83" y="104"/>
                  </a:cubicBezTo>
                  <a:cubicBezTo>
                    <a:pt x="83" y="105"/>
                    <a:pt x="82" y="106"/>
                    <a:pt x="82" y="107"/>
                  </a:cubicBezTo>
                  <a:cubicBezTo>
                    <a:pt x="79" y="109"/>
                    <a:pt x="77" y="111"/>
                    <a:pt x="75" y="114"/>
                  </a:cubicBezTo>
                  <a:cubicBezTo>
                    <a:pt x="74" y="115"/>
                    <a:pt x="73" y="117"/>
                    <a:pt x="71" y="118"/>
                  </a:cubicBezTo>
                  <a:cubicBezTo>
                    <a:pt x="68" y="121"/>
                    <a:pt x="64" y="124"/>
                    <a:pt x="61" y="127"/>
                  </a:cubicBezTo>
                  <a:cubicBezTo>
                    <a:pt x="61" y="128"/>
                    <a:pt x="61" y="130"/>
                    <a:pt x="62" y="132"/>
                  </a:cubicBezTo>
                  <a:cubicBezTo>
                    <a:pt x="69" y="131"/>
                    <a:pt x="73" y="126"/>
                    <a:pt x="78" y="124"/>
                  </a:cubicBezTo>
                  <a:cubicBezTo>
                    <a:pt x="81" y="123"/>
                    <a:pt x="84" y="122"/>
                    <a:pt x="87" y="121"/>
                  </a:cubicBezTo>
                  <a:cubicBezTo>
                    <a:pt x="89" y="119"/>
                    <a:pt x="90" y="117"/>
                    <a:pt x="92" y="116"/>
                  </a:cubicBezTo>
                  <a:cubicBezTo>
                    <a:pt x="101" y="109"/>
                    <a:pt x="108" y="105"/>
                    <a:pt x="107" y="89"/>
                  </a:cubicBezTo>
                  <a:cubicBezTo>
                    <a:pt x="104" y="88"/>
                    <a:pt x="101" y="88"/>
                    <a:pt x="100" y="87"/>
                  </a:cubicBezTo>
                  <a:cubicBezTo>
                    <a:pt x="97" y="87"/>
                    <a:pt x="93" y="87"/>
                    <a:pt x="90" y="87"/>
                  </a:cubicBezTo>
                  <a:cubicBezTo>
                    <a:pt x="92" y="82"/>
                    <a:pt x="97" y="82"/>
                    <a:pt x="100" y="78"/>
                  </a:cubicBezTo>
                  <a:close/>
                  <a:moveTo>
                    <a:pt x="86" y="72"/>
                  </a:moveTo>
                  <a:cubicBezTo>
                    <a:pt x="84" y="75"/>
                    <a:pt x="83" y="77"/>
                    <a:pt x="81" y="80"/>
                  </a:cubicBezTo>
                  <a:cubicBezTo>
                    <a:pt x="80" y="80"/>
                    <a:pt x="80" y="80"/>
                    <a:pt x="79" y="79"/>
                  </a:cubicBezTo>
                  <a:cubicBezTo>
                    <a:pt x="78" y="73"/>
                    <a:pt x="77" y="68"/>
                    <a:pt x="75" y="63"/>
                  </a:cubicBezTo>
                  <a:cubicBezTo>
                    <a:pt x="74" y="63"/>
                    <a:pt x="73" y="63"/>
                    <a:pt x="72" y="64"/>
                  </a:cubicBezTo>
                  <a:cubicBezTo>
                    <a:pt x="69" y="66"/>
                    <a:pt x="71" y="72"/>
                    <a:pt x="68" y="74"/>
                  </a:cubicBezTo>
                  <a:cubicBezTo>
                    <a:pt x="66" y="76"/>
                    <a:pt x="63" y="71"/>
                    <a:pt x="62" y="70"/>
                  </a:cubicBezTo>
                  <a:cubicBezTo>
                    <a:pt x="63" y="61"/>
                    <a:pt x="72" y="54"/>
                    <a:pt x="76" y="48"/>
                  </a:cubicBezTo>
                  <a:cubicBezTo>
                    <a:pt x="85" y="48"/>
                    <a:pt x="91" y="52"/>
                    <a:pt x="99" y="52"/>
                  </a:cubicBezTo>
                  <a:cubicBezTo>
                    <a:pt x="98" y="63"/>
                    <a:pt x="90" y="66"/>
                    <a:pt x="86" y="7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1" name="Freeform 48"/>
            <p:cNvSpPr>
              <a:spLocks/>
            </p:cNvSpPr>
            <p:nvPr userDrawn="1"/>
          </p:nvSpPr>
          <p:spPr bwMode="auto">
            <a:xfrm>
              <a:off x="4240164" y="867197"/>
              <a:ext cx="71438" cy="120650"/>
            </a:xfrm>
            <a:custGeom>
              <a:avLst/>
              <a:gdLst>
                <a:gd name="T0" fmla="*/ 2 w 19"/>
                <a:gd name="T1" fmla="*/ 24 h 32"/>
                <a:gd name="T2" fmla="*/ 7 w 19"/>
                <a:gd name="T3" fmla="*/ 32 h 32"/>
                <a:gd name="T4" fmla="*/ 12 w 19"/>
                <a:gd name="T5" fmla="*/ 32 h 32"/>
                <a:gd name="T6" fmla="*/ 18 w 19"/>
                <a:gd name="T7" fmla="*/ 19 h 32"/>
                <a:gd name="T8" fmla="*/ 5 w 19"/>
                <a:gd name="T9" fmla="*/ 0 h 32"/>
                <a:gd name="T10" fmla="*/ 1 w 19"/>
                <a:gd name="T11" fmla="*/ 0 h 32"/>
                <a:gd name="T12" fmla="*/ 2 w 19"/>
                <a:gd name="T13" fmla="*/ 15 h 32"/>
                <a:gd name="T14" fmla="*/ 2 w 19"/>
                <a:gd name="T15" fmla="*/ 24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32">
                  <a:moveTo>
                    <a:pt x="2" y="24"/>
                  </a:moveTo>
                  <a:cubicBezTo>
                    <a:pt x="3" y="26"/>
                    <a:pt x="6" y="29"/>
                    <a:pt x="7" y="32"/>
                  </a:cubicBezTo>
                  <a:cubicBezTo>
                    <a:pt x="9" y="32"/>
                    <a:pt x="10" y="32"/>
                    <a:pt x="12" y="32"/>
                  </a:cubicBezTo>
                  <a:cubicBezTo>
                    <a:pt x="15" y="29"/>
                    <a:pt x="17" y="25"/>
                    <a:pt x="18" y="19"/>
                  </a:cubicBezTo>
                  <a:cubicBezTo>
                    <a:pt x="19" y="14"/>
                    <a:pt x="9" y="1"/>
                    <a:pt x="5" y="0"/>
                  </a:cubicBezTo>
                  <a:cubicBezTo>
                    <a:pt x="4" y="0"/>
                    <a:pt x="2" y="0"/>
                    <a:pt x="1" y="0"/>
                  </a:cubicBezTo>
                  <a:cubicBezTo>
                    <a:pt x="0" y="3"/>
                    <a:pt x="2" y="12"/>
                    <a:pt x="2" y="15"/>
                  </a:cubicBezTo>
                  <a:cubicBezTo>
                    <a:pt x="2" y="18"/>
                    <a:pt x="2" y="21"/>
                    <a:pt x="2" y="2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2" name="Freeform 49"/>
            <p:cNvSpPr>
              <a:spLocks/>
            </p:cNvSpPr>
            <p:nvPr userDrawn="1"/>
          </p:nvSpPr>
          <p:spPr bwMode="auto">
            <a:xfrm>
              <a:off x="4210001" y="1051347"/>
              <a:ext cx="398463" cy="265113"/>
            </a:xfrm>
            <a:custGeom>
              <a:avLst/>
              <a:gdLst>
                <a:gd name="T0" fmla="*/ 87 w 106"/>
                <a:gd name="T1" fmla="*/ 0 h 70"/>
                <a:gd name="T2" fmla="*/ 63 w 106"/>
                <a:gd name="T3" fmla="*/ 7 h 70"/>
                <a:gd name="T4" fmla="*/ 38 w 106"/>
                <a:gd name="T5" fmla="*/ 16 h 70"/>
                <a:gd name="T6" fmla="*/ 22 w 106"/>
                <a:gd name="T7" fmla="*/ 24 h 70"/>
                <a:gd name="T8" fmla="*/ 17 w 106"/>
                <a:gd name="T9" fmla="*/ 25 h 70"/>
                <a:gd name="T10" fmla="*/ 10 w 106"/>
                <a:gd name="T11" fmla="*/ 29 h 70"/>
                <a:gd name="T12" fmla="*/ 4 w 106"/>
                <a:gd name="T13" fmla="*/ 30 h 70"/>
                <a:gd name="T14" fmla="*/ 0 w 106"/>
                <a:gd name="T15" fmla="*/ 35 h 70"/>
                <a:gd name="T16" fmla="*/ 6 w 106"/>
                <a:gd name="T17" fmla="*/ 49 h 70"/>
                <a:gd name="T18" fmla="*/ 7 w 106"/>
                <a:gd name="T19" fmla="*/ 52 h 70"/>
                <a:gd name="T20" fmla="*/ 10 w 106"/>
                <a:gd name="T21" fmla="*/ 54 h 70"/>
                <a:gd name="T22" fmla="*/ 20 w 106"/>
                <a:gd name="T23" fmla="*/ 51 h 70"/>
                <a:gd name="T24" fmla="*/ 41 w 106"/>
                <a:gd name="T25" fmla="*/ 37 h 70"/>
                <a:gd name="T26" fmla="*/ 51 w 106"/>
                <a:gd name="T27" fmla="*/ 32 h 70"/>
                <a:gd name="T28" fmla="*/ 59 w 106"/>
                <a:gd name="T29" fmla="*/ 31 h 70"/>
                <a:gd name="T30" fmla="*/ 69 w 106"/>
                <a:gd name="T31" fmla="*/ 28 h 70"/>
                <a:gd name="T32" fmla="*/ 71 w 106"/>
                <a:gd name="T33" fmla="*/ 31 h 70"/>
                <a:gd name="T34" fmla="*/ 70 w 106"/>
                <a:gd name="T35" fmla="*/ 40 h 70"/>
                <a:gd name="T36" fmla="*/ 72 w 106"/>
                <a:gd name="T37" fmla="*/ 47 h 70"/>
                <a:gd name="T38" fmla="*/ 69 w 106"/>
                <a:gd name="T39" fmla="*/ 51 h 70"/>
                <a:gd name="T40" fmla="*/ 54 w 106"/>
                <a:gd name="T41" fmla="*/ 56 h 70"/>
                <a:gd name="T42" fmla="*/ 44 w 106"/>
                <a:gd name="T43" fmla="*/ 56 h 70"/>
                <a:gd name="T44" fmla="*/ 43 w 106"/>
                <a:gd name="T45" fmla="*/ 56 h 70"/>
                <a:gd name="T46" fmla="*/ 44 w 106"/>
                <a:gd name="T47" fmla="*/ 60 h 70"/>
                <a:gd name="T48" fmla="*/ 52 w 106"/>
                <a:gd name="T49" fmla="*/ 63 h 70"/>
                <a:gd name="T50" fmla="*/ 67 w 106"/>
                <a:gd name="T51" fmla="*/ 67 h 70"/>
                <a:gd name="T52" fmla="*/ 71 w 106"/>
                <a:gd name="T53" fmla="*/ 63 h 70"/>
                <a:gd name="T54" fmla="*/ 80 w 106"/>
                <a:gd name="T55" fmla="*/ 62 h 70"/>
                <a:gd name="T56" fmla="*/ 83 w 106"/>
                <a:gd name="T57" fmla="*/ 56 h 70"/>
                <a:gd name="T58" fmla="*/ 86 w 106"/>
                <a:gd name="T59" fmla="*/ 49 h 70"/>
                <a:gd name="T60" fmla="*/ 85 w 106"/>
                <a:gd name="T61" fmla="*/ 42 h 70"/>
                <a:gd name="T62" fmla="*/ 84 w 106"/>
                <a:gd name="T63" fmla="*/ 37 h 70"/>
                <a:gd name="T64" fmla="*/ 80 w 106"/>
                <a:gd name="T65" fmla="*/ 25 h 70"/>
                <a:gd name="T66" fmla="*/ 81 w 106"/>
                <a:gd name="T67" fmla="*/ 23 h 70"/>
                <a:gd name="T68" fmla="*/ 97 w 106"/>
                <a:gd name="T69" fmla="*/ 21 h 70"/>
                <a:gd name="T70" fmla="*/ 104 w 106"/>
                <a:gd name="T71" fmla="*/ 15 h 70"/>
                <a:gd name="T72" fmla="*/ 106 w 106"/>
                <a:gd name="T73" fmla="*/ 9 h 70"/>
                <a:gd name="T74" fmla="*/ 103 w 106"/>
                <a:gd name="T75" fmla="*/ 2 h 70"/>
                <a:gd name="T76" fmla="*/ 87 w 106"/>
                <a:gd name="T7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6" h="70">
                  <a:moveTo>
                    <a:pt x="87" y="0"/>
                  </a:moveTo>
                  <a:cubicBezTo>
                    <a:pt x="83" y="4"/>
                    <a:pt x="69" y="4"/>
                    <a:pt x="63" y="7"/>
                  </a:cubicBezTo>
                  <a:cubicBezTo>
                    <a:pt x="55" y="10"/>
                    <a:pt x="47" y="13"/>
                    <a:pt x="38" y="16"/>
                  </a:cubicBezTo>
                  <a:cubicBezTo>
                    <a:pt x="33" y="19"/>
                    <a:pt x="27" y="22"/>
                    <a:pt x="22" y="24"/>
                  </a:cubicBezTo>
                  <a:cubicBezTo>
                    <a:pt x="20" y="24"/>
                    <a:pt x="19" y="25"/>
                    <a:pt x="17" y="25"/>
                  </a:cubicBezTo>
                  <a:cubicBezTo>
                    <a:pt x="15" y="26"/>
                    <a:pt x="13" y="28"/>
                    <a:pt x="10" y="29"/>
                  </a:cubicBezTo>
                  <a:cubicBezTo>
                    <a:pt x="8" y="30"/>
                    <a:pt x="6" y="30"/>
                    <a:pt x="4" y="30"/>
                  </a:cubicBezTo>
                  <a:cubicBezTo>
                    <a:pt x="2" y="31"/>
                    <a:pt x="1" y="33"/>
                    <a:pt x="0" y="35"/>
                  </a:cubicBezTo>
                  <a:cubicBezTo>
                    <a:pt x="0" y="42"/>
                    <a:pt x="4" y="45"/>
                    <a:pt x="6" y="49"/>
                  </a:cubicBezTo>
                  <a:cubicBezTo>
                    <a:pt x="6" y="50"/>
                    <a:pt x="6" y="51"/>
                    <a:pt x="7" y="52"/>
                  </a:cubicBezTo>
                  <a:cubicBezTo>
                    <a:pt x="7" y="53"/>
                    <a:pt x="9" y="54"/>
                    <a:pt x="10" y="54"/>
                  </a:cubicBezTo>
                  <a:cubicBezTo>
                    <a:pt x="14" y="54"/>
                    <a:pt x="18" y="52"/>
                    <a:pt x="20" y="51"/>
                  </a:cubicBezTo>
                  <a:cubicBezTo>
                    <a:pt x="28" y="47"/>
                    <a:pt x="34" y="41"/>
                    <a:pt x="41" y="37"/>
                  </a:cubicBezTo>
                  <a:cubicBezTo>
                    <a:pt x="44" y="35"/>
                    <a:pt x="48" y="33"/>
                    <a:pt x="51" y="32"/>
                  </a:cubicBezTo>
                  <a:cubicBezTo>
                    <a:pt x="54" y="31"/>
                    <a:pt x="56" y="32"/>
                    <a:pt x="59" y="31"/>
                  </a:cubicBezTo>
                  <a:cubicBezTo>
                    <a:pt x="64" y="29"/>
                    <a:pt x="62" y="26"/>
                    <a:pt x="69" y="28"/>
                  </a:cubicBezTo>
                  <a:cubicBezTo>
                    <a:pt x="70" y="29"/>
                    <a:pt x="71" y="30"/>
                    <a:pt x="71" y="31"/>
                  </a:cubicBezTo>
                  <a:cubicBezTo>
                    <a:pt x="72" y="34"/>
                    <a:pt x="70" y="38"/>
                    <a:pt x="70" y="40"/>
                  </a:cubicBezTo>
                  <a:cubicBezTo>
                    <a:pt x="71" y="43"/>
                    <a:pt x="72" y="43"/>
                    <a:pt x="72" y="47"/>
                  </a:cubicBezTo>
                  <a:cubicBezTo>
                    <a:pt x="71" y="48"/>
                    <a:pt x="70" y="50"/>
                    <a:pt x="69" y="51"/>
                  </a:cubicBezTo>
                  <a:cubicBezTo>
                    <a:pt x="65" y="54"/>
                    <a:pt x="59" y="55"/>
                    <a:pt x="54" y="56"/>
                  </a:cubicBezTo>
                  <a:cubicBezTo>
                    <a:pt x="51" y="57"/>
                    <a:pt x="46" y="55"/>
                    <a:pt x="44" y="56"/>
                  </a:cubicBezTo>
                  <a:cubicBezTo>
                    <a:pt x="43" y="56"/>
                    <a:pt x="43" y="56"/>
                    <a:pt x="43" y="56"/>
                  </a:cubicBezTo>
                  <a:cubicBezTo>
                    <a:pt x="43" y="58"/>
                    <a:pt x="43" y="59"/>
                    <a:pt x="44" y="60"/>
                  </a:cubicBezTo>
                  <a:cubicBezTo>
                    <a:pt x="45" y="64"/>
                    <a:pt x="47" y="62"/>
                    <a:pt x="52" y="63"/>
                  </a:cubicBezTo>
                  <a:cubicBezTo>
                    <a:pt x="56" y="65"/>
                    <a:pt x="60" y="70"/>
                    <a:pt x="67" y="67"/>
                  </a:cubicBezTo>
                  <a:cubicBezTo>
                    <a:pt x="68" y="66"/>
                    <a:pt x="69" y="64"/>
                    <a:pt x="71" y="63"/>
                  </a:cubicBezTo>
                  <a:cubicBezTo>
                    <a:pt x="74" y="62"/>
                    <a:pt x="77" y="64"/>
                    <a:pt x="80" y="62"/>
                  </a:cubicBezTo>
                  <a:cubicBezTo>
                    <a:pt x="82" y="61"/>
                    <a:pt x="82" y="58"/>
                    <a:pt x="83" y="56"/>
                  </a:cubicBezTo>
                  <a:cubicBezTo>
                    <a:pt x="84" y="54"/>
                    <a:pt x="86" y="52"/>
                    <a:pt x="86" y="49"/>
                  </a:cubicBezTo>
                  <a:cubicBezTo>
                    <a:pt x="87" y="46"/>
                    <a:pt x="85" y="44"/>
                    <a:pt x="85" y="42"/>
                  </a:cubicBezTo>
                  <a:cubicBezTo>
                    <a:pt x="84" y="40"/>
                    <a:pt x="84" y="39"/>
                    <a:pt x="84" y="37"/>
                  </a:cubicBezTo>
                  <a:cubicBezTo>
                    <a:pt x="82" y="33"/>
                    <a:pt x="80" y="31"/>
                    <a:pt x="80" y="25"/>
                  </a:cubicBezTo>
                  <a:cubicBezTo>
                    <a:pt x="79" y="24"/>
                    <a:pt x="80" y="23"/>
                    <a:pt x="81" y="23"/>
                  </a:cubicBezTo>
                  <a:cubicBezTo>
                    <a:pt x="86" y="22"/>
                    <a:pt x="91" y="21"/>
                    <a:pt x="97" y="21"/>
                  </a:cubicBezTo>
                  <a:cubicBezTo>
                    <a:pt x="99" y="19"/>
                    <a:pt x="102" y="17"/>
                    <a:pt x="104" y="15"/>
                  </a:cubicBezTo>
                  <a:cubicBezTo>
                    <a:pt x="105" y="13"/>
                    <a:pt x="105" y="10"/>
                    <a:pt x="106" y="9"/>
                  </a:cubicBezTo>
                  <a:cubicBezTo>
                    <a:pt x="106" y="5"/>
                    <a:pt x="104" y="4"/>
                    <a:pt x="103" y="2"/>
                  </a:cubicBezTo>
                  <a:cubicBezTo>
                    <a:pt x="96" y="2"/>
                    <a:pt x="93" y="0"/>
                    <a:pt x="8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3" name="Freeform 50"/>
            <p:cNvSpPr>
              <a:spLocks/>
            </p:cNvSpPr>
            <p:nvPr userDrawn="1"/>
          </p:nvSpPr>
          <p:spPr bwMode="auto">
            <a:xfrm>
              <a:off x="3400376" y="624310"/>
              <a:ext cx="557213" cy="593725"/>
            </a:xfrm>
            <a:custGeom>
              <a:avLst/>
              <a:gdLst>
                <a:gd name="T0" fmla="*/ 143 w 148"/>
                <a:gd name="T1" fmla="*/ 58 h 157"/>
                <a:gd name="T2" fmla="*/ 146 w 148"/>
                <a:gd name="T3" fmla="*/ 53 h 157"/>
                <a:gd name="T4" fmla="*/ 145 w 148"/>
                <a:gd name="T5" fmla="*/ 47 h 157"/>
                <a:gd name="T6" fmla="*/ 119 w 148"/>
                <a:gd name="T7" fmla="*/ 62 h 157"/>
                <a:gd name="T8" fmla="*/ 106 w 148"/>
                <a:gd name="T9" fmla="*/ 70 h 157"/>
                <a:gd name="T10" fmla="*/ 106 w 148"/>
                <a:gd name="T11" fmla="*/ 70 h 157"/>
                <a:gd name="T12" fmla="*/ 105 w 148"/>
                <a:gd name="T13" fmla="*/ 40 h 157"/>
                <a:gd name="T14" fmla="*/ 105 w 148"/>
                <a:gd name="T15" fmla="*/ 29 h 157"/>
                <a:gd name="T16" fmla="*/ 107 w 148"/>
                <a:gd name="T17" fmla="*/ 26 h 157"/>
                <a:gd name="T18" fmla="*/ 106 w 148"/>
                <a:gd name="T19" fmla="*/ 14 h 157"/>
                <a:gd name="T20" fmla="*/ 96 w 148"/>
                <a:gd name="T21" fmla="*/ 7 h 157"/>
                <a:gd name="T22" fmla="*/ 90 w 148"/>
                <a:gd name="T23" fmla="*/ 2 h 157"/>
                <a:gd name="T24" fmla="*/ 79 w 148"/>
                <a:gd name="T25" fmla="*/ 0 h 157"/>
                <a:gd name="T26" fmla="*/ 75 w 148"/>
                <a:gd name="T27" fmla="*/ 2 h 157"/>
                <a:gd name="T28" fmla="*/ 84 w 148"/>
                <a:gd name="T29" fmla="*/ 33 h 157"/>
                <a:gd name="T30" fmla="*/ 85 w 148"/>
                <a:gd name="T31" fmla="*/ 66 h 157"/>
                <a:gd name="T32" fmla="*/ 82 w 148"/>
                <a:gd name="T33" fmla="*/ 84 h 157"/>
                <a:gd name="T34" fmla="*/ 63 w 148"/>
                <a:gd name="T35" fmla="*/ 93 h 157"/>
                <a:gd name="T36" fmla="*/ 53 w 148"/>
                <a:gd name="T37" fmla="*/ 97 h 157"/>
                <a:gd name="T38" fmla="*/ 42 w 148"/>
                <a:gd name="T39" fmla="*/ 100 h 157"/>
                <a:gd name="T40" fmla="*/ 24 w 148"/>
                <a:gd name="T41" fmla="*/ 110 h 157"/>
                <a:gd name="T42" fmla="*/ 19 w 148"/>
                <a:gd name="T43" fmla="*/ 111 h 157"/>
                <a:gd name="T44" fmla="*/ 12 w 148"/>
                <a:gd name="T45" fmla="*/ 114 h 157"/>
                <a:gd name="T46" fmla="*/ 9 w 148"/>
                <a:gd name="T47" fmla="*/ 114 h 157"/>
                <a:gd name="T48" fmla="*/ 4 w 148"/>
                <a:gd name="T49" fmla="*/ 108 h 157"/>
                <a:gd name="T50" fmla="*/ 2 w 148"/>
                <a:gd name="T51" fmla="*/ 107 h 157"/>
                <a:gd name="T52" fmla="*/ 1 w 148"/>
                <a:gd name="T53" fmla="*/ 109 h 157"/>
                <a:gd name="T54" fmla="*/ 6 w 148"/>
                <a:gd name="T55" fmla="*/ 134 h 157"/>
                <a:gd name="T56" fmla="*/ 36 w 148"/>
                <a:gd name="T57" fmla="*/ 125 h 157"/>
                <a:gd name="T58" fmla="*/ 47 w 148"/>
                <a:gd name="T59" fmla="*/ 119 h 157"/>
                <a:gd name="T60" fmla="*/ 55 w 148"/>
                <a:gd name="T61" fmla="*/ 112 h 157"/>
                <a:gd name="T62" fmla="*/ 59 w 148"/>
                <a:gd name="T63" fmla="*/ 111 h 157"/>
                <a:gd name="T64" fmla="*/ 78 w 148"/>
                <a:gd name="T65" fmla="*/ 105 h 157"/>
                <a:gd name="T66" fmla="*/ 57 w 148"/>
                <a:gd name="T67" fmla="*/ 140 h 157"/>
                <a:gd name="T68" fmla="*/ 52 w 148"/>
                <a:gd name="T69" fmla="*/ 142 h 157"/>
                <a:gd name="T70" fmla="*/ 47 w 148"/>
                <a:gd name="T71" fmla="*/ 145 h 157"/>
                <a:gd name="T72" fmla="*/ 44 w 148"/>
                <a:gd name="T73" fmla="*/ 145 h 157"/>
                <a:gd name="T74" fmla="*/ 37 w 148"/>
                <a:gd name="T75" fmla="*/ 149 h 157"/>
                <a:gd name="T76" fmla="*/ 33 w 148"/>
                <a:gd name="T77" fmla="*/ 156 h 157"/>
                <a:gd name="T78" fmla="*/ 33 w 148"/>
                <a:gd name="T79" fmla="*/ 157 h 157"/>
                <a:gd name="T80" fmla="*/ 83 w 148"/>
                <a:gd name="T81" fmla="*/ 136 h 157"/>
                <a:gd name="T82" fmla="*/ 97 w 148"/>
                <a:gd name="T83" fmla="*/ 123 h 157"/>
                <a:gd name="T84" fmla="*/ 103 w 148"/>
                <a:gd name="T85" fmla="*/ 99 h 157"/>
                <a:gd name="T86" fmla="*/ 105 w 148"/>
                <a:gd name="T87" fmla="*/ 89 h 157"/>
                <a:gd name="T88" fmla="*/ 115 w 148"/>
                <a:gd name="T89" fmla="*/ 82 h 157"/>
                <a:gd name="T90" fmla="*/ 121 w 148"/>
                <a:gd name="T91" fmla="*/ 76 h 157"/>
                <a:gd name="T92" fmla="*/ 135 w 148"/>
                <a:gd name="T93" fmla="*/ 66 h 157"/>
                <a:gd name="T94" fmla="*/ 143 w 148"/>
                <a:gd name="T95" fmla="*/ 5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8" h="157">
                  <a:moveTo>
                    <a:pt x="143" y="58"/>
                  </a:moveTo>
                  <a:cubicBezTo>
                    <a:pt x="144" y="56"/>
                    <a:pt x="144" y="54"/>
                    <a:pt x="146" y="53"/>
                  </a:cubicBezTo>
                  <a:cubicBezTo>
                    <a:pt x="148" y="52"/>
                    <a:pt x="146" y="47"/>
                    <a:pt x="145" y="47"/>
                  </a:cubicBezTo>
                  <a:cubicBezTo>
                    <a:pt x="129" y="43"/>
                    <a:pt x="127" y="55"/>
                    <a:pt x="119" y="62"/>
                  </a:cubicBezTo>
                  <a:cubicBezTo>
                    <a:pt x="115" y="65"/>
                    <a:pt x="110" y="67"/>
                    <a:pt x="106" y="70"/>
                  </a:cubicBezTo>
                  <a:cubicBezTo>
                    <a:pt x="106" y="70"/>
                    <a:pt x="106" y="70"/>
                    <a:pt x="106" y="70"/>
                  </a:cubicBezTo>
                  <a:cubicBezTo>
                    <a:pt x="104" y="61"/>
                    <a:pt x="105" y="50"/>
                    <a:pt x="105" y="40"/>
                  </a:cubicBezTo>
                  <a:cubicBezTo>
                    <a:pt x="105" y="36"/>
                    <a:pt x="105" y="32"/>
                    <a:pt x="105" y="29"/>
                  </a:cubicBezTo>
                  <a:cubicBezTo>
                    <a:pt x="105" y="28"/>
                    <a:pt x="107" y="27"/>
                    <a:pt x="107" y="26"/>
                  </a:cubicBezTo>
                  <a:cubicBezTo>
                    <a:pt x="109" y="23"/>
                    <a:pt x="108" y="17"/>
                    <a:pt x="106" y="14"/>
                  </a:cubicBezTo>
                  <a:cubicBezTo>
                    <a:pt x="104" y="10"/>
                    <a:pt x="99" y="9"/>
                    <a:pt x="96" y="7"/>
                  </a:cubicBezTo>
                  <a:cubicBezTo>
                    <a:pt x="94" y="5"/>
                    <a:pt x="92" y="3"/>
                    <a:pt x="90" y="2"/>
                  </a:cubicBezTo>
                  <a:cubicBezTo>
                    <a:pt x="86" y="1"/>
                    <a:pt x="82" y="2"/>
                    <a:pt x="79" y="0"/>
                  </a:cubicBezTo>
                  <a:cubicBezTo>
                    <a:pt x="77" y="0"/>
                    <a:pt x="77" y="1"/>
                    <a:pt x="75" y="2"/>
                  </a:cubicBezTo>
                  <a:cubicBezTo>
                    <a:pt x="72" y="12"/>
                    <a:pt x="81" y="26"/>
                    <a:pt x="84" y="33"/>
                  </a:cubicBezTo>
                  <a:cubicBezTo>
                    <a:pt x="86" y="39"/>
                    <a:pt x="86" y="59"/>
                    <a:pt x="85" y="66"/>
                  </a:cubicBezTo>
                  <a:cubicBezTo>
                    <a:pt x="83" y="72"/>
                    <a:pt x="85" y="80"/>
                    <a:pt x="82" y="84"/>
                  </a:cubicBezTo>
                  <a:cubicBezTo>
                    <a:pt x="81" y="86"/>
                    <a:pt x="66" y="91"/>
                    <a:pt x="63" y="93"/>
                  </a:cubicBezTo>
                  <a:cubicBezTo>
                    <a:pt x="60" y="94"/>
                    <a:pt x="56" y="96"/>
                    <a:pt x="53" y="97"/>
                  </a:cubicBezTo>
                  <a:cubicBezTo>
                    <a:pt x="49" y="98"/>
                    <a:pt x="45" y="98"/>
                    <a:pt x="42" y="100"/>
                  </a:cubicBezTo>
                  <a:cubicBezTo>
                    <a:pt x="37" y="103"/>
                    <a:pt x="30" y="109"/>
                    <a:pt x="24" y="110"/>
                  </a:cubicBezTo>
                  <a:cubicBezTo>
                    <a:pt x="23" y="111"/>
                    <a:pt x="21" y="111"/>
                    <a:pt x="19" y="111"/>
                  </a:cubicBezTo>
                  <a:cubicBezTo>
                    <a:pt x="17" y="112"/>
                    <a:pt x="14" y="113"/>
                    <a:pt x="12" y="114"/>
                  </a:cubicBezTo>
                  <a:cubicBezTo>
                    <a:pt x="11" y="114"/>
                    <a:pt x="9" y="114"/>
                    <a:pt x="9" y="114"/>
                  </a:cubicBezTo>
                  <a:cubicBezTo>
                    <a:pt x="7" y="112"/>
                    <a:pt x="5" y="110"/>
                    <a:pt x="4" y="108"/>
                  </a:cubicBezTo>
                  <a:cubicBezTo>
                    <a:pt x="3" y="107"/>
                    <a:pt x="2" y="107"/>
                    <a:pt x="2" y="107"/>
                  </a:cubicBezTo>
                  <a:cubicBezTo>
                    <a:pt x="2" y="107"/>
                    <a:pt x="1" y="108"/>
                    <a:pt x="1" y="109"/>
                  </a:cubicBezTo>
                  <a:cubicBezTo>
                    <a:pt x="1" y="122"/>
                    <a:pt x="0" y="125"/>
                    <a:pt x="6" y="134"/>
                  </a:cubicBezTo>
                  <a:cubicBezTo>
                    <a:pt x="19" y="137"/>
                    <a:pt x="28" y="131"/>
                    <a:pt x="36" y="125"/>
                  </a:cubicBezTo>
                  <a:cubicBezTo>
                    <a:pt x="40" y="123"/>
                    <a:pt x="43" y="121"/>
                    <a:pt x="47" y="119"/>
                  </a:cubicBezTo>
                  <a:cubicBezTo>
                    <a:pt x="50" y="117"/>
                    <a:pt x="52" y="113"/>
                    <a:pt x="55" y="112"/>
                  </a:cubicBezTo>
                  <a:cubicBezTo>
                    <a:pt x="56" y="111"/>
                    <a:pt x="58" y="111"/>
                    <a:pt x="59" y="111"/>
                  </a:cubicBezTo>
                  <a:cubicBezTo>
                    <a:pt x="65" y="109"/>
                    <a:pt x="70" y="105"/>
                    <a:pt x="78" y="105"/>
                  </a:cubicBezTo>
                  <a:cubicBezTo>
                    <a:pt x="78" y="119"/>
                    <a:pt x="66" y="134"/>
                    <a:pt x="57" y="140"/>
                  </a:cubicBezTo>
                  <a:cubicBezTo>
                    <a:pt x="55" y="141"/>
                    <a:pt x="54" y="142"/>
                    <a:pt x="52" y="142"/>
                  </a:cubicBezTo>
                  <a:cubicBezTo>
                    <a:pt x="51" y="143"/>
                    <a:pt x="49" y="144"/>
                    <a:pt x="47" y="145"/>
                  </a:cubicBezTo>
                  <a:cubicBezTo>
                    <a:pt x="46" y="145"/>
                    <a:pt x="45" y="145"/>
                    <a:pt x="44" y="145"/>
                  </a:cubicBezTo>
                  <a:cubicBezTo>
                    <a:pt x="42" y="146"/>
                    <a:pt x="39" y="148"/>
                    <a:pt x="37" y="149"/>
                  </a:cubicBezTo>
                  <a:cubicBezTo>
                    <a:pt x="34" y="152"/>
                    <a:pt x="34" y="154"/>
                    <a:pt x="33" y="156"/>
                  </a:cubicBezTo>
                  <a:cubicBezTo>
                    <a:pt x="33" y="157"/>
                    <a:pt x="33" y="157"/>
                    <a:pt x="33" y="157"/>
                  </a:cubicBezTo>
                  <a:cubicBezTo>
                    <a:pt x="56" y="157"/>
                    <a:pt x="70" y="147"/>
                    <a:pt x="83" y="136"/>
                  </a:cubicBezTo>
                  <a:cubicBezTo>
                    <a:pt x="88" y="132"/>
                    <a:pt x="94" y="129"/>
                    <a:pt x="97" y="123"/>
                  </a:cubicBezTo>
                  <a:cubicBezTo>
                    <a:pt x="100" y="115"/>
                    <a:pt x="101" y="106"/>
                    <a:pt x="103" y="99"/>
                  </a:cubicBezTo>
                  <a:cubicBezTo>
                    <a:pt x="104" y="96"/>
                    <a:pt x="104" y="93"/>
                    <a:pt x="105" y="89"/>
                  </a:cubicBezTo>
                  <a:cubicBezTo>
                    <a:pt x="106" y="87"/>
                    <a:pt x="112" y="84"/>
                    <a:pt x="115" y="82"/>
                  </a:cubicBezTo>
                  <a:cubicBezTo>
                    <a:pt x="117" y="80"/>
                    <a:pt x="119" y="78"/>
                    <a:pt x="121" y="76"/>
                  </a:cubicBezTo>
                  <a:cubicBezTo>
                    <a:pt x="126" y="72"/>
                    <a:pt x="131" y="69"/>
                    <a:pt x="135" y="66"/>
                  </a:cubicBezTo>
                  <a:cubicBezTo>
                    <a:pt x="138" y="64"/>
                    <a:pt x="142" y="61"/>
                    <a:pt x="143" y="5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4" name="Freeform 51"/>
            <p:cNvSpPr>
              <a:spLocks/>
            </p:cNvSpPr>
            <p:nvPr userDrawn="1"/>
          </p:nvSpPr>
          <p:spPr bwMode="auto">
            <a:xfrm>
              <a:off x="3886151" y="1062460"/>
              <a:ext cx="120650" cy="152400"/>
            </a:xfrm>
            <a:custGeom>
              <a:avLst/>
              <a:gdLst>
                <a:gd name="T0" fmla="*/ 15 w 32"/>
                <a:gd name="T1" fmla="*/ 8 h 40"/>
                <a:gd name="T2" fmla="*/ 1 w 32"/>
                <a:gd name="T3" fmla="*/ 0 h 40"/>
                <a:gd name="T4" fmla="*/ 0 w 32"/>
                <a:gd name="T5" fmla="*/ 1 h 40"/>
                <a:gd name="T6" fmla="*/ 4 w 32"/>
                <a:gd name="T7" fmla="*/ 20 h 40"/>
                <a:gd name="T8" fmla="*/ 5 w 32"/>
                <a:gd name="T9" fmla="*/ 24 h 40"/>
                <a:gd name="T10" fmla="*/ 7 w 32"/>
                <a:gd name="T11" fmla="*/ 34 h 40"/>
                <a:gd name="T12" fmla="*/ 19 w 32"/>
                <a:gd name="T13" fmla="*/ 38 h 40"/>
                <a:gd name="T14" fmla="*/ 32 w 32"/>
                <a:gd name="T15" fmla="*/ 29 h 40"/>
                <a:gd name="T16" fmla="*/ 15 w 32"/>
                <a:gd name="T17" fmla="*/ 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40">
                  <a:moveTo>
                    <a:pt x="15" y="8"/>
                  </a:moveTo>
                  <a:cubicBezTo>
                    <a:pt x="11" y="5"/>
                    <a:pt x="9" y="0"/>
                    <a:pt x="1" y="0"/>
                  </a:cubicBezTo>
                  <a:cubicBezTo>
                    <a:pt x="1" y="0"/>
                    <a:pt x="0" y="0"/>
                    <a:pt x="0" y="1"/>
                  </a:cubicBezTo>
                  <a:cubicBezTo>
                    <a:pt x="0" y="11"/>
                    <a:pt x="1" y="12"/>
                    <a:pt x="4" y="20"/>
                  </a:cubicBezTo>
                  <a:cubicBezTo>
                    <a:pt x="4" y="21"/>
                    <a:pt x="4" y="22"/>
                    <a:pt x="5" y="24"/>
                  </a:cubicBezTo>
                  <a:cubicBezTo>
                    <a:pt x="6" y="26"/>
                    <a:pt x="10" y="30"/>
                    <a:pt x="7" y="34"/>
                  </a:cubicBezTo>
                  <a:cubicBezTo>
                    <a:pt x="8" y="38"/>
                    <a:pt x="14" y="40"/>
                    <a:pt x="19" y="38"/>
                  </a:cubicBezTo>
                  <a:cubicBezTo>
                    <a:pt x="24" y="37"/>
                    <a:pt x="29" y="33"/>
                    <a:pt x="32" y="29"/>
                  </a:cubicBezTo>
                  <a:cubicBezTo>
                    <a:pt x="32" y="18"/>
                    <a:pt x="22" y="13"/>
                    <a:pt x="15" y="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5" name="Freeform 52"/>
            <p:cNvSpPr>
              <a:spLocks/>
            </p:cNvSpPr>
            <p:nvPr userDrawn="1"/>
          </p:nvSpPr>
          <p:spPr bwMode="auto">
            <a:xfrm>
              <a:off x="2990801" y="517947"/>
              <a:ext cx="176213" cy="182563"/>
            </a:xfrm>
            <a:custGeom>
              <a:avLst/>
              <a:gdLst>
                <a:gd name="T0" fmla="*/ 6 w 47"/>
                <a:gd name="T1" fmla="*/ 16 h 48"/>
                <a:gd name="T2" fmla="*/ 8 w 47"/>
                <a:gd name="T3" fmla="*/ 18 h 48"/>
                <a:gd name="T4" fmla="*/ 12 w 47"/>
                <a:gd name="T5" fmla="*/ 27 h 48"/>
                <a:gd name="T6" fmla="*/ 10 w 47"/>
                <a:gd name="T7" fmla="*/ 44 h 48"/>
                <a:gd name="T8" fmla="*/ 12 w 47"/>
                <a:gd name="T9" fmla="*/ 48 h 48"/>
                <a:gd name="T10" fmla="*/ 28 w 47"/>
                <a:gd name="T11" fmla="*/ 37 h 48"/>
                <a:gd name="T12" fmla="*/ 46 w 47"/>
                <a:gd name="T13" fmla="*/ 22 h 48"/>
                <a:gd name="T14" fmla="*/ 43 w 47"/>
                <a:gd name="T15" fmla="*/ 18 h 48"/>
                <a:gd name="T16" fmla="*/ 32 w 47"/>
                <a:gd name="T17" fmla="*/ 10 h 48"/>
                <a:gd name="T18" fmla="*/ 26 w 47"/>
                <a:gd name="T19" fmla="*/ 8 h 48"/>
                <a:gd name="T20" fmla="*/ 5 w 47"/>
                <a:gd name="T21" fmla="*/ 0 h 48"/>
                <a:gd name="T22" fmla="*/ 5 w 47"/>
                <a:gd name="T23" fmla="*/ 11 h 48"/>
                <a:gd name="T24" fmla="*/ 6 w 47"/>
                <a:gd name="T25" fmla="*/ 1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 h="48">
                  <a:moveTo>
                    <a:pt x="6" y="16"/>
                  </a:moveTo>
                  <a:cubicBezTo>
                    <a:pt x="7" y="17"/>
                    <a:pt x="7" y="17"/>
                    <a:pt x="8" y="18"/>
                  </a:cubicBezTo>
                  <a:cubicBezTo>
                    <a:pt x="9" y="20"/>
                    <a:pt x="11" y="24"/>
                    <a:pt x="12" y="27"/>
                  </a:cubicBezTo>
                  <a:cubicBezTo>
                    <a:pt x="14" y="32"/>
                    <a:pt x="14" y="41"/>
                    <a:pt x="10" y="44"/>
                  </a:cubicBezTo>
                  <a:cubicBezTo>
                    <a:pt x="10" y="44"/>
                    <a:pt x="10" y="48"/>
                    <a:pt x="12" y="48"/>
                  </a:cubicBezTo>
                  <a:cubicBezTo>
                    <a:pt x="19" y="48"/>
                    <a:pt x="26" y="43"/>
                    <a:pt x="28" y="37"/>
                  </a:cubicBezTo>
                  <a:cubicBezTo>
                    <a:pt x="40" y="38"/>
                    <a:pt x="47" y="34"/>
                    <a:pt x="46" y="22"/>
                  </a:cubicBezTo>
                  <a:cubicBezTo>
                    <a:pt x="45" y="21"/>
                    <a:pt x="45" y="19"/>
                    <a:pt x="43" y="18"/>
                  </a:cubicBezTo>
                  <a:cubicBezTo>
                    <a:pt x="40" y="15"/>
                    <a:pt x="36" y="12"/>
                    <a:pt x="32" y="10"/>
                  </a:cubicBezTo>
                  <a:cubicBezTo>
                    <a:pt x="30" y="9"/>
                    <a:pt x="28" y="9"/>
                    <a:pt x="26" y="8"/>
                  </a:cubicBezTo>
                  <a:cubicBezTo>
                    <a:pt x="20" y="4"/>
                    <a:pt x="15" y="0"/>
                    <a:pt x="5" y="0"/>
                  </a:cubicBezTo>
                  <a:cubicBezTo>
                    <a:pt x="0" y="6"/>
                    <a:pt x="3" y="6"/>
                    <a:pt x="5" y="11"/>
                  </a:cubicBezTo>
                  <a:cubicBezTo>
                    <a:pt x="5" y="13"/>
                    <a:pt x="6" y="15"/>
                    <a:pt x="6" y="1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6" name="Freeform 53"/>
            <p:cNvSpPr>
              <a:spLocks/>
            </p:cNvSpPr>
            <p:nvPr userDrawn="1"/>
          </p:nvSpPr>
          <p:spPr bwMode="auto">
            <a:xfrm>
              <a:off x="2900314" y="722735"/>
              <a:ext cx="304800" cy="161925"/>
            </a:xfrm>
            <a:custGeom>
              <a:avLst/>
              <a:gdLst>
                <a:gd name="T0" fmla="*/ 20 w 81"/>
                <a:gd name="T1" fmla="*/ 42 h 43"/>
                <a:gd name="T2" fmla="*/ 34 w 81"/>
                <a:gd name="T3" fmla="*/ 41 h 43"/>
                <a:gd name="T4" fmla="*/ 55 w 81"/>
                <a:gd name="T5" fmla="*/ 21 h 43"/>
                <a:gd name="T6" fmla="*/ 69 w 81"/>
                <a:gd name="T7" fmla="*/ 11 h 43"/>
                <a:gd name="T8" fmla="*/ 75 w 81"/>
                <a:gd name="T9" fmla="*/ 10 h 43"/>
                <a:gd name="T10" fmla="*/ 81 w 81"/>
                <a:gd name="T11" fmla="*/ 4 h 43"/>
                <a:gd name="T12" fmla="*/ 79 w 81"/>
                <a:gd name="T13" fmla="*/ 0 h 43"/>
                <a:gd name="T14" fmla="*/ 74 w 81"/>
                <a:gd name="T15" fmla="*/ 0 h 43"/>
                <a:gd name="T16" fmla="*/ 65 w 81"/>
                <a:gd name="T17" fmla="*/ 1 h 43"/>
                <a:gd name="T18" fmla="*/ 50 w 81"/>
                <a:gd name="T19" fmla="*/ 7 h 43"/>
                <a:gd name="T20" fmla="*/ 46 w 81"/>
                <a:gd name="T21" fmla="*/ 7 h 43"/>
                <a:gd name="T22" fmla="*/ 2 w 81"/>
                <a:gd name="T23" fmla="*/ 25 h 43"/>
                <a:gd name="T24" fmla="*/ 2 w 81"/>
                <a:gd name="T25" fmla="*/ 32 h 43"/>
                <a:gd name="T26" fmla="*/ 20 w 81"/>
                <a:gd name="T27" fmla="*/ 4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1" h="43">
                  <a:moveTo>
                    <a:pt x="20" y="42"/>
                  </a:moveTo>
                  <a:cubicBezTo>
                    <a:pt x="24" y="43"/>
                    <a:pt x="31" y="42"/>
                    <a:pt x="34" y="41"/>
                  </a:cubicBezTo>
                  <a:cubicBezTo>
                    <a:pt x="41" y="38"/>
                    <a:pt x="49" y="25"/>
                    <a:pt x="55" y="21"/>
                  </a:cubicBezTo>
                  <a:cubicBezTo>
                    <a:pt x="60" y="18"/>
                    <a:pt x="64" y="13"/>
                    <a:pt x="69" y="11"/>
                  </a:cubicBezTo>
                  <a:cubicBezTo>
                    <a:pt x="71" y="11"/>
                    <a:pt x="73" y="10"/>
                    <a:pt x="75" y="10"/>
                  </a:cubicBezTo>
                  <a:cubicBezTo>
                    <a:pt x="77" y="8"/>
                    <a:pt x="79" y="6"/>
                    <a:pt x="81" y="4"/>
                  </a:cubicBezTo>
                  <a:cubicBezTo>
                    <a:pt x="81" y="1"/>
                    <a:pt x="80" y="0"/>
                    <a:pt x="79" y="0"/>
                  </a:cubicBezTo>
                  <a:cubicBezTo>
                    <a:pt x="77" y="0"/>
                    <a:pt x="76" y="0"/>
                    <a:pt x="74" y="0"/>
                  </a:cubicBezTo>
                  <a:cubicBezTo>
                    <a:pt x="71" y="1"/>
                    <a:pt x="67" y="1"/>
                    <a:pt x="65" y="1"/>
                  </a:cubicBezTo>
                  <a:cubicBezTo>
                    <a:pt x="60" y="3"/>
                    <a:pt x="54" y="5"/>
                    <a:pt x="50" y="7"/>
                  </a:cubicBezTo>
                  <a:cubicBezTo>
                    <a:pt x="48" y="7"/>
                    <a:pt x="47" y="7"/>
                    <a:pt x="46" y="7"/>
                  </a:cubicBezTo>
                  <a:cubicBezTo>
                    <a:pt x="31" y="12"/>
                    <a:pt x="16" y="19"/>
                    <a:pt x="2" y="25"/>
                  </a:cubicBezTo>
                  <a:cubicBezTo>
                    <a:pt x="2" y="27"/>
                    <a:pt x="0" y="30"/>
                    <a:pt x="2" y="32"/>
                  </a:cubicBezTo>
                  <a:cubicBezTo>
                    <a:pt x="3" y="37"/>
                    <a:pt x="15" y="41"/>
                    <a:pt x="20" y="4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7" name="Freeform 54"/>
            <p:cNvSpPr>
              <a:spLocks/>
            </p:cNvSpPr>
            <p:nvPr userDrawn="1"/>
          </p:nvSpPr>
          <p:spPr bwMode="auto">
            <a:xfrm>
              <a:off x="2798714" y="892597"/>
              <a:ext cx="395288" cy="439738"/>
            </a:xfrm>
            <a:custGeom>
              <a:avLst/>
              <a:gdLst>
                <a:gd name="T0" fmla="*/ 76 w 105"/>
                <a:gd name="T1" fmla="*/ 37 h 116"/>
                <a:gd name="T2" fmla="*/ 78 w 105"/>
                <a:gd name="T3" fmla="*/ 32 h 116"/>
                <a:gd name="T4" fmla="*/ 88 w 105"/>
                <a:gd name="T5" fmla="*/ 23 h 116"/>
                <a:gd name="T6" fmla="*/ 92 w 105"/>
                <a:gd name="T7" fmla="*/ 19 h 116"/>
                <a:gd name="T8" fmla="*/ 105 w 105"/>
                <a:gd name="T9" fmla="*/ 8 h 116"/>
                <a:gd name="T10" fmla="*/ 81 w 105"/>
                <a:gd name="T11" fmla="*/ 1 h 116"/>
                <a:gd name="T12" fmla="*/ 71 w 105"/>
                <a:gd name="T13" fmla="*/ 8 h 116"/>
                <a:gd name="T14" fmla="*/ 57 w 105"/>
                <a:gd name="T15" fmla="*/ 16 h 116"/>
                <a:gd name="T16" fmla="*/ 33 w 105"/>
                <a:gd name="T17" fmla="*/ 20 h 116"/>
                <a:gd name="T18" fmla="*/ 28 w 105"/>
                <a:gd name="T19" fmla="*/ 19 h 116"/>
                <a:gd name="T20" fmla="*/ 26 w 105"/>
                <a:gd name="T21" fmla="*/ 30 h 116"/>
                <a:gd name="T22" fmla="*/ 27 w 105"/>
                <a:gd name="T23" fmla="*/ 63 h 116"/>
                <a:gd name="T24" fmla="*/ 33 w 105"/>
                <a:gd name="T25" fmla="*/ 74 h 116"/>
                <a:gd name="T26" fmla="*/ 47 w 105"/>
                <a:gd name="T27" fmla="*/ 56 h 116"/>
                <a:gd name="T28" fmla="*/ 47 w 105"/>
                <a:gd name="T29" fmla="*/ 53 h 116"/>
                <a:gd name="T30" fmla="*/ 47 w 105"/>
                <a:gd name="T31" fmla="*/ 43 h 116"/>
                <a:gd name="T32" fmla="*/ 57 w 105"/>
                <a:gd name="T33" fmla="*/ 42 h 116"/>
                <a:gd name="T34" fmla="*/ 56 w 105"/>
                <a:gd name="T35" fmla="*/ 60 h 116"/>
                <a:gd name="T36" fmla="*/ 30 w 105"/>
                <a:gd name="T37" fmla="*/ 81 h 116"/>
                <a:gd name="T38" fmla="*/ 20 w 105"/>
                <a:gd name="T39" fmla="*/ 86 h 116"/>
                <a:gd name="T40" fmla="*/ 12 w 105"/>
                <a:gd name="T41" fmla="*/ 91 h 116"/>
                <a:gd name="T42" fmla="*/ 1 w 105"/>
                <a:gd name="T43" fmla="*/ 92 h 116"/>
                <a:gd name="T44" fmla="*/ 35 w 105"/>
                <a:gd name="T45" fmla="*/ 95 h 116"/>
                <a:gd name="T46" fmla="*/ 43 w 105"/>
                <a:gd name="T47" fmla="*/ 85 h 116"/>
                <a:gd name="T48" fmla="*/ 50 w 105"/>
                <a:gd name="T49" fmla="*/ 79 h 116"/>
                <a:gd name="T50" fmla="*/ 56 w 105"/>
                <a:gd name="T51" fmla="*/ 77 h 116"/>
                <a:gd name="T52" fmla="*/ 56 w 105"/>
                <a:gd name="T53" fmla="*/ 92 h 116"/>
                <a:gd name="T54" fmla="*/ 49 w 105"/>
                <a:gd name="T55" fmla="*/ 96 h 116"/>
                <a:gd name="T56" fmla="*/ 58 w 105"/>
                <a:gd name="T57" fmla="*/ 103 h 116"/>
                <a:gd name="T58" fmla="*/ 61 w 105"/>
                <a:gd name="T59" fmla="*/ 111 h 116"/>
                <a:gd name="T60" fmla="*/ 71 w 105"/>
                <a:gd name="T61" fmla="*/ 115 h 116"/>
                <a:gd name="T62" fmla="*/ 67 w 105"/>
                <a:gd name="T63" fmla="*/ 78 h 116"/>
                <a:gd name="T64" fmla="*/ 72 w 105"/>
                <a:gd name="T65" fmla="*/ 57 h 116"/>
                <a:gd name="T66" fmla="*/ 93 w 105"/>
                <a:gd name="T67" fmla="*/ 4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5" h="116">
                  <a:moveTo>
                    <a:pt x="91" y="36"/>
                  </a:moveTo>
                  <a:cubicBezTo>
                    <a:pt x="86" y="36"/>
                    <a:pt x="81" y="35"/>
                    <a:pt x="76" y="37"/>
                  </a:cubicBezTo>
                  <a:cubicBezTo>
                    <a:pt x="74" y="38"/>
                    <a:pt x="73" y="39"/>
                    <a:pt x="71" y="40"/>
                  </a:cubicBezTo>
                  <a:cubicBezTo>
                    <a:pt x="71" y="37"/>
                    <a:pt x="77" y="34"/>
                    <a:pt x="78" y="32"/>
                  </a:cubicBezTo>
                  <a:cubicBezTo>
                    <a:pt x="80" y="30"/>
                    <a:pt x="81" y="28"/>
                    <a:pt x="83" y="26"/>
                  </a:cubicBezTo>
                  <a:cubicBezTo>
                    <a:pt x="85" y="25"/>
                    <a:pt x="87" y="24"/>
                    <a:pt x="88" y="23"/>
                  </a:cubicBezTo>
                  <a:cubicBezTo>
                    <a:pt x="89" y="22"/>
                    <a:pt x="89" y="20"/>
                    <a:pt x="90" y="19"/>
                  </a:cubicBezTo>
                  <a:cubicBezTo>
                    <a:pt x="91" y="19"/>
                    <a:pt x="92" y="19"/>
                    <a:pt x="92" y="19"/>
                  </a:cubicBezTo>
                  <a:cubicBezTo>
                    <a:pt x="94" y="18"/>
                    <a:pt x="94" y="16"/>
                    <a:pt x="95" y="15"/>
                  </a:cubicBezTo>
                  <a:cubicBezTo>
                    <a:pt x="99" y="12"/>
                    <a:pt x="102" y="12"/>
                    <a:pt x="105" y="8"/>
                  </a:cubicBezTo>
                  <a:cubicBezTo>
                    <a:pt x="105" y="7"/>
                    <a:pt x="104" y="5"/>
                    <a:pt x="103" y="4"/>
                  </a:cubicBezTo>
                  <a:cubicBezTo>
                    <a:pt x="100" y="2"/>
                    <a:pt x="86" y="0"/>
                    <a:pt x="81" y="1"/>
                  </a:cubicBezTo>
                  <a:cubicBezTo>
                    <a:pt x="79" y="2"/>
                    <a:pt x="75" y="4"/>
                    <a:pt x="73" y="5"/>
                  </a:cubicBezTo>
                  <a:cubicBezTo>
                    <a:pt x="72" y="6"/>
                    <a:pt x="71" y="7"/>
                    <a:pt x="71" y="8"/>
                  </a:cubicBezTo>
                  <a:cubicBezTo>
                    <a:pt x="68" y="9"/>
                    <a:pt x="66" y="9"/>
                    <a:pt x="64" y="9"/>
                  </a:cubicBezTo>
                  <a:cubicBezTo>
                    <a:pt x="61" y="11"/>
                    <a:pt x="59" y="14"/>
                    <a:pt x="57" y="16"/>
                  </a:cubicBezTo>
                  <a:cubicBezTo>
                    <a:pt x="51" y="20"/>
                    <a:pt x="46" y="23"/>
                    <a:pt x="40" y="26"/>
                  </a:cubicBezTo>
                  <a:cubicBezTo>
                    <a:pt x="38" y="27"/>
                    <a:pt x="35" y="21"/>
                    <a:pt x="33" y="20"/>
                  </a:cubicBezTo>
                  <a:cubicBezTo>
                    <a:pt x="32" y="19"/>
                    <a:pt x="30" y="19"/>
                    <a:pt x="29" y="18"/>
                  </a:cubicBezTo>
                  <a:cubicBezTo>
                    <a:pt x="28" y="19"/>
                    <a:pt x="28" y="19"/>
                    <a:pt x="28" y="19"/>
                  </a:cubicBezTo>
                  <a:cubicBezTo>
                    <a:pt x="27" y="19"/>
                    <a:pt x="27" y="19"/>
                    <a:pt x="26" y="20"/>
                  </a:cubicBezTo>
                  <a:cubicBezTo>
                    <a:pt x="26" y="23"/>
                    <a:pt x="27" y="27"/>
                    <a:pt x="26" y="30"/>
                  </a:cubicBezTo>
                  <a:cubicBezTo>
                    <a:pt x="25" y="37"/>
                    <a:pt x="22" y="50"/>
                    <a:pt x="24" y="59"/>
                  </a:cubicBezTo>
                  <a:cubicBezTo>
                    <a:pt x="25" y="60"/>
                    <a:pt x="26" y="62"/>
                    <a:pt x="27" y="63"/>
                  </a:cubicBezTo>
                  <a:cubicBezTo>
                    <a:pt x="28" y="65"/>
                    <a:pt x="27" y="66"/>
                    <a:pt x="28" y="68"/>
                  </a:cubicBezTo>
                  <a:cubicBezTo>
                    <a:pt x="29" y="70"/>
                    <a:pt x="32" y="71"/>
                    <a:pt x="33" y="74"/>
                  </a:cubicBezTo>
                  <a:cubicBezTo>
                    <a:pt x="37" y="73"/>
                    <a:pt x="44" y="61"/>
                    <a:pt x="47" y="56"/>
                  </a:cubicBezTo>
                  <a:cubicBezTo>
                    <a:pt x="47" y="56"/>
                    <a:pt x="47" y="56"/>
                    <a:pt x="47" y="56"/>
                  </a:cubicBezTo>
                  <a:cubicBezTo>
                    <a:pt x="47" y="55"/>
                    <a:pt x="47" y="54"/>
                    <a:pt x="47" y="53"/>
                  </a:cubicBezTo>
                  <a:cubicBezTo>
                    <a:pt x="47" y="53"/>
                    <a:pt x="47" y="53"/>
                    <a:pt x="47" y="53"/>
                  </a:cubicBezTo>
                  <a:cubicBezTo>
                    <a:pt x="47" y="53"/>
                    <a:pt x="47" y="53"/>
                    <a:pt x="47" y="53"/>
                  </a:cubicBezTo>
                  <a:cubicBezTo>
                    <a:pt x="47" y="50"/>
                    <a:pt x="47" y="46"/>
                    <a:pt x="47" y="43"/>
                  </a:cubicBezTo>
                  <a:cubicBezTo>
                    <a:pt x="49" y="42"/>
                    <a:pt x="52" y="42"/>
                    <a:pt x="53" y="41"/>
                  </a:cubicBezTo>
                  <a:cubicBezTo>
                    <a:pt x="55" y="41"/>
                    <a:pt x="56" y="41"/>
                    <a:pt x="57" y="42"/>
                  </a:cubicBezTo>
                  <a:cubicBezTo>
                    <a:pt x="57" y="43"/>
                    <a:pt x="52" y="55"/>
                    <a:pt x="51" y="56"/>
                  </a:cubicBezTo>
                  <a:cubicBezTo>
                    <a:pt x="52" y="59"/>
                    <a:pt x="54" y="60"/>
                    <a:pt x="56" y="60"/>
                  </a:cubicBezTo>
                  <a:cubicBezTo>
                    <a:pt x="55" y="66"/>
                    <a:pt x="49" y="68"/>
                    <a:pt x="45" y="70"/>
                  </a:cubicBezTo>
                  <a:cubicBezTo>
                    <a:pt x="40" y="74"/>
                    <a:pt x="35" y="77"/>
                    <a:pt x="30" y="81"/>
                  </a:cubicBezTo>
                  <a:cubicBezTo>
                    <a:pt x="28" y="82"/>
                    <a:pt x="26" y="82"/>
                    <a:pt x="24" y="83"/>
                  </a:cubicBezTo>
                  <a:cubicBezTo>
                    <a:pt x="23" y="84"/>
                    <a:pt x="22" y="86"/>
                    <a:pt x="20" y="86"/>
                  </a:cubicBezTo>
                  <a:cubicBezTo>
                    <a:pt x="18" y="87"/>
                    <a:pt x="16" y="88"/>
                    <a:pt x="14" y="89"/>
                  </a:cubicBezTo>
                  <a:cubicBezTo>
                    <a:pt x="13" y="90"/>
                    <a:pt x="13" y="91"/>
                    <a:pt x="12" y="91"/>
                  </a:cubicBezTo>
                  <a:cubicBezTo>
                    <a:pt x="10" y="92"/>
                    <a:pt x="8" y="90"/>
                    <a:pt x="7" y="90"/>
                  </a:cubicBezTo>
                  <a:cubicBezTo>
                    <a:pt x="4" y="90"/>
                    <a:pt x="3" y="91"/>
                    <a:pt x="1" y="92"/>
                  </a:cubicBezTo>
                  <a:cubicBezTo>
                    <a:pt x="0" y="103"/>
                    <a:pt x="5" y="114"/>
                    <a:pt x="17" y="114"/>
                  </a:cubicBezTo>
                  <a:cubicBezTo>
                    <a:pt x="23" y="107"/>
                    <a:pt x="29" y="102"/>
                    <a:pt x="35" y="95"/>
                  </a:cubicBezTo>
                  <a:cubicBezTo>
                    <a:pt x="37" y="93"/>
                    <a:pt x="39" y="92"/>
                    <a:pt x="40" y="90"/>
                  </a:cubicBezTo>
                  <a:cubicBezTo>
                    <a:pt x="42" y="88"/>
                    <a:pt x="42" y="87"/>
                    <a:pt x="43" y="85"/>
                  </a:cubicBezTo>
                  <a:cubicBezTo>
                    <a:pt x="44" y="84"/>
                    <a:pt x="45" y="85"/>
                    <a:pt x="46" y="84"/>
                  </a:cubicBezTo>
                  <a:cubicBezTo>
                    <a:pt x="47" y="82"/>
                    <a:pt x="49" y="81"/>
                    <a:pt x="50" y="79"/>
                  </a:cubicBezTo>
                  <a:cubicBezTo>
                    <a:pt x="52" y="78"/>
                    <a:pt x="53" y="78"/>
                    <a:pt x="54" y="76"/>
                  </a:cubicBezTo>
                  <a:cubicBezTo>
                    <a:pt x="55" y="76"/>
                    <a:pt x="55" y="76"/>
                    <a:pt x="56" y="77"/>
                  </a:cubicBezTo>
                  <a:cubicBezTo>
                    <a:pt x="57" y="78"/>
                    <a:pt x="57" y="81"/>
                    <a:pt x="58" y="82"/>
                  </a:cubicBezTo>
                  <a:cubicBezTo>
                    <a:pt x="58" y="86"/>
                    <a:pt x="58" y="91"/>
                    <a:pt x="56" y="92"/>
                  </a:cubicBezTo>
                  <a:cubicBezTo>
                    <a:pt x="54" y="92"/>
                    <a:pt x="53" y="93"/>
                    <a:pt x="52" y="93"/>
                  </a:cubicBezTo>
                  <a:cubicBezTo>
                    <a:pt x="51" y="94"/>
                    <a:pt x="50" y="95"/>
                    <a:pt x="49" y="96"/>
                  </a:cubicBezTo>
                  <a:cubicBezTo>
                    <a:pt x="49" y="97"/>
                    <a:pt x="49" y="98"/>
                    <a:pt x="49" y="99"/>
                  </a:cubicBezTo>
                  <a:cubicBezTo>
                    <a:pt x="49" y="100"/>
                    <a:pt x="57" y="102"/>
                    <a:pt x="58" y="103"/>
                  </a:cubicBezTo>
                  <a:cubicBezTo>
                    <a:pt x="59" y="103"/>
                    <a:pt x="61" y="106"/>
                    <a:pt x="61" y="107"/>
                  </a:cubicBezTo>
                  <a:cubicBezTo>
                    <a:pt x="61" y="108"/>
                    <a:pt x="61" y="109"/>
                    <a:pt x="61" y="111"/>
                  </a:cubicBezTo>
                  <a:cubicBezTo>
                    <a:pt x="62" y="112"/>
                    <a:pt x="64" y="113"/>
                    <a:pt x="65" y="115"/>
                  </a:cubicBezTo>
                  <a:cubicBezTo>
                    <a:pt x="66" y="115"/>
                    <a:pt x="69" y="116"/>
                    <a:pt x="71" y="115"/>
                  </a:cubicBezTo>
                  <a:cubicBezTo>
                    <a:pt x="71" y="115"/>
                    <a:pt x="71" y="114"/>
                    <a:pt x="72" y="114"/>
                  </a:cubicBezTo>
                  <a:cubicBezTo>
                    <a:pt x="72" y="101"/>
                    <a:pt x="71" y="89"/>
                    <a:pt x="67" y="78"/>
                  </a:cubicBezTo>
                  <a:cubicBezTo>
                    <a:pt x="66" y="75"/>
                    <a:pt x="61" y="69"/>
                    <a:pt x="64" y="64"/>
                  </a:cubicBezTo>
                  <a:cubicBezTo>
                    <a:pt x="64" y="57"/>
                    <a:pt x="68" y="59"/>
                    <a:pt x="72" y="57"/>
                  </a:cubicBezTo>
                  <a:cubicBezTo>
                    <a:pt x="78" y="54"/>
                    <a:pt x="83" y="51"/>
                    <a:pt x="89" y="47"/>
                  </a:cubicBezTo>
                  <a:cubicBezTo>
                    <a:pt x="90" y="45"/>
                    <a:pt x="91" y="43"/>
                    <a:pt x="93" y="41"/>
                  </a:cubicBezTo>
                  <a:cubicBezTo>
                    <a:pt x="93" y="39"/>
                    <a:pt x="92" y="38"/>
                    <a:pt x="91" y="3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8" name="Freeform 55"/>
            <p:cNvSpPr>
              <a:spLocks/>
            </p:cNvSpPr>
            <p:nvPr userDrawn="1"/>
          </p:nvSpPr>
          <p:spPr bwMode="auto">
            <a:xfrm>
              <a:off x="3138439" y="1097385"/>
              <a:ext cx="119063" cy="147638"/>
            </a:xfrm>
            <a:custGeom>
              <a:avLst/>
              <a:gdLst>
                <a:gd name="T0" fmla="*/ 27 w 32"/>
                <a:gd name="T1" fmla="*/ 12 h 39"/>
                <a:gd name="T2" fmla="*/ 6 w 32"/>
                <a:gd name="T3" fmla="*/ 0 h 39"/>
                <a:gd name="T4" fmla="*/ 2 w 32"/>
                <a:gd name="T5" fmla="*/ 0 h 39"/>
                <a:gd name="T6" fmla="*/ 5 w 32"/>
                <a:gd name="T7" fmla="*/ 23 h 39"/>
                <a:gd name="T8" fmla="*/ 8 w 32"/>
                <a:gd name="T9" fmla="*/ 27 h 39"/>
                <a:gd name="T10" fmla="*/ 17 w 32"/>
                <a:gd name="T11" fmla="*/ 36 h 39"/>
                <a:gd name="T12" fmla="*/ 30 w 32"/>
                <a:gd name="T13" fmla="*/ 31 h 39"/>
                <a:gd name="T14" fmla="*/ 31 w 32"/>
                <a:gd name="T15" fmla="*/ 18 h 39"/>
                <a:gd name="T16" fmla="*/ 27 w 32"/>
                <a:gd name="T17" fmla="*/ 12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9">
                  <a:moveTo>
                    <a:pt x="27" y="12"/>
                  </a:moveTo>
                  <a:cubicBezTo>
                    <a:pt x="22" y="5"/>
                    <a:pt x="17" y="0"/>
                    <a:pt x="6" y="0"/>
                  </a:cubicBezTo>
                  <a:cubicBezTo>
                    <a:pt x="5" y="0"/>
                    <a:pt x="3" y="0"/>
                    <a:pt x="2" y="0"/>
                  </a:cubicBezTo>
                  <a:cubicBezTo>
                    <a:pt x="0" y="9"/>
                    <a:pt x="0" y="17"/>
                    <a:pt x="5" y="23"/>
                  </a:cubicBezTo>
                  <a:cubicBezTo>
                    <a:pt x="6" y="25"/>
                    <a:pt x="7" y="26"/>
                    <a:pt x="8" y="27"/>
                  </a:cubicBezTo>
                  <a:cubicBezTo>
                    <a:pt x="11" y="30"/>
                    <a:pt x="12" y="34"/>
                    <a:pt x="17" y="36"/>
                  </a:cubicBezTo>
                  <a:cubicBezTo>
                    <a:pt x="22" y="39"/>
                    <a:pt x="27" y="33"/>
                    <a:pt x="30" y="31"/>
                  </a:cubicBezTo>
                  <a:cubicBezTo>
                    <a:pt x="30" y="29"/>
                    <a:pt x="32" y="21"/>
                    <a:pt x="31" y="18"/>
                  </a:cubicBezTo>
                  <a:cubicBezTo>
                    <a:pt x="31" y="15"/>
                    <a:pt x="28" y="14"/>
                    <a:pt x="27" y="1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750707404"/>
      </p:ext>
    </p:extLst>
  </p:cSld>
  <p:clrMapOvr>
    <a:masterClrMapping/>
  </p:clrMapOvr>
  <mc:AlternateContent xmlns:mc="http://schemas.openxmlformats.org/markup-compatibility/2006" xmlns:p14="http://schemas.microsoft.com/office/powerpoint/2010/main">
    <mc:Choice Requires="p14">
      <p:transition spd="slow" p14:dur="2000" advTm="15762"/>
    </mc:Choice>
    <mc:Fallback xmlns="">
      <p:transition spd="slow" advTm="1576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01</a:t>
            </a:r>
            <a:endParaRPr lang="zh-CN" altLang="en-US" dirty="0"/>
          </a:p>
        </p:txBody>
      </p:sp>
      <p:sp>
        <p:nvSpPr>
          <p:cNvPr id="3" name="文本占位符 2"/>
          <p:cNvSpPr>
            <a:spLocks noGrp="1"/>
          </p:cNvSpPr>
          <p:nvPr>
            <p:ph type="body" sz="quarter" idx="12"/>
          </p:nvPr>
        </p:nvSpPr>
        <p:spPr>
          <a:xfrm>
            <a:off x="1437592" y="348250"/>
            <a:ext cx="8978888" cy="496824"/>
          </a:xfrm>
        </p:spPr>
        <p:txBody>
          <a:bodyPr/>
          <a:lstStyle/>
          <a:p>
            <a:r>
              <a:rPr lang="en-US" altLang="zh-CN" dirty="0"/>
              <a:t>Background- TowerSketch </a:t>
            </a:r>
            <a:endParaRPr lang="zh-CN" altLang="en-US" dirty="0"/>
          </a:p>
        </p:txBody>
      </p:sp>
      <p:grpSp>
        <p:nvGrpSpPr>
          <p:cNvPr id="6" name="Group 19"/>
          <p:cNvGrpSpPr/>
          <p:nvPr/>
        </p:nvGrpSpPr>
        <p:grpSpPr>
          <a:xfrm>
            <a:off x="1801590" y="2066951"/>
            <a:ext cx="2765046" cy="347472"/>
            <a:chOff x="582399" y="2356923"/>
            <a:chExt cx="2765046" cy="347472"/>
          </a:xfrm>
        </p:grpSpPr>
        <p:sp>
          <p:nvSpPr>
            <p:cNvPr id="7" name="Rounded Rectangle 20"/>
            <p:cNvSpPr>
              <a:spLocks noChangeAspect="1"/>
            </p:cNvSpPr>
            <p:nvPr/>
          </p:nvSpPr>
          <p:spPr>
            <a:xfrm>
              <a:off x="582399" y="2356923"/>
              <a:ext cx="344646" cy="347472"/>
            </a:xfrm>
            <a:prstGeom prst="roundRect">
              <a:avLst/>
            </a:prstGeom>
            <a:solidFill>
              <a:srgbClr val="0432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8" name="Rounded Rectangle 23"/>
            <p:cNvSpPr>
              <a:spLocks noChangeAspect="1"/>
            </p:cNvSpPr>
            <p:nvPr/>
          </p:nvSpPr>
          <p:spPr>
            <a:xfrm>
              <a:off x="928578" y="2356923"/>
              <a:ext cx="344646" cy="347472"/>
            </a:xfrm>
            <a:prstGeom prst="roundRect">
              <a:avLst/>
            </a:prstGeom>
            <a:solidFill>
              <a:srgbClr val="00FA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9" name="Rounded Rectangle 24"/>
            <p:cNvSpPr>
              <a:spLocks noChangeAspect="1"/>
            </p:cNvSpPr>
            <p:nvPr/>
          </p:nvSpPr>
          <p:spPr>
            <a:xfrm>
              <a:off x="1273224" y="2356923"/>
              <a:ext cx="344646" cy="347472"/>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0" name="Rounded Rectangle 25"/>
            <p:cNvSpPr>
              <a:spLocks noChangeAspect="1"/>
            </p:cNvSpPr>
            <p:nvPr/>
          </p:nvSpPr>
          <p:spPr>
            <a:xfrm>
              <a:off x="1619403" y="2356923"/>
              <a:ext cx="344646" cy="347472"/>
            </a:xfrm>
            <a:prstGeom prst="roundRect">
              <a:avLst/>
            </a:prstGeom>
            <a:solidFill>
              <a:srgbClr val="00FA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1" name="Rounded Rectangle 26"/>
            <p:cNvSpPr>
              <a:spLocks noChangeAspect="1"/>
            </p:cNvSpPr>
            <p:nvPr/>
          </p:nvSpPr>
          <p:spPr>
            <a:xfrm>
              <a:off x="1965795" y="2356923"/>
              <a:ext cx="344646" cy="347472"/>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2" name="Rounded Rectangle 27"/>
            <p:cNvSpPr>
              <a:spLocks noChangeAspect="1"/>
            </p:cNvSpPr>
            <p:nvPr/>
          </p:nvSpPr>
          <p:spPr>
            <a:xfrm>
              <a:off x="2311974" y="2356923"/>
              <a:ext cx="344646" cy="347472"/>
            </a:xfrm>
            <a:prstGeom prst="roundRect">
              <a:avLst/>
            </a:prstGeom>
            <a:solidFill>
              <a:srgbClr val="00FA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3" name="Rounded Rectangle 28"/>
            <p:cNvSpPr>
              <a:spLocks noChangeAspect="1"/>
            </p:cNvSpPr>
            <p:nvPr/>
          </p:nvSpPr>
          <p:spPr>
            <a:xfrm>
              <a:off x="2656620" y="2356923"/>
              <a:ext cx="344646" cy="347472"/>
            </a:xfrm>
            <a:prstGeom prst="roundRect">
              <a:avLst/>
            </a:prstGeom>
            <a:solidFill>
              <a:srgbClr val="FF26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4" name="Rounded Rectangle 29"/>
            <p:cNvSpPr>
              <a:spLocks noChangeAspect="1"/>
            </p:cNvSpPr>
            <p:nvPr/>
          </p:nvSpPr>
          <p:spPr>
            <a:xfrm>
              <a:off x="3002799" y="2356923"/>
              <a:ext cx="344646" cy="347472"/>
            </a:xfrm>
            <a:prstGeom prst="roundRect">
              <a:avLst/>
            </a:prstGeom>
            <a:solidFill>
              <a:srgbClr val="0432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grpSp>
      <p:grpSp>
        <p:nvGrpSpPr>
          <p:cNvPr id="15" name="Group 30"/>
          <p:cNvGrpSpPr/>
          <p:nvPr/>
        </p:nvGrpSpPr>
        <p:grpSpPr>
          <a:xfrm>
            <a:off x="6344577" y="2469287"/>
            <a:ext cx="3656987" cy="1371600"/>
            <a:chOff x="5125386" y="2759259"/>
            <a:chExt cx="3656987" cy="1371600"/>
          </a:xfrm>
        </p:grpSpPr>
        <p:sp>
          <p:nvSpPr>
            <p:cNvPr id="24" name="Rounded Rectangle 39"/>
            <p:cNvSpPr>
              <a:spLocks noChangeAspect="1"/>
            </p:cNvSpPr>
            <p:nvPr/>
          </p:nvSpPr>
          <p:spPr>
            <a:xfrm>
              <a:off x="5125386" y="2759259"/>
              <a:ext cx="1821277"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8" name="Rounded Rectangle 43"/>
            <p:cNvSpPr>
              <a:spLocks noChangeAspect="1"/>
            </p:cNvSpPr>
            <p:nvPr/>
          </p:nvSpPr>
          <p:spPr>
            <a:xfrm>
              <a:off x="6951506" y="2759259"/>
              <a:ext cx="1830867" cy="457200"/>
            </a:xfrm>
            <a:prstGeom prst="round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rPr>
                <a:t>+1</a:t>
              </a:r>
            </a:p>
          </p:txBody>
        </p:sp>
        <p:sp>
          <p:nvSpPr>
            <p:cNvPr id="33" name="Rounded Rectangle 48"/>
            <p:cNvSpPr>
              <a:spLocks noChangeAspect="1"/>
            </p:cNvSpPr>
            <p:nvPr/>
          </p:nvSpPr>
          <p:spPr>
            <a:xfrm>
              <a:off x="5134708" y="3216459"/>
              <a:ext cx="903739" cy="457200"/>
            </a:xfrm>
            <a:prstGeom prst="round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rPr>
                <a:t>+1</a:t>
              </a:r>
            </a:p>
          </p:txBody>
        </p:sp>
        <p:sp>
          <p:nvSpPr>
            <p:cNvPr id="35" name="Rounded Rectangle 50"/>
            <p:cNvSpPr>
              <a:spLocks noChangeAspect="1"/>
            </p:cNvSpPr>
            <p:nvPr/>
          </p:nvSpPr>
          <p:spPr>
            <a:xfrm>
              <a:off x="6047768" y="3216459"/>
              <a:ext cx="903739"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0000"/>
                </a:solidFill>
              </a:endParaRPr>
            </a:p>
          </p:txBody>
        </p:sp>
        <p:sp>
          <p:nvSpPr>
            <p:cNvPr id="37" name="Rounded Rectangle 52"/>
            <p:cNvSpPr>
              <a:spLocks noChangeAspect="1"/>
            </p:cNvSpPr>
            <p:nvPr/>
          </p:nvSpPr>
          <p:spPr>
            <a:xfrm>
              <a:off x="6960828" y="3216459"/>
              <a:ext cx="903739"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39" name="Rounded Rectangle 54"/>
            <p:cNvSpPr>
              <a:spLocks noChangeAspect="1"/>
            </p:cNvSpPr>
            <p:nvPr/>
          </p:nvSpPr>
          <p:spPr>
            <a:xfrm>
              <a:off x="7873888" y="3216459"/>
              <a:ext cx="903739"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40" name="Rounded Rectangle 55"/>
            <p:cNvSpPr>
              <a:spLocks noChangeAspect="1"/>
            </p:cNvSpPr>
            <p:nvPr/>
          </p:nvSpPr>
          <p:spPr>
            <a:xfrm>
              <a:off x="5125387" y="3673659"/>
              <a:ext cx="45653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41" name="Rounded Rectangle 56"/>
            <p:cNvSpPr>
              <a:spLocks noChangeAspect="1"/>
            </p:cNvSpPr>
            <p:nvPr/>
          </p:nvSpPr>
          <p:spPr>
            <a:xfrm>
              <a:off x="5581917" y="3673659"/>
              <a:ext cx="456530" cy="457200"/>
            </a:xfrm>
            <a:prstGeom prst="round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400" dirty="0">
                  <a:solidFill>
                    <a:srgbClr val="000000"/>
                  </a:solidFill>
                </a:rPr>
                <a:t>+1</a:t>
              </a:r>
            </a:p>
          </p:txBody>
        </p:sp>
        <p:sp>
          <p:nvSpPr>
            <p:cNvPr id="42" name="Rounded Rectangle 57"/>
            <p:cNvSpPr>
              <a:spLocks noChangeAspect="1"/>
            </p:cNvSpPr>
            <p:nvPr/>
          </p:nvSpPr>
          <p:spPr>
            <a:xfrm>
              <a:off x="6038447" y="3673659"/>
              <a:ext cx="45653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43" name="Rounded Rectangle 58"/>
            <p:cNvSpPr>
              <a:spLocks noChangeAspect="1"/>
            </p:cNvSpPr>
            <p:nvPr/>
          </p:nvSpPr>
          <p:spPr>
            <a:xfrm>
              <a:off x="6494977" y="3673659"/>
              <a:ext cx="45653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44" name="Rounded Rectangle 59"/>
            <p:cNvSpPr>
              <a:spLocks noChangeAspect="1"/>
            </p:cNvSpPr>
            <p:nvPr/>
          </p:nvSpPr>
          <p:spPr>
            <a:xfrm>
              <a:off x="6951507" y="3673659"/>
              <a:ext cx="45653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45" name="Rounded Rectangle 60"/>
            <p:cNvSpPr>
              <a:spLocks noChangeAspect="1"/>
            </p:cNvSpPr>
            <p:nvPr/>
          </p:nvSpPr>
          <p:spPr>
            <a:xfrm>
              <a:off x="7408037" y="3673659"/>
              <a:ext cx="45653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46" name="Rounded Rectangle 61"/>
            <p:cNvSpPr>
              <a:spLocks noChangeAspect="1"/>
            </p:cNvSpPr>
            <p:nvPr/>
          </p:nvSpPr>
          <p:spPr>
            <a:xfrm>
              <a:off x="7864567" y="3673659"/>
              <a:ext cx="45653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47" name="Rounded Rectangle 62"/>
            <p:cNvSpPr>
              <a:spLocks noChangeAspect="1"/>
            </p:cNvSpPr>
            <p:nvPr/>
          </p:nvSpPr>
          <p:spPr>
            <a:xfrm>
              <a:off x="8321097" y="3673659"/>
              <a:ext cx="45653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48" name="Rectangle 63"/>
            <p:cNvSpPr/>
            <p:nvPr/>
          </p:nvSpPr>
          <p:spPr>
            <a:xfrm>
              <a:off x="5125387" y="2759259"/>
              <a:ext cx="3652240" cy="1371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grpSp>
      <p:sp>
        <p:nvSpPr>
          <p:cNvPr id="50" name="Freeform 65"/>
          <p:cNvSpPr/>
          <p:nvPr/>
        </p:nvSpPr>
        <p:spPr>
          <a:xfrm rot="669378" flipV="1">
            <a:off x="4544864" y="2364230"/>
            <a:ext cx="3616418" cy="354164"/>
          </a:xfrm>
          <a:custGeom>
            <a:avLst/>
            <a:gdLst>
              <a:gd name="connsiteX0" fmla="*/ 0 w 2216727"/>
              <a:gd name="connsiteY0" fmla="*/ 375581 h 500272"/>
              <a:gd name="connsiteX1" fmla="*/ 1066800 w 2216727"/>
              <a:gd name="connsiteY1" fmla="*/ 1508 h 500272"/>
              <a:gd name="connsiteX2" fmla="*/ 2216727 w 2216727"/>
              <a:gd name="connsiteY2" fmla="*/ 500272 h 500272"/>
              <a:gd name="connsiteX3" fmla="*/ 2216727 w 2216727"/>
              <a:gd name="connsiteY3" fmla="*/ 500272 h 500272"/>
            </a:gdLst>
            <a:ahLst/>
            <a:cxnLst>
              <a:cxn ang="0">
                <a:pos x="connsiteX0" y="connsiteY0"/>
              </a:cxn>
              <a:cxn ang="0">
                <a:pos x="connsiteX1" y="connsiteY1"/>
              </a:cxn>
              <a:cxn ang="0">
                <a:pos x="connsiteX2" y="connsiteY2"/>
              </a:cxn>
              <a:cxn ang="0">
                <a:pos x="connsiteX3" y="connsiteY3"/>
              </a:cxn>
            </a:cxnLst>
            <a:rect l="l" t="t" r="r" b="b"/>
            <a:pathLst>
              <a:path w="2216727" h="500272">
                <a:moveTo>
                  <a:pt x="0" y="375581"/>
                </a:moveTo>
                <a:cubicBezTo>
                  <a:pt x="348673" y="178153"/>
                  <a:pt x="697346" y="-19274"/>
                  <a:pt x="1066800" y="1508"/>
                </a:cubicBezTo>
                <a:cubicBezTo>
                  <a:pt x="1436254" y="22290"/>
                  <a:pt x="2216727" y="500272"/>
                  <a:pt x="2216727" y="500272"/>
                </a:cubicBezTo>
                <a:lnTo>
                  <a:pt x="2216727" y="500272"/>
                </a:lnTo>
              </a:path>
            </a:pathLst>
          </a:custGeom>
          <a:noFill/>
          <a:ln w="28575">
            <a:solidFill>
              <a:schemeClr val="tx1"/>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51" name="Freeform 66"/>
          <p:cNvSpPr/>
          <p:nvPr/>
        </p:nvSpPr>
        <p:spPr>
          <a:xfrm>
            <a:off x="4567301" y="2256275"/>
            <a:ext cx="2222696" cy="1441433"/>
          </a:xfrm>
          <a:custGeom>
            <a:avLst/>
            <a:gdLst>
              <a:gd name="connsiteX0" fmla="*/ 0 w 2222696"/>
              <a:gd name="connsiteY0" fmla="*/ 0 h 1441433"/>
              <a:gd name="connsiteX1" fmla="*/ 844062 w 2222696"/>
              <a:gd name="connsiteY1" fmla="*/ 1322363 h 1441433"/>
              <a:gd name="connsiteX2" fmla="*/ 2222696 w 2222696"/>
              <a:gd name="connsiteY2" fmla="*/ 1378634 h 1441433"/>
            </a:gdLst>
            <a:ahLst/>
            <a:cxnLst>
              <a:cxn ang="0">
                <a:pos x="connsiteX0" y="connsiteY0"/>
              </a:cxn>
              <a:cxn ang="0">
                <a:pos x="connsiteX1" y="connsiteY1"/>
              </a:cxn>
              <a:cxn ang="0">
                <a:pos x="connsiteX2" y="connsiteY2"/>
              </a:cxn>
            </a:cxnLst>
            <a:rect l="l" t="t" r="r" b="b"/>
            <a:pathLst>
              <a:path w="2222696" h="1441433">
                <a:moveTo>
                  <a:pt x="0" y="0"/>
                </a:moveTo>
                <a:cubicBezTo>
                  <a:pt x="236806" y="546295"/>
                  <a:pt x="473613" y="1092591"/>
                  <a:pt x="844062" y="1322363"/>
                </a:cubicBezTo>
                <a:cubicBezTo>
                  <a:pt x="1214511" y="1552135"/>
                  <a:pt x="2222696" y="1378634"/>
                  <a:pt x="2222696" y="1378634"/>
                </a:cubicBezTo>
              </a:path>
            </a:pathLst>
          </a:custGeom>
          <a:noFill/>
          <a:ln w="28575">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52" name="Freeform 67"/>
          <p:cNvSpPr/>
          <p:nvPr/>
        </p:nvSpPr>
        <p:spPr>
          <a:xfrm>
            <a:off x="4581369" y="2228139"/>
            <a:ext cx="1758462" cy="942536"/>
          </a:xfrm>
          <a:custGeom>
            <a:avLst/>
            <a:gdLst>
              <a:gd name="connsiteX0" fmla="*/ 0 w 1758462"/>
              <a:gd name="connsiteY0" fmla="*/ 0 h 942536"/>
              <a:gd name="connsiteX1" fmla="*/ 759656 w 1758462"/>
              <a:gd name="connsiteY1" fmla="*/ 745588 h 942536"/>
              <a:gd name="connsiteX2" fmla="*/ 1758462 w 1758462"/>
              <a:gd name="connsiteY2" fmla="*/ 942536 h 942536"/>
            </a:gdLst>
            <a:ahLst/>
            <a:cxnLst>
              <a:cxn ang="0">
                <a:pos x="connsiteX0" y="connsiteY0"/>
              </a:cxn>
              <a:cxn ang="0">
                <a:pos x="connsiteX1" y="connsiteY1"/>
              </a:cxn>
              <a:cxn ang="0">
                <a:pos x="connsiteX2" y="connsiteY2"/>
              </a:cxn>
            </a:cxnLst>
            <a:rect l="l" t="t" r="r" b="b"/>
            <a:pathLst>
              <a:path w="1758462" h="942536">
                <a:moveTo>
                  <a:pt x="0" y="0"/>
                </a:moveTo>
                <a:cubicBezTo>
                  <a:pt x="233289" y="294249"/>
                  <a:pt x="466579" y="588499"/>
                  <a:pt x="759656" y="745588"/>
                </a:cubicBezTo>
                <a:cubicBezTo>
                  <a:pt x="1052733" y="902677"/>
                  <a:pt x="1758462" y="942536"/>
                  <a:pt x="1758462" y="942536"/>
                </a:cubicBezTo>
              </a:path>
            </a:pathLst>
          </a:custGeom>
          <a:noFill/>
          <a:ln w="28575">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95" name="右大括号 94">
            <a:extLst>
              <a:ext uri="{FF2B5EF4-FFF2-40B4-BE49-F238E27FC236}">
                <a16:creationId xmlns:a16="http://schemas.microsoft.com/office/drawing/2014/main" id="{6F405B34-5D0C-3C4D-069E-4C75B5388F76}"/>
              </a:ext>
            </a:extLst>
          </p:cNvPr>
          <p:cNvSpPr/>
          <p:nvPr/>
        </p:nvSpPr>
        <p:spPr>
          <a:xfrm>
            <a:off x="10006139" y="2476063"/>
            <a:ext cx="326018" cy="450424"/>
          </a:xfrm>
          <a:prstGeom prst="rightBrace">
            <a:avLst>
              <a:gd name="adj1" fmla="val 50000"/>
              <a:gd name="adj2" fmla="val 50000"/>
            </a:avLst>
          </a:prstGeom>
          <a:noFill/>
          <a:ln w="254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solidFill>
                <a:srgbClr val="FF0000"/>
              </a:solidFill>
            </a:endParaRPr>
          </a:p>
        </p:txBody>
      </p:sp>
      <p:sp>
        <p:nvSpPr>
          <p:cNvPr id="96" name="TextBox 68">
            <a:extLst>
              <a:ext uri="{FF2B5EF4-FFF2-40B4-BE49-F238E27FC236}">
                <a16:creationId xmlns:a16="http://schemas.microsoft.com/office/drawing/2014/main" id="{2A12D362-F6EE-B0B8-3404-4D66FD0D8E0C}"/>
              </a:ext>
            </a:extLst>
          </p:cNvPr>
          <p:cNvSpPr txBox="1"/>
          <p:nvPr/>
        </p:nvSpPr>
        <p:spPr>
          <a:xfrm>
            <a:off x="10318075" y="2425189"/>
            <a:ext cx="1629659" cy="523220"/>
          </a:xfrm>
          <a:prstGeom prst="rect">
            <a:avLst/>
          </a:prstGeom>
          <a:noFill/>
        </p:spPr>
        <p:txBody>
          <a:bodyPr wrap="square" rtlCol="0">
            <a:spAutoFit/>
          </a:bodyPr>
          <a:lstStyle/>
          <a:p>
            <a:r>
              <a:rPr lang="en-US" sz="2800" dirty="0">
                <a:solidFill>
                  <a:srgbClr val="0432FF"/>
                </a:solidFill>
              </a:rPr>
              <a:t>8-bit</a:t>
            </a:r>
          </a:p>
        </p:txBody>
      </p:sp>
      <p:sp>
        <p:nvSpPr>
          <p:cNvPr id="97" name="右大括号 96">
            <a:extLst>
              <a:ext uri="{FF2B5EF4-FFF2-40B4-BE49-F238E27FC236}">
                <a16:creationId xmlns:a16="http://schemas.microsoft.com/office/drawing/2014/main" id="{FB4E32C3-DF1D-2182-2991-414F4B6D20E2}"/>
              </a:ext>
            </a:extLst>
          </p:cNvPr>
          <p:cNvSpPr/>
          <p:nvPr/>
        </p:nvSpPr>
        <p:spPr>
          <a:xfrm>
            <a:off x="10011789" y="2911341"/>
            <a:ext cx="326018" cy="450424"/>
          </a:xfrm>
          <a:prstGeom prst="rightBrace">
            <a:avLst>
              <a:gd name="adj1" fmla="val 50000"/>
              <a:gd name="adj2" fmla="val 50000"/>
            </a:avLst>
          </a:prstGeom>
          <a:noFill/>
          <a:ln w="254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solidFill>
                <a:srgbClr val="FF0000"/>
              </a:solidFill>
            </a:endParaRPr>
          </a:p>
        </p:txBody>
      </p:sp>
      <p:sp>
        <p:nvSpPr>
          <p:cNvPr id="98" name="TextBox 68">
            <a:extLst>
              <a:ext uri="{FF2B5EF4-FFF2-40B4-BE49-F238E27FC236}">
                <a16:creationId xmlns:a16="http://schemas.microsoft.com/office/drawing/2014/main" id="{EF9E2B16-A6AB-5C85-3542-DDF7E701AD42}"/>
              </a:ext>
            </a:extLst>
          </p:cNvPr>
          <p:cNvSpPr txBox="1"/>
          <p:nvPr/>
        </p:nvSpPr>
        <p:spPr>
          <a:xfrm>
            <a:off x="10323725" y="2860467"/>
            <a:ext cx="1629659" cy="523220"/>
          </a:xfrm>
          <a:prstGeom prst="rect">
            <a:avLst/>
          </a:prstGeom>
          <a:noFill/>
        </p:spPr>
        <p:txBody>
          <a:bodyPr wrap="square" rtlCol="0">
            <a:spAutoFit/>
          </a:bodyPr>
          <a:lstStyle/>
          <a:p>
            <a:r>
              <a:rPr lang="en-US" sz="2800" dirty="0">
                <a:solidFill>
                  <a:srgbClr val="0432FF"/>
                </a:solidFill>
              </a:rPr>
              <a:t>4-bit</a:t>
            </a:r>
          </a:p>
        </p:txBody>
      </p:sp>
      <p:sp>
        <p:nvSpPr>
          <p:cNvPr id="99" name="右大括号 98">
            <a:extLst>
              <a:ext uri="{FF2B5EF4-FFF2-40B4-BE49-F238E27FC236}">
                <a16:creationId xmlns:a16="http://schemas.microsoft.com/office/drawing/2014/main" id="{0D536326-859E-545A-F011-480ECD43EB74}"/>
              </a:ext>
            </a:extLst>
          </p:cNvPr>
          <p:cNvSpPr/>
          <p:nvPr/>
        </p:nvSpPr>
        <p:spPr>
          <a:xfrm>
            <a:off x="10006387" y="3368541"/>
            <a:ext cx="326018" cy="450424"/>
          </a:xfrm>
          <a:prstGeom prst="rightBrace">
            <a:avLst>
              <a:gd name="adj1" fmla="val 50000"/>
              <a:gd name="adj2" fmla="val 50000"/>
            </a:avLst>
          </a:prstGeom>
          <a:noFill/>
          <a:ln w="254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solidFill>
                <a:srgbClr val="FF0000"/>
              </a:solidFill>
            </a:endParaRPr>
          </a:p>
        </p:txBody>
      </p:sp>
      <p:sp>
        <p:nvSpPr>
          <p:cNvPr id="100" name="TextBox 68">
            <a:extLst>
              <a:ext uri="{FF2B5EF4-FFF2-40B4-BE49-F238E27FC236}">
                <a16:creationId xmlns:a16="http://schemas.microsoft.com/office/drawing/2014/main" id="{ABA393DC-A400-B389-4298-66043F9680B7}"/>
              </a:ext>
            </a:extLst>
          </p:cNvPr>
          <p:cNvSpPr txBox="1"/>
          <p:nvPr/>
        </p:nvSpPr>
        <p:spPr>
          <a:xfrm>
            <a:off x="10318323" y="3317667"/>
            <a:ext cx="1629659" cy="523220"/>
          </a:xfrm>
          <a:prstGeom prst="rect">
            <a:avLst/>
          </a:prstGeom>
          <a:noFill/>
        </p:spPr>
        <p:txBody>
          <a:bodyPr wrap="square" rtlCol="0">
            <a:spAutoFit/>
          </a:bodyPr>
          <a:lstStyle/>
          <a:p>
            <a:r>
              <a:rPr lang="en-US" sz="2800" dirty="0">
                <a:solidFill>
                  <a:srgbClr val="0432FF"/>
                </a:solidFill>
              </a:rPr>
              <a:t>2-bit</a:t>
            </a:r>
          </a:p>
        </p:txBody>
      </p:sp>
    </p:spTree>
    <p:custDataLst>
      <p:tags r:id="rId1"/>
    </p:custDataLst>
    <p:extLst>
      <p:ext uri="{BB962C8B-B14F-4D97-AF65-F5344CB8AC3E}">
        <p14:creationId xmlns:p14="http://schemas.microsoft.com/office/powerpoint/2010/main" val="3912277561"/>
      </p:ext>
    </p:extLst>
  </p:cSld>
  <p:clrMapOvr>
    <a:masterClrMapping/>
  </p:clrMapOvr>
  <mc:AlternateContent xmlns:mc="http://schemas.openxmlformats.org/markup-compatibility/2006" xmlns:p14="http://schemas.microsoft.com/office/powerpoint/2010/main">
    <mc:Choice Requires="p14">
      <p:transition spd="slow" p14:dur="2000" advTm="132128"/>
    </mc:Choice>
    <mc:Fallback xmlns="">
      <p:transition spd="slow" advTm="13212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500"/>
                                        <p:tgtEl>
                                          <p:spTgt spid="5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2"/>
                                        </p:tgtEl>
                                        <p:attrNameLst>
                                          <p:attrName>style.visibility</p:attrName>
                                        </p:attrNameLst>
                                      </p:cBhvr>
                                      <p:to>
                                        <p:strVal val="visible"/>
                                      </p:to>
                                    </p:set>
                                    <p:animEffect transition="in" filter="wipe(left)">
                                      <p:cBhvr>
                                        <p:cTn id="11" dur="500"/>
                                        <p:tgtEl>
                                          <p:spTgt spid="5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1"/>
                                        </p:tgtEl>
                                        <p:attrNameLst>
                                          <p:attrName>style.visibility</p:attrName>
                                        </p:attrNameLst>
                                      </p:cBhvr>
                                      <p:to>
                                        <p:strVal val="visible"/>
                                      </p:to>
                                    </p:set>
                                    <p:animEffect transition="in" filter="wipe(left)">
                                      <p:cBhvr>
                                        <p:cTn id="15"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P spid="5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02</a:t>
            </a:r>
            <a:endParaRPr lang="zh-CN" altLang="en-US" dirty="0"/>
          </a:p>
        </p:txBody>
      </p:sp>
      <p:sp>
        <p:nvSpPr>
          <p:cNvPr id="3" name="文本占位符 2"/>
          <p:cNvSpPr>
            <a:spLocks noGrp="1"/>
          </p:cNvSpPr>
          <p:nvPr>
            <p:ph type="body" sz="quarter" idx="11"/>
          </p:nvPr>
        </p:nvSpPr>
        <p:spPr/>
        <p:txBody>
          <a:bodyPr/>
          <a:lstStyle/>
          <a:p>
            <a:r>
              <a:rPr lang="en-US" altLang="zh-CN" dirty="0"/>
              <a:t>PART  TWO</a:t>
            </a:r>
            <a:endParaRPr lang="zh-CN" altLang="en-US" dirty="0"/>
          </a:p>
        </p:txBody>
      </p:sp>
      <p:sp>
        <p:nvSpPr>
          <p:cNvPr id="4" name="文本占位符 3"/>
          <p:cNvSpPr>
            <a:spLocks noGrp="1"/>
          </p:cNvSpPr>
          <p:nvPr>
            <p:ph type="body" sz="quarter" idx="12"/>
          </p:nvPr>
        </p:nvSpPr>
        <p:spPr/>
        <p:txBody>
          <a:bodyPr/>
          <a:lstStyle/>
          <a:p>
            <a:r>
              <a:rPr lang="en-US" altLang="zh-CN" dirty="0">
                <a:latin typeface="+mn-ea"/>
                <a:ea typeface="+mn-ea"/>
              </a:rPr>
              <a:t>Problem Statement</a:t>
            </a:r>
          </a:p>
        </p:txBody>
      </p:sp>
    </p:spTree>
    <p:extLst>
      <p:ext uri="{BB962C8B-B14F-4D97-AF65-F5344CB8AC3E}">
        <p14:creationId xmlns:p14="http://schemas.microsoft.com/office/powerpoint/2010/main" val="2832507885"/>
      </p:ext>
    </p:extLst>
  </p:cSld>
  <p:clrMapOvr>
    <a:masterClrMapping/>
  </p:clrMapOvr>
  <mc:AlternateContent xmlns:mc="http://schemas.openxmlformats.org/markup-compatibility/2006" xmlns:p14="http://schemas.microsoft.com/office/powerpoint/2010/main">
    <mc:Choice Requires="p14">
      <p:transition spd="slow" p14:dur="2000" advTm="1939"/>
    </mc:Choice>
    <mc:Fallback xmlns="">
      <p:transition spd="slow" advTm="1939"/>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02</a:t>
            </a:r>
            <a:endParaRPr lang="zh-CN" altLang="en-US" dirty="0"/>
          </a:p>
        </p:txBody>
      </p:sp>
      <p:sp>
        <p:nvSpPr>
          <p:cNvPr id="3" name="文本占位符 2"/>
          <p:cNvSpPr>
            <a:spLocks noGrp="1"/>
          </p:cNvSpPr>
          <p:nvPr>
            <p:ph type="body" sz="quarter" idx="12"/>
          </p:nvPr>
        </p:nvSpPr>
        <p:spPr>
          <a:xfrm>
            <a:off x="1437592" y="348250"/>
            <a:ext cx="8978888" cy="496824"/>
          </a:xfrm>
        </p:spPr>
        <p:txBody>
          <a:bodyPr/>
          <a:lstStyle/>
          <a:p>
            <a:r>
              <a:rPr lang="en-US" altLang="zh-CN" dirty="0"/>
              <a:t>Problem Statement</a:t>
            </a:r>
            <a:endParaRPr lang="zh-CN" altLang="en-US" dirty="0"/>
          </a:p>
        </p:txBody>
      </p:sp>
      <p:sp>
        <p:nvSpPr>
          <p:cNvPr id="4" name="矩形 3">
            <a:extLst>
              <a:ext uri="{FF2B5EF4-FFF2-40B4-BE49-F238E27FC236}">
                <a16:creationId xmlns:a16="http://schemas.microsoft.com/office/drawing/2014/main" id="{2E1B7884-6CC5-3494-1011-8A8590FFA3C5}"/>
              </a:ext>
            </a:extLst>
          </p:cNvPr>
          <p:cNvSpPr/>
          <p:nvPr/>
        </p:nvSpPr>
        <p:spPr>
          <a:xfrm>
            <a:off x="433656" y="1628800"/>
            <a:ext cx="11180672" cy="584775"/>
          </a:xfrm>
          <a:prstGeom prst="rect">
            <a:avLst/>
          </a:prstGeom>
        </p:spPr>
        <p:txBody>
          <a:bodyPr wrap="square">
            <a:spAutoFit/>
          </a:bodyPr>
          <a:lstStyle/>
          <a:p>
            <a:pPr lvl="1">
              <a:spcAft>
                <a:spcPts val="800"/>
              </a:spcAft>
            </a:pPr>
            <a:r>
              <a:rPr lang="en-US" altLang="zh-CN" sz="3200" dirty="0"/>
              <a:t>k-simplex items</a:t>
            </a:r>
          </a:p>
        </p:txBody>
      </p:sp>
      <p:pic>
        <p:nvPicPr>
          <p:cNvPr id="5" name="图片 4">
            <a:extLst>
              <a:ext uri="{FF2B5EF4-FFF2-40B4-BE49-F238E27FC236}">
                <a16:creationId xmlns:a16="http://schemas.microsoft.com/office/drawing/2014/main" id="{AAAA5055-AD13-D76C-0BE7-A75CFF5700E4}"/>
              </a:ext>
            </a:extLst>
          </p:cNvPr>
          <p:cNvPicPr>
            <a:picLocks noChangeAspect="1"/>
          </p:cNvPicPr>
          <p:nvPr/>
        </p:nvPicPr>
        <p:blipFill>
          <a:blip r:embed="rId4"/>
          <a:stretch>
            <a:fillRect/>
          </a:stretch>
        </p:blipFill>
        <p:spPr>
          <a:xfrm>
            <a:off x="2686050" y="2348880"/>
            <a:ext cx="6819900" cy="3873500"/>
          </a:xfrm>
          <a:prstGeom prst="rect">
            <a:avLst/>
          </a:prstGeom>
        </p:spPr>
      </p:pic>
    </p:spTree>
    <p:custDataLst>
      <p:tags r:id="rId1"/>
    </p:custDataLst>
    <p:extLst>
      <p:ext uri="{BB962C8B-B14F-4D97-AF65-F5344CB8AC3E}">
        <p14:creationId xmlns:p14="http://schemas.microsoft.com/office/powerpoint/2010/main" val="1715908863"/>
      </p:ext>
    </p:extLst>
  </p:cSld>
  <p:clrMapOvr>
    <a:masterClrMapping/>
  </p:clrMapOvr>
  <mc:AlternateContent xmlns:mc="http://schemas.openxmlformats.org/markup-compatibility/2006" xmlns:p14="http://schemas.microsoft.com/office/powerpoint/2010/main">
    <mc:Choice Requires="p14">
      <p:transition spd="slow" p14:dur="2000" advTm="132128"/>
    </mc:Choice>
    <mc:Fallback xmlns="">
      <p:transition spd="slow" advTm="13212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02</a:t>
            </a:r>
            <a:endParaRPr lang="zh-CN" altLang="en-US" dirty="0"/>
          </a:p>
        </p:txBody>
      </p:sp>
      <p:sp>
        <p:nvSpPr>
          <p:cNvPr id="3" name="文本占位符 2"/>
          <p:cNvSpPr>
            <a:spLocks noGrp="1"/>
          </p:cNvSpPr>
          <p:nvPr>
            <p:ph type="body" sz="quarter" idx="12"/>
          </p:nvPr>
        </p:nvSpPr>
        <p:spPr>
          <a:xfrm>
            <a:off x="1437592" y="348250"/>
            <a:ext cx="8978888" cy="496824"/>
          </a:xfrm>
        </p:spPr>
        <p:txBody>
          <a:bodyPr/>
          <a:lstStyle/>
          <a:p>
            <a:r>
              <a:rPr lang="en-US" altLang="zh-CN" dirty="0"/>
              <a:t>Problem Statement</a:t>
            </a:r>
            <a:endParaRPr lang="zh-CN" altLang="en-US" dirty="0"/>
          </a:p>
        </p:txBody>
      </p:sp>
      <p:sp>
        <p:nvSpPr>
          <p:cNvPr id="7" name="矩形 6">
            <a:extLst>
              <a:ext uri="{FF2B5EF4-FFF2-40B4-BE49-F238E27FC236}">
                <a16:creationId xmlns:a16="http://schemas.microsoft.com/office/drawing/2014/main" id="{C57C3100-4A38-E37A-B7F3-CAE17BE6B67D}"/>
              </a:ext>
            </a:extLst>
          </p:cNvPr>
          <p:cNvSpPr/>
          <p:nvPr/>
        </p:nvSpPr>
        <p:spPr>
          <a:xfrm>
            <a:off x="433656" y="1628800"/>
            <a:ext cx="11180672" cy="3511218"/>
          </a:xfrm>
          <a:prstGeom prst="rect">
            <a:avLst/>
          </a:prstGeom>
        </p:spPr>
        <p:txBody>
          <a:bodyPr wrap="square">
            <a:spAutoFit/>
          </a:bodyPr>
          <a:lstStyle/>
          <a:p>
            <a:pPr lvl="1">
              <a:spcAft>
                <a:spcPts val="800"/>
              </a:spcAft>
            </a:pPr>
            <a:r>
              <a:rPr lang="en-US" altLang="zh-CN" sz="3200" dirty="0"/>
              <a:t>simplex items and persistent items</a:t>
            </a:r>
          </a:p>
          <a:p>
            <a:pPr lvl="1">
              <a:spcAft>
                <a:spcPts val="800"/>
              </a:spcAft>
            </a:pPr>
            <a:endParaRPr lang="en-US" altLang="zh-CN" sz="3200" dirty="0"/>
          </a:p>
          <a:p>
            <a:pPr lvl="1">
              <a:lnSpc>
                <a:spcPct val="150000"/>
              </a:lnSpc>
              <a:spcAft>
                <a:spcPts val="800"/>
              </a:spcAft>
            </a:pPr>
            <a:r>
              <a:rPr lang="en-US" altLang="zh-CN" sz="3200" dirty="0">
                <a:solidFill>
                  <a:srgbClr val="000000"/>
                </a:solidFill>
              </a:rPr>
              <a:t>	1) number of windows items appear</a:t>
            </a:r>
          </a:p>
          <a:p>
            <a:pPr lvl="1">
              <a:lnSpc>
                <a:spcPct val="150000"/>
              </a:lnSpc>
            </a:pPr>
            <a:r>
              <a:rPr lang="en-US" altLang="zh-CN" sz="3200" dirty="0">
                <a:solidFill>
                  <a:srgbClr val="000000"/>
                </a:solidFill>
              </a:rPr>
              <a:t>	2) frequency is important</a:t>
            </a:r>
          </a:p>
          <a:p>
            <a:pPr lvl="1">
              <a:lnSpc>
                <a:spcPct val="150000"/>
              </a:lnSpc>
            </a:pPr>
            <a:r>
              <a:rPr lang="en-US" altLang="zh-CN" sz="3200" dirty="0">
                <a:solidFill>
                  <a:srgbClr val="000000"/>
                </a:solidFill>
              </a:rPr>
              <a:t>	3) consecutive windows</a:t>
            </a:r>
          </a:p>
        </p:txBody>
      </p:sp>
    </p:spTree>
    <p:custDataLst>
      <p:tags r:id="rId1"/>
    </p:custDataLst>
    <p:extLst>
      <p:ext uri="{BB962C8B-B14F-4D97-AF65-F5344CB8AC3E}">
        <p14:creationId xmlns:p14="http://schemas.microsoft.com/office/powerpoint/2010/main" val="989353447"/>
      </p:ext>
    </p:extLst>
  </p:cSld>
  <p:clrMapOvr>
    <a:masterClrMapping/>
  </p:clrMapOvr>
  <mc:AlternateContent xmlns:mc="http://schemas.openxmlformats.org/markup-compatibility/2006" xmlns:p14="http://schemas.microsoft.com/office/powerpoint/2010/main">
    <mc:Choice Requires="p14">
      <p:transition spd="slow" p14:dur="2000" advTm="132128"/>
    </mc:Choice>
    <mc:Fallback xmlns="">
      <p:transition spd="slow" advTm="13212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03</a:t>
            </a:r>
            <a:endParaRPr lang="zh-CN" altLang="en-US" dirty="0"/>
          </a:p>
        </p:txBody>
      </p:sp>
      <p:sp>
        <p:nvSpPr>
          <p:cNvPr id="3" name="文本占位符 2"/>
          <p:cNvSpPr>
            <a:spLocks noGrp="1"/>
          </p:cNvSpPr>
          <p:nvPr>
            <p:ph type="body" sz="quarter" idx="11"/>
          </p:nvPr>
        </p:nvSpPr>
        <p:spPr>
          <a:xfrm>
            <a:off x="4915406" y="3890952"/>
            <a:ext cx="2340139" cy="496824"/>
          </a:xfrm>
        </p:spPr>
        <p:txBody>
          <a:bodyPr/>
          <a:lstStyle/>
          <a:p>
            <a:r>
              <a:rPr lang="en-US" altLang="zh-CN" dirty="0"/>
              <a:t>PART  THREE</a:t>
            </a:r>
            <a:endParaRPr lang="zh-CN" altLang="en-US" dirty="0"/>
          </a:p>
        </p:txBody>
      </p:sp>
      <p:sp>
        <p:nvSpPr>
          <p:cNvPr id="4" name="文本占位符 3"/>
          <p:cNvSpPr>
            <a:spLocks noGrp="1"/>
          </p:cNvSpPr>
          <p:nvPr>
            <p:ph type="body" sz="quarter" idx="12"/>
          </p:nvPr>
        </p:nvSpPr>
        <p:spPr/>
        <p:txBody>
          <a:bodyPr/>
          <a:lstStyle/>
          <a:p>
            <a:r>
              <a:rPr lang="en-US" altLang="zh-CN" dirty="0">
                <a:latin typeface="+mn-ea"/>
                <a:ea typeface="+mn-ea"/>
              </a:rPr>
              <a:t>X-Sketch</a:t>
            </a:r>
          </a:p>
        </p:txBody>
      </p:sp>
    </p:spTree>
    <p:extLst>
      <p:ext uri="{BB962C8B-B14F-4D97-AF65-F5344CB8AC3E}">
        <p14:creationId xmlns:p14="http://schemas.microsoft.com/office/powerpoint/2010/main" val="1465833810"/>
      </p:ext>
    </p:extLst>
  </p:cSld>
  <p:clrMapOvr>
    <a:masterClrMapping/>
  </p:clrMapOvr>
  <mc:AlternateContent xmlns:mc="http://schemas.openxmlformats.org/markup-compatibility/2006" xmlns:p14="http://schemas.microsoft.com/office/powerpoint/2010/main">
    <mc:Choice Requires="p14">
      <p:transition spd="slow" p14:dur="2000" advTm="1200"/>
    </mc:Choice>
    <mc:Fallback xmlns="">
      <p:transition spd="slow" advTm="12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3683595" y="2379534"/>
            <a:ext cx="2232248" cy="503237"/>
          </a:xfrm>
        </p:spPr>
        <p:txBody>
          <a:bodyPr/>
          <a:lstStyle/>
          <a:p>
            <a:r>
              <a:rPr lang="en-US" altLang="zh-CN" sz="2800" b="0" dirty="0">
                <a:solidFill>
                  <a:srgbClr val="000000"/>
                </a:solidFill>
              </a:rPr>
              <a:t> 	  01</a:t>
            </a:r>
            <a:endParaRPr lang="zh-CN" altLang="en-US" sz="2800" b="0" dirty="0">
              <a:solidFill>
                <a:srgbClr val="000000"/>
              </a:solidFill>
            </a:endParaRPr>
          </a:p>
        </p:txBody>
      </p:sp>
      <p:sp>
        <p:nvSpPr>
          <p:cNvPr id="3" name="文本占位符 2"/>
          <p:cNvSpPr>
            <a:spLocks noGrp="1"/>
          </p:cNvSpPr>
          <p:nvPr>
            <p:ph type="body" sz="quarter" idx="12"/>
          </p:nvPr>
        </p:nvSpPr>
        <p:spPr>
          <a:xfrm>
            <a:off x="3683595" y="3169273"/>
            <a:ext cx="2232248" cy="503237"/>
          </a:xfrm>
        </p:spPr>
        <p:txBody>
          <a:bodyPr/>
          <a:lstStyle/>
          <a:p>
            <a:r>
              <a:rPr lang="en-US" altLang="zh-CN" sz="2800" b="0" dirty="0">
                <a:solidFill>
                  <a:srgbClr val="000000"/>
                </a:solidFill>
              </a:rPr>
              <a:t>            02</a:t>
            </a:r>
            <a:endParaRPr lang="zh-CN" altLang="en-US" sz="2800" b="0" dirty="0">
              <a:solidFill>
                <a:srgbClr val="000000"/>
              </a:solidFill>
            </a:endParaRPr>
          </a:p>
        </p:txBody>
      </p:sp>
      <p:sp>
        <p:nvSpPr>
          <p:cNvPr id="4" name="文本占位符 3"/>
          <p:cNvSpPr>
            <a:spLocks noGrp="1"/>
          </p:cNvSpPr>
          <p:nvPr>
            <p:ph type="body" sz="quarter" idx="13"/>
          </p:nvPr>
        </p:nvSpPr>
        <p:spPr>
          <a:xfrm>
            <a:off x="3683595" y="3933875"/>
            <a:ext cx="2232248" cy="503237"/>
          </a:xfrm>
        </p:spPr>
        <p:txBody>
          <a:bodyPr/>
          <a:lstStyle/>
          <a:p>
            <a:r>
              <a:rPr lang="en-US" altLang="zh-CN" sz="2800" b="0" dirty="0">
                <a:solidFill>
                  <a:srgbClr val="000000"/>
                </a:solidFill>
              </a:rPr>
              <a:t>            03</a:t>
            </a:r>
            <a:endParaRPr lang="zh-CN" altLang="en-US" sz="2800" b="0" dirty="0">
              <a:solidFill>
                <a:srgbClr val="000000"/>
              </a:solidFill>
            </a:endParaRPr>
          </a:p>
          <a:p>
            <a:endParaRPr lang="zh-CN" altLang="en-US" sz="2800" b="0" dirty="0">
              <a:solidFill>
                <a:srgbClr val="000000"/>
              </a:solidFill>
            </a:endParaRPr>
          </a:p>
        </p:txBody>
      </p:sp>
      <p:sp>
        <p:nvSpPr>
          <p:cNvPr id="8" name="文本占位符 7"/>
          <p:cNvSpPr>
            <a:spLocks noGrp="1"/>
          </p:cNvSpPr>
          <p:nvPr>
            <p:ph type="body" sz="quarter" idx="17"/>
          </p:nvPr>
        </p:nvSpPr>
        <p:spPr>
          <a:xfrm>
            <a:off x="5699819" y="2347352"/>
            <a:ext cx="3528392" cy="503237"/>
          </a:xfrm>
        </p:spPr>
        <p:txBody>
          <a:bodyPr/>
          <a:lstStyle/>
          <a:p>
            <a:r>
              <a:rPr lang="en-US" altLang="zh-CN" sz="2800" b="0" dirty="0">
                <a:solidFill>
                  <a:srgbClr val="000000"/>
                </a:solidFill>
              </a:rPr>
              <a:t>Baseline Solution</a:t>
            </a:r>
            <a:endParaRPr lang="zh-CN" altLang="en-US" sz="2800" b="0" dirty="0">
              <a:solidFill>
                <a:srgbClr val="000000"/>
              </a:solidFill>
            </a:endParaRPr>
          </a:p>
        </p:txBody>
      </p:sp>
      <p:sp>
        <p:nvSpPr>
          <p:cNvPr id="9" name="文本占位符 8"/>
          <p:cNvSpPr>
            <a:spLocks noGrp="1"/>
          </p:cNvSpPr>
          <p:nvPr>
            <p:ph type="body" sz="quarter" idx="18"/>
          </p:nvPr>
        </p:nvSpPr>
        <p:spPr>
          <a:xfrm>
            <a:off x="5699819" y="3147307"/>
            <a:ext cx="4428629" cy="503237"/>
          </a:xfrm>
        </p:spPr>
        <p:txBody>
          <a:bodyPr/>
          <a:lstStyle/>
          <a:p>
            <a:r>
              <a:rPr lang="en-US" altLang="zh-CN" sz="2800" b="0">
                <a:solidFill>
                  <a:srgbClr val="000000"/>
                </a:solidFill>
              </a:rPr>
              <a:t>An Optimization</a:t>
            </a:r>
            <a:endParaRPr lang="zh-CN" altLang="en-US" sz="2800" b="0" dirty="0">
              <a:solidFill>
                <a:srgbClr val="000000"/>
              </a:solidFill>
            </a:endParaRPr>
          </a:p>
        </p:txBody>
      </p:sp>
      <p:sp>
        <p:nvSpPr>
          <p:cNvPr id="10" name="文本占位符 9"/>
          <p:cNvSpPr>
            <a:spLocks noGrp="1"/>
          </p:cNvSpPr>
          <p:nvPr>
            <p:ph type="body" sz="quarter" idx="19"/>
          </p:nvPr>
        </p:nvSpPr>
        <p:spPr>
          <a:xfrm>
            <a:off x="5699820" y="3905027"/>
            <a:ext cx="4249242" cy="503237"/>
          </a:xfrm>
        </p:spPr>
        <p:txBody>
          <a:bodyPr/>
          <a:lstStyle/>
          <a:p>
            <a:r>
              <a:rPr kumimoji="1" lang="en-US" altLang="zh-CN" sz="2800" b="0" dirty="0">
                <a:solidFill>
                  <a:srgbClr val="000000"/>
                </a:solidFill>
              </a:rPr>
              <a:t>Data Structure</a:t>
            </a:r>
            <a:endParaRPr lang="zh-CN" altLang="en-US" sz="2800" b="0" dirty="0">
              <a:solidFill>
                <a:srgbClr val="000000"/>
              </a:solidFill>
            </a:endParaRPr>
          </a:p>
        </p:txBody>
      </p:sp>
      <p:sp>
        <p:nvSpPr>
          <p:cNvPr id="15" name="文本占位符 2"/>
          <p:cNvSpPr>
            <a:spLocks noGrp="1"/>
          </p:cNvSpPr>
          <p:nvPr>
            <p:ph type="body" sz="quarter" idx="11"/>
          </p:nvPr>
        </p:nvSpPr>
        <p:spPr>
          <a:xfrm>
            <a:off x="119336" y="1776448"/>
            <a:ext cx="2772187" cy="1004480"/>
          </a:xfrm>
        </p:spPr>
        <p:txBody>
          <a:bodyPr/>
          <a:lstStyle/>
          <a:p>
            <a:r>
              <a:rPr lang="en-US" altLang="zh-CN" sz="4800" dirty="0">
                <a:solidFill>
                  <a:schemeClr val="bg1"/>
                </a:solidFill>
              </a:rPr>
              <a:t>X-Sketch</a:t>
            </a:r>
            <a:endParaRPr lang="zh-CN" altLang="en-US" sz="4800" dirty="0">
              <a:solidFill>
                <a:schemeClr val="bg1"/>
              </a:solidFill>
            </a:endParaRPr>
          </a:p>
        </p:txBody>
      </p:sp>
    </p:spTree>
    <p:extLst>
      <p:ext uri="{BB962C8B-B14F-4D97-AF65-F5344CB8AC3E}">
        <p14:creationId xmlns:p14="http://schemas.microsoft.com/office/powerpoint/2010/main" val="1020282195"/>
      </p:ext>
    </p:extLst>
  </p:cSld>
  <p:clrMapOvr>
    <a:masterClrMapping/>
  </p:clrMapOvr>
  <mc:AlternateContent xmlns:mc="http://schemas.openxmlformats.org/markup-compatibility/2006" xmlns:p14="http://schemas.microsoft.com/office/powerpoint/2010/main">
    <mc:Choice Requires="p14">
      <p:transition spd="slow" p14:dur="2000" advTm="3060"/>
    </mc:Choice>
    <mc:Fallback xmlns="">
      <p:transition spd="slow" advTm="306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03</a:t>
            </a:r>
            <a:endParaRPr lang="zh-CN" altLang="en-US" dirty="0"/>
          </a:p>
        </p:txBody>
      </p:sp>
      <p:sp>
        <p:nvSpPr>
          <p:cNvPr id="3" name="文本占位符 2"/>
          <p:cNvSpPr>
            <a:spLocks noGrp="1"/>
          </p:cNvSpPr>
          <p:nvPr>
            <p:ph type="body" sz="quarter" idx="12"/>
          </p:nvPr>
        </p:nvSpPr>
        <p:spPr>
          <a:xfrm>
            <a:off x="1437592" y="348250"/>
            <a:ext cx="7250696" cy="496824"/>
          </a:xfrm>
        </p:spPr>
        <p:txBody>
          <a:bodyPr/>
          <a:lstStyle/>
          <a:p>
            <a:r>
              <a:rPr lang="en-US" altLang="zh-CN" dirty="0"/>
              <a:t>X-Sketch - Baseline Solution</a:t>
            </a:r>
            <a:endParaRPr lang="zh-CN" altLang="en-US" dirty="0"/>
          </a:p>
        </p:txBody>
      </p:sp>
      <p:sp>
        <p:nvSpPr>
          <p:cNvPr id="48" name="矩形 47"/>
          <p:cNvSpPr/>
          <p:nvPr/>
        </p:nvSpPr>
        <p:spPr>
          <a:xfrm>
            <a:off x="47328" y="2295644"/>
            <a:ext cx="12072664" cy="3149580"/>
          </a:xfrm>
          <a:prstGeom prst="rect">
            <a:avLst/>
          </a:prstGeom>
        </p:spPr>
        <p:txBody>
          <a:bodyPr wrap="square">
            <a:spAutoFit/>
          </a:bodyPr>
          <a:lstStyle/>
          <a:p>
            <a:pPr lvl="1">
              <a:spcAft>
                <a:spcPts val="800"/>
              </a:spcAft>
            </a:pPr>
            <a:r>
              <a:rPr lang="en-US" altLang="zh-CN" sz="3200" dirty="0"/>
              <a:t>Part 1:</a:t>
            </a:r>
          </a:p>
          <a:p>
            <a:pPr lvl="1"/>
            <a:r>
              <a:rPr lang="en-US" altLang="zh-CN" sz="3200" dirty="0">
                <a:solidFill>
                  <a:srgbClr val="000000"/>
                </a:solidFill>
              </a:rPr>
              <a:t>     Record frequencies for last p windows using CMSketch</a:t>
            </a:r>
          </a:p>
          <a:p>
            <a:pPr lvl="1"/>
            <a:endParaRPr lang="en-US" altLang="zh-CN" sz="3200" dirty="0">
              <a:solidFill>
                <a:srgbClr val="000000"/>
              </a:solidFill>
            </a:endParaRPr>
          </a:p>
          <a:p>
            <a:pPr lvl="1"/>
            <a:r>
              <a:rPr lang="en-US" altLang="zh-CN" sz="3200" dirty="0">
                <a:solidFill>
                  <a:srgbClr val="20517C"/>
                </a:solidFill>
              </a:rPr>
              <a:t>Part 2:</a:t>
            </a:r>
            <a:r>
              <a:rPr lang="en-US" altLang="zh-CN" sz="3200" dirty="0"/>
              <a:t> </a:t>
            </a:r>
            <a:r>
              <a:rPr lang="en-US" altLang="zh-CN" sz="3200" dirty="0">
                <a:solidFill>
                  <a:srgbClr val="000000"/>
                </a:solidFill>
              </a:rPr>
              <a:t> </a:t>
            </a:r>
          </a:p>
          <a:p>
            <a:pPr lvl="1"/>
            <a:r>
              <a:rPr lang="en-US" altLang="zh-CN" sz="3200" dirty="0">
                <a:solidFill>
                  <a:srgbClr val="000000"/>
                </a:solidFill>
              </a:rPr>
              <a:t>     Record lasting time of simplex items using a set and a hash table. </a:t>
            </a:r>
          </a:p>
        </p:txBody>
      </p:sp>
    </p:spTree>
    <p:custDataLst>
      <p:tags r:id="rId1"/>
    </p:custDataLst>
    <p:extLst>
      <p:ext uri="{BB962C8B-B14F-4D97-AF65-F5344CB8AC3E}">
        <p14:creationId xmlns:p14="http://schemas.microsoft.com/office/powerpoint/2010/main" val="3845057475"/>
      </p:ext>
    </p:extLst>
  </p:cSld>
  <p:clrMapOvr>
    <a:masterClrMapping/>
  </p:clrMapOvr>
  <mc:AlternateContent xmlns:mc="http://schemas.openxmlformats.org/markup-compatibility/2006" xmlns:p14="http://schemas.microsoft.com/office/powerpoint/2010/main">
    <mc:Choice Requires="p14">
      <p:transition spd="slow" p14:dur="2000" advTm="136383"/>
    </mc:Choice>
    <mc:Fallback xmlns="">
      <p:transition spd="slow" advTm="1363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03</a:t>
            </a:r>
            <a:endParaRPr lang="zh-CN" altLang="en-US" dirty="0"/>
          </a:p>
        </p:txBody>
      </p:sp>
      <p:sp>
        <p:nvSpPr>
          <p:cNvPr id="3" name="文本占位符 2"/>
          <p:cNvSpPr>
            <a:spLocks noGrp="1"/>
          </p:cNvSpPr>
          <p:nvPr>
            <p:ph type="body" sz="quarter" idx="12"/>
          </p:nvPr>
        </p:nvSpPr>
        <p:spPr>
          <a:xfrm>
            <a:off x="1437592" y="348250"/>
            <a:ext cx="7250696" cy="496824"/>
          </a:xfrm>
        </p:spPr>
        <p:txBody>
          <a:bodyPr/>
          <a:lstStyle/>
          <a:p>
            <a:r>
              <a:rPr lang="en-US" altLang="zh-CN" dirty="0"/>
              <a:t>X-Sketch - Optimization</a:t>
            </a:r>
            <a:endParaRPr lang="zh-CN" altLang="en-US" dirty="0"/>
          </a:p>
        </p:txBody>
      </p:sp>
      <p:sp>
        <p:nvSpPr>
          <p:cNvPr id="48" name="矩形 47"/>
          <p:cNvSpPr/>
          <p:nvPr/>
        </p:nvSpPr>
        <p:spPr>
          <a:xfrm>
            <a:off x="47328" y="1268760"/>
            <a:ext cx="12072664" cy="4750018"/>
          </a:xfrm>
          <a:prstGeom prst="rect">
            <a:avLst/>
          </a:prstGeom>
        </p:spPr>
        <p:txBody>
          <a:bodyPr wrap="square">
            <a:spAutoFit/>
          </a:bodyPr>
          <a:lstStyle/>
          <a:p>
            <a:pPr lvl="1">
              <a:spcAft>
                <a:spcPts val="800"/>
              </a:spcAft>
            </a:pPr>
            <a:r>
              <a:rPr lang="en-US" altLang="zh-CN" sz="3200" dirty="0"/>
              <a:t>The fitting error will not increase if we simply increase k. </a:t>
            </a:r>
          </a:p>
          <a:p>
            <a:pPr lvl="1">
              <a:spcAft>
                <a:spcPts val="800"/>
              </a:spcAft>
            </a:pPr>
            <a:endParaRPr lang="en-US" altLang="zh-CN" sz="3200" dirty="0"/>
          </a:p>
          <a:p>
            <a:pPr lvl="1">
              <a:spcAft>
                <a:spcPts val="800"/>
              </a:spcAft>
            </a:pPr>
            <a:endParaRPr lang="en-US" altLang="zh-CN" sz="3200" dirty="0"/>
          </a:p>
          <a:p>
            <a:pPr lvl="1">
              <a:spcAft>
                <a:spcPts val="800"/>
              </a:spcAft>
            </a:pPr>
            <a:endParaRPr lang="en-US" altLang="zh-CN" sz="3200" dirty="0"/>
          </a:p>
          <a:p>
            <a:pPr lvl="1">
              <a:spcAft>
                <a:spcPts val="800"/>
              </a:spcAft>
            </a:pPr>
            <a:endParaRPr lang="en-US" altLang="zh-CN" sz="3200" dirty="0"/>
          </a:p>
          <a:p>
            <a:pPr lvl="1">
              <a:spcAft>
                <a:spcPts val="800"/>
              </a:spcAft>
            </a:pPr>
            <a:endParaRPr lang="en-US" altLang="zh-CN" sz="3200" dirty="0"/>
          </a:p>
          <a:p>
            <a:pPr lvl="1">
              <a:spcAft>
                <a:spcPts val="800"/>
              </a:spcAft>
            </a:pPr>
            <a:r>
              <a:rPr lang="en-US" altLang="zh-CN" sz="3200" dirty="0"/>
              <a:t>Distinguish k-simplex items from (k-1)-simplex items:</a:t>
            </a:r>
          </a:p>
          <a:p>
            <a:pPr lvl="1"/>
            <a:r>
              <a:rPr lang="en-US" altLang="zh-CN" sz="3200" dirty="0">
                <a:solidFill>
                  <a:srgbClr val="000000"/>
                </a:solidFill>
              </a:rPr>
              <a:t>     Threshold for </a:t>
            </a:r>
            <a:r>
              <a:rPr lang="en-US" altLang="zh-CN" sz="3200" dirty="0">
                <a:solidFill>
                  <a:srgbClr val="000000"/>
                </a:solidFill>
                <a:latin typeface="Lucida Bright" panose="02040602050505020304" pitchFamily="18" charset="0"/>
              </a:rPr>
              <a:t>|</a:t>
            </a:r>
            <a:r>
              <a:rPr lang="en-US" altLang="zh-CN" sz="3200" dirty="0" err="1">
                <a:solidFill>
                  <a:srgbClr val="000000"/>
                </a:solidFill>
              </a:rPr>
              <a:t>a</a:t>
            </a:r>
            <a:r>
              <a:rPr lang="en-US" altLang="zh-CN" sz="3200" baseline="-25000" dirty="0" err="1">
                <a:solidFill>
                  <a:srgbClr val="000000"/>
                </a:solidFill>
              </a:rPr>
              <a:t>k</a:t>
            </a:r>
            <a:r>
              <a:rPr lang="en-US" altLang="zh-CN" sz="3200" dirty="0">
                <a:solidFill>
                  <a:srgbClr val="000000"/>
                </a:solidFill>
                <a:latin typeface="Lucida Bright" panose="02040602050505020304" pitchFamily="18" charset="0"/>
              </a:rPr>
              <a:t>|</a:t>
            </a:r>
          </a:p>
        </p:txBody>
      </p:sp>
      <p:pic>
        <p:nvPicPr>
          <p:cNvPr id="6" name="图片 5">
            <a:extLst>
              <a:ext uri="{FF2B5EF4-FFF2-40B4-BE49-F238E27FC236}">
                <a16:creationId xmlns:a16="http://schemas.microsoft.com/office/drawing/2014/main" id="{888A6F4D-0F81-AF86-5659-6CDF7E2D589F}"/>
              </a:ext>
            </a:extLst>
          </p:cNvPr>
          <p:cNvPicPr>
            <a:picLocks noChangeAspect="1"/>
          </p:cNvPicPr>
          <p:nvPr/>
        </p:nvPicPr>
        <p:blipFill>
          <a:blip r:embed="rId4"/>
          <a:stretch>
            <a:fillRect/>
          </a:stretch>
        </p:blipFill>
        <p:spPr>
          <a:xfrm>
            <a:off x="10560496" y="4753766"/>
            <a:ext cx="1265012" cy="1265012"/>
          </a:xfrm>
          <a:prstGeom prst="rect">
            <a:avLst/>
          </a:prstGeom>
        </p:spPr>
      </p:pic>
      <p:grpSp>
        <p:nvGrpSpPr>
          <p:cNvPr id="8" name="组合 7">
            <a:extLst>
              <a:ext uri="{FF2B5EF4-FFF2-40B4-BE49-F238E27FC236}">
                <a16:creationId xmlns:a16="http://schemas.microsoft.com/office/drawing/2014/main" id="{67AAAC19-3098-15CA-B9BD-F07E34B31FC4}"/>
              </a:ext>
            </a:extLst>
          </p:cNvPr>
          <p:cNvGrpSpPr/>
          <p:nvPr/>
        </p:nvGrpSpPr>
        <p:grpSpPr>
          <a:xfrm>
            <a:off x="1991544" y="2104234"/>
            <a:ext cx="9041876" cy="2775869"/>
            <a:chOff x="2310708" y="2105900"/>
            <a:chExt cx="9041876" cy="2775869"/>
          </a:xfrm>
        </p:grpSpPr>
        <p:pic>
          <p:nvPicPr>
            <p:cNvPr id="1026" name="Picture 2" descr="Cartoon Train PNG, Vector, PSD, and Clipart With Transparent Background for  Free Download | Pngtree">
              <a:extLst>
                <a:ext uri="{FF2B5EF4-FFF2-40B4-BE49-F238E27FC236}">
                  <a16:creationId xmlns:a16="http://schemas.microsoft.com/office/drawing/2014/main" id="{060B76A0-4E32-3A2F-A015-2F182376AAE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0708" y="2105900"/>
              <a:ext cx="2775869" cy="2775869"/>
            </a:xfrm>
            <a:prstGeom prst="rect">
              <a:avLst/>
            </a:prstGeom>
            <a:noFill/>
            <a:extLst>
              <a:ext uri="{909E8E84-426E-40DD-AFC4-6F175D3DCCD1}">
                <a14:hiddenFill xmlns:a14="http://schemas.microsoft.com/office/drawing/2010/main">
                  <a:solidFill>
                    <a:srgbClr val="FFFFFF"/>
                  </a:solidFill>
                </a14:hiddenFill>
              </a:ext>
            </a:extLst>
          </p:spPr>
        </p:pic>
        <p:sp>
          <p:nvSpPr>
            <p:cNvPr id="7" name="椭圆形标注 6">
              <a:extLst>
                <a:ext uri="{FF2B5EF4-FFF2-40B4-BE49-F238E27FC236}">
                  <a16:creationId xmlns:a16="http://schemas.microsoft.com/office/drawing/2014/main" id="{B935CF6D-881C-9895-8AFD-11FE5876720D}"/>
                </a:ext>
              </a:extLst>
            </p:cNvPr>
            <p:cNvSpPr/>
            <p:nvPr/>
          </p:nvSpPr>
          <p:spPr>
            <a:xfrm>
              <a:off x="6312024" y="2276872"/>
              <a:ext cx="5040560" cy="2053208"/>
            </a:xfrm>
            <a:prstGeom prst="wedgeEllipseCallout">
              <a:avLst>
                <a:gd name="adj1" fmla="val -78775"/>
                <a:gd name="adj2" fmla="val 35205"/>
              </a:avLst>
            </a:prstGeom>
            <a:solidFill>
              <a:schemeClr val="accent2"/>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rgbClr val="000000"/>
                  </a:solidFill>
                </a:rPr>
                <a:t>I have a constant velocity, so I have a constant acceleration!</a:t>
              </a:r>
              <a:endParaRPr kumimoji="1" lang="zh-CN" altLang="en-US" dirty="0">
                <a:solidFill>
                  <a:srgbClr val="000000"/>
                </a:solidFill>
              </a:endParaRPr>
            </a:p>
          </p:txBody>
        </p:sp>
      </p:grpSp>
    </p:spTree>
    <p:custDataLst>
      <p:tags r:id="rId1"/>
    </p:custDataLst>
    <p:extLst>
      <p:ext uri="{BB962C8B-B14F-4D97-AF65-F5344CB8AC3E}">
        <p14:creationId xmlns:p14="http://schemas.microsoft.com/office/powerpoint/2010/main" val="1186541449"/>
      </p:ext>
    </p:extLst>
  </p:cSld>
  <p:clrMapOvr>
    <a:masterClrMapping/>
  </p:clrMapOvr>
  <mc:AlternateContent xmlns:mc="http://schemas.openxmlformats.org/markup-compatibility/2006" xmlns:p14="http://schemas.microsoft.com/office/powerpoint/2010/main">
    <mc:Choice Requires="p14">
      <p:transition spd="slow" p14:dur="2000" advTm="136383"/>
    </mc:Choice>
    <mc:Fallback xmlns="">
      <p:transition spd="slow" advTm="1363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03</a:t>
            </a:r>
            <a:endParaRPr lang="zh-CN" altLang="en-US" dirty="0"/>
          </a:p>
        </p:txBody>
      </p:sp>
      <p:sp>
        <p:nvSpPr>
          <p:cNvPr id="3" name="文本占位符 2"/>
          <p:cNvSpPr>
            <a:spLocks noGrp="1"/>
          </p:cNvSpPr>
          <p:nvPr>
            <p:ph type="body" sz="quarter" idx="12"/>
          </p:nvPr>
        </p:nvSpPr>
        <p:spPr>
          <a:xfrm>
            <a:off x="1437592" y="348250"/>
            <a:ext cx="7250696" cy="496824"/>
          </a:xfrm>
        </p:spPr>
        <p:txBody>
          <a:bodyPr/>
          <a:lstStyle/>
          <a:p>
            <a:r>
              <a:rPr lang="en-US" altLang="zh-CN" dirty="0"/>
              <a:t>X-Sketch - Data Structure</a:t>
            </a:r>
            <a:endParaRPr lang="zh-CN" altLang="en-US" dirty="0"/>
          </a:p>
        </p:txBody>
      </p:sp>
      <p:sp>
        <p:nvSpPr>
          <p:cNvPr id="4" name="矩形 3">
            <a:extLst>
              <a:ext uri="{FF2B5EF4-FFF2-40B4-BE49-F238E27FC236}">
                <a16:creationId xmlns:a16="http://schemas.microsoft.com/office/drawing/2014/main" id="{FFBE41DB-024E-9933-9A9A-1AE03B6719F3}"/>
              </a:ext>
            </a:extLst>
          </p:cNvPr>
          <p:cNvSpPr/>
          <p:nvPr/>
        </p:nvSpPr>
        <p:spPr>
          <a:xfrm>
            <a:off x="-168696" y="2295644"/>
            <a:ext cx="12529392" cy="3149580"/>
          </a:xfrm>
          <a:prstGeom prst="rect">
            <a:avLst/>
          </a:prstGeom>
        </p:spPr>
        <p:txBody>
          <a:bodyPr wrap="square">
            <a:spAutoFit/>
          </a:bodyPr>
          <a:lstStyle/>
          <a:p>
            <a:pPr lvl="1">
              <a:spcAft>
                <a:spcPts val="800"/>
              </a:spcAft>
            </a:pPr>
            <a:r>
              <a:rPr lang="en-US" altLang="zh-CN" sz="3200" dirty="0"/>
              <a:t>Stage 1:</a:t>
            </a:r>
          </a:p>
          <a:p>
            <a:pPr lvl="1"/>
            <a:r>
              <a:rPr lang="en-US" altLang="zh-CN" sz="3200" dirty="0">
                <a:solidFill>
                  <a:srgbClr val="000000"/>
                </a:solidFill>
              </a:rPr>
              <a:t>     Record frequencies for last </a:t>
            </a:r>
            <a:r>
              <a:rPr lang="en-US" altLang="zh-CN" sz="3200" dirty="0">
                <a:solidFill>
                  <a:srgbClr val="FF0000"/>
                </a:solidFill>
              </a:rPr>
              <a:t>s</a:t>
            </a:r>
            <a:r>
              <a:rPr lang="en-US" altLang="zh-CN" sz="3200" dirty="0">
                <a:solidFill>
                  <a:srgbClr val="000000"/>
                </a:solidFill>
              </a:rPr>
              <a:t> windows using </a:t>
            </a:r>
            <a:r>
              <a:rPr lang="en-US" altLang="zh-CN" sz="3200" dirty="0">
                <a:solidFill>
                  <a:srgbClr val="FF0000"/>
                </a:solidFill>
              </a:rPr>
              <a:t>TowerSketch</a:t>
            </a:r>
            <a:r>
              <a:rPr lang="en-US" altLang="zh-CN" sz="3200" dirty="0">
                <a:solidFill>
                  <a:srgbClr val="000000"/>
                </a:solidFill>
              </a:rPr>
              <a:t>.</a:t>
            </a:r>
          </a:p>
          <a:p>
            <a:pPr lvl="1"/>
            <a:endParaRPr lang="en-US" altLang="zh-CN" sz="3200" dirty="0">
              <a:solidFill>
                <a:srgbClr val="000000"/>
              </a:solidFill>
            </a:endParaRPr>
          </a:p>
          <a:p>
            <a:pPr lvl="1"/>
            <a:r>
              <a:rPr lang="en-US" altLang="zh-CN" sz="3200" dirty="0">
                <a:solidFill>
                  <a:srgbClr val="20517C"/>
                </a:solidFill>
              </a:rPr>
              <a:t>Stage 2:</a:t>
            </a:r>
            <a:r>
              <a:rPr lang="en-US" altLang="zh-CN" sz="3200" dirty="0"/>
              <a:t> </a:t>
            </a:r>
            <a:r>
              <a:rPr lang="en-US" altLang="zh-CN" sz="3200" dirty="0">
                <a:solidFill>
                  <a:srgbClr val="000000"/>
                </a:solidFill>
              </a:rPr>
              <a:t> </a:t>
            </a:r>
          </a:p>
          <a:p>
            <a:pPr lvl="1"/>
            <a:r>
              <a:rPr lang="en-US" altLang="zh-CN" sz="3200" dirty="0">
                <a:solidFill>
                  <a:srgbClr val="000000"/>
                </a:solidFill>
              </a:rPr>
              <a:t>     Record </a:t>
            </a:r>
            <a:r>
              <a:rPr lang="en-US" altLang="zh-CN" sz="3200" dirty="0">
                <a:solidFill>
                  <a:srgbClr val="FF0000"/>
                </a:solidFill>
              </a:rPr>
              <a:t>potential</a:t>
            </a:r>
            <a:r>
              <a:rPr lang="en-US" altLang="zh-CN" sz="3200" dirty="0">
                <a:solidFill>
                  <a:srgbClr val="000000"/>
                </a:solidFill>
              </a:rPr>
              <a:t> simplex items and their lasting time using a hash table. </a:t>
            </a:r>
          </a:p>
        </p:txBody>
      </p:sp>
    </p:spTree>
    <p:custDataLst>
      <p:tags r:id="rId1"/>
    </p:custDataLst>
    <p:extLst>
      <p:ext uri="{BB962C8B-B14F-4D97-AF65-F5344CB8AC3E}">
        <p14:creationId xmlns:p14="http://schemas.microsoft.com/office/powerpoint/2010/main" val="1208161811"/>
      </p:ext>
    </p:extLst>
  </p:cSld>
  <p:clrMapOvr>
    <a:masterClrMapping/>
  </p:clrMapOvr>
  <mc:AlternateContent xmlns:mc="http://schemas.openxmlformats.org/markup-compatibility/2006" xmlns:p14="http://schemas.microsoft.com/office/powerpoint/2010/main">
    <mc:Choice Requires="p14">
      <p:transition spd="slow" p14:dur="2000" advTm="136383"/>
    </mc:Choice>
    <mc:Fallback xmlns="">
      <p:transition spd="slow" advTm="1363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03</a:t>
            </a:r>
            <a:endParaRPr lang="zh-CN" altLang="en-US" dirty="0"/>
          </a:p>
        </p:txBody>
      </p:sp>
      <p:sp>
        <p:nvSpPr>
          <p:cNvPr id="3" name="文本占位符 2"/>
          <p:cNvSpPr>
            <a:spLocks noGrp="1"/>
          </p:cNvSpPr>
          <p:nvPr>
            <p:ph type="body" sz="quarter" idx="12"/>
          </p:nvPr>
        </p:nvSpPr>
        <p:spPr>
          <a:xfrm>
            <a:off x="1437592" y="348250"/>
            <a:ext cx="7250696" cy="496824"/>
          </a:xfrm>
        </p:spPr>
        <p:txBody>
          <a:bodyPr/>
          <a:lstStyle/>
          <a:p>
            <a:r>
              <a:rPr lang="en-US" altLang="zh-CN" dirty="0"/>
              <a:t>X-Sketch - Data Structure</a:t>
            </a:r>
            <a:endParaRPr lang="zh-CN" altLang="en-US" dirty="0"/>
          </a:p>
        </p:txBody>
      </p:sp>
      <p:sp>
        <p:nvSpPr>
          <p:cNvPr id="4" name="矩形 3">
            <a:extLst>
              <a:ext uri="{FF2B5EF4-FFF2-40B4-BE49-F238E27FC236}">
                <a16:creationId xmlns:a16="http://schemas.microsoft.com/office/drawing/2014/main" id="{FFBE41DB-024E-9933-9A9A-1AE03B6719F3}"/>
              </a:ext>
            </a:extLst>
          </p:cNvPr>
          <p:cNvSpPr/>
          <p:nvPr/>
        </p:nvSpPr>
        <p:spPr>
          <a:xfrm>
            <a:off x="-168696" y="2295644"/>
            <a:ext cx="12529392" cy="2164695"/>
          </a:xfrm>
          <a:prstGeom prst="rect">
            <a:avLst/>
          </a:prstGeom>
        </p:spPr>
        <p:txBody>
          <a:bodyPr wrap="square">
            <a:spAutoFit/>
          </a:bodyPr>
          <a:lstStyle/>
          <a:p>
            <a:pPr lvl="1">
              <a:spcAft>
                <a:spcPts val="800"/>
              </a:spcAft>
            </a:pPr>
            <a:r>
              <a:rPr lang="en-US" altLang="zh-CN" sz="3200" dirty="0"/>
              <a:t>Stage 1:</a:t>
            </a:r>
          </a:p>
          <a:p>
            <a:pPr lvl="1"/>
            <a:r>
              <a:rPr lang="en-US" altLang="zh-CN" sz="3200" dirty="0">
                <a:solidFill>
                  <a:srgbClr val="000000"/>
                </a:solidFill>
              </a:rPr>
              <a:t>   1) Short-Term Filtering: quickly filter non-simplex items</a:t>
            </a:r>
          </a:p>
          <a:p>
            <a:pPr lvl="1"/>
            <a:r>
              <a:rPr lang="en-US" altLang="zh-CN" sz="3200" dirty="0">
                <a:solidFill>
                  <a:srgbClr val="000000"/>
                </a:solidFill>
              </a:rPr>
              <a:t>   2) Potential: measure the probability of becoming simplex items</a:t>
            </a:r>
          </a:p>
        </p:txBody>
      </p:sp>
      <p:pic>
        <p:nvPicPr>
          <p:cNvPr id="5" name="图片 4">
            <a:extLst>
              <a:ext uri="{FF2B5EF4-FFF2-40B4-BE49-F238E27FC236}">
                <a16:creationId xmlns:a16="http://schemas.microsoft.com/office/drawing/2014/main" id="{2BCF8DD0-B7E4-E1BC-E624-25EED3D41E28}"/>
              </a:ext>
            </a:extLst>
          </p:cNvPr>
          <p:cNvPicPr>
            <a:picLocks noChangeAspect="1"/>
          </p:cNvPicPr>
          <p:nvPr/>
        </p:nvPicPr>
        <p:blipFill>
          <a:blip r:embed="rId4"/>
          <a:stretch>
            <a:fillRect/>
          </a:stretch>
        </p:blipFill>
        <p:spPr>
          <a:xfrm>
            <a:off x="4825392" y="4653136"/>
            <a:ext cx="2541215" cy="1257773"/>
          </a:xfrm>
          <a:prstGeom prst="rect">
            <a:avLst/>
          </a:prstGeom>
        </p:spPr>
      </p:pic>
    </p:spTree>
    <p:custDataLst>
      <p:tags r:id="rId1"/>
    </p:custDataLst>
    <p:extLst>
      <p:ext uri="{BB962C8B-B14F-4D97-AF65-F5344CB8AC3E}">
        <p14:creationId xmlns:p14="http://schemas.microsoft.com/office/powerpoint/2010/main" val="1051940305"/>
      </p:ext>
    </p:extLst>
  </p:cSld>
  <p:clrMapOvr>
    <a:masterClrMapping/>
  </p:clrMapOvr>
  <mc:AlternateContent xmlns:mc="http://schemas.openxmlformats.org/markup-compatibility/2006" xmlns:p14="http://schemas.microsoft.com/office/powerpoint/2010/main">
    <mc:Choice Requires="p14">
      <p:transition spd="slow" p14:dur="2000" advTm="136383"/>
    </mc:Choice>
    <mc:Fallback xmlns="">
      <p:transition spd="slow" advTm="1363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4475683" y="1275099"/>
            <a:ext cx="2232248" cy="503237"/>
          </a:xfrm>
        </p:spPr>
        <p:txBody>
          <a:bodyPr/>
          <a:lstStyle/>
          <a:p>
            <a:r>
              <a:rPr lang="en-US" altLang="zh-CN" b="0" dirty="0"/>
              <a:t>PART  01</a:t>
            </a:r>
            <a:endParaRPr lang="zh-CN" altLang="en-US" b="0" dirty="0"/>
          </a:p>
        </p:txBody>
      </p:sp>
      <p:sp>
        <p:nvSpPr>
          <p:cNvPr id="3" name="文本占位符 2"/>
          <p:cNvSpPr>
            <a:spLocks noGrp="1"/>
          </p:cNvSpPr>
          <p:nvPr>
            <p:ph type="body" sz="quarter" idx="12"/>
          </p:nvPr>
        </p:nvSpPr>
        <p:spPr>
          <a:xfrm>
            <a:off x="4475683" y="2064838"/>
            <a:ext cx="2232248" cy="503237"/>
          </a:xfrm>
        </p:spPr>
        <p:txBody>
          <a:bodyPr/>
          <a:lstStyle/>
          <a:p>
            <a:r>
              <a:rPr lang="en-US" altLang="zh-CN" b="0" dirty="0"/>
              <a:t>PART  02</a:t>
            </a:r>
            <a:endParaRPr lang="zh-CN" altLang="en-US" b="0" dirty="0"/>
          </a:p>
        </p:txBody>
      </p:sp>
      <p:sp>
        <p:nvSpPr>
          <p:cNvPr id="4" name="文本占位符 3"/>
          <p:cNvSpPr>
            <a:spLocks noGrp="1"/>
          </p:cNvSpPr>
          <p:nvPr>
            <p:ph type="body" sz="quarter" idx="13"/>
          </p:nvPr>
        </p:nvSpPr>
        <p:spPr>
          <a:xfrm>
            <a:off x="4475683" y="2829440"/>
            <a:ext cx="2232248" cy="503237"/>
          </a:xfrm>
        </p:spPr>
        <p:txBody>
          <a:bodyPr/>
          <a:lstStyle/>
          <a:p>
            <a:r>
              <a:rPr lang="en-US" altLang="zh-CN" b="0" dirty="0"/>
              <a:t>PART  03</a:t>
            </a:r>
            <a:endParaRPr lang="zh-CN" altLang="en-US" b="0" dirty="0"/>
          </a:p>
          <a:p>
            <a:endParaRPr lang="zh-CN" altLang="en-US" b="0" dirty="0"/>
          </a:p>
        </p:txBody>
      </p:sp>
      <p:sp>
        <p:nvSpPr>
          <p:cNvPr id="5" name="文本占位符 4"/>
          <p:cNvSpPr>
            <a:spLocks noGrp="1"/>
          </p:cNvSpPr>
          <p:nvPr>
            <p:ph type="body" sz="quarter" idx="14"/>
          </p:nvPr>
        </p:nvSpPr>
        <p:spPr>
          <a:xfrm>
            <a:off x="4475683" y="3594042"/>
            <a:ext cx="2232248" cy="503237"/>
          </a:xfrm>
        </p:spPr>
        <p:txBody>
          <a:bodyPr/>
          <a:lstStyle/>
          <a:p>
            <a:r>
              <a:rPr lang="en-US" altLang="zh-CN" b="0" dirty="0"/>
              <a:t>PART  04</a:t>
            </a:r>
            <a:endParaRPr lang="zh-CN" altLang="en-US" b="0" dirty="0"/>
          </a:p>
          <a:p>
            <a:endParaRPr lang="zh-CN" altLang="en-US" b="0" dirty="0"/>
          </a:p>
        </p:txBody>
      </p:sp>
      <p:sp>
        <p:nvSpPr>
          <p:cNvPr id="6" name="文本占位符 5"/>
          <p:cNvSpPr>
            <a:spLocks noGrp="1"/>
          </p:cNvSpPr>
          <p:nvPr>
            <p:ph type="body" sz="quarter" idx="15"/>
          </p:nvPr>
        </p:nvSpPr>
        <p:spPr>
          <a:xfrm>
            <a:off x="4475683" y="5007535"/>
            <a:ext cx="2232248" cy="503237"/>
          </a:xfrm>
        </p:spPr>
        <p:txBody>
          <a:bodyPr/>
          <a:lstStyle/>
          <a:p>
            <a:r>
              <a:rPr lang="en-US" altLang="zh-CN" b="0" dirty="0"/>
              <a:t>PART  06</a:t>
            </a:r>
            <a:endParaRPr lang="zh-CN" altLang="en-US" b="0" dirty="0"/>
          </a:p>
          <a:p>
            <a:endParaRPr lang="zh-CN" altLang="en-US" b="0" dirty="0"/>
          </a:p>
        </p:txBody>
      </p:sp>
      <p:sp>
        <p:nvSpPr>
          <p:cNvPr id="8" name="文本占位符 7"/>
          <p:cNvSpPr>
            <a:spLocks noGrp="1"/>
          </p:cNvSpPr>
          <p:nvPr>
            <p:ph type="body" sz="quarter" idx="17"/>
          </p:nvPr>
        </p:nvSpPr>
        <p:spPr>
          <a:xfrm>
            <a:off x="6491907" y="1242917"/>
            <a:ext cx="3528392" cy="503237"/>
          </a:xfrm>
        </p:spPr>
        <p:txBody>
          <a:bodyPr/>
          <a:lstStyle/>
          <a:p>
            <a:r>
              <a:rPr lang="en-US" altLang="zh-CN" b="0" dirty="0"/>
              <a:t>Background</a:t>
            </a:r>
            <a:endParaRPr lang="zh-CN" altLang="en-US" b="0" dirty="0"/>
          </a:p>
        </p:txBody>
      </p:sp>
      <p:sp>
        <p:nvSpPr>
          <p:cNvPr id="9" name="文本占位符 8"/>
          <p:cNvSpPr>
            <a:spLocks noGrp="1"/>
          </p:cNvSpPr>
          <p:nvPr>
            <p:ph type="body" sz="quarter" idx="18"/>
          </p:nvPr>
        </p:nvSpPr>
        <p:spPr>
          <a:xfrm>
            <a:off x="6491907" y="2042872"/>
            <a:ext cx="4428629" cy="503237"/>
          </a:xfrm>
        </p:spPr>
        <p:txBody>
          <a:bodyPr/>
          <a:lstStyle/>
          <a:p>
            <a:r>
              <a:rPr lang="en-US" altLang="zh-CN" b="0" dirty="0"/>
              <a:t>Problem Statement</a:t>
            </a:r>
            <a:endParaRPr lang="zh-CN" altLang="en-US" b="0" dirty="0"/>
          </a:p>
        </p:txBody>
      </p:sp>
      <p:sp>
        <p:nvSpPr>
          <p:cNvPr id="10" name="文本占位符 9"/>
          <p:cNvSpPr>
            <a:spLocks noGrp="1"/>
          </p:cNvSpPr>
          <p:nvPr>
            <p:ph type="body" sz="quarter" idx="19"/>
          </p:nvPr>
        </p:nvSpPr>
        <p:spPr>
          <a:xfrm>
            <a:off x="6491908" y="2800592"/>
            <a:ext cx="4249242" cy="503237"/>
          </a:xfrm>
        </p:spPr>
        <p:txBody>
          <a:bodyPr/>
          <a:lstStyle/>
          <a:p>
            <a:r>
              <a:rPr lang="en-US" altLang="zh-CN" b="0" dirty="0"/>
              <a:t>X-Sketch Design</a:t>
            </a:r>
            <a:endParaRPr lang="zh-CN" altLang="en-US" b="0" dirty="0"/>
          </a:p>
        </p:txBody>
      </p:sp>
      <p:sp>
        <p:nvSpPr>
          <p:cNvPr id="11" name="文本占位符 10"/>
          <p:cNvSpPr>
            <a:spLocks noGrp="1"/>
          </p:cNvSpPr>
          <p:nvPr>
            <p:ph type="body" sz="quarter" idx="20"/>
          </p:nvPr>
        </p:nvSpPr>
        <p:spPr>
          <a:xfrm>
            <a:off x="6491906" y="3573016"/>
            <a:ext cx="4249241" cy="503237"/>
          </a:xfrm>
        </p:spPr>
        <p:txBody>
          <a:bodyPr/>
          <a:lstStyle/>
          <a:p>
            <a:r>
              <a:rPr lang="en-US" altLang="zh-CN" b="0" dirty="0"/>
              <a:t>Experimental Results</a:t>
            </a:r>
            <a:endParaRPr lang="zh-CN" altLang="en-US" b="0" dirty="0"/>
          </a:p>
        </p:txBody>
      </p:sp>
      <p:sp>
        <p:nvSpPr>
          <p:cNvPr id="12" name="文本占位符 11"/>
          <p:cNvSpPr>
            <a:spLocks noGrp="1"/>
          </p:cNvSpPr>
          <p:nvPr>
            <p:ph type="body" sz="quarter" idx="21"/>
          </p:nvPr>
        </p:nvSpPr>
        <p:spPr>
          <a:xfrm>
            <a:off x="6491907" y="5013995"/>
            <a:ext cx="4104456" cy="503237"/>
          </a:xfrm>
        </p:spPr>
        <p:txBody>
          <a:bodyPr/>
          <a:lstStyle/>
          <a:p>
            <a:r>
              <a:rPr lang="en-US" altLang="zh-CN" b="0" dirty="0"/>
              <a:t>Conclusion</a:t>
            </a:r>
            <a:endParaRPr lang="zh-CN" altLang="en-US" b="0" dirty="0"/>
          </a:p>
        </p:txBody>
      </p:sp>
      <p:sp>
        <p:nvSpPr>
          <p:cNvPr id="15" name="文本占位符 5"/>
          <p:cNvSpPr>
            <a:spLocks noGrp="1"/>
          </p:cNvSpPr>
          <p:nvPr>
            <p:ph type="body" sz="quarter" idx="15"/>
          </p:nvPr>
        </p:nvSpPr>
        <p:spPr>
          <a:xfrm>
            <a:off x="4475683" y="4293915"/>
            <a:ext cx="2232248" cy="503237"/>
          </a:xfrm>
        </p:spPr>
        <p:txBody>
          <a:bodyPr/>
          <a:lstStyle/>
          <a:p>
            <a:r>
              <a:rPr lang="en-US" altLang="zh-CN" b="0" dirty="0"/>
              <a:t>PART  05</a:t>
            </a:r>
            <a:endParaRPr lang="zh-CN" altLang="en-US" b="0" dirty="0"/>
          </a:p>
          <a:p>
            <a:endParaRPr lang="zh-CN" altLang="en-US" b="0" dirty="0"/>
          </a:p>
        </p:txBody>
      </p:sp>
      <p:sp>
        <p:nvSpPr>
          <p:cNvPr id="16" name="文本占位符 11"/>
          <p:cNvSpPr>
            <a:spLocks noGrp="1"/>
          </p:cNvSpPr>
          <p:nvPr>
            <p:ph type="body" sz="quarter" idx="21"/>
          </p:nvPr>
        </p:nvSpPr>
        <p:spPr>
          <a:xfrm>
            <a:off x="6491907" y="4300375"/>
            <a:ext cx="3600400" cy="503237"/>
          </a:xfrm>
        </p:spPr>
        <p:txBody>
          <a:bodyPr/>
          <a:lstStyle/>
          <a:p>
            <a:r>
              <a:rPr lang="en-US" altLang="zh-CN" b="0" dirty="0"/>
              <a:t>X-Sketch for ML</a:t>
            </a:r>
            <a:endParaRPr lang="zh-CN" altLang="en-US" b="0" dirty="0"/>
          </a:p>
        </p:txBody>
      </p:sp>
      <p:sp>
        <p:nvSpPr>
          <p:cNvPr id="7" name="文本框 6"/>
          <p:cNvSpPr txBox="1"/>
          <p:nvPr/>
        </p:nvSpPr>
        <p:spPr>
          <a:xfrm>
            <a:off x="623392" y="858540"/>
            <a:ext cx="2145139" cy="769441"/>
          </a:xfrm>
          <a:prstGeom prst="rect">
            <a:avLst/>
          </a:prstGeom>
          <a:noFill/>
        </p:spPr>
        <p:txBody>
          <a:bodyPr wrap="none" rtlCol="0">
            <a:spAutoFit/>
          </a:bodyPr>
          <a:lstStyle/>
          <a:p>
            <a:r>
              <a:rPr lang="en-US" altLang="zh-CN" sz="4400" dirty="0">
                <a:solidFill>
                  <a:schemeClr val="bg1"/>
                </a:solidFill>
              </a:rPr>
              <a:t>Outline</a:t>
            </a:r>
            <a:endParaRPr lang="zh-CN" altLang="en-US" sz="4400" dirty="0">
              <a:solidFill>
                <a:schemeClr val="bg1"/>
              </a:solidFill>
            </a:endParaRPr>
          </a:p>
        </p:txBody>
      </p:sp>
    </p:spTree>
    <p:extLst>
      <p:ext uri="{BB962C8B-B14F-4D97-AF65-F5344CB8AC3E}">
        <p14:creationId xmlns:p14="http://schemas.microsoft.com/office/powerpoint/2010/main" val="3214876710"/>
      </p:ext>
    </p:extLst>
  </p:cSld>
  <p:clrMapOvr>
    <a:masterClrMapping/>
  </p:clrMapOvr>
  <mc:AlternateContent xmlns:mc="http://schemas.openxmlformats.org/markup-compatibility/2006" xmlns:p14="http://schemas.microsoft.com/office/powerpoint/2010/main">
    <mc:Choice Requires="p14">
      <p:transition spd="slow" p14:dur="2000" advTm="5246"/>
    </mc:Choice>
    <mc:Fallback xmlns="">
      <p:transition spd="slow" advTm="5246"/>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03</a:t>
            </a:r>
            <a:endParaRPr lang="zh-CN" altLang="en-US" dirty="0"/>
          </a:p>
        </p:txBody>
      </p:sp>
      <p:sp>
        <p:nvSpPr>
          <p:cNvPr id="3" name="文本占位符 2"/>
          <p:cNvSpPr>
            <a:spLocks noGrp="1"/>
          </p:cNvSpPr>
          <p:nvPr>
            <p:ph type="body" sz="quarter" idx="12"/>
          </p:nvPr>
        </p:nvSpPr>
        <p:spPr>
          <a:xfrm>
            <a:off x="1437592" y="348250"/>
            <a:ext cx="7250696" cy="496824"/>
          </a:xfrm>
        </p:spPr>
        <p:txBody>
          <a:bodyPr/>
          <a:lstStyle/>
          <a:p>
            <a:r>
              <a:rPr lang="en-US" altLang="zh-CN" dirty="0"/>
              <a:t>X-Sketch - Data Structure</a:t>
            </a:r>
            <a:endParaRPr lang="zh-CN" altLang="en-US" dirty="0"/>
          </a:p>
        </p:txBody>
      </p:sp>
      <p:sp>
        <p:nvSpPr>
          <p:cNvPr id="4" name="矩形 3">
            <a:extLst>
              <a:ext uri="{FF2B5EF4-FFF2-40B4-BE49-F238E27FC236}">
                <a16:creationId xmlns:a16="http://schemas.microsoft.com/office/drawing/2014/main" id="{FFBE41DB-024E-9933-9A9A-1AE03B6719F3}"/>
              </a:ext>
            </a:extLst>
          </p:cNvPr>
          <p:cNvSpPr/>
          <p:nvPr/>
        </p:nvSpPr>
        <p:spPr>
          <a:xfrm>
            <a:off x="-168696" y="2295644"/>
            <a:ext cx="12529392" cy="1179810"/>
          </a:xfrm>
          <a:prstGeom prst="rect">
            <a:avLst/>
          </a:prstGeom>
        </p:spPr>
        <p:txBody>
          <a:bodyPr wrap="square">
            <a:spAutoFit/>
          </a:bodyPr>
          <a:lstStyle/>
          <a:p>
            <a:pPr lvl="1">
              <a:spcAft>
                <a:spcPts val="800"/>
              </a:spcAft>
            </a:pPr>
            <a:r>
              <a:rPr lang="en-US" altLang="zh-CN" sz="3200" dirty="0"/>
              <a:t>Stage 2:</a:t>
            </a:r>
          </a:p>
          <a:p>
            <a:pPr lvl="1"/>
            <a:r>
              <a:rPr lang="en-US" altLang="zh-CN" sz="3200" dirty="0">
                <a:solidFill>
                  <a:srgbClr val="000000"/>
                </a:solidFill>
              </a:rPr>
              <a:t>   Weight Election: a reasonable replacement strategy</a:t>
            </a:r>
          </a:p>
        </p:txBody>
      </p:sp>
    </p:spTree>
    <p:custDataLst>
      <p:tags r:id="rId1"/>
    </p:custDataLst>
    <p:extLst>
      <p:ext uri="{BB962C8B-B14F-4D97-AF65-F5344CB8AC3E}">
        <p14:creationId xmlns:p14="http://schemas.microsoft.com/office/powerpoint/2010/main" val="1976949252"/>
      </p:ext>
    </p:extLst>
  </p:cSld>
  <p:clrMapOvr>
    <a:masterClrMapping/>
  </p:clrMapOvr>
  <mc:AlternateContent xmlns:mc="http://schemas.openxmlformats.org/markup-compatibility/2006" xmlns:p14="http://schemas.microsoft.com/office/powerpoint/2010/main">
    <mc:Choice Requires="p14">
      <p:transition spd="slow" p14:dur="2000" advTm="136383"/>
    </mc:Choice>
    <mc:Fallback xmlns="">
      <p:transition spd="slow" advTm="1363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03</a:t>
            </a:r>
            <a:endParaRPr lang="zh-CN" altLang="en-US" dirty="0"/>
          </a:p>
        </p:txBody>
      </p:sp>
      <p:sp>
        <p:nvSpPr>
          <p:cNvPr id="3" name="文本占位符 2"/>
          <p:cNvSpPr>
            <a:spLocks noGrp="1"/>
          </p:cNvSpPr>
          <p:nvPr>
            <p:ph type="body" sz="quarter" idx="12"/>
          </p:nvPr>
        </p:nvSpPr>
        <p:spPr>
          <a:xfrm>
            <a:off x="1437592" y="348250"/>
            <a:ext cx="7250696" cy="496824"/>
          </a:xfrm>
        </p:spPr>
        <p:txBody>
          <a:bodyPr/>
          <a:lstStyle/>
          <a:p>
            <a:r>
              <a:rPr lang="en-US" altLang="zh-CN" dirty="0"/>
              <a:t>X-Sketch - Data Structure</a:t>
            </a:r>
            <a:endParaRPr lang="zh-CN" altLang="en-US" dirty="0"/>
          </a:p>
        </p:txBody>
      </p:sp>
      <p:grpSp>
        <p:nvGrpSpPr>
          <p:cNvPr id="8" name="组合 7">
            <a:extLst>
              <a:ext uri="{FF2B5EF4-FFF2-40B4-BE49-F238E27FC236}">
                <a16:creationId xmlns:a16="http://schemas.microsoft.com/office/drawing/2014/main" id="{971EBA0C-E730-6CAC-7590-77A30D2FD5AC}"/>
              </a:ext>
            </a:extLst>
          </p:cNvPr>
          <p:cNvGrpSpPr/>
          <p:nvPr/>
        </p:nvGrpSpPr>
        <p:grpSpPr>
          <a:xfrm>
            <a:off x="2927648" y="1456982"/>
            <a:ext cx="6336704" cy="5074480"/>
            <a:chOff x="2927648" y="1456982"/>
            <a:chExt cx="6336704" cy="5074480"/>
          </a:xfrm>
        </p:grpSpPr>
        <p:pic>
          <p:nvPicPr>
            <p:cNvPr id="6" name="图片 5">
              <a:extLst>
                <a:ext uri="{FF2B5EF4-FFF2-40B4-BE49-F238E27FC236}">
                  <a16:creationId xmlns:a16="http://schemas.microsoft.com/office/drawing/2014/main" id="{4926D177-30D3-EB34-F3BC-F5CF72E9E3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7648" y="1456982"/>
              <a:ext cx="6336704" cy="5074480"/>
            </a:xfrm>
            <a:prstGeom prst="rect">
              <a:avLst/>
            </a:prstGeom>
          </p:spPr>
        </p:pic>
        <p:sp>
          <p:nvSpPr>
            <p:cNvPr id="7" name="矩形 6">
              <a:extLst>
                <a:ext uri="{FF2B5EF4-FFF2-40B4-BE49-F238E27FC236}">
                  <a16:creationId xmlns:a16="http://schemas.microsoft.com/office/drawing/2014/main" id="{6BEB65E0-83BB-7F99-3C36-E60D170D5A38}"/>
                </a:ext>
              </a:extLst>
            </p:cNvPr>
            <p:cNvSpPr/>
            <p:nvPr/>
          </p:nvSpPr>
          <p:spPr>
            <a:xfrm>
              <a:off x="6312024" y="4077072"/>
              <a:ext cx="2016224" cy="792088"/>
            </a:xfrm>
            <a:prstGeom prst="rect">
              <a:avLst/>
            </a:prstGeom>
            <a:solidFill>
              <a:srgbClr val="EFF5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spTree>
    <p:custDataLst>
      <p:tags r:id="rId1"/>
    </p:custDataLst>
    <p:extLst>
      <p:ext uri="{BB962C8B-B14F-4D97-AF65-F5344CB8AC3E}">
        <p14:creationId xmlns:p14="http://schemas.microsoft.com/office/powerpoint/2010/main" val="846329564"/>
      </p:ext>
    </p:extLst>
  </p:cSld>
  <p:clrMapOvr>
    <a:masterClrMapping/>
  </p:clrMapOvr>
  <mc:AlternateContent xmlns:mc="http://schemas.openxmlformats.org/markup-compatibility/2006" xmlns:p14="http://schemas.microsoft.com/office/powerpoint/2010/main">
    <mc:Choice Requires="p14">
      <p:transition spd="slow" p14:dur="2000" advTm="136383"/>
    </mc:Choice>
    <mc:Fallback xmlns="">
      <p:transition spd="slow" advTm="136383"/>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04</a:t>
            </a:r>
            <a:endParaRPr lang="zh-CN" altLang="en-US" dirty="0"/>
          </a:p>
        </p:txBody>
      </p:sp>
      <p:sp>
        <p:nvSpPr>
          <p:cNvPr id="3" name="文本占位符 2"/>
          <p:cNvSpPr>
            <a:spLocks noGrp="1"/>
          </p:cNvSpPr>
          <p:nvPr>
            <p:ph type="body" sz="quarter" idx="11"/>
          </p:nvPr>
        </p:nvSpPr>
        <p:spPr>
          <a:xfrm>
            <a:off x="4915406" y="3890952"/>
            <a:ext cx="2340139" cy="496824"/>
          </a:xfrm>
        </p:spPr>
        <p:txBody>
          <a:bodyPr/>
          <a:lstStyle/>
          <a:p>
            <a:r>
              <a:rPr lang="en-US" altLang="zh-CN" dirty="0"/>
              <a:t>PART  FOUR</a:t>
            </a:r>
            <a:endParaRPr lang="zh-CN" altLang="en-US" dirty="0"/>
          </a:p>
        </p:txBody>
      </p:sp>
      <p:sp>
        <p:nvSpPr>
          <p:cNvPr id="4" name="文本占位符 3"/>
          <p:cNvSpPr>
            <a:spLocks noGrp="1"/>
          </p:cNvSpPr>
          <p:nvPr>
            <p:ph type="body" sz="quarter" idx="12"/>
          </p:nvPr>
        </p:nvSpPr>
        <p:spPr/>
        <p:txBody>
          <a:bodyPr/>
          <a:lstStyle/>
          <a:p>
            <a:r>
              <a:rPr lang="en-US" altLang="zh-CN" dirty="0">
                <a:latin typeface="+mn-ea"/>
                <a:ea typeface="+mn-ea"/>
              </a:rPr>
              <a:t>Experimental Results</a:t>
            </a:r>
          </a:p>
        </p:txBody>
      </p:sp>
    </p:spTree>
    <p:extLst>
      <p:ext uri="{BB962C8B-B14F-4D97-AF65-F5344CB8AC3E}">
        <p14:creationId xmlns:p14="http://schemas.microsoft.com/office/powerpoint/2010/main" val="762218672"/>
      </p:ext>
    </p:extLst>
  </p:cSld>
  <p:clrMapOvr>
    <a:masterClrMapping/>
  </p:clrMapOvr>
  <mc:AlternateContent xmlns:mc="http://schemas.openxmlformats.org/markup-compatibility/2006" xmlns:p14="http://schemas.microsoft.com/office/powerpoint/2010/main">
    <mc:Choice Requires="p14">
      <p:transition spd="slow" p14:dur="2000" advTm="815"/>
    </mc:Choice>
    <mc:Fallback xmlns="">
      <p:transition spd="slow" advTm="815"/>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04</a:t>
            </a:r>
            <a:endParaRPr lang="zh-CN" altLang="en-US" dirty="0"/>
          </a:p>
        </p:txBody>
      </p:sp>
      <p:sp>
        <p:nvSpPr>
          <p:cNvPr id="3" name="文本占位符 2"/>
          <p:cNvSpPr>
            <a:spLocks noGrp="1"/>
          </p:cNvSpPr>
          <p:nvPr>
            <p:ph type="body" sz="quarter" idx="12"/>
          </p:nvPr>
        </p:nvSpPr>
        <p:spPr>
          <a:xfrm>
            <a:off x="1437592" y="348250"/>
            <a:ext cx="10491056" cy="496824"/>
          </a:xfrm>
        </p:spPr>
        <p:txBody>
          <a:bodyPr/>
          <a:lstStyle/>
          <a:p>
            <a:r>
              <a:rPr lang="en-US" altLang="zh-CN" dirty="0"/>
              <a:t>Experiments (Setup)</a:t>
            </a:r>
            <a:endParaRPr lang="zh-CN" altLang="en-US" dirty="0"/>
          </a:p>
        </p:txBody>
      </p:sp>
      <p:sp>
        <p:nvSpPr>
          <p:cNvPr id="7" name="矩形 6"/>
          <p:cNvSpPr/>
          <p:nvPr/>
        </p:nvSpPr>
        <p:spPr>
          <a:xfrm>
            <a:off x="119341" y="1825268"/>
            <a:ext cx="12096679" cy="4196020"/>
          </a:xfrm>
          <a:prstGeom prst="rect">
            <a:avLst/>
          </a:prstGeom>
        </p:spPr>
        <p:txBody>
          <a:bodyPr wrap="square">
            <a:spAutoFit/>
          </a:bodyPr>
          <a:lstStyle/>
          <a:p>
            <a:pPr lvl="1">
              <a:lnSpc>
                <a:spcPct val="150000"/>
              </a:lnSpc>
              <a:spcAft>
                <a:spcPts val="800"/>
              </a:spcAft>
            </a:pPr>
            <a:r>
              <a:rPr lang="en-US" altLang="zh-CN" sz="3200" dirty="0"/>
              <a:t>Datasets: CAIDA, MAWI, Data Center, Synthetic. </a:t>
            </a:r>
          </a:p>
          <a:p>
            <a:pPr lvl="1">
              <a:spcAft>
                <a:spcPts val="800"/>
              </a:spcAft>
            </a:pPr>
            <a:r>
              <a:rPr lang="en-US" altLang="zh-CN" sz="3200" dirty="0">
                <a:solidFill>
                  <a:srgbClr val="000000"/>
                </a:solidFill>
              </a:rPr>
              <a:t>	</a:t>
            </a:r>
          </a:p>
          <a:p>
            <a:pPr lvl="1">
              <a:lnSpc>
                <a:spcPct val="150000"/>
              </a:lnSpc>
              <a:spcAft>
                <a:spcPts val="800"/>
              </a:spcAft>
            </a:pPr>
            <a:endParaRPr lang="en-US" altLang="zh-CN" sz="3200" dirty="0">
              <a:solidFill>
                <a:srgbClr val="000000"/>
              </a:solidFill>
            </a:endParaRPr>
          </a:p>
          <a:p>
            <a:pPr lvl="1">
              <a:lnSpc>
                <a:spcPct val="150000"/>
              </a:lnSpc>
              <a:spcAft>
                <a:spcPts val="800"/>
              </a:spcAft>
            </a:pPr>
            <a:r>
              <a:rPr lang="en-US" altLang="zh-CN" sz="3200" dirty="0"/>
              <a:t>Metrics:</a:t>
            </a:r>
          </a:p>
          <a:p>
            <a:r>
              <a:rPr lang="en-US" altLang="zh-CN" sz="3200" dirty="0">
                <a:solidFill>
                  <a:srgbClr val="000000"/>
                </a:solidFill>
              </a:rPr>
              <a:t>		PR, RR, F1 Score, ARE, Throughput</a:t>
            </a:r>
          </a:p>
          <a:p>
            <a:pPr lvl="1">
              <a:spcAft>
                <a:spcPts val="800"/>
              </a:spcAft>
            </a:pPr>
            <a:r>
              <a:rPr lang="en-US" altLang="zh-CN" sz="3200" dirty="0">
                <a:solidFill>
                  <a:srgbClr val="000000"/>
                </a:solidFill>
              </a:rPr>
              <a:t>	</a:t>
            </a:r>
            <a:endParaRPr lang="zh-CN" altLang="en-US" sz="3200" dirty="0">
              <a:solidFill>
                <a:srgbClr val="000000"/>
              </a:solidFill>
            </a:endParaRPr>
          </a:p>
        </p:txBody>
      </p:sp>
    </p:spTree>
    <p:extLst>
      <p:ext uri="{BB962C8B-B14F-4D97-AF65-F5344CB8AC3E}">
        <p14:creationId xmlns:p14="http://schemas.microsoft.com/office/powerpoint/2010/main" val="4212726771"/>
      </p:ext>
    </p:extLst>
  </p:cSld>
  <p:clrMapOvr>
    <a:masterClrMapping/>
  </p:clrMapOvr>
  <mc:AlternateContent xmlns:mc="http://schemas.openxmlformats.org/markup-compatibility/2006" xmlns:p14="http://schemas.microsoft.com/office/powerpoint/2010/main">
    <mc:Choice Requires="p14">
      <p:transition spd="slow" p14:dur="2000" advTm="4306"/>
    </mc:Choice>
    <mc:Fallback xmlns="">
      <p:transition spd="slow" advTm="4306"/>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04</a:t>
            </a:r>
            <a:endParaRPr lang="zh-CN" altLang="en-US" dirty="0"/>
          </a:p>
        </p:txBody>
      </p:sp>
      <p:sp>
        <p:nvSpPr>
          <p:cNvPr id="3" name="文本占位符 2"/>
          <p:cNvSpPr>
            <a:spLocks noGrp="1"/>
          </p:cNvSpPr>
          <p:nvPr>
            <p:ph type="body" sz="quarter" idx="12"/>
          </p:nvPr>
        </p:nvSpPr>
        <p:spPr>
          <a:xfrm>
            <a:off x="1437592" y="348250"/>
            <a:ext cx="10491056" cy="496824"/>
          </a:xfrm>
        </p:spPr>
        <p:txBody>
          <a:bodyPr/>
          <a:lstStyle/>
          <a:p>
            <a:r>
              <a:rPr lang="en-US" altLang="zh-CN" dirty="0"/>
              <a:t>Experiments (F1 Score)</a:t>
            </a:r>
            <a:endParaRPr lang="zh-CN" altLang="en-US" dirty="0"/>
          </a:p>
        </p:txBody>
      </p:sp>
      <p:grpSp>
        <p:nvGrpSpPr>
          <p:cNvPr id="19" name="组合 18">
            <a:extLst>
              <a:ext uri="{FF2B5EF4-FFF2-40B4-BE49-F238E27FC236}">
                <a16:creationId xmlns:a16="http://schemas.microsoft.com/office/drawing/2014/main" id="{057F6781-BD47-9E59-3E69-E9AD4E6C7B67}"/>
              </a:ext>
            </a:extLst>
          </p:cNvPr>
          <p:cNvGrpSpPr/>
          <p:nvPr/>
        </p:nvGrpSpPr>
        <p:grpSpPr>
          <a:xfrm>
            <a:off x="0" y="2060848"/>
            <a:ext cx="12027606" cy="3921088"/>
            <a:chOff x="0" y="2060848"/>
            <a:chExt cx="12027606" cy="3921088"/>
          </a:xfrm>
        </p:grpSpPr>
        <p:pic>
          <p:nvPicPr>
            <p:cNvPr id="14" name="图片 13">
              <a:extLst>
                <a:ext uri="{FF2B5EF4-FFF2-40B4-BE49-F238E27FC236}">
                  <a16:creationId xmlns:a16="http://schemas.microsoft.com/office/drawing/2014/main" id="{7CF8039E-BFDC-C252-0613-2CE4CF92C5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8404" y="2060848"/>
              <a:ext cx="4009202" cy="3921088"/>
            </a:xfrm>
            <a:prstGeom prst="rect">
              <a:avLst/>
            </a:prstGeom>
          </p:spPr>
        </p:pic>
        <p:pic>
          <p:nvPicPr>
            <p:cNvPr id="16" name="图片 15">
              <a:extLst>
                <a:ext uri="{FF2B5EF4-FFF2-40B4-BE49-F238E27FC236}">
                  <a16:creationId xmlns:a16="http://schemas.microsoft.com/office/drawing/2014/main" id="{E6B56688-E964-A408-8811-F2018DA221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09202" y="2060848"/>
              <a:ext cx="4009202" cy="3921088"/>
            </a:xfrm>
            <a:prstGeom prst="rect">
              <a:avLst/>
            </a:prstGeom>
          </p:spPr>
        </p:pic>
        <p:pic>
          <p:nvPicPr>
            <p:cNvPr id="18" name="图片 17">
              <a:extLst>
                <a:ext uri="{FF2B5EF4-FFF2-40B4-BE49-F238E27FC236}">
                  <a16:creationId xmlns:a16="http://schemas.microsoft.com/office/drawing/2014/main" id="{1AC0D109-AC89-E3A2-BD87-D93637900D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2060848"/>
              <a:ext cx="4009202" cy="3921088"/>
            </a:xfrm>
            <a:prstGeom prst="rect">
              <a:avLst/>
            </a:prstGeom>
          </p:spPr>
        </p:pic>
      </p:grpSp>
    </p:spTree>
    <p:extLst>
      <p:ext uri="{BB962C8B-B14F-4D97-AF65-F5344CB8AC3E}">
        <p14:creationId xmlns:p14="http://schemas.microsoft.com/office/powerpoint/2010/main" val="2560334960"/>
      </p:ext>
    </p:extLst>
  </p:cSld>
  <p:clrMapOvr>
    <a:masterClrMapping/>
  </p:clrMapOvr>
  <mc:AlternateContent xmlns:mc="http://schemas.openxmlformats.org/markup-compatibility/2006" xmlns:p14="http://schemas.microsoft.com/office/powerpoint/2010/main">
    <mc:Choice Requires="p14">
      <p:transition spd="slow" p14:dur="2000" advTm="9834"/>
    </mc:Choice>
    <mc:Fallback xmlns="">
      <p:transition spd="slow" advTm="9834"/>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04</a:t>
            </a:r>
            <a:endParaRPr lang="zh-CN" altLang="en-US" dirty="0"/>
          </a:p>
        </p:txBody>
      </p:sp>
      <p:sp>
        <p:nvSpPr>
          <p:cNvPr id="3" name="文本占位符 2"/>
          <p:cNvSpPr>
            <a:spLocks noGrp="1"/>
          </p:cNvSpPr>
          <p:nvPr>
            <p:ph type="body" sz="quarter" idx="12"/>
          </p:nvPr>
        </p:nvSpPr>
        <p:spPr>
          <a:xfrm>
            <a:off x="1437592" y="348250"/>
            <a:ext cx="10491056" cy="496824"/>
          </a:xfrm>
        </p:spPr>
        <p:txBody>
          <a:bodyPr/>
          <a:lstStyle/>
          <a:p>
            <a:r>
              <a:rPr lang="en-US" altLang="zh-CN" dirty="0"/>
              <a:t>Experiments (ARE)</a:t>
            </a:r>
            <a:endParaRPr lang="zh-CN" altLang="en-US" dirty="0"/>
          </a:p>
        </p:txBody>
      </p:sp>
      <p:grpSp>
        <p:nvGrpSpPr>
          <p:cNvPr id="11" name="组合 10">
            <a:extLst>
              <a:ext uri="{FF2B5EF4-FFF2-40B4-BE49-F238E27FC236}">
                <a16:creationId xmlns:a16="http://schemas.microsoft.com/office/drawing/2014/main" id="{841897E8-5837-4114-2E16-D501718FA047}"/>
              </a:ext>
            </a:extLst>
          </p:cNvPr>
          <p:cNvGrpSpPr/>
          <p:nvPr/>
        </p:nvGrpSpPr>
        <p:grpSpPr>
          <a:xfrm>
            <a:off x="-96688" y="1878588"/>
            <a:ext cx="12027606" cy="4214708"/>
            <a:chOff x="30915" y="2447418"/>
            <a:chExt cx="10823172" cy="3624478"/>
          </a:xfrm>
        </p:grpSpPr>
        <p:pic>
          <p:nvPicPr>
            <p:cNvPr id="12" name="图片 11">
              <a:extLst>
                <a:ext uri="{FF2B5EF4-FFF2-40B4-BE49-F238E27FC236}">
                  <a16:creationId xmlns:a16="http://schemas.microsoft.com/office/drawing/2014/main" id="{A2125048-1274-18AB-3E00-0E78F0B26E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9769" y="2447418"/>
              <a:ext cx="3504318" cy="3579000"/>
            </a:xfrm>
            <a:prstGeom prst="rect">
              <a:avLst/>
            </a:prstGeom>
          </p:spPr>
        </p:pic>
        <p:pic>
          <p:nvPicPr>
            <p:cNvPr id="13" name="图片 12">
              <a:extLst>
                <a:ext uri="{FF2B5EF4-FFF2-40B4-BE49-F238E27FC236}">
                  <a16:creationId xmlns:a16="http://schemas.microsoft.com/office/drawing/2014/main" id="{A58AA910-09B8-D998-0A0D-E15724865D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90342" y="2474225"/>
              <a:ext cx="3659427" cy="3579000"/>
            </a:xfrm>
            <a:prstGeom prst="rect">
              <a:avLst/>
            </a:prstGeom>
          </p:spPr>
        </p:pic>
        <p:pic>
          <p:nvPicPr>
            <p:cNvPr id="15" name="图片 14">
              <a:extLst>
                <a:ext uri="{FF2B5EF4-FFF2-40B4-BE49-F238E27FC236}">
                  <a16:creationId xmlns:a16="http://schemas.microsoft.com/office/drawing/2014/main" id="{2162108B-63F0-171C-5898-19FCD937A72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915" y="2492896"/>
              <a:ext cx="3659427" cy="3579000"/>
            </a:xfrm>
            <a:prstGeom prst="rect">
              <a:avLst/>
            </a:prstGeom>
          </p:spPr>
        </p:pic>
      </p:grpSp>
    </p:spTree>
    <p:extLst>
      <p:ext uri="{BB962C8B-B14F-4D97-AF65-F5344CB8AC3E}">
        <p14:creationId xmlns:p14="http://schemas.microsoft.com/office/powerpoint/2010/main" val="2262104709"/>
      </p:ext>
    </p:extLst>
  </p:cSld>
  <p:clrMapOvr>
    <a:masterClrMapping/>
  </p:clrMapOvr>
  <mc:AlternateContent xmlns:mc="http://schemas.openxmlformats.org/markup-compatibility/2006" xmlns:p14="http://schemas.microsoft.com/office/powerpoint/2010/main">
    <mc:Choice Requires="p14">
      <p:transition spd="slow" p14:dur="2000" advTm="9834"/>
    </mc:Choice>
    <mc:Fallback xmlns="">
      <p:transition spd="slow" advTm="9834"/>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04</a:t>
            </a:r>
            <a:endParaRPr lang="zh-CN" altLang="en-US" dirty="0"/>
          </a:p>
        </p:txBody>
      </p:sp>
      <p:sp>
        <p:nvSpPr>
          <p:cNvPr id="3" name="文本占位符 2"/>
          <p:cNvSpPr>
            <a:spLocks noGrp="1"/>
          </p:cNvSpPr>
          <p:nvPr>
            <p:ph type="body" sz="quarter" idx="12"/>
          </p:nvPr>
        </p:nvSpPr>
        <p:spPr>
          <a:xfrm>
            <a:off x="1437592" y="348250"/>
            <a:ext cx="10491056" cy="496824"/>
          </a:xfrm>
        </p:spPr>
        <p:txBody>
          <a:bodyPr/>
          <a:lstStyle/>
          <a:p>
            <a:r>
              <a:rPr lang="en-US" altLang="zh-CN" dirty="0"/>
              <a:t>Experiments (Throughput)</a:t>
            </a:r>
            <a:endParaRPr lang="zh-CN" altLang="en-US" dirty="0"/>
          </a:p>
        </p:txBody>
      </p:sp>
      <p:grpSp>
        <p:nvGrpSpPr>
          <p:cNvPr id="10" name="组合 9">
            <a:extLst>
              <a:ext uri="{FF2B5EF4-FFF2-40B4-BE49-F238E27FC236}">
                <a16:creationId xmlns:a16="http://schemas.microsoft.com/office/drawing/2014/main" id="{6FD163B6-6C42-B973-3CDF-763D7F6BDABB}"/>
              </a:ext>
            </a:extLst>
          </p:cNvPr>
          <p:cNvGrpSpPr/>
          <p:nvPr/>
        </p:nvGrpSpPr>
        <p:grpSpPr>
          <a:xfrm>
            <a:off x="459944" y="2276872"/>
            <a:ext cx="11243159" cy="3584984"/>
            <a:chOff x="0" y="2434125"/>
            <a:chExt cx="11243159" cy="3584984"/>
          </a:xfrm>
        </p:grpSpPr>
        <p:pic>
          <p:nvPicPr>
            <p:cNvPr id="5" name="图片 4">
              <a:extLst>
                <a:ext uri="{FF2B5EF4-FFF2-40B4-BE49-F238E27FC236}">
                  <a16:creationId xmlns:a16="http://schemas.microsoft.com/office/drawing/2014/main" id="{78E2BD9C-C395-AAA6-4C28-F514B1AB00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3488" y="2434125"/>
              <a:ext cx="3659671" cy="3584984"/>
            </a:xfrm>
            <a:prstGeom prst="rect">
              <a:avLst/>
            </a:prstGeom>
          </p:spPr>
        </p:pic>
        <p:pic>
          <p:nvPicPr>
            <p:cNvPr id="7" name="图片 6">
              <a:extLst>
                <a:ext uri="{FF2B5EF4-FFF2-40B4-BE49-F238E27FC236}">
                  <a16:creationId xmlns:a16="http://schemas.microsoft.com/office/drawing/2014/main" id="{16F8B5E0-C470-B372-DE1B-35369AD4DA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1744" y="2434125"/>
              <a:ext cx="3659671" cy="3584984"/>
            </a:xfrm>
            <a:prstGeom prst="rect">
              <a:avLst/>
            </a:prstGeom>
          </p:spPr>
        </p:pic>
        <p:pic>
          <p:nvPicPr>
            <p:cNvPr id="9" name="图片 8">
              <a:extLst>
                <a:ext uri="{FF2B5EF4-FFF2-40B4-BE49-F238E27FC236}">
                  <a16:creationId xmlns:a16="http://schemas.microsoft.com/office/drawing/2014/main" id="{5C360D92-57A2-E15C-1D9A-DCB13CD910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2434125"/>
              <a:ext cx="3659671" cy="3584984"/>
            </a:xfrm>
            <a:prstGeom prst="rect">
              <a:avLst/>
            </a:prstGeom>
          </p:spPr>
        </p:pic>
      </p:grpSp>
    </p:spTree>
    <p:extLst>
      <p:ext uri="{BB962C8B-B14F-4D97-AF65-F5344CB8AC3E}">
        <p14:creationId xmlns:p14="http://schemas.microsoft.com/office/powerpoint/2010/main" val="502041898"/>
      </p:ext>
    </p:extLst>
  </p:cSld>
  <p:clrMapOvr>
    <a:masterClrMapping/>
  </p:clrMapOvr>
  <mc:AlternateContent xmlns:mc="http://schemas.openxmlformats.org/markup-compatibility/2006" xmlns:p14="http://schemas.microsoft.com/office/powerpoint/2010/main">
    <mc:Choice Requires="p14">
      <p:transition spd="slow" p14:dur="2000" advTm="9834"/>
    </mc:Choice>
    <mc:Fallback xmlns="">
      <p:transition spd="slow" advTm="9834"/>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05</a:t>
            </a:r>
            <a:endParaRPr lang="zh-CN" altLang="en-US" dirty="0"/>
          </a:p>
        </p:txBody>
      </p:sp>
      <p:sp>
        <p:nvSpPr>
          <p:cNvPr id="3" name="文本占位符 2"/>
          <p:cNvSpPr>
            <a:spLocks noGrp="1"/>
          </p:cNvSpPr>
          <p:nvPr>
            <p:ph type="body" sz="quarter" idx="11"/>
          </p:nvPr>
        </p:nvSpPr>
        <p:spPr>
          <a:xfrm>
            <a:off x="4915406" y="3890952"/>
            <a:ext cx="2340139" cy="496824"/>
          </a:xfrm>
        </p:spPr>
        <p:txBody>
          <a:bodyPr/>
          <a:lstStyle/>
          <a:p>
            <a:r>
              <a:rPr lang="en-US" altLang="zh-CN" dirty="0"/>
              <a:t>PART  Five</a:t>
            </a:r>
            <a:endParaRPr lang="zh-CN" altLang="en-US" dirty="0"/>
          </a:p>
        </p:txBody>
      </p:sp>
      <p:sp>
        <p:nvSpPr>
          <p:cNvPr id="4" name="文本占位符 3"/>
          <p:cNvSpPr>
            <a:spLocks noGrp="1"/>
          </p:cNvSpPr>
          <p:nvPr>
            <p:ph type="body" sz="quarter" idx="12"/>
          </p:nvPr>
        </p:nvSpPr>
        <p:spPr/>
        <p:txBody>
          <a:bodyPr/>
          <a:lstStyle/>
          <a:p>
            <a:r>
              <a:rPr lang="en-US" altLang="zh-CN" dirty="0">
                <a:latin typeface="+mn-ea"/>
                <a:ea typeface="+mn-ea"/>
              </a:rPr>
              <a:t>X-Sketch for ML</a:t>
            </a:r>
          </a:p>
        </p:txBody>
      </p:sp>
    </p:spTree>
    <p:extLst>
      <p:ext uri="{BB962C8B-B14F-4D97-AF65-F5344CB8AC3E}">
        <p14:creationId xmlns:p14="http://schemas.microsoft.com/office/powerpoint/2010/main" val="156457945"/>
      </p:ext>
    </p:extLst>
  </p:cSld>
  <p:clrMapOvr>
    <a:masterClrMapping/>
  </p:clrMapOvr>
  <mc:AlternateContent xmlns:mc="http://schemas.openxmlformats.org/markup-compatibility/2006" xmlns:p14="http://schemas.microsoft.com/office/powerpoint/2010/main">
    <mc:Choice Requires="p14">
      <p:transition spd="slow" p14:dur="2000" advTm="716"/>
    </mc:Choice>
    <mc:Fallback xmlns="">
      <p:transition spd="slow" advTm="716"/>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05</a:t>
            </a:r>
            <a:endParaRPr lang="zh-CN" altLang="en-US" dirty="0"/>
          </a:p>
        </p:txBody>
      </p:sp>
      <p:sp>
        <p:nvSpPr>
          <p:cNvPr id="3" name="文本占位符 2"/>
          <p:cNvSpPr>
            <a:spLocks noGrp="1"/>
          </p:cNvSpPr>
          <p:nvPr>
            <p:ph type="body" sz="quarter" idx="12"/>
          </p:nvPr>
        </p:nvSpPr>
        <p:spPr>
          <a:xfrm>
            <a:off x="1437592" y="348250"/>
            <a:ext cx="10491056" cy="496824"/>
          </a:xfrm>
        </p:spPr>
        <p:txBody>
          <a:bodyPr/>
          <a:lstStyle/>
          <a:p>
            <a:r>
              <a:rPr lang="en-US" altLang="zh-CN" dirty="0"/>
              <a:t>X-Sketch for ML</a:t>
            </a:r>
            <a:endParaRPr lang="zh-CN" altLang="en-US" dirty="0"/>
          </a:p>
        </p:txBody>
      </p:sp>
      <p:sp>
        <p:nvSpPr>
          <p:cNvPr id="7" name="矩形 6"/>
          <p:cNvSpPr/>
          <p:nvPr/>
        </p:nvSpPr>
        <p:spPr>
          <a:xfrm>
            <a:off x="119341" y="1825268"/>
            <a:ext cx="12096679" cy="3806170"/>
          </a:xfrm>
          <a:prstGeom prst="rect">
            <a:avLst/>
          </a:prstGeom>
        </p:spPr>
        <p:txBody>
          <a:bodyPr wrap="square">
            <a:spAutoFit/>
          </a:bodyPr>
          <a:lstStyle/>
          <a:p>
            <a:pPr lvl="1">
              <a:lnSpc>
                <a:spcPct val="150000"/>
              </a:lnSpc>
              <a:spcAft>
                <a:spcPts val="800"/>
              </a:spcAft>
            </a:pPr>
            <a:r>
              <a:rPr lang="en-US" altLang="zh-CN" sz="3200" dirty="0"/>
              <a:t>ML for predicting frequency:</a:t>
            </a:r>
          </a:p>
          <a:p>
            <a:pPr lvl="1">
              <a:spcAft>
                <a:spcPts val="800"/>
              </a:spcAft>
            </a:pPr>
            <a:r>
              <a:rPr lang="en-US" altLang="zh-CN" sz="3200" dirty="0">
                <a:solidFill>
                  <a:srgbClr val="000000"/>
                </a:solidFill>
              </a:rPr>
              <a:t>	1) massive training datasets</a:t>
            </a:r>
          </a:p>
          <a:p>
            <a:pPr lvl="1">
              <a:spcAft>
                <a:spcPts val="800"/>
              </a:spcAft>
            </a:pPr>
            <a:r>
              <a:rPr lang="en-US" altLang="zh-CN" sz="3200" dirty="0">
                <a:solidFill>
                  <a:srgbClr val="000000"/>
                </a:solidFill>
              </a:rPr>
              <a:t>     2) loops of training epochs</a:t>
            </a:r>
          </a:p>
          <a:p>
            <a:pPr lvl="1">
              <a:spcAft>
                <a:spcPts val="800"/>
              </a:spcAft>
            </a:pPr>
            <a:r>
              <a:rPr lang="en-US" altLang="zh-CN" sz="3200" dirty="0">
                <a:solidFill>
                  <a:srgbClr val="000000"/>
                </a:solidFill>
              </a:rPr>
              <a:t>     3) not all items are predictable</a:t>
            </a:r>
          </a:p>
          <a:p>
            <a:pPr lvl="1">
              <a:spcAft>
                <a:spcPts val="800"/>
              </a:spcAft>
            </a:pPr>
            <a:endParaRPr lang="en-US" altLang="zh-CN" sz="3200" dirty="0">
              <a:solidFill>
                <a:srgbClr val="000000"/>
              </a:solidFill>
            </a:endParaRPr>
          </a:p>
          <a:p>
            <a:pPr lvl="1">
              <a:spcAft>
                <a:spcPts val="800"/>
              </a:spcAft>
            </a:pPr>
            <a:r>
              <a:rPr lang="en-US" altLang="zh-CN" sz="3200" dirty="0"/>
              <a:t>Solution: X-Sketch + ML</a:t>
            </a:r>
          </a:p>
        </p:txBody>
      </p:sp>
      <p:grpSp>
        <p:nvGrpSpPr>
          <p:cNvPr id="9" name="组合 8">
            <a:extLst>
              <a:ext uri="{FF2B5EF4-FFF2-40B4-BE49-F238E27FC236}">
                <a16:creationId xmlns:a16="http://schemas.microsoft.com/office/drawing/2014/main" id="{2BEAC098-999D-FA12-C6C0-4BB4225582EE}"/>
              </a:ext>
            </a:extLst>
          </p:cNvPr>
          <p:cNvGrpSpPr/>
          <p:nvPr/>
        </p:nvGrpSpPr>
        <p:grpSpPr>
          <a:xfrm>
            <a:off x="7419528" y="1700808"/>
            <a:ext cx="4509120" cy="4509120"/>
            <a:chOff x="7370222" y="1825268"/>
            <a:chExt cx="4509120" cy="4509120"/>
          </a:xfrm>
        </p:grpSpPr>
        <p:pic>
          <p:nvPicPr>
            <p:cNvPr id="5" name="图片 4">
              <a:extLst>
                <a:ext uri="{FF2B5EF4-FFF2-40B4-BE49-F238E27FC236}">
                  <a16:creationId xmlns:a16="http://schemas.microsoft.com/office/drawing/2014/main" id="{A20F5B21-C1F5-0A1F-0F41-9B1376E089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0222" y="1825268"/>
              <a:ext cx="4509120" cy="4509120"/>
            </a:xfrm>
            <a:prstGeom prst="rect">
              <a:avLst/>
            </a:prstGeom>
          </p:spPr>
        </p:pic>
        <p:sp>
          <p:nvSpPr>
            <p:cNvPr id="6" name="文本框 5">
              <a:extLst>
                <a:ext uri="{FF2B5EF4-FFF2-40B4-BE49-F238E27FC236}">
                  <a16:creationId xmlns:a16="http://schemas.microsoft.com/office/drawing/2014/main" id="{A1ED6950-3590-B5BE-B1FB-34931452A56A}"/>
                </a:ext>
              </a:extLst>
            </p:cNvPr>
            <p:cNvSpPr txBox="1"/>
            <p:nvPr/>
          </p:nvSpPr>
          <p:spPr>
            <a:xfrm>
              <a:off x="10452889" y="2852936"/>
              <a:ext cx="683671" cy="461665"/>
            </a:xfrm>
            <a:prstGeom prst="rect">
              <a:avLst/>
            </a:prstGeom>
            <a:noFill/>
          </p:spPr>
          <p:txBody>
            <a:bodyPr wrap="square" rtlCol="0">
              <a:spAutoFit/>
            </a:bodyPr>
            <a:lstStyle/>
            <a:p>
              <a:r>
                <a:rPr kumimoji="1" lang="en-US" altLang="zh-CN" sz="2400" dirty="0"/>
                <a:t>ML</a:t>
              </a:r>
              <a:endParaRPr kumimoji="1" lang="zh-CN" altLang="en-US" sz="2400" dirty="0"/>
            </a:p>
          </p:txBody>
        </p:sp>
        <p:sp>
          <p:nvSpPr>
            <p:cNvPr id="8" name="文本框 7">
              <a:extLst>
                <a:ext uri="{FF2B5EF4-FFF2-40B4-BE49-F238E27FC236}">
                  <a16:creationId xmlns:a16="http://schemas.microsoft.com/office/drawing/2014/main" id="{E9AC260F-9204-4BCC-ED49-BF39B5B73FDA}"/>
                </a:ext>
              </a:extLst>
            </p:cNvPr>
            <p:cNvSpPr txBox="1"/>
            <p:nvPr/>
          </p:nvSpPr>
          <p:spPr>
            <a:xfrm>
              <a:off x="9654942" y="5013176"/>
              <a:ext cx="2159850" cy="461665"/>
            </a:xfrm>
            <a:prstGeom prst="rect">
              <a:avLst/>
            </a:prstGeom>
            <a:noFill/>
          </p:spPr>
          <p:txBody>
            <a:bodyPr wrap="square" rtlCol="0">
              <a:spAutoFit/>
            </a:bodyPr>
            <a:lstStyle/>
            <a:p>
              <a:r>
                <a:rPr kumimoji="1" lang="en-US" altLang="zh-CN" sz="2400" dirty="0" err="1"/>
                <a:t>X-Sketch+ML</a:t>
              </a:r>
              <a:endParaRPr kumimoji="1" lang="zh-CN" altLang="en-US" sz="2400" dirty="0"/>
            </a:p>
          </p:txBody>
        </p:sp>
      </p:grpSp>
    </p:spTree>
    <p:extLst>
      <p:ext uri="{BB962C8B-B14F-4D97-AF65-F5344CB8AC3E}">
        <p14:creationId xmlns:p14="http://schemas.microsoft.com/office/powerpoint/2010/main" val="2915532780"/>
      </p:ext>
    </p:extLst>
  </p:cSld>
  <p:clrMapOvr>
    <a:masterClrMapping/>
  </p:clrMapOvr>
  <mc:AlternateContent xmlns:mc="http://schemas.openxmlformats.org/markup-compatibility/2006" xmlns:p14="http://schemas.microsoft.com/office/powerpoint/2010/main">
    <mc:Choice Requires="p14">
      <p:transition spd="slow" p14:dur="2000" advTm="4306"/>
    </mc:Choice>
    <mc:Fallback xmlns="">
      <p:transition spd="slow" advTm="430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05</a:t>
            </a:r>
            <a:endParaRPr lang="zh-CN" altLang="en-US" dirty="0"/>
          </a:p>
        </p:txBody>
      </p:sp>
      <p:sp>
        <p:nvSpPr>
          <p:cNvPr id="3" name="文本占位符 2"/>
          <p:cNvSpPr>
            <a:spLocks noGrp="1"/>
          </p:cNvSpPr>
          <p:nvPr>
            <p:ph type="body" sz="quarter" idx="12"/>
          </p:nvPr>
        </p:nvSpPr>
        <p:spPr>
          <a:xfrm>
            <a:off x="1437592" y="348250"/>
            <a:ext cx="10491056" cy="496824"/>
          </a:xfrm>
        </p:spPr>
        <p:txBody>
          <a:bodyPr/>
          <a:lstStyle/>
          <a:p>
            <a:r>
              <a:rPr lang="en-US" altLang="zh-CN" dirty="0"/>
              <a:t>X-Sketch for ML</a:t>
            </a:r>
            <a:endParaRPr lang="zh-CN" altLang="en-US" dirty="0"/>
          </a:p>
        </p:txBody>
      </p:sp>
      <p:pic>
        <p:nvPicPr>
          <p:cNvPr id="4" name="图片 3">
            <a:extLst>
              <a:ext uri="{FF2B5EF4-FFF2-40B4-BE49-F238E27FC236}">
                <a16:creationId xmlns:a16="http://schemas.microsoft.com/office/drawing/2014/main" id="{24A9D840-DF6E-EDAB-D460-A0128EB0A136}"/>
              </a:ext>
            </a:extLst>
          </p:cNvPr>
          <p:cNvPicPr>
            <a:picLocks noChangeAspect="1"/>
          </p:cNvPicPr>
          <p:nvPr/>
        </p:nvPicPr>
        <p:blipFill>
          <a:blip r:embed="rId3"/>
          <a:stretch>
            <a:fillRect/>
          </a:stretch>
        </p:blipFill>
        <p:spPr>
          <a:xfrm>
            <a:off x="1847528" y="2060848"/>
            <a:ext cx="8921916" cy="3957670"/>
          </a:xfrm>
          <a:prstGeom prst="rect">
            <a:avLst/>
          </a:prstGeom>
        </p:spPr>
      </p:pic>
    </p:spTree>
    <p:extLst>
      <p:ext uri="{BB962C8B-B14F-4D97-AF65-F5344CB8AC3E}">
        <p14:creationId xmlns:p14="http://schemas.microsoft.com/office/powerpoint/2010/main" val="3470263808"/>
      </p:ext>
    </p:extLst>
  </p:cSld>
  <p:clrMapOvr>
    <a:masterClrMapping/>
  </p:clrMapOvr>
  <mc:AlternateContent xmlns:mc="http://schemas.openxmlformats.org/markup-compatibility/2006" xmlns:p14="http://schemas.microsoft.com/office/powerpoint/2010/main">
    <mc:Choice Requires="p14">
      <p:transition spd="slow" p14:dur="2000" advTm="4306"/>
    </mc:Choice>
    <mc:Fallback xmlns="">
      <p:transition spd="slow" advTm="4306"/>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01</a:t>
            </a:r>
            <a:endParaRPr lang="zh-CN" altLang="en-US" dirty="0"/>
          </a:p>
        </p:txBody>
      </p:sp>
      <p:sp>
        <p:nvSpPr>
          <p:cNvPr id="3" name="文本占位符 2"/>
          <p:cNvSpPr>
            <a:spLocks noGrp="1"/>
          </p:cNvSpPr>
          <p:nvPr>
            <p:ph type="body" sz="quarter" idx="11"/>
          </p:nvPr>
        </p:nvSpPr>
        <p:spPr/>
        <p:txBody>
          <a:bodyPr/>
          <a:lstStyle/>
          <a:p>
            <a:r>
              <a:rPr lang="en-US" altLang="zh-CN" dirty="0"/>
              <a:t>PART  ONE</a:t>
            </a:r>
            <a:endParaRPr lang="zh-CN" altLang="en-US" dirty="0"/>
          </a:p>
        </p:txBody>
      </p:sp>
      <p:sp>
        <p:nvSpPr>
          <p:cNvPr id="4" name="文本占位符 3"/>
          <p:cNvSpPr>
            <a:spLocks noGrp="1"/>
          </p:cNvSpPr>
          <p:nvPr>
            <p:ph type="body" sz="quarter" idx="12"/>
          </p:nvPr>
        </p:nvSpPr>
        <p:spPr/>
        <p:txBody>
          <a:bodyPr/>
          <a:lstStyle/>
          <a:p>
            <a:r>
              <a:rPr lang="en-US" altLang="zh-CN" dirty="0">
                <a:latin typeface="+mn-ea"/>
                <a:ea typeface="+mn-ea"/>
              </a:rPr>
              <a:t>Background</a:t>
            </a:r>
          </a:p>
        </p:txBody>
      </p:sp>
    </p:spTree>
    <p:extLst>
      <p:ext uri="{BB962C8B-B14F-4D97-AF65-F5344CB8AC3E}">
        <p14:creationId xmlns:p14="http://schemas.microsoft.com/office/powerpoint/2010/main" val="107633850"/>
      </p:ext>
    </p:extLst>
  </p:cSld>
  <p:clrMapOvr>
    <a:masterClrMapping/>
  </p:clrMapOvr>
  <mc:AlternateContent xmlns:mc="http://schemas.openxmlformats.org/markup-compatibility/2006" xmlns:p14="http://schemas.microsoft.com/office/powerpoint/2010/main">
    <mc:Choice Requires="p14">
      <p:transition spd="slow" p14:dur="2000" advTm="1939"/>
    </mc:Choice>
    <mc:Fallback xmlns="">
      <p:transition spd="slow" advTm="1939"/>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06</a:t>
            </a:r>
            <a:endParaRPr lang="zh-CN" altLang="en-US" dirty="0"/>
          </a:p>
        </p:txBody>
      </p:sp>
      <p:sp>
        <p:nvSpPr>
          <p:cNvPr id="3" name="文本占位符 2"/>
          <p:cNvSpPr>
            <a:spLocks noGrp="1"/>
          </p:cNvSpPr>
          <p:nvPr>
            <p:ph type="body" sz="quarter" idx="11"/>
          </p:nvPr>
        </p:nvSpPr>
        <p:spPr>
          <a:xfrm>
            <a:off x="4915406" y="3890952"/>
            <a:ext cx="2340139" cy="496824"/>
          </a:xfrm>
        </p:spPr>
        <p:txBody>
          <a:bodyPr/>
          <a:lstStyle/>
          <a:p>
            <a:r>
              <a:rPr lang="en-US" altLang="zh-CN" dirty="0"/>
              <a:t>PART  SIX</a:t>
            </a:r>
            <a:endParaRPr lang="zh-CN" altLang="en-US" dirty="0"/>
          </a:p>
        </p:txBody>
      </p:sp>
      <p:sp>
        <p:nvSpPr>
          <p:cNvPr id="4" name="文本占位符 3"/>
          <p:cNvSpPr>
            <a:spLocks noGrp="1"/>
          </p:cNvSpPr>
          <p:nvPr>
            <p:ph type="body" sz="quarter" idx="12"/>
          </p:nvPr>
        </p:nvSpPr>
        <p:spPr/>
        <p:txBody>
          <a:bodyPr/>
          <a:lstStyle/>
          <a:p>
            <a:r>
              <a:rPr lang="en-US" altLang="zh-CN" dirty="0">
                <a:latin typeface="+mn-ea"/>
                <a:ea typeface="+mn-ea"/>
              </a:rPr>
              <a:t>Conclusion</a:t>
            </a:r>
          </a:p>
        </p:txBody>
      </p:sp>
    </p:spTree>
    <p:extLst>
      <p:ext uri="{BB962C8B-B14F-4D97-AF65-F5344CB8AC3E}">
        <p14:creationId xmlns:p14="http://schemas.microsoft.com/office/powerpoint/2010/main" val="722316550"/>
      </p:ext>
    </p:extLst>
  </p:cSld>
  <p:clrMapOvr>
    <a:masterClrMapping/>
  </p:clrMapOvr>
  <mc:AlternateContent xmlns:mc="http://schemas.openxmlformats.org/markup-compatibility/2006" xmlns:p14="http://schemas.microsoft.com/office/powerpoint/2010/main">
    <mc:Choice Requires="p14">
      <p:transition spd="slow" p14:dur="2000" advTm="746"/>
    </mc:Choice>
    <mc:Fallback xmlns="">
      <p:transition spd="slow" advTm="746"/>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06</a:t>
            </a:r>
            <a:endParaRPr lang="zh-CN" altLang="en-US" dirty="0"/>
          </a:p>
        </p:txBody>
      </p:sp>
      <p:sp>
        <p:nvSpPr>
          <p:cNvPr id="3" name="文本占位符 2"/>
          <p:cNvSpPr>
            <a:spLocks noGrp="1"/>
          </p:cNvSpPr>
          <p:nvPr>
            <p:ph type="body" sz="quarter" idx="12"/>
          </p:nvPr>
        </p:nvSpPr>
        <p:spPr>
          <a:xfrm>
            <a:off x="1437592" y="348250"/>
            <a:ext cx="10491056" cy="496824"/>
          </a:xfrm>
        </p:spPr>
        <p:txBody>
          <a:bodyPr/>
          <a:lstStyle/>
          <a:p>
            <a:r>
              <a:rPr lang="en-US" altLang="zh-CN" dirty="0"/>
              <a:t>Conclusion</a:t>
            </a:r>
            <a:endParaRPr lang="zh-CN" altLang="en-US" dirty="0"/>
          </a:p>
        </p:txBody>
      </p:sp>
      <p:sp>
        <p:nvSpPr>
          <p:cNvPr id="6" name="矩形 5"/>
          <p:cNvSpPr/>
          <p:nvPr/>
        </p:nvSpPr>
        <p:spPr>
          <a:xfrm>
            <a:off x="191344" y="1340768"/>
            <a:ext cx="12072664" cy="4302140"/>
          </a:xfrm>
          <a:prstGeom prst="rect">
            <a:avLst/>
          </a:prstGeom>
        </p:spPr>
        <p:txBody>
          <a:bodyPr wrap="square">
            <a:spAutoFit/>
          </a:bodyPr>
          <a:lstStyle/>
          <a:p>
            <a:pPr marL="971550" lvl="1" indent="-514350">
              <a:lnSpc>
                <a:spcPct val="150000"/>
              </a:lnSpc>
              <a:spcAft>
                <a:spcPts val="800"/>
              </a:spcAft>
              <a:buFont typeface="+mj-lt"/>
              <a:buAutoNum type="arabicPeriod"/>
            </a:pPr>
            <a:r>
              <a:rPr lang="en-US" altLang="zh-CN" sz="2800" dirty="0"/>
              <a:t>k-simplex items </a:t>
            </a:r>
          </a:p>
          <a:p>
            <a:pPr marL="971550" lvl="1" indent="-514350">
              <a:lnSpc>
                <a:spcPct val="150000"/>
              </a:lnSpc>
              <a:spcAft>
                <a:spcPts val="800"/>
              </a:spcAft>
              <a:buFont typeface="+mj-lt"/>
              <a:buAutoNum type="arabicPeriod"/>
            </a:pPr>
            <a:r>
              <a:rPr lang="en-US" altLang="zh-CN" sz="2800" dirty="0"/>
              <a:t>X-Sketch</a:t>
            </a:r>
            <a:br>
              <a:rPr lang="en-US" altLang="zh-CN" sz="2800" dirty="0"/>
            </a:br>
            <a:r>
              <a:rPr lang="en-US" altLang="zh-CN" sz="2800" dirty="0"/>
              <a:t>Key technique: Short-Term Filtering &amp; Weight Election </a:t>
            </a:r>
            <a:endParaRPr lang="en-US" altLang="zh-CN" sz="2800" dirty="0">
              <a:solidFill>
                <a:srgbClr val="000000"/>
              </a:solidFill>
            </a:endParaRPr>
          </a:p>
          <a:p>
            <a:pPr marL="971550" lvl="1" indent="-514350">
              <a:lnSpc>
                <a:spcPct val="150000"/>
              </a:lnSpc>
              <a:spcAft>
                <a:spcPts val="800"/>
              </a:spcAft>
              <a:buFont typeface="+mj-lt"/>
              <a:buAutoNum type="arabicPeriod"/>
            </a:pPr>
            <a:r>
              <a:rPr lang="en-US" altLang="zh-CN" sz="2800" dirty="0"/>
              <a:t>Theoretical &amp; experimental results</a:t>
            </a:r>
          </a:p>
          <a:p>
            <a:pPr marL="971550" lvl="1" indent="-514350">
              <a:lnSpc>
                <a:spcPct val="150000"/>
              </a:lnSpc>
              <a:spcAft>
                <a:spcPts val="800"/>
              </a:spcAft>
              <a:buFont typeface="+mj-lt"/>
              <a:buAutoNum type="arabicPeriod"/>
            </a:pPr>
            <a:r>
              <a:rPr lang="en-US" altLang="zh-CN" sz="2800" dirty="0"/>
              <a:t>Accelerating machine learning</a:t>
            </a:r>
          </a:p>
          <a:p>
            <a:pPr lvl="1">
              <a:lnSpc>
                <a:spcPct val="150000"/>
              </a:lnSpc>
              <a:spcAft>
                <a:spcPts val="800"/>
              </a:spcAft>
            </a:pPr>
            <a:r>
              <a:rPr lang="en-US" altLang="zh-CN" sz="2800" dirty="0"/>
              <a:t>	</a:t>
            </a:r>
            <a:r>
              <a:rPr lang="en-US" altLang="zh-CN" sz="2800" dirty="0">
                <a:solidFill>
                  <a:srgbClr val="000000"/>
                </a:solidFill>
              </a:rPr>
              <a:t>	</a:t>
            </a:r>
            <a:endParaRPr lang="zh-CN" altLang="en-US" sz="2800" dirty="0">
              <a:solidFill>
                <a:srgbClr val="000000"/>
              </a:solidFill>
            </a:endParaRPr>
          </a:p>
        </p:txBody>
      </p:sp>
    </p:spTree>
    <p:custDataLst>
      <p:tags r:id="rId1"/>
    </p:custDataLst>
    <p:extLst>
      <p:ext uri="{BB962C8B-B14F-4D97-AF65-F5344CB8AC3E}">
        <p14:creationId xmlns:p14="http://schemas.microsoft.com/office/powerpoint/2010/main" val="4085775215"/>
      </p:ext>
    </p:extLst>
  </p:cSld>
  <p:clrMapOvr>
    <a:masterClrMapping/>
  </p:clrMapOvr>
  <mc:AlternateContent xmlns:mc="http://schemas.openxmlformats.org/markup-compatibility/2006" xmlns:p14="http://schemas.microsoft.com/office/powerpoint/2010/main">
    <mc:Choice Requires="p14">
      <p:transition spd="slow" p14:dur="2000" advTm="22209"/>
    </mc:Choice>
    <mc:Fallback xmlns="">
      <p:transition spd="slow" advTm="2220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4"/>
          <p:cNvSpPr>
            <a:spLocks noChangeArrowheads="1"/>
          </p:cNvSpPr>
          <p:nvPr>
            <p:custDataLst>
              <p:tags r:id="rId1"/>
            </p:custDataLst>
          </p:nvPr>
        </p:nvSpPr>
        <p:spPr bwMode="auto">
          <a:xfrm>
            <a:off x="3832076" y="1556792"/>
            <a:ext cx="3848100" cy="13985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Narrow" panose="020B060602020203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Narrow" panose="020B060602020203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Narrow" panose="020B060602020203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Narrow" panose="020B060602020203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sz="8000" dirty="0">
                <a:solidFill>
                  <a:srgbClr val="FFFFFF"/>
                </a:solidFill>
              </a:rPr>
              <a:t>THANKS</a:t>
            </a:r>
            <a:endParaRPr lang="zh-CN" altLang="en-US" sz="8000" dirty="0">
              <a:solidFill>
                <a:srgbClr val="FFFFFF"/>
              </a:solidFill>
            </a:endParaRPr>
          </a:p>
        </p:txBody>
      </p:sp>
      <p:cxnSp>
        <p:nvCxnSpPr>
          <p:cNvPr id="3" name="直接连接符 6"/>
          <p:cNvCxnSpPr>
            <a:cxnSpLocks noChangeShapeType="1"/>
          </p:cNvCxnSpPr>
          <p:nvPr>
            <p:custDataLst>
              <p:tags r:id="rId2"/>
            </p:custDataLst>
          </p:nvPr>
        </p:nvCxnSpPr>
        <p:spPr bwMode="auto">
          <a:xfrm>
            <a:off x="3832076" y="2979192"/>
            <a:ext cx="3848100" cy="0"/>
          </a:xfrm>
          <a:prstGeom prst="line">
            <a:avLst/>
          </a:prstGeom>
          <a:noFill/>
          <a:ln w="12700">
            <a:solidFill>
              <a:schemeClr val="accent1">
                <a:lumMod val="60000"/>
                <a:lumOff val="40000"/>
              </a:schemeClr>
            </a:solidFill>
            <a:round/>
            <a:headEnd/>
            <a:tailEnd/>
          </a:ln>
          <a:extLst>
            <a:ext uri="{909E8E84-426E-40DD-AFC4-6F175D3DCCD1}">
              <a14:hiddenFill xmlns:a14="http://schemas.microsoft.com/office/drawing/2010/main">
                <a:noFill/>
              </a14:hiddenFill>
            </a:ext>
          </a:extLst>
        </p:spPr>
      </p:cxnSp>
      <p:sp>
        <p:nvSpPr>
          <p:cNvPr id="4" name="文本框 3"/>
          <p:cNvSpPr txBox="1"/>
          <p:nvPr/>
        </p:nvSpPr>
        <p:spPr>
          <a:xfrm>
            <a:off x="675720" y="3339232"/>
            <a:ext cx="10363735" cy="2677656"/>
          </a:xfrm>
          <a:prstGeom prst="rect">
            <a:avLst/>
          </a:prstGeom>
          <a:noFill/>
        </p:spPr>
        <p:txBody>
          <a:bodyPr wrap="none" rtlCol="0">
            <a:spAutoFit/>
          </a:bodyPr>
          <a:lstStyle/>
          <a:p>
            <a:pPr algn="ctr"/>
            <a:r>
              <a:rPr lang="en-US" altLang="zh-CN" sz="2800" dirty="0"/>
              <a:t>Source code: https://</a:t>
            </a:r>
            <a:r>
              <a:rPr lang="en-US" altLang="zh-CN" sz="2800" dirty="0" err="1"/>
              <a:t>github.com</a:t>
            </a:r>
            <a:r>
              <a:rPr lang="en-US" altLang="zh-CN" sz="2800" dirty="0"/>
              <a:t>/</a:t>
            </a:r>
            <a:r>
              <a:rPr lang="en-US" altLang="zh-CN" sz="2800" dirty="0" err="1"/>
              <a:t>SimpleX</a:t>
            </a:r>
            <a:r>
              <a:rPr lang="en-US" altLang="zh-CN" sz="2800" dirty="0"/>
              <a:t>-Sketch/X-Sketch</a:t>
            </a:r>
          </a:p>
          <a:p>
            <a:pPr algn="ctr"/>
            <a:endParaRPr lang="en-US" altLang="zh-CN" sz="2800" dirty="0"/>
          </a:p>
          <a:p>
            <a:pPr algn="ctr"/>
            <a:r>
              <a:rPr lang="en-US" altLang="zh-CN" sz="2800" dirty="0" err="1"/>
              <a:t>Jiarui</a:t>
            </a:r>
            <a:r>
              <a:rPr lang="en-US" altLang="zh-CN" sz="2800" dirty="0"/>
              <a:t> Guo</a:t>
            </a:r>
          </a:p>
          <a:p>
            <a:pPr algn="ctr"/>
            <a:r>
              <a:rPr lang="en-US" altLang="zh-CN" sz="2800" dirty="0"/>
              <a:t>Peking University, China</a:t>
            </a:r>
          </a:p>
          <a:p>
            <a:pPr algn="ctr"/>
            <a:r>
              <a:rPr lang="en-US" altLang="zh-CN" sz="2800" dirty="0"/>
              <a:t>Email: </a:t>
            </a:r>
            <a:r>
              <a:rPr lang="en-US" altLang="zh-CN" sz="2800" dirty="0" err="1"/>
              <a:t>ntguojiarui@pku.edu.cn</a:t>
            </a:r>
            <a:endParaRPr lang="en-US" altLang="zh-CN" sz="2800" dirty="0"/>
          </a:p>
          <a:p>
            <a:pPr algn="ctr"/>
            <a:r>
              <a:rPr lang="en-US" altLang="zh-CN" sz="2800" dirty="0"/>
              <a:t>Homepage: https://</a:t>
            </a:r>
            <a:r>
              <a:rPr lang="en-US" altLang="zh-CN" sz="2800" dirty="0" err="1"/>
              <a:t>ntguojiarui.github.io</a:t>
            </a:r>
            <a:r>
              <a:rPr lang="en-US" altLang="zh-CN" sz="2800" dirty="0"/>
              <a:t>/</a:t>
            </a:r>
            <a:endParaRPr lang="zh-CN" altLang="en-US" sz="2800" dirty="0"/>
          </a:p>
        </p:txBody>
      </p:sp>
    </p:spTree>
    <p:extLst>
      <p:ext uri="{BB962C8B-B14F-4D97-AF65-F5344CB8AC3E}">
        <p14:creationId xmlns:p14="http://schemas.microsoft.com/office/powerpoint/2010/main" val="2815105194"/>
      </p:ext>
    </p:extLst>
  </p:cSld>
  <p:clrMapOvr>
    <a:masterClrMapping/>
  </p:clrMapOvr>
  <mc:AlternateContent xmlns:mc="http://schemas.openxmlformats.org/markup-compatibility/2006" xmlns:p14="http://schemas.microsoft.com/office/powerpoint/2010/main">
    <mc:Choice Requires="p14">
      <p:transition spd="slow" p14:dur="2000" advTm="8530"/>
    </mc:Choice>
    <mc:Fallback xmlns="">
      <p:transition spd="slow" advTm="853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01</a:t>
            </a:r>
            <a:endParaRPr lang="zh-CN" altLang="en-US" dirty="0"/>
          </a:p>
        </p:txBody>
      </p:sp>
      <p:sp>
        <p:nvSpPr>
          <p:cNvPr id="3" name="文本占位符 2"/>
          <p:cNvSpPr>
            <a:spLocks noGrp="1"/>
          </p:cNvSpPr>
          <p:nvPr>
            <p:ph type="body" sz="quarter" idx="12"/>
          </p:nvPr>
        </p:nvSpPr>
        <p:spPr/>
        <p:txBody>
          <a:bodyPr/>
          <a:lstStyle/>
          <a:p>
            <a:r>
              <a:rPr lang="en-US" altLang="zh-CN" dirty="0"/>
              <a:t>Background</a:t>
            </a:r>
            <a:endParaRPr lang="zh-CN" altLang="en-US" dirty="0"/>
          </a:p>
        </p:txBody>
      </p:sp>
      <p:sp>
        <p:nvSpPr>
          <p:cNvPr id="4" name="矩形 3"/>
          <p:cNvSpPr/>
          <p:nvPr/>
        </p:nvSpPr>
        <p:spPr>
          <a:xfrm>
            <a:off x="459944" y="1286999"/>
            <a:ext cx="11180672" cy="4729500"/>
          </a:xfrm>
          <a:prstGeom prst="rect">
            <a:avLst/>
          </a:prstGeom>
        </p:spPr>
        <p:txBody>
          <a:bodyPr wrap="square">
            <a:spAutoFit/>
          </a:bodyPr>
          <a:lstStyle/>
          <a:p>
            <a:pPr lvl="1">
              <a:spcAft>
                <a:spcPts val="800"/>
              </a:spcAft>
            </a:pPr>
            <a:r>
              <a:rPr lang="en-US" altLang="zh-CN" sz="3200" dirty="0"/>
              <a:t>Frequency estimation is important</a:t>
            </a:r>
          </a:p>
          <a:p>
            <a:pPr lvl="1"/>
            <a:r>
              <a:rPr lang="en-US" altLang="zh-CN" sz="3200" dirty="0">
                <a:solidFill>
                  <a:srgbClr val="000000"/>
                </a:solidFill>
              </a:rPr>
              <a:t>    Finding frequent items in data streams have been well studied by the community . </a:t>
            </a:r>
          </a:p>
          <a:p>
            <a:pPr lvl="1"/>
            <a:endParaRPr lang="en-US" altLang="zh-CN" sz="3200" dirty="0">
              <a:solidFill>
                <a:srgbClr val="000000"/>
              </a:solidFill>
            </a:endParaRPr>
          </a:p>
          <a:p>
            <a:pPr lvl="1">
              <a:spcAft>
                <a:spcPts val="800"/>
              </a:spcAft>
            </a:pPr>
            <a:r>
              <a:rPr lang="en-US" altLang="zh-CN" sz="3200" dirty="0"/>
              <a:t>Best solution: Sketch</a:t>
            </a:r>
            <a:endParaRPr kumimoji="1" lang="en-US" altLang="zh-CN" sz="3200" dirty="0"/>
          </a:p>
          <a:p>
            <a:pPr lvl="1"/>
            <a:r>
              <a:rPr lang="en-US" altLang="zh-CN" sz="3200" dirty="0">
                <a:solidFill>
                  <a:srgbClr val="000000"/>
                </a:solidFill>
              </a:rPr>
              <a:t>    1) Memory efficient and time efficient</a:t>
            </a:r>
          </a:p>
          <a:p>
            <a:pPr lvl="1"/>
            <a:r>
              <a:rPr lang="en-US" altLang="zh-CN" sz="3200" dirty="0">
                <a:solidFill>
                  <a:srgbClr val="000000"/>
                </a:solidFill>
              </a:rPr>
              <a:t>    2) Small errors</a:t>
            </a:r>
            <a:br>
              <a:rPr lang="en-US" altLang="zh-CN" sz="3200" dirty="0">
                <a:solidFill>
                  <a:srgbClr val="000000"/>
                </a:solidFill>
              </a:rPr>
            </a:br>
            <a:br>
              <a:rPr lang="en-US" altLang="zh-CN" sz="3200" dirty="0">
                <a:solidFill>
                  <a:srgbClr val="000000"/>
                </a:solidFill>
              </a:rPr>
            </a:br>
            <a:endParaRPr lang="en-US" altLang="zh-CN" sz="3200" dirty="0">
              <a:solidFill>
                <a:srgbClr val="000000"/>
              </a:solidFill>
            </a:endParaRPr>
          </a:p>
        </p:txBody>
      </p:sp>
    </p:spTree>
    <p:custDataLst>
      <p:tags r:id="rId1"/>
    </p:custDataLst>
    <p:extLst>
      <p:ext uri="{BB962C8B-B14F-4D97-AF65-F5344CB8AC3E}">
        <p14:creationId xmlns:p14="http://schemas.microsoft.com/office/powerpoint/2010/main" val="4163787844"/>
      </p:ext>
    </p:extLst>
  </p:cSld>
  <p:clrMapOvr>
    <a:masterClrMapping/>
  </p:clrMapOvr>
  <mc:AlternateContent xmlns:mc="http://schemas.openxmlformats.org/markup-compatibility/2006" xmlns:p14="http://schemas.microsoft.com/office/powerpoint/2010/main">
    <mc:Choice Requires="p14">
      <p:transition spd="slow" p14:dur="2000" advTm="53843"/>
    </mc:Choice>
    <mc:Fallback xmlns="">
      <p:transition spd="slow" advTm="5384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01</a:t>
            </a:r>
            <a:endParaRPr lang="zh-CN" altLang="en-US" dirty="0"/>
          </a:p>
        </p:txBody>
      </p:sp>
      <p:sp>
        <p:nvSpPr>
          <p:cNvPr id="3" name="文本占位符 2"/>
          <p:cNvSpPr>
            <a:spLocks noGrp="1"/>
          </p:cNvSpPr>
          <p:nvPr>
            <p:ph type="body" sz="quarter" idx="12"/>
          </p:nvPr>
        </p:nvSpPr>
        <p:spPr/>
        <p:txBody>
          <a:bodyPr/>
          <a:lstStyle/>
          <a:p>
            <a:r>
              <a:rPr lang="en-US" altLang="zh-CN" dirty="0"/>
              <a:t>Background</a:t>
            </a:r>
            <a:endParaRPr lang="zh-CN" altLang="en-US" dirty="0"/>
          </a:p>
        </p:txBody>
      </p:sp>
      <p:sp>
        <p:nvSpPr>
          <p:cNvPr id="4" name="矩形 3"/>
          <p:cNvSpPr/>
          <p:nvPr/>
        </p:nvSpPr>
        <p:spPr>
          <a:xfrm>
            <a:off x="0" y="1215524"/>
            <a:ext cx="11856640" cy="3149580"/>
          </a:xfrm>
          <a:prstGeom prst="rect">
            <a:avLst/>
          </a:prstGeom>
        </p:spPr>
        <p:txBody>
          <a:bodyPr wrap="square">
            <a:spAutoFit/>
          </a:bodyPr>
          <a:lstStyle/>
          <a:p>
            <a:pPr lvl="1">
              <a:spcAft>
                <a:spcPts val="800"/>
              </a:spcAft>
            </a:pPr>
            <a:r>
              <a:rPr lang="en-US" altLang="zh-CN" sz="3200" dirty="0"/>
              <a:t>Patterns in which item frequencies present in a certain number of </a:t>
            </a:r>
            <a:r>
              <a:rPr lang="en-US" altLang="zh-CN" sz="3200" b="1" u="sng" dirty="0"/>
              <a:t>consecutive</a:t>
            </a:r>
            <a:r>
              <a:rPr lang="en-US" altLang="zh-CN" sz="3200" dirty="0"/>
              <a:t> windows are also worth exploring. </a:t>
            </a:r>
          </a:p>
          <a:p>
            <a:pPr lvl="1"/>
            <a:endParaRPr lang="en-US" altLang="zh-CN" sz="3200" dirty="0">
              <a:solidFill>
                <a:srgbClr val="000000"/>
              </a:solidFill>
            </a:endParaRPr>
          </a:p>
          <a:p>
            <a:pPr lvl="1"/>
            <a:r>
              <a:rPr lang="en-US" altLang="zh-CN" sz="3200" dirty="0"/>
              <a:t>Such patterns in p consecutive windows may be fitted by k-degree  polynomials. </a:t>
            </a:r>
          </a:p>
          <a:p>
            <a:pPr lvl="1"/>
            <a:endParaRPr lang="en-US" altLang="zh-CN" sz="3200" dirty="0">
              <a:solidFill>
                <a:srgbClr val="000000"/>
              </a:solidFill>
            </a:endParaRPr>
          </a:p>
        </p:txBody>
      </p:sp>
      <p:pic>
        <p:nvPicPr>
          <p:cNvPr id="7" name="图片 6">
            <a:extLst>
              <a:ext uri="{FF2B5EF4-FFF2-40B4-BE49-F238E27FC236}">
                <a16:creationId xmlns:a16="http://schemas.microsoft.com/office/drawing/2014/main" id="{13E9C715-F5E7-F42D-3BD2-BF13E77888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42120" y="4035901"/>
            <a:ext cx="7772400" cy="2531581"/>
          </a:xfrm>
          <a:prstGeom prst="rect">
            <a:avLst/>
          </a:prstGeom>
        </p:spPr>
      </p:pic>
    </p:spTree>
    <p:custDataLst>
      <p:tags r:id="rId1"/>
    </p:custDataLst>
    <p:extLst>
      <p:ext uri="{BB962C8B-B14F-4D97-AF65-F5344CB8AC3E}">
        <p14:creationId xmlns:p14="http://schemas.microsoft.com/office/powerpoint/2010/main" val="646547871"/>
      </p:ext>
    </p:extLst>
  </p:cSld>
  <p:clrMapOvr>
    <a:masterClrMapping/>
  </p:clrMapOvr>
  <mc:AlternateContent xmlns:mc="http://schemas.openxmlformats.org/markup-compatibility/2006" xmlns:p14="http://schemas.microsoft.com/office/powerpoint/2010/main">
    <mc:Choice Requires="p14">
      <p:transition spd="slow" p14:dur="2000" advTm="49417"/>
    </mc:Choice>
    <mc:Fallback xmlns="">
      <p:transition spd="slow" advTm="494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01</a:t>
            </a:r>
            <a:endParaRPr lang="zh-CN" altLang="en-US" dirty="0"/>
          </a:p>
        </p:txBody>
      </p:sp>
      <p:sp>
        <p:nvSpPr>
          <p:cNvPr id="3" name="文本占位符 2"/>
          <p:cNvSpPr>
            <a:spLocks noGrp="1"/>
          </p:cNvSpPr>
          <p:nvPr>
            <p:ph type="body" sz="quarter" idx="12"/>
          </p:nvPr>
        </p:nvSpPr>
        <p:spPr/>
        <p:txBody>
          <a:bodyPr/>
          <a:lstStyle/>
          <a:p>
            <a:r>
              <a:rPr lang="en-US" altLang="zh-CN" dirty="0"/>
              <a:t>Background</a:t>
            </a:r>
            <a:endParaRPr lang="zh-CN" altLang="en-US" dirty="0"/>
          </a:p>
        </p:txBody>
      </p:sp>
      <p:sp>
        <p:nvSpPr>
          <p:cNvPr id="4" name="矩形 3"/>
          <p:cNvSpPr/>
          <p:nvPr/>
        </p:nvSpPr>
        <p:spPr>
          <a:xfrm>
            <a:off x="433656" y="1628800"/>
            <a:ext cx="11180672" cy="2772554"/>
          </a:xfrm>
          <a:prstGeom prst="rect">
            <a:avLst/>
          </a:prstGeom>
        </p:spPr>
        <p:txBody>
          <a:bodyPr wrap="square">
            <a:spAutoFit/>
          </a:bodyPr>
          <a:lstStyle/>
          <a:p>
            <a:pPr lvl="1">
              <a:spcAft>
                <a:spcPts val="800"/>
              </a:spcAft>
            </a:pPr>
            <a:r>
              <a:rPr lang="en-US" altLang="zh-CN" sz="3200" dirty="0"/>
              <a:t>k=0:</a:t>
            </a:r>
          </a:p>
          <a:p>
            <a:pPr lvl="1">
              <a:spcAft>
                <a:spcPts val="800"/>
              </a:spcAft>
            </a:pPr>
            <a:endParaRPr lang="en-US" altLang="zh-CN" sz="3200" dirty="0"/>
          </a:p>
          <a:p>
            <a:pPr lvl="1">
              <a:lnSpc>
                <a:spcPct val="150000"/>
              </a:lnSpc>
              <a:spcAft>
                <a:spcPts val="800"/>
              </a:spcAft>
            </a:pPr>
            <a:r>
              <a:rPr lang="en-US" altLang="zh-CN" sz="3200" dirty="0">
                <a:solidFill>
                  <a:srgbClr val="000000"/>
                </a:solidFill>
              </a:rPr>
              <a:t>	1) stable cache lines</a:t>
            </a:r>
          </a:p>
          <a:p>
            <a:pPr lvl="1">
              <a:lnSpc>
                <a:spcPct val="150000"/>
              </a:lnSpc>
            </a:pPr>
            <a:r>
              <a:rPr lang="en-US" altLang="zh-CN" sz="3200" dirty="0">
                <a:solidFill>
                  <a:srgbClr val="000000"/>
                </a:solidFill>
              </a:rPr>
              <a:t>	2) stable flows in network management</a:t>
            </a:r>
          </a:p>
        </p:txBody>
      </p:sp>
      <p:pic>
        <p:nvPicPr>
          <p:cNvPr id="6" name="图片 5">
            <a:extLst>
              <a:ext uri="{FF2B5EF4-FFF2-40B4-BE49-F238E27FC236}">
                <a16:creationId xmlns:a16="http://schemas.microsoft.com/office/drawing/2014/main" id="{97DFE55D-EFFE-F127-93B4-2D8294F84DD0}"/>
              </a:ext>
            </a:extLst>
          </p:cNvPr>
          <p:cNvPicPr>
            <a:picLocks noChangeAspect="1"/>
          </p:cNvPicPr>
          <p:nvPr/>
        </p:nvPicPr>
        <p:blipFill rotWithShape="1">
          <a:blip r:embed="rId4">
            <a:extLst>
              <a:ext uri="{28A0092B-C50C-407E-A947-70E740481C1C}">
                <a14:useLocalDpi xmlns:a14="http://schemas.microsoft.com/office/drawing/2010/main" val="0"/>
              </a:ext>
            </a:extLst>
          </a:blip>
          <a:srcRect l="2779" r="65722"/>
          <a:stretch/>
        </p:blipFill>
        <p:spPr>
          <a:xfrm>
            <a:off x="9480376" y="3963409"/>
            <a:ext cx="2448272" cy="2531581"/>
          </a:xfrm>
          <a:prstGeom prst="rect">
            <a:avLst/>
          </a:prstGeom>
        </p:spPr>
      </p:pic>
    </p:spTree>
    <p:custDataLst>
      <p:tags r:id="rId1"/>
    </p:custDataLst>
    <p:extLst>
      <p:ext uri="{BB962C8B-B14F-4D97-AF65-F5344CB8AC3E}">
        <p14:creationId xmlns:p14="http://schemas.microsoft.com/office/powerpoint/2010/main" val="2261319914"/>
      </p:ext>
    </p:extLst>
  </p:cSld>
  <p:clrMapOvr>
    <a:masterClrMapping/>
  </p:clrMapOvr>
  <mc:AlternateContent xmlns:mc="http://schemas.openxmlformats.org/markup-compatibility/2006" xmlns:p14="http://schemas.microsoft.com/office/powerpoint/2010/main">
    <mc:Choice Requires="p14">
      <p:transition spd="slow" p14:dur="2000" advTm="17092"/>
    </mc:Choice>
    <mc:Fallback xmlns="">
      <p:transition spd="slow" advTm="1709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01</a:t>
            </a:r>
            <a:endParaRPr lang="zh-CN" altLang="en-US" dirty="0"/>
          </a:p>
        </p:txBody>
      </p:sp>
      <p:sp>
        <p:nvSpPr>
          <p:cNvPr id="3" name="文本占位符 2"/>
          <p:cNvSpPr>
            <a:spLocks noGrp="1"/>
          </p:cNvSpPr>
          <p:nvPr>
            <p:ph type="body" sz="quarter" idx="12"/>
          </p:nvPr>
        </p:nvSpPr>
        <p:spPr/>
        <p:txBody>
          <a:bodyPr/>
          <a:lstStyle/>
          <a:p>
            <a:r>
              <a:rPr lang="en-US" altLang="zh-CN" dirty="0"/>
              <a:t>Background</a:t>
            </a:r>
            <a:endParaRPr lang="zh-CN" altLang="en-US" dirty="0"/>
          </a:p>
        </p:txBody>
      </p:sp>
      <p:sp>
        <p:nvSpPr>
          <p:cNvPr id="4" name="矩形 3"/>
          <p:cNvSpPr/>
          <p:nvPr/>
        </p:nvSpPr>
        <p:spPr>
          <a:xfrm>
            <a:off x="433656" y="1628800"/>
            <a:ext cx="11180672" cy="2772554"/>
          </a:xfrm>
          <a:prstGeom prst="rect">
            <a:avLst/>
          </a:prstGeom>
        </p:spPr>
        <p:txBody>
          <a:bodyPr wrap="square">
            <a:spAutoFit/>
          </a:bodyPr>
          <a:lstStyle/>
          <a:p>
            <a:pPr lvl="1">
              <a:spcAft>
                <a:spcPts val="800"/>
              </a:spcAft>
            </a:pPr>
            <a:r>
              <a:rPr lang="en-US" altLang="zh-CN" sz="3200" dirty="0"/>
              <a:t>k=1:</a:t>
            </a:r>
          </a:p>
          <a:p>
            <a:pPr lvl="1">
              <a:spcAft>
                <a:spcPts val="800"/>
              </a:spcAft>
            </a:pPr>
            <a:endParaRPr lang="en-US" altLang="zh-CN" sz="3200" dirty="0"/>
          </a:p>
          <a:p>
            <a:pPr lvl="1">
              <a:lnSpc>
                <a:spcPct val="150000"/>
              </a:lnSpc>
              <a:spcAft>
                <a:spcPts val="800"/>
              </a:spcAft>
            </a:pPr>
            <a:r>
              <a:rPr lang="en-US" altLang="zh-CN" sz="3200" dirty="0">
                <a:solidFill>
                  <a:srgbClr val="000000"/>
                </a:solidFill>
              </a:rPr>
              <a:t>	1) speed up machine learning models</a:t>
            </a:r>
          </a:p>
          <a:p>
            <a:pPr lvl="1">
              <a:lnSpc>
                <a:spcPct val="150000"/>
              </a:lnSpc>
            </a:pPr>
            <a:r>
              <a:rPr lang="en-US" altLang="zh-CN" sz="3200" dirty="0">
                <a:solidFill>
                  <a:srgbClr val="000000"/>
                </a:solidFill>
              </a:rPr>
              <a:t>	2) detect DDoS attacks</a:t>
            </a:r>
          </a:p>
        </p:txBody>
      </p:sp>
      <p:pic>
        <p:nvPicPr>
          <p:cNvPr id="8" name="图片 7">
            <a:extLst>
              <a:ext uri="{FF2B5EF4-FFF2-40B4-BE49-F238E27FC236}">
                <a16:creationId xmlns:a16="http://schemas.microsoft.com/office/drawing/2014/main" id="{31DAC3D6-808C-B4E5-0503-54AC27FE2049}"/>
              </a:ext>
            </a:extLst>
          </p:cNvPr>
          <p:cNvPicPr>
            <a:picLocks noChangeAspect="1"/>
          </p:cNvPicPr>
          <p:nvPr/>
        </p:nvPicPr>
        <p:blipFill rotWithShape="1">
          <a:blip r:embed="rId4">
            <a:extLst>
              <a:ext uri="{28A0092B-C50C-407E-A947-70E740481C1C}">
                <a14:useLocalDpi xmlns:a14="http://schemas.microsoft.com/office/drawing/2010/main" val="0"/>
              </a:ext>
            </a:extLst>
          </a:blip>
          <a:srcRect l="34556" r="33944"/>
          <a:stretch/>
        </p:blipFill>
        <p:spPr>
          <a:xfrm>
            <a:off x="9480376" y="3963408"/>
            <a:ext cx="2448272" cy="2531581"/>
          </a:xfrm>
          <a:prstGeom prst="rect">
            <a:avLst/>
          </a:prstGeom>
        </p:spPr>
      </p:pic>
    </p:spTree>
    <p:custDataLst>
      <p:tags r:id="rId1"/>
    </p:custDataLst>
    <p:extLst>
      <p:ext uri="{BB962C8B-B14F-4D97-AF65-F5344CB8AC3E}">
        <p14:creationId xmlns:p14="http://schemas.microsoft.com/office/powerpoint/2010/main" val="4267637969"/>
      </p:ext>
    </p:extLst>
  </p:cSld>
  <p:clrMapOvr>
    <a:masterClrMapping/>
  </p:clrMapOvr>
  <mc:AlternateContent xmlns:mc="http://schemas.openxmlformats.org/markup-compatibility/2006" xmlns:p14="http://schemas.microsoft.com/office/powerpoint/2010/main">
    <mc:Choice Requires="p14">
      <p:transition spd="slow" p14:dur="2000" advTm="17092"/>
    </mc:Choice>
    <mc:Fallback xmlns="">
      <p:transition spd="slow" advTm="1709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01</a:t>
            </a:r>
            <a:endParaRPr lang="zh-CN" altLang="en-US" dirty="0"/>
          </a:p>
        </p:txBody>
      </p:sp>
      <p:sp>
        <p:nvSpPr>
          <p:cNvPr id="3" name="文本占位符 2"/>
          <p:cNvSpPr>
            <a:spLocks noGrp="1"/>
          </p:cNvSpPr>
          <p:nvPr>
            <p:ph type="body" sz="quarter" idx="12"/>
          </p:nvPr>
        </p:nvSpPr>
        <p:spPr/>
        <p:txBody>
          <a:bodyPr/>
          <a:lstStyle/>
          <a:p>
            <a:r>
              <a:rPr lang="en-US" altLang="zh-CN" dirty="0"/>
              <a:t>Background</a:t>
            </a:r>
            <a:endParaRPr lang="zh-CN" altLang="en-US" dirty="0"/>
          </a:p>
        </p:txBody>
      </p:sp>
      <p:sp>
        <p:nvSpPr>
          <p:cNvPr id="4" name="矩形 3"/>
          <p:cNvSpPr/>
          <p:nvPr/>
        </p:nvSpPr>
        <p:spPr>
          <a:xfrm>
            <a:off x="433656" y="1628800"/>
            <a:ext cx="11180672" cy="1931298"/>
          </a:xfrm>
          <a:prstGeom prst="rect">
            <a:avLst/>
          </a:prstGeom>
        </p:spPr>
        <p:txBody>
          <a:bodyPr wrap="square">
            <a:spAutoFit/>
          </a:bodyPr>
          <a:lstStyle/>
          <a:p>
            <a:pPr lvl="1">
              <a:spcAft>
                <a:spcPts val="800"/>
              </a:spcAft>
            </a:pPr>
            <a:r>
              <a:rPr lang="en-US" altLang="zh-CN" sz="3200" dirty="0"/>
              <a:t>k=2:</a:t>
            </a:r>
          </a:p>
          <a:p>
            <a:pPr lvl="1">
              <a:spcAft>
                <a:spcPts val="800"/>
              </a:spcAft>
            </a:pPr>
            <a:endParaRPr lang="en-US" altLang="zh-CN" sz="3200" dirty="0"/>
          </a:p>
          <a:p>
            <a:pPr lvl="1">
              <a:lnSpc>
                <a:spcPct val="150000"/>
              </a:lnSpc>
              <a:spcAft>
                <a:spcPts val="800"/>
              </a:spcAft>
            </a:pPr>
            <a:r>
              <a:rPr lang="en-US" altLang="zh-CN" sz="3200" dirty="0">
                <a:solidFill>
                  <a:srgbClr val="000000"/>
                </a:solidFill>
              </a:rPr>
              <a:t>	1) monitor traffic in wireless networks</a:t>
            </a:r>
          </a:p>
        </p:txBody>
      </p:sp>
      <p:pic>
        <p:nvPicPr>
          <p:cNvPr id="7" name="图片 6">
            <a:extLst>
              <a:ext uri="{FF2B5EF4-FFF2-40B4-BE49-F238E27FC236}">
                <a16:creationId xmlns:a16="http://schemas.microsoft.com/office/drawing/2014/main" id="{D2429897-FC3C-7918-2043-98602D492E47}"/>
              </a:ext>
            </a:extLst>
          </p:cNvPr>
          <p:cNvPicPr>
            <a:picLocks noChangeAspect="1"/>
          </p:cNvPicPr>
          <p:nvPr/>
        </p:nvPicPr>
        <p:blipFill rotWithShape="1">
          <a:blip r:embed="rId4">
            <a:extLst>
              <a:ext uri="{28A0092B-C50C-407E-A947-70E740481C1C}">
                <a14:useLocalDpi xmlns:a14="http://schemas.microsoft.com/office/drawing/2010/main" val="0"/>
              </a:ext>
            </a:extLst>
          </a:blip>
          <a:srcRect l="66648" r="1853"/>
          <a:stretch/>
        </p:blipFill>
        <p:spPr>
          <a:xfrm>
            <a:off x="9480376" y="3963408"/>
            <a:ext cx="2448272" cy="2531581"/>
          </a:xfrm>
          <a:prstGeom prst="rect">
            <a:avLst/>
          </a:prstGeom>
        </p:spPr>
      </p:pic>
    </p:spTree>
    <p:custDataLst>
      <p:tags r:id="rId1"/>
    </p:custDataLst>
    <p:extLst>
      <p:ext uri="{BB962C8B-B14F-4D97-AF65-F5344CB8AC3E}">
        <p14:creationId xmlns:p14="http://schemas.microsoft.com/office/powerpoint/2010/main" val="4038154064"/>
      </p:ext>
    </p:extLst>
  </p:cSld>
  <p:clrMapOvr>
    <a:masterClrMapping/>
  </p:clrMapOvr>
  <mc:AlternateContent xmlns:mc="http://schemas.openxmlformats.org/markup-compatibility/2006" xmlns:p14="http://schemas.microsoft.com/office/powerpoint/2010/main">
    <mc:Choice Requires="p14">
      <p:transition spd="slow" p14:dur="2000" advTm="17092"/>
    </mc:Choice>
    <mc:Fallback xmlns="">
      <p:transition spd="slow" advTm="1709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01</a:t>
            </a:r>
            <a:endParaRPr lang="zh-CN" altLang="en-US" dirty="0"/>
          </a:p>
        </p:txBody>
      </p:sp>
      <p:sp>
        <p:nvSpPr>
          <p:cNvPr id="3" name="文本占位符 2"/>
          <p:cNvSpPr>
            <a:spLocks noGrp="1"/>
          </p:cNvSpPr>
          <p:nvPr>
            <p:ph type="body" sz="quarter" idx="12"/>
          </p:nvPr>
        </p:nvSpPr>
        <p:spPr>
          <a:xfrm>
            <a:off x="1437592" y="348250"/>
            <a:ext cx="8978888" cy="496824"/>
          </a:xfrm>
        </p:spPr>
        <p:txBody>
          <a:bodyPr/>
          <a:lstStyle/>
          <a:p>
            <a:r>
              <a:rPr lang="en-US" altLang="zh-CN" dirty="0"/>
              <a:t>Background- CMSketch </a:t>
            </a:r>
            <a:endParaRPr lang="zh-CN" altLang="en-US" dirty="0"/>
          </a:p>
        </p:txBody>
      </p:sp>
      <p:grpSp>
        <p:nvGrpSpPr>
          <p:cNvPr id="6" name="Group 19"/>
          <p:cNvGrpSpPr/>
          <p:nvPr/>
        </p:nvGrpSpPr>
        <p:grpSpPr>
          <a:xfrm>
            <a:off x="1801590" y="2066951"/>
            <a:ext cx="2765046" cy="347472"/>
            <a:chOff x="582399" y="2356923"/>
            <a:chExt cx="2765046" cy="347472"/>
          </a:xfrm>
        </p:grpSpPr>
        <p:sp>
          <p:nvSpPr>
            <p:cNvPr id="7" name="Rounded Rectangle 20"/>
            <p:cNvSpPr>
              <a:spLocks noChangeAspect="1"/>
            </p:cNvSpPr>
            <p:nvPr/>
          </p:nvSpPr>
          <p:spPr>
            <a:xfrm>
              <a:off x="582399" y="2356923"/>
              <a:ext cx="344646" cy="347472"/>
            </a:xfrm>
            <a:prstGeom prst="roundRect">
              <a:avLst/>
            </a:prstGeom>
            <a:solidFill>
              <a:srgbClr val="0432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8" name="Rounded Rectangle 23"/>
            <p:cNvSpPr>
              <a:spLocks noChangeAspect="1"/>
            </p:cNvSpPr>
            <p:nvPr/>
          </p:nvSpPr>
          <p:spPr>
            <a:xfrm>
              <a:off x="928578" y="2356923"/>
              <a:ext cx="344646" cy="347472"/>
            </a:xfrm>
            <a:prstGeom prst="roundRect">
              <a:avLst/>
            </a:prstGeom>
            <a:solidFill>
              <a:srgbClr val="00FA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9" name="Rounded Rectangle 24"/>
            <p:cNvSpPr>
              <a:spLocks noChangeAspect="1"/>
            </p:cNvSpPr>
            <p:nvPr/>
          </p:nvSpPr>
          <p:spPr>
            <a:xfrm>
              <a:off x="1273224" y="2356923"/>
              <a:ext cx="344646" cy="347472"/>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0" name="Rounded Rectangle 25"/>
            <p:cNvSpPr>
              <a:spLocks noChangeAspect="1"/>
            </p:cNvSpPr>
            <p:nvPr/>
          </p:nvSpPr>
          <p:spPr>
            <a:xfrm>
              <a:off x="1619403" y="2356923"/>
              <a:ext cx="344646" cy="347472"/>
            </a:xfrm>
            <a:prstGeom prst="roundRect">
              <a:avLst/>
            </a:prstGeom>
            <a:solidFill>
              <a:srgbClr val="00FA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1" name="Rounded Rectangle 26"/>
            <p:cNvSpPr>
              <a:spLocks noChangeAspect="1"/>
            </p:cNvSpPr>
            <p:nvPr/>
          </p:nvSpPr>
          <p:spPr>
            <a:xfrm>
              <a:off x="1965795" y="2356923"/>
              <a:ext cx="344646" cy="347472"/>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2" name="Rounded Rectangle 27"/>
            <p:cNvSpPr>
              <a:spLocks noChangeAspect="1"/>
            </p:cNvSpPr>
            <p:nvPr/>
          </p:nvSpPr>
          <p:spPr>
            <a:xfrm>
              <a:off x="2311974" y="2356923"/>
              <a:ext cx="344646" cy="347472"/>
            </a:xfrm>
            <a:prstGeom prst="roundRect">
              <a:avLst/>
            </a:prstGeom>
            <a:solidFill>
              <a:srgbClr val="00FA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3" name="Rounded Rectangle 28"/>
            <p:cNvSpPr>
              <a:spLocks noChangeAspect="1"/>
            </p:cNvSpPr>
            <p:nvPr/>
          </p:nvSpPr>
          <p:spPr>
            <a:xfrm>
              <a:off x="2656620" y="2356923"/>
              <a:ext cx="344646" cy="347472"/>
            </a:xfrm>
            <a:prstGeom prst="roundRect">
              <a:avLst/>
            </a:prstGeom>
            <a:solidFill>
              <a:srgbClr val="FF26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4" name="Rounded Rectangle 29"/>
            <p:cNvSpPr>
              <a:spLocks noChangeAspect="1"/>
            </p:cNvSpPr>
            <p:nvPr/>
          </p:nvSpPr>
          <p:spPr>
            <a:xfrm>
              <a:off x="3002799" y="2356923"/>
              <a:ext cx="344646" cy="347472"/>
            </a:xfrm>
            <a:prstGeom prst="roundRect">
              <a:avLst/>
            </a:prstGeom>
            <a:solidFill>
              <a:srgbClr val="0432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grpSp>
      <p:grpSp>
        <p:nvGrpSpPr>
          <p:cNvPr id="15" name="Group 30"/>
          <p:cNvGrpSpPr/>
          <p:nvPr/>
        </p:nvGrpSpPr>
        <p:grpSpPr>
          <a:xfrm>
            <a:off x="6344578" y="2012087"/>
            <a:ext cx="3652240" cy="1828800"/>
            <a:chOff x="5125387" y="2302059"/>
            <a:chExt cx="3652240" cy="1828800"/>
          </a:xfrm>
        </p:grpSpPr>
        <p:sp>
          <p:nvSpPr>
            <p:cNvPr id="16" name="Rounded Rectangle 31"/>
            <p:cNvSpPr>
              <a:spLocks noChangeAspect="1"/>
            </p:cNvSpPr>
            <p:nvPr/>
          </p:nvSpPr>
          <p:spPr>
            <a:xfrm>
              <a:off x="5125387" y="2302059"/>
              <a:ext cx="45653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7" name="Rounded Rectangle 32"/>
            <p:cNvSpPr>
              <a:spLocks noChangeAspect="1"/>
            </p:cNvSpPr>
            <p:nvPr/>
          </p:nvSpPr>
          <p:spPr>
            <a:xfrm>
              <a:off x="5581917" y="2302059"/>
              <a:ext cx="456530" cy="457200"/>
            </a:xfrm>
            <a:prstGeom prst="roundRect">
              <a:avLst/>
            </a:prstGeom>
            <a:solidFill>
              <a:srgbClr val="FFFC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rgbClr val="000000"/>
                  </a:solidFill>
                </a:rPr>
                <a:t>+1</a:t>
              </a:r>
              <a:endParaRPr lang="en-US" sz="1400" dirty="0">
                <a:solidFill>
                  <a:srgbClr val="000000"/>
                </a:solidFill>
              </a:endParaRPr>
            </a:p>
          </p:txBody>
        </p:sp>
        <p:sp>
          <p:nvSpPr>
            <p:cNvPr id="18" name="Rounded Rectangle 33"/>
            <p:cNvSpPr>
              <a:spLocks noChangeAspect="1"/>
            </p:cNvSpPr>
            <p:nvPr/>
          </p:nvSpPr>
          <p:spPr>
            <a:xfrm>
              <a:off x="6038447" y="2302059"/>
              <a:ext cx="45653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9" name="Rounded Rectangle 34"/>
            <p:cNvSpPr>
              <a:spLocks noChangeAspect="1"/>
            </p:cNvSpPr>
            <p:nvPr/>
          </p:nvSpPr>
          <p:spPr>
            <a:xfrm>
              <a:off x="6494977" y="2302059"/>
              <a:ext cx="45653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0" name="Rounded Rectangle 35"/>
            <p:cNvSpPr>
              <a:spLocks noChangeAspect="1"/>
            </p:cNvSpPr>
            <p:nvPr/>
          </p:nvSpPr>
          <p:spPr>
            <a:xfrm>
              <a:off x="6951507" y="2302059"/>
              <a:ext cx="45653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1" name="Rounded Rectangle 36"/>
            <p:cNvSpPr>
              <a:spLocks noChangeAspect="1"/>
            </p:cNvSpPr>
            <p:nvPr/>
          </p:nvSpPr>
          <p:spPr>
            <a:xfrm>
              <a:off x="7408037" y="2302059"/>
              <a:ext cx="45653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2" name="Rounded Rectangle 37"/>
            <p:cNvSpPr>
              <a:spLocks noChangeAspect="1"/>
            </p:cNvSpPr>
            <p:nvPr/>
          </p:nvSpPr>
          <p:spPr>
            <a:xfrm>
              <a:off x="7864567" y="2302059"/>
              <a:ext cx="45653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3" name="Rounded Rectangle 38"/>
            <p:cNvSpPr>
              <a:spLocks noChangeAspect="1"/>
            </p:cNvSpPr>
            <p:nvPr/>
          </p:nvSpPr>
          <p:spPr>
            <a:xfrm>
              <a:off x="8321097" y="2302059"/>
              <a:ext cx="45653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4" name="Rounded Rectangle 39"/>
            <p:cNvSpPr>
              <a:spLocks noChangeAspect="1"/>
            </p:cNvSpPr>
            <p:nvPr/>
          </p:nvSpPr>
          <p:spPr>
            <a:xfrm>
              <a:off x="5125387" y="2759259"/>
              <a:ext cx="45653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5" name="Rounded Rectangle 40"/>
            <p:cNvSpPr>
              <a:spLocks noChangeAspect="1"/>
            </p:cNvSpPr>
            <p:nvPr/>
          </p:nvSpPr>
          <p:spPr>
            <a:xfrm>
              <a:off x="5581917" y="2759259"/>
              <a:ext cx="45653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6" name="Rounded Rectangle 41"/>
            <p:cNvSpPr>
              <a:spLocks noChangeAspect="1"/>
            </p:cNvSpPr>
            <p:nvPr/>
          </p:nvSpPr>
          <p:spPr>
            <a:xfrm>
              <a:off x="6038447" y="2759259"/>
              <a:ext cx="456530" cy="457200"/>
            </a:xfrm>
            <a:prstGeom prst="roundRect">
              <a:avLst/>
            </a:prstGeom>
            <a:solidFill>
              <a:srgbClr val="FFFC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1400" dirty="0">
                  <a:solidFill>
                    <a:srgbClr val="000000"/>
                  </a:solidFill>
                </a:rPr>
                <a:t>+1</a:t>
              </a:r>
              <a:endParaRPr lang="en-US" sz="1400" dirty="0">
                <a:solidFill>
                  <a:srgbClr val="000000"/>
                </a:solidFill>
              </a:endParaRPr>
            </a:p>
          </p:txBody>
        </p:sp>
        <p:sp>
          <p:nvSpPr>
            <p:cNvPr id="27" name="Rounded Rectangle 42"/>
            <p:cNvSpPr>
              <a:spLocks noChangeAspect="1"/>
            </p:cNvSpPr>
            <p:nvPr/>
          </p:nvSpPr>
          <p:spPr>
            <a:xfrm>
              <a:off x="6494977" y="2759259"/>
              <a:ext cx="45653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8" name="Rounded Rectangle 43"/>
            <p:cNvSpPr>
              <a:spLocks noChangeAspect="1"/>
            </p:cNvSpPr>
            <p:nvPr/>
          </p:nvSpPr>
          <p:spPr>
            <a:xfrm>
              <a:off x="6951507" y="2759259"/>
              <a:ext cx="45653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9" name="Rounded Rectangle 44"/>
            <p:cNvSpPr>
              <a:spLocks noChangeAspect="1"/>
            </p:cNvSpPr>
            <p:nvPr/>
          </p:nvSpPr>
          <p:spPr>
            <a:xfrm>
              <a:off x="7408037" y="2759259"/>
              <a:ext cx="45653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30" name="Rounded Rectangle 45"/>
            <p:cNvSpPr>
              <a:spLocks noChangeAspect="1"/>
            </p:cNvSpPr>
            <p:nvPr/>
          </p:nvSpPr>
          <p:spPr>
            <a:xfrm>
              <a:off x="7864567" y="2759259"/>
              <a:ext cx="45653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31" name="Rounded Rectangle 46"/>
            <p:cNvSpPr>
              <a:spLocks noChangeAspect="1"/>
            </p:cNvSpPr>
            <p:nvPr/>
          </p:nvSpPr>
          <p:spPr>
            <a:xfrm>
              <a:off x="8321097" y="2759259"/>
              <a:ext cx="45653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32" name="Rounded Rectangle 47"/>
            <p:cNvSpPr>
              <a:spLocks noChangeAspect="1"/>
            </p:cNvSpPr>
            <p:nvPr/>
          </p:nvSpPr>
          <p:spPr>
            <a:xfrm>
              <a:off x="5125387" y="3216459"/>
              <a:ext cx="456530" cy="457200"/>
            </a:xfrm>
            <a:prstGeom prst="roundRect">
              <a:avLst/>
            </a:prstGeom>
            <a:solidFill>
              <a:srgbClr val="FFFC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1400" dirty="0">
                  <a:solidFill>
                    <a:srgbClr val="000000"/>
                  </a:solidFill>
                </a:rPr>
                <a:t>+1</a:t>
              </a:r>
              <a:endParaRPr lang="en-US" sz="1400" dirty="0">
                <a:solidFill>
                  <a:srgbClr val="000000"/>
                </a:solidFill>
              </a:endParaRPr>
            </a:p>
          </p:txBody>
        </p:sp>
        <p:sp>
          <p:nvSpPr>
            <p:cNvPr id="33" name="Rounded Rectangle 48"/>
            <p:cNvSpPr>
              <a:spLocks noChangeAspect="1"/>
            </p:cNvSpPr>
            <p:nvPr/>
          </p:nvSpPr>
          <p:spPr>
            <a:xfrm>
              <a:off x="5581917" y="3216459"/>
              <a:ext cx="45653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34" name="Rounded Rectangle 49"/>
            <p:cNvSpPr>
              <a:spLocks noChangeAspect="1"/>
            </p:cNvSpPr>
            <p:nvPr/>
          </p:nvSpPr>
          <p:spPr>
            <a:xfrm>
              <a:off x="6038447" y="3216459"/>
              <a:ext cx="45653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35" name="Rounded Rectangle 50"/>
            <p:cNvSpPr>
              <a:spLocks noChangeAspect="1"/>
            </p:cNvSpPr>
            <p:nvPr/>
          </p:nvSpPr>
          <p:spPr>
            <a:xfrm>
              <a:off x="6494977" y="3216459"/>
              <a:ext cx="45653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36" name="Rounded Rectangle 51"/>
            <p:cNvSpPr>
              <a:spLocks noChangeAspect="1"/>
            </p:cNvSpPr>
            <p:nvPr/>
          </p:nvSpPr>
          <p:spPr>
            <a:xfrm>
              <a:off x="6951507" y="3216459"/>
              <a:ext cx="45653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37" name="Rounded Rectangle 52"/>
            <p:cNvSpPr>
              <a:spLocks noChangeAspect="1"/>
            </p:cNvSpPr>
            <p:nvPr/>
          </p:nvSpPr>
          <p:spPr>
            <a:xfrm>
              <a:off x="7408037" y="3216459"/>
              <a:ext cx="45653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38" name="Rounded Rectangle 53"/>
            <p:cNvSpPr>
              <a:spLocks noChangeAspect="1"/>
            </p:cNvSpPr>
            <p:nvPr/>
          </p:nvSpPr>
          <p:spPr>
            <a:xfrm>
              <a:off x="7864567" y="3216459"/>
              <a:ext cx="45653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39" name="Rounded Rectangle 54"/>
            <p:cNvSpPr>
              <a:spLocks noChangeAspect="1"/>
            </p:cNvSpPr>
            <p:nvPr/>
          </p:nvSpPr>
          <p:spPr>
            <a:xfrm>
              <a:off x="8321097" y="3216459"/>
              <a:ext cx="45653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40" name="Rounded Rectangle 55"/>
            <p:cNvSpPr>
              <a:spLocks noChangeAspect="1"/>
            </p:cNvSpPr>
            <p:nvPr/>
          </p:nvSpPr>
          <p:spPr>
            <a:xfrm>
              <a:off x="5125387" y="3673659"/>
              <a:ext cx="45653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41" name="Rounded Rectangle 56"/>
            <p:cNvSpPr>
              <a:spLocks noChangeAspect="1"/>
            </p:cNvSpPr>
            <p:nvPr/>
          </p:nvSpPr>
          <p:spPr>
            <a:xfrm>
              <a:off x="5581917" y="3673659"/>
              <a:ext cx="456530" cy="457200"/>
            </a:xfrm>
            <a:prstGeom prst="roundRect">
              <a:avLst/>
            </a:prstGeom>
            <a:solidFill>
              <a:srgbClr val="FFFC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1400" dirty="0">
                  <a:solidFill>
                    <a:srgbClr val="000000"/>
                  </a:solidFill>
                </a:rPr>
                <a:t>+1</a:t>
              </a:r>
              <a:endParaRPr lang="en-US" sz="1400" dirty="0">
                <a:solidFill>
                  <a:srgbClr val="000000"/>
                </a:solidFill>
              </a:endParaRPr>
            </a:p>
          </p:txBody>
        </p:sp>
        <p:sp>
          <p:nvSpPr>
            <p:cNvPr id="42" name="Rounded Rectangle 57"/>
            <p:cNvSpPr>
              <a:spLocks noChangeAspect="1"/>
            </p:cNvSpPr>
            <p:nvPr/>
          </p:nvSpPr>
          <p:spPr>
            <a:xfrm>
              <a:off x="6038447" y="3673659"/>
              <a:ext cx="45653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43" name="Rounded Rectangle 58"/>
            <p:cNvSpPr>
              <a:spLocks noChangeAspect="1"/>
            </p:cNvSpPr>
            <p:nvPr/>
          </p:nvSpPr>
          <p:spPr>
            <a:xfrm>
              <a:off x="6494977" y="3673659"/>
              <a:ext cx="45653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44" name="Rounded Rectangle 59"/>
            <p:cNvSpPr>
              <a:spLocks noChangeAspect="1"/>
            </p:cNvSpPr>
            <p:nvPr/>
          </p:nvSpPr>
          <p:spPr>
            <a:xfrm>
              <a:off x="6951507" y="3673659"/>
              <a:ext cx="45653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45" name="Rounded Rectangle 60"/>
            <p:cNvSpPr>
              <a:spLocks noChangeAspect="1"/>
            </p:cNvSpPr>
            <p:nvPr/>
          </p:nvSpPr>
          <p:spPr>
            <a:xfrm>
              <a:off x="7408037" y="3673659"/>
              <a:ext cx="45653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46" name="Rounded Rectangle 61"/>
            <p:cNvSpPr>
              <a:spLocks noChangeAspect="1"/>
            </p:cNvSpPr>
            <p:nvPr/>
          </p:nvSpPr>
          <p:spPr>
            <a:xfrm>
              <a:off x="7864567" y="3673659"/>
              <a:ext cx="45653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47" name="Rounded Rectangle 62"/>
            <p:cNvSpPr>
              <a:spLocks noChangeAspect="1"/>
            </p:cNvSpPr>
            <p:nvPr/>
          </p:nvSpPr>
          <p:spPr>
            <a:xfrm>
              <a:off x="8321097" y="3673659"/>
              <a:ext cx="45653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48" name="Rectangle 63"/>
            <p:cNvSpPr/>
            <p:nvPr/>
          </p:nvSpPr>
          <p:spPr>
            <a:xfrm>
              <a:off x="5125387" y="2302059"/>
              <a:ext cx="3652240" cy="1828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grpSp>
      <p:sp>
        <p:nvSpPr>
          <p:cNvPr id="49" name="Freeform 64"/>
          <p:cNvSpPr/>
          <p:nvPr/>
        </p:nvSpPr>
        <p:spPr>
          <a:xfrm>
            <a:off x="4585846" y="2066950"/>
            <a:ext cx="2216727" cy="188685"/>
          </a:xfrm>
          <a:custGeom>
            <a:avLst/>
            <a:gdLst>
              <a:gd name="connsiteX0" fmla="*/ 0 w 2216727"/>
              <a:gd name="connsiteY0" fmla="*/ 375581 h 500272"/>
              <a:gd name="connsiteX1" fmla="*/ 1066800 w 2216727"/>
              <a:gd name="connsiteY1" fmla="*/ 1508 h 500272"/>
              <a:gd name="connsiteX2" fmla="*/ 2216727 w 2216727"/>
              <a:gd name="connsiteY2" fmla="*/ 500272 h 500272"/>
              <a:gd name="connsiteX3" fmla="*/ 2216727 w 2216727"/>
              <a:gd name="connsiteY3" fmla="*/ 500272 h 500272"/>
            </a:gdLst>
            <a:ahLst/>
            <a:cxnLst>
              <a:cxn ang="0">
                <a:pos x="connsiteX0" y="connsiteY0"/>
              </a:cxn>
              <a:cxn ang="0">
                <a:pos x="connsiteX1" y="connsiteY1"/>
              </a:cxn>
              <a:cxn ang="0">
                <a:pos x="connsiteX2" y="connsiteY2"/>
              </a:cxn>
              <a:cxn ang="0">
                <a:pos x="connsiteX3" y="connsiteY3"/>
              </a:cxn>
            </a:cxnLst>
            <a:rect l="l" t="t" r="r" b="b"/>
            <a:pathLst>
              <a:path w="2216727" h="500272">
                <a:moveTo>
                  <a:pt x="0" y="375581"/>
                </a:moveTo>
                <a:cubicBezTo>
                  <a:pt x="348673" y="178153"/>
                  <a:pt x="697346" y="-19274"/>
                  <a:pt x="1066800" y="1508"/>
                </a:cubicBezTo>
                <a:cubicBezTo>
                  <a:pt x="1436254" y="22290"/>
                  <a:pt x="2216727" y="500272"/>
                  <a:pt x="2216727" y="500272"/>
                </a:cubicBezTo>
                <a:lnTo>
                  <a:pt x="2216727" y="500272"/>
                </a:lnTo>
              </a:path>
            </a:pathLst>
          </a:custGeom>
          <a:noFill/>
          <a:ln w="28575">
            <a:solidFill>
              <a:schemeClr val="tx1"/>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50" name="Freeform 65"/>
          <p:cNvSpPr/>
          <p:nvPr/>
        </p:nvSpPr>
        <p:spPr>
          <a:xfrm rot="669378" flipV="1">
            <a:off x="4536817" y="2446627"/>
            <a:ext cx="2723932" cy="183816"/>
          </a:xfrm>
          <a:custGeom>
            <a:avLst/>
            <a:gdLst>
              <a:gd name="connsiteX0" fmla="*/ 0 w 2216727"/>
              <a:gd name="connsiteY0" fmla="*/ 375581 h 500272"/>
              <a:gd name="connsiteX1" fmla="*/ 1066800 w 2216727"/>
              <a:gd name="connsiteY1" fmla="*/ 1508 h 500272"/>
              <a:gd name="connsiteX2" fmla="*/ 2216727 w 2216727"/>
              <a:gd name="connsiteY2" fmla="*/ 500272 h 500272"/>
              <a:gd name="connsiteX3" fmla="*/ 2216727 w 2216727"/>
              <a:gd name="connsiteY3" fmla="*/ 500272 h 500272"/>
            </a:gdLst>
            <a:ahLst/>
            <a:cxnLst>
              <a:cxn ang="0">
                <a:pos x="connsiteX0" y="connsiteY0"/>
              </a:cxn>
              <a:cxn ang="0">
                <a:pos x="connsiteX1" y="connsiteY1"/>
              </a:cxn>
              <a:cxn ang="0">
                <a:pos x="connsiteX2" y="connsiteY2"/>
              </a:cxn>
              <a:cxn ang="0">
                <a:pos x="connsiteX3" y="connsiteY3"/>
              </a:cxn>
            </a:cxnLst>
            <a:rect l="l" t="t" r="r" b="b"/>
            <a:pathLst>
              <a:path w="2216727" h="500272">
                <a:moveTo>
                  <a:pt x="0" y="375581"/>
                </a:moveTo>
                <a:cubicBezTo>
                  <a:pt x="348673" y="178153"/>
                  <a:pt x="697346" y="-19274"/>
                  <a:pt x="1066800" y="1508"/>
                </a:cubicBezTo>
                <a:cubicBezTo>
                  <a:pt x="1436254" y="22290"/>
                  <a:pt x="2216727" y="500272"/>
                  <a:pt x="2216727" y="500272"/>
                </a:cubicBezTo>
                <a:lnTo>
                  <a:pt x="2216727" y="500272"/>
                </a:lnTo>
              </a:path>
            </a:pathLst>
          </a:custGeom>
          <a:noFill/>
          <a:ln w="28575">
            <a:solidFill>
              <a:schemeClr val="tx1"/>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51" name="Freeform 66"/>
          <p:cNvSpPr/>
          <p:nvPr/>
        </p:nvSpPr>
        <p:spPr>
          <a:xfrm>
            <a:off x="4567301" y="2256275"/>
            <a:ext cx="2222696" cy="1441433"/>
          </a:xfrm>
          <a:custGeom>
            <a:avLst/>
            <a:gdLst>
              <a:gd name="connsiteX0" fmla="*/ 0 w 2222696"/>
              <a:gd name="connsiteY0" fmla="*/ 0 h 1441433"/>
              <a:gd name="connsiteX1" fmla="*/ 844062 w 2222696"/>
              <a:gd name="connsiteY1" fmla="*/ 1322363 h 1441433"/>
              <a:gd name="connsiteX2" fmla="*/ 2222696 w 2222696"/>
              <a:gd name="connsiteY2" fmla="*/ 1378634 h 1441433"/>
            </a:gdLst>
            <a:ahLst/>
            <a:cxnLst>
              <a:cxn ang="0">
                <a:pos x="connsiteX0" y="connsiteY0"/>
              </a:cxn>
              <a:cxn ang="0">
                <a:pos x="connsiteX1" y="connsiteY1"/>
              </a:cxn>
              <a:cxn ang="0">
                <a:pos x="connsiteX2" y="connsiteY2"/>
              </a:cxn>
            </a:cxnLst>
            <a:rect l="l" t="t" r="r" b="b"/>
            <a:pathLst>
              <a:path w="2222696" h="1441433">
                <a:moveTo>
                  <a:pt x="0" y="0"/>
                </a:moveTo>
                <a:cubicBezTo>
                  <a:pt x="236806" y="546295"/>
                  <a:pt x="473613" y="1092591"/>
                  <a:pt x="844062" y="1322363"/>
                </a:cubicBezTo>
                <a:cubicBezTo>
                  <a:pt x="1214511" y="1552135"/>
                  <a:pt x="2222696" y="1378634"/>
                  <a:pt x="2222696" y="1378634"/>
                </a:cubicBezTo>
              </a:path>
            </a:pathLst>
          </a:custGeom>
          <a:noFill/>
          <a:ln w="28575">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52" name="Freeform 67"/>
          <p:cNvSpPr/>
          <p:nvPr/>
        </p:nvSpPr>
        <p:spPr>
          <a:xfrm>
            <a:off x="4581369" y="2228139"/>
            <a:ext cx="1758462" cy="942536"/>
          </a:xfrm>
          <a:custGeom>
            <a:avLst/>
            <a:gdLst>
              <a:gd name="connsiteX0" fmla="*/ 0 w 1758462"/>
              <a:gd name="connsiteY0" fmla="*/ 0 h 942536"/>
              <a:gd name="connsiteX1" fmla="*/ 759656 w 1758462"/>
              <a:gd name="connsiteY1" fmla="*/ 745588 h 942536"/>
              <a:gd name="connsiteX2" fmla="*/ 1758462 w 1758462"/>
              <a:gd name="connsiteY2" fmla="*/ 942536 h 942536"/>
            </a:gdLst>
            <a:ahLst/>
            <a:cxnLst>
              <a:cxn ang="0">
                <a:pos x="connsiteX0" y="connsiteY0"/>
              </a:cxn>
              <a:cxn ang="0">
                <a:pos x="connsiteX1" y="connsiteY1"/>
              </a:cxn>
              <a:cxn ang="0">
                <a:pos x="connsiteX2" y="connsiteY2"/>
              </a:cxn>
            </a:cxnLst>
            <a:rect l="l" t="t" r="r" b="b"/>
            <a:pathLst>
              <a:path w="1758462" h="942536">
                <a:moveTo>
                  <a:pt x="0" y="0"/>
                </a:moveTo>
                <a:cubicBezTo>
                  <a:pt x="233289" y="294249"/>
                  <a:pt x="466579" y="588499"/>
                  <a:pt x="759656" y="745588"/>
                </a:cubicBezTo>
                <a:cubicBezTo>
                  <a:pt x="1052733" y="902677"/>
                  <a:pt x="1758462" y="942536"/>
                  <a:pt x="1758462" y="942536"/>
                </a:cubicBezTo>
              </a:path>
            </a:pathLst>
          </a:custGeom>
          <a:noFill/>
          <a:ln w="28575">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53" name="TextBox 68"/>
          <p:cNvSpPr txBox="1"/>
          <p:nvPr/>
        </p:nvSpPr>
        <p:spPr>
          <a:xfrm>
            <a:off x="4710172" y="1484784"/>
            <a:ext cx="1629659" cy="523220"/>
          </a:xfrm>
          <a:prstGeom prst="rect">
            <a:avLst/>
          </a:prstGeom>
          <a:noFill/>
        </p:spPr>
        <p:txBody>
          <a:bodyPr wrap="square" rtlCol="0">
            <a:spAutoFit/>
          </a:bodyPr>
          <a:lstStyle/>
          <a:p>
            <a:r>
              <a:rPr lang="en-US" altLang="zh-CN" sz="2800" dirty="0">
                <a:solidFill>
                  <a:srgbClr val="0432FF"/>
                </a:solidFill>
              </a:rPr>
              <a:t>Insertion</a:t>
            </a:r>
            <a:endParaRPr lang="en-US" sz="2800" dirty="0">
              <a:solidFill>
                <a:srgbClr val="0432FF"/>
              </a:solidFill>
            </a:endParaRPr>
          </a:p>
        </p:txBody>
      </p:sp>
      <p:grpSp>
        <p:nvGrpSpPr>
          <p:cNvPr id="54" name="Group 70"/>
          <p:cNvGrpSpPr/>
          <p:nvPr/>
        </p:nvGrpSpPr>
        <p:grpSpPr>
          <a:xfrm>
            <a:off x="1703512" y="4552528"/>
            <a:ext cx="3652240" cy="1828800"/>
            <a:chOff x="5125387" y="2302059"/>
            <a:chExt cx="3652240" cy="1828800"/>
          </a:xfrm>
        </p:grpSpPr>
        <p:sp>
          <p:nvSpPr>
            <p:cNvPr id="55" name="Rounded Rectangle 78"/>
            <p:cNvSpPr>
              <a:spLocks noChangeAspect="1"/>
            </p:cNvSpPr>
            <p:nvPr/>
          </p:nvSpPr>
          <p:spPr>
            <a:xfrm>
              <a:off x="5125387" y="2302059"/>
              <a:ext cx="45653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56" name="Rounded Rectangle 79"/>
            <p:cNvSpPr>
              <a:spLocks noChangeAspect="1"/>
            </p:cNvSpPr>
            <p:nvPr/>
          </p:nvSpPr>
          <p:spPr>
            <a:xfrm>
              <a:off x="5581917" y="2302059"/>
              <a:ext cx="456530" cy="457200"/>
            </a:xfrm>
            <a:prstGeom prst="roundRect">
              <a:avLst/>
            </a:prstGeom>
            <a:solidFill>
              <a:srgbClr val="FFFC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rgbClr val="000000"/>
                  </a:solidFill>
                </a:rPr>
                <a:t>19</a:t>
              </a:r>
              <a:endParaRPr lang="en-US" sz="1600" dirty="0">
                <a:solidFill>
                  <a:srgbClr val="000000"/>
                </a:solidFill>
              </a:endParaRPr>
            </a:p>
          </p:txBody>
        </p:sp>
        <p:sp>
          <p:nvSpPr>
            <p:cNvPr id="57" name="Rounded Rectangle 80"/>
            <p:cNvSpPr>
              <a:spLocks noChangeAspect="1"/>
            </p:cNvSpPr>
            <p:nvPr/>
          </p:nvSpPr>
          <p:spPr>
            <a:xfrm>
              <a:off x="6038447" y="2302059"/>
              <a:ext cx="45653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58" name="Rounded Rectangle 81"/>
            <p:cNvSpPr>
              <a:spLocks noChangeAspect="1"/>
            </p:cNvSpPr>
            <p:nvPr/>
          </p:nvSpPr>
          <p:spPr>
            <a:xfrm>
              <a:off x="6494977" y="2302059"/>
              <a:ext cx="45653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59" name="Rounded Rectangle 82"/>
            <p:cNvSpPr>
              <a:spLocks noChangeAspect="1"/>
            </p:cNvSpPr>
            <p:nvPr/>
          </p:nvSpPr>
          <p:spPr>
            <a:xfrm>
              <a:off x="6951507" y="2302059"/>
              <a:ext cx="45653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60" name="Rounded Rectangle 83"/>
            <p:cNvSpPr>
              <a:spLocks noChangeAspect="1"/>
            </p:cNvSpPr>
            <p:nvPr/>
          </p:nvSpPr>
          <p:spPr>
            <a:xfrm>
              <a:off x="7408037" y="2302059"/>
              <a:ext cx="45653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61" name="Rounded Rectangle 84"/>
            <p:cNvSpPr>
              <a:spLocks noChangeAspect="1"/>
            </p:cNvSpPr>
            <p:nvPr/>
          </p:nvSpPr>
          <p:spPr>
            <a:xfrm>
              <a:off x="7864567" y="2302059"/>
              <a:ext cx="45653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62" name="Rounded Rectangle 85"/>
            <p:cNvSpPr>
              <a:spLocks noChangeAspect="1"/>
            </p:cNvSpPr>
            <p:nvPr/>
          </p:nvSpPr>
          <p:spPr>
            <a:xfrm>
              <a:off x="8321097" y="2302059"/>
              <a:ext cx="45653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63" name="Rounded Rectangle 86"/>
            <p:cNvSpPr>
              <a:spLocks noChangeAspect="1"/>
            </p:cNvSpPr>
            <p:nvPr/>
          </p:nvSpPr>
          <p:spPr>
            <a:xfrm>
              <a:off x="5125387" y="2759259"/>
              <a:ext cx="45653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64" name="Rounded Rectangle 87"/>
            <p:cNvSpPr>
              <a:spLocks noChangeAspect="1"/>
            </p:cNvSpPr>
            <p:nvPr/>
          </p:nvSpPr>
          <p:spPr>
            <a:xfrm>
              <a:off x="5581917" y="2759259"/>
              <a:ext cx="45653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65" name="Rounded Rectangle 88"/>
            <p:cNvSpPr>
              <a:spLocks noChangeAspect="1"/>
            </p:cNvSpPr>
            <p:nvPr/>
          </p:nvSpPr>
          <p:spPr>
            <a:xfrm>
              <a:off x="6038447" y="2759259"/>
              <a:ext cx="456530" cy="457200"/>
            </a:xfrm>
            <a:prstGeom prst="roundRect">
              <a:avLst/>
            </a:prstGeom>
            <a:solidFill>
              <a:srgbClr val="FFFC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1600" dirty="0">
                  <a:solidFill>
                    <a:srgbClr val="000000"/>
                  </a:solidFill>
                </a:rPr>
                <a:t>24</a:t>
              </a:r>
              <a:endParaRPr lang="en-US" sz="1600" dirty="0">
                <a:solidFill>
                  <a:srgbClr val="000000"/>
                </a:solidFill>
              </a:endParaRPr>
            </a:p>
          </p:txBody>
        </p:sp>
        <p:sp>
          <p:nvSpPr>
            <p:cNvPr id="66" name="Rounded Rectangle 89"/>
            <p:cNvSpPr>
              <a:spLocks noChangeAspect="1"/>
            </p:cNvSpPr>
            <p:nvPr/>
          </p:nvSpPr>
          <p:spPr>
            <a:xfrm>
              <a:off x="6494977" y="2759259"/>
              <a:ext cx="45653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67" name="Rounded Rectangle 90"/>
            <p:cNvSpPr>
              <a:spLocks noChangeAspect="1"/>
            </p:cNvSpPr>
            <p:nvPr/>
          </p:nvSpPr>
          <p:spPr>
            <a:xfrm>
              <a:off x="6951507" y="2759259"/>
              <a:ext cx="45653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68" name="Rounded Rectangle 91"/>
            <p:cNvSpPr>
              <a:spLocks noChangeAspect="1"/>
            </p:cNvSpPr>
            <p:nvPr/>
          </p:nvSpPr>
          <p:spPr>
            <a:xfrm>
              <a:off x="7408037" y="2759259"/>
              <a:ext cx="45653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69" name="Rounded Rectangle 92"/>
            <p:cNvSpPr>
              <a:spLocks noChangeAspect="1"/>
            </p:cNvSpPr>
            <p:nvPr/>
          </p:nvSpPr>
          <p:spPr>
            <a:xfrm>
              <a:off x="7864567" y="2759259"/>
              <a:ext cx="45653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70" name="Rounded Rectangle 93"/>
            <p:cNvSpPr>
              <a:spLocks noChangeAspect="1"/>
            </p:cNvSpPr>
            <p:nvPr/>
          </p:nvSpPr>
          <p:spPr>
            <a:xfrm>
              <a:off x="8321097" y="2759259"/>
              <a:ext cx="45653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71" name="Rounded Rectangle 94"/>
            <p:cNvSpPr>
              <a:spLocks noChangeAspect="1"/>
            </p:cNvSpPr>
            <p:nvPr/>
          </p:nvSpPr>
          <p:spPr>
            <a:xfrm>
              <a:off x="5125387" y="3216459"/>
              <a:ext cx="456530" cy="457200"/>
            </a:xfrm>
            <a:prstGeom prst="roundRect">
              <a:avLst/>
            </a:prstGeom>
            <a:solidFill>
              <a:srgbClr val="FFFC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1600" dirty="0">
                  <a:solidFill>
                    <a:srgbClr val="000000"/>
                  </a:solidFill>
                </a:rPr>
                <a:t>26</a:t>
              </a:r>
              <a:endParaRPr lang="en-US" sz="1600" dirty="0">
                <a:solidFill>
                  <a:srgbClr val="000000"/>
                </a:solidFill>
              </a:endParaRPr>
            </a:p>
          </p:txBody>
        </p:sp>
        <p:sp>
          <p:nvSpPr>
            <p:cNvPr id="72" name="Rounded Rectangle 95"/>
            <p:cNvSpPr>
              <a:spLocks noChangeAspect="1"/>
            </p:cNvSpPr>
            <p:nvPr/>
          </p:nvSpPr>
          <p:spPr>
            <a:xfrm>
              <a:off x="5581917" y="3216459"/>
              <a:ext cx="45653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73" name="Rounded Rectangle 96"/>
            <p:cNvSpPr>
              <a:spLocks noChangeAspect="1"/>
            </p:cNvSpPr>
            <p:nvPr/>
          </p:nvSpPr>
          <p:spPr>
            <a:xfrm>
              <a:off x="6038447" y="3216459"/>
              <a:ext cx="45653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74" name="Rounded Rectangle 97"/>
            <p:cNvSpPr>
              <a:spLocks noChangeAspect="1"/>
            </p:cNvSpPr>
            <p:nvPr/>
          </p:nvSpPr>
          <p:spPr>
            <a:xfrm>
              <a:off x="6494977" y="3216459"/>
              <a:ext cx="45653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75" name="Rounded Rectangle 98"/>
            <p:cNvSpPr>
              <a:spLocks noChangeAspect="1"/>
            </p:cNvSpPr>
            <p:nvPr/>
          </p:nvSpPr>
          <p:spPr>
            <a:xfrm>
              <a:off x="6951507" y="3216459"/>
              <a:ext cx="45653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76" name="Rounded Rectangle 99"/>
            <p:cNvSpPr>
              <a:spLocks noChangeAspect="1"/>
            </p:cNvSpPr>
            <p:nvPr/>
          </p:nvSpPr>
          <p:spPr>
            <a:xfrm>
              <a:off x="7408037" y="3216459"/>
              <a:ext cx="45653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77" name="Rounded Rectangle 100"/>
            <p:cNvSpPr>
              <a:spLocks noChangeAspect="1"/>
            </p:cNvSpPr>
            <p:nvPr/>
          </p:nvSpPr>
          <p:spPr>
            <a:xfrm>
              <a:off x="7864567" y="3216459"/>
              <a:ext cx="45653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78" name="Rounded Rectangle 101"/>
            <p:cNvSpPr>
              <a:spLocks noChangeAspect="1"/>
            </p:cNvSpPr>
            <p:nvPr/>
          </p:nvSpPr>
          <p:spPr>
            <a:xfrm>
              <a:off x="8321097" y="3216459"/>
              <a:ext cx="45653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79" name="Rounded Rectangle 102"/>
            <p:cNvSpPr>
              <a:spLocks noChangeAspect="1"/>
            </p:cNvSpPr>
            <p:nvPr/>
          </p:nvSpPr>
          <p:spPr>
            <a:xfrm>
              <a:off x="5125387" y="3673659"/>
              <a:ext cx="45653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80" name="Rounded Rectangle 103"/>
            <p:cNvSpPr>
              <a:spLocks noChangeAspect="1"/>
            </p:cNvSpPr>
            <p:nvPr/>
          </p:nvSpPr>
          <p:spPr>
            <a:xfrm>
              <a:off x="5581917" y="3673659"/>
              <a:ext cx="456530" cy="457200"/>
            </a:xfrm>
            <a:prstGeom prst="roundRect">
              <a:avLst/>
            </a:prstGeom>
            <a:solidFill>
              <a:srgbClr val="FFFC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1600" dirty="0">
                  <a:solidFill>
                    <a:srgbClr val="000000"/>
                  </a:solidFill>
                </a:rPr>
                <a:t>18</a:t>
              </a:r>
              <a:endParaRPr lang="en-US" sz="1600" dirty="0">
                <a:solidFill>
                  <a:srgbClr val="000000"/>
                </a:solidFill>
              </a:endParaRPr>
            </a:p>
          </p:txBody>
        </p:sp>
        <p:sp>
          <p:nvSpPr>
            <p:cNvPr id="81" name="Rounded Rectangle 104"/>
            <p:cNvSpPr>
              <a:spLocks noChangeAspect="1"/>
            </p:cNvSpPr>
            <p:nvPr/>
          </p:nvSpPr>
          <p:spPr>
            <a:xfrm>
              <a:off x="6038447" y="3673659"/>
              <a:ext cx="45653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82" name="Rounded Rectangle 105"/>
            <p:cNvSpPr>
              <a:spLocks noChangeAspect="1"/>
            </p:cNvSpPr>
            <p:nvPr/>
          </p:nvSpPr>
          <p:spPr>
            <a:xfrm>
              <a:off x="6494977" y="3673659"/>
              <a:ext cx="45653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83" name="Rounded Rectangle 106"/>
            <p:cNvSpPr>
              <a:spLocks noChangeAspect="1"/>
            </p:cNvSpPr>
            <p:nvPr/>
          </p:nvSpPr>
          <p:spPr>
            <a:xfrm>
              <a:off x="6951507" y="3673659"/>
              <a:ext cx="45653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84" name="Rounded Rectangle 107"/>
            <p:cNvSpPr>
              <a:spLocks noChangeAspect="1"/>
            </p:cNvSpPr>
            <p:nvPr/>
          </p:nvSpPr>
          <p:spPr>
            <a:xfrm>
              <a:off x="7408037" y="3673659"/>
              <a:ext cx="45653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85" name="Rounded Rectangle 108"/>
            <p:cNvSpPr>
              <a:spLocks noChangeAspect="1"/>
            </p:cNvSpPr>
            <p:nvPr/>
          </p:nvSpPr>
          <p:spPr>
            <a:xfrm>
              <a:off x="7864567" y="3673659"/>
              <a:ext cx="45653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86" name="Rounded Rectangle 109"/>
            <p:cNvSpPr>
              <a:spLocks noChangeAspect="1"/>
            </p:cNvSpPr>
            <p:nvPr/>
          </p:nvSpPr>
          <p:spPr>
            <a:xfrm>
              <a:off x="8321097" y="3673659"/>
              <a:ext cx="45653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87" name="Rectangle 110"/>
            <p:cNvSpPr/>
            <p:nvPr/>
          </p:nvSpPr>
          <p:spPr>
            <a:xfrm>
              <a:off x="5125387" y="2302059"/>
              <a:ext cx="3652240" cy="1828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grpSp>
      <p:sp>
        <p:nvSpPr>
          <p:cNvPr id="88" name="Freeform 71"/>
          <p:cNvSpPr/>
          <p:nvPr/>
        </p:nvSpPr>
        <p:spPr>
          <a:xfrm>
            <a:off x="2614004" y="4556299"/>
            <a:ext cx="3537405" cy="700606"/>
          </a:xfrm>
          <a:custGeom>
            <a:avLst/>
            <a:gdLst>
              <a:gd name="connsiteX0" fmla="*/ 0 w 3560618"/>
              <a:gd name="connsiteY0" fmla="*/ 213071 h 628707"/>
              <a:gd name="connsiteX1" fmla="*/ 2189018 w 3560618"/>
              <a:gd name="connsiteY1" fmla="*/ 19107 h 628707"/>
              <a:gd name="connsiteX2" fmla="*/ 3560618 w 3560618"/>
              <a:gd name="connsiteY2" fmla="*/ 628707 h 628707"/>
            </a:gdLst>
            <a:ahLst/>
            <a:cxnLst>
              <a:cxn ang="0">
                <a:pos x="connsiteX0" y="connsiteY0"/>
              </a:cxn>
              <a:cxn ang="0">
                <a:pos x="connsiteX1" y="connsiteY1"/>
              </a:cxn>
              <a:cxn ang="0">
                <a:pos x="connsiteX2" y="connsiteY2"/>
              </a:cxn>
            </a:cxnLst>
            <a:rect l="l" t="t" r="r" b="b"/>
            <a:pathLst>
              <a:path w="3560618" h="628707">
                <a:moveTo>
                  <a:pt x="0" y="213071"/>
                </a:moveTo>
                <a:cubicBezTo>
                  <a:pt x="797791" y="81452"/>
                  <a:pt x="1595582" y="-50166"/>
                  <a:pt x="2189018" y="19107"/>
                </a:cubicBezTo>
                <a:cubicBezTo>
                  <a:pt x="2782454" y="88380"/>
                  <a:pt x="3560618" y="628707"/>
                  <a:pt x="3560618" y="628707"/>
                </a:cubicBezTo>
              </a:path>
            </a:pathLst>
          </a:custGeom>
          <a:noFill/>
          <a:ln w="28575">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89" name="Freeform 72"/>
          <p:cNvSpPr/>
          <p:nvPr/>
        </p:nvSpPr>
        <p:spPr>
          <a:xfrm>
            <a:off x="3075700" y="5243050"/>
            <a:ext cx="3075709" cy="27709"/>
          </a:xfrm>
          <a:custGeom>
            <a:avLst/>
            <a:gdLst>
              <a:gd name="connsiteX0" fmla="*/ 0 w 3075709"/>
              <a:gd name="connsiteY0" fmla="*/ 0 h 27709"/>
              <a:gd name="connsiteX1" fmla="*/ 1773382 w 3075709"/>
              <a:gd name="connsiteY1" fmla="*/ 27709 h 27709"/>
              <a:gd name="connsiteX2" fmla="*/ 3075709 w 3075709"/>
              <a:gd name="connsiteY2" fmla="*/ 0 h 27709"/>
              <a:gd name="connsiteX3" fmla="*/ 3075709 w 3075709"/>
              <a:gd name="connsiteY3" fmla="*/ 0 h 27709"/>
            </a:gdLst>
            <a:ahLst/>
            <a:cxnLst>
              <a:cxn ang="0">
                <a:pos x="connsiteX0" y="connsiteY0"/>
              </a:cxn>
              <a:cxn ang="0">
                <a:pos x="connsiteX1" y="connsiteY1"/>
              </a:cxn>
              <a:cxn ang="0">
                <a:pos x="connsiteX2" y="connsiteY2"/>
              </a:cxn>
              <a:cxn ang="0">
                <a:pos x="connsiteX3" y="connsiteY3"/>
              </a:cxn>
            </a:cxnLst>
            <a:rect l="l" t="t" r="r" b="b"/>
            <a:pathLst>
              <a:path w="3075709" h="27709">
                <a:moveTo>
                  <a:pt x="0" y="0"/>
                </a:moveTo>
                <a:lnTo>
                  <a:pt x="1773382" y="27709"/>
                </a:lnTo>
                <a:cubicBezTo>
                  <a:pt x="2286000" y="27709"/>
                  <a:pt x="3075709" y="0"/>
                  <a:pt x="3075709" y="0"/>
                </a:cubicBezTo>
                <a:lnTo>
                  <a:pt x="3075709" y="0"/>
                </a:lnTo>
              </a:path>
            </a:pathLst>
          </a:custGeom>
          <a:noFill/>
          <a:ln w="28575">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90" name="Freeform 73"/>
          <p:cNvSpPr/>
          <p:nvPr/>
        </p:nvSpPr>
        <p:spPr>
          <a:xfrm>
            <a:off x="2161300" y="5256905"/>
            <a:ext cx="3990109" cy="519806"/>
          </a:xfrm>
          <a:custGeom>
            <a:avLst/>
            <a:gdLst>
              <a:gd name="connsiteX0" fmla="*/ 0 w 3990109"/>
              <a:gd name="connsiteY0" fmla="*/ 443345 h 519806"/>
              <a:gd name="connsiteX1" fmla="*/ 1898073 w 3990109"/>
              <a:gd name="connsiteY1" fmla="*/ 484909 h 519806"/>
              <a:gd name="connsiteX2" fmla="*/ 3990109 w 3990109"/>
              <a:gd name="connsiteY2" fmla="*/ 0 h 519806"/>
            </a:gdLst>
            <a:ahLst/>
            <a:cxnLst>
              <a:cxn ang="0">
                <a:pos x="connsiteX0" y="connsiteY0"/>
              </a:cxn>
              <a:cxn ang="0">
                <a:pos x="connsiteX1" y="connsiteY1"/>
              </a:cxn>
              <a:cxn ang="0">
                <a:pos x="connsiteX2" y="connsiteY2"/>
              </a:cxn>
            </a:cxnLst>
            <a:rect l="l" t="t" r="r" b="b"/>
            <a:pathLst>
              <a:path w="3990109" h="519806">
                <a:moveTo>
                  <a:pt x="0" y="443345"/>
                </a:moveTo>
                <a:cubicBezTo>
                  <a:pt x="616527" y="501072"/>
                  <a:pt x="1233055" y="558800"/>
                  <a:pt x="1898073" y="484909"/>
                </a:cubicBezTo>
                <a:cubicBezTo>
                  <a:pt x="2563091" y="411018"/>
                  <a:pt x="3990109" y="0"/>
                  <a:pt x="3990109" y="0"/>
                </a:cubicBezTo>
              </a:path>
            </a:pathLst>
          </a:custGeom>
          <a:noFill/>
          <a:ln w="28575">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91" name="Freeform 74"/>
          <p:cNvSpPr/>
          <p:nvPr/>
        </p:nvSpPr>
        <p:spPr>
          <a:xfrm>
            <a:off x="2632355" y="5270759"/>
            <a:ext cx="3532909" cy="997983"/>
          </a:xfrm>
          <a:custGeom>
            <a:avLst/>
            <a:gdLst>
              <a:gd name="connsiteX0" fmla="*/ 0 w 3532909"/>
              <a:gd name="connsiteY0" fmla="*/ 900546 h 997983"/>
              <a:gd name="connsiteX1" fmla="*/ 1565563 w 3532909"/>
              <a:gd name="connsiteY1" fmla="*/ 914400 h 997983"/>
              <a:gd name="connsiteX2" fmla="*/ 3532909 w 3532909"/>
              <a:gd name="connsiteY2" fmla="*/ 0 h 997983"/>
            </a:gdLst>
            <a:ahLst/>
            <a:cxnLst>
              <a:cxn ang="0">
                <a:pos x="connsiteX0" y="connsiteY0"/>
              </a:cxn>
              <a:cxn ang="0">
                <a:pos x="connsiteX1" y="connsiteY1"/>
              </a:cxn>
              <a:cxn ang="0">
                <a:pos x="connsiteX2" y="connsiteY2"/>
              </a:cxn>
            </a:cxnLst>
            <a:rect l="l" t="t" r="r" b="b"/>
            <a:pathLst>
              <a:path w="3532909" h="997983">
                <a:moveTo>
                  <a:pt x="0" y="900546"/>
                </a:moveTo>
                <a:cubicBezTo>
                  <a:pt x="488372" y="982518"/>
                  <a:pt x="976745" y="1064491"/>
                  <a:pt x="1565563" y="914400"/>
                </a:cubicBezTo>
                <a:cubicBezTo>
                  <a:pt x="2154381" y="764309"/>
                  <a:pt x="3532909" y="0"/>
                  <a:pt x="3532909" y="0"/>
                </a:cubicBezTo>
              </a:path>
            </a:pathLst>
          </a:custGeom>
          <a:noFill/>
          <a:ln w="28575">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92" name="TextBox 75"/>
          <p:cNvSpPr txBox="1"/>
          <p:nvPr/>
        </p:nvSpPr>
        <p:spPr>
          <a:xfrm>
            <a:off x="3798563" y="3985900"/>
            <a:ext cx="1286776" cy="523220"/>
          </a:xfrm>
          <a:prstGeom prst="rect">
            <a:avLst/>
          </a:prstGeom>
          <a:noFill/>
        </p:spPr>
        <p:txBody>
          <a:bodyPr wrap="square" rtlCol="0">
            <a:spAutoFit/>
          </a:bodyPr>
          <a:lstStyle/>
          <a:p>
            <a:r>
              <a:rPr lang="en-US" altLang="zh-CN" sz="2800" dirty="0">
                <a:solidFill>
                  <a:srgbClr val="0432FF"/>
                </a:solidFill>
              </a:rPr>
              <a:t>Query</a:t>
            </a:r>
            <a:endParaRPr lang="en-US" sz="2800" dirty="0">
              <a:solidFill>
                <a:srgbClr val="0432FF"/>
              </a:solidFill>
            </a:endParaRPr>
          </a:p>
        </p:txBody>
      </p:sp>
      <p:sp>
        <p:nvSpPr>
          <p:cNvPr id="93" name="Rounded Rectangle 76"/>
          <p:cNvSpPr>
            <a:spLocks noChangeAspect="1"/>
          </p:cNvSpPr>
          <p:nvPr/>
        </p:nvSpPr>
        <p:spPr>
          <a:xfrm>
            <a:off x="6274550" y="5097023"/>
            <a:ext cx="344646" cy="347472"/>
          </a:xfrm>
          <a:prstGeom prst="roundRect">
            <a:avLst/>
          </a:prstGeom>
          <a:solidFill>
            <a:srgbClr val="0432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94" name="TextBox 77"/>
          <p:cNvSpPr txBox="1"/>
          <p:nvPr/>
        </p:nvSpPr>
        <p:spPr>
          <a:xfrm>
            <a:off x="6619865" y="4976878"/>
            <a:ext cx="3771035" cy="1384995"/>
          </a:xfrm>
          <a:prstGeom prst="rect">
            <a:avLst/>
          </a:prstGeom>
          <a:noFill/>
        </p:spPr>
        <p:txBody>
          <a:bodyPr wrap="square" rtlCol="0">
            <a:spAutoFit/>
          </a:bodyPr>
          <a:lstStyle/>
          <a:p>
            <a:r>
              <a:rPr lang="en-US" altLang="zh-CN" sz="2800" dirty="0">
                <a:solidFill>
                  <a:srgbClr val="000000"/>
                </a:solidFill>
                <a:latin typeface="+mn-ea"/>
                <a:cs typeface="Microsoft YaHei" charset="0"/>
              </a:rPr>
              <a:t>’frequency: </a:t>
            </a:r>
            <a:r>
              <a:rPr lang="en-US" altLang="zh-CN" sz="2800" b="1" dirty="0">
                <a:solidFill>
                  <a:srgbClr val="0432FF"/>
                </a:solidFill>
                <a:latin typeface="+mn-ea"/>
                <a:cs typeface="Microsoft YaHei" charset="0"/>
              </a:rPr>
              <a:t>18 </a:t>
            </a:r>
            <a:endParaRPr lang="zh-CN" altLang="en-US" sz="2800" b="1" dirty="0">
              <a:solidFill>
                <a:srgbClr val="0432FF"/>
              </a:solidFill>
              <a:latin typeface="+mn-ea"/>
              <a:cs typeface="Microsoft YaHei" charset="0"/>
            </a:endParaRPr>
          </a:p>
          <a:p>
            <a:r>
              <a:rPr lang="en-US" altLang="zh-CN" sz="2800" dirty="0">
                <a:solidFill>
                  <a:srgbClr val="000000"/>
                </a:solidFill>
                <a:latin typeface="+mn-ea"/>
                <a:cs typeface="Microsoft YaHei" charset="0"/>
              </a:rPr>
              <a:t>= Min{19, 24, 26, </a:t>
            </a:r>
            <a:r>
              <a:rPr lang="en-US" altLang="zh-CN" sz="2800" b="1" dirty="0">
                <a:solidFill>
                  <a:srgbClr val="0432FF"/>
                </a:solidFill>
                <a:latin typeface="+mn-ea"/>
                <a:cs typeface="Microsoft YaHei" charset="0"/>
              </a:rPr>
              <a:t>18</a:t>
            </a:r>
            <a:r>
              <a:rPr lang="en-US" altLang="zh-CN" sz="2800" dirty="0">
                <a:solidFill>
                  <a:srgbClr val="000000"/>
                </a:solidFill>
                <a:latin typeface="+mn-ea"/>
                <a:cs typeface="Microsoft YaHei" charset="0"/>
              </a:rPr>
              <a:t>}</a:t>
            </a:r>
            <a:endParaRPr lang="en-US" sz="2800" dirty="0">
              <a:solidFill>
                <a:srgbClr val="000000"/>
              </a:solidFill>
              <a:latin typeface="+mn-ea"/>
              <a:cs typeface="Microsoft YaHei" charset="0"/>
            </a:endParaRPr>
          </a:p>
          <a:p>
            <a:endParaRPr lang="en-US" sz="2800" dirty="0">
              <a:solidFill>
                <a:srgbClr val="000000"/>
              </a:solidFill>
              <a:latin typeface="+mn-ea"/>
              <a:cs typeface="Microsoft YaHei" charset="0"/>
            </a:endParaRPr>
          </a:p>
        </p:txBody>
      </p:sp>
    </p:spTree>
    <p:custDataLst>
      <p:tags r:id="rId1"/>
    </p:custDataLst>
    <p:extLst>
      <p:ext uri="{BB962C8B-B14F-4D97-AF65-F5344CB8AC3E}">
        <p14:creationId xmlns:p14="http://schemas.microsoft.com/office/powerpoint/2010/main" val="1550712367"/>
      </p:ext>
    </p:extLst>
  </p:cSld>
  <p:clrMapOvr>
    <a:masterClrMapping/>
  </p:clrMapOvr>
  <mc:AlternateContent xmlns:mc="http://schemas.openxmlformats.org/markup-compatibility/2006" xmlns:p14="http://schemas.microsoft.com/office/powerpoint/2010/main">
    <mc:Choice Requires="p14">
      <p:transition spd="slow" p14:dur="2000" advTm="132128"/>
    </mc:Choice>
    <mc:Fallback xmlns="">
      <p:transition spd="slow" advTm="13212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0"/>
                                        </p:tgtEl>
                                        <p:attrNameLst>
                                          <p:attrName>style.visibility</p:attrName>
                                        </p:attrNameLst>
                                      </p:cBhvr>
                                      <p:to>
                                        <p:strVal val="visible"/>
                                      </p:to>
                                    </p:set>
                                    <p:animEffect transition="in" filter="wipe(left)">
                                      <p:cBhvr>
                                        <p:cTn id="11" dur="500"/>
                                        <p:tgtEl>
                                          <p:spTgt spid="5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wipe(left)">
                                      <p:cBhvr>
                                        <p:cTn id="15" dur="500"/>
                                        <p:tgtEl>
                                          <p:spTgt spid="5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wipe(left)">
                                      <p:cBhvr>
                                        <p:cTn id="19" dur="500"/>
                                        <p:tgtEl>
                                          <p:spTgt spid="51"/>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88"/>
                                        </p:tgtEl>
                                        <p:attrNameLst>
                                          <p:attrName>style.visibility</p:attrName>
                                        </p:attrNameLst>
                                      </p:cBhvr>
                                      <p:to>
                                        <p:strVal val="visible"/>
                                      </p:to>
                                    </p:set>
                                    <p:animEffect transition="in" filter="wipe(left)">
                                      <p:cBhvr>
                                        <p:cTn id="24" dur="500"/>
                                        <p:tgtEl>
                                          <p:spTgt spid="88"/>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89"/>
                                        </p:tgtEl>
                                        <p:attrNameLst>
                                          <p:attrName>style.visibility</p:attrName>
                                        </p:attrNameLst>
                                      </p:cBhvr>
                                      <p:to>
                                        <p:strVal val="visible"/>
                                      </p:to>
                                    </p:set>
                                    <p:animEffect transition="in" filter="wipe(left)">
                                      <p:cBhvr>
                                        <p:cTn id="27" dur="500"/>
                                        <p:tgtEl>
                                          <p:spTgt spid="89"/>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90"/>
                                        </p:tgtEl>
                                        <p:attrNameLst>
                                          <p:attrName>style.visibility</p:attrName>
                                        </p:attrNameLst>
                                      </p:cBhvr>
                                      <p:to>
                                        <p:strVal val="visible"/>
                                      </p:to>
                                    </p:set>
                                    <p:animEffect transition="in" filter="wipe(left)">
                                      <p:cBhvr>
                                        <p:cTn id="30" dur="500"/>
                                        <p:tgtEl>
                                          <p:spTgt spid="90"/>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91"/>
                                        </p:tgtEl>
                                        <p:attrNameLst>
                                          <p:attrName>style.visibility</p:attrName>
                                        </p:attrNameLst>
                                      </p:cBhvr>
                                      <p:to>
                                        <p:strVal val="visible"/>
                                      </p:to>
                                    </p:set>
                                    <p:animEffect transition="in" filter="wipe(left)">
                                      <p:cBhvr>
                                        <p:cTn id="33" dur="500"/>
                                        <p:tgtEl>
                                          <p:spTgt spid="9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93"/>
                                        </p:tgtEl>
                                        <p:attrNameLst>
                                          <p:attrName>style.visibility</p:attrName>
                                        </p:attrNameLst>
                                      </p:cBhvr>
                                      <p:to>
                                        <p:strVal val="visible"/>
                                      </p:to>
                                    </p:set>
                                    <p:animEffect transition="in" filter="wipe(left)">
                                      <p:cBhvr>
                                        <p:cTn id="38" dur="500"/>
                                        <p:tgtEl>
                                          <p:spTgt spid="93"/>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94"/>
                                        </p:tgtEl>
                                        <p:attrNameLst>
                                          <p:attrName>style.visibility</p:attrName>
                                        </p:attrNameLst>
                                      </p:cBhvr>
                                      <p:to>
                                        <p:strVal val="visible"/>
                                      </p:to>
                                    </p:set>
                                    <p:animEffect transition="in" filter="wipe(left)">
                                      <p:cBhvr>
                                        <p:cTn id="41"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51" grpId="0" animBg="1"/>
      <p:bldP spid="52" grpId="0" animBg="1"/>
      <p:bldP spid="88" grpId="0" animBg="1"/>
      <p:bldP spid="89" grpId="0" animBg="1"/>
      <p:bldP spid="90" grpId="0" animBg="1"/>
      <p:bldP spid="91" grpId="0" animBg="1"/>
      <p:bldP spid="93" grpId="0" animBg="1"/>
      <p:bldP spid="94"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5|11.3|7.2"/>
</p:tagLst>
</file>

<file path=ppt/tags/tag10.xml><?xml version="1.0" encoding="utf-8"?>
<p:tagLst xmlns:a="http://schemas.openxmlformats.org/drawingml/2006/main" xmlns:r="http://schemas.openxmlformats.org/officeDocument/2006/relationships" xmlns:p="http://schemas.openxmlformats.org/presentationml/2006/main">
  <p:tag name="TIMING" val="|9|12.1|31.1|5|5.4|31.1"/>
</p:tagLst>
</file>

<file path=ppt/tags/tag11.xml><?xml version="1.0" encoding="utf-8"?>
<p:tagLst xmlns:a="http://schemas.openxmlformats.org/drawingml/2006/main" xmlns:r="http://schemas.openxmlformats.org/officeDocument/2006/relationships" xmlns:p="http://schemas.openxmlformats.org/presentationml/2006/main">
  <p:tag name="TIMING" val="|9|12.1|31.1|5|5.4|31.1"/>
</p:tagLst>
</file>

<file path=ppt/tags/tag12.xml><?xml version="1.0" encoding="utf-8"?>
<p:tagLst xmlns:a="http://schemas.openxmlformats.org/drawingml/2006/main" xmlns:r="http://schemas.openxmlformats.org/officeDocument/2006/relationships" xmlns:p="http://schemas.openxmlformats.org/presentationml/2006/main">
  <p:tag name="TIMING" val="|9|12.1|31.1|5|5.4|31.1"/>
</p:tagLst>
</file>

<file path=ppt/tags/tag13.xml><?xml version="1.0" encoding="utf-8"?>
<p:tagLst xmlns:a="http://schemas.openxmlformats.org/drawingml/2006/main" xmlns:r="http://schemas.openxmlformats.org/officeDocument/2006/relationships" xmlns:p="http://schemas.openxmlformats.org/presentationml/2006/main">
  <p:tag name="TIMING" val="|9|12.1|31.1|5|5.4|31.1"/>
</p:tagLst>
</file>

<file path=ppt/tags/tag14.xml><?xml version="1.0" encoding="utf-8"?>
<p:tagLst xmlns:a="http://schemas.openxmlformats.org/drawingml/2006/main" xmlns:r="http://schemas.openxmlformats.org/officeDocument/2006/relationships" xmlns:p="http://schemas.openxmlformats.org/presentationml/2006/main">
  <p:tag name="TIMING" val="|9|12.1|31.1|5|5.4|31.1"/>
</p:tagLst>
</file>

<file path=ppt/tags/tag15.xml><?xml version="1.0" encoding="utf-8"?>
<p:tagLst xmlns:a="http://schemas.openxmlformats.org/drawingml/2006/main" xmlns:r="http://schemas.openxmlformats.org/officeDocument/2006/relationships" xmlns:p="http://schemas.openxmlformats.org/presentationml/2006/main">
  <p:tag name="TIMING" val="|9|12.1|31.1|5|5.4|31.1"/>
</p:tagLst>
</file>

<file path=ppt/tags/tag16.xml><?xml version="1.0" encoding="utf-8"?>
<p:tagLst xmlns:a="http://schemas.openxmlformats.org/drawingml/2006/main" xmlns:r="http://schemas.openxmlformats.org/officeDocument/2006/relationships" xmlns:p="http://schemas.openxmlformats.org/presentationml/2006/main">
  <p:tag name="TIMING" val="|1.5|9.8|7.3|2.4"/>
</p:tagLst>
</file>

<file path=ppt/tags/tag17.xml><?xml version="1.0" encoding="utf-8"?>
<p:tagLst xmlns:a="http://schemas.openxmlformats.org/drawingml/2006/main" xmlns:r="http://schemas.openxmlformats.org/officeDocument/2006/relationships" xmlns:p="http://schemas.openxmlformats.org/presentationml/2006/main">
  <p:tag name="MH" val="20160508133540"/>
  <p:tag name="MH_LIBRARY" val="GRAPHIC"/>
  <p:tag name="MH_ORDER" val="矩形 4"/>
</p:tagLst>
</file>

<file path=ppt/tags/tag18.xml><?xml version="1.0" encoding="utf-8"?>
<p:tagLst xmlns:a="http://schemas.openxmlformats.org/drawingml/2006/main" xmlns:r="http://schemas.openxmlformats.org/officeDocument/2006/relationships" xmlns:p="http://schemas.openxmlformats.org/presentationml/2006/main">
  <p:tag name="MH" val="20160508133540"/>
  <p:tag name="MH_LIBRARY" val="GRAPHIC"/>
  <p:tag name="MH_ORDER" val="直接连接符 6"/>
</p:tagLst>
</file>

<file path=ppt/tags/tag2.xml><?xml version="1.0" encoding="utf-8"?>
<p:tagLst xmlns:a="http://schemas.openxmlformats.org/drawingml/2006/main" xmlns:r="http://schemas.openxmlformats.org/officeDocument/2006/relationships" xmlns:p="http://schemas.openxmlformats.org/presentationml/2006/main">
  <p:tag name="TIMING" val="|6.7|6.3|7"/>
</p:tagLst>
</file>

<file path=ppt/tags/tag3.xml><?xml version="1.0" encoding="utf-8"?>
<p:tagLst xmlns:a="http://schemas.openxmlformats.org/drawingml/2006/main" xmlns:r="http://schemas.openxmlformats.org/officeDocument/2006/relationships" xmlns:p="http://schemas.openxmlformats.org/presentationml/2006/main">
  <p:tag name="TIMING" val="|4.2"/>
</p:tagLst>
</file>

<file path=ppt/tags/tag4.xml><?xml version="1.0" encoding="utf-8"?>
<p:tagLst xmlns:a="http://schemas.openxmlformats.org/drawingml/2006/main" xmlns:r="http://schemas.openxmlformats.org/officeDocument/2006/relationships" xmlns:p="http://schemas.openxmlformats.org/presentationml/2006/main">
  <p:tag name="TIMING" val="|4.2"/>
</p:tagLst>
</file>

<file path=ppt/tags/tag5.xml><?xml version="1.0" encoding="utf-8"?>
<p:tagLst xmlns:a="http://schemas.openxmlformats.org/drawingml/2006/main" xmlns:r="http://schemas.openxmlformats.org/officeDocument/2006/relationships" xmlns:p="http://schemas.openxmlformats.org/presentationml/2006/main">
  <p:tag name="TIMING" val="|4.2"/>
</p:tagLst>
</file>

<file path=ppt/tags/tag6.xml><?xml version="1.0" encoding="utf-8"?>
<p:tagLst xmlns:a="http://schemas.openxmlformats.org/drawingml/2006/main" xmlns:r="http://schemas.openxmlformats.org/officeDocument/2006/relationships" xmlns:p="http://schemas.openxmlformats.org/presentationml/2006/main">
  <p:tag name="TIMING" val="|47.2|27.6|36.5"/>
</p:tagLst>
</file>

<file path=ppt/tags/tag7.xml><?xml version="1.0" encoding="utf-8"?>
<p:tagLst xmlns:a="http://schemas.openxmlformats.org/drawingml/2006/main" xmlns:r="http://schemas.openxmlformats.org/officeDocument/2006/relationships" xmlns:p="http://schemas.openxmlformats.org/presentationml/2006/main">
  <p:tag name="TIMING" val="|47.2|27.6|36.5"/>
</p:tagLst>
</file>

<file path=ppt/tags/tag8.xml><?xml version="1.0" encoding="utf-8"?>
<p:tagLst xmlns:a="http://schemas.openxmlformats.org/drawingml/2006/main" xmlns:r="http://schemas.openxmlformats.org/officeDocument/2006/relationships" xmlns:p="http://schemas.openxmlformats.org/presentationml/2006/main">
  <p:tag name="TIMING" val="|47.2|27.6|36.5"/>
</p:tagLst>
</file>

<file path=ppt/tags/tag9.xml><?xml version="1.0" encoding="utf-8"?>
<p:tagLst xmlns:a="http://schemas.openxmlformats.org/drawingml/2006/main" xmlns:r="http://schemas.openxmlformats.org/officeDocument/2006/relationships" xmlns:p="http://schemas.openxmlformats.org/presentationml/2006/main">
  <p:tag name="TIMING" val="|47.2|27.6|36.5"/>
</p:tagLst>
</file>

<file path=ppt/theme/theme1.xml><?xml version="1.0" encoding="utf-8"?>
<a:theme xmlns:a="http://schemas.openxmlformats.org/drawingml/2006/main" name="Office 主题">
  <a:themeElements>
    <a:clrScheme name="自定义 2">
      <a:dk1>
        <a:srgbClr val="20517C"/>
      </a:dk1>
      <a:lt1>
        <a:srgbClr val="FFFFFF"/>
      </a:lt1>
      <a:dk2>
        <a:srgbClr val="20517C"/>
      </a:dk2>
      <a:lt2>
        <a:srgbClr val="FFFFFF"/>
      </a:lt2>
      <a:accent1>
        <a:srgbClr val="20517C"/>
      </a:accent1>
      <a:accent2>
        <a:srgbClr val="FFFFFF"/>
      </a:accent2>
      <a:accent3>
        <a:srgbClr val="A5A5A5"/>
      </a:accent3>
      <a:accent4>
        <a:srgbClr val="FFC000"/>
      </a:accent4>
      <a:accent5>
        <a:srgbClr val="4472C4"/>
      </a:accent5>
      <a:accent6>
        <a:srgbClr val="70AD47"/>
      </a:accent6>
      <a:hlink>
        <a:srgbClr val="0563C1"/>
      </a:hlink>
      <a:folHlink>
        <a:srgbClr val="954F72"/>
      </a:folHlink>
    </a:clrScheme>
    <a:fontScheme name="论文答辩主题字体">
      <a:majorFont>
        <a:latin typeface="华文细黑"/>
        <a:ea typeface="微软雅黑"/>
        <a:cs typeface=""/>
      </a:majorFont>
      <a:minorFont>
        <a:latin typeface="华文细黑"/>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A000120150327A04KPBG</Template>
  <TotalTime>17930</TotalTime>
  <Words>2642</Words>
  <Application>Microsoft Macintosh PowerPoint</Application>
  <PresentationFormat>宽屏</PresentationFormat>
  <Paragraphs>274</Paragraphs>
  <Slides>32</Slides>
  <Notes>32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32</vt:i4>
      </vt:variant>
    </vt:vector>
  </HeadingPairs>
  <TitlesOfParts>
    <vt:vector size="44" baseType="lpstr">
      <vt:lpstr>华文细黑</vt:lpstr>
      <vt:lpstr>宋体</vt:lpstr>
      <vt:lpstr>微软雅黑</vt:lpstr>
      <vt:lpstr>CMMI10</vt:lpstr>
      <vt:lpstr>CMR10</vt:lpstr>
      <vt:lpstr>NimbusRomNo9L</vt:lpstr>
      <vt:lpstr>Arial</vt:lpstr>
      <vt:lpstr>Arial Narrow</vt:lpstr>
      <vt:lpstr>Calibri</vt:lpstr>
      <vt:lpstr>Helvetica</vt:lpstr>
      <vt:lpstr>Lucida Bright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Frank Frank</cp:lastModifiedBy>
  <cp:revision>1453</cp:revision>
  <dcterms:created xsi:type="dcterms:W3CDTF">2015-05-14T07:52:23Z</dcterms:created>
  <dcterms:modified xsi:type="dcterms:W3CDTF">2023-04-05T08:22:48Z</dcterms:modified>
</cp:coreProperties>
</file>