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1" r:id="rId4"/>
    <p:sldId id="323" r:id="rId5"/>
    <p:sldId id="329" r:id="rId6"/>
    <p:sldId id="324" r:id="rId7"/>
    <p:sldId id="326" r:id="rId8"/>
    <p:sldId id="327" r:id="rId9"/>
    <p:sldId id="330" r:id="rId10"/>
    <p:sldId id="334" r:id="rId11"/>
    <p:sldId id="335" r:id="rId12"/>
    <p:sldId id="336" r:id="rId13"/>
    <p:sldId id="332" r:id="rId14"/>
    <p:sldId id="337" r:id="rId15"/>
    <p:sldId id="325" r:id="rId16"/>
    <p:sldId id="338" r:id="rId17"/>
    <p:sldId id="339" r:id="rId18"/>
    <p:sldId id="340" r:id="rId19"/>
    <p:sldId id="341" r:id="rId20"/>
    <p:sldId id="342" r:id="rId21"/>
    <p:sldId id="345" r:id="rId22"/>
    <p:sldId id="34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远 黄" initials="思远" lastIdx="1" clrIdx="0">
    <p:extLst>
      <p:ext uri="{19B8F6BF-5375-455C-9EA6-DF929625EA0E}">
        <p15:presenceInfo xmlns:p15="http://schemas.microsoft.com/office/powerpoint/2012/main" userId="6f0336c9d348f0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2E85-ECE9-4F07-ABC9-97F8F5C13A6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4831-3998-42E4-B17B-FFCEBBDB1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36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6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65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0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616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659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09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94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3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6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9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82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911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8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29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0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0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05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50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003D-DC57-F2CA-2346-8D2F3B3B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FD6A2-C139-5719-6461-1AB4EB49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FC9D-D8FC-0A65-E36C-2CB2F7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39F71-1285-E95D-361A-252CE78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C506-C882-28FA-00FD-A4D7A49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7AD5-7D11-4AA8-3EFA-EDBD8FD1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DB44D-E988-3B3F-EC3C-C353E362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B5CD1-51B6-45E8-875B-89A9BF7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28B89-3F67-1A38-5C39-84D2414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F3C3D-75A3-6658-066E-EA408B2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6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0D715-932F-6070-451C-75412956D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DA23D-23BA-0EF2-6528-23B42AAD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2A167-85CC-25D8-07FE-FA65385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F3350-F06D-A78A-7295-A879FA49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96E8E-967E-FCD0-B976-C1DE881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0BF6-4489-8FD1-012F-D8572C9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35261-FE48-6874-BF10-423BA66D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3BAB3-4042-821C-316B-6ADBD585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71606-71FE-05AD-DE47-2652945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C97C-5EBE-E380-5DB7-35DDE7D5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4E26-75C4-8AE5-53F3-C63EC9E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88933-F976-9611-8930-702E838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8D87C-247E-08A2-19B3-B7FFD1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342A-320C-71D5-A6BE-7E2256E1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CE548-7892-1127-2E00-C7F31B8C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3D5B2-1A21-0A9B-9D27-6C03C94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F4FF-3848-1A64-3F89-F06FD3D8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E2D8F-6518-61F0-5C8A-51A58D17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5D78B-6A1E-3B94-37C8-1BBBED5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EEB07-D12D-B570-0E98-4724440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986FC-F00B-A59B-9993-B77FC8C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5331-5C5E-371A-650C-006C2301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3EAAA-2836-4B66-6C72-2293C012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D8159-4887-2579-842A-6D22EAE8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9BE39-3A87-F3E5-9613-DE26AC13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B4D45-7B3B-39C1-AD0C-31641188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EADF8-BCF6-4B88-D684-C3B20F6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F4D05-9D93-FCFF-988A-5EC46D5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D6A2C-B306-BCBA-4139-3440089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45BA-B254-8310-3D0C-72895482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C1B25-FF27-8AAF-5C1F-B7EA6DAB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F3DCE-4C23-45DB-DCC4-06E8F6DB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162B8-0333-2DB9-8ABE-9301127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722E8-4100-6A8A-0D0D-1377FFDD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7A1088-0D7A-5DB9-F983-4B4FD69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8BF354-4088-10D8-8AAC-122B4C9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275F-E28B-FA00-0B36-814A26A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4E864-336D-C2FD-0D0E-D0F13CC7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59253-8912-F1E9-112A-BAF5B349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03897-BCA4-B016-E08D-1058882F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49DCD-465F-C541-9BC7-5035956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C336E-C818-CA61-9EF2-629AD5A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9585-9268-312F-7E29-FCEB7A48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A69A-715B-07E7-3A0C-91D15D28B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5FCAB-FBAD-D1C0-BC35-88393536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8BA5C-8DD6-FADC-FF7D-6DCEA78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76C50-3CC9-D2DE-D1C4-4063F71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8903D-7955-837E-8D84-1BD4F47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B441B-D741-1990-2550-65A471D1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561DC-3D59-48B2-50A7-0296418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BC7D4-96A6-EAA7-9065-FE520A4D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83D5-1293-47AD-B453-E3D245527AD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5100-880E-98C2-7837-16CC37DE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5F3EC-1B47-2F6E-F52D-6ED963D5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0525-4980-4EF2-986E-B7837CB9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67" y="800100"/>
            <a:ext cx="11601061" cy="190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 b="0" i="0" dirty="0">
                <a:solidFill>
                  <a:srgbClr val="000000"/>
                </a:solidFill>
                <a:effectLst/>
                <a:latin typeface="Calibri-Bold"/>
              </a:rPr>
              <a:t>组会汇报</a:t>
            </a:r>
            <a:endParaRPr lang="zh-CN" altLang="en-US" sz="3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54CA86-2DC4-461D-AC61-ADD240481E28}"/>
              </a:ext>
            </a:extLst>
          </p:cNvPr>
          <p:cNvCxnSpPr>
            <a:cxnSpLocks/>
          </p:cNvCxnSpPr>
          <p:nvPr/>
        </p:nvCxnSpPr>
        <p:spPr>
          <a:xfrm>
            <a:off x="295468" y="2919101"/>
            <a:ext cx="11601061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B7AADE-0077-46A4-9243-0DECFC8E55C1}"/>
              </a:ext>
            </a:extLst>
          </p:cNvPr>
          <p:cNvCxnSpPr>
            <a:cxnSpLocks/>
          </p:cNvCxnSpPr>
          <p:nvPr/>
        </p:nvCxnSpPr>
        <p:spPr>
          <a:xfrm>
            <a:off x="295467" y="3002209"/>
            <a:ext cx="1160106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29350-5BB0-4FDE-941F-B5CDCF3B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86" y="6342583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F78B0C9-CCB5-A026-B44A-FF95C9E8C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2022/7/14</a:t>
            </a:r>
          </a:p>
          <a:p>
            <a:r>
              <a:rPr lang="zh-CN" altLang="en-US" dirty="0"/>
              <a:t>黄思远</a:t>
            </a:r>
          </a:p>
        </p:txBody>
      </p:sp>
    </p:spTree>
    <p:extLst>
      <p:ext uri="{BB962C8B-B14F-4D97-AF65-F5344CB8AC3E}">
        <p14:creationId xmlns:p14="http://schemas.microsoft.com/office/powerpoint/2010/main" val="340058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80467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D5F662F-8ABB-925E-42D6-139C4DD96205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A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single GNN Layer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81990-398D-872D-F38F-F3F959A2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6" y="1193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24089F-006E-CE52-40B9-EF7BB183E604}"/>
              </a:ext>
            </a:extLst>
          </p:cNvPr>
          <p:cNvSpPr txBox="1"/>
          <p:nvPr/>
        </p:nvSpPr>
        <p:spPr>
          <a:xfrm>
            <a:off x="929355" y="119639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6BB76D"/>
                </a:solidFill>
                <a:effectLst/>
                <a:latin typeface="Calibri-Bold"/>
              </a:rPr>
              <a:t>(1) Graph Convolutional Networks (GCN)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3BC65-F2AD-0E36-80E5-2F2AA5C3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6" y="1887053"/>
            <a:ext cx="3350353" cy="12102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D5AF57-9081-800C-244C-ACE9E11A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6" y="3723628"/>
            <a:ext cx="3350353" cy="7157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05061C-E374-F968-6787-D390FEEC7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6" y="4790700"/>
            <a:ext cx="4682212" cy="115035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DF310A6-60A5-A950-52D9-D472EA8F8845}"/>
              </a:ext>
            </a:extLst>
          </p:cNvPr>
          <p:cNvSpPr/>
          <p:nvPr/>
        </p:nvSpPr>
        <p:spPr>
          <a:xfrm>
            <a:off x="4102217" y="5461233"/>
            <a:ext cx="1941141" cy="678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08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80467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81990-398D-872D-F38F-F3F959A2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6" y="1193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24089F-006E-CE52-40B9-EF7BB183E604}"/>
              </a:ext>
            </a:extLst>
          </p:cNvPr>
          <p:cNvSpPr txBox="1"/>
          <p:nvPr/>
        </p:nvSpPr>
        <p:spPr>
          <a:xfrm>
            <a:off x="929355" y="119639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6BB76D"/>
                </a:solidFill>
                <a:effectLst/>
                <a:latin typeface="Calibri-Bold"/>
              </a:rPr>
              <a:t>(1) Graph Convolutional Networks (GCN)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3BC65-F2AD-0E36-80E5-2F2AA5C3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6" y="1887053"/>
            <a:ext cx="3350353" cy="12102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05061C-E374-F968-6787-D390FEEC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1" y="3913741"/>
            <a:ext cx="4682212" cy="115035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DF310A6-60A5-A950-52D9-D472EA8F8845}"/>
              </a:ext>
            </a:extLst>
          </p:cNvPr>
          <p:cNvSpPr/>
          <p:nvPr/>
        </p:nvSpPr>
        <p:spPr>
          <a:xfrm>
            <a:off x="3751540" y="4607837"/>
            <a:ext cx="1941141" cy="678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700C0-9715-750F-3478-EB30BD599B9C}"/>
              </a:ext>
            </a:extLst>
          </p:cNvPr>
          <p:cNvSpPr txBox="1"/>
          <p:nvPr/>
        </p:nvSpPr>
        <p:spPr>
          <a:xfrm>
            <a:off x="6043358" y="120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800" b="1" i="0" dirty="0">
                <a:solidFill>
                  <a:srgbClr val="6BB76D"/>
                </a:solidFill>
                <a:effectLst/>
                <a:latin typeface="Calibri-Bold"/>
              </a:rPr>
              <a:t>(2) GraphSAGE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C85932-AD7E-4803-EB3F-11D63185D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30" y="2071165"/>
            <a:ext cx="6495336" cy="679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F20526-83FA-3E9F-1017-EA814C1CB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357" y="3330826"/>
            <a:ext cx="4872343" cy="32495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131FBF1-32B8-10F4-BA74-1794C59DE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357" y="2999447"/>
            <a:ext cx="1170594" cy="307927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F8F056A7-5B77-0204-C65F-44D4A115CBAA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A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single GNN Layer</a:t>
            </a:r>
          </a:p>
        </p:txBody>
      </p:sp>
    </p:spTree>
    <p:extLst>
      <p:ext uri="{BB962C8B-B14F-4D97-AF65-F5344CB8AC3E}">
        <p14:creationId xmlns:p14="http://schemas.microsoft.com/office/powerpoint/2010/main" val="311766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80467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81990-398D-872D-F38F-F3F959A2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6" y="1193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24089F-006E-CE52-40B9-EF7BB183E604}"/>
              </a:ext>
            </a:extLst>
          </p:cNvPr>
          <p:cNvSpPr txBox="1"/>
          <p:nvPr/>
        </p:nvSpPr>
        <p:spPr>
          <a:xfrm>
            <a:off x="929355" y="119639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6BB76D"/>
                </a:solidFill>
                <a:effectLst/>
                <a:latin typeface="Calibri-Bold"/>
              </a:rPr>
              <a:t>(3) Graph Attention Networks (GAT)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F310A6-60A5-A950-52D9-D472EA8F8845}"/>
              </a:ext>
            </a:extLst>
          </p:cNvPr>
          <p:cNvSpPr/>
          <p:nvPr/>
        </p:nvSpPr>
        <p:spPr>
          <a:xfrm>
            <a:off x="3751540" y="4607837"/>
            <a:ext cx="1941141" cy="678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131FBF1-32B8-10F4-BA74-1794C59D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6" y="3005017"/>
            <a:ext cx="1170594" cy="307927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15D1EE79-16D5-F2C0-B6CD-CF0381694F87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A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single GNN Layer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54E12-3FB8-E290-C10C-B4C60792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6" y="2026884"/>
            <a:ext cx="3530506" cy="63258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317B927-734B-7C5F-8991-DBF5FD08C30C}"/>
              </a:ext>
            </a:extLst>
          </p:cNvPr>
          <p:cNvSpPr txBox="1"/>
          <p:nvPr/>
        </p:nvSpPr>
        <p:spPr>
          <a:xfrm>
            <a:off x="6377730" y="600360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[Velickovic et al., ICLR 2018; Vaswani et al., NIPS 2017]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79C0527-2E6C-C977-C532-701E90B6D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6" y="3420534"/>
            <a:ext cx="3751540" cy="96005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CFD5F9-F27F-DD9B-6368-4E98CB4B6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6" y="4651570"/>
            <a:ext cx="2471594" cy="6782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63A5A6D-EB53-0D9C-358A-E4151339E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321" y="2053872"/>
            <a:ext cx="3642737" cy="265229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D3532F1-B346-70A0-3506-2814FB6C327D}"/>
              </a:ext>
            </a:extLst>
          </p:cNvPr>
          <p:cNvSpPr/>
          <p:nvPr/>
        </p:nvSpPr>
        <p:spPr>
          <a:xfrm>
            <a:off x="5827346" y="1727332"/>
            <a:ext cx="2385476" cy="53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0A8386-F048-63B7-8AD7-66B98E28A1CF}"/>
              </a:ext>
            </a:extLst>
          </p:cNvPr>
          <p:cNvSpPr/>
          <p:nvPr/>
        </p:nvSpPr>
        <p:spPr>
          <a:xfrm>
            <a:off x="5585463" y="4551927"/>
            <a:ext cx="2385476" cy="53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50C206-823D-4C3F-2190-D09EB9FFEB1C}"/>
              </a:ext>
            </a:extLst>
          </p:cNvPr>
          <p:cNvSpPr/>
          <p:nvPr/>
        </p:nvSpPr>
        <p:spPr>
          <a:xfrm>
            <a:off x="8884797" y="4570487"/>
            <a:ext cx="2385476" cy="53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7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D5F662F-8ABB-925E-42D6-139C4DD96205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General GNN Framework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81990-398D-872D-F38F-F3F959A2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6" y="1193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24089F-006E-CE52-40B9-EF7BB183E604}"/>
              </a:ext>
            </a:extLst>
          </p:cNvPr>
          <p:cNvSpPr txBox="1"/>
          <p:nvPr/>
        </p:nvSpPr>
        <p:spPr>
          <a:xfrm>
            <a:off x="929355" y="119639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Connect GNN layers</a:t>
            </a:r>
            <a:r>
              <a:rPr lang="en-US" altLang="zh-CN" dirty="0"/>
              <a:t> into a GNN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41A239-455A-76B1-E83C-F9086B8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74" y="1788032"/>
            <a:ext cx="6217844" cy="3873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1337A6-C0C9-119F-81E0-161113FE0375}"/>
              </a:ext>
            </a:extLst>
          </p:cNvPr>
          <p:cNvSpPr txBox="1"/>
          <p:nvPr/>
        </p:nvSpPr>
        <p:spPr>
          <a:xfrm>
            <a:off x="1821606" y="3371610"/>
            <a:ext cx="60946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i="0" dirty="0">
                <a:solidFill>
                  <a:srgbClr val="C00000"/>
                </a:solidFill>
                <a:effectLst/>
                <a:latin typeface="Calibri-Bold"/>
              </a:rPr>
              <a:t>(3) Layer</a:t>
            </a:r>
            <a:br>
              <a:rPr lang="fr-FR" altLang="zh-CN" sz="2400" b="1" i="0" dirty="0">
                <a:solidFill>
                  <a:srgbClr val="C00000"/>
                </a:solidFill>
                <a:effectLst/>
                <a:latin typeface="Calibri-Bold"/>
              </a:rPr>
            </a:br>
            <a:r>
              <a:rPr lang="fr-FR" altLang="zh-CN" sz="2400" b="1" i="0" dirty="0">
                <a:solidFill>
                  <a:srgbClr val="C00000"/>
                </a:solidFill>
                <a:effectLst/>
                <a:latin typeface="Calibri-Bold"/>
              </a:rPr>
              <a:t>connectivity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51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80467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81990-398D-872D-F38F-F3F959A2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6" y="1193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F310A6-60A5-A950-52D9-D472EA8F8845}"/>
              </a:ext>
            </a:extLst>
          </p:cNvPr>
          <p:cNvSpPr/>
          <p:nvPr/>
        </p:nvSpPr>
        <p:spPr>
          <a:xfrm>
            <a:off x="3751540" y="4607837"/>
            <a:ext cx="1941141" cy="678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5D1EE79-16D5-F2C0-B6CD-CF0381694F87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From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single Layer to GNN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3532F1-B346-70A0-3506-2814FB6C327D}"/>
              </a:ext>
            </a:extLst>
          </p:cNvPr>
          <p:cNvSpPr/>
          <p:nvPr/>
        </p:nvSpPr>
        <p:spPr>
          <a:xfrm>
            <a:off x="5827346" y="1727332"/>
            <a:ext cx="2385476" cy="53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0A8386-F048-63B7-8AD7-66B98E28A1CF}"/>
              </a:ext>
            </a:extLst>
          </p:cNvPr>
          <p:cNvSpPr/>
          <p:nvPr/>
        </p:nvSpPr>
        <p:spPr>
          <a:xfrm>
            <a:off x="5585463" y="4551927"/>
            <a:ext cx="2385476" cy="53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50C206-823D-4C3F-2190-D09EB9FFEB1C}"/>
              </a:ext>
            </a:extLst>
          </p:cNvPr>
          <p:cNvSpPr/>
          <p:nvPr/>
        </p:nvSpPr>
        <p:spPr>
          <a:xfrm>
            <a:off x="8884797" y="4570487"/>
            <a:ext cx="2385476" cy="53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477E9-16C9-0183-8EE0-EE01204C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29" y="2152209"/>
            <a:ext cx="3099055" cy="38796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9BD9C9-4665-79DD-CE49-748E4F7DD793}"/>
              </a:ext>
            </a:extLst>
          </p:cNvPr>
          <p:cNvSpPr/>
          <p:nvPr/>
        </p:nvSpPr>
        <p:spPr>
          <a:xfrm>
            <a:off x="995366" y="2044135"/>
            <a:ext cx="1265077" cy="179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B5AF43-E2BC-C50B-B702-D2F1903032A4}"/>
              </a:ext>
            </a:extLst>
          </p:cNvPr>
          <p:cNvSpPr/>
          <p:nvPr/>
        </p:nvSpPr>
        <p:spPr>
          <a:xfrm>
            <a:off x="1212129" y="4335589"/>
            <a:ext cx="1265077" cy="179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FD3D71-A860-9A1D-073A-CE8414090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335" y="2201698"/>
            <a:ext cx="2743200" cy="394498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0D46146-C9C4-C872-A599-3A822D9CF5EB}"/>
              </a:ext>
            </a:extLst>
          </p:cNvPr>
          <p:cNvSpPr txBox="1"/>
          <p:nvPr/>
        </p:nvSpPr>
        <p:spPr>
          <a:xfrm>
            <a:off x="1301281" y="17203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6BB76D"/>
                </a:solidFill>
                <a:effectLst/>
                <a:latin typeface="Calibri-Bold"/>
              </a:rPr>
              <a:t>A single GNN Layer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017836-A724-BDD9-7420-13EC19F988C4}"/>
              </a:ext>
            </a:extLst>
          </p:cNvPr>
          <p:cNvSpPr txBox="1"/>
          <p:nvPr/>
        </p:nvSpPr>
        <p:spPr>
          <a:xfrm>
            <a:off x="6765697" y="170850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6BB76D"/>
                </a:solidFill>
                <a:latin typeface="Calibri-Bold"/>
              </a:rPr>
              <a:t>Design GNN Layer connectivity</a:t>
            </a:r>
            <a:endParaRPr lang="zh-CN" altLang="en-US" b="1" dirty="0">
              <a:solidFill>
                <a:srgbClr val="6BB76D"/>
              </a:solidFill>
              <a:latin typeface="Calibri-Bold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950893F-0D23-A123-70B2-5D7A24F2AAE4}"/>
              </a:ext>
            </a:extLst>
          </p:cNvPr>
          <p:cNvSpPr/>
          <p:nvPr/>
        </p:nvSpPr>
        <p:spPr>
          <a:xfrm>
            <a:off x="5369240" y="3683661"/>
            <a:ext cx="802585" cy="53769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EC41B0-82D7-EDB3-F25F-92732A50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185" y="2163878"/>
            <a:ext cx="6797513" cy="373600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Training Pipeline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25A5B8C8-F86C-471C-A486-B5C04A9E44C6}"/>
              </a:ext>
            </a:extLst>
          </p:cNvPr>
          <p:cNvSpPr txBox="1">
            <a:spLocks/>
          </p:cNvSpPr>
          <p:nvPr/>
        </p:nvSpPr>
        <p:spPr>
          <a:xfrm>
            <a:off x="3598797" y="1428126"/>
            <a:ext cx="6212953" cy="1503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  <a:t>Output of a GNN: set of node embeddings</a:t>
            </a:r>
            <a:br>
              <a:rPr lang="en-US" altLang="zh-CN" sz="1600" dirty="0"/>
            </a:br>
            <a:endParaRPr lang="zh-CN" altLang="en-US" sz="20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15</a:t>
            </a:fld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E00F86-3AA6-43ED-961D-7578EBBC9FD1}"/>
              </a:ext>
            </a:extLst>
          </p:cNvPr>
          <p:cNvCxnSpPr/>
          <p:nvPr/>
        </p:nvCxnSpPr>
        <p:spPr>
          <a:xfrm flipV="1">
            <a:off x="4746929" y="1741336"/>
            <a:ext cx="763325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0B8675-30C8-2C96-1FC4-B132540701AB}"/>
              </a:ext>
            </a:extLst>
          </p:cNvPr>
          <p:cNvCxnSpPr>
            <a:cxnSpLocks/>
          </p:cNvCxnSpPr>
          <p:nvPr/>
        </p:nvCxnSpPr>
        <p:spPr>
          <a:xfrm>
            <a:off x="6453484" y="1768617"/>
            <a:ext cx="251790" cy="141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D8E3B30-038A-8A12-CD22-0E1A5066B87D}"/>
              </a:ext>
            </a:extLst>
          </p:cNvPr>
          <p:cNvSpPr/>
          <p:nvPr/>
        </p:nvSpPr>
        <p:spPr>
          <a:xfrm>
            <a:off x="4639112" y="4764947"/>
            <a:ext cx="3212983" cy="1270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AB2C7D99-BD0B-589C-8432-49F074D5D4DE}"/>
              </a:ext>
            </a:extLst>
          </p:cNvPr>
          <p:cNvSpPr/>
          <p:nvPr/>
        </p:nvSpPr>
        <p:spPr>
          <a:xfrm>
            <a:off x="6453484" y="4413756"/>
            <a:ext cx="637564" cy="66883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18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Prediction Heads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6D2AB4-9905-7B02-98F6-7BF3FF50BB27}"/>
              </a:ext>
            </a:extLst>
          </p:cNvPr>
          <p:cNvSpPr txBox="1"/>
          <p:nvPr/>
        </p:nvSpPr>
        <p:spPr>
          <a:xfrm>
            <a:off x="990600" y="2993766"/>
            <a:ext cx="60946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Edge-level prediction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1E237-4B35-3932-FE46-20B8E47762E1}"/>
              </a:ext>
            </a:extLst>
          </p:cNvPr>
          <p:cNvSpPr txBox="1"/>
          <p:nvPr/>
        </p:nvSpPr>
        <p:spPr>
          <a:xfrm>
            <a:off x="990600" y="1407700"/>
            <a:ext cx="60946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Node-level prediction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89B4FB-6E58-5B1C-806F-F26983A7D058}"/>
              </a:ext>
            </a:extLst>
          </p:cNvPr>
          <p:cNvSpPr txBox="1"/>
          <p:nvPr/>
        </p:nvSpPr>
        <p:spPr>
          <a:xfrm>
            <a:off x="990600" y="4703175"/>
            <a:ext cx="60946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Graph-level prediction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98AA35-5768-5939-02BD-7DD315121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93"/>
          <a:stretch/>
        </p:blipFill>
        <p:spPr>
          <a:xfrm>
            <a:off x="990600" y="2113523"/>
            <a:ext cx="3705687" cy="659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7E3DEA-987A-B4B9-92E3-C29939E6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04" y="3855540"/>
            <a:ext cx="4456934" cy="659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747CE16-3F85-49E8-1EE3-0A32ED571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04" y="5527693"/>
            <a:ext cx="6606611" cy="6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Prediction Heads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6D2AB4-9905-7B02-98F6-7BF3FF50BB27}"/>
              </a:ext>
            </a:extLst>
          </p:cNvPr>
          <p:cNvSpPr txBox="1"/>
          <p:nvPr/>
        </p:nvSpPr>
        <p:spPr>
          <a:xfrm>
            <a:off x="990600" y="2993766"/>
            <a:ext cx="60946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Edge-level prediction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1E237-4B35-3932-FE46-20B8E47762E1}"/>
              </a:ext>
            </a:extLst>
          </p:cNvPr>
          <p:cNvSpPr txBox="1"/>
          <p:nvPr/>
        </p:nvSpPr>
        <p:spPr>
          <a:xfrm>
            <a:off x="990600" y="1407700"/>
            <a:ext cx="60946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Node-level prediction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89B4FB-6E58-5B1C-806F-F26983A7D058}"/>
              </a:ext>
            </a:extLst>
          </p:cNvPr>
          <p:cNvSpPr txBox="1"/>
          <p:nvPr/>
        </p:nvSpPr>
        <p:spPr>
          <a:xfrm>
            <a:off x="990600" y="4703175"/>
            <a:ext cx="60946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Graph-level prediction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98AA35-5768-5939-02BD-7DD315121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85"/>
          <a:stretch/>
        </p:blipFill>
        <p:spPr>
          <a:xfrm>
            <a:off x="990600" y="2113523"/>
            <a:ext cx="3723443" cy="659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7E3DEA-987A-B4B9-92E3-C29939E6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04" y="3855540"/>
            <a:ext cx="4456934" cy="659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747CE16-3F85-49E8-1EE3-0A32ED571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04" y="5527693"/>
            <a:ext cx="6606611" cy="633715"/>
          </a:xfrm>
          <a:prstGeom prst="rect">
            <a:avLst/>
          </a:prstGeom>
        </p:spPr>
      </p:pic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FE34EAEF-4DEC-1137-CBAF-C01D922A94F6}"/>
              </a:ext>
            </a:extLst>
          </p:cNvPr>
          <p:cNvSpPr/>
          <p:nvPr/>
        </p:nvSpPr>
        <p:spPr>
          <a:xfrm>
            <a:off x="5103310" y="4666642"/>
            <a:ext cx="596734" cy="60450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sz="3200" dirty="0">
                <a:latin typeface="Calibri-Bold"/>
              </a:rPr>
              <a:t>Graph-level</a:t>
            </a:r>
            <a:r>
              <a:rPr lang="fr-FR" altLang="zh-CN" sz="3200" b="1" i="0" dirty="0">
                <a:solidFill>
                  <a:srgbClr val="C00000"/>
                </a:solidFill>
                <a:effectLst/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Prediction Heads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4DDEDF-7820-3B05-9173-1E7239FB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64" y="1611094"/>
            <a:ext cx="5458032" cy="276534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0A8E8C7-9EEA-ADAB-A6A2-CAB6CA6DF89A}"/>
              </a:ext>
            </a:extLst>
          </p:cNvPr>
          <p:cNvSpPr txBox="1"/>
          <p:nvPr/>
        </p:nvSpPr>
        <p:spPr>
          <a:xfrm>
            <a:off x="968675" y="104105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/>
              <a:t>(1) Small graphs</a:t>
            </a:r>
            <a:endParaRPr lang="zh-CN" altLang="en-US" sz="2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604775-CEB9-701A-150F-FEA1EE940E98}"/>
              </a:ext>
            </a:extLst>
          </p:cNvPr>
          <p:cNvSpPr txBox="1"/>
          <p:nvPr/>
        </p:nvSpPr>
        <p:spPr>
          <a:xfrm>
            <a:off x="1089864" y="5793994"/>
            <a:ext cx="110462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A solution: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Let’s aggregate all thenode embeddings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libri-Bold"/>
              </a:rPr>
              <a:t>hierarchically</a:t>
            </a:r>
            <a:r>
              <a:rPr lang="en-US" altLang="zh-CN" sz="14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979DA5-FDCD-53DA-085B-52A505B9753D}"/>
              </a:ext>
            </a:extLst>
          </p:cNvPr>
          <p:cNvSpPr txBox="1"/>
          <p:nvPr/>
        </p:nvSpPr>
        <p:spPr>
          <a:xfrm>
            <a:off x="968675" y="521010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/>
              <a:t>(2) Larger graphs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014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sz="3200" dirty="0">
                <a:latin typeface="Calibri-Bold"/>
              </a:rPr>
              <a:t>Hierarchically pooling - DiffPool  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74C5B-E653-7668-E9FA-D3EDFD0062A6}"/>
              </a:ext>
            </a:extLst>
          </p:cNvPr>
          <p:cNvSpPr txBox="1"/>
          <p:nvPr/>
        </p:nvSpPr>
        <p:spPr>
          <a:xfrm>
            <a:off x="5991837" y="582596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Ying et al. Hierarchical Graph Representation Learning with Differentiable Pooling, NeurIPS 2018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AEE358-88AB-85D6-AABA-BDA7589D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81" y="2752645"/>
            <a:ext cx="9120475" cy="290504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607942C-FFF6-028A-DE39-149565C67D84}"/>
              </a:ext>
            </a:extLst>
          </p:cNvPr>
          <p:cNvSpPr txBox="1"/>
          <p:nvPr/>
        </p:nvSpPr>
        <p:spPr>
          <a:xfrm>
            <a:off x="1126223" y="1421729"/>
            <a:ext cx="609460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  <a:t>Leverage 2 independent GNNs at each level</a:t>
            </a:r>
            <a:b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</a:br>
            <a:r>
              <a:rPr lang="en-US" altLang="zh-CN" sz="1800" b="1" i="0" dirty="0">
                <a:solidFill>
                  <a:srgbClr val="E88651"/>
                </a:solidFill>
                <a:effectLst/>
                <a:latin typeface="Calibri-Bold"/>
              </a:rPr>
              <a:t>GNN A: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 node embeddings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1800" b="1" i="0" dirty="0">
                <a:solidFill>
                  <a:srgbClr val="60B5CC"/>
                </a:solidFill>
                <a:effectLst/>
                <a:latin typeface="Calibri-Bold"/>
              </a:rPr>
              <a:t>GNN B: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 the cluster that a node belongs to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0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8CF-CDCD-4D4B-A641-34378B6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5585"/>
            <a:ext cx="108015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GNN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A single GNN Layer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GNN Layer connectivity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alibri-Bold"/>
              </a:rPr>
              <a:t> </a:t>
            </a: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 Prediction Heads</a:t>
            </a:r>
            <a:endParaRPr lang="zh-CN" altLang="en-US" sz="2400" dirty="0">
              <a:latin typeface="Calibri-Bold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Hierarchically pooling - </a:t>
            </a:r>
            <a:r>
              <a:rPr lang="en-US" altLang="zh-CN" sz="2000" dirty="0" err="1">
                <a:latin typeface="Calibri-Bold"/>
              </a:rPr>
              <a:t>DiffPool</a:t>
            </a:r>
            <a:r>
              <a:rPr lang="en-US" altLang="zh-CN" sz="2000" dirty="0">
                <a:latin typeface="Calibri-Bold"/>
              </a:rPr>
              <a:t> </a:t>
            </a: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Basic coding skills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Deep-Learning-with-PyTorch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fr-FR" altLang="zh-CN" sz="2000" dirty="0">
                <a:latin typeface="Calibri-Bold"/>
              </a:rPr>
              <a:t> </a:t>
            </a:r>
            <a:r>
              <a:rPr lang="fr-FR" altLang="zh-CN" sz="2000" dirty="0" err="1">
                <a:latin typeface="Calibri-Bold"/>
              </a:rPr>
              <a:t>PyTorch</a:t>
            </a:r>
            <a:r>
              <a:rPr lang="fr-FR" altLang="zh-CN" sz="2000" dirty="0">
                <a:latin typeface="Calibri-Bold"/>
              </a:rPr>
              <a:t> </a:t>
            </a:r>
            <a:r>
              <a:rPr lang="fr-FR" altLang="zh-CN" sz="2000" dirty="0" err="1">
                <a:latin typeface="Calibri-Bold"/>
              </a:rPr>
              <a:t>Geometric</a:t>
            </a:r>
            <a:r>
              <a:rPr lang="fr-FR" altLang="zh-CN" sz="2000" dirty="0">
                <a:latin typeface="Calibri-Bold"/>
              </a:rPr>
              <a:t> (</a:t>
            </a:r>
            <a:r>
              <a:rPr lang="fr-FR" altLang="zh-CN" sz="2000" dirty="0" err="1">
                <a:latin typeface="Calibri-Bold"/>
              </a:rPr>
              <a:t>PyG</a:t>
            </a:r>
            <a:r>
              <a:rPr lang="fr-FR" altLang="zh-CN" sz="2000" dirty="0">
                <a:latin typeface="Calibri-Bold"/>
              </a:rPr>
              <a:t>) </a:t>
            </a:r>
            <a:r>
              <a:rPr lang="fr-FR" altLang="zh-CN" sz="2000" dirty="0" err="1">
                <a:latin typeface="Calibri-Bold"/>
              </a:rPr>
              <a:t>library</a:t>
            </a:r>
            <a:r>
              <a:rPr lang="fr-FR" altLang="zh-CN" sz="2000" dirty="0">
                <a:latin typeface="Calibri-Bold"/>
              </a:rPr>
              <a:t>  </a:t>
            </a:r>
            <a:r>
              <a:rPr lang="en-US" altLang="zh-CN" sz="2000" dirty="0">
                <a:latin typeface="Calibri-Bold"/>
              </a:rPr>
              <a:t>(CS224w)</a:t>
            </a:r>
            <a:endParaRPr lang="zh-CN" altLang="en-US" sz="2000" dirty="0">
              <a:latin typeface="Calibri-Bold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618EDFB-CA0F-4368-8088-6C2CB2A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3"/>
            <a:ext cx="10515600" cy="5996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Calibri-Bold"/>
              </a:rPr>
              <a:t>Outline</a:t>
            </a:r>
            <a:endParaRPr lang="zh-CN" altLang="en-US" sz="3200" dirty="0">
              <a:latin typeface="Calibri-Bold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2C2F-C759-43FE-8F63-A71028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4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sz="3200" dirty="0">
                <a:latin typeface="Calibri-Bold"/>
              </a:rPr>
              <a:t>Hierarchically pooling - DiffPool  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74C5B-E653-7668-E9FA-D3EDFD0062A6}"/>
              </a:ext>
            </a:extLst>
          </p:cNvPr>
          <p:cNvSpPr txBox="1"/>
          <p:nvPr/>
        </p:nvSpPr>
        <p:spPr>
          <a:xfrm>
            <a:off x="6109282" y="607232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Ying et al. Hierarchical Graph Representation Learning with Differentiable Pooling, NeurIPS 2018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AEE358-88AB-85D6-AABA-BDA7589D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14" y="959192"/>
            <a:ext cx="9120475" cy="29050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88F8C6-39C9-18D9-B0FD-1A00E4DDCBB4}"/>
              </a:ext>
            </a:extLst>
          </p:cNvPr>
          <p:cNvSpPr txBox="1"/>
          <p:nvPr/>
        </p:nvSpPr>
        <p:spPr>
          <a:xfrm>
            <a:off x="1056314" y="3986083"/>
            <a:ext cx="1017654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Calibri-Bold"/>
              </a:rPr>
              <a:t>For each Pooling layer</a:t>
            </a:r>
            <a:br>
              <a:rPr lang="en-US" altLang="zh-CN" sz="2400" b="1" i="0" dirty="0">
                <a:solidFill>
                  <a:srgbClr val="C00000"/>
                </a:solidFill>
                <a:effectLst/>
                <a:latin typeface="Calibri-Bold"/>
              </a:rPr>
            </a:br>
            <a:r>
              <a:rPr lang="en-US" altLang="zh-CN" sz="2000" b="0" i="0" dirty="0">
                <a:solidFill>
                  <a:srgbClr val="E66C7D"/>
                </a:solidFill>
                <a:effectLst/>
                <a:latin typeface="Wingdings-Regular"/>
              </a:rPr>
              <a:t>§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clustering assignments from </a:t>
            </a:r>
            <a:r>
              <a:rPr lang="en-US" altLang="zh-CN" sz="2000" b="1" i="0" dirty="0">
                <a:solidFill>
                  <a:srgbClr val="60B5CC"/>
                </a:solidFill>
                <a:effectLst/>
                <a:latin typeface="Calibri-Bold"/>
              </a:rPr>
              <a:t>GNN B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aggregate node embeddings generated by </a:t>
            </a:r>
            <a:r>
              <a:rPr lang="en-US" altLang="zh-CN" sz="2000" b="1" i="0" dirty="0">
                <a:solidFill>
                  <a:srgbClr val="E88651"/>
                </a:solidFill>
                <a:effectLst/>
                <a:latin typeface="Calibri-Bold"/>
              </a:rPr>
              <a:t>GNN A</a:t>
            </a:r>
          </a:p>
          <a:p>
            <a:br>
              <a:rPr lang="en-US" altLang="zh-CN" sz="2000" b="1" i="0" dirty="0">
                <a:solidFill>
                  <a:srgbClr val="E88651"/>
                </a:solidFill>
                <a:effectLst/>
                <a:latin typeface="Calibri-Bold"/>
              </a:rPr>
            </a:br>
            <a:r>
              <a:rPr lang="en-US" altLang="zh-CN" sz="2000" b="0" i="0" dirty="0">
                <a:solidFill>
                  <a:srgbClr val="E66C7D"/>
                </a:solidFill>
                <a:effectLst/>
                <a:latin typeface="Wingdings-Regular"/>
              </a:rPr>
              <a:t>§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a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  <a:t>single new node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each cluster, maintaining edges between clusters to generated a new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  <a:t>pooled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network</a:t>
            </a:r>
            <a:r>
              <a:rPr lang="en-US" altLang="zh-CN" sz="16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62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8CF-CDCD-4D4B-A641-34378B6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5585"/>
            <a:ext cx="108015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GNN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GNN Model Design Pipeline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A single GNN Layer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GNN Layer connectivity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 Prediction Heads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alibri-Bold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Hierarchically pooling -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alibri-Bold"/>
              </a:rPr>
              <a:t>DiffPool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alibri-Bold"/>
              </a:rPr>
              <a:t> 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Basic coding skills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Deep-Learning-with-PyTorch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Calibri-Bold"/>
              </a:rPr>
              <a:t> </a:t>
            </a:r>
            <a:r>
              <a:rPr lang="fr-FR" altLang="zh-CN" sz="2000" dirty="0" err="1">
                <a:latin typeface="Calibri-Bold"/>
              </a:rPr>
              <a:t>PyTorch</a:t>
            </a:r>
            <a:r>
              <a:rPr lang="fr-FR" altLang="zh-CN" sz="2000" dirty="0">
                <a:latin typeface="Calibri-Bold"/>
              </a:rPr>
              <a:t> </a:t>
            </a:r>
            <a:r>
              <a:rPr lang="fr-FR" altLang="zh-CN" sz="2000" dirty="0" err="1">
                <a:latin typeface="Calibri-Bold"/>
              </a:rPr>
              <a:t>Geometric</a:t>
            </a:r>
            <a:r>
              <a:rPr lang="fr-FR" altLang="zh-CN" sz="2000" dirty="0">
                <a:latin typeface="Calibri-Bold"/>
              </a:rPr>
              <a:t> (</a:t>
            </a:r>
            <a:r>
              <a:rPr lang="fr-FR" altLang="zh-CN" sz="2000" dirty="0" err="1">
                <a:latin typeface="Calibri-Bold"/>
              </a:rPr>
              <a:t>PyG</a:t>
            </a:r>
            <a:r>
              <a:rPr lang="fr-FR" altLang="zh-CN" sz="2000" dirty="0">
                <a:latin typeface="Calibri-Bold"/>
              </a:rPr>
              <a:t>) </a:t>
            </a:r>
            <a:r>
              <a:rPr lang="fr-FR" altLang="zh-CN" sz="2000" dirty="0" err="1">
                <a:latin typeface="Calibri-Bold"/>
              </a:rPr>
              <a:t>library</a:t>
            </a:r>
            <a:r>
              <a:rPr lang="fr-FR" altLang="zh-CN" sz="2000" dirty="0">
                <a:latin typeface="Calibri-Bold"/>
              </a:rPr>
              <a:t>  </a:t>
            </a:r>
            <a:r>
              <a:rPr lang="en-US" altLang="zh-CN" sz="2000" dirty="0">
                <a:latin typeface="Calibri-Bold"/>
              </a:rPr>
              <a:t>(CS224w)</a:t>
            </a:r>
            <a:endParaRPr lang="zh-CN" altLang="en-US" sz="2000" dirty="0">
              <a:latin typeface="Calibri-Bold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618EDFB-CA0F-4368-8088-6C2CB2A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3"/>
            <a:ext cx="10515600" cy="5996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Calibri-Bold"/>
              </a:rPr>
              <a:t>Outline</a:t>
            </a:r>
            <a:endParaRPr lang="zh-CN" altLang="en-US" sz="3200" dirty="0">
              <a:latin typeface="Calibri-Bold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2C2F-C759-43FE-8F63-A71028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0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8CF-CDCD-4D4B-A641-34378B6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413566"/>
            <a:ext cx="1080157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A Comprehensive Survey on Graph Neural Networks, TNNLS-21                                                             </a:t>
            </a:r>
            <a:r>
              <a:rPr lang="zh-CN" altLang="en-US" sz="2000" dirty="0">
                <a:latin typeface="Calibri-Bold"/>
              </a:rPr>
              <a:t>√</a:t>
            </a:r>
            <a:endParaRPr lang="en-US" altLang="zh-CN" sz="20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Hierarchical Graph Representation Learning with Differentiable Pooling, NIPS-19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Graph U-Nets, ICML-19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Rethinking pooling in graph neural networks, NIPS-20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Graph Pooling for Graph Neural Networks: Progress, Challenges, and Opportunities arxiv-22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618EDFB-CA0F-4368-8088-6C2CB2A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3"/>
            <a:ext cx="10515600" cy="5996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Calibri-Bold"/>
              </a:rPr>
              <a:t>Paper reading</a:t>
            </a:r>
            <a:endParaRPr lang="zh-CN" altLang="en-US" sz="3200" dirty="0">
              <a:latin typeface="Calibri-Bold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2C2F-C759-43FE-8F63-A71028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72B72-42D7-9A53-D441-28C9B93CC5AB}"/>
              </a:ext>
            </a:extLst>
          </p:cNvPr>
          <p:cNvSpPr txBox="1"/>
          <p:nvPr/>
        </p:nvSpPr>
        <p:spPr>
          <a:xfrm>
            <a:off x="11001124" y="2172178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-Bold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68570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Training Pipeline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25A5B8C8-F86C-471C-A486-B5C04A9E44C6}"/>
              </a:ext>
            </a:extLst>
          </p:cNvPr>
          <p:cNvSpPr txBox="1">
            <a:spLocks/>
          </p:cNvSpPr>
          <p:nvPr/>
        </p:nvSpPr>
        <p:spPr>
          <a:xfrm>
            <a:off x="3598797" y="1428126"/>
            <a:ext cx="6212953" cy="1503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  <a:t>Output of a GNN: set of node embeddings</a:t>
            </a:r>
            <a:br>
              <a:rPr lang="en-US" altLang="zh-CN" sz="1600" dirty="0"/>
            </a:br>
            <a:endParaRPr lang="zh-CN" altLang="en-US" sz="20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463379-96CD-B29B-02D3-0FF4A75F1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6"/>
          <a:stretch/>
        </p:blipFill>
        <p:spPr>
          <a:xfrm>
            <a:off x="1671835" y="2037711"/>
            <a:ext cx="8108270" cy="299194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E00F86-3AA6-43ED-961D-7578EBBC9FD1}"/>
              </a:ext>
            </a:extLst>
          </p:cNvPr>
          <p:cNvCxnSpPr/>
          <p:nvPr/>
        </p:nvCxnSpPr>
        <p:spPr>
          <a:xfrm flipV="1">
            <a:off x="4746929" y="1741336"/>
            <a:ext cx="763325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0B8675-30C8-2C96-1FC4-B132540701AB}"/>
              </a:ext>
            </a:extLst>
          </p:cNvPr>
          <p:cNvCxnSpPr>
            <a:cxnSpLocks/>
          </p:cNvCxnSpPr>
          <p:nvPr/>
        </p:nvCxnSpPr>
        <p:spPr>
          <a:xfrm>
            <a:off x="6453484" y="1768617"/>
            <a:ext cx="251790" cy="141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9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Training Pipeline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25A5B8C8-F86C-471C-A486-B5C04A9E44C6}"/>
              </a:ext>
            </a:extLst>
          </p:cNvPr>
          <p:cNvSpPr txBox="1">
            <a:spLocks/>
          </p:cNvSpPr>
          <p:nvPr/>
        </p:nvSpPr>
        <p:spPr>
          <a:xfrm>
            <a:off x="3598797" y="1428126"/>
            <a:ext cx="6212953" cy="1503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i="0" dirty="0">
                <a:solidFill>
                  <a:srgbClr val="C00000"/>
                </a:solidFill>
                <a:effectLst/>
                <a:latin typeface="Calibri-Bold"/>
              </a:rPr>
              <a:t>Output of a GNN: set of node embeddings</a:t>
            </a:r>
            <a:br>
              <a:rPr lang="en-US" altLang="zh-CN" sz="1600" dirty="0"/>
            </a:br>
            <a:endParaRPr lang="zh-CN" altLang="en-US" sz="20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463379-96CD-B29B-02D3-0FF4A75F1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6"/>
          <a:stretch/>
        </p:blipFill>
        <p:spPr>
          <a:xfrm>
            <a:off x="1671835" y="2037711"/>
            <a:ext cx="8108270" cy="299194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E00F86-3AA6-43ED-961D-7578EBBC9FD1}"/>
              </a:ext>
            </a:extLst>
          </p:cNvPr>
          <p:cNvCxnSpPr/>
          <p:nvPr/>
        </p:nvCxnSpPr>
        <p:spPr>
          <a:xfrm flipV="1">
            <a:off x="4746929" y="1741336"/>
            <a:ext cx="763325" cy="5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0B8675-30C8-2C96-1FC4-B132540701AB}"/>
              </a:ext>
            </a:extLst>
          </p:cNvPr>
          <p:cNvCxnSpPr>
            <a:cxnSpLocks/>
          </p:cNvCxnSpPr>
          <p:nvPr/>
        </p:nvCxnSpPr>
        <p:spPr>
          <a:xfrm>
            <a:off x="6453484" y="1768617"/>
            <a:ext cx="251790" cy="141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上 4">
            <a:extLst>
              <a:ext uri="{FF2B5EF4-FFF2-40B4-BE49-F238E27FC236}">
                <a16:creationId xmlns:a16="http://schemas.microsoft.com/office/drawing/2014/main" id="{AB2C7D99-BD0B-589C-8432-49F074D5D4DE}"/>
              </a:ext>
            </a:extLst>
          </p:cNvPr>
          <p:cNvSpPr/>
          <p:nvPr/>
        </p:nvSpPr>
        <p:spPr>
          <a:xfrm>
            <a:off x="3514907" y="5013362"/>
            <a:ext cx="637564" cy="66883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575D7A-FA33-E54B-CB3F-7585E04E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4" y="1675215"/>
            <a:ext cx="5285117" cy="301422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0D5F662F-8ABB-925E-42D6-139C4DD96205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Model Design Pipeline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065965-06BE-9DE0-0F4E-77CFB25F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06" y="1675215"/>
            <a:ext cx="4862293" cy="317361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002C11B-AD93-6F2A-8B5A-23EF774B4CF7}"/>
              </a:ext>
            </a:extLst>
          </p:cNvPr>
          <p:cNvSpPr/>
          <p:nvPr/>
        </p:nvSpPr>
        <p:spPr>
          <a:xfrm>
            <a:off x="6062942" y="3182328"/>
            <a:ext cx="312691" cy="33265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5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vs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CNN</a:t>
            </a: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67A1A-DC1C-C3C2-D804-EDFDE3E5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99" y="1183747"/>
            <a:ext cx="5971685" cy="25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0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vs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CNN</a:t>
            </a: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67A1A-DC1C-C3C2-D804-EDFDE3E5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99" y="1183747"/>
            <a:ext cx="5971685" cy="25493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AA8E4-A7C7-361F-956D-0ACF065E5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22" y="4484170"/>
            <a:ext cx="6391756" cy="11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GNN vs</a:t>
            </a:r>
            <a:r>
              <a:rPr lang="zh-CN" altLang="en-US" sz="3200" dirty="0">
                <a:latin typeface="Calibri-Bold"/>
              </a:rPr>
              <a:t> </a:t>
            </a:r>
            <a:r>
              <a:rPr lang="en-US" altLang="zh-CN" sz="3200" dirty="0">
                <a:latin typeface="Calibri-Bold"/>
              </a:rPr>
              <a:t>Transformer</a:t>
            </a: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0BCF01-BEFE-9A2B-CEB0-98CA29E85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" b="3312"/>
          <a:stretch/>
        </p:blipFill>
        <p:spPr>
          <a:xfrm>
            <a:off x="7161268" y="992862"/>
            <a:ext cx="3098467" cy="24097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C514FE-C979-8918-7B57-D355215D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54" y="1840687"/>
            <a:ext cx="4708523" cy="15883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23BC101-D741-A6CD-CF42-32326E17A495}"/>
              </a:ext>
            </a:extLst>
          </p:cNvPr>
          <p:cNvSpPr txBox="1"/>
          <p:nvPr/>
        </p:nvSpPr>
        <p:spPr>
          <a:xfrm>
            <a:off x="1504628" y="4744324"/>
            <a:ext cx="93468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</a:rPr>
              <a:t>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ransformer layer is identical to that of a GNN on the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-Bold"/>
              </a:rPr>
              <a:t>fully-connected “word” graph</a:t>
            </a:r>
            <a:r>
              <a:rPr lang="en-US" altLang="zh-CN" sz="20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0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D5F662F-8ABB-925E-42D6-139C4DD96205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General GNN Framework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81990-398D-872D-F38F-F3F959A2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6" y="1193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24089F-006E-CE52-40B9-EF7BB183E604}"/>
              </a:ext>
            </a:extLst>
          </p:cNvPr>
          <p:cNvSpPr txBox="1"/>
          <p:nvPr/>
        </p:nvSpPr>
        <p:spPr>
          <a:xfrm>
            <a:off x="929355" y="119639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GNN Layer = </a:t>
            </a:r>
            <a:r>
              <a:rPr lang="fr-FR" altLang="zh-CN" b="1" dirty="0"/>
              <a:t>Message</a:t>
            </a:r>
            <a:r>
              <a:rPr lang="fr-FR" altLang="zh-CN" dirty="0"/>
              <a:t> + </a:t>
            </a:r>
            <a:r>
              <a:rPr lang="fr-FR" altLang="zh-CN" b="1" dirty="0"/>
              <a:t>Aggregation</a:t>
            </a:r>
            <a:endParaRPr lang="zh-CN" alt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B70E683-1051-8B60-7FFD-964C8A29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75" y="2049658"/>
            <a:ext cx="6115811" cy="38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0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478</Words>
  <Application>Microsoft Office PowerPoint</Application>
  <PresentationFormat>宽屏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Calibri-Bold</vt:lpstr>
      <vt:lpstr>Corbel-Bold</vt:lpstr>
      <vt:lpstr>Wingdings-Regular</vt:lpstr>
      <vt:lpstr>等线</vt:lpstr>
      <vt:lpstr>等线 Light</vt:lpstr>
      <vt:lpstr>Arial</vt:lpstr>
      <vt:lpstr>Calibri</vt:lpstr>
      <vt:lpstr>Corbel</vt:lpstr>
      <vt:lpstr>Wingdings</vt:lpstr>
      <vt:lpstr>Office 主题​​</vt:lpstr>
      <vt:lpstr>组会汇报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Paper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思远 黄</dc:creator>
  <cp:lastModifiedBy>思远 黄</cp:lastModifiedBy>
  <cp:revision>7</cp:revision>
  <dcterms:created xsi:type="dcterms:W3CDTF">2022-07-14T09:18:41Z</dcterms:created>
  <dcterms:modified xsi:type="dcterms:W3CDTF">2022-07-14T13:45:45Z</dcterms:modified>
</cp:coreProperties>
</file>