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323" r:id="rId5"/>
    <p:sldId id="329" r:id="rId6"/>
    <p:sldId id="347" r:id="rId7"/>
    <p:sldId id="348" r:id="rId8"/>
    <p:sldId id="349" r:id="rId9"/>
    <p:sldId id="35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远 黄" initials="思远" lastIdx="1" clrIdx="0">
    <p:extLst>
      <p:ext uri="{19B8F6BF-5375-455C-9EA6-DF929625EA0E}">
        <p15:presenceInfo xmlns:p15="http://schemas.microsoft.com/office/powerpoint/2012/main" userId="6f0336c9d348f0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2E85-ECE9-4F07-ABC9-97F8F5C13A62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831-3998-42E4-B17B-FFCEBBDB1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36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0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02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91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8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003D-DC57-F2CA-2346-8D2F3B3B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FD6A2-C139-5719-6461-1AB4EB49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FC9D-D8FC-0A65-E36C-2CB2F7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39F71-1285-E95D-361A-252CE78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C506-C882-28FA-00FD-A4D7A49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7AD5-7D11-4AA8-3EFA-EDBD8FD1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DB44D-E988-3B3F-EC3C-C353E362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5CD1-51B6-45E8-875B-89A9BF7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28B89-3F67-1A38-5C39-84D2414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3C3D-75A3-6658-066E-EA408B2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0D715-932F-6070-451C-75412956D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DA23D-23BA-0EF2-6528-23B42AAD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2A167-85CC-25D8-07FE-FA65385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F3350-F06D-A78A-7295-A879FA49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96E8E-967E-FCD0-B976-C1DE881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0BF6-4489-8FD1-012F-D8572C9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5261-FE48-6874-BF10-423BA66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3BAB3-4042-821C-316B-6ADBD585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1606-71FE-05AD-DE47-2652945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C97C-5EBE-E380-5DB7-35DDE7D5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4E26-75C4-8AE5-53F3-C63EC9E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88933-F976-9611-8930-702E838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8D87C-247E-08A2-19B3-B7FFD1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342A-320C-71D5-A6BE-7E2256E1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E548-7892-1127-2E00-C7F31B8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D5B2-1A21-0A9B-9D27-6C03C94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F4FF-3848-1A64-3F89-F06FD3D8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E2D8F-6518-61F0-5C8A-51A58D17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5D78B-6A1E-3B94-37C8-1BBBED5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EEB07-D12D-B570-0E98-4724440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986FC-F00B-A59B-9993-B77FC8C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5331-5C5E-371A-650C-006C2301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EAAA-2836-4B66-6C72-2293C012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D8159-4887-2579-842A-6D22EAE8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9BE39-3A87-F3E5-9613-DE26AC13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B4D45-7B3B-39C1-AD0C-31641188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EADF8-BCF6-4B88-D684-C3B20F6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F4D05-9D93-FCFF-988A-5EC46D5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D6A2C-B306-BCBA-4139-3440089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45BA-B254-8310-3D0C-7289548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C1B25-FF27-8AAF-5C1F-B7EA6DAB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F3DCE-4C23-45DB-DCC4-06E8F6DB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162B8-0333-2DB9-8ABE-9301127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722E8-4100-6A8A-0D0D-1377FFDD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7A1088-0D7A-5DB9-F983-4B4FD69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8BF354-4088-10D8-8AAC-122B4C9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275F-E28B-FA00-0B36-814A26A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4E864-336D-C2FD-0D0E-D0F13CC7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59253-8912-F1E9-112A-BAF5B349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03897-BCA4-B016-E08D-1058882F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49DCD-465F-C541-9BC7-503595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336E-C818-CA61-9EF2-629AD5A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9585-9268-312F-7E29-FCEB7A48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A69A-715B-07E7-3A0C-91D15D28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5FCAB-FBAD-D1C0-BC35-88393536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8BA5C-8DD6-FADC-FF7D-6DCEA78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76C50-3CC9-D2DE-D1C4-4063F71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8903D-7955-837E-8D84-1BD4F47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B441B-D741-1990-2550-65A471D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61DC-3D59-48B2-50A7-0296418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C7D4-96A6-EAA7-9065-FE520A4D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83D5-1293-47AD-B453-E3D245527AD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5100-880E-98C2-7837-16CC37DE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5F3EC-1B47-2F6E-F52D-6ED963D5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0525-4980-4EF2-986E-B7837CB9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7" y="800100"/>
            <a:ext cx="11601061" cy="190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 b="0" i="0" dirty="0">
                <a:solidFill>
                  <a:srgbClr val="000000"/>
                </a:solidFill>
                <a:effectLst/>
                <a:latin typeface="Calibri-Bold"/>
              </a:rPr>
              <a:t>组会汇报</a:t>
            </a:r>
            <a:endParaRPr lang="zh-CN" altLang="en-US" sz="3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54CA86-2DC4-461D-AC61-ADD240481E28}"/>
              </a:ext>
            </a:extLst>
          </p:cNvPr>
          <p:cNvCxnSpPr>
            <a:cxnSpLocks/>
          </p:cNvCxnSpPr>
          <p:nvPr/>
        </p:nvCxnSpPr>
        <p:spPr>
          <a:xfrm>
            <a:off x="295468" y="2919101"/>
            <a:ext cx="11601061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B7AADE-0077-46A4-9243-0DECFC8E55C1}"/>
              </a:ext>
            </a:extLst>
          </p:cNvPr>
          <p:cNvCxnSpPr>
            <a:cxnSpLocks/>
          </p:cNvCxnSpPr>
          <p:nvPr/>
        </p:nvCxnSpPr>
        <p:spPr>
          <a:xfrm>
            <a:off x="295467" y="3002209"/>
            <a:ext cx="1160106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29350-5BB0-4FDE-941F-B5CDCF3B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86" y="6342583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F78B0C9-CCB5-A026-B44A-FF95C9E8C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2022/8/11</a:t>
            </a:r>
          </a:p>
          <a:p>
            <a:r>
              <a:rPr lang="zh-CN" altLang="en-US" dirty="0"/>
              <a:t>黄思远</a:t>
            </a:r>
          </a:p>
        </p:txBody>
      </p:sp>
    </p:spTree>
    <p:extLst>
      <p:ext uri="{BB962C8B-B14F-4D97-AF65-F5344CB8AC3E}">
        <p14:creationId xmlns:p14="http://schemas.microsoft.com/office/powerpoint/2010/main" val="34005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5585"/>
            <a:ext cx="108015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Coding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</a:t>
            </a:r>
            <a:r>
              <a:rPr lang="en-US" altLang="zh-CN" sz="2000" dirty="0" err="1">
                <a:latin typeface="Calibri-Bold"/>
              </a:rPr>
              <a:t>SparseTensor</a:t>
            </a:r>
            <a:endParaRPr lang="en-US" altLang="zh-CN" sz="2000" dirty="0">
              <a:latin typeface="Calibri-Bold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latin typeface="Calibri-Bold"/>
              </a:rPr>
              <a:t> </a:t>
            </a: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 Paper and code reading</a:t>
            </a:r>
            <a:endParaRPr lang="zh-CN" altLang="en-US" sz="2400" dirty="0">
              <a:latin typeface="Calibri-Bold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 Accurate Learning of Graph Representations with Graph Multiset Pooling  (ICLR 2021)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 Structural Entropy Guided Graph Hierarchical Pooling  (ICML 2022)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>
              <a:latin typeface="Calibri-Bold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Outline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Coding - </a:t>
            </a:r>
            <a:r>
              <a:rPr lang="en-US" altLang="zh-CN" sz="3200" dirty="0" err="1">
                <a:latin typeface="Calibri-Bold"/>
              </a:rPr>
              <a:t>SparseTensor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502476-CCCA-6072-0918-63FE43C1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5548"/>
            <a:ext cx="8984942" cy="19335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4BA50E-F5BE-7E1C-943F-2ACFDBE0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5449"/>
            <a:ext cx="8213183" cy="3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730929-E14E-1E76-CF6A-6C2478384094}"/>
              </a:ext>
            </a:extLst>
          </p:cNvPr>
          <p:cNvSpPr txBox="1"/>
          <p:nvPr/>
        </p:nvSpPr>
        <p:spPr>
          <a:xfrm>
            <a:off x="838200" y="1381819"/>
            <a:ext cx="940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Node drop </a:t>
            </a:r>
            <a:r>
              <a:rPr lang="en-US" altLang="zh-CN" dirty="0"/>
              <a:t>methods unnecessarily drop some nodes at every pooling step, leading to information loss on those discarded nodes.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12DD2A-9D92-24BD-B367-189C188D6315}"/>
              </a:ext>
            </a:extLst>
          </p:cNvPr>
          <p:cNvSpPr txBox="1"/>
          <p:nvPr/>
        </p:nvSpPr>
        <p:spPr>
          <a:xfrm>
            <a:off x="838199" y="2381204"/>
            <a:ext cx="9516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Node clustering </a:t>
            </a:r>
            <a:r>
              <a:rPr lang="en-US" altLang="zh-CN" dirty="0"/>
              <a:t>methods compute the </a:t>
            </a:r>
            <a:r>
              <a:rPr lang="en-US" altLang="zh-CN" b="1" dirty="0"/>
              <a:t>dense cluster assignment</a:t>
            </a:r>
            <a:r>
              <a:rPr lang="en-US" altLang="zh-CN" dirty="0"/>
              <a:t> matrix with an adjacency matrix. This prevents them from exploiting sparsity in the graph topology, leading to excessively high computational complexity (Lee et al., 2019b).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2662A7-6851-6A4E-3FF1-C7657E0DC870}"/>
              </a:ext>
            </a:extLst>
          </p:cNvPr>
          <p:cNvSpPr txBox="1"/>
          <p:nvPr/>
        </p:nvSpPr>
        <p:spPr>
          <a:xfrm>
            <a:off x="838198" y="4706220"/>
            <a:ext cx="10019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Therefore, we need a sophisticated graph pooling layer that coarsens the graph with sparse implementation without discarding nodes.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20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8415C-743A-F642-379F-8D7CE4C39F09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B4054F-8026-1338-3E19-012F3B6C7406}"/>
              </a:ext>
            </a:extLst>
          </p:cNvPr>
          <p:cNvSpPr txBox="1"/>
          <p:nvPr/>
        </p:nvSpPr>
        <p:spPr>
          <a:xfrm>
            <a:off x="838200" y="141729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Multi-head Attention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AFFCEE-1116-0B99-A4F4-F389D7BF6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67" t="3290" r="1467"/>
          <a:stretch/>
        </p:blipFill>
        <p:spPr>
          <a:xfrm>
            <a:off x="838200" y="2329529"/>
            <a:ext cx="3520440" cy="3300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CE2C91-3661-2C21-46F1-DCC3FD0BC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5937"/>
            <a:ext cx="8385699" cy="5345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D48AA5-91F8-2C55-5C10-D0851C2F024F}"/>
              </a:ext>
            </a:extLst>
          </p:cNvPr>
          <p:cNvSpPr txBox="1"/>
          <p:nvPr/>
        </p:nvSpPr>
        <p:spPr>
          <a:xfrm>
            <a:off x="838200" y="40062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Graph Multi-head Attention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E6318F-4459-A46F-228A-F4DC517E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91026"/>
            <a:ext cx="9913622" cy="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8415C-743A-F642-379F-8D7CE4C39F09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B4054F-8026-1338-3E19-012F3B6C7406}"/>
              </a:ext>
            </a:extLst>
          </p:cNvPr>
          <p:cNvSpPr txBox="1"/>
          <p:nvPr/>
        </p:nvSpPr>
        <p:spPr>
          <a:xfrm>
            <a:off x="838200" y="14350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Graph Multiset Pooling with Graph Multi-head Attention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7A9250-DB35-22DF-D65D-55D877EA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92" y="2149020"/>
            <a:ext cx="8352005" cy="44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6ACA59-867D-B6A5-04E8-BACFD5C4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387" y="2874226"/>
            <a:ext cx="3280333" cy="33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8415C-743A-F642-379F-8D7CE4C39F09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B4054F-8026-1338-3E19-012F3B6C7406}"/>
              </a:ext>
            </a:extLst>
          </p:cNvPr>
          <p:cNvSpPr txBox="1"/>
          <p:nvPr/>
        </p:nvSpPr>
        <p:spPr>
          <a:xfrm>
            <a:off x="838200" y="14350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Self-Attention for Inter-node Relationship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D5F321-8070-B7C1-CF5D-00DC0ADD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2087"/>
            <a:ext cx="7772400" cy="39210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1C4B5B-4986-4FA6-1E33-5CFD47F83B43}"/>
              </a:ext>
            </a:extLst>
          </p:cNvPr>
          <p:cNvSpPr txBox="1"/>
          <p:nvPr/>
        </p:nvSpPr>
        <p:spPr>
          <a:xfrm>
            <a:off x="838200" y="2120597"/>
            <a:ext cx="9601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major drawback of this scheme is that it does not consider relationships between nodes.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2D0C5-2079-F5AE-B365-690A742C941C}"/>
              </a:ext>
            </a:extLst>
          </p:cNvPr>
          <p:cNvSpPr txBox="1"/>
          <p:nvPr/>
        </p:nvSpPr>
        <p:spPr>
          <a:xfrm>
            <a:off x="838199" y="2540679"/>
            <a:ext cx="1004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tackle this limitation, one should further consider the interactions among condensed k different nodes.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96EF1A-90EC-CFAA-8645-BD4DC40FF1F3}"/>
              </a:ext>
            </a:extLst>
          </p:cNvPr>
          <p:cNvSpPr txBox="1"/>
          <p:nvPr/>
        </p:nvSpPr>
        <p:spPr>
          <a:xfrm>
            <a:off x="838199" y="48216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Overall Architecture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BC9CAE-BB55-BE97-DA77-816F586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543368"/>
            <a:ext cx="7305675" cy="4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8415C-743A-F642-379F-8D7CE4C39F09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96EF1A-90EC-CFAA-8645-BD4DC40FF1F3}"/>
              </a:ext>
            </a:extLst>
          </p:cNvPr>
          <p:cNvSpPr txBox="1"/>
          <p:nvPr/>
        </p:nvSpPr>
        <p:spPr>
          <a:xfrm>
            <a:off x="722789" y="14217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Overall Architecture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BC9CAE-BB55-BE97-DA77-816F5869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9" y="2143432"/>
            <a:ext cx="7305675" cy="4302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EC1D8C-8839-7AE8-D7AB-454A1A53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41" y="3112371"/>
            <a:ext cx="7787495" cy="26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76370-B928-D29D-C6CD-43A597C3C11D}"/>
              </a:ext>
            </a:extLst>
          </p:cNvPr>
          <p:cNvSpPr/>
          <p:nvPr/>
        </p:nvSpPr>
        <p:spPr>
          <a:xfrm>
            <a:off x="6703719" y="2166796"/>
            <a:ext cx="915100" cy="115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88415C-743A-F642-379F-8D7CE4C39F09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GMT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96EF1A-90EC-CFAA-8645-BD4DC40FF1F3}"/>
              </a:ext>
            </a:extLst>
          </p:cNvPr>
          <p:cNvSpPr txBox="1"/>
          <p:nvPr/>
        </p:nvSpPr>
        <p:spPr>
          <a:xfrm>
            <a:off x="722789" y="1421729"/>
            <a:ext cx="829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CONNECTION WITH WEISFEILER-LEHMAN GRAPH ISOMORPHISM TEST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3D8FC0-4F17-430E-A110-5FCA5B9382E5}"/>
              </a:ext>
            </a:extLst>
          </p:cNvPr>
          <p:cNvSpPr txBox="1"/>
          <p:nvPr/>
        </p:nvSpPr>
        <p:spPr>
          <a:xfrm>
            <a:off x="722789" y="236468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Node aggregation </a:t>
            </a:r>
            <a:r>
              <a:rPr lang="en-US" altLang="zh-CN" dirty="0"/>
              <a:t>and </a:t>
            </a:r>
            <a:r>
              <a:rPr lang="en-US" altLang="zh-CN" b="1" dirty="0"/>
              <a:t>update</a:t>
            </a:r>
            <a:r>
              <a:rPr lang="en-US" altLang="zh-CN" dirty="0"/>
              <a:t> functions are injective</a:t>
            </a:r>
          </a:p>
          <a:p>
            <a:r>
              <a:rPr lang="en-US" altLang="zh-CN" b="1" dirty="0"/>
              <a:t>Graph-level readout</a:t>
            </a:r>
            <a:r>
              <a:rPr lang="en-US" altLang="zh-CN" dirty="0"/>
              <a:t> is injective.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05F57-30EB-1F36-D391-B9A0DB872AD2}"/>
              </a:ext>
            </a:extLst>
          </p:cNvPr>
          <p:cNvSpPr txBox="1"/>
          <p:nvPr/>
        </p:nvSpPr>
        <p:spPr>
          <a:xfrm>
            <a:off x="722789" y="2021336"/>
            <a:ext cx="27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Requirement 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2BDB31-8CC6-376C-879F-D43E1CBC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2967"/>
            <a:ext cx="8296924" cy="10643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D3378F-47DD-4CE9-8AD3-5D3CDB5C9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0031"/>
            <a:ext cx="7959571" cy="7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217</Words>
  <Application>Microsoft Office PowerPoint</Application>
  <PresentationFormat>宽屏</PresentationFormat>
  <Paragraphs>41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Calibri-Bold</vt:lpstr>
      <vt:lpstr>等线</vt:lpstr>
      <vt:lpstr>等线 Light</vt:lpstr>
      <vt:lpstr>Arial</vt:lpstr>
      <vt:lpstr>Wingdings</vt:lpstr>
      <vt:lpstr>Office 主题​​</vt:lpstr>
      <vt:lpstr>组会汇报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思远 黄</dc:creator>
  <cp:lastModifiedBy>思远 黄</cp:lastModifiedBy>
  <cp:revision>9</cp:revision>
  <dcterms:created xsi:type="dcterms:W3CDTF">2022-07-14T09:18:41Z</dcterms:created>
  <dcterms:modified xsi:type="dcterms:W3CDTF">2022-08-11T14:00:38Z</dcterms:modified>
</cp:coreProperties>
</file>