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8CEEB0-B2BB-413F-BA45-FF12173562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2C2EE7-2C27-4750-9A6C-15D2765073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6DE667-27A1-47AA-A6C9-A2D260A780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2BDD3A-C4C5-4205-A0C3-4FC8BE4A65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D5D714-1FDC-4977-BBEA-96DD5F13A4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F788CD-9997-42D6-9B99-7BC8595CAF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0664FD-57FF-4E51-824B-F444381D10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5FFFCD-389C-4E88-8902-7BE4B955C8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B9C170-0522-46C7-8D39-594E3E35C8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CB79F4-EBD4-47BF-A906-AEDE6351AA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FA467E-B35D-4559-9C2D-8F912E959C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8861DA-6390-4E91-81A6-080EAC0715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CAAFF7-B8E1-4C05-97FC-DFC0E38D24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C4DDCE-193F-4545-9506-7C2912F856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02AAC1-7BED-4A33-8877-B6C5BE0C0D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E81AEA-9856-4120-AC03-94ED35F34E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B8FE31-80AA-46E6-B6F2-A42473360A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65E2E9-B97D-4E18-972C-F31A52BC39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45F540-D32F-4A74-AEB7-2F117E1B58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9F6E7B-062E-4FBF-A921-FBF749ADCD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C94FF5-2A99-40E7-B8B1-1F00F1B3F0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1D391A-38AF-4914-B7E4-9A70B79AC3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9A8777-DE21-4355-8E22-5D141640C3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57F11D-A7AD-4FE7-B735-8B881E1C55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单击此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处编辑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母版标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题样式</a:t>
            </a:r>
            <a:endParaRPr b="0" lang="en-US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等线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0C4696-C0AD-4CB9-90E2-1D250AA7D766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等线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0A3EB0-DC5D-421E-8E12-66AD261A0DE8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95560" y="800280"/>
            <a:ext cx="11600640" cy="1908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zh-CN" sz="3400" spc="-1" strike="noStrike">
                <a:solidFill>
                  <a:srgbClr val="000000"/>
                </a:solidFill>
                <a:latin typeface="Calibri-Bold"/>
              </a:rPr>
              <a:t>组会汇报</a:t>
            </a:r>
            <a:endParaRPr b="0" lang="en-US" sz="3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3" name="直接连接符 3"/>
          <p:cNvSpPr/>
          <p:nvPr/>
        </p:nvSpPr>
        <p:spPr>
          <a:xfrm>
            <a:off x="295200" y="2918880"/>
            <a:ext cx="11601000" cy="360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直接连接符 9"/>
          <p:cNvSpPr/>
          <p:nvPr/>
        </p:nvSpPr>
        <p:spPr>
          <a:xfrm>
            <a:off x="295200" y="3002040"/>
            <a:ext cx="11601000" cy="360"/>
          </a:xfrm>
          <a:prstGeom prst="line">
            <a:avLst/>
          </a:prstGeom>
          <a:ln w="38100">
            <a:solidFill>
              <a:srgbClr val="4472c4">
                <a:lumMod val="40000"/>
                <a:lumOff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sldNum" idx="7"/>
          </p:nvPr>
        </p:nvSpPr>
        <p:spPr>
          <a:xfrm>
            <a:off x="8613720" y="6342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972945-3F68-4180-A4A2-8D3214231026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2022/9/16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黄思远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4472c4">
                <a:lumMod val="40000"/>
                <a:lumOff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标题 1"/>
          <p:cNvSpPr/>
          <p:nvPr/>
        </p:nvSpPr>
        <p:spPr>
          <a:xfrm>
            <a:off x="838080" y="222480"/>
            <a:ext cx="1051524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-Bold"/>
              </a:rPr>
              <a:t>Visualization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1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7E53D4-2C83-4976-B969-9049287DB6D6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0" name="文本框 1"/>
          <p:cNvSpPr/>
          <p:nvPr/>
        </p:nvSpPr>
        <p:spPr>
          <a:xfrm>
            <a:off x="1065240" y="1208160"/>
            <a:ext cx="10125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4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、与图尺寸的关系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1" name="图片 11" descr=""/>
          <p:cNvPicPr/>
          <p:nvPr/>
        </p:nvPicPr>
        <p:blipFill>
          <a:blip r:embed="rId1"/>
          <a:stretch/>
        </p:blipFill>
        <p:spPr>
          <a:xfrm>
            <a:off x="1291680" y="1577520"/>
            <a:ext cx="3695400" cy="2514240"/>
          </a:xfrm>
          <a:prstGeom prst="rect">
            <a:avLst/>
          </a:prstGeom>
          <a:ln w="0">
            <a:noFill/>
          </a:ln>
        </p:spPr>
      </p:pic>
      <p:pic>
        <p:nvPicPr>
          <p:cNvPr id="152" name="图片 15" descr=""/>
          <p:cNvPicPr/>
          <p:nvPr/>
        </p:nvPicPr>
        <p:blipFill>
          <a:blip r:embed="rId2"/>
          <a:stretch/>
        </p:blipFill>
        <p:spPr>
          <a:xfrm>
            <a:off x="6255000" y="1577520"/>
            <a:ext cx="3781080" cy="2476080"/>
          </a:xfrm>
          <a:prstGeom prst="rect">
            <a:avLst/>
          </a:prstGeom>
          <a:ln w="0">
            <a:noFill/>
          </a:ln>
        </p:spPr>
      </p:pic>
      <p:pic>
        <p:nvPicPr>
          <p:cNvPr id="153" name="图片 17" descr=""/>
          <p:cNvPicPr/>
          <p:nvPr/>
        </p:nvPicPr>
        <p:blipFill>
          <a:blip r:embed="rId3"/>
          <a:stretch/>
        </p:blipFill>
        <p:spPr>
          <a:xfrm>
            <a:off x="3812760" y="4254480"/>
            <a:ext cx="3742920" cy="2504880"/>
          </a:xfrm>
          <a:prstGeom prst="rect">
            <a:avLst/>
          </a:prstGeom>
          <a:ln w="0">
            <a:noFill/>
          </a:ln>
        </p:spPr>
      </p:pic>
      <p:sp>
        <p:nvSpPr>
          <p:cNvPr id="154" name="直接连接符 19"/>
          <p:cNvSpPr/>
          <p:nvPr/>
        </p:nvSpPr>
        <p:spPr>
          <a:xfrm>
            <a:off x="479880" y="4216320"/>
            <a:ext cx="11544480" cy="360"/>
          </a:xfrm>
          <a:prstGeom prst="line">
            <a:avLst/>
          </a:prstGeom>
          <a:ln w="38100">
            <a:solidFill>
              <a:srgbClr val="70ad47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4472c4">
                <a:lumMod val="40000"/>
                <a:lumOff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标题 1"/>
          <p:cNvSpPr/>
          <p:nvPr/>
        </p:nvSpPr>
        <p:spPr>
          <a:xfrm>
            <a:off x="838080" y="222480"/>
            <a:ext cx="1051524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zh-CN" sz="3200" spc="-1" strike="noStrike">
                <a:solidFill>
                  <a:srgbClr val="000000"/>
                </a:solidFill>
                <a:latin typeface="Calibri-Bold"/>
              </a:rPr>
              <a:t>只考虑相邻的节点</a:t>
            </a:r>
            <a:r>
              <a:rPr b="0" lang="en-US" sz="3200" spc="-1" strike="noStrike">
                <a:solidFill>
                  <a:srgbClr val="000000"/>
                </a:solidFill>
                <a:latin typeface="Calibri-Bold"/>
              </a:rPr>
              <a:t>clustering</a:t>
            </a:r>
            <a:r>
              <a:rPr b="0" lang="zh-CN" sz="3200" spc="-1" strike="noStrike">
                <a:solidFill>
                  <a:srgbClr val="000000"/>
                </a:solidFill>
                <a:latin typeface="Calibri-Bold"/>
              </a:rPr>
              <a:t>方式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内容占位符 2"/>
          <p:cNvSpPr/>
          <p:nvPr/>
        </p:nvSpPr>
        <p:spPr>
          <a:xfrm>
            <a:off x="662760" y="3853440"/>
            <a:ext cx="10866240" cy="11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PlaceHolder 1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CC0173-36E9-45A3-8FEB-E3CEB51777F8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159" name="组合 36"/>
          <p:cNvGrpSpPr/>
          <p:nvPr/>
        </p:nvGrpSpPr>
        <p:grpSpPr>
          <a:xfrm>
            <a:off x="6095880" y="1816920"/>
            <a:ext cx="4724280" cy="3170880"/>
            <a:chOff x="6095880" y="1816920"/>
            <a:chExt cx="4724280" cy="3170880"/>
          </a:xfrm>
        </p:grpSpPr>
        <p:sp>
          <p:nvSpPr>
            <p:cNvPr id="160" name="椭圆 6"/>
            <p:cNvSpPr/>
            <p:nvPr/>
          </p:nvSpPr>
          <p:spPr>
            <a:xfrm>
              <a:off x="6400800" y="2008800"/>
              <a:ext cx="376200" cy="394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椭圆 8"/>
            <p:cNvSpPr/>
            <p:nvPr/>
          </p:nvSpPr>
          <p:spPr>
            <a:xfrm>
              <a:off x="6095880" y="2638440"/>
              <a:ext cx="376200" cy="394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椭圆 10"/>
            <p:cNvSpPr/>
            <p:nvPr/>
          </p:nvSpPr>
          <p:spPr>
            <a:xfrm>
              <a:off x="6705720" y="3183120"/>
              <a:ext cx="376200" cy="394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椭圆 11"/>
            <p:cNvSpPr/>
            <p:nvPr/>
          </p:nvSpPr>
          <p:spPr>
            <a:xfrm>
              <a:off x="7395840" y="3033000"/>
              <a:ext cx="376200" cy="394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椭圆 12"/>
            <p:cNvSpPr/>
            <p:nvPr/>
          </p:nvSpPr>
          <p:spPr>
            <a:xfrm>
              <a:off x="7144920" y="1816920"/>
              <a:ext cx="376200" cy="394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椭圆 13"/>
            <p:cNvSpPr/>
            <p:nvPr/>
          </p:nvSpPr>
          <p:spPr>
            <a:xfrm>
              <a:off x="7673760" y="2395440"/>
              <a:ext cx="376200" cy="394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椭圆 14"/>
            <p:cNvSpPr/>
            <p:nvPr/>
          </p:nvSpPr>
          <p:spPr>
            <a:xfrm>
              <a:off x="6705720" y="3952080"/>
              <a:ext cx="376200" cy="394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椭圆 15"/>
            <p:cNvSpPr/>
            <p:nvPr/>
          </p:nvSpPr>
          <p:spPr>
            <a:xfrm>
              <a:off x="6212520" y="4586400"/>
              <a:ext cx="376200" cy="394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椭圆 16"/>
            <p:cNvSpPr/>
            <p:nvPr/>
          </p:nvSpPr>
          <p:spPr>
            <a:xfrm>
              <a:off x="7333200" y="4593600"/>
              <a:ext cx="376200" cy="394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椭圆 17"/>
            <p:cNvSpPr/>
            <p:nvPr/>
          </p:nvSpPr>
          <p:spPr>
            <a:xfrm>
              <a:off x="8390880" y="2469240"/>
              <a:ext cx="376200" cy="394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椭圆 18"/>
            <p:cNvSpPr/>
            <p:nvPr/>
          </p:nvSpPr>
          <p:spPr>
            <a:xfrm>
              <a:off x="9475560" y="3018600"/>
              <a:ext cx="376200" cy="394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椭圆 19"/>
            <p:cNvSpPr/>
            <p:nvPr/>
          </p:nvSpPr>
          <p:spPr>
            <a:xfrm>
              <a:off x="9063360" y="2441160"/>
              <a:ext cx="376200" cy="394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椭圆 20"/>
            <p:cNvSpPr/>
            <p:nvPr/>
          </p:nvSpPr>
          <p:spPr>
            <a:xfrm>
              <a:off x="10443960" y="2985840"/>
              <a:ext cx="376200" cy="394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直接连接符 21"/>
            <p:cNvSpPr/>
            <p:nvPr/>
          </p:nvSpPr>
          <p:spPr>
            <a:xfrm flipH="1">
              <a:off x="6150960" y="2345040"/>
              <a:ext cx="304920" cy="63000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直接连接符 22"/>
            <p:cNvSpPr/>
            <p:nvPr/>
          </p:nvSpPr>
          <p:spPr>
            <a:xfrm>
              <a:off x="6400440" y="2931480"/>
              <a:ext cx="360000" cy="30924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直接连接符 23"/>
            <p:cNvSpPr/>
            <p:nvPr/>
          </p:nvSpPr>
          <p:spPr>
            <a:xfrm flipV="1">
              <a:off x="7018560" y="3229920"/>
              <a:ext cx="377280" cy="13968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直接连接符 24"/>
            <p:cNvSpPr/>
            <p:nvPr/>
          </p:nvSpPr>
          <p:spPr>
            <a:xfrm flipV="1">
              <a:off x="7673760" y="2789640"/>
              <a:ext cx="188280" cy="33660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直接连接符 25"/>
            <p:cNvSpPr/>
            <p:nvPr/>
          </p:nvSpPr>
          <p:spPr>
            <a:xfrm flipH="1" flipV="1">
              <a:off x="7503120" y="2086560"/>
              <a:ext cx="358920" cy="30852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直接连接符 26"/>
            <p:cNvSpPr/>
            <p:nvPr/>
          </p:nvSpPr>
          <p:spPr>
            <a:xfrm flipH="1">
              <a:off x="6721920" y="1874520"/>
              <a:ext cx="744120" cy="19152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直接连接符 27"/>
            <p:cNvSpPr/>
            <p:nvPr/>
          </p:nvSpPr>
          <p:spPr>
            <a:xfrm flipH="1">
              <a:off x="6830640" y="3577320"/>
              <a:ext cx="63000" cy="43272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直接连接符 28"/>
            <p:cNvSpPr/>
            <p:nvPr/>
          </p:nvSpPr>
          <p:spPr>
            <a:xfrm flipH="1">
              <a:off x="6525720" y="4288680"/>
              <a:ext cx="234720" cy="47340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直接连接符 29"/>
            <p:cNvSpPr/>
            <p:nvPr/>
          </p:nvSpPr>
          <p:spPr>
            <a:xfrm>
              <a:off x="7003440" y="4253040"/>
              <a:ext cx="384480" cy="39816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直接连接符 30"/>
            <p:cNvSpPr/>
            <p:nvPr/>
          </p:nvSpPr>
          <p:spPr>
            <a:xfrm>
              <a:off x="8049960" y="2592360"/>
              <a:ext cx="340920" cy="7380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直接连接符 31"/>
            <p:cNvSpPr/>
            <p:nvPr/>
          </p:nvSpPr>
          <p:spPr>
            <a:xfrm flipV="1">
              <a:off x="8767440" y="2638440"/>
              <a:ext cx="295560" cy="2772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直接连接符 32"/>
            <p:cNvSpPr/>
            <p:nvPr/>
          </p:nvSpPr>
          <p:spPr>
            <a:xfrm>
              <a:off x="9251280" y="2441160"/>
              <a:ext cx="279360" cy="63468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直接连接符 33"/>
            <p:cNvSpPr/>
            <p:nvPr/>
          </p:nvSpPr>
          <p:spPr>
            <a:xfrm flipV="1">
              <a:off x="9852120" y="3182760"/>
              <a:ext cx="591480" cy="3276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直接连接符 34"/>
            <p:cNvSpPr/>
            <p:nvPr/>
          </p:nvSpPr>
          <p:spPr>
            <a:xfrm flipV="1">
              <a:off x="7387920" y="3335400"/>
              <a:ext cx="3208320" cy="159444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直接连接符 35"/>
            <p:cNvSpPr/>
            <p:nvPr/>
          </p:nvSpPr>
          <p:spPr>
            <a:xfrm>
              <a:off x="9118440" y="2498760"/>
              <a:ext cx="1646640" cy="82368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8" name="文本框 37"/>
          <p:cNvSpPr/>
          <p:nvPr/>
        </p:nvSpPr>
        <p:spPr>
          <a:xfrm>
            <a:off x="1901880" y="1968480"/>
            <a:ext cx="249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以此图为例：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椭圆 5"/>
          <p:cNvSpPr/>
          <p:nvPr/>
        </p:nvSpPr>
        <p:spPr>
          <a:xfrm>
            <a:off x="2142720" y="146124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椭圆 6"/>
          <p:cNvSpPr/>
          <p:nvPr/>
        </p:nvSpPr>
        <p:spPr>
          <a:xfrm>
            <a:off x="1837800" y="209124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椭圆 7"/>
          <p:cNvSpPr/>
          <p:nvPr/>
        </p:nvSpPr>
        <p:spPr>
          <a:xfrm>
            <a:off x="2447280" y="26355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椭圆 8"/>
          <p:cNvSpPr/>
          <p:nvPr/>
        </p:nvSpPr>
        <p:spPr>
          <a:xfrm>
            <a:off x="3137760" y="24854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椭圆 9"/>
          <p:cNvSpPr/>
          <p:nvPr/>
        </p:nvSpPr>
        <p:spPr>
          <a:xfrm>
            <a:off x="2886480" y="12693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椭圆 10"/>
          <p:cNvSpPr/>
          <p:nvPr/>
        </p:nvSpPr>
        <p:spPr>
          <a:xfrm>
            <a:off x="3415680" y="18478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椭圆 11"/>
          <p:cNvSpPr/>
          <p:nvPr/>
        </p:nvSpPr>
        <p:spPr>
          <a:xfrm>
            <a:off x="2447280" y="34048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椭圆 12"/>
          <p:cNvSpPr/>
          <p:nvPr/>
        </p:nvSpPr>
        <p:spPr>
          <a:xfrm>
            <a:off x="1954440" y="403920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椭圆 13"/>
          <p:cNvSpPr/>
          <p:nvPr/>
        </p:nvSpPr>
        <p:spPr>
          <a:xfrm>
            <a:off x="3074760" y="40460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椭圆 14"/>
          <p:cNvSpPr/>
          <p:nvPr/>
        </p:nvSpPr>
        <p:spPr>
          <a:xfrm>
            <a:off x="4132800" y="19216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椭圆 15"/>
          <p:cNvSpPr/>
          <p:nvPr/>
        </p:nvSpPr>
        <p:spPr>
          <a:xfrm>
            <a:off x="5217480" y="24710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椭圆 16"/>
          <p:cNvSpPr/>
          <p:nvPr/>
        </p:nvSpPr>
        <p:spPr>
          <a:xfrm>
            <a:off x="4804920" y="18939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椭圆 17"/>
          <p:cNvSpPr/>
          <p:nvPr/>
        </p:nvSpPr>
        <p:spPr>
          <a:xfrm>
            <a:off x="6185520" y="24382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直接连接符 22"/>
          <p:cNvSpPr/>
          <p:nvPr/>
        </p:nvSpPr>
        <p:spPr>
          <a:xfrm flipH="1">
            <a:off x="2158920" y="1855440"/>
            <a:ext cx="171720" cy="293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直接连接符 23"/>
          <p:cNvSpPr/>
          <p:nvPr/>
        </p:nvSpPr>
        <p:spPr>
          <a:xfrm>
            <a:off x="2142360" y="2384280"/>
            <a:ext cx="360000" cy="30888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直接连接符 25"/>
          <p:cNvSpPr/>
          <p:nvPr/>
        </p:nvSpPr>
        <p:spPr>
          <a:xfrm flipV="1">
            <a:off x="2760120" y="2682720"/>
            <a:ext cx="377280" cy="1393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直接连接符 27"/>
          <p:cNvSpPr/>
          <p:nvPr/>
        </p:nvSpPr>
        <p:spPr>
          <a:xfrm flipV="1">
            <a:off x="3415320" y="2242080"/>
            <a:ext cx="188280" cy="3366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直接连接符 29"/>
          <p:cNvSpPr/>
          <p:nvPr/>
        </p:nvSpPr>
        <p:spPr>
          <a:xfrm flipH="1" flipV="1">
            <a:off x="3245040" y="1539360"/>
            <a:ext cx="358560" cy="3085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直接连接符 31"/>
          <p:cNvSpPr/>
          <p:nvPr/>
        </p:nvSpPr>
        <p:spPr>
          <a:xfrm flipH="1">
            <a:off x="2518920" y="1466280"/>
            <a:ext cx="367560" cy="19188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直接连接符 34"/>
          <p:cNvSpPr/>
          <p:nvPr/>
        </p:nvSpPr>
        <p:spPr>
          <a:xfrm flipH="1">
            <a:off x="2572200" y="3029760"/>
            <a:ext cx="63360" cy="432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直接连接符 37"/>
          <p:cNvSpPr/>
          <p:nvPr/>
        </p:nvSpPr>
        <p:spPr>
          <a:xfrm flipH="1">
            <a:off x="2267640" y="3741480"/>
            <a:ext cx="234720" cy="4734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直接连接符 39"/>
          <p:cNvSpPr/>
          <p:nvPr/>
        </p:nvSpPr>
        <p:spPr>
          <a:xfrm>
            <a:off x="2745000" y="3705840"/>
            <a:ext cx="384840" cy="3978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直接连接符 41"/>
          <p:cNvSpPr/>
          <p:nvPr/>
        </p:nvSpPr>
        <p:spPr>
          <a:xfrm>
            <a:off x="3791880" y="2044800"/>
            <a:ext cx="340560" cy="738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直接连接符 44"/>
          <p:cNvSpPr/>
          <p:nvPr/>
        </p:nvSpPr>
        <p:spPr>
          <a:xfrm flipV="1">
            <a:off x="4509000" y="2090880"/>
            <a:ext cx="295920" cy="27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直接连接符 47"/>
          <p:cNvSpPr/>
          <p:nvPr/>
        </p:nvSpPr>
        <p:spPr>
          <a:xfrm>
            <a:off x="5181480" y="2090880"/>
            <a:ext cx="91080" cy="4377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直接连接符 50"/>
          <p:cNvSpPr/>
          <p:nvPr/>
        </p:nvSpPr>
        <p:spPr>
          <a:xfrm flipV="1">
            <a:off x="5593680" y="2635560"/>
            <a:ext cx="591840" cy="324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直接连接符 53"/>
          <p:cNvSpPr/>
          <p:nvPr/>
        </p:nvSpPr>
        <p:spPr>
          <a:xfrm flipV="1">
            <a:off x="3451320" y="2787840"/>
            <a:ext cx="2886480" cy="14551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直接连接符 55"/>
          <p:cNvSpPr/>
          <p:nvPr/>
        </p:nvSpPr>
        <p:spPr>
          <a:xfrm>
            <a:off x="5126400" y="1951560"/>
            <a:ext cx="1247400" cy="486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直接箭头连接符 2"/>
          <p:cNvSpPr/>
          <p:nvPr/>
        </p:nvSpPr>
        <p:spPr>
          <a:xfrm>
            <a:off x="2518920" y="779760"/>
            <a:ext cx="116280" cy="68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直接箭头连接符 3"/>
          <p:cNvSpPr/>
          <p:nvPr/>
        </p:nvSpPr>
        <p:spPr>
          <a:xfrm flipV="1">
            <a:off x="1604520" y="2635560"/>
            <a:ext cx="609480" cy="24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椭圆 1"/>
          <p:cNvSpPr/>
          <p:nvPr/>
        </p:nvSpPr>
        <p:spPr>
          <a:xfrm>
            <a:off x="2887200" y="1262880"/>
            <a:ext cx="376200" cy="394200"/>
          </a:xfrm>
          <a:prstGeom prst="ellipse">
            <a:avLst/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椭圆 4"/>
          <p:cNvSpPr/>
          <p:nvPr/>
        </p:nvSpPr>
        <p:spPr>
          <a:xfrm>
            <a:off x="3416400" y="1841400"/>
            <a:ext cx="376200" cy="394200"/>
          </a:xfrm>
          <a:prstGeom prst="ellipse">
            <a:avLst/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直接连接符 18"/>
          <p:cNvSpPr/>
          <p:nvPr/>
        </p:nvSpPr>
        <p:spPr>
          <a:xfrm flipH="1" flipV="1">
            <a:off x="3245760" y="1532880"/>
            <a:ext cx="358560" cy="30816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文本框 19"/>
          <p:cNvSpPr/>
          <p:nvPr/>
        </p:nvSpPr>
        <p:spPr>
          <a:xfrm>
            <a:off x="7122240" y="1921680"/>
            <a:ext cx="3674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要将最小环归为同一个社区的话，必须要求与红色相邻的边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attention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值高于绿色的边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椭圆 5"/>
          <p:cNvSpPr/>
          <p:nvPr/>
        </p:nvSpPr>
        <p:spPr>
          <a:xfrm>
            <a:off x="2142720" y="14612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椭圆 6"/>
          <p:cNvSpPr/>
          <p:nvPr/>
        </p:nvSpPr>
        <p:spPr>
          <a:xfrm>
            <a:off x="1837800" y="20912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椭圆 7"/>
          <p:cNvSpPr/>
          <p:nvPr/>
        </p:nvSpPr>
        <p:spPr>
          <a:xfrm>
            <a:off x="2447280" y="26355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椭圆 8"/>
          <p:cNvSpPr/>
          <p:nvPr/>
        </p:nvSpPr>
        <p:spPr>
          <a:xfrm>
            <a:off x="3137760" y="24854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椭圆 9"/>
          <p:cNvSpPr/>
          <p:nvPr/>
        </p:nvSpPr>
        <p:spPr>
          <a:xfrm>
            <a:off x="2886480" y="12693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椭圆 10"/>
          <p:cNvSpPr/>
          <p:nvPr/>
        </p:nvSpPr>
        <p:spPr>
          <a:xfrm>
            <a:off x="3415680" y="18478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椭圆 11"/>
          <p:cNvSpPr/>
          <p:nvPr/>
        </p:nvSpPr>
        <p:spPr>
          <a:xfrm>
            <a:off x="2447280" y="34048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椭圆 12"/>
          <p:cNvSpPr/>
          <p:nvPr/>
        </p:nvSpPr>
        <p:spPr>
          <a:xfrm>
            <a:off x="1954440" y="403920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椭圆 13"/>
          <p:cNvSpPr/>
          <p:nvPr/>
        </p:nvSpPr>
        <p:spPr>
          <a:xfrm>
            <a:off x="3074760" y="40460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椭圆 14"/>
          <p:cNvSpPr/>
          <p:nvPr/>
        </p:nvSpPr>
        <p:spPr>
          <a:xfrm>
            <a:off x="4132800" y="19216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椭圆 15"/>
          <p:cNvSpPr/>
          <p:nvPr/>
        </p:nvSpPr>
        <p:spPr>
          <a:xfrm>
            <a:off x="5217480" y="24710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椭圆 16"/>
          <p:cNvSpPr/>
          <p:nvPr/>
        </p:nvSpPr>
        <p:spPr>
          <a:xfrm>
            <a:off x="4804920" y="18939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椭圆 17"/>
          <p:cNvSpPr/>
          <p:nvPr/>
        </p:nvSpPr>
        <p:spPr>
          <a:xfrm>
            <a:off x="6185520" y="24382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直接连接符 22"/>
          <p:cNvSpPr/>
          <p:nvPr/>
        </p:nvSpPr>
        <p:spPr>
          <a:xfrm flipH="1">
            <a:off x="2158920" y="1855440"/>
            <a:ext cx="171720" cy="2934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直接连接符 23"/>
          <p:cNvSpPr/>
          <p:nvPr/>
        </p:nvSpPr>
        <p:spPr>
          <a:xfrm>
            <a:off x="2142360" y="2384280"/>
            <a:ext cx="360000" cy="30888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直接连接符 25"/>
          <p:cNvSpPr/>
          <p:nvPr/>
        </p:nvSpPr>
        <p:spPr>
          <a:xfrm flipV="1">
            <a:off x="2760120" y="2682720"/>
            <a:ext cx="377280" cy="1393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直接连接符 27"/>
          <p:cNvSpPr/>
          <p:nvPr/>
        </p:nvSpPr>
        <p:spPr>
          <a:xfrm flipV="1">
            <a:off x="3415320" y="2242080"/>
            <a:ext cx="188280" cy="3366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直接连接符 29"/>
          <p:cNvSpPr/>
          <p:nvPr/>
        </p:nvSpPr>
        <p:spPr>
          <a:xfrm flipH="1" flipV="1">
            <a:off x="3245040" y="1539360"/>
            <a:ext cx="358560" cy="3085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直接连接符 31"/>
          <p:cNvSpPr/>
          <p:nvPr/>
        </p:nvSpPr>
        <p:spPr>
          <a:xfrm flipH="1">
            <a:off x="2518920" y="1466280"/>
            <a:ext cx="367560" cy="19188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直接连接符 34"/>
          <p:cNvSpPr/>
          <p:nvPr/>
        </p:nvSpPr>
        <p:spPr>
          <a:xfrm flipH="1">
            <a:off x="2572200" y="3029760"/>
            <a:ext cx="63360" cy="432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直接连接符 37"/>
          <p:cNvSpPr/>
          <p:nvPr/>
        </p:nvSpPr>
        <p:spPr>
          <a:xfrm flipH="1">
            <a:off x="2267640" y="3741480"/>
            <a:ext cx="234720" cy="4734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直接连接符 39"/>
          <p:cNvSpPr/>
          <p:nvPr/>
        </p:nvSpPr>
        <p:spPr>
          <a:xfrm>
            <a:off x="2745000" y="3705840"/>
            <a:ext cx="384840" cy="3978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直接连接符 41"/>
          <p:cNvSpPr/>
          <p:nvPr/>
        </p:nvSpPr>
        <p:spPr>
          <a:xfrm>
            <a:off x="3791880" y="2044800"/>
            <a:ext cx="340560" cy="738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直接连接符 44"/>
          <p:cNvSpPr/>
          <p:nvPr/>
        </p:nvSpPr>
        <p:spPr>
          <a:xfrm flipV="1">
            <a:off x="4509000" y="2090880"/>
            <a:ext cx="295920" cy="27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直接连接符 47"/>
          <p:cNvSpPr/>
          <p:nvPr/>
        </p:nvSpPr>
        <p:spPr>
          <a:xfrm>
            <a:off x="5181480" y="2090880"/>
            <a:ext cx="91080" cy="4377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直接连接符 50"/>
          <p:cNvSpPr/>
          <p:nvPr/>
        </p:nvSpPr>
        <p:spPr>
          <a:xfrm flipV="1">
            <a:off x="5593680" y="2635560"/>
            <a:ext cx="591840" cy="324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直接连接符 53"/>
          <p:cNvSpPr/>
          <p:nvPr/>
        </p:nvSpPr>
        <p:spPr>
          <a:xfrm flipV="1">
            <a:off x="3451320" y="2787840"/>
            <a:ext cx="2886480" cy="14551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直接连接符 55"/>
          <p:cNvSpPr/>
          <p:nvPr/>
        </p:nvSpPr>
        <p:spPr>
          <a:xfrm>
            <a:off x="5126400" y="1951560"/>
            <a:ext cx="1247400" cy="486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椭圆 5"/>
          <p:cNvSpPr/>
          <p:nvPr/>
        </p:nvSpPr>
        <p:spPr>
          <a:xfrm>
            <a:off x="2142720" y="146124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椭圆 6"/>
          <p:cNvSpPr/>
          <p:nvPr/>
        </p:nvSpPr>
        <p:spPr>
          <a:xfrm>
            <a:off x="1837800" y="209124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椭圆 7"/>
          <p:cNvSpPr/>
          <p:nvPr/>
        </p:nvSpPr>
        <p:spPr>
          <a:xfrm>
            <a:off x="2447280" y="26355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椭圆 8"/>
          <p:cNvSpPr/>
          <p:nvPr/>
        </p:nvSpPr>
        <p:spPr>
          <a:xfrm>
            <a:off x="3137760" y="24854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椭圆 9"/>
          <p:cNvSpPr/>
          <p:nvPr/>
        </p:nvSpPr>
        <p:spPr>
          <a:xfrm>
            <a:off x="2886480" y="12693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椭圆 10"/>
          <p:cNvSpPr/>
          <p:nvPr/>
        </p:nvSpPr>
        <p:spPr>
          <a:xfrm>
            <a:off x="3415680" y="18478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椭圆 11"/>
          <p:cNvSpPr/>
          <p:nvPr/>
        </p:nvSpPr>
        <p:spPr>
          <a:xfrm>
            <a:off x="2447280" y="34048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椭圆 12"/>
          <p:cNvSpPr/>
          <p:nvPr/>
        </p:nvSpPr>
        <p:spPr>
          <a:xfrm>
            <a:off x="1954440" y="403920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椭圆 13"/>
          <p:cNvSpPr/>
          <p:nvPr/>
        </p:nvSpPr>
        <p:spPr>
          <a:xfrm>
            <a:off x="3074760" y="40460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椭圆 14"/>
          <p:cNvSpPr/>
          <p:nvPr/>
        </p:nvSpPr>
        <p:spPr>
          <a:xfrm>
            <a:off x="4132800" y="19216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椭圆 15"/>
          <p:cNvSpPr/>
          <p:nvPr/>
        </p:nvSpPr>
        <p:spPr>
          <a:xfrm>
            <a:off x="5217480" y="24710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椭圆 16"/>
          <p:cNvSpPr/>
          <p:nvPr/>
        </p:nvSpPr>
        <p:spPr>
          <a:xfrm>
            <a:off x="4804920" y="18939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椭圆 17"/>
          <p:cNvSpPr/>
          <p:nvPr/>
        </p:nvSpPr>
        <p:spPr>
          <a:xfrm>
            <a:off x="6185520" y="24382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直接连接符 22"/>
          <p:cNvSpPr/>
          <p:nvPr/>
        </p:nvSpPr>
        <p:spPr>
          <a:xfrm flipH="1">
            <a:off x="2158920" y="1855440"/>
            <a:ext cx="171720" cy="293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直接连接符 23"/>
          <p:cNvSpPr/>
          <p:nvPr/>
        </p:nvSpPr>
        <p:spPr>
          <a:xfrm>
            <a:off x="2142360" y="2384280"/>
            <a:ext cx="360000" cy="30888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直接连接符 25"/>
          <p:cNvSpPr/>
          <p:nvPr/>
        </p:nvSpPr>
        <p:spPr>
          <a:xfrm flipV="1">
            <a:off x="2760120" y="2682720"/>
            <a:ext cx="377280" cy="1393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直接连接符 27"/>
          <p:cNvSpPr/>
          <p:nvPr/>
        </p:nvSpPr>
        <p:spPr>
          <a:xfrm flipV="1">
            <a:off x="3415320" y="2242080"/>
            <a:ext cx="188280" cy="3366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直接连接符 29"/>
          <p:cNvSpPr/>
          <p:nvPr/>
        </p:nvSpPr>
        <p:spPr>
          <a:xfrm flipH="1" flipV="1">
            <a:off x="3245040" y="1539360"/>
            <a:ext cx="358560" cy="3085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直接连接符 31"/>
          <p:cNvSpPr/>
          <p:nvPr/>
        </p:nvSpPr>
        <p:spPr>
          <a:xfrm flipH="1">
            <a:off x="2518920" y="1466280"/>
            <a:ext cx="367560" cy="19188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直接连接符 34"/>
          <p:cNvSpPr/>
          <p:nvPr/>
        </p:nvSpPr>
        <p:spPr>
          <a:xfrm flipH="1">
            <a:off x="2572200" y="3029760"/>
            <a:ext cx="63360" cy="432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直接连接符 37"/>
          <p:cNvSpPr/>
          <p:nvPr/>
        </p:nvSpPr>
        <p:spPr>
          <a:xfrm flipH="1">
            <a:off x="2267640" y="3741480"/>
            <a:ext cx="234720" cy="4734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直接连接符 39"/>
          <p:cNvSpPr/>
          <p:nvPr/>
        </p:nvSpPr>
        <p:spPr>
          <a:xfrm>
            <a:off x="2745000" y="3705840"/>
            <a:ext cx="384840" cy="3978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直接连接符 41"/>
          <p:cNvSpPr/>
          <p:nvPr/>
        </p:nvSpPr>
        <p:spPr>
          <a:xfrm>
            <a:off x="3791880" y="2044800"/>
            <a:ext cx="340560" cy="738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直接连接符 44"/>
          <p:cNvSpPr/>
          <p:nvPr/>
        </p:nvSpPr>
        <p:spPr>
          <a:xfrm flipV="1">
            <a:off x="4509000" y="2090880"/>
            <a:ext cx="295920" cy="27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直接连接符 47"/>
          <p:cNvSpPr/>
          <p:nvPr/>
        </p:nvSpPr>
        <p:spPr>
          <a:xfrm>
            <a:off x="5181480" y="2090880"/>
            <a:ext cx="91080" cy="4377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直接连接符 50"/>
          <p:cNvSpPr/>
          <p:nvPr/>
        </p:nvSpPr>
        <p:spPr>
          <a:xfrm flipV="1">
            <a:off x="5593680" y="2635560"/>
            <a:ext cx="591840" cy="324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直接连接符 53"/>
          <p:cNvSpPr/>
          <p:nvPr/>
        </p:nvSpPr>
        <p:spPr>
          <a:xfrm flipV="1">
            <a:off x="3451320" y="2787840"/>
            <a:ext cx="2886480" cy="14551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直接连接符 55"/>
          <p:cNvSpPr/>
          <p:nvPr/>
        </p:nvSpPr>
        <p:spPr>
          <a:xfrm>
            <a:off x="5126400" y="1951560"/>
            <a:ext cx="1247400" cy="486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文本框 1"/>
          <p:cNvSpPr/>
          <p:nvPr/>
        </p:nvSpPr>
        <p:spPr>
          <a:xfrm>
            <a:off x="7122240" y="1921680"/>
            <a:ext cx="3674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只检视相邻节点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椭圆 5"/>
          <p:cNvSpPr/>
          <p:nvPr/>
        </p:nvSpPr>
        <p:spPr>
          <a:xfrm>
            <a:off x="2142720" y="146124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椭圆 6"/>
          <p:cNvSpPr/>
          <p:nvPr/>
        </p:nvSpPr>
        <p:spPr>
          <a:xfrm>
            <a:off x="1837800" y="209124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椭圆 7"/>
          <p:cNvSpPr/>
          <p:nvPr/>
        </p:nvSpPr>
        <p:spPr>
          <a:xfrm>
            <a:off x="2447280" y="26355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椭圆 8"/>
          <p:cNvSpPr/>
          <p:nvPr/>
        </p:nvSpPr>
        <p:spPr>
          <a:xfrm>
            <a:off x="3137760" y="24854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椭圆 9"/>
          <p:cNvSpPr/>
          <p:nvPr/>
        </p:nvSpPr>
        <p:spPr>
          <a:xfrm>
            <a:off x="2886480" y="12693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椭圆 10"/>
          <p:cNvSpPr/>
          <p:nvPr/>
        </p:nvSpPr>
        <p:spPr>
          <a:xfrm>
            <a:off x="3415680" y="18478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椭圆 11"/>
          <p:cNvSpPr/>
          <p:nvPr/>
        </p:nvSpPr>
        <p:spPr>
          <a:xfrm>
            <a:off x="2447280" y="34048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椭圆 12"/>
          <p:cNvSpPr/>
          <p:nvPr/>
        </p:nvSpPr>
        <p:spPr>
          <a:xfrm>
            <a:off x="1954440" y="403920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椭圆 13"/>
          <p:cNvSpPr/>
          <p:nvPr/>
        </p:nvSpPr>
        <p:spPr>
          <a:xfrm>
            <a:off x="3074760" y="40460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椭圆 14"/>
          <p:cNvSpPr/>
          <p:nvPr/>
        </p:nvSpPr>
        <p:spPr>
          <a:xfrm>
            <a:off x="4132800" y="19216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椭圆 15"/>
          <p:cNvSpPr/>
          <p:nvPr/>
        </p:nvSpPr>
        <p:spPr>
          <a:xfrm>
            <a:off x="5217480" y="24710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椭圆 16"/>
          <p:cNvSpPr/>
          <p:nvPr/>
        </p:nvSpPr>
        <p:spPr>
          <a:xfrm>
            <a:off x="4804920" y="18939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椭圆 17"/>
          <p:cNvSpPr/>
          <p:nvPr/>
        </p:nvSpPr>
        <p:spPr>
          <a:xfrm>
            <a:off x="6185520" y="24382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直接连接符 22"/>
          <p:cNvSpPr/>
          <p:nvPr/>
        </p:nvSpPr>
        <p:spPr>
          <a:xfrm flipH="1">
            <a:off x="2158920" y="1855440"/>
            <a:ext cx="171720" cy="293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直接连接符 23"/>
          <p:cNvSpPr/>
          <p:nvPr/>
        </p:nvSpPr>
        <p:spPr>
          <a:xfrm>
            <a:off x="2142360" y="2384280"/>
            <a:ext cx="360000" cy="30888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直接连接符 25"/>
          <p:cNvSpPr/>
          <p:nvPr/>
        </p:nvSpPr>
        <p:spPr>
          <a:xfrm flipV="1">
            <a:off x="2760120" y="2682720"/>
            <a:ext cx="377280" cy="1393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直接连接符 27"/>
          <p:cNvSpPr/>
          <p:nvPr/>
        </p:nvSpPr>
        <p:spPr>
          <a:xfrm flipV="1">
            <a:off x="3415320" y="2242080"/>
            <a:ext cx="188280" cy="3366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直接连接符 29"/>
          <p:cNvSpPr/>
          <p:nvPr/>
        </p:nvSpPr>
        <p:spPr>
          <a:xfrm flipH="1" flipV="1">
            <a:off x="3245040" y="1539360"/>
            <a:ext cx="358560" cy="3085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直接连接符 31"/>
          <p:cNvSpPr/>
          <p:nvPr/>
        </p:nvSpPr>
        <p:spPr>
          <a:xfrm flipH="1">
            <a:off x="2518920" y="1466280"/>
            <a:ext cx="367560" cy="19188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直接连接符 34"/>
          <p:cNvSpPr/>
          <p:nvPr/>
        </p:nvSpPr>
        <p:spPr>
          <a:xfrm flipH="1">
            <a:off x="2572200" y="3029760"/>
            <a:ext cx="63360" cy="432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直接连接符 37"/>
          <p:cNvSpPr/>
          <p:nvPr/>
        </p:nvSpPr>
        <p:spPr>
          <a:xfrm flipH="1">
            <a:off x="2267640" y="3741480"/>
            <a:ext cx="234720" cy="4734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直接连接符 39"/>
          <p:cNvSpPr/>
          <p:nvPr/>
        </p:nvSpPr>
        <p:spPr>
          <a:xfrm>
            <a:off x="2745000" y="3705840"/>
            <a:ext cx="384840" cy="3978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直接连接符 41"/>
          <p:cNvSpPr/>
          <p:nvPr/>
        </p:nvSpPr>
        <p:spPr>
          <a:xfrm>
            <a:off x="3791880" y="2044800"/>
            <a:ext cx="340560" cy="738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直接连接符 44"/>
          <p:cNvSpPr/>
          <p:nvPr/>
        </p:nvSpPr>
        <p:spPr>
          <a:xfrm flipV="1">
            <a:off x="4509000" y="2090880"/>
            <a:ext cx="295920" cy="27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直接连接符 47"/>
          <p:cNvSpPr/>
          <p:nvPr/>
        </p:nvSpPr>
        <p:spPr>
          <a:xfrm>
            <a:off x="5181480" y="2090880"/>
            <a:ext cx="91080" cy="4377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直接连接符 50"/>
          <p:cNvSpPr/>
          <p:nvPr/>
        </p:nvSpPr>
        <p:spPr>
          <a:xfrm flipV="1">
            <a:off x="5593680" y="2635560"/>
            <a:ext cx="591840" cy="324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直接连接符 53"/>
          <p:cNvSpPr/>
          <p:nvPr/>
        </p:nvSpPr>
        <p:spPr>
          <a:xfrm flipV="1">
            <a:off x="3451320" y="2787840"/>
            <a:ext cx="2886480" cy="14551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直接连接符 55"/>
          <p:cNvSpPr/>
          <p:nvPr/>
        </p:nvSpPr>
        <p:spPr>
          <a:xfrm>
            <a:off x="5126400" y="1951560"/>
            <a:ext cx="1247400" cy="486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文本框 1"/>
          <p:cNvSpPr/>
          <p:nvPr/>
        </p:nvSpPr>
        <p:spPr>
          <a:xfrm>
            <a:off x="7122240" y="1921680"/>
            <a:ext cx="3674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只检视相邻节点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直接箭头连接符 2"/>
          <p:cNvSpPr/>
          <p:nvPr/>
        </p:nvSpPr>
        <p:spPr>
          <a:xfrm>
            <a:off x="2518920" y="779760"/>
            <a:ext cx="116280" cy="68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直接箭头连接符 3"/>
          <p:cNvSpPr/>
          <p:nvPr/>
        </p:nvSpPr>
        <p:spPr>
          <a:xfrm flipV="1">
            <a:off x="1604520" y="2635560"/>
            <a:ext cx="609480" cy="24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椭圆 5"/>
          <p:cNvSpPr/>
          <p:nvPr/>
        </p:nvSpPr>
        <p:spPr>
          <a:xfrm>
            <a:off x="2142720" y="146124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椭圆 6"/>
          <p:cNvSpPr/>
          <p:nvPr/>
        </p:nvSpPr>
        <p:spPr>
          <a:xfrm>
            <a:off x="1837800" y="209124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椭圆 7"/>
          <p:cNvSpPr/>
          <p:nvPr/>
        </p:nvSpPr>
        <p:spPr>
          <a:xfrm>
            <a:off x="2447280" y="263556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椭圆 8"/>
          <p:cNvSpPr/>
          <p:nvPr/>
        </p:nvSpPr>
        <p:spPr>
          <a:xfrm>
            <a:off x="3137760" y="24854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椭圆 9"/>
          <p:cNvSpPr/>
          <p:nvPr/>
        </p:nvSpPr>
        <p:spPr>
          <a:xfrm>
            <a:off x="2886480" y="12693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椭圆 10"/>
          <p:cNvSpPr/>
          <p:nvPr/>
        </p:nvSpPr>
        <p:spPr>
          <a:xfrm>
            <a:off x="3415680" y="18478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椭圆 11"/>
          <p:cNvSpPr/>
          <p:nvPr/>
        </p:nvSpPr>
        <p:spPr>
          <a:xfrm>
            <a:off x="2447280" y="34048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椭圆 12"/>
          <p:cNvSpPr/>
          <p:nvPr/>
        </p:nvSpPr>
        <p:spPr>
          <a:xfrm>
            <a:off x="1954440" y="403920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椭圆 13"/>
          <p:cNvSpPr/>
          <p:nvPr/>
        </p:nvSpPr>
        <p:spPr>
          <a:xfrm>
            <a:off x="3074760" y="40460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椭圆 14"/>
          <p:cNvSpPr/>
          <p:nvPr/>
        </p:nvSpPr>
        <p:spPr>
          <a:xfrm>
            <a:off x="4132800" y="19216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椭圆 15"/>
          <p:cNvSpPr/>
          <p:nvPr/>
        </p:nvSpPr>
        <p:spPr>
          <a:xfrm>
            <a:off x="5217480" y="24710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椭圆 16"/>
          <p:cNvSpPr/>
          <p:nvPr/>
        </p:nvSpPr>
        <p:spPr>
          <a:xfrm>
            <a:off x="4804920" y="18939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椭圆 17"/>
          <p:cNvSpPr/>
          <p:nvPr/>
        </p:nvSpPr>
        <p:spPr>
          <a:xfrm>
            <a:off x="6185520" y="24382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直接连接符 22"/>
          <p:cNvSpPr/>
          <p:nvPr/>
        </p:nvSpPr>
        <p:spPr>
          <a:xfrm flipH="1">
            <a:off x="2158920" y="1855440"/>
            <a:ext cx="171720" cy="293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直接连接符 23"/>
          <p:cNvSpPr/>
          <p:nvPr/>
        </p:nvSpPr>
        <p:spPr>
          <a:xfrm>
            <a:off x="2142360" y="2384280"/>
            <a:ext cx="360000" cy="308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直接连接符 25"/>
          <p:cNvSpPr/>
          <p:nvPr/>
        </p:nvSpPr>
        <p:spPr>
          <a:xfrm flipV="1">
            <a:off x="2760120" y="2682720"/>
            <a:ext cx="377280" cy="1393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直接连接符 27"/>
          <p:cNvSpPr/>
          <p:nvPr/>
        </p:nvSpPr>
        <p:spPr>
          <a:xfrm flipV="1">
            <a:off x="3415320" y="2242080"/>
            <a:ext cx="188280" cy="3366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直接连接符 29"/>
          <p:cNvSpPr/>
          <p:nvPr/>
        </p:nvSpPr>
        <p:spPr>
          <a:xfrm flipH="1" flipV="1">
            <a:off x="3245040" y="1539360"/>
            <a:ext cx="358560" cy="3085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直接连接符 31"/>
          <p:cNvSpPr/>
          <p:nvPr/>
        </p:nvSpPr>
        <p:spPr>
          <a:xfrm flipH="1">
            <a:off x="2518920" y="1466280"/>
            <a:ext cx="367560" cy="19188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直接连接符 34"/>
          <p:cNvSpPr/>
          <p:nvPr/>
        </p:nvSpPr>
        <p:spPr>
          <a:xfrm flipH="1">
            <a:off x="2572200" y="3029760"/>
            <a:ext cx="63360" cy="432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直接连接符 37"/>
          <p:cNvSpPr/>
          <p:nvPr/>
        </p:nvSpPr>
        <p:spPr>
          <a:xfrm flipH="1">
            <a:off x="2267640" y="3741480"/>
            <a:ext cx="234720" cy="4734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直接连接符 39"/>
          <p:cNvSpPr/>
          <p:nvPr/>
        </p:nvSpPr>
        <p:spPr>
          <a:xfrm>
            <a:off x="2745000" y="3705840"/>
            <a:ext cx="384840" cy="3978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直接连接符 41"/>
          <p:cNvSpPr/>
          <p:nvPr/>
        </p:nvSpPr>
        <p:spPr>
          <a:xfrm>
            <a:off x="3791880" y="2044800"/>
            <a:ext cx="340560" cy="738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直接连接符 44"/>
          <p:cNvSpPr/>
          <p:nvPr/>
        </p:nvSpPr>
        <p:spPr>
          <a:xfrm flipV="1">
            <a:off x="4509000" y="2090880"/>
            <a:ext cx="295920" cy="27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直接连接符 47"/>
          <p:cNvSpPr/>
          <p:nvPr/>
        </p:nvSpPr>
        <p:spPr>
          <a:xfrm>
            <a:off x="5181480" y="2090880"/>
            <a:ext cx="91080" cy="4377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直接连接符 50"/>
          <p:cNvSpPr/>
          <p:nvPr/>
        </p:nvSpPr>
        <p:spPr>
          <a:xfrm flipV="1">
            <a:off x="5593680" y="2635560"/>
            <a:ext cx="591840" cy="324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直接连接符 53"/>
          <p:cNvSpPr/>
          <p:nvPr/>
        </p:nvSpPr>
        <p:spPr>
          <a:xfrm flipV="1">
            <a:off x="3451320" y="2787840"/>
            <a:ext cx="2886480" cy="14551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直接连接符 55"/>
          <p:cNvSpPr/>
          <p:nvPr/>
        </p:nvSpPr>
        <p:spPr>
          <a:xfrm>
            <a:off x="5126400" y="1951560"/>
            <a:ext cx="1247400" cy="486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文本框 3"/>
          <p:cNvSpPr/>
          <p:nvPr/>
        </p:nvSpPr>
        <p:spPr>
          <a:xfrm>
            <a:off x="7122240" y="1921680"/>
            <a:ext cx="3674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只检视相邻节点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椭圆 5"/>
          <p:cNvSpPr/>
          <p:nvPr/>
        </p:nvSpPr>
        <p:spPr>
          <a:xfrm>
            <a:off x="2142720" y="146124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椭圆 6"/>
          <p:cNvSpPr/>
          <p:nvPr/>
        </p:nvSpPr>
        <p:spPr>
          <a:xfrm>
            <a:off x="1837800" y="209124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椭圆 7"/>
          <p:cNvSpPr/>
          <p:nvPr/>
        </p:nvSpPr>
        <p:spPr>
          <a:xfrm>
            <a:off x="2447280" y="263556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椭圆 8"/>
          <p:cNvSpPr/>
          <p:nvPr/>
        </p:nvSpPr>
        <p:spPr>
          <a:xfrm>
            <a:off x="3137760" y="24854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椭圆 9"/>
          <p:cNvSpPr/>
          <p:nvPr/>
        </p:nvSpPr>
        <p:spPr>
          <a:xfrm>
            <a:off x="2886480" y="12693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椭圆 10"/>
          <p:cNvSpPr/>
          <p:nvPr/>
        </p:nvSpPr>
        <p:spPr>
          <a:xfrm>
            <a:off x="3415680" y="18478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椭圆 11"/>
          <p:cNvSpPr/>
          <p:nvPr/>
        </p:nvSpPr>
        <p:spPr>
          <a:xfrm>
            <a:off x="2447280" y="34048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椭圆 12"/>
          <p:cNvSpPr/>
          <p:nvPr/>
        </p:nvSpPr>
        <p:spPr>
          <a:xfrm>
            <a:off x="1954440" y="403920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椭圆 13"/>
          <p:cNvSpPr/>
          <p:nvPr/>
        </p:nvSpPr>
        <p:spPr>
          <a:xfrm>
            <a:off x="3074760" y="40460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椭圆 14"/>
          <p:cNvSpPr/>
          <p:nvPr/>
        </p:nvSpPr>
        <p:spPr>
          <a:xfrm>
            <a:off x="4132800" y="19216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椭圆 15"/>
          <p:cNvSpPr/>
          <p:nvPr/>
        </p:nvSpPr>
        <p:spPr>
          <a:xfrm>
            <a:off x="5217480" y="24710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椭圆 16"/>
          <p:cNvSpPr/>
          <p:nvPr/>
        </p:nvSpPr>
        <p:spPr>
          <a:xfrm>
            <a:off x="4804920" y="18939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椭圆 17"/>
          <p:cNvSpPr/>
          <p:nvPr/>
        </p:nvSpPr>
        <p:spPr>
          <a:xfrm>
            <a:off x="6185520" y="24382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直接连接符 22"/>
          <p:cNvSpPr/>
          <p:nvPr/>
        </p:nvSpPr>
        <p:spPr>
          <a:xfrm flipH="1">
            <a:off x="2158920" y="1855440"/>
            <a:ext cx="171720" cy="293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直接连接符 23"/>
          <p:cNvSpPr/>
          <p:nvPr/>
        </p:nvSpPr>
        <p:spPr>
          <a:xfrm>
            <a:off x="2142360" y="2384280"/>
            <a:ext cx="360000" cy="308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直接连接符 25"/>
          <p:cNvSpPr/>
          <p:nvPr/>
        </p:nvSpPr>
        <p:spPr>
          <a:xfrm flipV="1">
            <a:off x="2760120" y="2682720"/>
            <a:ext cx="377280" cy="1393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直接连接符 27"/>
          <p:cNvSpPr/>
          <p:nvPr/>
        </p:nvSpPr>
        <p:spPr>
          <a:xfrm flipV="1">
            <a:off x="3415320" y="2242080"/>
            <a:ext cx="188280" cy="3366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直接连接符 29"/>
          <p:cNvSpPr/>
          <p:nvPr/>
        </p:nvSpPr>
        <p:spPr>
          <a:xfrm flipH="1" flipV="1">
            <a:off x="3245040" y="1539360"/>
            <a:ext cx="358560" cy="3085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直接连接符 31"/>
          <p:cNvSpPr/>
          <p:nvPr/>
        </p:nvSpPr>
        <p:spPr>
          <a:xfrm flipH="1">
            <a:off x="2518920" y="1466280"/>
            <a:ext cx="367560" cy="19188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直接连接符 34"/>
          <p:cNvSpPr/>
          <p:nvPr/>
        </p:nvSpPr>
        <p:spPr>
          <a:xfrm flipH="1">
            <a:off x="2572200" y="3029760"/>
            <a:ext cx="63360" cy="432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直接连接符 37"/>
          <p:cNvSpPr/>
          <p:nvPr/>
        </p:nvSpPr>
        <p:spPr>
          <a:xfrm flipH="1">
            <a:off x="2267640" y="3741480"/>
            <a:ext cx="234720" cy="4734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直接连接符 39"/>
          <p:cNvSpPr/>
          <p:nvPr/>
        </p:nvSpPr>
        <p:spPr>
          <a:xfrm>
            <a:off x="2745000" y="3705840"/>
            <a:ext cx="384840" cy="3978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直接连接符 41"/>
          <p:cNvSpPr/>
          <p:nvPr/>
        </p:nvSpPr>
        <p:spPr>
          <a:xfrm>
            <a:off x="3791880" y="2044800"/>
            <a:ext cx="340560" cy="738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直接连接符 44"/>
          <p:cNvSpPr/>
          <p:nvPr/>
        </p:nvSpPr>
        <p:spPr>
          <a:xfrm flipV="1">
            <a:off x="4509000" y="2090880"/>
            <a:ext cx="295920" cy="27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直接连接符 47"/>
          <p:cNvSpPr/>
          <p:nvPr/>
        </p:nvSpPr>
        <p:spPr>
          <a:xfrm>
            <a:off x="5181480" y="2090880"/>
            <a:ext cx="91080" cy="4377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直接连接符 50"/>
          <p:cNvSpPr/>
          <p:nvPr/>
        </p:nvSpPr>
        <p:spPr>
          <a:xfrm flipV="1">
            <a:off x="5593680" y="2635560"/>
            <a:ext cx="591840" cy="324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直接连接符 53"/>
          <p:cNvSpPr/>
          <p:nvPr/>
        </p:nvSpPr>
        <p:spPr>
          <a:xfrm flipV="1">
            <a:off x="3451320" y="2787840"/>
            <a:ext cx="2886480" cy="14551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直接连接符 55"/>
          <p:cNvSpPr/>
          <p:nvPr/>
        </p:nvSpPr>
        <p:spPr>
          <a:xfrm>
            <a:off x="5126400" y="1951560"/>
            <a:ext cx="1247400" cy="486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文本框 3"/>
          <p:cNvSpPr/>
          <p:nvPr/>
        </p:nvSpPr>
        <p:spPr>
          <a:xfrm>
            <a:off x="7122240" y="1921680"/>
            <a:ext cx="3674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只检视相邻节点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直接箭头连接符 1"/>
          <p:cNvSpPr/>
          <p:nvPr/>
        </p:nvSpPr>
        <p:spPr>
          <a:xfrm>
            <a:off x="2527560" y="765360"/>
            <a:ext cx="116280" cy="68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直接箭头连接符 2"/>
          <p:cNvSpPr/>
          <p:nvPr/>
        </p:nvSpPr>
        <p:spPr>
          <a:xfrm flipV="1">
            <a:off x="1774440" y="3250080"/>
            <a:ext cx="609480" cy="24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直接箭头连接符 4"/>
          <p:cNvSpPr/>
          <p:nvPr/>
        </p:nvSpPr>
        <p:spPr>
          <a:xfrm flipH="1" flipV="1">
            <a:off x="3042720" y="2896560"/>
            <a:ext cx="183240" cy="45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椭圆 5"/>
          <p:cNvSpPr/>
          <p:nvPr/>
        </p:nvSpPr>
        <p:spPr>
          <a:xfrm>
            <a:off x="2142720" y="146124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椭圆 6"/>
          <p:cNvSpPr/>
          <p:nvPr/>
        </p:nvSpPr>
        <p:spPr>
          <a:xfrm>
            <a:off x="1837800" y="209124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椭圆 7"/>
          <p:cNvSpPr/>
          <p:nvPr/>
        </p:nvSpPr>
        <p:spPr>
          <a:xfrm>
            <a:off x="2447280" y="263556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椭圆 8"/>
          <p:cNvSpPr/>
          <p:nvPr/>
        </p:nvSpPr>
        <p:spPr>
          <a:xfrm>
            <a:off x="3137760" y="248544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椭圆 9"/>
          <p:cNvSpPr/>
          <p:nvPr/>
        </p:nvSpPr>
        <p:spPr>
          <a:xfrm>
            <a:off x="2886480" y="12693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椭圆 10"/>
          <p:cNvSpPr/>
          <p:nvPr/>
        </p:nvSpPr>
        <p:spPr>
          <a:xfrm>
            <a:off x="3415680" y="18478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椭圆 11"/>
          <p:cNvSpPr/>
          <p:nvPr/>
        </p:nvSpPr>
        <p:spPr>
          <a:xfrm>
            <a:off x="2447280" y="34048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椭圆 12"/>
          <p:cNvSpPr/>
          <p:nvPr/>
        </p:nvSpPr>
        <p:spPr>
          <a:xfrm>
            <a:off x="1954440" y="403920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椭圆 13"/>
          <p:cNvSpPr/>
          <p:nvPr/>
        </p:nvSpPr>
        <p:spPr>
          <a:xfrm>
            <a:off x="3074760" y="40460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椭圆 14"/>
          <p:cNvSpPr/>
          <p:nvPr/>
        </p:nvSpPr>
        <p:spPr>
          <a:xfrm>
            <a:off x="4132800" y="19216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椭圆 15"/>
          <p:cNvSpPr/>
          <p:nvPr/>
        </p:nvSpPr>
        <p:spPr>
          <a:xfrm>
            <a:off x="5217480" y="247104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椭圆 16"/>
          <p:cNvSpPr/>
          <p:nvPr/>
        </p:nvSpPr>
        <p:spPr>
          <a:xfrm>
            <a:off x="4804920" y="189396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椭圆 17"/>
          <p:cNvSpPr/>
          <p:nvPr/>
        </p:nvSpPr>
        <p:spPr>
          <a:xfrm>
            <a:off x="6185520" y="2438280"/>
            <a:ext cx="376200" cy="3942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直接连接符 22"/>
          <p:cNvSpPr/>
          <p:nvPr/>
        </p:nvSpPr>
        <p:spPr>
          <a:xfrm flipH="1">
            <a:off x="2158920" y="1855440"/>
            <a:ext cx="171720" cy="293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直接连接符 23"/>
          <p:cNvSpPr/>
          <p:nvPr/>
        </p:nvSpPr>
        <p:spPr>
          <a:xfrm>
            <a:off x="2142360" y="2384280"/>
            <a:ext cx="360000" cy="308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直接连接符 25"/>
          <p:cNvSpPr/>
          <p:nvPr/>
        </p:nvSpPr>
        <p:spPr>
          <a:xfrm flipV="1">
            <a:off x="2760120" y="2682720"/>
            <a:ext cx="377280" cy="1393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直接连接符 27"/>
          <p:cNvSpPr/>
          <p:nvPr/>
        </p:nvSpPr>
        <p:spPr>
          <a:xfrm flipV="1">
            <a:off x="3415320" y="2242080"/>
            <a:ext cx="188280" cy="3366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直接连接符 29"/>
          <p:cNvSpPr/>
          <p:nvPr/>
        </p:nvSpPr>
        <p:spPr>
          <a:xfrm flipH="1" flipV="1">
            <a:off x="3245040" y="1539360"/>
            <a:ext cx="358560" cy="3085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直接连接符 31"/>
          <p:cNvSpPr/>
          <p:nvPr/>
        </p:nvSpPr>
        <p:spPr>
          <a:xfrm flipH="1">
            <a:off x="2518920" y="1466280"/>
            <a:ext cx="367560" cy="19188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直接连接符 34"/>
          <p:cNvSpPr/>
          <p:nvPr/>
        </p:nvSpPr>
        <p:spPr>
          <a:xfrm flipH="1">
            <a:off x="2572200" y="3029760"/>
            <a:ext cx="63360" cy="432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直接连接符 37"/>
          <p:cNvSpPr/>
          <p:nvPr/>
        </p:nvSpPr>
        <p:spPr>
          <a:xfrm flipH="1">
            <a:off x="2267640" y="3741480"/>
            <a:ext cx="234720" cy="4734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直接连接符 39"/>
          <p:cNvSpPr/>
          <p:nvPr/>
        </p:nvSpPr>
        <p:spPr>
          <a:xfrm>
            <a:off x="2745000" y="3705840"/>
            <a:ext cx="384840" cy="3978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直接连接符 41"/>
          <p:cNvSpPr/>
          <p:nvPr/>
        </p:nvSpPr>
        <p:spPr>
          <a:xfrm>
            <a:off x="3791880" y="2044800"/>
            <a:ext cx="340560" cy="738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直接连接符 44"/>
          <p:cNvSpPr/>
          <p:nvPr/>
        </p:nvSpPr>
        <p:spPr>
          <a:xfrm flipV="1">
            <a:off x="4509000" y="2090880"/>
            <a:ext cx="295920" cy="27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直接连接符 47"/>
          <p:cNvSpPr/>
          <p:nvPr/>
        </p:nvSpPr>
        <p:spPr>
          <a:xfrm>
            <a:off x="5181480" y="2090880"/>
            <a:ext cx="91080" cy="4377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直接连接符 50"/>
          <p:cNvSpPr/>
          <p:nvPr/>
        </p:nvSpPr>
        <p:spPr>
          <a:xfrm flipV="1">
            <a:off x="5593680" y="2635560"/>
            <a:ext cx="591840" cy="324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直接连接符 53"/>
          <p:cNvSpPr/>
          <p:nvPr/>
        </p:nvSpPr>
        <p:spPr>
          <a:xfrm flipV="1">
            <a:off x="3451320" y="2787840"/>
            <a:ext cx="2886480" cy="14551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直接连接符 55"/>
          <p:cNvSpPr/>
          <p:nvPr/>
        </p:nvSpPr>
        <p:spPr>
          <a:xfrm>
            <a:off x="5126400" y="1951560"/>
            <a:ext cx="1247400" cy="4867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文本框 1"/>
          <p:cNvSpPr/>
          <p:nvPr/>
        </p:nvSpPr>
        <p:spPr>
          <a:xfrm>
            <a:off x="7122240" y="1921680"/>
            <a:ext cx="3674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只检视相邻节点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4472c4">
                <a:lumMod val="40000"/>
                <a:lumOff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标题 1"/>
          <p:cNvSpPr/>
          <p:nvPr/>
        </p:nvSpPr>
        <p:spPr>
          <a:xfrm>
            <a:off x="838080" y="222480"/>
            <a:ext cx="1051524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zh-CN" sz="3200" spc="-1" strike="noStrike">
                <a:solidFill>
                  <a:srgbClr val="000000"/>
                </a:solidFill>
                <a:latin typeface="Calibri-Bold"/>
              </a:rPr>
              <a:t>只考虑相邻的节点</a:t>
            </a:r>
            <a:r>
              <a:rPr b="0" lang="en-US" sz="3200" spc="-1" strike="noStrike">
                <a:solidFill>
                  <a:srgbClr val="000000"/>
                </a:solidFill>
                <a:latin typeface="Calibri-Bold"/>
              </a:rPr>
              <a:t>clustering</a:t>
            </a:r>
            <a:r>
              <a:rPr b="0" lang="zh-CN" sz="3200" spc="-1" strike="noStrike">
                <a:solidFill>
                  <a:srgbClr val="000000"/>
                </a:solidFill>
                <a:latin typeface="Calibri-Bold"/>
              </a:rPr>
              <a:t>方式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3" name="内容占位符 2"/>
          <p:cNvSpPr/>
          <p:nvPr/>
        </p:nvSpPr>
        <p:spPr>
          <a:xfrm>
            <a:off x="662760" y="3853440"/>
            <a:ext cx="10866240" cy="11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PlaceHolder 1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D53102-0B19-4A70-AB0F-66F478104C99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5" name="文本框 37"/>
          <p:cNvSpPr/>
          <p:nvPr/>
        </p:nvSpPr>
        <p:spPr>
          <a:xfrm>
            <a:off x="1373400" y="1599120"/>
            <a:ext cx="714960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问题：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、对于无环图，一个社区就会遍历整个图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2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、也不能说这种类似深度优先的方法找到的社区有多合理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、目前正在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debug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6" name="图片 1" descr=""/>
          <p:cNvPicPr/>
          <p:nvPr/>
        </p:nvPicPr>
        <p:blipFill>
          <a:blip r:embed="rId1"/>
          <a:stretch/>
        </p:blipFill>
        <p:spPr>
          <a:xfrm>
            <a:off x="939240" y="2570040"/>
            <a:ext cx="11029680" cy="158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838080" y="1253160"/>
            <a:ext cx="108010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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-Bold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alibri-Bold"/>
              </a:rPr>
              <a:t>Visualization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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-Bold"/>
              </a:rPr>
              <a:t> </a:t>
            </a:r>
            <a:r>
              <a:rPr b="0" lang="zh-CN" sz="1600" spc="-1" strike="noStrike">
                <a:solidFill>
                  <a:srgbClr val="000000"/>
                </a:solidFill>
                <a:latin typeface="Calibri-Bold"/>
              </a:rPr>
              <a:t>选择可以量化的指标</a:t>
            </a:r>
            <a:r>
              <a:rPr b="0" lang="en-US" sz="1600" spc="-1" strike="noStrike">
                <a:solidFill>
                  <a:srgbClr val="000000"/>
                </a:solidFill>
                <a:latin typeface="Calibri-Bold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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-Bold"/>
              </a:rPr>
              <a:t> </a:t>
            </a:r>
            <a:r>
              <a:rPr b="0" lang="zh-CN" sz="2400" spc="-1" strike="noStrike">
                <a:solidFill>
                  <a:srgbClr val="000000"/>
                </a:solidFill>
                <a:latin typeface="Calibri-Bold"/>
              </a:rPr>
              <a:t>只考虑相邻的节点</a:t>
            </a:r>
            <a:r>
              <a:rPr b="0" lang="en-US" sz="2400" spc="-1" strike="noStrike">
                <a:solidFill>
                  <a:srgbClr val="000000"/>
                </a:solidFill>
                <a:latin typeface="Calibri-Bold"/>
              </a:rPr>
              <a:t>clustering</a:t>
            </a:r>
            <a:r>
              <a:rPr b="0" lang="zh-CN" sz="2400" spc="-1" strike="noStrike">
                <a:solidFill>
                  <a:srgbClr val="000000"/>
                </a:solidFill>
                <a:latin typeface="Calibri-Bold"/>
              </a:rPr>
              <a:t>方式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838080" y="222480"/>
            <a:ext cx="10515240" cy="5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-Bold"/>
              </a:rPr>
              <a:t>Outline</a:t>
            </a:r>
            <a:endParaRPr b="0" lang="en-US" sz="32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9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4472c4">
                <a:lumMod val="40000"/>
                <a:lumOff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354AE2-EFBC-4837-BBB4-1BD931020241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4472c4">
                <a:lumMod val="40000"/>
                <a:lumOff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标题 1"/>
          <p:cNvSpPr/>
          <p:nvPr/>
        </p:nvSpPr>
        <p:spPr>
          <a:xfrm>
            <a:off x="838080" y="222480"/>
            <a:ext cx="1051524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-Bold"/>
              </a:rPr>
              <a:t>Visualization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B1C9D-34F4-4FF1-960F-3761BDB8F0B0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4" name="文本框 1"/>
          <p:cNvSpPr/>
          <p:nvPr/>
        </p:nvSpPr>
        <p:spPr>
          <a:xfrm>
            <a:off x="1065240" y="1208160"/>
            <a:ext cx="10125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、最小环被分到同一个社区的比率：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5" name="图片 3" descr=""/>
          <p:cNvPicPr/>
          <p:nvPr/>
        </p:nvPicPr>
        <p:blipFill>
          <a:blip r:embed="rId1"/>
          <a:srcRect l="6977" t="7287" r="2565" b="6262"/>
          <a:stretch/>
        </p:blipFill>
        <p:spPr>
          <a:xfrm>
            <a:off x="4732920" y="2698920"/>
            <a:ext cx="4632480" cy="3336480"/>
          </a:xfrm>
          <a:prstGeom prst="rect">
            <a:avLst/>
          </a:prstGeom>
          <a:ln w="0">
            <a:noFill/>
          </a:ln>
        </p:spPr>
      </p:pic>
      <p:sp>
        <p:nvSpPr>
          <p:cNvPr id="96" name="文本框 4"/>
          <p:cNvSpPr/>
          <p:nvPr/>
        </p:nvSpPr>
        <p:spPr>
          <a:xfrm>
            <a:off x="2130840" y="2698920"/>
            <a:ext cx="20296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000000"/>
                </a:solidFill>
                <a:latin typeface="等线"/>
              </a:rPr>
              <a:t>最小环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2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2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4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不包括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2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4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4472c4">
                <a:lumMod val="40000"/>
                <a:lumOff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标题 1"/>
          <p:cNvSpPr/>
          <p:nvPr/>
        </p:nvSpPr>
        <p:spPr>
          <a:xfrm>
            <a:off x="838080" y="222480"/>
            <a:ext cx="1051524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-Bold"/>
              </a:rPr>
              <a:t>Visualization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2229F3-EA09-4D33-9FC8-D506CFD64792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0" name="文本框 1"/>
          <p:cNvSpPr/>
          <p:nvPr/>
        </p:nvSpPr>
        <p:spPr>
          <a:xfrm>
            <a:off x="1065240" y="1208160"/>
            <a:ext cx="10125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、最小环被分到同一个社区的比率：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1" name="图片 8" descr=""/>
          <p:cNvPicPr/>
          <p:nvPr/>
        </p:nvPicPr>
        <p:blipFill>
          <a:blip r:embed="rId1"/>
          <a:stretch/>
        </p:blipFill>
        <p:spPr>
          <a:xfrm>
            <a:off x="5430960" y="879120"/>
            <a:ext cx="5566680" cy="4174920"/>
          </a:xfrm>
          <a:prstGeom prst="rect">
            <a:avLst/>
          </a:prstGeom>
          <a:ln w="0">
            <a:noFill/>
          </a:ln>
        </p:spPr>
      </p:pic>
      <p:pic>
        <p:nvPicPr>
          <p:cNvPr id="102" name="图片 11" descr=""/>
          <p:cNvPicPr/>
          <p:nvPr/>
        </p:nvPicPr>
        <p:blipFill>
          <a:blip r:embed="rId2"/>
          <a:stretch/>
        </p:blipFill>
        <p:spPr>
          <a:xfrm>
            <a:off x="581040" y="5054400"/>
            <a:ext cx="11029680" cy="158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4472c4">
                <a:lumMod val="40000"/>
                <a:lumOff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标题 1"/>
          <p:cNvSpPr/>
          <p:nvPr/>
        </p:nvSpPr>
        <p:spPr>
          <a:xfrm>
            <a:off x="838080" y="222480"/>
            <a:ext cx="1051524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-Bold"/>
              </a:rPr>
              <a:t>Visualization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C8588B-AC0B-471D-B884-000C6155FB13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6" name="文本框 1"/>
          <p:cNvSpPr/>
          <p:nvPr/>
        </p:nvSpPr>
        <p:spPr>
          <a:xfrm>
            <a:off x="1065240" y="1208160"/>
            <a:ext cx="10125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、最小环被分到同一个社区的比率：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7" name="图片 4" descr=""/>
          <p:cNvPicPr/>
          <p:nvPr/>
        </p:nvPicPr>
        <p:blipFill>
          <a:blip r:embed="rId1"/>
          <a:stretch/>
        </p:blipFill>
        <p:spPr>
          <a:xfrm>
            <a:off x="5578920" y="2033640"/>
            <a:ext cx="5162040" cy="4142880"/>
          </a:xfrm>
          <a:prstGeom prst="rect">
            <a:avLst/>
          </a:prstGeom>
          <a:ln w="0">
            <a:noFill/>
          </a:ln>
        </p:spPr>
      </p:pic>
      <p:sp>
        <p:nvSpPr>
          <p:cNvPr id="108" name="文本框 5"/>
          <p:cNvSpPr/>
          <p:nvPr/>
        </p:nvSpPr>
        <p:spPr>
          <a:xfrm>
            <a:off x="1166040" y="3062160"/>
            <a:ext cx="36237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100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个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epoch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的训练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每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20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个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epoch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进行一次可视化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一共进行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6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次可视化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每次对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20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张图进行可视化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4472c4">
                <a:lumMod val="40000"/>
                <a:lumOff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标题 1"/>
          <p:cNvSpPr/>
          <p:nvPr/>
        </p:nvSpPr>
        <p:spPr>
          <a:xfrm>
            <a:off x="838080" y="222480"/>
            <a:ext cx="1051524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-Bold"/>
              </a:rPr>
              <a:t>Visualization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AFA019-AC89-4ABD-897A-47CDF0613A76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2" name="文本框 1"/>
          <p:cNvSpPr/>
          <p:nvPr/>
        </p:nvSpPr>
        <p:spPr>
          <a:xfrm>
            <a:off x="133200" y="1098720"/>
            <a:ext cx="1012500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2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、与最大化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modularity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的社区分类方法的相符程度：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检验我们的方法所分的社区是否是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最大化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modularity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的社区分类方法所分的社区的子集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不适合直接计算当前分组的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modularity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3" name="图片 8" descr=""/>
          <p:cNvPicPr/>
          <p:nvPr/>
        </p:nvPicPr>
        <p:blipFill>
          <a:blip r:embed="rId1"/>
          <a:stretch/>
        </p:blipFill>
        <p:spPr>
          <a:xfrm>
            <a:off x="5430960" y="879120"/>
            <a:ext cx="5566680" cy="4174920"/>
          </a:xfrm>
          <a:prstGeom prst="rect">
            <a:avLst/>
          </a:prstGeom>
          <a:ln w="0">
            <a:noFill/>
          </a:ln>
        </p:spPr>
      </p:pic>
      <p:pic>
        <p:nvPicPr>
          <p:cNvPr id="114" name="图片 4" descr=""/>
          <p:cNvPicPr/>
          <p:nvPr/>
        </p:nvPicPr>
        <p:blipFill>
          <a:blip r:embed="rId2"/>
          <a:stretch/>
        </p:blipFill>
        <p:spPr>
          <a:xfrm>
            <a:off x="561960" y="3870360"/>
            <a:ext cx="4661640" cy="996840"/>
          </a:xfrm>
          <a:prstGeom prst="rect">
            <a:avLst/>
          </a:prstGeom>
          <a:ln w="0">
            <a:noFill/>
          </a:ln>
        </p:spPr>
      </p:pic>
      <p:pic>
        <p:nvPicPr>
          <p:cNvPr id="115" name="图片 6" descr=""/>
          <p:cNvPicPr/>
          <p:nvPr/>
        </p:nvPicPr>
        <p:blipFill>
          <a:blip r:embed="rId3"/>
          <a:stretch/>
        </p:blipFill>
        <p:spPr>
          <a:xfrm>
            <a:off x="561960" y="5203800"/>
            <a:ext cx="11353320" cy="97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4472c4">
                <a:lumMod val="40000"/>
                <a:lumOff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标题 1"/>
          <p:cNvSpPr/>
          <p:nvPr/>
        </p:nvSpPr>
        <p:spPr>
          <a:xfrm>
            <a:off x="838080" y="222480"/>
            <a:ext cx="1051524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-Bold"/>
              </a:rPr>
              <a:t>Visualization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3F09EE-84DB-4822-90E0-95BE78DC7404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9" name="文本框 5"/>
          <p:cNvSpPr/>
          <p:nvPr/>
        </p:nvSpPr>
        <p:spPr>
          <a:xfrm>
            <a:off x="1166040" y="3062160"/>
            <a:ext cx="36237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100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个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epoch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的训练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每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20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个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epoch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进行一次可视化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一共进行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6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次可视化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每次对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20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张图进行可视化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文本框 3"/>
          <p:cNvSpPr/>
          <p:nvPr/>
        </p:nvSpPr>
        <p:spPr>
          <a:xfrm>
            <a:off x="838080" y="1295640"/>
            <a:ext cx="10125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2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、与最大化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modularity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的社区分类方法的相符程度：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1" name="图片 10" descr=""/>
          <p:cNvPicPr/>
          <p:nvPr/>
        </p:nvPicPr>
        <p:blipFill>
          <a:blip r:embed="rId1"/>
          <a:stretch/>
        </p:blipFill>
        <p:spPr>
          <a:xfrm>
            <a:off x="5475600" y="2110680"/>
            <a:ext cx="5200200" cy="407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4472c4">
                <a:lumMod val="40000"/>
                <a:lumOff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标题 1"/>
          <p:cNvSpPr/>
          <p:nvPr/>
        </p:nvSpPr>
        <p:spPr>
          <a:xfrm>
            <a:off x="838080" y="222480"/>
            <a:ext cx="1051524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-Bold"/>
              </a:rPr>
              <a:t>Visualization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9EC35B-7E9C-4A1F-A453-E5C2305B545E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5" name="文本框 1"/>
          <p:cNvSpPr/>
          <p:nvPr/>
        </p:nvSpPr>
        <p:spPr>
          <a:xfrm>
            <a:off x="1065240" y="1208160"/>
            <a:ext cx="101250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、已经存在的评价指标：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A, coverage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：社区内边的数量与图中边的总数量之比。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B, </a:t>
            </a: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performance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：社区内边加社区间非边的数量除以潜在边的总数量。（直观上理解：让社区内非边和社区间的边占比最少）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椭圆 5"/>
          <p:cNvSpPr/>
          <p:nvPr/>
        </p:nvSpPr>
        <p:spPr>
          <a:xfrm>
            <a:off x="1316520" y="546372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椭圆 7"/>
          <p:cNvSpPr/>
          <p:nvPr/>
        </p:nvSpPr>
        <p:spPr>
          <a:xfrm>
            <a:off x="1065240" y="424764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椭圆 8"/>
          <p:cNvSpPr/>
          <p:nvPr/>
        </p:nvSpPr>
        <p:spPr>
          <a:xfrm>
            <a:off x="1594440" y="4826160"/>
            <a:ext cx="376200" cy="3942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椭圆 10"/>
          <p:cNvSpPr/>
          <p:nvPr/>
        </p:nvSpPr>
        <p:spPr>
          <a:xfrm>
            <a:off x="2298960" y="4888800"/>
            <a:ext cx="376200" cy="394200"/>
          </a:xfrm>
          <a:prstGeom prst="ellipse">
            <a:avLst/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椭圆 11"/>
          <p:cNvSpPr/>
          <p:nvPr/>
        </p:nvSpPr>
        <p:spPr>
          <a:xfrm>
            <a:off x="3396240" y="5448960"/>
            <a:ext cx="376200" cy="394200"/>
          </a:xfrm>
          <a:prstGeom prst="ellipse">
            <a:avLst/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椭圆 12"/>
          <p:cNvSpPr/>
          <p:nvPr/>
        </p:nvSpPr>
        <p:spPr>
          <a:xfrm>
            <a:off x="2983680" y="4871880"/>
            <a:ext cx="376200" cy="394200"/>
          </a:xfrm>
          <a:prstGeom prst="ellipse">
            <a:avLst/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椭圆 13"/>
          <p:cNvSpPr/>
          <p:nvPr/>
        </p:nvSpPr>
        <p:spPr>
          <a:xfrm>
            <a:off x="4364280" y="5416560"/>
            <a:ext cx="376200" cy="394200"/>
          </a:xfrm>
          <a:prstGeom prst="ellipse">
            <a:avLst/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直接连接符 14"/>
          <p:cNvSpPr/>
          <p:nvPr/>
        </p:nvSpPr>
        <p:spPr>
          <a:xfrm flipV="1">
            <a:off x="1594080" y="5220360"/>
            <a:ext cx="188280" cy="3366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直接连接符 15"/>
          <p:cNvSpPr/>
          <p:nvPr/>
        </p:nvSpPr>
        <p:spPr>
          <a:xfrm flipH="1" flipV="1">
            <a:off x="1423800" y="4517280"/>
            <a:ext cx="358560" cy="3085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直接连接符 16"/>
          <p:cNvSpPr/>
          <p:nvPr/>
        </p:nvSpPr>
        <p:spPr>
          <a:xfrm>
            <a:off x="1970640" y="5023080"/>
            <a:ext cx="327960" cy="630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直接连接符 17"/>
          <p:cNvSpPr/>
          <p:nvPr/>
        </p:nvSpPr>
        <p:spPr>
          <a:xfrm flipV="1">
            <a:off x="2675160" y="5069160"/>
            <a:ext cx="308520" cy="169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直接连接符 18"/>
          <p:cNvSpPr/>
          <p:nvPr/>
        </p:nvSpPr>
        <p:spPr>
          <a:xfrm>
            <a:off x="3360240" y="5069160"/>
            <a:ext cx="91080" cy="43740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直接连接符 19"/>
          <p:cNvSpPr/>
          <p:nvPr/>
        </p:nvSpPr>
        <p:spPr>
          <a:xfrm flipV="1">
            <a:off x="3772440" y="5613480"/>
            <a:ext cx="591840" cy="327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直接连接符 20"/>
          <p:cNvSpPr/>
          <p:nvPr/>
        </p:nvSpPr>
        <p:spPr>
          <a:xfrm>
            <a:off x="3360240" y="5069160"/>
            <a:ext cx="1004040" cy="5443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文本框 22"/>
          <p:cNvSpPr/>
          <p:nvPr/>
        </p:nvSpPr>
        <p:spPr>
          <a:xfrm>
            <a:off x="5563440" y="4194360"/>
            <a:ext cx="60940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社区内边的数量：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图中边的总数量：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Coverage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6 / 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社区间非边：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潜在边的总数量：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21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Performance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：（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6+11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）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/ 21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4472c4">
                <a:lumMod val="40000"/>
                <a:lumOff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标题 1"/>
          <p:cNvSpPr/>
          <p:nvPr/>
        </p:nvSpPr>
        <p:spPr>
          <a:xfrm>
            <a:off x="838080" y="222480"/>
            <a:ext cx="1051524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-Bold"/>
              </a:rPr>
              <a:t>Visualization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8D44EE-C2F0-4046-9796-B410F74CBB9B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4" name="文本框 1"/>
          <p:cNvSpPr/>
          <p:nvPr/>
        </p:nvSpPr>
        <p:spPr>
          <a:xfrm>
            <a:off x="1065240" y="1208160"/>
            <a:ext cx="101250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、已经存在的评价指标：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A, coverage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：社区内边的数量与图中边的总数量之比。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B, </a:t>
            </a: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performance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：社区内边加社区间非边的数量除以潜在边的总数量。（直观上理解：让社区内非边和社区间的边占比最少）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5" name="图片 4" descr=""/>
          <p:cNvPicPr/>
          <p:nvPr/>
        </p:nvPicPr>
        <p:blipFill>
          <a:blip r:embed="rId1"/>
          <a:stretch/>
        </p:blipFill>
        <p:spPr>
          <a:xfrm>
            <a:off x="1065240" y="3098520"/>
            <a:ext cx="4602240" cy="3548880"/>
          </a:xfrm>
          <a:prstGeom prst="rect">
            <a:avLst/>
          </a:prstGeom>
          <a:ln w="0">
            <a:noFill/>
          </a:ln>
        </p:spPr>
      </p:pic>
      <p:pic>
        <p:nvPicPr>
          <p:cNvPr id="146" name="图片 21" descr=""/>
          <p:cNvPicPr/>
          <p:nvPr/>
        </p:nvPicPr>
        <p:blipFill>
          <a:blip r:embed="rId2"/>
          <a:stretch/>
        </p:blipFill>
        <p:spPr>
          <a:xfrm>
            <a:off x="6095880" y="3098520"/>
            <a:ext cx="4602240" cy="358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Application>LibreOffice/7.3.5.2$Linux_X86_64 LibreOffice_project/30$Build-2</Application>
  <AppVersion>15.0000</AppVersion>
  <Words>505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2022-07-14T09:18:41Z</dcterms:created>
  <dc:creator>思远 黄</dc:creator>
  <dc:description/>
  <dc:language>en-US</dc:language>
  <cp:lastModifiedBy/>
  <dcterms:modified xsi:type="dcterms:W3CDTF">2022-09-18T10:55:30Z</dcterms:modified>
  <cp:revision>19</cp:revision>
  <dc:subject/>
  <dc:title>组会汇报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宽屏</vt:lpwstr>
  </property>
  <property fmtid="{D5CDD505-2E9C-101B-9397-08002B2CF9AE}" pid="4" name="Slides">
    <vt:i4>23</vt:i4>
  </property>
</Properties>
</file>