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0"/>
  </p:notesMasterIdLst>
  <p:sldIdLst>
    <p:sldId id="256" r:id="rId2"/>
    <p:sldId id="257" r:id="rId3"/>
    <p:sldId id="286" r:id="rId4"/>
    <p:sldId id="287" r:id="rId5"/>
    <p:sldId id="288" r:id="rId6"/>
    <p:sldId id="289" r:id="rId7"/>
    <p:sldId id="290" r:id="rId8"/>
    <p:sldId id="291" r:id="rId9"/>
    <p:sldId id="292" r:id="rId10"/>
    <p:sldId id="293" r:id="rId11"/>
    <p:sldId id="294" r:id="rId12"/>
    <p:sldId id="295" r:id="rId13"/>
    <p:sldId id="296" r:id="rId14"/>
    <p:sldId id="285" r:id="rId15"/>
    <p:sldId id="272" r:id="rId16"/>
    <p:sldId id="275" r:id="rId17"/>
    <p:sldId id="276" r:id="rId18"/>
    <p:sldId id="277" r:id="rId19"/>
    <p:sldId id="278" r:id="rId20"/>
    <p:sldId id="279" r:id="rId21"/>
    <p:sldId id="280" r:id="rId22"/>
    <p:sldId id="281" r:id="rId23"/>
    <p:sldId id="282" r:id="rId24"/>
    <p:sldId id="283" r:id="rId25"/>
    <p:sldId id="284" r:id="rId26"/>
    <p:sldId id="273" r:id="rId27"/>
    <p:sldId id="274" r:id="rId28"/>
    <p:sldId id="271" r:id="rId29"/>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627"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2160755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 name="Shape 4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635184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699657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002922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666539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748886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68055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298193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81650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143816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658336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614691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742104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917251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952830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920723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524782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715766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327891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372035" y="233279"/>
            <a:ext cx="8399999" cy="3330600"/>
          </a:xfrm>
          <a:prstGeom prst="roundRect">
            <a:avLst>
              <a:gd name="adj" fmla="val 3653"/>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0" name="Shape 10"/>
          <p:cNvSpPr/>
          <p:nvPr/>
        </p:nvSpPr>
        <p:spPr>
          <a:xfrm>
            <a:off x="372035" y="3678300"/>
            <a:ext cx="8399999" cy="904800"/>
          </a:xfrm>
          <a:prstGeom prst="roundRect">
            <a:avLst>
              <a:gd name="adj" fmla="val 15243"/>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1" name="Shape 11"/>
          <p:cNvSpPr txBox="1">
            <a:spLocks noGrp="1"/>
          </p:cNvSpPr>
          <p:nvPr>
            <p:ph type="ctrTitle"/>
          </p:nvPr>
        </p:nvSpPr>
        <p:spPr>
          <a:xfrm>
            <a:off x="685800" y="473108"/>
            <a:ext cx="7772400" cy="2842199"/>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chemeClr val="dk2"/>
              </a:buClr>
              <a:buFont typeface="Arial"/>
              <a:buNone/>
              <a:defRPr/>
            </a:lvl1pPr>
            <a:lvl2pPr marL="0" marR="0" indent="0" algn="l" rtl="0">
              <a:lnSpc>
                <a:spcPct val="100000"/>
              </a:lnSpc>
              <a:spcBef>
                <a:spcPts val="0"/>
              </a:spcBef>
              <a:spcAft>
                <a:spcPts val="0"/>
              </a:spcAft>
              <a:buClr>
                <a:schemeClr val="dk2"/>
              </a:buClr>
              <a:buFont typeface="Arial"/>
              <a:buNone/>
              <a:defRPr/>
            </a:lvl2pPr>
            <a:lvl3pPr marL="0" marR="0" indent="0" algn="l" rtl="0">
              <a:spcBef>
                <a:spcPts val="0"/>
              </a:spcBef>
              <a:buClr>
                <a:schemeClr val="dk2"/>
              </a:buClr>
              <a:buFont typeface="Arial"/>
              <a:buNone/>
              <a:defRPr/>
            </a:lvl3pPr>
            <a:lvl4pPr marL="0" marR="0" indent="0" algn="l" rtl="0">
              <a:spcBef>
                <a:spcPts val="0"/>
              </a:spcBef>
              <a:buClr>
                <a:schemeClr val="dk2"/>
              </a:buClr>
              <a:buFont typeface="Arial"/>
              <a:buNone/>
              <a:defRPr/>
            </a:lvl4pPr>
            <a:lvl5pPr marL="0" marR="0" indent="0" algn="l" rtl="0">
              <a:spcBef>
                <a:spcPts val="0"/>
              </a:spcBef>
              <a:buClr>
                <a:schemeClr val="dk2"/>
              </a:buClr>
              <a:buFont typeface="Arial"/>
              <a:buNone/>
              <a:defRPr/>
            </a:lvl5pPr>
            <a:lvl6pPr marL="0" marR="0" indent="0" algn="l" rtl="0">
              <a:spcBef>
                <a:spcPts val="0"/>
              </a:spcBef>
              <a:buClr>
                <a:schemeClr val="dk2"/>
              </a:buClr>
              <a:buFont typeface="Arial"/>
              <a:buNone/>
              <a:defRPr/>
            </a:lvl6pPr>
            <a:lvl7pPr marL="0" marR="0" indent="0" algn="l" rtl="0">
              <a:spcBef>
                <a:spcPts val="0"/>
              </a:spcBef>
              <a:buClr>
                <a:schemeClr val="dk2"/>
              </a:buClr>
              <a:buFont typeface="Arial"/>
              <a:buNone/>
              <a:defRPr/>
            </a:lvl7pPr>
            <a:lvl8pPr marL="0" marR="0" indent="0" algn="l" rtl="0">
              <a:spcBef>
                <a:spcPts val="0"/>
              </a:spcBef>
              <a:buClr>
                <a:schemeClr val="dk2"/>
              </a:buClr>
              <a:buFont typeface="Arial"/>
              <a:buNone/>
              <a:defRPr/>
            </a:lvl8pPr>
            <a:lvl9pPr marL="0" marR="0" indent="0" algn="l" rtl="0">
              <a:spcBef>
                <a:spcPts val="0"/>
              </a:spcBef>
              <a:buClr>
                <a:schemeClr val="dk2"/>
              </a:buClr>
              <a:buFont typeface="Arial"/>
              <a:buNone/>
              <a:defRPr/>
            </a:lvl9pPr>
          </a:lstStyle>
          <a:p>
            <a:endParaRPr/>
          </a:p>
        </p:txBody>
      </p:sp>
      <p:sp>
        <p:nvSpPr>
          <p:cNvPr id="12" name="Shape 12"/>
          <p:cNvSpPr txBox="1">
            <a:spLocks noGrp="1"/>
          </p:cNvSpPr>
          <p:nvPr>
            <p:ph type="subTitle" idx="1"/>
          </p:nvPr>
        </p:nvSpPr>
        <p:spPr>
          <a:xfrm>
            <a:off x="685800" y="3896921"/>
            <a:ext cx="7772400" cy="4608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chemeClr val="dk1"/>
              </a:buClr>
              <a:buFont typeface="Arial"/>
              <a:buNone/>
              <a:defRPr/>
            </a:lvl1pPr>
            <a:lvl2pPr marL="0" marR="0" indent="0" algn="l" rtl="0">
              <a:lnSpc>
                <a:spcPct val="100000"/>
              </a:lnSpc>
              <a:spcBef>
                <a:spcPts val="0"/>
              </a:spcBef>
              <a:spcAft>
                <a:spcPts val="0"/>
              </a:spcAft>
              <a:buClr>
                <a:schemeClr val="dk1"/>
              </a:buClr>
              <a:buFont typeface="Arial"/>
              <a:buNone/>
              <a:defRPr/>
            </a:lvl2pPr>
            <a:lvl3pPr marL="0" marR="0" indent="0" algn="l" rtl="0">
              <a:lnSpc>
                <a:spcPct val="100000"/>
              </a:lnSpc>
              <a:spcBef>
                <a:spcPts val="0"/>
              </a:spcBef>
              <a:spcAft>
                <a:spcPts val="0"/>
              </a:spcAft>
              <a:buClr>
                <a:schemeClr val="dk1"/>
              </a:buClr>
              <a:buFont typeface="Arial"/>
              <a:buNone/>
              <a:defRPr/>
            </a:lvl3pPr>
            <a:lvl4pPr marL="0" marR="0" indent="0" algn="l" rtl="0">
              <a:lnSpc>
                <a:spcPct val="100000"/>
              </a:lnSpc>
              <a:spcBef>
                <a:spcPts val="0"/>
              </a:spcBef>
              <a:spcAft>
                <a:spcPts val="0"/>
              </a:spcAft>
              <a:buClr>
                <a:schemeClr val="dk1"/>
              </a:buClr>
              <a:buFont typeface="Arial"/>
              <a:buNone/>
              <a:defRPr/>
            </a:lvl4pPr>
            <a:lvl5pPr marL="0" marR="0" indent="0" algn="l" rtl="0">
              <a:lnSpc>
                <a:spcPct val="100000"/>
              </a:lnSpc>
              <a:spcBef>
                <a:spcPts val="0"/>
              </a:spcBef>
              <a:spcAft>
                <a:spcPts val="0"/>
              </a:spcAft>
              <a:buClr>
                <a:schemeClr val="dk1"/>
              </a:buClr>
              <a:buFont typeface="Arial"/>
              <a:buNone/>
              <a:defRPr/>
            </a:lvl5pPr>
            <a:lvl6pPr marL="0" marR="0" indent="0" algn="l" rtl="0">
              <a:lnSpc>
                <a:spcPct val="100000"/>
              </a:lnSpc>
              <a:spcBef>
                <a:spcPts val="0"/>
              </a:spcBef>
              <a:spcAft>
                <a:spcPts val="0"/>
              </a:spcAft>
              <a:buClr>
                <a:schemeClr val="dk1"/>
              </a:buClr>
              <a:buFont typeface="Arial"/>
              <a:buNone/>
              <a:defRPr/>
            </a:lvl6pPr>
            <a:lvl7pPr marL="0" marR="0" indent="0" algn="l" rtl="0">
              <a:lnSpc>
                <a:spcPct val="100000"/>
              </a:lnSpc>
              <a:spcBef>
                <a:spcPts val="0"/>
              </a:spcBef>
              <a:spcAft>
                <a:spcPts val="0"/>
              </a:spcAft>
              <a:buClr>
                <a:schemeClr val="dk1"/>
              </a:buClr>
              <a:buFont typeface="Arial"/>
              <a:buNone/>
              <a:defRPr/>
            </a:lvl7pPr>
            <a:lvl8pPr marL="0" marR="0" indent="0" algn="l" rtl="0">
              <a:lnSpc>
                <a:spcPct val="100000"/>
              </a:lnSpc>
              <a:spcBef>
                <a:spcPts val="0"/>
              </a:spcBef>
              <a:spcAft>
                <a:spcPts val="0"/>
              </a:spcAft>
              <a:buClr>
                <a:schemeClr val="dk1"/>
              </a:buClr>
              <a:buFont typeface="Arial"/>
              <a:buNone/>
              <a:defRPr/>
            </a:lvl8pPr>
            <a:lvl9pPr marL="0" marR="0" indent="0" algn="l" rtl="0">
              <a:lnSpc>
                <a:spcPct val="100000"/>
              </a:lnSpc>
              <a:spcBef>
                <a:spcPts val="0"/>
              </a:spcBef>
              <a:spcAft>
                <a:spcPts val="0"/>
              </a:spcAft>
              <a:buClr>
                <a:schemeClr val="dk1"/>
              </a:buClr>
              <a:buFont typeface="Arial"/>
              <a:buNone/>
              <a:defRPr/>
            </a:lvl9pPr>
          </a:lstStyle>
          <a:p>
            <a:endParaRPr/>
          </a:p>
        </p:txBody>
      </p:sp>
      <p:sp>
        <p:nvSpPr>
          <p:cNvPr id="13" name="Shape 13"/>
          <p:cNvSpPr txBox="1">
            <a:spLocks noGrp="1"/>
          </p:cNvSpPr>
          <p:nvPr>
            <p:ph type="sldNum" idx="12"/>
          </p:nvPr>
        </p:nvSpPr>
        <p:spPr>
          <a:xfrm>
            <a:off x="8607464" y="4749873"/>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lt1"/>
                </a:solidFill>
                <a:latin typeface="Arial"/>
                <a:ea typeface="Arial"/>
                <a:cs typeface="Arial"/>
                <a:sym typeface="Arial"/>
                <a:rtl val="0"/>
              </a:defRPr>
            </a:lvl1pPr>
          </a:lstStyle>
          <a:p>
            <a:pPr marL="0" lvl="0" indent="0">
              <a:spcBef>
                <a:spcPts val="0"/>
              </a:spcBef>
              <a:buClr>
                <a:schemeClr val="lt1"/>
              </a:buClr>
              <a:buSzPct val="25000"/>
              <a:buFont typeface="Arial"/>
              <a:buNone/>
            </a:pPr>
            <a:fld id="{00000000-1234-1234-1234-123412341234}" type="slidenum">
              <a:rPr lang="zh-CN"/>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6" name="Shape 16"/>
          <p:cNvSpPr/>
          <p:nvPr/>
        </p:nvSpPr>
        <p:spPr>
          <a:xfrm rot="10800000" flipH="1">
            <a:off x="372035" y="58"/>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7" name="Shape 17"/>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sldNum" idx="12"/>
          </p:nvPr>
        </p:nvSpPr>
        <p:spPr>
          <a:xfrm>
            <a:off x="8607464" y="4749873"/>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lt1"/>
                </a:solidFill>
                <a:latin typeface="Arial"/>
                <a:ea typeface="Arial"/>
                <a:cs typeface="Arial"/>
                <a:sym typeface="Arial"/>
                <a:rtl val="0"/>
              </a:defRPr>
            </a:lvl1pPr>
          </a:lstStyle>
          <a:p>
            <a:pPr marL="0" lvl="0" indent="0">
              <a:spcBef>
                <a:spcPts val="0"/>
              </a:spcBef>
              <a:buClr>
                <a:schemeClr val="lt1"/>
              </a:buClr>
              <a:buSzPct val="25000"/>
              <a:buFont typeface="Arial"/>
              <a:buNone/>
            </a:pPr>
            <a:fld id="{00000000-1234-1234-1234-123412341234}" type="slidenum">
              <a:rPr lang="zh-CN"/>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372035"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2" name="Shape 22"/>
          <p:cNvSpPr/>
          <p:nvPr/>
        </p:nvSpPr>
        <p:spPr>
          <a:xfrm rot="10800000" flipH="1">
            <a:off x="372035" y="58"/>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3" name="Shape 23"/>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457200" y="1200150"/>
            <a:ext cx="3925500" cy="37256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p:nvPr/>
        </p:nvSpPr>
        <p:spPr>
          <a:xfrm>
            <a:off x="4657164"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6" name="Shape 26"/>
          <p:cNvSpPr txBox="1">
            <a:spLocks noGrp="1"/>
          </p:cNvSpPr>
          <p:nvPr>
            <p:ph type="body" idx="2"/>
          </p:nvPr>
        </p:nvSpPr>
        <p:spPr>
          <a:xfrm>
            <a:off x="4761353" y="1200150"/>
            <a:ext cx="3925500" cy="37256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sldNum" idx="12"/>
          </p:nvPr>
        </p:nvSpPr>
        <p:spPr>
          <a:xfrm>
            <a:off x="8607464" y="4749873"/>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lt1"/>
                </a:solidFill>
                <a:latin typeface="Arial"/>
                <a:ea typeface="Arial"/>
                <a:cs typeface="Arial"/>
                <a:sym typeface="Arial"/>
                <a:rtl val="0"/>
              </a:defRPr>
            </a:lvl1pPr>
          </a:lstStyle>
          <a:p>
            <a:pPr marL="0" lvl="0" indent="0">
              <a:spcBef>
                <a:spcPts val="0"/>
              </a:spcBef>
              <a:buClr>
                <a:schemeClr val="lt1"/>
              </a:buClr>
              <a:buSzPct val="25000"/>
              <a:buFont typeface="Arial"/>
              <a:buNone/>
            </a:pPr>
            <a:fld id="{00000000-1234-1234-1234-123412341234}" type="slidenum">
              <a:rPr lang="zh-CN"/>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0" name="Shape 30"/>
          <p:cNvSpPr/>
          <p:nvPr/>
        </p:nvSpPr>
        <p:spPr>
          <a:xfrm rot="10800000" flipH="1">
            <a:off x="372035" y="58"/>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1" name="Shape 31"/>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sldNum" idx="12"/>
          </p:nvPr>
        </p:nvSpPr>
        <p:spPr>
          <a:xfrm>
            <a:off x="8607464" y="4749873"/>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lt1"/>
                </a:solidFill>
                <a:latin typeface="Arial"/>
                <a:ea typeface="Arial"/>
                <a:cs typeface="Arial"/>
                <a:sym typeface="Arial"/>
                <a:rtl val="0"/>
              </a:defRPr>
            </a:lvl1pPr>
          </a:lstStyle>
          <a:p>
            <a:pPr marL="0" lvl="0" indent="0">
              <a:spcBef>
                <a:spcPts val="0"/>
              </a:spcBef>
              <a:buClr>
                <a:schemeClr val="lt1"/>
              </a:buClr>
              <a:buSzPct val="25000"/>
              <a:buFont typeface="Arial"/>
              <a:buNone/>
            </a:pPr>
            <a:fld id="{00000000-1234-1234-1234-123412341234}" type="slidenum">
              <a:rPr lang="zh-CN"/>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3"/>
        <p:cNvGrpSpPr/>
        <p:nvPr/>
      </p:nvGrpSpPr>
      <p:grpSpPr>
        <a:xfrm>
          <a:off x="0" y="0"/>
          <a:ext cx="0" cy="0"/>
          <a:chOff x="0" y="0"/>
          <a:chExt cx="0" cy="0"/>
        </a:xfrm>
      </p:grpSpPr>
      <p:sp>
        <p:nvSpPr>
          <p:cNvPr id="34" name="Shape 34"/>
          <p:cNvSpPr txBox="1">
            <a:spLocks noGrp="1"/>
          </p:cNvSpPr>
          <p:nvPr>
            <p:ph type="body" idx="1"/>
          </p:nvPr>
        </p:nvSpPr>
        <p:spPr>
          <a:xfrm>
            <a:off x="372035" y="4276651"/>
            <a:ext cx="8399999" cy="6491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p:nvPr/>
        </p:nvSpPr>
        <p:spPr>
          <a:xfrm>
            <a:off x="372035" y="233279"/>
            <a:ext cx="8399999" cy="3868498"/>
          </a:xfrm>
          <a:prstGeom prst="roundRect">
            <a:avLst>
              <a:gd name="adj" fmla="val 2776"/>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6" name="Shape 36"/>
          <p:cNvSpPr txBox="1">
            <a:spLocks noGrp="1"/>
          </p:cNvSpPr>
          <p:nvPr>
            <p:ph type="sldNum" idx="12"/>
          </p:nvPr>
        </p:nvSpPr>
        <p:spPr>
          <a:xfrm>
            <a:off x="8607464" y="4749873"/>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lt1"/>
                </a:solidFill>
                <a:latin typeface="Arial"/>
                <a:ea typeface="Arial"/>
                <a:cs typeface="Arial"/>
                <a:sym typeface="Arial"/>
                <a:rtl val="0"/>
              </a:defRPr>
            </a:lvl1pPr>
          </a:lstStyle>
          <a:p>
            <a:pPr marL="0" lvl="0" indent="0">
              <a:spcBef>
                <a:spcPts val="0"/>
              </a:spcBef>
              <a:buClr>
                <a:schemeClr val="lt1"/>
              </a:buClr>
              <a:buSzPct val="25000"/>
              <a:buFont typeface="Arial"/>
              <a:buNone/>
            </a:pPr>
            <a:fld id="{00000000-1234-1234-1234-123412341234}" type="slidenum">
              <a:rPr lang="zh-CN"/>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7"/>
        <p:cNvGrpSpPr/>
        <p:nvPr/>
      </p:nvGrpSpPr>
      <p:grpSpPr>
        <a:xfrm>
          <a:off x="0" y="0"/>
          <a:ext cx="0" cy="0"/>
          <a:chOff x="0" y="0"/>
          <a:chExt cx="0" cy="0"/>
        </a:xfrm>
      </p:grpSpPr>
      <p:sp>
        <p:nvSpPr>
          <p:cNvPr id="38" name="Shape 38"/>
          <p:cNvSpPr/>
          <p:nvPr/>
        </p:nvSpPr>
        <p:spPr>
          <a:xfrm>
            <a:off x="372035" y="235584"/>
            <a:ext cx="8399999" cy="4672198"/>
          </a:xfrm>
          <a:prstGeom prst="roundRect">
            <a:avLst>
              <a:gd name="adj" fmla="val 2255"/>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9" name="Shape 39"/>
          <p:cNvSpPr txBox="1">
            <a:spLocks noGrp="1"/>
          </p:cNvSpPr>
          <p:nvPr>
            <p:ph type="sldNum" idx="12"/>
          </p:nvPr>
        </p:nvSpPr>
        <p:spPr>
          <a:xfrm>
            <a:off x="8607464" y="4749873"/>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lt1"/>
                </a:solidFill>
                <a:latin typeface="Arial"/>
                <a:ea typeface="Arial"/>
                <a:cs typeface="Arial"/>
                <a:sym typeface="Arial"/>
                <a:rtl val="0"/>
              </a:defRPr>
            </a:lvl1pPr>
          </a:lstStyle>
          <a:p>
            <a:pPr marL="0" lvl="0" indent="0">
              <a:spcBef>
                <a:spcPts val="0"/>
              </a:spcBef>
              <a:buClr>
                <a:schemeClr val="lt1"/>
              </a:buClr>
              <a:buSzPct val="25000"/>
              <a:buFont typeface="Arial"/>
              <a:buNone/>
            </a:pPr>
            <a:fld id="{00000000-1234-1234-1234-123412341234}" type="slidenum">
              <a:rPr lang="zh-CN"/>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chemeClr val="dk2"/>
              </a:buClr>
              <a:buFont typeface="Arial"/>
              <a:buNone/>
              <a:defRPr/>
            </a:lvl1pPr>
            <a:lvl2pPr marL="0" marR="0" indent="0" algn="l" rtl="0">
              <a:lnSpc>
                <a:spcPct val="100000"/>
              </a:lnSpc>
              <a:spcBef>
                <a:spcPts val="0"/>
              </a:spcBef>
              <a:spcAft>
                <a:spcPts val="0"/>
              </a:spcAft>
              <a:buClr>
                <a:schemeClr val="dk2"/>
              </a:buClr>
              <a:buFont typeface="Arial"/>
              <a:buNone/>
              <a:defRPr/>
            </a:lvl2pPr>
            <a:lvl3pPr marL="0" marR="0" indent="0" algn="l" rtl="0">
              <a:spcBef>
                <a:spcPts val="0"/>
              </a:spcBef>
              <a:buClr>
                <a:schemeClr val="dk2"/>
              </a:buClr>
              <a:buFont typeface="Arial"/>
              <a:buNone/>
              <a:defRPr/>
            </a:lvl3pPr>
            <a:lvl4pPr marL="0" marR="0" indent="0" algn="l" rtl="0">
              <a:spcBef>
                <a:spcPts val="0"/>
              </a:spcBef>
              <a:buClr>
                <a:schemeClr val="dk2"/>
              </a:buClr>
              <a:buFont typeface="Arial"/>
              <a:buNone/>
              <a:defRPr/>
            </a:lvl4pPr>
            <a:lvl5pPr marL="0" marR="0" indent="0" algn="l" rtl="0">
              <a:spcBef>
                <a:spcPts val="0"/>
              </a:spcBef>
              <a:buClr>
                <a:schemeClr val="dk2"/>
              </a:buClr>
              <a:buFont typeface="Arial"/>
              <a:buNone/>
              <a:defRPr/>
            </a:lvl5pPr>
            <a:lvl6pPr marL="0" marR="0" indent="0" algn="l" rtl="0">
              <a:spcBef>
                <a:spcPts val="0"/>
              </a:spcBef>
              <a:buClr>
                <a:schemeClr val="dk2"/>
              </a:buClr>
              <a:buFont typeface="Arial"/>
              <a:buNone/>
              <a:defRPr/>
            </a:lvl6pPr>
            <a:lvl7pPr marL="0" marR="0" indent="0" algn="l" rtl="0">
              <a:spcBef>
                <a:spcPts val="0"/>
              </a:spcBef>
              <a:buClr>
                <a:schemeClr val="dk2"/>
              </a:buClr>
              <a:buFont typeface="Arial"/>
              <a:buNone/>
              <a:defRPr/>
            </a:lvl7pPr>
            <a:lvl8pPr marL="0" marR="0" indent="0" algn="l" rtl="0">
              <a:spcBef>
                <a:spcPts val="0"/>
              </a:spcBef>
              <a:buClr>
                <a:schemeClr val="dk2"/>
              </a:buClr>
              <a:buFont typeface="Arial"/>
              <a:buNone/>
              <a:defRPr/>
            </a:lvl8pPr>
            <a:lvl9pPr marL="0" marR="0" indent="0" algn="l" rtl="0">
              <a:spcBef>
                <a:spcPts val="0"/>
              </a:spcBef>
              <a:buClr>
                <a:schemeClr val="dk2"/>
              </a:buClr>
              <a:buFont typeface="Arial"/>
              <a:buNone/>
              <a:defRPr/>
            </a:lvl9pPr>
          </a:lstStyle>
          <a:p>
            <a:endParaRPr/>
          </a:p>
        </p:txBody>
      </p:sp>
      <p:sp>
        <p:nvSpPr>
          <p:cNvPr id="6" name="Shape 6"/>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0"/>
              </a:spcAft>
              <a:buClr>
                <a:schemeClr val="dk1"/>
              </a:buClr>
              <a:buFont typeface="Arial"/>
              <a:buNone/>
              <a:defRPr/>
            </a:lvl1pPr>
            <a:lvl2pPr marL="0" marR="0" indent="0" algn="l" rtl="0">
              <a:lnSpc>
                <a:spcPct val="100000"/>
              </a:lnSpc>
              <a:spcBef>
                <a:spcPts val="480"/>
              </a:spcBef>
              <a:spcAft>
                <a:spcPts val="0"/>
              </a:spcAft>
              <a:buClr>
                <a:schemeClr val="dk1"/>
              </a:buClr>
              <a:buFont typeface="Arial"/>
              <a:buNone/>
              <a:defRPr/>
            </a:lvl2pPr>
            <a:lvl3pPr marL="0" marR="0" indent="0" algn="l" rtl="0">
              <a:lnSpc>
                <a:spcPct val="100000"/>
              </a:lnSpc>
              <a:spcBef>
                <a:spcPts val="480"/>
              </a:spcBef>
              <a:spcAft>
                <a:spcPts val="0"/>
              </a:spcAft>
              <a:buClr>
                <a:schemeClr val="dk1"/>
              </a:buClr>
              <a:buFont typeface="Arial"/>
              <a:buNone/>
              <a:defRPr/>
            </a:lvl3pPr>
            <a:lvl4pPr marL="0" marR="0" indent="0" algn="l" rtl="0">
              <a:lnSpc>
                <a:spcPct val="100000"/>
              </a:lnSpc>
              <a:spcBef>
                <a:spcPts val="360"/>
              </a:spcBef>
              <a:spcAft>
                <a:spcPts val="0"/>
              </a:spcAft>
              <a:buClr>
                <a:schemeClr val="dk1"/>
              </a:buClr>
              <a:buFont typeface="Arial"/>
              <a:buNone/>
              <a:defRPr/>
            </a:lvl4pPr>
            <a:lvl5pPr marL="0" marR="0" indent="0" algn="l" rtl="0">
              <a:lnSpc>
                <a:spcPct val="100000"/>
              </a:lnSpc>
              <a:spcBef>
                <a:spcPts val="360"/>
              </a:spcBef>
              <a:spcAft>
                <a:spcPts val="0"/>
              </a:spcAft>
              <a:buClr>
                <a:schemeClr val="dk1"/>
              </a:buClr>
              <a:buFont typeface="Arial"/>
              <a:buNone/>
              <a:defRPr/>
            </a:lvl5pPr>
            <a:lvl6pPr marL="0" marR="0" indent="0" algn="l" rtl="0">
              <a:lnSpc>
                <a:spcPct val="100000"/>
              </a:lnSpc>
              <a:spcBef>
                <a:spcPts val="360"/>
              </a:spcBef>
              <a:spcAft>
                <a:spcPts val="0"/>
              </a:spcAft>
              <a:buClr>
                <a:schemeClr val="dk1"/>
              </a:buClr>
              <a:buFont typeface="Arial"/>
              <a:buNone/>
              <a:defRPr/>
            </a:lvl6pPr>
            <a:lvl7pPr marL="0" marR="0" indent="0" algn="l" rtl="0">
              <a:lnSpc>
                <a:spcPct val="100000"/>
              </a:lnSpc>
              <a:spcBef>
                <a:spcPts val="360"/>
              </a:spcBef>
              <a:spcAft>
                <a:spcPts val="0"/>
              </a:spcAft>
              <a:buClr>
                <a:schemeClr val="dk1"/>
              </a:buClr>
              <a:buFont typeface="Arial"/>
              <a:buNone/>
              <a:defRPr/>
            </a:lvl7pPr>
            <a:lvl8pPr marL="0" marR="0" indent="0" algn="l" rtl="0">
              <a:lnSpc>
                <a:spcPct val="100000"/>
              </a:lnSpc>
              <a:spcBef>
                <a:spcPts val="360"/>
              </a:spcBef>
              <a:spcAft>
                <a:spcPts val="0"/>
              </a:spcAft>
              <a:buClr>
                <a:schemeClr val="dk1"/>
              </a:buClr>
              <a:buFont typeface="Arial"/>
              <a:buNone/>
              <a:defRPr/>
            </a:lvl8pPr>
            <a:lvl9pPr marL="0" marR="0" indent="0" algn="l" rtl="0">
              <a:lnSpc>
                <a:spcPct val="100000"/>
              </a:lnSpc>
              <a:spcBef>
                <a:spcPts val="360"/>
              </a:spcBef>
              <a:spcAft>
                <a:spcPts val="0"/>
              </a:spcAft>
              <a:buClr>
                <a:schemeClr val="dk1"/>
              </a:buClr>
              <a:buFont typeface="Arial"/>
              <a:buNone/>
              <a:defRPr/>
            </a:lvl9pPr>
          </a:lstStyle>
          <a:p>
            <a:endParaRPr/>
          </a:p>
        </p:txBody>
      </p:sp>
      <p:sp>
        <p:nvSpPr>
          <p:cNvPr id="7" name="Shape 7"/>
          <p:cNvSpPr txBox="1">
            <a:spLocks noGrp="1"/>
          </p:cNvSpPr>
          <p:nvPr>
            <p:ph type="sldNum" idx="12"/>
          </p:nvPr>
        </p:nvSpPr>
        <p:spPr>
          <a:xfrm>
            <a:off x="8607464" y="4749873"/>
            <a:ext cx="548699" cy="393600"/>
          </a:xfrm>
          <a:prstGeom prst="rect">
            <a:avLst/>
          </a:prstGeom>
          <a:noFill/>
          <a:ln>
            <a:noFill/>
          </a:ln>
        </p:spPr>
        <p:txBody>
          <a:bodyPr lIns="91425" tIns="91425" rIns="91425" bIns="91425" anchor="ctr" anchorCtr="0">
            <a:noAutofit/>
          </a:bodyPr>
          <a:lstStyle>
            <a:lvl1pPr marL="0" marR="0" indent="0" algn="r" rtl="0">
              <a:lnSpc>
                <a:spcPct val="100000"/>
              </a:lnSpc>
              <a:spcBef>
                <a:spcPts val="0"/>
              </a:spcBef>
              <a:spcAft>
                <a:spcPts val="0"/>
              </a:spcAft>
              <a:buNone/>
              <a:defRPr sz="1300" b="0" i="0" u="none" strike="noStrike" cap="none" baseline="0">
                <a:solidFill>
                  <a:schemeClr val="lt1"/>
                </a:solidFill>
                <a:latin typeface="Arial"/>
                <a:ea typeface="Arial"/>
                <a:cs typeface="Arial"/>
                <a:sym typeface="Arial"/>
                <a:rtl val="0"/>
              </a:defRPr>
            </a:lvl1pPr>
          </a:lstStyle>
          <a:p>
            <a:pPr marL="0" lvl="0" indent="0">
              <a:spcBef>
                <a:spcPts val="0"/>
              </a:spcBef>
              <a:buClr>
                <a:schemeClr val="lt1"/>
              </a:buClr>
              <a:buSzPct val="25000"/>
              <a:buFont typeface="Arial"/>
              <a:buNone/>
            </a:pPr>
            <a:fld id="{00000000-1234-1234-1234-123412341234}" type="slidenum">
              <a:rPr lang="zh-CN"/>
              <a:t>‹#›</a:t>
            </a:fld>
            <a:endParaRPr lang="zh-C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ctrTitle"/>
          </p:nvPr>
        </p:nvSpPr>
        <p:spPr>
          <a:xfrm>
            <a:off x="685800" y="473108"/>
            <a:ext cx="7772400" cy="2842199"/>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altLang="zh-CN" sz="7200" b="1" i="0" u="none" strike="noStrike" cap="none" baseline="0" dirty="0">
                <a:solidFill>
                  <a:schemeClr val="dk2"/>
                </a:solidFill>
                <a:latin typeface="Arial"/>
                <a:ea typeface="Arial"/>
                <a:cs typeface="Arial"/>
                <a:sym typeface="Arial"/>
                <a:rtl val="0"/>
              </a:rPr>
              <a:t>01 </a:t>
            </a:r>
            <a:r>
              <a:rPr lang="zh-CN" altLang="en-US" sz="7200" b="1" i="0" u="none" strike="noStrike" cap="none" baseline="0" dirty="0">
                <a:solidFill>
                  <a:schemeClr val="dk2"/>
                </a:solidFill>
                <a:latin typeface="Arial"/>
                <a:ea typeface="Arial"/>
                <a:cs typeface="Arial"/>
                <a:sym typeface="Arial"/>
                <a:rtl val="0"/>
              </a:rPr>
              <a:t>前言</a:t>
            </a:r>
            <a:r>
              <a:rPr lang="en-US" altLang="zh-CN" sz="7200" b="1" i="0" u="none" strike="noStrike" cap="none" baseline="0" dirty="0">
                <a:solidFill>
                  <a:schemeClr val="dk2"/>
                </a:solidFill>
                <a:latin typeface="Arial"/>
                <a:ea typeface="Arial"/>
                <a:cs typeface="Arial"/>
                <a:sym typeface="Arial"/>
                <a:rtl val="0"/>
              </a:rPr>
              <a:t>+</a:t>
            </a:r>
            <a:r>
              <a:rPr lang="zh-CN" altLang="en-US" sz="7200" b="1" i="0" u="none" strike="noStrike" cap="none" baseline="0" dirty="0">
                <a:solidFill>
                  <a:schemeClr val="dk2"/>
                </a:solidFill>
                <a:latin typeface="Arial"/>
                <a:ea typeface="Arial"/>
                <a:cs typeface="Arial"/>
                <a:sym typeface="Arial"/>
                <a:rtl val="0"/>
              </a:rPr>
              <a:t>整体规划</a:t>
            </a:r>
            <a:endParaRPr lang="zh-CN" sz="7200" b="1" i="0" u="none" strike="noStrike" cap="none" baseline="0" dirty="0">
              <a:solidFill>
                <a:schemeClr val="dk2"/>
              </a:solidFill>
              <a:latin typeface="Arial"/>
              <a:ea typeface="Arial"/>
              <a:cs typeface="Arial"/>
              <a:sym typeface="Arial"/>
              <a:rtl val="0"/>
            </a:endParaRPr>
          </a:p>
        </p:txBody>
      </p:sp>
      <p:sp>
        <p:nvSpPr>
          <p:cNvPr id="42" name="Shape 42"/>
          <p:cNvSpPr txBox="1">
            <a:spLocks noGrp="1"/>
          </p:cNvSpPr>
          <p:nvPr>
            <p:ph type="subTitle" idx="1"/>
          </p:nvPr>
        </p:nvSpPr>
        <p:spPr>
          <a:xfrm>
            <a:off x="685800" y="3896921"/>
            <a:ext cx="7772400" cy="4608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1"/>
              </a:buClr>
              <a:buSzPct val="25000"/>
              <a:buFont typeface="Arial"/>
              <a:buNone/>
            </a:pPr>
            <a:r>
              <a:rPr lang="zh-CN" sz="3000" b="0" i="0" u="none" strike="noStrike" cap="none" baseline="0" dirty="0">
                <a:solidFill>
                  <a:schemeClr val="dk1"/>
                </a:solidFill>
                <a:latin typeface="Arial"/>
                <a:ea typeface="Arial"/>
                <a:cs typeface="Arial"/>
                <a:sym typeface="Arial"/>
                <a:rtl val="0"/>
              </a:rPr>
              <a:t>GGU Consulting 201</a:t>
            </a:r>
            <a:r>
              <a:rPr lang="en-US" altLang="zh-CN" sz="3000" b="0" i="0" u="none" strike="noStrike" cap="none" baseline="0">
                <a:solidFill>
                  <a:schemeClr val="dk1"/>
                </a:solidFill>
                <a:latin typeface="Arial"/>
                <a:ea typeface="Arial"/>
                <a:cs typeface="Arial"/>
                <a:sym typeface="Arial"/>
                <a:rtl val="0"/>
              </a:rPr>
              <a:t>7</a:t>
            </a:r>
            <a:endParaRPr lang="zh-CN" sz="3000" b="0" i="0" u="none" strike="noStrike" cap="none" baseline="0" dirty="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课程大纲</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275606"/>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7</a:t>
            </a:r>
            <a:r>
              <a:rPr lang="zh-CN" altLang="en-US" sz="2400" b="1" dirty="0">
                <a:solidFill>
                  <a:schemeClr val="dk2"/>
                </a:solidFill>
              </a:rPr>
              <a:t>、如何更好地面试；</a:t>
            </a:r>
            <a:endParaRPr lang="en-US" altLang="zh-CN" sz="2400" b="1" dirty="0">
              <a:solidFill>
                <a:schemeClr val="dk2"/>
              </a:solidFill>
            </a:endParaRPr>
          </a:p>
          <a:p>
            <a:pPr lvl="0">
              <a:buSzPct val="25000"/>
            </a:pPr>
            <a:endParaRPr lang="en-US" sz="2400" b="1" i="0" u="none" strike="noStrike" cap="none" baseline="0" dirty="0">
              <a:solidFill>
                <a:schemeClr val="dk2"/>
              </a:solidFill>
              <a:sym typeface="Arial"/>
              <a:rtl val="0"/>
            </a:endParaRPr>
          </a:p>
          <a:p>
            <a:pPr lvl="0">
              <a:buSzPct val="25000"/>
            </a:pPr>
            <a:r>
              <a:rPr lang="zh-CN" altLang="en-US" sz="2400" b="1" dirty="0">
                <a:solidFill>
                  <a:schemeClr val="dk2"/>
                </a:solidFill>
              </a:rPr>
              <a:t>要求面试的学校和项目越来越多；</a:t>
            </a:r>
            <a:endParaRPr lang="en-US" altLang="zh-CN" sz="2400" b="1" dirty="0">
              <a:solidFill>
                <a:schemeClr val="dk2"/>
              </a:solidFill>
            </a:endParaRPr>
          </a:p>
          <a:p>
            <a:pPr lvl="0">
              <a:buSzPct val="25000"/>
            </a:pPr>
            <a:endParaRPr lang="en-US" sz="2400" b="1" dirty="0">
              <a:solidFill>
                <a:schemeClr val="dk2"/>
              </a:solidFill>
            </a:endParaRPr>
          </a:p>
          <a:p>
            <a:pPr lvl="0">
              <a:buSzPct val="25000"/>
            </a:pPr>
            <a:endParaRPr lang="en-US" sz="2400" b="1" i="0" u="none" strike="noStrike" cap="none" baseline="0" dirty="0">
              <a:solidFill>
                <a:schemeClr val="dk2"/>
              </a:solidFill>
              <a:sym typeface="Arial"/>
              <a:rtl val="0"/>
            </a:endParaRPr>
          </a:p>
          <a:p>
            <a:pPr lvl="0">
              <a:buSzPct val="25000"/>
            </a:pPr>
            <a:r>
              <a:rPr lang="zh-CN" altLang="en-US" sz="2400" b="1" dirty="0">
                <a:solidFill>
                  <a:schemeClr val="dk2"/>
                </a:solidFill>
              </a:rPr>
              <a:t>分清面试种类，提升面试技巧，全面加强软实力；</a:t>
            </a:r>
            <a:endParaRPr lang="en-US" sz="2400" b="1" i="0" u="none" strike="noStrike" cap="none" baseline="0" dirty="0">
              <a:solidFill>
                <a:schemeClr val="dk2"/>
              </a:solidFill>
              <a:sym typeface="Arial"/>
              <a:rtl val="0"/>
            </a:endParaRPr>
          </a:p>
          <a:p>
            <a:pPr lvl="0">
              <a:buSzPct val="25000"/>
            </a:pPr>
            <a:endParaRPr lang="en-US" sz="2400" b="1" i="0" u="none" strike="noStrike" cap="none" baseline="0" dirty="0">
              <a:solidFill>
                <a:schemeClr val="dk2"/>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2069423617"/>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课程大纲</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275606"/>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8</a:t>
            </a:r>
            <a:r>
              <a:rPr lang="zh-CN" altLang="en-US" sz="2400" b="1" dirty="0">
                <a:solidFill>
                  <a:schemeClr val="dk2"/>
                </a:solidFill>
              </a:rPr>
              <a:t>、推荐人选择、推荐信书写，黑推的避免，强推的打造；</a:t>
            </a:r>
            <a:endParaRPr lang="en-US" altLang="zh-CN" sz="2400" b="1" dirty="0">
              <a:solidFill>
                <a:schemeClr val="dk2"/>
              </a:solidFill>
            </a:endParaRPr>
          </a:p>
          <a:p>
            <a:pPr lvl="0">
              <a:buSzPct val="25000"/>
            </a:pPr>
            <a:endParaRPr lang="en-US" sz="2400" b="1" i="0" u="none" strike="noStrike" cap="none" baseline="0" dirty="0">
              <a:solidFill>
                <a:schemeClr val="dk2"/>
              </a:solidFill>
              <a:sym typeface="Arial"/>
              <a:rtl val="0"/>
            </a:endParaRPr>
          </a:p>
          <a:p>
            <a:pPr lvl="0">
              <a:buSzPct val="25000"/>
            </a:pPr>
            <a:r>
              <a:rPr lang="zh-CN" altLang="en-US" sz="2400" b="1" dirty="0">
                <a:solidFill>
                  <a:schemeClr val="dk2"/>
                </a:solidFill>
              </a:rPr>
              <a:t>合理选择推荐人；</a:t>
            </a:r>
            <a:endParaRPr lang="en-US" altLang="zh-CN" sz="2400" b="1" dirty="0">
              <a:solidFill>
                <a:schemeClr val="dk2"/>
              </a:solidFill>
            </a:endParaRPr>
          </a:p>
          <a:p>
            <a:pPr lvl="0">
              <a:buSzPct val="25000"/>
            </a:pPr>
            <a:endParaRPr lang="en-US" sz="2400" b="1" i="0" u="none" strike="noStrike" cap="none" baseline="0" dirty="0">
              <a:solidFill>
                <a:schemeClr val="dk2"/>
              </a:solidFill>
              <a:sym typeface="Arial"/>
              <a:rtl val="0"/>
            </a:endParaRPr>
          </a:p>
          <a:p>
            <a:pPr lvl="0">
              <a:buSzPct val="25000"/>
            </a:pPr>
            <a:r>
              <a:rPr lang="zh-CN" altLang="en-US" sz="2400" b="1" dirty="0">
                <a:solidFill>
                  <a:schemeClr val="dk2"/>
                </a:solidFill>
              </a:rPr>
              <a:t>黑推经常有，只是你不知；</a:t>
            </a:r>
            <a:endParaRPr lang="en-US" altLang="zh-CN" sz="2400" b="1" dirty="0">
              <a:solidFill>
                <a:schemeClr val="dk2"/>
              </a:solidFill>
            </a:endParaRPr>
          </a:p>
          <a:p>
            <a:pPr lvl="0">
              <a:buSzPct val="25000"/>
            </a:pPr>
            <a:endParaRPr lang="en-US" sz="2400" b="1" i="0" u="none" strike="noStrike" cap="none" baseline="0" dirty="0">
              <a:solidFill>
                <a:schemeClr val="dk2"/>
              </a:solidFill>
              <a:sym typeface="Arial"/>
              <a:rtl val="0"/>
            </a:endParaRPr>
          </a:p>
          <a:p>
            <a:pPr lvl="0">
              <a:buSzPct val="25000"/>
            </a:pPr>
            <a:r>
              <a:rPr lang="zh-CN" altLang="en-US" sz="2400" b="1" dirty="0">
                <a:solidFill>
                  <a:schemeClr val="dk2"/>
                </a:solidFill>
              </a:rPr>
              <a:t>推荐信的</a:t>
            </a:r>
            <a:r>
              <a:rPr lang="en-US" altLang="zh-CN" sz="2400" b="1" dirty="0">
                <a:solidFill>
                  <a:schemeClr val="dk2"/>
                </a:solidFill>
              </a:rPr>
              <a:t>3</a:t>
            </a:r>
            <a:r>
              <a:rPr lang="zh-CN" altLang="en-US" sz="2400" b="1" dirty="0">
                <a:solidFill>
                  <a:schemeClr val="dk2"/>
                </a:solidFill>
              </a:rPr>
              <a:t>个要点，你都具备么？</a:t>
            </a:r>
            <a:endParaRPr lang="en-US" sz="2400" b="1" i="0" u="none" strike="noStrike" cap="none" baseline="0" dirty="0">
              <a:solidFill>
                <a:schemeClr val="dk2"/>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1775054833"/>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课程大纲</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275606"/>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9</a:t>
            </a:r>
            <a:r>
              <a:rPr lang="zh-CN" altLang="en-US" sz="2400" b="1" dirty="0">
                <a:solidFill>
                  <a:schemeClr val="dk2"/>
                </a:solidFill>
              </a:rPr>
              <a:t>、申请程序；</a:t>
            </a:r>
            <a:endParaRPr lang="en-US" altLang="zh-CN" sz="2400" b="1" dirty="0">
              <a:solidFill>
                <a:schemeClr val="dk2"/>
              </a:solidFill>
            </a:endParaRPr>
          </a:p>
          <a:p>
            <a:pPr lvl="0">
              <a:buSzPct val="25000"/>
            </a:pPr>
            <a:endParaRPr lang="en-US" sz="2400" b="1" i="0" u="none" strike="noStrike" cap="none" baseline="0" dirty="0">
              <a:solidFill>
                <a:schemeClr val="dk2"/>
              </a:solidFill>
              <a:sym typeface="Arial"/>
              <a:rtl val="0"/>
            </a:endParaRPr>
          </a:p>
          <a:p>
            <a:pPr lvl="0">
              <a:buSzPct val="25000"/>
            </a:pPr>
            <a:r>
              <a:rPr lang="en-US" sz="2400" b="1" dirty="0">
                <a:solidFill>
                  <a:schemeClr val="dk2"/>
                </a:solidFill>
              </a:rPr>
              <a:t>2</a:t>
            </a:r>
            <a:r>
              <a:rPr lang="zh-CN" altLang="en-US" sz="2400" b="1" dirty="0">
                <a:solidFill>
                  <a:schemeClr val="dk2"/>
                </a:solidFill>
              </a:rPr>
              <a:t>节课详细讲完，提前指出各种事故多发状况，大规模节约时间，从此程序无后患；</a:t>
            </a:r>
            <a:endParaRPr lang="en-US" sz="2400" b="1" i="0" u="none" strike="noStrike" cap="none" baseline="0" dirty="0">
              <a:solidFill>
                <a:schemeClr val="dk2"/>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3516325015"/>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课程大纲</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275606"/>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10</a:t>
            </a:r>
            <a:r>
              <a:rPr lang="zh-CN" altLang="en-US" sz="2400" b="1" dirty="0">
                <a:solidFill>
                  <a:schemeClr val="dk2"/>
                </a:solidFill>
              </a:rPr>
              <a:t>、横扫文书评析：抓住根本原因，切记东施效颦；</a:t>
            </a:r>
            <a:endParaRPr lang="en-US" altLang="zh-CN" sz="2400" b="1" dirty="0">
              <a:solidFill>
                <a:schemeClr val="dk2"/>
              </a:solidFill>
            </a:endParaRPr>
          </a:p>
          <a:p>
            <a:pPr lvl="0">
              <a:buSzPct val="25000"/>
            </a:pPr>
            <a:endParaRPr lang="en-US" altLang="zh-CN" sz="2400" b="1" dirty="0">
              <a:solidFill>
                <a:schemeClr val="dk2"/>
              </a:solidFill>
            </a:endParaRPr>
          </a:p>
          <a:p>
            <a:pPr lvl="0">
              <a:buSzPct val="25000"/>
            </a:pPr>
            <a:r>
              <a:rPr lang="zh-CN" altLang="en-US" sz="2400" b="1" dirty="0">
                <a:solidFill>
                  <a:schemeClr val="dk2"/>
                </a:solidFill>
              </a:rPr>
              <a:t>入目三分看为什么这是好文书；客观分析历史文书成功的原因；</a:t>
            </a:r>
            <a:endParaRPr lang="en-US" altLang="zh-CN" sz="2400" b="1" dirty="0">
              <a:solidFill>
                <a:schemeClr val="dk2"/>
              </a:solidFill>
            </a:endParaRPr>
          </a:p>
          <a:p>
            <a:pPr lvl="0">
              <a:buSzPct val="25000"/>
            </a:pPr>
            <a:endParaRPr lang="en-US" altLang="zh-CN" sz="2400" b="1" dirty="0">
              <a:solidFill>
                <a:schemeClr val="dk2"/>
              </a:solidFill>
            </a:endParaRPr>
          </a:p>
          <a:p>
            <a:pPr lvl="0">
              <a:buSzPct val="25000"/>
            </a:pPr>
            <a:r>
              <a:rPr lang="zh-CN" altLang="en-US" sz="2400" b="1" dirty="0">
                <a:solidFill>
                  <a:schemeClr val="dk2"/>
                </a:solidFill>
              </a:rPr>
              <a:t>用文书需要指导科研、实习、课程学习，以求全面提升申请实力；</a:t>
            </a:r>
            <a:endParaRPr lang="en-US" altLang="zh-CN" sz="2400" b="1" dirty="0">
              <a:solidFill>
                <a:schemeClr val="dk2"/>
              </a:solidFill>
            </a:endParaRPr>
          </a:p>
          <a:p>
            <a:pPr lvl="0">
              <a:buSzPct val="25000"/>
            </a:pPr>
            <a:endParaRPr lang="en-US" sz="2400" b="1" i="0" u="none" strike="noStrike" cap="none" baseline="0" dirty="0">
              <a:solidFill>
                <a:schemeClr val="dk2"/>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1961340289"/>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一、扫盲（世毕盟论十大关系）</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67544" y="1347614"/>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1</a:t>
            </a:r>
            <a:r>
              <a:rPr lang="zh-CN" altLang="en-US" sz="2400" b="1" dirty="0">
                <a:solidFill>
                  <a:schemeClr val="dk2"/>
                </a:solidFill>
              </a:rPr>
              <a:t>、硕士和博士（申请目标的问题）；</a:t>
            </a:r>
            <a:endParaRPr lang="en-US" altLang="zh-CN" sz="2400" b="1" dirty="0">
              <a:solidFill>
                <a:schemeClr val="dk2"/>
              </a:solidFill>
            </a:endParaRPr>
          </a:p>
          <a:p>
            <a:pPr lvl="0">
              <a:buSzPct val="25000"/>
            </a:pPr>
            <a:r>
              <a:rPr lang="en-US" altLang="zh-CN" sz="2400" b="1" dirty="0">
                <a:solidFill>
                  <a:schemeClr val="dk2"/>
                </a:solidFill>
              </a:rPr>
              <a:t>2</a:t>
            </a:r>
            <a:r>
              <a:rPr lang="zh-CN" altLang="en-US" sz="2400" b="1" dirty="0">
                <a:solidFill>
                  <a:schemeClr val="dk2"/>
                </a:solidFill>
              </a:rPr>
              <a:t>、</a:t>
            </a:r>
            <a:r>
              <a:rPr lang="en-US" altLang="zh-CN" sz="2400" b="1" dirty="0">
                <a:solidFill>
                  <a:schemeClr val="dk2"/>
                </a:solidFill>
              </a:rPr>
              <a:t>【GPA</a:t>
            </a:r>
            <a:r>
              <a:rPr lang="zh-CN" altLang="en-US" sz="2400" b="1" dirty="0">
                <a:solidFill>
                  <a:schemeClr val="dk2"/>
                </a:solidFill>
              </a:rPr>
              <a:t>、</a:t>
            </a:r>
            <a:r>
              <a:rPr lang="en-US" altLang="zh-CN" sz="2400" b="1" dirty="0">
                <a:solidFill>
                  <a:schemeClr val="dk2"/>
                </a:solidFill>
              </a:rPr>
              <a:t>GRE</a:t>
            </a:r>
            <a:r>
              <a:rPr lang="zh-CN" altLang="en-US" sz="2400" b="1" dirty="0">
                <a:solidFill>
                  <a:schemeClr val="dk2"/>
                </a:solidFill>
              </a:rPr>
              <a:t>、</a:t>
            </a:r>
            <a:r>
              <a:rPr lang="en-US" altLang="zh-CN" sz="2400" b="1" dirty="0">
                <a:solidFill>
                  <a:schemeClr val="dk2"/>
                </a:solidFill>
              </a:rPr>
              <a:t>TOEFL</a:t>
            </a:r>
            <a:r>
              <a:rPr lang="zh-CN" altLang="en-US" sz="2400" b="1" dirty="0">
                <a:solidFill>
                  <a:schemeClr val="dk2"/>
                </a:solidFill>
              </a:rPr>
              <a:t>、科研、实习、推荐信、课外活动</a:t>
            </a:r>
            <a:r>
              <a:rPr lang="en-US" altLang="zh-CN" sz="2400" b="1" dirty="0">
                <a:solidFill>
                  <a:schemeClr val="dk2"/>
                </a:solidFill>
              </a:rPr>
              <a:t>】</a:t>
            </a:r>
            <a:r>
              <a:rPr lang="zh-CN" altLang="en-US" sz="2400" b="1" dirty="0">
                <a:solidFill>
                  <a:schemeClr val="dk2"/>
                </a:solidFill>
              </a:rPr>
              <a:t>（申请中各因素的重要性的问题）；</a:t>
            </a:r>
            <a:endParaRPr lang="en-US" altLang="zh-CN" sz="2400" b="1" dirty="0">
              <a:solidFill>
                <a:schemeClr val="dk2"/>
              </a:solidFill>
            </a:endParaRPr>
          </a:p>
          <a:p>
            <a:pPr lvl="0">
              <a:buSzPct val="25000"/>
            </a:pPr>
            <a:r>
              <a:rPr lang="zh-CN" altLang="en-US" sz="2400" b="1" dirty="0">
                <a:solidFill>
                  <a:schemeClr val="dk2"/>
                </a:solidFill>
              </a:rPr>
              <a:t>对于科研导向型项目的申请，各因素重要性的基本排列：</a:t>
            </a:r>
            <a:r>
              <a:rPr lang="en-US" altLang="zh-CN" sz="2400" b="1" dirty="0">
                <a:solidFill>
                  <a:schemeClr val="dk2"/>
                </a:solidFill>
              </a:rPr>
              <a:t>【</a:t>
            </a:r>
            <a:r>
              <a:rPr lang="zh-CN" altLang="en-US" sz="2400" b="1" dirty="0">
                <a:solidFill>
                  <a:schemeClr val="dk2"/>
                </a:solidFill>
              </a:rPr>
              <a:t>牛推荐信</a:t>
            </a:r>
            <a:r>
              <a:rPr lang="en-US" altLang="zh-CN" sz="2400" b="1" dirty="0">
                <a:solidFill>
                  <a:schemeClr val="dk2"/>
                </a:solidFill>
              </a:rPr>
              <a:t>&gt;</a:t>
            </a:r>
            <a:r>
              <a:rPr lang="zh-CN" altLang="en-US" sz="2400" b="1" dirty="0">
                <a:solidFill>
                  <a:schemeClr val="dk2"/>
                </a:solidFill>
              </a:rPr>
              <a:t>科研</a:t>
            </a:r>
            <a:r>
              <a:rPr lang="en-US" altLang="zh-CN" sz="2400" b="1" dirty="0">
                <a:solidFill>
                  <a:schemeClr val="dk2"/>
                </a:solidFill>
              </a:rPr>
              <a:t>&gt;=GPA&gt;</a:t>
            </a:r>
            <a:r>
              <a:rPr lang="zh-CN" altLang="en-US" sz="2400" b="1" dirty="0">
                <a:solidFill>
                  <a:schemeClr val="dk2"/>
                </a:solidFill>
              </a:rPr>
              <a:t>满足 基本要求的</a:t>
            </a:r>
            <a:r>
              <a:rPr lang="en-US" altLang="zh-CN" sz="2400" b="1" dirty="0">
                <a:solidFill>
                  <a:schemeClr val="dk2"/>
                </a:solidFill>
              </a:rPr>
              <a:t>GRE &amp; TOEFL&gt;</a:t>
            </a:r>
            <a:r>
              <a:rPr lang="zh-CN" altLang="en-US" sz="2400" b="1" dirty="0">
                <a:solidFill>
                  <a:schemeClr val="dk2"/>
                </a:solidFill>
              </a:rPr>
              <a:t>课外活动</a:t>
            </a:r>
            <a:r>
              <a:rPr lang="en-US" altLang="zh-CN" sz="2400" b="1" dirty="0">
                <a:solidFill>
                  <a:schemeClr val="dk2"/>
                </a:solidFill>
              </a:rPr>
              <a:t>】</a:t>
            </a:r>
          </a:p>
          <a:p>
            <a:pPr lvl="0">
              <a:buSzPct val="25000"/>
            </a:pPr>
            <a:r>
              <a:rPr lang="en-US" altLang="zh-CN" sz="2400" b="1" dirty="0">
                <a:solidFill>
                  <a:schemeClr val="dk2"/>
                </a:solidFill>
              </a:rPr>
              <a:t>3</a:t>
            </a:r>
            <a:r>
              <a:rPr lang="zh-CN" altLang="en-US" sz="2400" b="1" dirty="0">
                <a:solidFill>
                  <a:schemeClr val="dk2"/>
                </a:solidFill>
              </a:rPr>
              <a:t>、</a:t>
            </a:r>
            <a:r>
              <a:rPr lang="en-US" altLang="zh-CN" sz="2400" b="1" dirty="0">
                <a:solidFill>
                  <a:schemeClr val="dk2"/>
                </a:solidFill>
              </a:rPr>
              <a:t>【</a:t>
            </a:r>
            <a:r>
              <a:rPr lang="zh-CN" altLang="en-US" sz="2400" b="1" dirty="0">
                <a:solidFill>
                  <a:schemeClr val="dk2"/>
                </a:solidFill>
              </a:rPr>
              <a:t>雅思和托福、</a:t>
            </a:r>
            <a:r>
              <a:rPr lang="en-US" altLang="zh-CN" sz="2400" b="1" dirty="0">
                <a:solidFill>
                  <a:schemeClr val="dk2"/>
                </a:solidFill>
              </a:rPr>
              <a:t>GRE</a:t>
            </a:r>
            <a:r>
              <a:rPr lang="zh-CN" altLang="en-US" sz="2400" b="1" dirty="0">
                <a:solidFill>
                  <a:schemeClr val="dk2"/>
                </a:solidFill>
              </a:rPr>
              <a:t>和</a:t>
            </a:r>
            <a:r>
              <a:rPr lang="en-US" altLang="zh-CN" sz="2400" b="1" dirty="0">
                <a:solidFill>
                  <a:schemeClr val="dk2"/>
                </a:solidFill>
              </a:rPr>
              <a:t>GMAT】</a:t>
            </a:r>
            <a:r>
              <a:rPr lang="zh-CN" altLang="en-US" sz="2400" b="1" dirty="0">
                <a:solidFill>
                  <a:schemeClr val="dk2"/>
                </a:solidFill>
              </a:rPr>
              <a:t>（考试什么和要考多少分的问题）；</a:t>
            </a:r>
            <a:endParaRPr lang="en-US" altLang="zh-CN" sz="2400" b="1" dirty="0">
              <a:solidFill>
                <a:schemeClr val="dk2"/>
              </a:solidFill>
            </a:endParaRPr>
          </a:p>
          <a:p>
            <a:pPr lvl="0">
              <a:buSzPct val="25000"/>
            </a:pPr>
            <a:r>
              <a:rPr lang="en-US" altLang="zh-CN" sz="2400" b="1" dirty="0">
                <a:solidFill>
                  <a:schemeClr val="dk2"/>
                </a:solidFill>
              </a:rPr>
              <a:t>4</a:t>
            </a:r>
            <a:r>
              <a:rPr lang="zh-CN" altLang="en-US" sz="2400" b="1" dirty="0">
                <a:solidFill>
                  <a:schemeClr val="dk2"/>
                </a:solidFill>
              </a:rPr>
              <a:t>、</a:t>
            </a:r>
            <a:r>
              <a:rPr lang="en-US" altLang="zh-CN" sz="2400" b="1" dirty="0">
                <a:solidFill>
                  <a:schemeClr val="dk2"/>
                </a:solidFill>
              </a:rPr>
              <a:t>【</a:t>
            </a:r>
            <a:r>
              <a:rPr lang="zh-CN" altLang="en-US" sz="2400" b="1" dirty="0">
                <a:solidFill>
                  <a:schemeClr val="dk2"/>
                </a:solidFill>
              </a:rPr>
              <a:t>综排和专排</a:t>
            </a:r>
            <a:r>
              <a:rPr lang="en-US" altLang="zh-CN" sz="2400" b="1" dirty="0">
                <a:solidFill>
                  <a:schemeClr val="dk2"/>
                </a:solidFill>
              </a:rPr>
              <a:t>】</a:t>
            </a:r>
            <a:r>
              <a:rPr lang="zh-CN" altLang="en-US" sz="2400" b="1" dirty="0">
                <a:solidFill>
                  <a:schemeClr val="dk2"/>
                </a:solidFill>
              </a:rPr>
              <a:t>；（学校和项目的定位问题）；</a:t>
            </a:r>
            <a:endParaRPr lang="en-US" altLang="zh-CN" sz="2400" b="1" dirty="0">
              <a:solidFill>
                <a:schemeClr val="dk2"/>
              </a:solidFill>
            </a:endParaRPr>
          </a:p>
          <a:p>
            <a:pPr lvl="0">
              <a:buSzPct val="25000"/>
            </a:pPr>
            <a:endParaRPr lang="en-US" sz="2400" b="0" i="0" u="none" strike="noStrike" cap="none" baseline="0" dirty="0">
              <a:solidFill>
                <a:schemeClr val="dk1"/>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712679141"/>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一、扫盲（世毕盟论十大关系）</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a:buSzPct val="25000"/>
            </a:pPr>
            <a:r>
              <a:rPr lang="en-US" altLang="zh-CN" sz="2400" b="1" dirty="0">
                <a:solidFill>
                  <a:schemeClr val="dk2"/>
                </a:solidFill>
              </a:rPr>
              <a:t>5</a:t>
            </a:r>
            <a:r>
              <a:rPr lang="zh-CN" altLang="en-US" sz="2400" b="1" dirty="0">
                <a:solidFill>
                  <a:schemeClr val="dk2"/>
                </a:solidFill>
              </a:rPr>
              <a:t>、</a:t>
            </a:r>
            <a:r>
              <a:rPr lang="en-US" altLang="zh-CN" sz="2400" b="1" dirty="0">
                <a:solidFill>
                  <a:schemeClr val="dk2"/>
                </a:solidFill>
              </a:rPr>
              <a:t>【</a:t>
            </a:r>
            <a:r>
              <a:rPr lang="zh-CN" altLang="en-US" sz="2400" b="1" dirty="0">
                <a:solidFill>
                  <a:schemeClr val="dk2"/>
                </a:solidFill>
              </a:rPr>
              <a:t>牛推和弱推</a:t>
            </a:r>
            <a:r>
              <a:rPr lang="en-US" altLang="zh-CN" sz="2400" b="1" dirty="0">
                <a:solidFill>
                  <a:schemeClr val="dk2"/>
                </a:solidFill>
              </a:rPr>
              <a:t>】</a:t>
            </a:r>
            <a:r>
              <a:rPr lang="zh-CN" altLang="en-US" sz="2400" b="1" dirty="0">
                <a:solidFill>
                  <a:schemeClr val="dk2"/>
                </a:solidFill>
              </a:rPr>
              <a:t>；（推荐信问题，好推荐信的</a:t>
            </a:r>
            <a:r>
              <a:rPr lang="en-US" altLang="zh-CN" sz="2400" b="1" dirty="0">
                <a:solidFill>
                  <a:schemeClr val="dk2"/>
                </a:solidFill>
              </a:rPr>
              <a:t>3</a:t>
            </a:r>
            <a:r>
              <a:rPr lang="zh-CN" altLang="en-US" sz="2400" b="1" dirty="0">
                <a:solidFill>
                  <a:schemeClr val="dk2"/>
                </a:solidFill>
              </a:rPr>
              <a:t>大因素）</a:t>
            </a:r>
            <a:endParaRPr lang="en-US" altLang="zh-CN" sz="2400" b="1" dirty="0">
              <a:solidFill>
                <a:schemeClr val="dk2"/>
              </a:solidFill>
            </a:endParaRPr>
          </a:p>
          <a:p>
            <a:pPr lvl="0">
              <a:buSzPct val="25000"/>
            </a:pPr>
            <a:r>
              <a:rPr lang="en-US" altLang="zh-CN" sz="2400" b="1" dirty="0">
                <a:solidFill>
                  <a:schemeClr val="dk2"/>
                </a:solidFill>
              </a:rPr>
              <a:t>6</a:t>
            </a:r>
            <a:r>
              <a:rPr lang="zh-CN" altLang="en-US" sz="2400" b="1" dirty="0">
                <a:solidFill>
                  <a:schemeClr val="dk2"/>
                </a:solidFill>
              </a:rPr>
              <a:t>、</a:t>
            </a:r>
            <a:r>
              <a:rPr lang="en-US" altLang="zh-CN" sz="2400" b="1" dirty="0">
                <a:solidFill>
                  <a:schemeClr val="dk2"/>
                </a:solidFill>
              </a:rPr>
              <a:t>【</a:t>
            </a:r>
            <a:r>
              <a:rPr lang="zh-CN" altLang="en-US" sz="2400" b="1" dirty="0">
                <a:solidFill>
                  <a:schemeClr val="dk2"/>
                </a:solidFill>
              </a:rPr>
              <a:t>牛文章和水文章</a:t>
            </a:r>
            <a:r>
              <a:rPr lang="en-US" altLang="zh-CN" sz="2400" b="1" dirty="0">
                <a:solidFill>
                  <a:schemeClr val="dk2"/>
                </a:solidFill>
              </a:rPr>
              <a:t>】</a:t>
            </a:r>
            <a:r>
              <a:rPr lang="zh-CN" altLang="en-US" sz="2400" b="1" dirty="0">
                <a:solidFill>
                  <a:schemeClr val="dk2"/>
                </a:solidFill>
              </a:rPr>
              <a:t>（学术成果问题）；</a:t>
            </a:r>
            <a:endParaRPr lang="en-US" altLang="zh-CN" sz="2400" b="1" dirty="0">
              <a:solidFill>
                <a:schemeClr val="dk2"/>
              </a:solidFill>
            </a:endParaRPr>
          </a:p>
          <a:p>
            <a:pPr lvl="0">
              <a:buSzPct val="25000"/>
            </a:pPr>
            <a:r>
              <a:rPr lang="en-US" altLang="zh-CN" sz="2400" b="1" dirty="0">
                <a:solidFill>
                  <a:schemeClr val="dk2"/>
                </a:solidFill>
              </a:rPr>
              <a:t>7</a:t>
            </a:r>
            <a:r>
              <a:rPr lang="zh-CN" altLang="en-US" sz="2400" b="1" dirty="0">
                <a:solidFill>
                  <a:schemeClr val="dk2"/>
                </a:solidFill>
              </a:rPr>
              <a:t>、</a:t>
            </a:r>
            <a:r>
              <a:rPr lang="en-US" altLang="zh-CN" sz="2400" b="1" dirty="0">
                <a:solidFill>
                  <a:schemeClr val="dk2"/>
                </a:solidFill>
              </a:rPr>
              <a:t>【</a:t>
            </a:r>
            <a:r>
              <a:rPr lang="zh-CN" altLang="en-US" sz="2400" b="1" dirty="0">
                <a:solidFill>
                  <a:schemeClr val="dk2"/>
                </a:solidFill>
              </a:rPr>
              <a:t>工作经历和实习经历</a:t>
            </a:r>
            <a:r>
              <a:rPr lang="en-US" altLang="zh-CN" sz="2400" b="1" dirty="0">
                <a:solidFill>
                  <a:schemeClr val="dk2"/>
                </a:solidFill>
              </a:rPr>
              <a:t>】</a:t>
            </a:r>
            <a:r>
              <a:rPr lang="zh-CN" altLang="en-US" sz="2400" b="1" dirty="0">
                <a:solidFill>
                  <a:schemeClr val="dk2"/>
                </a:solidFill>
              </a:rPr>
              <a:t>（全职工作问题）；</a:t>
            </a:r>
            <a:endParaRPr lang="en-US" altLang="zh-CN" sz="2400" b="1" dirty="0">
              <a:solidFill>
                <a:schemeClr val="dk2"/>
              </a:solidFill>
            </a:endParaRPr>
          </a:p>
          <a:p>
            <a:pPr lvl="0">
              <a:buSzPct val="25000"/>
            </a:pPr>
            <a:r>
              <a:rPr lang="en-US" altLang="zh-CN" sz="2400" b="1" dirty="0">
                <a:solidFill>
                  <a:schemeClr val="dk2"/>
                </a:solidFill>
              </a:rPr>
              <a:t>8</a:t>
            </a:r>
            <a:r>
              <a:rPr lang="zh-CN" altLang="en-US" sz="2400" b="1" dirty="0">
                <a:solidFill>
                  <a:schemeClr val="dk2"/>
                </a:solidFill>
              </a:rPr>
              <a:t>、</a:t>
            </a:r>
            <a:r>
              <a:rPr lang="en-US" altLang="zh-CN" sz="2400" b="1" dirty="0">
                <a:solidFill>
                  <a:schemeClr val="dk2"/>
                </a:solidFill>
              </a:rPr>
              <a:t>【</a:t>
            </a:r>
            <a:r>
              <a:rPr lang="zh-CN" altLang="en-US" sz="2400" b="1" dirty="0">
                <a:solidFill>
                  <a:schemeClr val="dk2"/>
                </a:solidFill>
              </a:rPr>
              <a:t>牛实习和水实习</a:t>
            </a:r>
            <a:r>
              <a:rPr lang="en-US" altLang="zh-CN" sz="2400" b="1" dirty="0">
                <a:solidFill>
                  <a:schemeClr val="dk2"/>
                </a:solidFill>
              </a:rPr>
              <a:t>】</a:t>
            </a:r>
            <a:r>
              <a:rPr lang="zh-CN" altLang="en-US" sz="2400" b="1" dirty="0">
                <a:solidFill>
                  <a:schemeClr val="dk2"/>
                </a:solidFill>
              </a:rPr>
              <a:t>（实习的有用性问题）；</a:t>
            </a:r>
            <a:endParaRPr lang="en-US" altLang="zh-CN" sz="2400" b="1" dirty="0">
              <a:solidFill>
                <a:schemeClr val="dk2"/>
              </a:solidFill>
            </a:endParaRPr>
          </a:p>
          <a:p>
            <a:pPr lvl="0">
              <a:buSzPct val="25000"/>
            </a:pPr>
            <a:r>
              <a:rPr lang="en-US" altLang="zh-CN" sz="2400" b="1" dirty="0">
                <a:solidFill>
                  <a:schemeClr val="dk2"/>
                </a:solidFill>
              </a:rPr>
              <a:t>9</a:t>
            </a:r>
            <a:r>
              <a:rPr lang="zh-CN" altLang="en-US" sz="2400" b="1" dirty="0">
                <a:solidFill>
                  <a:schemeClr val="dk2"/>
                </a:solidFill>
              </a:rPr>
              <a:t>、</a:t>
            </a:r>
            <a:r>
              <a:rPr lang="en-US" altLang="zh-CN" sz="2400" b="1" dirty="0">
                <a:solidFill>
                  <a:schemeClr val="dk2"/>
                </a:solidFill>
              </a:rPr>
              <a:t>【AD and Offer】</a:t>
            </a:r>
            <a:r>
              <a:rPr lang="zh-CN" altLang="en-US" sz="2400" b="1" dirty="0">
                <a:solidFill>
                  <a:schemeClr val="dk2"/>
                </a:solidFill>
              </a:rPr>
              <a:t>（奖学金问题）；</a:t>
            </a:r>
            <a:endParaRPr lang="en-US" altLang="zh-CN" sz="2400" b="1" dirty="0">
              <a:solidFill>
                <a:schemeClr val="dk2"/>
              </a:solidFill>
            </a:endParaRPr>
          </a:p>
          <a:p>
            <a:pPr lvl="0">
              <a:buSzPct val="25000"/>
            </a:pPr>
            <a:r>
              <a:rPr lang="en-US" altLang="zh-CN" sz="2400" b="1" dirty="0">
                <a:solidFill>
                  <a:schemeClr val="dk2"/>
                </a:solidFill>
              </a:rPr>
              <a:t>10</a:t>
            </a:r>
            <a:r>
              <a:rPr lang="zh-CN" altLang="en-US" sz="2400" b="1" dirty="0">
                <a:solidFill>
                  <a:schemeClr val="dk2"/>
                </a:solidFill>
              </a:rPr>
              <a:t>、</a:t>
            </a:r>
            <a:r>
              <a:rPr lang="en-US" altLang="zh-CN" sz="2400" b="1" dirty="0">
                <a:solidFill>
                  <a:schemeClr val="dk2"/>
                </a:solidFill>
              </a:rPr>
              <a:t>【</a:t>
            </a:r>
            <a:r>
              <a:rPr lang="zh-CN" altLang="en-US" sz="2400" b="1" dirty="0">
                <a:solidFill>
                  <a:schemeClr val="dk2"/>
                </a:solidFill>
              </a:rPr>
              <a:t>谦虚和自信</a:t>
            </a:r>
            <a:r>
              <a:rPr lang="en-US" altLang="zh-CN" sz="2400" b="1" dirty="0">
                <a:solidFill>
                  <a:schemeClr val="dk2"/>
                </a:solidFill>
              </a:rPr>
              <a:t>】</a:t>
            </a:r>
            <a:r>
              <a:rPr lang="zh-CN" altLang="en-US" sz="2400" b="1" dirty="0">
                <a:solidFill>
                  <a:schemeClr val="dk2"/>
                </a:solidFill>
              </a:rPr>
              <a:t>（申请的心态问题，非常重要）；</a:t>
            </a:r>
            <a:endParaRPr lang="en-US" altLang="zh-CN" sz="2400" b="1" dirty="0">
              <a:solidFill>
                <a:schemeClr val="dk2"/>
              </a:solidFill>
            </a:endParaRPr>
          </a:p>
          <a:p>
            <a:pPr lvl="0">
              <a:buSzPct val="25000"/>
            </a:pPr>
            <a:endParaRPr lang="en-US" sz="2400" b="0" i="0" u="none" strike="noStrike" cap="none" baseline="0" dirty="0">
              <a:solidFill>
                <a:schemeClr val="dk1"/>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1632432644"/>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一、扫盲（世毕盟论十大关系）</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67544" y="1347614"/>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1</a:t>
            </a:r>
            <a:r>
              <a:rPr lang="zh-CN" altLang="en-US" sz="2400" b="1" dirty="0">
                <a:solidFill>
                  <a:schemeClr val="dk2"/>
                </a:solidFill>
              </a:rPr>
              <a:t>、硕士和博士（申请目标的问题）；</a:t>
            </a:r>
            <a:endParaRPr lang="en-US" altLang="zh-CN" sz="2400" b="1" dirty="0">
              <a:solidFill>
                <a:schemeClr val="dk2"/>
              </a:solidFill>
            </a:endParaRPr>
          </a:p>
          <a:p>
            <a:pPr lvl="0">
              <a:buSzPct val="25000"/>
            </a:pPr>
            <a:r>
              <a:rPr lang="zh-CN" altLang="en-US" sz="2400" b="1" i="0" u="none" strike="noStrike" cap="none" baseline="0" dirty="0">
                <a:solidFill>
                  <a:schemeClr val="dk2"/>
                </a:solidFill>
                <a:sym typeface="Arial"/>
                <a:rtl val="0"/>
              </a:rPr>
              <a:t>硕士：科研导向型</a:t>
            </a:r>
            <a:r>
              <a:rPr lang="en-US" altLang="zh-CN" sz="2400" b="1" i="0" u="none" strike="noStrike" cap="none" baseline="0" dirty="0">
                <a:solidFill>
                  <a:schemeClr val="dk2"/>
                </a:solidFill>
                <a:sym typeface="Arial"/>
                <a:rtl val="0"/>
              </a:rPr>
              <a:t>+</a:t>
            </a:r>
            <a:r>
              <a:rPr lang="zh-CN" altLang="en-US" sz="2400" b="1" i="0" u="none" strike="noStrike" cap="none" baseline="0" dirty="0">
                <a:solidFill>
                  <a:schemeClr val="dk2"/>
                </a:solidFill>
                <a:sym typeface="Arial"/>
                <a:rtl val="0"/>
              </a:rPr>
              <a:t>工作导向型</a:t>
            </a:r>
            <a:endParaRPr lang="en-US" altLang="zh-CN" sz="2400" b="1" i="0" u="none" strike="noStrike" cap="none" baseline="0" dirty="0">
              <a:solidFill>
                <a:schemeClr val="dk2"/>
              </a:solidFill>
              <a:sym typeface="Arial"/>
              <a:rtl val="0"/>
            </a:endParaRPr>
          </a:p>
          <a:p>
            <a:pPr lvl="0">
              <a:buSzPct val="25000"/>
            </a:pPr>
            <a:r>
              <a:rPr lang="zh-CN" altLang="en-US" sz="2400" b="1" dirty="0">
                <a:solidFill>
                  <a:schemeClr val="dk2"/>
                </a:solidFill>
              </a:rPr>
              <a:t>博士：只做</a:t>
            </a:r>
            <a:r>
              <a:rPr lang="en-US" altLang="zh-CN" sz="2400" b="1" dirty="0">
                <a:solidFill>
                  <a:schemeClr val="dk2"/>
                </a:solidFill>
              </a:rPr>
              <a:t>Research</a:t>
            </a:r>
            <a:r>
              <a:rPr lang="zh-CN" altLang="en-US" sz="2400" b="1" dirty="0">
                <a:solidFill>
                  <a:schemeClr val="dk2"/>
                </a:solidFill>
              </a:rPr>
              <a:t>！！！ </a:t>
            </a:r>
            <a:endParaRPr lang="en-US" altLang="zh-CN" sz="2400" b="1" dirty="0">
              <a:solidFill>
                <a:schemeClr val="dk2"/>
              </a:solidFill>
            </a:endParaRPr>
          </a:p>
          <a:p>
            <a:pPr lvl="0">
              <a:buSzPct val="25000"/>
            </a:pPr>
            <a:r>
              <a:rPr lang="zh-CN" altLang="en-US" sz="2400" b="1" dirty="0">
                <a:solidFill>
                  <a:schemeClr val="dk2"/>
                </a:solidFill>
                <a:rtl val="0"/>
              </a:rPr>
              <a:t>科研导向型硕士</a:t>
            </a:r>
            <a:r>
              <a:rPr lang="en-US" altLang="zh-CN" sz="2400" b="1" dirty="0">
                <a:solidFill>
                  <a:schemeClr val="dk2"/>
                </a:solidFill>
                <a:rtl val="0"/>
              </a:rPr>
              <a:t>+</a:t>
            </a:r>
            <a:r>
              <a:rPr lang="zh-CN" altLang="en-US" sz="2400" b="1" dirty="0">
                <a:solidFill>
                  <a:schemeClr val="dk2"/>
                </a:solidFill>
                <a:rtl val="0"/>
              </a:rPr>
              <a:t>博士</a:t>
            </a:r>
            <a:r>
              <a:rPr lang="en-US" altLang="zh-CN" sz="2400" b="1" dirty="0">
                <a:solidFill>
                  <a:schemeClr val="dk2"/>
                </a:solidFill>
                <a:rtl val="0"/>
              </a:rPr>
              <a:t>—</a:t>
            </a:r>
            <a:r>
              <a:rPr lang="zh-CN" altLang="en-US" sz="2400" b="1" dirty="0">
                <a:solidFill>
                  <a:schemeClr val="dk2"/>
                </a:solidFill>
              </a:rPr>
              <a:t>总体大方向；</a:t>
            </a:r>
            <a:r>
              <a:rPr lang="zh-CN" altLang="en-US" sz="2400" b="1" u="sng" dirty="0">
                <a:solidFill>
                  <a:schemeClr val="dk2"/>
                </a:solidFill>
              </a:rPr>
              <a:t>影响到推荐人组合</a:t>
            </a:r>
            <a:endParaRPr lang="en-US" altLang="zh-CN" sz="2400" b="1" u="sng" dirty="0">
              <a:solidFill>
                <a:schemeClr val="dk2"/>
              </a:solidFill>
            </a:endParaRPr>
          </a:p>
          <a:p>
            <a:pPr lvl="0">
              <a:buSzPct val="25000"/>
            </a:pPr>
            <a:r>
              <a:rPr lang="zh-CN" altLang="en-US" sz="2400" b="1" i="0" u="none" strike="noStrike" cap="none" baseline="0" dirty="0">
                <a:solidFill>
                  <a:schemeClr val="dk2"/>
                </a:solidFill>
                <a:sym typeface="Arial"/>
                <a:rtl val="0"/>
              </a:rPr>
              <a:t>工作导向型硕士</a:t>
            </a:r>
            <a:r>
              <a:rPr lang="en-US" altLang="zh-CN" sz="2400" b="1" i="0" u="none" strike="noStrike" cap="none" baseline="0" dirty="0">
                <a:solidFill>
                  <a:schemeClr val="dk2"/>
                </a:solidFill>
                <a:sym typeface="Arial"/>
                <a:rtl val="0"/>
              </a:rPr>
              <a:t>—</a:t>
            </a:r>
            <a:r>
              <a:rPr lang="zh-CN" altLang="en-US" sz="2400" b="1" i="0" u="none" strike="noStrike" cap="none" baseline="0" dirty="0">
                <a:solidFill>
                  <a:schemeClr val="dk2"/>
                </a:solidFill>
                <a:sym typeface="Arial"/>
                <a:rtl val="0"/>
              </a:rPr>
              <a:t>总体大方向；</a:t>
            </a:r>
            <a:r>
              <a:rPr lang="zh-CN" altLang="en-US" sz="2400" b="1" u="sng" dirty="0">
                <a:solidFill>
                  <a:schemeClr val="dk2"/>
                </a:solidFill>
              </a:rPr>
              <a:t>影响到推荐人组合</a:t>
            </a:r>
            <a:endParaRPr lang="en-US" altLang="zh-CN" sz="2400" u="sng" dirty="0">
              <a:solidFill>
                <a:schemeClr val="dk1"/>
              </a:solidFill>
            </a:endParaRPr>
          </a:p>
          <a:p>
            <a:pPr lvl="0">
              <a:buSzPct val="25000"/>
            </a:pPr>
            <a:endParaRPr lang="en-US" altLang="zh-CN" sz="2400" b="1" dirty="0">
              <a:solidFill>
                <a:schemeClr val="dk2"/>
              </a:solidFill>
            </a:endParaRPr>
          </a:p>
          <a:p>
            <a:pPr lvl="0">
              <a:buSzPct val="25000"/>
            </a:pPr>
            <a:r>
              <a:rPr lang="zh-CN" altLang="en-US" sz="2400" b="1" dirty="0">
                <a:solidFill>
                  <a:schemeClr val="dk2"/>
                </a:solidFill>
              </a:rPr>
              <a:t>相关项目：</a:t>
            </a:r>
            <a:r>
              <a:rPr lang="en-US" altLang="zh-CN" sz="2400" b="1" dirty="0">
                <a:solidFill>
                  <a:schemeClr val="dk2"/>
                </a:solidFill>
              </a:rPr>
              <a:t>MBA, JD…</a:t>
            </a:r>
          </a:p>
          <a:p>
            <a:pPr lvl="0">
              <a:buSzPct val="25000"/>
            </a:pPr>
            <a:r>
              <a:rPr lang="zh-CN" altLang="en-US" sz="2400" b="1" u="sng" dirty="0">
                <a:solidFill>
                  <a:srgbClr val="FF0000"/>
                </a:solidFill>
              </a:rPr>
              <a:t>永远的困惑：我应该申请什么方向？？？</a:t>
            </a:r>
            <a:endParaRPr lang="en-US" altLang="zh-CN" sz="2400" u="sng" dirty="0">
              <a:solidFill>
                <a:srgbClr val="FF0000"/>
              </a:solidFill>
            </a:endParaRPr>
          </a:p>
        </p:txBody>
      </p:sp>
    </p:spTree>
    <p:extLst>
      <p:ext uri="{BB962C8B-B14F-4D97-AF65-F5344CB8AC3E}">
        <p14:creationId xmlns:p14="http://schemas.microsoft.com/office/powerpoint/2010/main" val="241863063"/>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一、扫盲（世毕盟论十大关系）</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67544" y="1347614"/>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2</a:t>
            </a:r>
            <a:r>
              <a:rPr lang="zh-CN" altLang="en-US" sz="2400" b="1" dirty="0">
                <a:solidFill>
                  <a:schemeClr val="dk2"/>
                </a:solidFill>
              </a:rPr>
              <a:t>、</a:t>
            </a:r>
            <a:r>
              <a:rPr lang="en-US" altLang="zh-CN" sz="2400" b="1" dirty="0">
                <a:solidFill>
                  <a:schemeClr val="dk2"/>
                </a:solidFill>
              </a:rPr>
              <a:t>【GPA</a:t>
            </a:r>
            <a:r>
              <a:rPr lang="zh-CN" altLang="en-US" sz="2400" b="1" dirty="0">
                <a:solidFill>
                  <a:schemeClr val="dk2"/>
                </a:solidFill>
              </a:rPr>
              <a:t>、</a:t>
            </a:r>
            <a:r>
              <a:rPr lang="en-US" altLang="zh-CN" sz="2400" b="1" dirty="0">
                <a:solidFill>
                  <a:schemeClr val="dk2"/>
                </a:solidFill>
              </a:rPr>
              <a:t>GRE</a:t>
            </a:r>
            <a:r>
              <a:rPr lang="zh-CN" altLang="en-US" sz="2400" b="1" dirty="0">
                <a:solidFill>
                  <a:schemeClr val="dk2"/>
                </a:solidFill>
              </a:rPr>
              <a:t>、</a:t>
            </a:r>
            <a:r>
              <a:rPr lang="en-US" altLang="zh-CN" sz="2400" b="1" dirty="0">
                <a:solidFill>
                  <a:schemeClr val="dk2"/>
                </a:solidFill>
              </a:rPr>
              <a:t>TOEFL</a:t>
            </a:r>
            <a:r>
              <a:rPr lang="zh-CN" altLang="en-US" sz="2400" b="1" dirty="0">
                <a:solidFill>
                  <a:schemeClr val="dk2"/>
                </a:solidFill>
              </a:rPr>
              <a:t>、科研、实习、推荐信、课外活动</a:t>
            </a:r>
            <a:r>
              <a:rPr lang="en-US" altLang="zh-CN" sz="2400" b="1" dirty="0">
                <a:solidFill>
                  <a:schemeClr val="dk2"/>
                </a:solidFill>
              </a:rPr>
              <a:t>】</a:t>
            </a:r>
            <a:r>
              <a:rPr lang="zh-CN" altLang="en-US" sz="2400" b="1" dirty="0">
                <a:solidFill>
                  <a:schemeClr val="dk2"/>
                </a:solidFill>
              </a:rPr>
              <a:t>（申请中各因素的重要性的问题）；</a:t>
            </a:r>
            <a:endParaRPr lang="en-US" altLang="zh-CN" sz="2400" b="1" dirty="0">
              <a:solidFill>
                <a:schemeClr val="dk2"/>
              </a:solidFill>
            </a:endParaRPr>
          </a:p>
          <a:p>
            <a:pPr lvl="0">
              <a:buSzPct val="25000"/>
            </a:pPr>
            <a:endParaRPr lang="en-US" altLang="zh-CN" sz="2000" b="1" dirty="0">
              <a:solidFill>
                <a:schemeClr val="dk2"/>
              </a:solidFill>
            </a:endParaRPr>
          </a:p>
          <a:p>
            <a:pPr lvl="0">
              <a:buSzPct val="25000"/>
            </a:pPr>
            <a:r>
              <a:rPr lang="zh-CN" altLang="en-US" sz="2000" b="1" dirty="0">
                <a:solidFill>
                  <a:schemeClr val="dk2"/>
                </a:solidFill>
              </a:rPr>
              <a:t>定理一：对于科研导向型项目的申请，各因素重要性的基本排列：</a:t>
            </a:r>
            <a:r>
              <a:rPr lang="en-US" altLang="zh-CN" sz="2000" b="1" dirty="0">
                <a:solidFill>
                  <a:schemeClr val="dk2"/>
                </a:solidFill>
              </a:rPr>
              <a:t>【</a:t>
            </a:r>
            <a:r>
              <a:rPr lang="zh-CN" altLang="en-US" sz="2000" b="1" dirty="0">
                <a:solidFill>
                  <a:schemeClr val="dk2"/>
                </a:solidFill>
              </a:rPr>
              <a:t>牛推荐信</a:t>
            </a:r>
            <a:r>
              <a:rPr lang="en-US" altLang="zh-CN" sz="2000" b="1" dirty="0">
                <a:solidFill>
                  <a:schemeClr val="dk2"/>
                </a:solidFill>
              </a:rPr>
              <a:t>&gt;</a:t>
            </a:r>
            <a:r>
              <a:rPr lang="zh-CN" altLang="en-US" sz="2000" b="1" dirty="0">
                <a:solidFill>
                  <a:schemeClr val="dk2"/>
                </a:solidFill>
              </a:rPr>
              <a:t>科研</a:t>
            </a:r>
            <a:r>
              <a:rPr lang="en-US" altLang="zh-CN" sz="2000" b="1" dirty="0">
                <a:solidFill>
                  <a:schemeClr val="dk2"/>
                </a:solidFill>
              </a:rPr>
              <a:t>&gt;=GPA&gt;</a:t>
            </a:r>
            <a:r>
              <a:rPr lang="zh-CN" altLang="en-US" sz="2000" b="1" dirty="0">
                <a:solidFill>
                  <a:schemeClr val="dk2"/>
                </a:solidFill>
              </a:rPr>
              <a:t>满足 基本要求的</a:t>
            </a:r>
            <a:r>
              <a:rPr lang="en-US" altLang="zh-CN" sz="2000" b="1" dirty="0">
                <a:solidFill>
                  <a:schemeClr val="dk2"/>
                </a:solidFill>
              </a:rPr>
              <a:t>GRE &amp; TOEFL&gt;</a:t>
            </a:r>
            <a:r>
              <a:rPr lang="zh-CN" altLang="en-US" sz="2000" b="1" dirty="0">
                <a:solidFill>
                  <a:schemeClr val="dk2"/>
                </a:solidFill>
              </a:rPr>
              <a:t>课外活动</a:t>
            </a:r>
            <a:r>
              <a:rPr lang="en-US" altLang="zh-CN" sz="2000" b="1" dirty="0">
                <a:solidFill>
                  <a:schemeClr val="dk2"/>
                </a:solidFill>
              </a:rPr>
              <a:t>】</a:t>
            </a:r>
          </a:p>
          <a:p>
            <a:pPr lvl="0">
              <a:buSzPct val="25000"/>
            </a:pPr>
            <a:r>
              <a:rPr lang="zh-CN" altLang="en-US" sz="2000" b="1" i="0" u="none" strike="noStrike" cap="none" baseline="0" dirty="0">
                <a:solidFill>
                  <a:schemeClr val="dk2"/>
                </a:solidFill>
                <a:sym typeface="Arial"/>
                <a:rtl val="0"/>
              </a:rPr>
              <a:t>定理二：</a:t>
            </a:r>
            <a:r>
              <a:rPr lang="zh-CN" altLang="en-US" sz="2000" b="1" dirty="0">
                <a:solidFill>
                  <a:schemeClr val="dk2"/>
                </a:solidFill>
              </a:rPr>
              <a:t>对于工作导向型项目的申请，所有要素都很重要；但是对于排序，需要分情况讨论；</a:t>
            </a:r>
            <a:endParaRPr lang="en-US" altLang="zh-CN" sz="2000" b="1" dirty="0">
              <a:solidFill>
                <a:schemeClr val="dk2"/>
              </a:solidFill>
            </a:endParaRPr>
          </a:p>
          <a:p>
            <a:pPr lvl="0">
              <a:buSzPct val="25000"/>
            </a:pPr>
            <a:r>
              <a:rPr lang="zh-CN" altLang="en-US" sz="2000" b="1" dirty="0">
                <a:solidFill>
                  <a:schemeClr val="dk2"/>
                </a:solidFill>
              </a:rPr>
              <a:t>定理三：</a:t>
            </a:r>
            <a:r>
              <a:rPr lang="en-US" altLang="zh-CN" sz="2000" b="1" dirty="0">
                <a:solidFill>
                  <a:schemeClr val="dk2"/>
                </a:solidFill>
              </a:rPr>
              <a:t>GPA, GRE, TOEFL, GMAT</a:t>
            </a:r>
            <a:r>
              <a:rPr lang="zh-CN" altLang="en-US" sz="2000" b="1" dirty="0">
                <a:solidFill>
                  <a:schemeClr val="dk2"/>
                </a:solidFill>
              </a:rPr>
              <a:t>等需要达到门槛线。</a:t>
            </a:r>
            <a:endParaRPr lang="en-US" altLang="zh-CN" sz="2000" b="1" dirty="0">
              <a:solidFill>
                <a:schemeClr val="dk2"/>
              </a:solidFill>
            </a:endParaRPr>
          </a:p>
          <a:p>
            <a:pPr lvl="0">
              <a:buSzPct val="25000"/>
            </a:pPr>
            <a:endParaRPr lang="en-US" altLang="zh-CN" sz="2000" b="1" dirty="0">
              <a:solidFill>
                <a:schemeClr val="dk2"/>
              </a:solidFill>
            </a:endParaRPr>
          </a:p>
          <a:p>
            <a:pPr lvl="0">
              <a:buSzPct val="25000"/>
            </a:pPr>
            <a:r>
              <a:rPr lang="zh-CN" altLang="en-US" sz="2000" b="1" dirty="0">
                <a:solidFill>
                  <a:srgbClr val="FF0000"/>
                </a:solidFill>
              </a:rPr>
              <a:t>提示：部分世毕盟学员，别忘记了</a:t>
            </a:r>
            <a:r>
              <a:rPr lang="en-US" altLang="zh-CN" sz="2000" b="1" dirty="0">
                <a:solidFill>
                  <a:srgbClr val="FF0000"/>
                </a:solidFill>
              </a:rPr>
              <a:t>GRE Sub</a:t>
            </a:r>
            <a:r>
              <a:rPr lang="zh-CN" altLang="en-US" sz="2000" b="1" dirty="0">
                <a:solidFill>
                  <a:srgbClr val="FF0000"/>
                </a:solidFill>
              </a:rPr>
              <a:t>考试，我们已经反复提醒了；</a:t>
            </a:r>
            <a:endParaRPr lang="en-US" sz="2000" dirty="0">
              <a:solidFill>
                <a:srgbClr val="FF0000"/>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883387897"/>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一、扫盲（世毕盟论十大关系）</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67544" y="1347614"/>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3</a:t>
            </a:r>
            <a:r>
              <a:rPr lang="zh-CN" altLang="en-US" sz="2400" b="1" dirty="0">
                <a:solidFill>
                  <a:schemeClr val="dk2"/>
                </a:solidFill>
              </a:rPr>
              <a:t>、</a:t>
            </a:r>
            <a:r>
              <a:rPr lang="en-US" altLang="zh-CN" sz="2400" b="1" dirty="0">
                <a:solidFill>
                  <a:schemeClr val="dk2"/>
                </a:solidFill>
              </a:rPr>
              <a:t>【</a:t>
            </a:r>
            <a:r>
              <a:rPr lang="zh-CN" altLang="en-US" sz="2400" b="1" dirty="0">
                <a:solidFill>
                  <a:schemeClr val="dk2"/>
                </a:solidFill>
              </a:rPr>
              <a:t>雅思和托福、</a:t>
            </a:r>
            <a:r>
              <a:rPr lang="en-US" altLang="zh-CN" sz="2400" b="1" dirty="0">
                <a:solidFill>
                  <a:schemeClr val="dk2"/>
                </a:solidFill>
              </a:rPr>
              <a:t>GRE</a:t>
            </a:r>
            <a:r>
              <a:rPr lang="zh-CN" altLang="en-US" sz="2400" b="1" dirty="0">
                <a:solidFill>
                  <a:schemeClr val="dk2"/>
                </a:solidFill>
              </a:rPr>
              <a:t>和</a:t>
            </a:r>
            <a:r>
              <a:rPr lang="en-US" altLang="zh-CN" sz="2400" b="1" dirty="0">
                <a:solidFill>
                  <a:schemeClr val="dk2"/>
                </a:solidFill>
              </a:rPr>
              <a:t>GMAT】</a:t>
            </a:r>
            <a:r>
              <a:rPr lang="zh-CN" altLang="en-US" sz="2400" b="1" dirty="0">
                <a:solidFill>
                  <a:schemeClr val="dk2"/>
                </a:solidFill>
              </a:rPr>
              <a:t>（考试什么和要考多少分的问题）；</a:t>
            </a:r>
            <a:endParaRPr lang="en-US" altLang="zh-CN" sz="2400" b="1" dirty="0">
              <a:solidFill>
                <a:schemeClr val="dk2"/>
              </a:solidFill>
            </a:endParaRPr>
          </a:p>
          <a:p>
            <a:pPr lvl="0">
              <a:buSzPct val="25000"/>
            </a:pPr>
            <a:endParaRPr lang="en-US" altLang="zh-CN" sz="2400" b="1" dirty="0">
              <a:solidFill>
                <a:schemeClr val="dk2"/>
              </a:solidFill>
            </a:endParaRPr>
          </a:p>
          <a:p>
            <a:pPr lvl="0">
              <a:buSzPct val="25000"/>
            </a:pPr>
            <a:r>
              <a:rPr lang="zh-CN" altLang="en-US" sz="2400" b="1" i="0" u="none" strike="noStrike" cap="none" baseline="0" dirty="0">
                <a:solidFill>
                  <a:schemeClr val="dk2"/>
                </a:solidFill>
                <a:sym typeface="Arial"/>
                <a:rtl val="0"/>
              </a:rPr>
              <a:t>定理一：但凡可以使用雅思的地方，托福都可以用（个别例外）；</a:t>
            </a:r>
            <a:endParaRPr lang="en-US" sz="2400" b="1" dirty="0">
              <a:solidFill>
                <a:schemeClr val="dk2"/>
              </a:solidFill>
            </a:endParaRPr>
          </a:p>
          <a:p>
            <a:pPr lvl="0">
              <a:buSzPct val="25000"/>
            </a:pPr>
            <a:r>
              <a:rPr lang="zh-CN" altLang="en-US" sz="2400" b="1" i="0" u="none" strike="noStrike" cap="none" baseline="0" dirty="0">
                <a:solidFill>
                  <a:schemeClr val="dk2"/>
                </a:solidFill>
                <a:sym typeface="Arial"/>
                <a:rtl val="0"/>
              </a:rPr>
              <a:t>定理二：但凡可以使用</a:t>
            </a:r>
            <a:r>
              <a:rPr lang="en-US" altLang="zh-CN" sz="2400" b="1" i="0" u="none" strike="noStrike" cap="none" baseline="0" dirty="0">
                <a:solidFill>
                  <a:schemeClr val="dk2"/>
                </a:solidFill>
                <a:sym typeface="Arial"/>
                <a:rtl val="0"/>
              </a:rPr>
              <a:t>GMAT</a:t>
            </a:r>
            <a:r>
              <a:rPr lang="zh-CN" altLang="en-US" sz="2400" b="1" i="0" u="none" strike="noStrike" cap="none" baseline="0" dirty="0">
                <a:solidFill>
                  <a:schemeClr val="dk2"/>
                </a:solidFill>
                <a:sym typeface="Arial"/>
                <a:rtl val="0"/>
              </a:rPr>
              <a:t>的地方，</a:t>
            </a:r>
            <a:r>
              <a:rPr lang="en-US" altLang="zh-CN" sz="2400" b="1" i="0" u="none" strike="noStrike" cap="none" baseline="0" dirty="0">
                <a:solidFill>
                  <a:schemeClr val="dk2"/>
                </a:solidFill>
                <a:sym typeface="Arial"/>
                <a:rtl val="0"/>
              </a:rPr>
              <a:t>GRE</a:t>
            </a:r>
            <a:r>
              <a:rPr lang="zh-CN" altLang="en-US" sz="2400" b="1" i="0" u="none" strike="noStrike" cap="none" baseline="0" dirty="0">
                <a:solidFill>
                  <a:schemeClr val="dk2"/>
                </a:solidFill>
                <a:sym typeface="Arial"/>
                <a:rtl val="0"/>
              </a:rPr>
              <a:t>都可以用（个别例外）；</a:t>
            </a:r>
            <a:endParaRPr lang="en-US" altLang="zh-CN" sz="2400" b="1" i="0" u="none" strike="noStrike" cap="none" baseline="0" dirty="0">
              <a:solidFill>
                <a:schemeClr val="dk2"/>
              </a:solidFill>
              <a:sym typeface="Arial"/>
              <a:rtl val="0"/>
            </a:endParaRPr>
          </a:p>
          <a:p>
            <a:pPr lvl="0">
              <a:buSzPct val="25000"/>
            </a:pPr>
            <a:r>
              <a:rPr lang="zh-CN" altLang="en-US" sz="2400" b="1" dirty="0">
                <a:solidFill>
                  <a:schemeClr val="dk2"/>
                </a:solidFill>
              </a:rPr>
              <a:t>注意：英语特别差，我怎么办？狂报</a:t>
            </a:r>
            <a:r>
              <a:rPr lang="en-US" altLang="zh-CN" sz="2400" b="1" dirty="0">
                <a:solidFill>
                  <a:schemeClr val="dk2"/>
                </a:solidFill>
              </a:rPr>
              <a:t>+</a:t>
            </a:r>
            <a:r>
              <a:rPr lang="zh-CN" altLang="en-US" sz="2400" b="1" dirty="0">
                <a:solidFill>
                  <a:schemeClr val="dk2"/>
                </a:solidFill>
              </a:rPr>
              <a:t>精练</a:t>
            </a:r>
            <a:r>
              <a:rPr lang="en-US" altLang="zh-CN" sz="2400" b="1" dirty="0">
                <a:solidFill>
                  <a:schemeClr val="dk2"/>
                </a:solidFill>
              </a:rPr>
              <a:t>+</a:t>
            </a:r>
            <a:r>
              <a:rPr lang="zh-CN" altLang="en-US" sz="2400" b="1" dirty="0">
                <a:solidFill>
                  <a:schemeClr val="dk2"/>
                </a:solidFill>
              </a:rPr>
              <a:t>巧用雅思成绩</a:t>
            </a:r>
            <a:r>
              <a:rPr lang="en-US" altLang="zh-CN" sz="2400" b="1" dirty="0">
                <a:solidFill>
                  <a:schemeClr val="dk2"/>
                </a:solidFill>
              </a:rPr>
              <a:t>+</a:t>
            </a:r>
            <a:r>
              <a:rPr lang="zh-CN" altLang="en-US" sz="2400" b="1" dirty="0">
                <a:solidFill>
                  <a:schemeClr val="dk2"/>
                </a:solidFill>
              </a:rPr>
              <a:t>补送（策略方面的建议）； </a:t>
            </a:r>
            <a:endParaRPr lang="en-US" sz="2400" b="0" i="0" u="none" strike="noStrike" cap="none" baseline="0" dirty="0">
              <a:solidFill>
                <a:schemeClr val="dk1"/>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883387897"/>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一、扫盲（世毕盟论十大关系）</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67544" y="1347614"/>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4</a:t>
            </a:r>
            <a:r>
              <a:rPr lang="zh-CN" altLang="en-US" sz="2400" b="1" dirty="0">
                <a:solidFill>
                  <a:schemeClr val="dk2"/>
                </a:solidFill>
              </a:rPr>
              <a:t>、</a:t>
            </a:r>
            <a:r>
              <a:rPr lang="en-US" altLang="zh-CN" sz="2400" b="1" dirty="0">
                <a:solidFill>
                  <a:schemeClr val="dk2"/>
                </a:solidFill>
              </a:rPr>
              <a:t>【</a:t>
            </a:r>
            <a:r>
              <a:rPr lang="zh-CN" altLang="en-US" sz="2400" b="1" dirty="0">
                <a:solidFill>
                  <a:schemeClr val="dk2"/>
                </a:solidFill>
              </a:rPr>
              <a:t>综排和专排</a:t>
            </a:r>
            <a:r>
              <a:rPr lang="en-US" altLang="zh-CN" sz="2400" b="1" dirty="0">
                <a:solidFill>
                  <a:schemeClr val="dk2"/>
                </a:solidFill>
              </a:rPr>
              <a:t>】</a:t>
            </a:r>
            <a:r>
              <a:rPr lang="zh-CN" altLang="en-US" sz="2400" b="1" dirty="0">
                <a:solidFill>
                  <a:schemeClr val="dk2"/>
                </a:solidFill>
              </a:rPr>
              <a:t>；（学校和项目的定位问题）；</a:t>
            </a:r>
            <a:endParaRPr lang="en-US" altLang="zh-CN" sz="2400" b="1" dirty="0">
              <a:solidFill>
                <a:schemeClr val="dk2"/>
              </a:solidFill>
            </a:endParaRPr>
          </a:p>
          <a:p>
            <a:pPr lvl="0">
              <a:buSzPct val="25000"/>
            </a:pPr>
            <a:endParaRPr lang="en-US" altLang="zh-CN" sz="2400" b="1" dirty="0">
              <a:solidFill>
                <a:schemeClr val="dk2"/>
              </a:solidFill>
            </a:endParaRPr>
          </a:p>
          <a:p>
            <a:pPr lvl="0">
              <a:buSzPct val="25000"/>
            </a:pPr>
            <a:r>
              <a:rPr lang="zh-CN" altLang="en-US" sz="2400" b="1" dirty="0">
                <a:solidFill>
                  <a:schemeClr val="dk2"/>
                </a:solidFill>
              </a:rPr>
              <a:t>综合排名：学校的综合实力，本科教育，名气等；</a:t>
            </a:r>
            <a:endParaRPr lang="en-US" altLang="zh-CN" sz="2400" b="1" dirty="0">
              <a:solidFill>
                <a:schemeClr val="dk2"/>
              </a:solidFill>
            </a:endParaRPr>
          </a:p>
          <a:p>
            <a:pPr lvl="0">
              <a:buSzPct val="25000"/>
            </a:pPr>
            <a:endParaRPr lang="en-US" altLang="zh-CN" sz="2400" b="1" dirty="0">
              <a:solidFill>
                <a:schemeClr val="dk2"/>
              </a:solidFill>
            </a:endParaRPr>
          </a:p>
          <a:p>
            <a:pPr lvl="0">
              <a:buSzPct val="25000"/>
            </a:pPr>
            <a:r>
              <a:rPr lang="zh-CN" altLang="en-US" sz="2400" b="1" dirty="0">
                <a:solidFill>
                  <a:schemeClr val="dk2"/>
                </a:solidFill>
              </a:rPr>
              <a:t>专业排名：学校这个大的学科的综合实力和科研水平；</a:t>
            </a:r>
            <a:endParaRPr lang="en-US" altLang="zh-CN" sz="2400" b="1" dirty="0">
              <a:solidFill>
                <a:schemeClr val="dk2"/>
              </a:solidFill>
            </a:endParaRPr>
          </a:p>
          <a:p>
            <a:pPr lvl="0">
              <a:buSzPct val="25000"/>
            </a:pPr>
            <a:endParaRPr lang="en-US" altLang="zh-CN" sz="2400" b="1" dirty="0">
              <a:solidFill>
                <a:schemeClr val="dk2"/>
              </a:solidFill>
            </a:endParaRPr>
          </a:p>
          <a:p>
            <a:pPr lvl="0">
              <a:buSzPct val="25000"/>
            </a:pPr>
            <a:r>
              <a:rPr lang="zh-CN" altLang="en-US" sz="2400" b="1" dirty="0">
                <a:solidFill>
                  <a:schemeClr val="dk2"/>
                </a:solidFill>
              </a:rPr>
              <a:t>硕士项目主要看综合排名，博士项目综排和专排同时重要；</a:t>
            </a:r>
            <a:endParaRPr lang="en-US" altLang="zh-CN" sz="2400" b="1" dirty="0">
              <a:solidFill>
                <a:schemeClr val="dk2"/>
              </a:solidFill>
            </a:endParaRPr>
          </a:p>
          <a:p>
            <a:pPr lvl="0">
              <a:buSzPct val="25000"/>
            </a:pPr>
            <a:endParaRPr lang="en-US" altLang="zh-CN" sz="2400" b="1" dirty="0">
              <a:solidFill>
                <a:schemeClr val="dk2"/>
              </a:solidFill>
            </a:endParaRPr>
          </a:p>
          <a:p>
            <a:pPr lvl="0">
              <a:buSzPct val="25000"/>
            </a:pPr>
            <a:r>
              <a:rPr lang="zh-CN" altLang="en-US" sz="2400" b="1" dirty="0">
                <a:solidFill>
                  <a:srgbClr val="FF0000"/>
                </a:solidFill>
              </a:rPr>
              <a:t>最核心：</a:t>
            </a:r>
            <a:r>
              <a:rPr lang="en-US" altLang="zh-CN" sz="2400" b="1" dirty="0">
                <a:solidFill>
                  <a:srgbClr val="FF0000"/>
                </a:solidFill>
              </a:rPr>
              <a:t>1</a:t>
            </a:r>
            <a:r>
              <a:rPr lang="zh-CN" altLang="en-US" sz="2400" b="1" dirty="0">
                <a:solidFill>
                  <a:srgbClr val="FF0000"/>
                </a:solidFill>
              </a:rPr>
              <a:t>）有学上；</a:t>
            </a:r>
            <a:r>
              <a:rPr lang="en-US" altLang="zh-CN" sz="2400" b="1" dirty="0">
                <a:solidFill>
                  <a:srgbClr val="FF0000"/>
                </a:solidFill>
              </a:rPr>
              <a:t>2</a:t>
            </a:r>
            <a:r>
              <a:rPr lang="zh-CN" altLang="en-US" sz="2400" b="1" dirty="0">
                <a:solidFill>
                  <a:srgbClr val="FF0000"/>
                </a:solidFill>
              </a:rPr>
              <a:t>）自己喜欢；</a:t>
            </a:r>
            <a:endParaRPr lang="en-US" altLang="zh-CN" sz="2400" b="1" dirty="0">
              <a:solidFill>
                <a:srgbClr val="FF0000"/>
              </a:solidFill>
            </a:endParaRPr>
          </a:p>
          <a:p>
            <a:pPr lvl="0">
              <a:buSzPct val="25000"/>
            </a:pPr>
            <a:endParaRPr lang="en-US" sz="2400" b="0" i="0" u="none" strike="noStrike" cap="none" baseline="0" dirty="0">
              <a:solidFill>
                <a:schemeClr val="dk1"/>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883387897"/>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前言 世毕盟</a:t>
            </a:r>
            <a:r>
              <a:rPr lang="en-US" altLang="zh-CN" sz="3000" b="1" dirty="0">
                <a:solidFill>
                  <a:schemeClr val="dk2"/>
                </a:solidFill>
              </a:rPr>
              <a:t>A</a:t>
            </a:r>
            <a:r>
              <a:rPr lang="zh-CN" altLang="en-US" sz="3000" b="1" dirty="0">
                <a:solidFill>
                  <a:schemeClr val="dk2"/>
                </a:solidFill>
              </a:rPr>
              <a:t>项目课程的重要性</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67544" y="1347614"/>
            <a:ext cx="8229600" cy="3576599"/>
          </a:xfrm>
          <a:prstGeom prst="rect">
            <a:avLst/>
          </a:prstGeom>
          <a:noFill/>
          <a:ln>
            <a:noFill/>
          </a:ln>
        </p:spPr>
        <p:txBody>
          <a:bodyPr lIns="91425" tIns="91425" rIns="91425" bIns="91425" anchor="t" anchorCtr="0">
            <a:noAutofit/>
          </a:bodyPr>
          <a:lstStyle/>
          <a:p>
            <a:pPr lvl="0">
              <a:buSzPct val="25000"/>
            </a:pPr>
            <a:r>
              <a:rPr lang="en-US" altLang="zh-CN" sz="3200" dirty="0">
                <a:solidFill>
                  <a:schemeClr val="bg2"/>
                </a:solidFill>
              </a:rPr>
              <a:t>1</a:t>
            </a:r>
            <a:r>
              <a:rPr lang="zh-CN" altLang="en-US" sz="3200" dirty="0">
                <a:solidFill>
                  <a:schemeClr val="bg2"/>
                </a:solidFill>
              </a:rPr>
              <a:t>、有没有完整听完</a:t>
            </a:r>
            <a:r>
              <a:rPr lang="en-US" altLang="zh-CN" sz="3200" dirty="0">
                <a:solidFill>
                  <a:schemeClr val="bg2"/>
                </a:solidFill>
              </a:rPr>
              <a:t>A</a:t>
            </a:r>
            <a:r>
              <a:rPr lang="zh-CN" altLang="en-US" sz="3200" dirty="0">
                <a:solidFill>
                  <a:schemeClr val="bg2"/>
                </a:solidFill>
              </a:rPr>
              <a:t>项目课程，申请过程和结果天壤之别；</a:t>
            </a:r>
            <a:endParaRPr lang="en-US" altLang="zh-CN" sz="3200" dirty="0">
              <a:solidFill>
                <a:schemeClr val="bg2"/>
              </a:solidFill>
            </a:endParaRPr>
          </a:p>
          <a:p>
            <a:pPr lvl="0">
              <a:buSzPct val="25000"/>
            </a:pPr>
            <a:endParaRPr lang="zh-CN" altLang="en-US" sz="3200" dirty="0">
              <a:solidFill>
                <a:schemeClr val="bg2"/>
              </a:solidFill>
            </a:endParaRPr>
          </a:p>
          <a:p>
            <a:pPr lvl="0">
              <a:buSzPct val="25000"/>
            </a:pPr>
            <a:r>
              <a:rPr lang="en-US" altLang="zh-CN" sz="3200" dirty="0">
                <a:solidFill>
                  <a:schemeClr val="bg2"/>
                </a:solidFill>
              </a:rPr>
              <a:t>2</a:t>
            </a:r>
            <a:r>
              <a:rPr lang="zh-CN" altLang="en-US" sz="3200" dirty="0">
                <a:solidFill>
                  <a:schemeClr val="bg2"/>
                </a:solidFill>
              </a:rPr>
              <a:t>、提高效率，节约时间，避免犯错；</a:t>
            </a:r>
            <a:endParaRPr lang="en-US" altLang="zh-CN" sz="3200" dirty="0">
              <a:solidFill>
                <a:schemeClr val="bg2"/>
              </a:solidFill>
            </a:endParaRPr>
          </a:p>
          <a:p>
            <a:pPr lvl="0">
              <a:buSzPct val="25000"/>
            </a:pPr>
            <a:endParaRPr lang="zh-CN" altLang="en-US" sz="3200" dirty="0">
              <a:solidFill>
                <a:schemeClr val="bg2"/>
              </a:solidFill>
            </a:endParaRPr>
          </a:p>
          <a:p>
            <a:pPr lvl="0">
              <a:buSzPct val="25000"/>
            </a:pPr>
            <a:r>
              <a:rPr lang="en-US" altLang="zh-CN" sz="3200" dirty="0">
                <a:solidFill>
                  <a:schemeClr val="bg2"/>
                </a:solidFill>
              </a:rPr>
              <a:t>3</a:t>
            </a:r>
            <a:r>
              <a:rPr lang="zh-CN" altLang="en-US" sz="3200" dirty="0">
                <a:solidFill>
                  <a:schemeClr val="bg2"/>
                </a:solidFill>
              </a:rPr>
              <a:t>、讲了</a:t>
            </a:r>
            <a:r>
              <a:rPr lang="en-US" altLang="zh-CN" sz="3200" dirty="0">
                <a:solidFill>
                  <a:schemeClr val="bg2"/>
                </a:solidFill>
              </a:rPr>
              <a:t>7</a:t>
            </a:r>
            <a:r>
              <a:rPr lang="zh-CN" altLang="en-US" sz="3200" dirty="0">
                <a:solidFill>
                  <a:schemeClr val="bg2"/>
                </a:solidFill>
              </a:rPr>
              <a:t>年，</a:t>
            </a:r>
            <a:r>
              <a:rPr lang="en-US" altLang="zh-CN" sz="3200" dirty="0">
                <a:solidFill>
                  <a:schemeClr val="bg2"/>
                </a:solidFill>
              </a:rPr>
              <a:t>3000+</a:t>
            </a:r>
            <a:r>
              <a:rPr lang="zh-CN" altLang="en-US" sz="3200" dirty="0">
                <a:solidFill>
                  <a:schemeClr val="bg2"/>
                </a:solidFill>
              </a:rPr>
              <a:t>名学员的经验的总结；</a:t>
            </a:r>
          </a:p>
          <a:p>
            <a:pPr lvl="0">
              <a:buSzPct val="25000"/>
            </a:pPr>
            <a:endParaRPr lang="zh-CN" altLang="en-US" sz="3200" dirty="0">
              <a:solidFill>
                <a:schemeClr val="bg2"/>
              </a:solidFill>
            </a:endParaRPr>
          </a:p>
          <a:p>
            <a:pPr lvl="0">
              <a:buSzPct val="25000"/>
            </a:pPr>
            <a:endParaRPr lang="en-US" sz="2400" b="0" i="0" u="none" strike="noStrike" cap="none" baseline="0" dirty="0">
              <a:solidFill>
                <a:schemeClr val="dk1"/>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一、扫盲（世毕盟论十大关系）</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a:buSzPct val="25000"/>
            </a:pPr>
            <a:r>
              <a:rPr lang="en-US" altLang="zh-CN" sz="2400" b="1" dirty="0">
                <a:solidFill>
                  <a:schemeClr val="dk2"/>
                </a:solidFill>
              </a:rPr>
              <a:t>5</a:t>
            </a:r>
            <a:r>
              <a:rPr lang="zh-CN" altLang="en-US" sz="2400" b="1" dirty="0">
                <a:solidFill>
                  <a:schemeClr val="dk2"/>
                </a:solidFill>
              </a:rPr>
              <a:t>、</a:t>
            </a:r>
            <a:r>
              <a:rPr lang="en-US" altLang="zh-CN" sz="2400" b="1" dirty="0">
                <a:solidFill>
                  <a:schemeClr val="dk2"/>
                </a:solidFill>
              </a:rPr>
              <a:t>【</a:t>
            </a:r>
            <a:r>
              <a:rPr lang="zh-CN" altLang="en-US" sz="2400" b="1" dirty="0">
                <a:solidFill>
                  <a:schemeClr val="dk2"/>
                </a:solidFill>
              </a:rPr>
              <a:t>牛推和弱推</a:t>
            </a:r>
            <a:r>
              <a:rPr lang="en-US" altLang="zh-CN" sz="2400" b="1" dirty="0">
                <a:solidFill>
                  <a:schemeClr val="dk2"/>
                </a:solidFill>
              </a:rPr>
              <a:t>】</a:t>
            </a:r>
            <a:r>
              <a:rPr lang="zh-CN" altLang="en-US" sz="2400" b="1" dirty="0">
                <a:solidFill>
                  <a:schemeClr val="dk2"/>
                </a:solidFill>
              </a:rPr>
              <a:t>；</a:t>
            </a:r>
            <a:r>
              <a:rPr lang="zh-CN" altLang="en-US" sz="2400" b="1" i="0" u="none" strike="noStrike" cap="none" baseline="0" dirty="0">
                <a:solidFill>
                  <a:schemeClr val="dk2"/>
                </a:solidFill>
                <a:sym typeface="Arial"/>
                <a:rtl val="0"/>
              </a:rPr>
              <a:t>好的推荐信的</a:t>
            </a:r>
            <a:r>
              <a:rPr lang="en-US" altLang="zh-CN" sz="2400" b="1" i="0" u="none" strike="noStrike" cap="none" baseline="0" dirty="0">
                <a:solidFill>
                  <a:schemeClr val="dk2"/>
                </a:solidFill>
                <a:sym typeface="Arial"/>
                <a:rtl val="0"/>
              </a:rPr>
              <a:t>3</a:t>
            </a:r>
            <a:r>
              <a:rPr lang="zh-CN" altLang="en-US" sz="2400" b="1" i="0" u="none" strike="noStrike" cap="none" baseline="0" dirty="0">
                <a:solidFill>
                  <a:schemeClr val="dk2"/>
                </a:solidFill>
                <a:sym typeface="Arial"/>
                <a:rtl val="0"/>
              </a:rPr>
              <a:t>个特征：</a:t>
            </a:r>
            <a:endParaRPr lang="en-US" altLang="zh-CN" sz="2400" b="1" i="0" u="none" strike="noStrike" cap="none" baseline="0" dirty="0">
              <a:solidFill>
                <a:schemeClr val="dk2"/>
              </a:solidFill>
              <a:sym typeface="Arial"/>
              <a:rtl val="0"/>
            </a:endParaRPr>
          </a:p>
          <a:p>
            <a:pPr>
              <a:buSzPct val="25000"/>
            </a:pPr>
            <a:r>
              <a:rPr lang="en-US" sz="2400" b="1" dirty="0">
                <a:solidFill>
                  <a:schemeClr val="dk2"/>
                </a:solidFill>
              </a:rPr>
              <a:t>1</a:t>
            </a:r>
            <a:r>
              <a:rPr lang="zh-CN" altLang="en-US" sz="2400" b="1" dirty="0">
                <a:solidFill>
                  <a:schemeClr val="dk2"/>
                </a:solidFill>
              </a:rPr>
              <a:t>、推荐人的地位和可信度；</a:t>
            </a:r>
            <a:endParaRPr lang="en-US" altLang="zh-CN" sz="2400" b="1" dirty="0">
              <a:solidFill>
                <a:schemeClr val="dk2"/>
              </a:solidFill>
            </a:endParaRPr>
          </a:p>
          <a:p>
            <a:pPr>
              <a:buSzPct val="25000"/>
            </a:pPr>
            <a:r>
              <a:rPr lang="en-US" sz="2400" b="1" i="0" u="none" strike="noStrike" cap="none" baseline="0" dirty="0">
                <a:solidFill>
                  <a:schemeClr val="dk2"/>
                </a:solidFill>
                <a:sym typeface="Arial"/>
                <a:rtl val="0"/>
              </a:rPr>
              <a:t>2</a:t>
            </a:r>
            <a:r>
              <a:rPr lang="zh-CN" altLang="en-US" sz="2400" b="1" i="0" u="none" strike="noStrike" cap="none" baseline="0" dirty="0">
                <a:solidFill>
                  <a:schemeClr val="dk2"/>
                </a:solidFill>
                <a:sym typeface="Arial"/>
                <a:rtl val="0"/>
              </a:rPr>
              <a:t>、推荐人对你的褒奖程度（定性</a:t>
            </a:r>
            <a:r>
              <a:rPr lang="en-US" altLang="zh-CN" sz="2400" b="1" i="0" u="none" strike="noStrike" cap="none" baseline="0" dirty="0">
                <a:solidFill>
                  <a:schemeClr val="dk2"/>
                </a:solidFill>
                <a:sym typeface="Arial"/>
                <a:rtl val="0"/>
              </a:rPr>
              <a:t>+</a:t>
            </a:r>
            <a:r>
              <a:rPr lang="zh-CN" altLang="en-US" sz="2400" b="1" i="0" u="none" strike="noStrike" cap="none" baseline="0" dirty="0">
                <a:solidFill>
                  <a:schemeClr val="dk2"/>
                </a:solidFill>
                <a:sym typeface="Arial"/>
                <a:rtl val="0"/>
              </a:rPr>
              <a:t>定量</a:t>
            </a:r>
            <a:r>
              <a:rPr lang="en-US" altLang="zh-CN" sz="2400" b="1" i="0" u="none" strike="noStrike" cap="none" baseline="0" dirty="0">
                <a:solidFill>
                  <a:schemeClr val="dk2"/>
                </a:solidFill>
                <a:sym typeface="Arial"/>
                <a:rtl val="0"/>
              </a:rPr>
              <a:t>+</a:t>
            </a:r>
            <a:r>
              <a:rPr lang="zh-CN" altLang="en-US" sz="2400" b="1" i="0" u="none" strike="noStrike" cap="none" baseline="0" dirty="0">
                <a:solidFill>
                  <a:schemeClr val="dk2"/>
                </a:solidFill>
                <a:sym typeface="Arial"/>
                <a:rtl val="0"/>
              </a:rPr>
              <a:t>比较*</a:t>
            </a:r>
            <a:r>
              <a:rPr lang="en-US" altLang="zh-CN" sz="2400" b="1" i="0" u="none" strike="noStrike" cap="none" baseline="0" dirty="0">
                <a:solidFill>
                  <a:schemeClr val="dk2"/>
                </a:solidFill>
                <a:sym typeface="Arial"/>
                <a:rtl val="0"/>
              </a:rPr>
              <a:t>-</a:t>
            </a:r>
            <a:r>
              <a:rPr lang="zh-CN" altLang="en-US" sz="2400" b="1" i="0" u="none" strike="noStrike" cap="none" baseline="0" dirty="0">
                <a:solidFill>
                  <a:schemeClr val="dk2"/>
                </a:solidFill>
                <a:sym typeface="Arial"/>
                <a:rtl val="0"/>
              </a:rPr>
              <a:t>推荐系统</a:t>
            </a:r>
            <a:r>
              <a:rPr lang="en-US" altLang="zh-CN" sz="2400" b="1" i="0" u="none" strike="noStrike" cap="none" baseline="0" dirty="0">
                <a:solidFill>
                  <a:schemeClr val="dk2"/>
                </a:solidFill>
                <a:sym typeface="Arial"/>
                <a:rtl val="0"/>
              </a:rPr>
              <a:t>4</a:t>
            </a:r>
            <a:r>
              <a:rPr lang="zh-CN" altLang="en-US" sz="2400" b="1" i="0" u="none" strike="noStrike" cap="none" baseline="0" dirty="0">
                <a:solidFill>
                  <a:schemeClr val="dk2"/>
                </a:solidFill>
                <a:sym typeface="Arial"/>
                <a:rtl val="0"/>
              </a:rPr>
              <a:t>板块）</a:t>
            </a:r>
            <a:endParaRPr lang="en-US" altLang="zh-CN" sz="2400" b="1" i="0" u="none" strike="noStrike" cap="none" baseline="0" dirty="0">
              <a:solidFill>
                <a:schemeClr val="dk2"/>
              </a:solidFill>
              <a:sym typeface="Arial"/>
              <a:rtl val="0"/>
            </a:endParaRPr>
          </a:p>
          <a:p>
            <a:pPr>
              <a:buSzPct val="25000"/>
            </a:pPr>
            <a:r>
              <a:rPr lang="en-US" sz="2400" b="1" dirty="0">
                <a:solidFill>
                  <a:schemeClr val="dk2"/>
                </a:solidFill>
              </a:rPr>
              <a:t>3</a:t>
            </a:r>
            <a:r>
              <a:rPr lang="zh-CN" altLang="en-US" sz="2400" b="1" dirty="0">
                <a:solidFill>
                  <a:schemeClr val="dk2"/>
                </a:solidFill>
              </a:rPr>
              <a:t>、推荐人对你的工作成果和细节的描述；</a:t>
            </a:r>
            <a:endParaRPr lang="en-US" altLang="zh-CN" sz="2400" b="1" dirty="0">
              <a:solidFill>
                <a:schemeClr val="dk2"/>
              </a:solidFill>
            </a:endParaRPr>
          </a:p>
          <a:p>
            <a:pPr>
              <a:buSzPct val="25000"/>
            </a:pPr>
            <a:r>
              <a:rPr lang="zh-CN" altLang="en-US" sz="2400" b="1" dirty="0">
                <a:solidFill>
                  <a:schemeClr val="dk2"/>
                </a:solidFill>
              </a:rPr>
              <a:t>后两点需要绝对给力，否则换人！</a:t>
            </a:r>
            <a:endParaRPr lang="en-US" sz="2400" b="1" i="0" u="none" strike="noStrike" cap="none" baseline="0" dirty="0">
              <a:solidFill>
                <a:schemeClr val="dk2"/>
              </a:solidFill>
              <a:sym typeface="Arial"/>
              <a:rtl val="0"/>
            </a:endParaRPr>
          </a:p>
          <a:p>
            <a:pPr>
              <a:buSzPct val="25000"/>
            </a:pPr>
            <a:r>
              <a:rPr lang="zh-CN" altLang="en-US" sz="2400" b="1" dirty="0">
                <a:solidFill>
                  <a:srgbClr val="FF0000"/>
                </a:solidFill>
              </a:rPr>
              <a:t>不要把鸡蛋放在一个篮子里，需要分散风险，尤其是看不到其推荐内容的推荐人！！！</a:t>
            </a:r>
            <a:r>
              <a:rPr lang="zh-CN" altLang="en-US" sz="2400" b="1" i="0" u="none" strike="noStrike" cap="none" baseline="0" dirty="0">
                <a:solidFill>
                  <a:srgbClr val="FF0000"/>
                </a:solidFill>
                <a:sym typeface="Arial"/>
                <a:rtl val="0"/>
              </a:rPr>
              <a:t>黑推很常见，你要变成老司机。</a:t>
            </a:r>
            <a:endParaRPr lang="en-US" altLang="zh-CN" sz="2400" b="1" i="0" u="none" strike="noStrike" cap="none" baseline="0" dirty="0">
              <a:solidFill>
                <a:srgbClr val="FF0000"/>
              </a:solidFill>
              <a:sym typeface="Arial"/>
              <a:rtl val="0"/>
            </a:endParaRPr>
          </a:p>
          <a:p>
            <a:pPr>
              <a:buSzPct val="25000"/>
            </a:pPr>
            <a:r>
              <a:rPr lang="en-US" altLang="zh-CN" sz="3200" b="1" dirty="0">
                <a:solidFill>
                  <a:srgbClr val="FF0000"/>
                </a:solidFill>
              </a:rPr>
              <a:t>IP</a:t>
            </a:r>
            <a:r>
              <a:rPr lang="zh-CN" altLang="en-US" sz="3200" b="1" dirty="0">
                <a:solidFill>
                  <a:srgbClr val="FF0000"/>
                </a:solidFill>
              </a:rPr>
              <a:t>！！！！！！！物理地址！！！！！！！</a:t>
            </a:r>
            <a:endParaRPr lang="en-US" sz="3200" b="0" i="0" u="none" strike="noStrike" cap="none" baseline="0" dirty="0">
              <a:solidFill>
                <a:srgbClr val="FF0000"/>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1257565"/>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一、扫盲（世毕盟论十大关系）</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6</a:t>
            </a:r>
            <a:r>
              <a:rPr lang="zh-CN" altLang="en-US" sz="2400" b="1" dirty="0">
                <a:solidFill>
                  <a:schemeClr val="dk2"/>
                </a:solidFill>
              </a:rPr>
              <a:t>、</a:t>
            </a:r>
            <a:r>
              <a:rPr lang="en-US" altLang="zh-CN" sz="2400" b="1" dirty="0">
                <a:solidFill>
                  <a:schemeClr val="dk2"/>
                </a:solidFill>
              </a:rPr>
              <a:t>【</a:t>
            </a:r>
            <a:r>
              <a:rPr lang="zh-CN" altLang="en-US" sz="2400" b="1" dirty="0">
                <a:solidFill>
                  <a:schemeClr val="dk2"/>
                </a:solidFill>
              </a:rPr>
              <a:t>牛文章和水文章</a:t>
            </a:r>
            <a:r>
              <a:rPr lang="en-US" altLang="zh-CN" sz="2400" b="1" dirty="0">
                <a:solidFill>
                  <a:schemeClr val="dk2"/>
                </a:solidFill>
              </a:rPr>
              <a:t>】</a:t>
            </a:r>
            <a:r>
              <a:rPr lang="zh-CN" altLang="en-US" sz="2400" b="1" dirty="0">
                <a:solidFill>
                  <a:schemeClr val="dk2"/>
                </a:solidFill>
              </a:rPr>
              <a:t>（学术成果问题）；</a:t>
            </a:r>
            <a:endParaRPr lang="en-US" altLang="zh-CN" sz="2400" b="1" dirty="0">
              <a:solidFill>
                <a:schemeClr val="dk2"/>
              </a:solidFill>
            </a:endParaRPr>
          </a:p>
          <a:p>
            <a:pPr lvl="0">
              <a:buSzPct val="25000"/>
            </a:pPr>
            <a:endParaRPr lang="en-US" sz="2400" b="1" i="0" u="none" strike="noStrike" cap="none" baseline="0" dirty="0">
              <a:solidFill>
                <a:schemeClr val="dk2"/>
              </a:solidFill>
              <a:sym typeface="Arial"/>
              <a:rtl val="0"/>
            </a:endParaRPr>
          </a:p>
          <a:p>
            <a:pPr lvl="0">
              <a:buSzPct val="25000"/>
            </a:pPr>
            <a:r>
              <a:rPr lang="zh-CN" altLang="en-US" sz="2400" b="1" dirty="0">
                <a:solidFill>
                  <a:schemeClr val="dk2"/>
                </a:solidFill>
              </a:rPr>
              <a:t>定理</a:t>
            </a:r>
            <a:r>
              <a:rPr lang="en-US" altLang="zh-CN" sz="2400" b="1" dirty="0">
                <a:solidFill>
                  <a:schemeClr val="dk2"/>
                </a:solidFill>
              </a:rPr>
              <a:t>1</a:t>
            </a:r>
            <a:r>
              <a:rPr lang="zh-CN" altLang="en-US" sz="2400" b="1" dirty="0">
                <a:solidFill>
                  <a:schemeClr val="dk2"/>
                </a:solidFill>
              </a:rPr>
              <a:t>：有文章，胜过无文章，挂名也行；</a:t>
            </a:r>
            <a:endParaRPr lang="en-US" altLang="zh-CN" sz="2400" b="1" dirty="0">
              <a:solidFill>
                <a:schemeClr val="dk2"/>
              </a:solidFill>
            </a:endParaRPr>
          </a:p>
          <a:p>
            <a:pPr lvl="0">
              <a:buSzPct val="25000"/>
            </a:pPr>
            <a:r>
              <a:rPr lang="zh-CN" altLang="en-US" sz="2400" b="1" i="0" u="none" strike="noStrike" cap="none" baseline="0" dirty="0">
                <a:solidFill>
                  <a:schemeClr val="dk2"/>
                </a:solidFill>
                <a:sym typeface="Arial"/>
                <a:rtl val="0"/>
              </a:rPr>
              <a:t>定理</a:t>
            </a:r>
            <a:r>
              <a:rPr lang="en-US" altLang="zh-CN" sz="2400" b="1" i="0" u="none" strike="noStrike" cap="none" baseline="0" dirty="0">
                <a:solidFill>
                  <a:schemeClr val="dk2"/>
                </a:solidFill>
                <a:sym typeface="Arial"/>
                <a:rtl val="0"/>
              </a:rPr>
              <a:t>2</a:t>
            </a:r>
            <a:r>
              <a:rPr lang="zh-CN" altLang="en-US" sz="2400" b="1" i="0" u="none" strike="noStrike" cap="none" baseline="0" dirty="0">
                <a:solidFill>
                  <a:schemeClr val="dk2"/>
                </a:solidFill>
                <a:sym typeface="Arial"/>
                <a:rtl val="0"/>
              </a:rPr>
              <a:t>：一篇一作，胜过</a:t>
            </a:r>
            <a:r>
              <a:rPr lang="en-US" altLang="zh-CN" sz="2400" b="1" i="0" u="none" strike="noStrike" cap="none" baseline="0" dirty="0">
                <a:solidFill>
                  <a:schemeClr val="dk2"/>
                </a:solidFill>
                <a:sym typeface="Arial"/>
                <a:rtl val="0"/>
              </a:rPr>
              <a:t>3</a:t>
            </a:r>
            <a:r>
              <a:rPr lang="zh-CN" altLang="en-US" sz="2400" b="1" i="0" u="none" strike="noStrike" cap="none" baseline="0" dirty="0">
                <a:solidFill>
                  <a:schemeClr val="dk2"/>
                </a:solidFill>
                <a:sym typeface="Arial"/>
                <a:rtl val="0"/>
              </a:rPr>
              <a:t>篇共作；</a:t>
            </a:r>
            <a:endParaRPr lang="en-US" altLang="zh-CN" sz="2400" b="1" i="0" u="none" strike="noStrike" cap="none" baseline="0" dirty="0">
              <a:solidFill>
                <a:schemeClr val="dk2"/>
              </a:solidFill>
              <a:sym typeface="Arial"/>
              <a:rtl val="0"/>
            </a:endParaRPr>
          </a:p>
          <a:p>
            <a:pPr lvl="0">
              <a:buSzPct val="25000"/>
            </a:pPr>
            <a:r>
              <a:rPr lang="zh-CN" altLang="en-US" sz="2400" b="1" dirty="0">
                <a:solidFill>
                  <a:schemeClr val="dk2"/>
                </a:solidFill>
              </a:rPr>
              <a:t>定理</a:t>
            </a:r>
            <a:r>
              <a:rPr lang="en-US" altLang="zh-CN" sz="2400" b="1" dirty="0">
                <a:solidFill>
                  <a:schemeClr val="dk2"/>
                </a:solidFill>
              </a:rPr>
              <a:t>3</a:t>
            </a:r>
            <a:r>
              <a:rPr lang="zh-CN" altLang="en-US" sz="2400" b="1" dirty="0">
                <a:solidFill>
                  <a:schemeClr val="dk2"/>
                </a:solidFill>
              </a:rPr>
              <a:t>：知名教授对于你的工作的成果的细节性描述，其作用可以等同于，甚至强于一篇好文章。</a:t>
            </a:r>
            <a:endParaRPr lang="en-US" altLang="zh-CN" sz="2400" b="1" dirty="0">
              <a:solidFill>
                <a:schemeClr val="dk2"/>
              </a:solidFill>
            </a:endParaRPr>
          </a:p>
          <a:p>
            <a:pPr lvl="0">
              <a:buSzPct val="25000"/>
            </a:pPr>
            <a:endParaRPr lang="en-US" sz="2400" b="1" i="0" u="none" strike="noStrike" cap="none" baseline="0" dirty="0">
              <a:solidFill>
                <a:schemeClr val="dk2"/>
              </a:solidFill>
              <a:sym typeface="Arial"/>
              <a:rtl val="0"/>
            </a:endParaRPr>
          </a:p>
          <a:p>
            <a:pPr lvl="0">
              <a:buSzPct val="25000"/>
            </a:pPr>
            <a:r>
              <a:rPr lang="zh-CN" altLang="en-US" sz="2400" b="1" dirty="0">
                <a:solidFill>
                  <a:srgbClr val="FF0000"/>
                </a:solidFill>
              </a:rPr>
              <a:t>严禁学术造假，如果被发现</a:t>
            </a:r>
            <a:r>
              <a:rPr lang="en-US" altLang="zh-CN" sz="2400" b="1" dirty="0">
                <a:solidFill>
                  <a:srgbClr val="FF0000"/>
                </a:solidFill>
              </a:rPr>
              <a:t>—</a:t>
            </a:r>
            <a:r>
              <a:rPr lang="zh-CN" altLang="en-US" sz="2400" b="1" dirty="0">
                <a:solidFill>
                  <a:srgbClr val="FF0000"/>
                </a:solidFill>
              </a:rPr>
              <a:t>黑名单。</a:t>
            </a:r>
            <a:endParaRPr lang="en-US" sz="2400" b="0" i="0" u="none" strike="noStrike" cap="none" baseline="0" dirty="0">
              <a:solidFill>
                <a:srgbClr val="FF0000"/>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910844532"/>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一、扫盲（世毕盟论十大关系）</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7</a:t>
            </a:r>
            <a:r>
              <a:rPr lang="zh-CN" altLang="en-US" sz="2400" b="1" dirty="0">
                <a:solidFill>
                  <a:schemeClr val="dk2"/>
                </a:solidFill>
              </a:rPr>
              <a:t>、</a:t>
            </a:r>
            <a:r>
              <a:rPr lang="en-US" altLang="zh-CN" sz="2400" b="1" dirty="0">
                <a:solidFill>
                  <a:schemeClr val="dk2"/>
                </a:solidFill>
              </a:rPr>
              <a:t>【</a:t>
            </a:r>
            <a:r>
              <a:rPr lang="zh-CN" altLang="en-US" sz="2400" b="1" dirty="0">
                <a:solidFill>
                  <a:schemeClr val="dk2"/>
                </a:solidFill>
              </a:rPr>
              <a:t>工作经历和实习经历</a:t>
            </a:r>
            <a:r>
              <a:rPr lang="en-US" altLang="zh-CN" sz="2400" b="1" dirty="0">
                <a:solidFill>
                  <a:schemeClr val="dk2"/>
                </a:solidFill>
              </a:rPr>
              <a:t>】</a:t>
            </a:r>
            <a:r>
              <a:rPr lang="zh-CN" altLang="en-US" sz="2400" b="1" dirty="0">
                <a:solidFill>
                  <a:schemeClr val="dk2"/>
                </a:solidFill>
              </a:rPr>
              <a:t>（全职工作问题）；</a:t>
            </a:r>
            <a:endParaRPr lang="en-US" altLang="zh-CN" sz="2400" b="1" dirty="0">
              <a:solidFill>
                <a:schemeClr val="dk2"/>
              </a:solidFill>
            </a:endParaRPr>
          </a:p>
          <a:p>
            <a:pPr lvl="0">
              <a:buSzPct val="25000"/>
            </a:pPr>
            <a:endParaRPr lang="en-US" sz="2400" b="1" i="0" u="none" strike="noStrike" cap="none" baseline="0" dirty="0">
              <a:solidFill>
                <a:schemeClr val="dk2"/>
              </a:solidFill>
              <a:sym typeface="Arial"/>
              <a:rtl val="0"/>
            </a:endParaRPr>
          </a:p>
          <a:p>
            <a:pPr lvl="0">
              <a:buSzPct val="25000"/>
            </a:pPr>
            <a:r>
              <a:rPr lang="zh-CN" altLang="en-US" sz="2400" b="1" dirty="0">
                <a:solidFill>
                  <a:schemeClr val="dk2"/>
                </a:solidFill>
              </a:rPr>
              <a:t>在企业中的研究型工作，视同科研经历；</a:t>
            </a:r>
            <a:endParaRPr lang="en-US" altLang="zh-CN" sz="2400" b="1" dirty="0">
              <a:solidFill>
                <a:schemeClr val="dk2"/>
              </a:solidFill>
            </a:endParaRPr>
          </a:p>
          <a:p>
            <a:pPr lvl="0">
              <a:buSzPct val="25000"/>
            </a:pPr>
            <a:endParaRPr lang="en-US" sz="2400" b="1" i="0" u="none" strike="noStrike" cap="none" baseline="0" dirty="0">
              <a:solidFill>
                <a:schemeClr val="dk2"/>
              </a:solidFill>
              <a:sym typeface="Arial"/>
              <a:rtl val="0"/>
            </a:endParaRPr>
          </a:p>
          <a:p>
            <a:pPr lvl="0">
              <a:buSzPct val="25000"/>
            </a:pPr>
            <a:r>
              <a:rPr lang="en-US" altLang="zh-CN" sz="2400" b="1" dirty="0">
                <a:solidFill>
                  <a:srgbClr val="FF0000"/>
                </a:solidFill>
              </a:rPr>
              <a:t>GAP</a:t>
            </a:r>
            <a:r>
              <a:rPr lang="zh-CN" altLang="en-US" sz="2400" b="1" dirty="0">
                <a:solidFill>
                  <a:srgbClr val="FF0000"/>
                </a:solidFill>
              </a:rPr>
              <a:t>的问题！</a:t>
            </a:r>
            <a:endParaRPr lang="en-US" altLang="zh-CN" sz="2400" b="1" dirty="0">
              <a:solidFill>
                <a:srgbClr val="FF0000"/>
              </a:solidFill>
            </a:endParaRPr>
          </a:p>
          <a:p>
            <a:pPr lvl="0">
              <a:buSzPct val="25000"/>
            </a:pPr>
            <a:endParaRPr lang="en-US" sz="2400" b="1" i="0" u="none" strike="noStrike" cap="none" baseline="0" dirty="0">
              <a:solidFill>
                <a:srgbClr val="FF0000"/>
              </a:solidFill>
              <a:sym typeface="Arial"/>
              <a:rtl val="0"/>
            </a:endParaRPr>
          </a:p>
          <a:p>
            <a:pPr lvl="0">
              <a:buSzPct val="25000"/>
            </a:pPr>
            <a:r>
              <a:rPr lang="zh-CN" altLang="en-US" sz="2400" b="1" dirty="0">
                <a:solidFill>
                  <a:srgbClr val="FF0000"/>
                </a:solidFill>
              </a:rPr>
              <a:t>能不</a:t>
            </a:r>
            <a:r>
              <a:rPr lang="en-US" altLang="zh-CN" sz="2400" b="1" dirty="0">
                <a:solidFill>
                  <a:srgbClr val="FF0000"/>
                </a:solidFill>
              </a:rPr>
              <a:t>GAP</a:t>
            </a:r>
            <a:r>
              <a:rPr lang="zh-CN" altLang="en-US" sz="2400" b="1" dirty="0">
                <a:solidFill>
                  <a:srgbClr val="FF0000"/>
                </a:solidFill>
              </a:rPr>
              <a:t>就不要</a:t>
            </a:r>
            <a:r>
              <a:rPr lang="en-US" altLang="zh-CN" sz="2400" b="1" dirty="0">
                <a:solidFill>
                  <a:srgbClr val="FF0000"/>
                </a:solidFill>
              </a:rPr>
              <a:t>GAP</a:t>
            </a:r>
            <a:r>
              <a:rPr lang="zh-CN" altLang="en-US" sz="2400" b="1" dirty="0">
                <a:solidFill>
                  <a:srgbClr val="FF0000"/>
                </a:solidFill>
              </a:rPr>
              <a:t>，去了也可以转，比你想象的要自由。</a:t>
            </a:r>
            <a:endParaRPr lang="en-US" sz="2400" b="0" i="0" u="none" strike="noStrike" cap="none" baseline="0" dirty="0">
              <a:solidFill>
                <a:srgbClr val="FF0000"/>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1760530559"/>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一、扫盲（世毕盟论十大关系）</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8</a:t>
            </a:r>
            <a:r>
              <a:rPr lang="zh-CN" altLang="en-US" sz="2400" b="1" dirty="0">
                <a:solidFill>
                  <a:schemeClr val="dk2"/>
                </a:solidFill>
              </a:rPr>
              <a:t>、</a:t>
            </a:r>
            <a:r>
              <a:rPr lang="en-US" altLang="zh-CN" sz="2400" b="1" dirty="0">
                <a:solidFill>
                  <a:schemeClr val="dk2"/>
                </a:solidFill>
              </a:rPr>
              <a:t>【</a:t>
            </a:r>
            <a:r>
              <a:rPr lang="zh-CN" altLang="en-US" sz="2400" b="1" dirty="0">
                <a:solidFill>
                  <a:schemeClr val="dk2"/>
                </a:solidFill>
              </a:rPr>
              <a:t>牛实习和水实习</a:t>
            </a:r>
            <a:r>
              <a:rPr lang="en-US" altLang="zh-CN" sz="2400" b="1" dirty="0">
                <a:solidFill>
                  <a:schemeClr val="dk2"/>
                </a:solidFill>
              </a:rPr>
              <a:t>】</a:t>
            </a:r>
            <a:r>
              <a:rPr lang="zh-CN" altLang="en-US" sz="2400" b="1" dirty="0">
                <a:solidFill>
                  <a:schemeClr val="dk2"/>
                </a:solidFill>
              </a:rPr>
              <a:t>（实习的有用性问题）；</a:t>
            </a:r>
            <a:endParaRPr lang="en-US" altLang="zh-CN" sz="2400" b="1" dirty="0">
              <a:solidFill>
                <a:schemeClr val="dk2"/>
              </a:solidFill>
            </a:endParaRPr>
          </a:p>
          <a:p>
            <a:pPr lvl="0">
              <a:buSzPct val="25000"/>
            </a:pPr>
            <a:endParaRPr lang="en-US" sz="2400" b="1" i="0" u="none" strike="noStrike" cap="none" baseline="0" dirty="0">
              <a:solidFill>
                <a:schemeClr val="dk2"/>
              </a:solidFill>
              <a:sym typeface="Arial"/>
              <a:rtl val="0"/>
            </a:endParaRPr>
          </a:p>
          <a:p>
            <a:pPr lvl="0">
              <a:buSzPct val="25000"/>
            </a:pPr>
            <a:r>
              <a:rPr lang="en-US" altLang="zh-CN" sz="2400" b="1" dirty="0">
                <a:solidFill>
                  <a:schemeClr val="dk2"/>
                </a:solidFill>
              </a:rPr>
              <a:t>A</a:t>
            </a:r>
            <a:r>
              <a:rPr lang="zh-CN" altLang="en-US" sz="2400" b="1" dirty="0">
                <a:solidFill>
                  <a:schemeClr val="dk2"/>
                </a:solidFill>
              </a:rPr>
              <a:t>、知名；</a:t>
            </a:r>
            <a:endParaRPr lang="en-US" altLang="zh-CN" sz="2400" b="1" dirty="0">
              <a:solidFill>
                <a:schemeClr val="dk2"/>
              </a:solidFill>
            </a:endParaRPr>
          </a:p>
          <a:p>
            <a:pPr lvl="0">
              <a:buSzPct val="25000"/>
            </a:pPr>
            <a:r>
              <a:rPr lang="en-US" altLang="zh-CN" sz="2400" b="1" i="0" u="none" strike="noStrike" cap="none" baseline="0" dirty="0">
                <a:solidFill>
                  <a:schemeClr val="dk2"/>
                </a:solidFill>
                <a:sym typeface="Arial"/>
                <a:rtl val="0"/>
              </a:rPr>
              <a:t>B</a:t>
            </a:r>
            <a:r>
              <a:rPr lang="zh-CN" altLang="en-US" sz="2400" b="1" i="0" u="none" strike="noStrike" cap="none" baseline="0" dirty="0">
                <a:solidFill>
                  <a:schemeClr val="dk2"/>
                </a:solidFill>
                <a:sym typeface="Arial"/>
                <a:rtl val="0"/>
              </a:rPr>
              <a:t>、对口；</a:t>
            </a:r>
            <a:endParaRPr lang="en-US" altLang="zh-CN" sz="2400" b="1" i="0" u="none" strike="noStrike" cap="none" baseline="0" dirty="0">
              <a:solidFill>
                <a:schemeClr val="dk2"/>
              </a:solidFill>
              <a:sym typeface="Arial"/>
              <a:rtl val="0"/>
            </a:endParaRPr>
          </a:p>
          <a:p>
            <a:pPr lvl="0">
              <a:buSzPct val="25000"/>
            </a:pPr>
            <a:endParaRPr lang="en-US" sz="2400" b="1" dirty="0">
              <a:solidFill>
                <a:schemeClr val="dk2"/>
              </a:solidFill>
            </a:endParaRPr>
          </a:p>
          <a:p>
            <a:pPr lvl="0">
              <a:buSzPct val="25000"/>
            </a:pPr>
            <a:r>
              <a:rPr lang="zh-CN" altLang="en-US" sz="2400" b="1" dirty="0">
                <a:solidFill>
                  <a:schemeClr val="dk2"/>
                </a:solidFill>
              </a:rPr>
              <a:t>鱼与熊掌可以兼得；</a:t>
            </a:r>
            <a:endParaRPr lang="en-US" sz="2400" b="0" i="0" u="none" strike="noStrike" cap="none" baseline="0" dirty="0">
              <a:solidFill>
                <a:schemeClr val="dk1"/>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2749102187"/>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一、扫盲（世毕盟论十大关系）</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9</a:t>
            </a:r>
            <a:r>
              <a:rPr lang="zh-CN" altLang="en-US" sz="2400" b="1" dirty="0">
                <a:solidFill>
                  <a:schemeClr val="dk2"/>
                </a:solidFill>
              </a:rPr>
              <a:t>、</a:t>
            </a:r>
            <a:r>
              <a:rPr lang="en-US" altLang="zh-CN" sz="2400" b="1" dirty="0">
                <a:solidFill>
                  <a:schemeClr val="dk2"/>
                </a:solidFill>
              </a:rPr>
              <a:t>【AD and Offer】</a:t>
            </a:r>
            <a:r>
              <a:rPr lang="zh-CN" altLang="en-US" sz="2400" b="1" dirty="0">
                <a:solidFill>
                  <a:schemeClr val="dk2"/>
                </a:solidFill>
              </a:rPr>
              <a:t>（奖学金问题）；</a:t>
            </a:r>
            <a:endParaRPr lang="en-US" altLang="zh-CN" sz="2400" b="1" dirty="0">
              <a:solidFill>
                <a:schemeClr val="dk2"/>
              </a:solidFill>
            </a:endParaRPr>
          </a:p>
          <a:p>
            <a:pPr lvl="0">
              <a:buSzPct val="25000"/>
            </a:pPr>
            <a:endParaRPr lang="en-US" sz="2400" b="1" i="0" u="none" strike="noStrike" cap="none" baseline="0" dirty="0">
              <a:solidFill>
                <a:schemeClr val="dk2"/>
              </a:solidFill>
              <a:sym typeface="Arial"/>
              <a:rtl val="0"/>
            </a:endParaRPr>
          </a:p>
          <a:p>
            <a:pPr lvl="0">
              <a:buSzPct val="25000"/>
            </a:pPr>
            <a:endParaRPr lang="en-US" sz="2400" b="1" dirty="0">
              <a:solidFill>
                <a:schemeClr val="dk2"/>
              </a:solidFill>
            </a:endParaRPr>
          </a:p>
          <a:p>
            <a:pPr lvl="0">
              <a:buSzPct val="25000"/>
            </a:pPr>
            <a:r>
              <a:rPr lang="zh-CN" altLang="en-US" sz="2400" b="1" i="0" u="none" strike="noStrike" cap="none" baseline="0" dirty="0">
                <a:solidFill>
                  <a:schemeClr val="dk2"/>
                </a:solidFill>
                <a:sym typeface="Arial"/>
                <a:rtl val="0"/>
              </a:rPr>
              <a:t>博士奖学金的辩证理解；</a:t>
            </a:r>
            <a:endParaRPr lang="en-US" altLang="zh-CN" sz="2400" b="1" i="0" u="none" strike="noStrike" cap="none" baseline="0" dirty="0">
              <a:solidFill>
                <a:schemeClr val="dk2"/>
              </a:solidFill>
              <a:sym typeface="Arial"/>
              <a:rtl val="0"/>
            </a:endParaRPr>
          </a:p>
          <a:p>
            <a:pPr lvl="0">
              <a:buSzPct val="25000"/>
            </a:pPr>
            <a:endParaRPr lang="en-US" sz="2400" b="1" dirty="0">
              <a:solidFill>
                <a:schemeClr val="dk2"/>
              </a:solidFill>
            </a:endParaRPr>
          </a:p>
          <a:p>
            <a:pPr lvl="0">
              <a:buSzPct val="25000"/>
            </a:pPr>
            <a:r>
              <a:rPr lang="zh-CN" altLang="en-US" sz="2400" b="1" i="0" u="none" strike="noStrike" cap="none" baseline="0" dirty="0">
                <a:solidFill>
                  <a:schemeClr val="dk2"/>
                </a:solidFill>
                <a:sym typeface="Arial"/>
                <a:rtl val="0"/>
              </a:rPr>
              <a:t>奖学金的分类：</a:t>
            </a:r>
            <a:endParaRPr lang="en-US" altLang="zh-CN" sz="2400" b="1" i="0" u="none" strike="noStrike" cap="none" baseline="0" dirty="0">
              <a:solidFill>
                <a:schemeClr val="dk2"/>
              </a:solidFill>
              <a:sym typeface="Arial"/>
              <a:rtl val="0"/>
            </a:endParaRPr>
          </a:p>
          <a:p>
            <a:pPr lvl="0">
              <a:buSzPct val="25000"/>
            </a:pPr>
            <a:r>
              <a:rPr lang="en-US" sz="2400" b="1" dirty="0">
                <a:solidFill>
                  <a:schemeClr val="dk2"/>
                </a:solidFill>
              </a:rPr>
              <a:t>1</a:t>
            </a:r>
            <a:r>
              <a:rPr lang="zh-CN" altLang="en-US" sz="2400" b="1" dirty="0">
                <a:solidFill>
                  <a:schemeClr val="dk2"/>
                </a:solidFill>
              </a:rPr>
              <a:t>）市场行为</a:t>
            </a:r>
            <a:r>
              <a:rPr lang="en-US" altLang="zh-CN" sz="2400" b="1" dirty="0">
                <a:solidFill>
                  <a:schemeClr val="dk2"/>
                </a:solidFill>
              </a:rPr>
              <a:t>—</a:t>
            </a:r>
            <a:r>
              <a:rPr lang="zh-CN" altLang="en-US" sz="2400" b="1" dirty="0">
                <a:solidFill>
                  <a:schemeClr val="dk2"/>
                </a:solidFill>
              </a:rPr>
              <a:t>吸引优秀生源</a:t>
            </a:r>
            <a:r>
              <a:rPr lang="en-US" altLang="zh-CN" sz="2400" b="1" dirty="0">
                <a:solidFill>
                  <a:schemeClr val="dk2"/>
                </a:solidFill>
              </a:rPr>
              <a:t>+</a:t>
            </a:r>
            <a:r>
              <a:rPr lang="zh-CN" altLang="en-US" sz="2400" b="1" dirty="0">
                <a:solidFill>
                  <a:schemeClr val="dk2"/>
                </a:solidFill>
              </a:rPr>
              <a:t>促销；</a:t>
            </a:r>
            <a:endParaRPr lang="en-US" altLang="zh-CN" sz="2400" b="1" dirty="0">
              <a:solidFill>
                <a:schemeClr val="dk2"/>
              </a:solidFill>
            </a:endParaRPr>
          </a:p>
          <a:p>
            <a:pPr lvl="0">
              <a:buSzPct val="25000"/>
            </a:pPr>
            <a:r>
              <a:rPr lang="en-US" sz="2400" b="1" i="0" u="none" strike="noStrike" cap="none" baseline="0" dirty="0">
                <a:solidFill>
                  <a:schemeClr val="dk2"/>
                </a:solidFill>
                <a:sym typeface="Arial"/>
                <a:rtl val="0"/>
              </a:rPr>
              <a:t>2</a:t>
            </a:r>
            <a:r>
              <a:rPr lang="zh-CN" altLang="en-US" sz="2400" b="1" i="0" u="none" strike="noStrike" cap="none" baseline="0" dirty="0">
                <a:solidFill>
                  <a:schemeClr val="dk2"/>
                </a:solidFill>
                <a:sym typeface="Arial"/>
                <a:rtl val="0"/>
              </a:rPr>
              <a:t>）劳动所得</a:t>
            </a:r>
            <a:r>
              <a:rPr lang="en-US" altLang="zh-CN" sz="2400" b="1" i="0" u="none" strike="noStrike" cap="none" baseline="0" dirty="0">
                <a:solidFill>
                  <a:schemeClr val="dk2"/>
                </a:solidFill>
                <a:sym typeface="Arial"/>
                <a:rtl val="0"/>
              </a:rPr>
              <a:t>—</a:t>
            </a:r>
            <a:r>
              <a:rPr lang="zh-CN" altLang="en-US" sz="2400" b="1" i="0" u="none" strike="noStrike" cap="none" baseline="0" dirty="0">
                <a:solidFill>
                  <a:schemeClr val="dk2"/>
                </a:solidFill>
                <a:sym typeface="Arial"/>
                <a:rtl val="0"/>
              </a:rPr>
              <a:t>做</a:t>
            </a:r>
            <a:r>
              <a:rPr lang="en-US" altLang="zh-CN" sz="2400" b="1" i="0" u="none" strike="noStrike" cap="none" baseline="0" dirty="0">
                <a:solidFill>
                  <a:schemeClr val="dk2"/>
                </a:solidFill>
                <a:sym typeface="Arial"/>
                <a:rtl val="0"/>
              </a:rPr>
              <a:t>RA</a:t>
            </a:r>
            <a:r>
              <a:rPr lang="zh-CN" altLang="en-US" sz="2400" b="1" i="0" u="none" strike="noStrike" cap="none" baseline="0" dirty="0">
                <a:solidFill>
                  <a:schemeClr val="dk2"/>
                </a:solidFill>
                <a:sym typeface="Arial"/>
                <a:rtl val="0"/>
              </a:rPr>
              <a:t>和</a:t>
            </a:r>
            <a:r>
              <a:rPr lang="en-US" altLang="zh-CN" sz="2400" b="1" i="0" u="none" strike="noStrike" cap="none" baseline="0" dirty="0">
                <a:solidFill>
                  <a:schemeClr val="dk2"/>
                </a:solidFill>
                <a:sym typeface="Arial"/>
                <a:rtl val="0"/>
              </a:rPr>
              <a:t>TA</a:t>
            </a:r>
            <a:r>
              <a:rPr lang="zh-CN" altLang="en-US" sz="2400" b="1" i="0" u="none" strike="noStrike" cap="none" baseline="0" dirty="0">
                <a:solidFill>
                  <a:schemeClr val="dk2"/>
                </a:solidFill>
                <a:sym typeface="Arial"/>
                <a:rtl val="0"/>
              </a:rPr>
              <a:t>的廉价劳动报酬；</a:t>
            </a:r>
            <a:endParaRPr lang="en-US" sz="2400" b="0" i="0" u="none" strike="noStrike" cap="none" baseline="0" dirty="0">
              <a:solidFill>
                <a:schemeClr val="dk1"/>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4244048298"/>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一、扫盲（世毕盟论十大关系）</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10</a:t>
            </a:r>
            <a:r>
              <a:rPr lang="zh-CN" altLang="en-US" sz="2400" b="1" dirty="0">
                <a:solidFill>
                  <a:schemeClr val="dk2"/>
                </a:solidFill>
              </a:rPr>
              <a:t>、</a:t>
            </a:r>
            <a:r>
              <a:rPr lang="en-US" altLang="zh-CN" sz="2400" b="1" dirty="0">
                <a:solidFill>
                  <a:schemeClr val="dk2"/>
                </a:solidFill>
              </a:rPr>
              <a:t>【</a:t>
            </a:r>
            <a:r>
              <a:rPr lang="zh-CN" altLang="en-US" sz="2400" b="1" dirty="0">
                <a:solidFill>
                  <a:schemeClr val="dk2"/>
                </a:solidFill>
              </a:rPr>
              <a:t>谦虚和自信</a:t>
            </a:r>
            <a:r>
              <a:rPr lang="en-US" altLang="zh-CN" sz="2400" b="1" dirty="0">
                <a:solidFill>
                  <a:schemeClr val="dk2"/>
                </a:solidFill>
              </a:rPr>
              <a:t>】</a:t>
            </a:r>
            <a:r>
              <a:rPr lang="zh-CN" altLang="en-US" sz="2400" b="1" dirty="0">
                <a:solidFill>
                  <a:schemeClr val="dk2"/>
                </a:solidFill>
              </a:rPr>
              <a:t>（申请的心态问题，非常重要）；</a:t>
            </a:r>
            <a:endParaRPr lang="en-US" altLang="zh-CN" sz="2400" b="1" dirty="0">
              <a:solidFill>
                <a:schemeClr val="dk2"/>
              </a:solidFill>
            </a:endParaRPr>
          </a:p>
          <a:p>
            <a:pPr lvl="0">
              <a:buSzPct val="25000"/>
            </a:pPr>
            <a:endParaRPr lang="en-US" altLang="zh-CN" sz="2400" b="1" dirty="0">
              <a:solidFill>
                <a:schemeClr val="dk2"/>
              </a:solidFill>
            </a:endParaRPr>
          </a:p>
          <a:p>
            <a:pPr lvl="0">
              <a:buSzPct val="25000"/>
            </a:pPr>
            <a:r>
              <a:rPr lang="zh-CN" altLang="en-US" sz="2400" b="1" dirty="0">
                <a:solidFill>
                  <a:schemeClr val="dk2"/>
                </a:solidFill>
              </a:rPr>
              <a:t>这个非常重要，你需要：</a:t>
            </a:r>
            <a:endParaRPr lang="en-US" altLang="zh-CN" sz="2400" b="1" dirty="0">
              <a:solidFill>
                <a:schemeClr val="dk2"/>
              </a:solidFill>
            </a:endParaRPr>
          </a:p>
          <a:p>
            <a:pPr lvl="0">
              <a:buSzPct val="25000"/>
            </a:pPr>
            <a:endParaRPr lang="en-US" altLang="zh-CN" sz="2400" b="1" dirty="0">
              <a:solidFill>
                <a:schemeClr val="dk2"/>
              </a:solidFill>
            </a:endParaRPr>
          </a:p>
          <a:p>
            <a:pPr lvl="0">
              <a:buSzPct val="25000"/>
            </a:pPr>
            <a:r>
              <a:rPr lang="en-US" altLang="zh-CN" sz="2400" b="1" dirty="0">
                <a:solidFill>
                  <a:schemeClr val="dk2"/>
                </a:solidFill>
              </a:rPr>
              <a:t>1</a:t>
            </a:r>
            <a:r>
              <a:rPr lang="zh-CN" altLang="en-US" sz="2400" b="1" dirty="0">
                <a:solidFill>
                  <a:schemeClr val="dk2"/>
                </a:solidFill>
              </a:rPr>
              <a:t>、谦虚：拒绝</a:t>
            </a:r>
            <a:r>
              <a:rPr lang="zh-CN" altLang="en-US" sz="2400" b="1">
                <a:solidFill>
                  <a:schemeClr val="dk2"/>
                </a:solidFill>
              </a:rPr>
              <a:t>过度自负（失学儿童都在这里）；</a:t>
            </a:r>
            <a:endParaRPr lang="en-US" altLang="zh-CN" sz="2400" b="1" dirty="0">
              <a:solidFill>
                <a:schemeClr val="dk2"/>
              </a:solidFill>
            </a:endParaRPr>
          </a:p>
          <a:p>
            <a:pPr lvl="0">
              <a:buSzPct val="25000"/>
            </a:pPr>
            <a:endParaRPr lang="en-US" altLang="zh-CN" sz="2400" b="1" dirty="0">
              <a:solidFill>
                <a:schemeClr val="dk2"/>
              </a:solidFill>
            </a:endParaRPr>
          </a:p>
          <a:p>
            <a:pPr lvl="0">
              <a:buSzPct val="25000"/>
            </a:pPr>
            <a:r>
              <a:rPr lang="en-US" altLang="zh-CN" sz="2400" b="1" dirty="0">
                <a:solidFill>
                  <a:schemeClr val="dk2"/>
                </a:solidFill>
              </a:rPr>
              <a:t>2</a:t>
            </a:r>
            <a:r>
              <a:rPr lang="zh-CN" altLang="en-US" sz="2400" b="1" dirty="0">
                <a:solidFill>
                  <a:schemeClr val="dk2"/>
                </a:solidFill>
              </a:rPr>
              <a:t>、自信：所有牛校都大胆尝试，不留遗憾；</a:t>
            </a:r>
            <a:endParaRPr lang="en-US" altLang="zh-CN" sz="2400" b="1" dirty="0">
              <a:solidFill>
                <a:schemeClr val="dk2"/>
              </a:solidFill>
            </a:endParaRPr>
          </a:p>
          <a:p>
            <a:pPr lvl="0">
              <a:buSzPct val="25000"/>
            </a:pPr>
            <a:endParaRPr lang="en-US" sz="2400" b="0" i="0" u="none" strike="noStrike" cap="none" baseline="0" dirty="0">
              <a:solidFill>
                <a:schemeClr val="dk1"/>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3712765244"/>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二、申请的时间表</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1.  Now-</a:t>
            </a:r>
            <a:r>
              <a:rPr lang="zh-CN" altLang="en-US" sz="2400" b="1" dirty="0">
                <a:solidFill>
                  <a:schemeClr val="dk2"/>
                </a:solidFill>
              </a:rPr>
              <a:t>六月底</a:t>
            </a:r>
          </a:p>
          <a:p>
            <a:pPr lvl="0">
              <a:buSzPct val="25000"/>
            </a:pPr>
            <a:r>
              <a:rPr lang="en-US" altLang="zh-CN" sz="2400" b="1" dirty="0">
                <a:solidFill>
                  <a:schemeClr val="dk2"/>
                </a:solidFill>
              </a:rPr>
              <a:t>- </a:t>
            </a:r>
            <a:r>
              <a:rPr lang="zh-CN" altLang="en-US" sz="2400" b="1" u="sng" dirty="0">
                <a:solidFill>
                  <a:schemeClr val="dk2"/>
                </a:solidFill>
              </a:rPr>
              <a:t>信息收集（作业）</a:t>
            </a:r>
            <a:r>
              <a:rPr lang="en-US" altLang="zh-CN" sz="2400" b="1" dirty="0">
                <a:solidFill>
                  <a:schemeClr val="dk2"/>
                </a:solidFill>
              </a:rPr>
              <a:t>+</a:t>
            </a:r>
            <a:r>
              <a:rPr lang="zh-CN" altLang="en-US" sz="2400" b="1" dirty="0">
                <a:solidFill>
                  <a:schemeClr val="dk2"/>
                </a:solidFill>
              </a:rPr>
              <a:t>科研</a:t>
            </a:r>
            <a:r>
              <a:rPr lang="en-US" altLang="zh-CN" sz="2400" b="1" dirty="0">
                <a:solidFill>
                  <a:schemeClr val="dk2"/>
                </a:solidFill>
              </a:rPr>
              <a:t>/</a:t>
            </a:r>
            <a:r>
              <a:rPr lang="zh-CN" altLang="en-US" sz="2400" b="1" dirty="0">
                <a:solidFill>
                  <a:schemeClr val="dk2"/>
                </a:solidFill>
              </a:rPr>
              <a:t>实习</a:t>
            </a:r>
            <a:r>
              <a:rPr lang="en-US" altLang="zh-CN" sz="2400" b="1" dirty="0">
                <a:solidFill>
                  <a:schemeClr val="dk2"/>
                </a:solidFill>
              </a:rPr>
              <a:t>+</a:t>
            </a:r>
            <a:r>
              <a:rPr lang="zh-CN" altLang="en-US" sz="2400" b="1" dirty="0">
                <a:solidFill>
                  <a:schemeClr val="dk2"/>
                </a:solidFill>
              </a:rPr>
              <a:t>申请暑期科研</a:t>
            </a:r>
            <a:r>
              <a:rPr lang="en-US" altLang="zh-CN" sz="2400" b="1" dirty="0">
                <a:solidFill>
                  <a:schemeClr val="dk2"/>
                </a:solidFill>
              </a:rPr>
              <a:t>+GPA/GT</a:t>
            </a:r>
          </a:p>
          <a:p>
            <a:pPr marL="342900" lvl="0" indent="-342900">
              <a:buSzPct val="25000"/>
              <a:buFontTx/>
              <a:buChar char="-"/>
            </a:pPr>
            <a:r>
              <a:rPr lang="zh-CN" altLang="en-US" sz="2400" b="1" dirty="0">
                <a:solidFill>
                  <a:schemeClr val="dk2"/>
                </a:solidFill>
              </a:rPr>
              <a:t>（</a:t>
            </a:r>
            <a:r>
              <a:rPr lang="zh-CN" altLang="en-US" sz="2400" b="1" dirty="0">
                <a:solidFill>
                  <a:srgbClr val="FF0000"/>
                </a:solidFill>
              </a:rPr>
              <a:t>后</a:t>
            </a:r>
            <a:r>
              <a:rPr lang="en-US" altLang="zh-CN" sz="2400" b="1" dirty="0">
                <a:solidFill>
                  <a:srgbClr val="FF0000"/>
                </a:solidFill>
              </a:rPr>
              <a:t>GPA</a:t>
            </a:r>
            <a:r>
              <a:rPr lang="zh-CN" altLang="en-US" sz="2400" b="1" dirty="0">
                <a:solidFill>
                  <a:srgbClr val="FF0000"/>
                </a:solidFill>
              </a:rPr>
              <a:t>时代的定义</a:t>
            </a:r>
            <a:r>
              <a:rPr lang="en-US" altLang="zh-CN" sz="2400" b="1" dirty="0">
                <a:solidFill>
                  <a:schemeClr val="dk2"/>
                </a:solidFill>
              </a:rPr>
              <a:t>*</a:t>
            </a:r>
            <a:r>
              <a:rPr lang="zh-CN" altLang="en-US" sz="2400" b="1" dirty="0">
                <a:solidFill>
                  <a:schemeClr val="dk2"/>
                </a:solidFill>
              </a:rPr>
              <a:t>）</a:t>
            </a:r>
            <a:endParaRPr lang="en-US" altLang="zh-CN" sz="2400" b="1" dirty="0">
              <a:solidFill>
                <a:schemeClr val="dk2"/>
              </a:solidFill>
            </a:endParaRPr>
          </a:p>
          <a:p>
            <a:pPr lvl="0">
              <a:buSzPct val="25000"/>
            </a:pPr>
            <a:r>
              <a:rPr lang="en-US" altLang="zh-CN" sz="2400" b="1" dirty="0">
                <a:solidFill>
                  <a:schemeClr val="dk2"/>
                </a:solidFill>
              </a:rPr>
              <a:t>2. </a:t>
            </a:r>
            <a:r>
              <a:rPr lang="zh-CN" altLang="en-US" sz="2400" b="1" dirty="0">
                <a:solidFill>
                  <a:schemeClr val="dk2"/>
                </a:solidFill>
              </a:rPr>
              <a:t>七月初</a:t>
            </a:r>
            <a:r>
              <a:rPr lang="en-US" altLang="zh-CN" sz="2400" b="1" dirty="0">
                <a:solidFill>
                  <a:schemeClr val="dk2"/>
                </a:solidFill>
              </a:rPr>
              <a:t>-</a:t>
            </a:r>
            <a:r>
              <a:rPr lang="zh-CN" altLang="en-US" sz="2400" b="1" dirty="0">
                <a:solidFill>
                  <a:schemeClr val="dk2"/>
                </a:solidFill>
              </a:rPr>
              <a:t>九月初</a:t>
            </a:r>
          </a:p>
          <a:p>
            <a:pPr lvl="0">
              <a:buSzPct val="25000"/>
            </a:pPr>
            <a:r>
              <a:rPr lang="en-US" altLang="zh-CN" sz="2400" b="1" dirty="0">
                <a:solidFill>
                  <a:schemeClr val="dk2"/>
                </a:solidFill>
              </a:rPr>
              <a:t>- </a:t>
            </a:r>
            <a:r>
              <a:rPr lang="zh-CN" altLang="en-US" sz="2400" b="1" dirty="0">
                <a:solidFill>
                  <a:schemeClr val="dk2"/>
                </a:solidFill>
              </a:rPr>
              <a:t>暑期科研</a:t>
            </a:r>
            <a:r>
              <a:rPr lang="en-US" altLang="zh-CN" sz="2400" b="1" dirty="0">
                <a:solidFill>
                  <a:schemeClr val="dk2"/>
                </a:solidFill>
              </a:rPr>
              <a:t>/</a:t>
            </a:r>
            <a:r>
              <a:rPr lang="zh-CN" altLang="en-US" sz="2400" b="1" dirty="0">
                <a:solidFill>
                  <a:schemeClr val="dk2"/>
                </a:solidFill>
              </a:rPr>
              <a:t>实习</a:t>
            </a:r>
          </a:p>
          <a:p>
            <a:pPr lvl="0">
              <a:buSzPct val="25000"/>
            </a:pPr>
            <a:r>
              <a:rPr lang="en-US" altLang="zh-CN" sz="2400" b="1" dirty="0">
                <a:solidFill>
                  <a:schemeClr val="dk2"/>
                </a:solidFill>
              </a:rPr>
              <a:t>3. </a:t>
            </a:r>
            <a:r>
              <a:rPr lang="zh-CN" altLang="en-US" sz="2400" b="1" dirty="0">
                <a:solidFill>
                  <a:schemeClr val="dk2"/>
                </a:solidFill>
              </a:rPr>
              <a:t>九月初</a:t>
            </a:r>
            <a:r>
              <a:rPr lang="en-US" altLang="zh-CN" sz="2400" b="1" dirty="0">
                <a:solidFill>
                  <a:schemeClr val="dk2"/>
                </a:solidFill>
              </a:rPr>
              <a:t>-</a:t>
            </a:r>
            <a:r>
              <a:rPr lang="zh-CN" altLang="en-US" sz="2400" b="1" dirty="0">
                <a:solidFill>
                  <a:schemeClr val="dk2"/>
                </a:solidFill>
              </a:rPr>
              <a:t>提交申请</a:t>
            </a:r>
          </a:p>
          <a:p>
            <a:pPr lvl="0">
              <a:buSzPct val="25000"/>
            </a:pPr>
            <a:r>
              <a:rPr lang="en-US" altLang="zh-CN" sz="2400" b="1" dirty="0">
                <a:solidFill>
                  <a:schemeClr val="dk2"/>
                </a:solidFill>
              </a:rPr>
              <a:t>- </a:t>
            </a:r>
            <a:r>
              <a:rPr lang="zh-CN" altLang="en-US" sz="2400" b="1" dirty="0">
                <a:solidFill>
                  <a:schemeClr val="dk2"/>
                </a:solidFill>
              </a:rPr>
              <a:t>上层建筑（</a:t>
            </a:r>
            <a:r>
              <a:rPr lang="en-US" altLang="zh-CN" sz="2400" b="1" dirty="0">
                <a:solidFill>
                  <a:schemeClr val="dk2"/>
                </a:solidFill>
              </a:rPr>
              <a:t>CV, PS, RL, Essay, </a:t>
            </a:r>
            <a:r>
              <a:rPr lang="zh-CN" altLang="en-US" sz="2400" b="1" dirty="0">
                <a:solidFill>
                  <a:schemeClr val="dk2"/>
                </a:solidFill>
              </a:rPr>
              <a:t>套磁</a:t>
            </a:r>
            <a:r>
              <a:rPr lang="en-US" altLang="zh-CN" sz="2400" b="1" dirty="0">
                <a:solidFill>
                  <a:schemeClr val="dk2"/>
                </a:solidFill>
              </a:rPr>
              <a:t>, </a:t>
            </a:r>
            <a:r>
              <a:rPr lang="zh-CN" altLang="en-US" sz="2400" b="1" dirty="0">
                <a:solidFill>
                  <a:schemeClr val="dk2"/>
                </a:solidFill>
              </a:rPr>
              <a:t>网申</a:t>
            </a:r>
            <a:r>
              <a:rPr lang="en-US" altLang="zh-CN" sz="2400" b="1" dirty="0">
                <a:solidFill>
                  <a:schemeClr val="dk2"/>
                </a:solidFill>
              </a:rPr>
              <a:t>, </a:t>
            </a:r>
            <a:r>
              <a:rPr lang="zh-CN" altLang="en-US" sz="2400" b="1" dirty="0">
                <a:solidFill>
                  <a:schemeClr val="dk2"/>
                </a:solidFill>
              </a:rPr>
              <a:t>面试</a:t>
            </a:r>
            <a:r>
              <a:rPr lang="en-US" altLang="zh-CN" sz="2400" b="1" dirty="0">
                <a:solidFill>
                  <a:schemeClr val="dk2"/>
                </a:solidFill>
              </a:rPr>
              <a:t>, </a:t>
            </a:r>
            <a:r>
              <a:rPr lang="zh-CN" altLang="en-US" sz="2400" b="1" dirty="0">
                <a:solidFill>
                  <a:schemeClr val="dk2"/>
                </a:solidFill>
              </a:rPr>
              <a:t>其他）</a:t>
            </a:r>
          </a:p>
          <a:p>
            <a:pPr lvl="0">
              <a:buSzPct val="25000"/>
            </a:pPr>
            <a:r>
              <a:rPr lang="en-US" altLang="zh-CN" sz="2400" b="1" dirty="0">
                <a:solidFill>
                  <a:schemeClr val="dk2"/>
                </a:solidFill>
              </a:rPr>
              <a:t>4. </a:t>
            </a:r>
            <a:r>
              <a:rPr lang="zh-CN" altLang="en-US" sz="2400" b="1" dirty="0">
                <a:solidFill>
                  <a:schemeClr val="dk2"/>
                </a:solidFill>
              </a:rPr>
              <a:t>提交申请</a:t>
            </a:r>
            <a:r>
              <a:rPr lang="en-US" altLang="zh-CN" sz="2400" b="1" dirty="0">
                <a:solidFill>
                  <a:schemeClr val="dk2"/>
                </a:solidFill>
              </a:rPr>
              <a:t>-</a:t>
            </a:r>
            <a:r>
              <a:rPr lang="zh-CN" altLang="en-US" sz="2400" b="1" dirty="0">
                <a:solidFill>
                  <a:schemeClr val="dk2"/>
                </a:solidFill>
              </a:rPr>
              <a:t>拿到</a:t>
            </a:r>
            <a:r>
              <a:rPr lang="en-US" altLang="zh-CN" sz="2400" b="1" dirty="0">
                <a:solidFill>
                  <a:schemeClr val="dk2"/>
                </a:solidFill>
              </a:rPr>
              <a:t>offer</a:t>
            </a:r>
          </a:p>
          <a:p>
            <a:pPr lvl="0">
              <a:buSzPct val="25000"/>
            </a:pPr>
            <a:r>
              <a:rPr lang="en-US" altLang="zh-CN" sz="2400" b="1" dirty="0">
                <a:solidFill>
                  <a:schemeClr val="dk2"/>
                </a:solidFill>
              </a:rPr>
              <a:t>- </a:t>
            </a:r>
            <a:r>
              <a:rPr lang="zh-CN" altLang="en-US" sz="2400" b="1" dirty="0">
                <a:solidFill>
                  <a:schemeClr val="dk2"/>
                </a:solidFill>
              </a:rPr>
              <a:t>套磁、面试</a:t>
            </a:r>
            <a:r>
              <a:rPr lang="en-US" altLang="zh-CN" sz="2400" b="1" dirty="0">
                <a:solidFill>
                  <a:schemeClr val="dk2"/>
                </a:solidFill>
              </a:rPr>
              <a:t>….</a:t>
            </a:r>
          </a:p>
          <a:p>
            <a:pPr lvl="0">
              <a:buSzPct val="25000"/>
            </a:pPr>
            <a:endParaRPr lang="en-US" altLang="zh-CN" sz="2400" b="1" dirty="0">
              <a:solidFill>
                <a:schemeClr val="dk2"/>
              </a:solidFill>
            </a:endParaRPr>
          </a:p>
          <a:p>
            <a:pPr lvl="0">
              <a:buSzPct val="25000"/>
            </a:pPr>
            <a:endParaRPr lang="en-US" sz="2400" b="0" i="0" u="none" strike="noStrike" cap="none" baseline="0" dirty="0">
              <a:solidFill>
                <a:schemeClr val="dk1"/>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1944519803"/>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三、扫盲专区（世毕盟语录节选）</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349225"/>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1. 【</a:t>
            </a:r>
            <a:r>
              <a:rPr lang="zh-CN" altLang="en-US" sz="2400" b="1" dirty="0">
                <a:solidFill>
                  <a:schemeClr val="dk2"/>
                </a:solidFill>
              </a:rPr>
              <a:t>套磁定义</a:t>
            </a:r>
            <a:r>
              <a:rPr lang="en-US" altLang="zh-CN" sz="2400" b="1" dirty="0">
                <a:solidFill>
                  <a:schemeClr val="dk2"/>
                </a:solidFill>
              </a:rPr>
              <a:t>1】</a:t>
            </a:r>
            <a:r>
              <a:rPr lang="zh-CN" altLang="en-US" sz="2400" b="1" dirty="0">
                <a:solidFill>
                  <a:schemeClr val="dk2"/>
                </a:solidFill>
              </a:rPr>
              <a:t>：套磁是指和老板进行学术交流，争取录取机会的过程。</a:t>
            </a:r>
            <a:r>
              <a:rPr lang="en-US" altLang="zh-CN" sz="2400" b="1" dirty="0">
                <a:solidFill>
                  <a:schemeClr val="dk2"/>
                </a:solidFill>
              </a:rPr>
              <a:t>【</a:t>
            </a:r>
            <a:r>
              <a:rPr lang="zh-CN" altLang="en-US" sz="2400" b="1" dirty="0">
                <a:solidFill>
                  <a:schemeClr val="dk2"/>
                </a:solidFill>
              </a:rPr>
              <a:t>套磁 定义</a:t>
            </a:r>
            <a:r>
              <a:rPr lang="en-US" altLang="zh-CN" sz="2400" b="1" dirty="0">
                <a:solidFill>
                  <a:schemeClr val="dk2"/>
                </a:solidFill>
              </a:rPr>
              <a:t>2】</a:t>
            </a:r>
            <a:r>
              <a:rPr lang="zh-CN" altLang="en-US" sz="2400" b="1" dirty="0">
                <a:solidFill>
                  <a:schemeClr val="dk2"/>
                </a:solidFill>
              </a:rPr>
              <a:t>：可以把所有和研究生院相关人员进行交流获得信息的过程都称为套磁。</a:t>
            </a:r>
            <a:endParaRPr lang="en-US" altLang="zh-CN" sz="2400" b="1" dirty="0">
              <a:solidFill>
                <a:schemeClr val="dk2"/>
              </a:solidFill>
            </a:endParaRPr>
          </a:p>
          <a:p>
            <a:pPr lvl="0">
              <a:buSzPct val="25000"/>
            </a:pPr>
            <a:endParaRPr lang="en-US" altLang="zh-CN" sz="2400" b="1" dirty="0">
              <a:solidFill>
                <a:schemeClr val="dk2"/>
              </a:solidFill>
            </a:endParaRPr>
          </a:p>
          <a:p>
            <a:pPr lvl="0">
              <a:buSzPct val="25000"/>
            </a:pPr>
            <a:r>
              <a:rPr lang="en-US" altLang="zh-CN" sz="2400" b="1" dirty="0">
                <a:solidFill>
                  <a:schemeClr val="dk2"/>
                </a:solidFill>
              </a:rPr>
              <a:t>2.  </a:t>
            </a:r>
            <a:r>
              <a:rPr lang="zh-CN" altLang="en-US" sz="2400" b="1" dirty="0">
                <a:solidFill>
                  <a:schemeClr val="dk2"/>
                </a:solidFill>
              </a:rPr>
              <a:t>推荐信是什么？客观而惊艳的赞赏。（推荐信是用行动写成的！</a:t>
            </a:r>
            <a:r>
              <a:rPr lang="en-US" altLang="zh-CN" sz="2400" b="1" dirty="0">
                <a:solidFill>
                  <a:schemeClr val="dk2"/>
                </a:solidFill>
              </a:rPr>
              <a:t>Self-report</a:t>
            </a:r>
            <a:r>
              <a:rPr lang="zh-CN" altLang="en-US" sz="2400" b="1" dirty="0">
                <a:solidFill>
                  <a:schemeClr val="dk2"/>
                </a:solidFill>
              </a:rPr>
              <a:t>）</a:t>
            </a:r>
            <a:endParaRPr lang="en-US" altLang="zh-CN" sz="2400" b="1" dirty="0">
              <a:solidFill>
                <a:schemeClr val="dk2"/>
              </a:solidFill>
            </a:endParaRPr>
          </a:p>
          <a:p>
            <a:pPr lvl="0">
              <a:buSzPct val="25000"/>
            </a:pPr>
            <a:endParaRPr lang="en-US" altLang="zh-CN" sz="2400" b="1" dirty="0">
              <a:solidFill>
                <a:schemeClr val="dk2"/>
              </a:solidFill>
            </a:endParaRPr>
          </a:p>
          <a:p>
            <a:pPr lvl="0">
              <a:buSzPct val="25000"/>
            </a:pPr>
            <a:r>
              <a:rPr lang="en-US" altLang="zh-CN" sz="2400" b="1" dirty="0">
                <a:solidFill>
                  <a:schemeClr val="dk2"/>
                </a:solidFill>
              </a:rPr>
              <a:t>3.  GRE &amp; TOFEL</a:t>
            </a:r>
            <a:r>
              <a:rPr lang="zh-CN" altLang="en-US" sz="2400" b="1" dirty="0">
                <a:solidFill>
                  <a:schemeClr val="dk2"/>
                </a:solidFill>
              </a:rPr>
              <a:t>的作用：不会成为优势，只能成为劣势。</a:t>
            </a:r>
            <a:endParaRPr lang="en-US" altLang="zh-CN" sz="2400" b="1" dirty="0">
              <a:solidFill>
                <a:schemeClr val="dk2"/>
              </a:solidFill>
            </a:endParaRPr>
          </a:p>
          <a:p>
            <a:pPr lvl="0">
              <a:buSzPct val="25000"/>
            </a:pPr>
            <a:endParaRPr lang="en-US" altLang="zh-CN" sz="2400" b="1" dirty="0">
              <a:solidFill>
                <a:schemeClr val="dk2"/>
              </a:solidFill>
            </a:endParaRPr>
          </a:p>
          <a:p>
            <a:pPr lvl="0">
              <a:buSzPct val="25000"/>
            </a:pPr>
            <a:endParaRPr lang="en-US" sz="2400" b="0" i="0" u="none" strike="noStrike" cap="none" baseline="0" dirty="0">
              <a:solidFill>
                <a:schemeClr val="dk1"/>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1044048078"/>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57200" y="139526"/>
            <a:ext cx="8229600" cy="3524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sz="3000" b="1">
                <a:solidFill>
                  <a:schemeClr val="dk2"/>
                </a:solidFill>
              </a:rPr>
              <a:t>Q&amp;A</a:t>
            </a:r>
            <a:r>
              <a:rPr lang="zh-CN" sz="3000" b="1" i="0" u="none" strike="noStrike" cap="none" baseline="0">
                <a:solidFill>
                  <a:schemeClr val="dk2"/>
                </a:solidFill>
                <a:latin typeface="Arial"/>
                <a:ea typeface="Arial"/>
                <a:cs typeface="Arial"/>
                <a:sym typeface="Arial"/>
              </a:rPr>
              <a:t>：</a:t>
            </a:r>
          </a:p>
        </p:txBody>
      </p:sp>
      <p:sp>
        <p:nvSpPr>
          <p:cNvPr id="132" name="Shape 132"/>
          <p:cNvSpPr txBox="1">
            <a:spLocks noGrp="1"/>
          </p:cNvSpPr>
          <p:nvPr>
            <p:ph type="body" idx="1"/>
          </p:nvPr>
        </p:nvSpPr>
        <p:spPr>
          <a:xfrm>
            <a:off x="457200" y="1363000"/>
            <a:ext cx="8229600" cy="35765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1"/>
              </a:buClr>
              <a:buFont typeface="Arial"/>
              <a:buNone/>
            </a:pPr>
            <a:endParaRPr/>
          </a:p>
          <a:p>
            <a:pPr marL="0" marR="0" lvl="0" indent="0" algn="l" rtl="0">
              <a:lnSpc>
                <a:spcPct val="100000"/>
              </a:lnSpc>
              <a:spcBef>
                <a:spcPts val="0"/>
              </a:spcBef>
              <a:spcAft>
                <a:spcPts val="0"/>
              </a:spcAft>
              <a:buClr>
                <a:schemeClr val="dk1"/>
              </a:buClr>
              <a:buFont typeface="Arial"/>
              <a:buNone/>
            </a:pPr>
            <a:endParaRPr sz="1000" b="1" i="0" u="none" strike="noStrike" cap="none" baseline="0">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000" b="0" i="0" u="none" strike="noStrike" cap="none" baseline="0">
              <a:solidFill>
                <a:schemeClr val="dk1"/>
              </a:solidFill>
              <a:latin typeface="Arial"/>
              <a:ea typeface="Arial"/>
              <a:cs typeface="Arial"/>
              <a:sym typeface="Arial"/>
            </a:endParaRPr>
          </a:p>
        </p:txBody>
      </p:sp>
      <p:pic>
        <p:nvPicPr>
          <p:cNvPr id="133" name="Shape 133"/>
          <p:cNvPicPr preferRelativeResize="0"/>
          <p:nvPr/>
        </p:nvPicPr>
        <p:blipFill>
          <a:blip r:embed="rId3">
            <a:alphaModFix/>
          </a:blip>
          <a:stretch>
            <a:fillRect/>
          </a:stretch>
        </p:blipFill>
        <p:spPr>
          <a:xfrm>
            <a:off x="3568025" y="2119375"/>
            <a:ext cx="1961575" cy="196157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课程大纲</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275606"/>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1</a:t>
            </a:r>
            <a:r>
              <a:rPr lang="zh-CN" altLang="en-US" sz="2400" b="1" dirty="0">
                <a:solidFill>
                  <a:schemeClr val="dk2"/>
                </a:solidFill>
              </a:rPr>
              <a:t>、整体规划；</a:t>
            </a:r>
            <a:endParaRPr lang="en-US" altLang="zh-CN" sz="2400" b="1" dirty="0">
              <a:solidFill>
                <a:schemeClr val="dk2"/>
              </a:solidFill>
            </a:endParaRPr>
          </a:p>
          <a:p>
            <a:pPr lvl="0">
              <a:buSzPct val="25000"/>
            </a:pPr>
            <a:r>
              <a:rPr lang="en-US" altLang="zh-CN" sz="2400" b="1" dirty="0">
                <a:solidFill>
                  <a:schemeClr val="dk2"/>
                </a:solidFill>
              </a:rPr>
              <a:t>2</a:t>
            </a:r>
            <a:r>
              <a:rPr lang="zh-CN" altLang="en-US" sz="2400" b="1" dirty="0">
                <a:solidFill>
                  <a:schemeClr val="dk2"/>
                </a:solidFill>
              </a:rPr>
              <a:t>、如何写出亮眼的申请</a:t>
            </a:r>
            <a:r>
              <a:rPr lang="en-US" altLang="zh-CN" sz="2400" b="1" dirty="0">
                <a:solidFill>
                  <a:schemeClr val="dk2"/>
                </a:solidFill>
              </a:rPr>
              <a:t>CV</a:t>
            </a:r>
            <a:r>
              <a:rPr lang="zh-CN" altLang="en-US" sz="2400" b="1" dirty="0">
                <a:solidFill>
                  <a:schemeClr val="dk2"/>
                </a:solidFill>
              </a:rPr>
              <a:t>；</a:t>
            </a:r>
            <a:endParaRPr lang="en-US" altLang="zh-CN" sz="2400" b="1" dirty="0">
              <a:solidFill>
                <a:schemeClr val="dk2"/>
              </a:solidFill>
            </a:endParaRPr>
          </a:p>
          <a:p>
            <a:pPr lvl="0">
              <a:buSzPct val="25000"/>
            </a:pPr>
            <a:r>
              <a:rPr lang="en-US" altLang="zh-CN" sz="2400" b="1" dirty="0">
                <a:solidFill>
                  <a:schemeClr val="dk2"/>
                </a:solidFill>
              </a:rPr>
              <a:t>3</a:t>
            </a:r>
            <a:r>
              <a:rPr lang="zh-CN" altLang="en-US" sz="2400" b="1" dirty="0">
                <a:solidFill>
                  <a:schemeClr val="dk2"/>
                </a:solidFill>
              </a:rPr>
              <a:t>、暑期科研</a:t>
            </a:r>
            <a:r>
              <a:rPr lang="en-US" altLang="zh-CN" sz="2400" b="1" dirty="0">
                <a:solidFill>
                  <a:schemeClr val="dk2"/>
                </a:solidFill>
              </a:rPr>
              <a:t>/</a:t>
            </a:r>
            <a:r>
              <a:rPr lang="zh-CN" altLang="en-US" sz="2400" b="1" dirty="0">
                <a:solidFill>
                  <a:schemeClr val="dk2"/>
                </a:solidFill>
              </a:rPr>
              <a:t>实习；</a:t>
            </a:r>
            <a:endParaRPr lang="en-US" altLang="zh-CN" sz="2400" b="1" dirty="0">
              <a:solidFill>
                <a:schemeClr val="dk2"/>
              </a:solidFill>
            </a:endParaRPr>
          </a:p>
          <a:p>
            <a:pPr lvl="0">
              <a:buSzPct val="25000"/>
            </a:pPr>
            <a:r>
              <a:rPr lang="en-US" altLang="zh-CN" sz="2400" b="1" dirty="0">
                <a:solidFill>
                  <a:schemeClr val="dk2"/>
                </a:solidFill>
              </a:rPr>
              <a:t>4</a:t>
            </a:r>
            <a:r>
              <a:rPr lang="zh-CN" altLang="en-US" sz="2400" b="1" dirty="0">
                <a:solidFill>
                  <a:schemeClr val="dk2"/>
                </a:solidFill>
              </a:rPr>
              <a:t>、套磁；</a:t>
            </a:r>
            <a:endParaRPr lang="en-US" altLang="zh-CN" sz="2400" b="1" dirty="0">
              <a:solidFill>
                <a:schemeClr val="dk2"/>
              </a:solidFill>
            </a:endParaRPr>
          </a:p>
          <a:p>
            <a:pPr lvl="0">
              <a:buSzPct val="25000"/>
            </a:pPr>
            <a:r>
              <a:rPr lang="en-US" altLang="zh-CN" sz="2400" b="1" dirty="0">
                <a:solidFill>
                  <a:schemeClr val="dk2"/>
                </a:solidFill>
              </a:rPr>
              <a:t>5</a:t>
            </a:r>
            <a:r>
              <a:rPr lang="zh-CN" altLang="en-US" sz="2400" b="1" dirty="0">
                <a:solidFill>
                  <a:schemeClr val="dk2"/>
                </a:solidFill>
              </a:rPr>
              <a:t>、选校选专业；</a:t>
            </a:r>
            <a:endParaRPr lang="en-US" altLang="zh-CN" sz="2400" b="1" dirty="0">
              <a:solidFill>
                <a:schemeClr val="dk2"/>
              </a:solidFill>
            </a:endParaRPr>
          </a:p>
          <a:p>
            <a:pPr lvl="0">
              <a:buSzPct val="25000"/>
            </a:pPr>
            <a:r>
              <a:rPr lang="en-US" altLang="zh-CN" sz="2400" b="1" dirty="0">
                <a:solidFill>
                  <a:schemeClr val="dk2"/>
                </a:solidFill>
              </a:rPr>
              <a:t>6</a:t>
            </a:r>
            <a:r>
              <a:rPr lang="zh-CN" altLang="en-US" sz="2400" b="1" dirty="0">
                <a:solidFill>
                  <a:schemeClr val="dk2"/>
                </a:solidFill>
              </a:rPr>
              <a:t>、各种文书怎么出彩：</a:t>
            </a:r>
            <a:r>
              <a:rPr lang="en-US" altLang="zh-CN" sz="2400" b="1" dirty="0">
                <a:solidFill>
                  <a:schemeClr val="dk2"/>
                </a:solidFill>
              </a:rPr>
              <a:t>PS, Essay,</a:t>
            </a:r>
            <a:r>
              <a:rPr lang="zh-CN" altLang="en-US" sz="2400" b="1" dirty="0">
                <a:solidFill>
                  <a:schemeClr val="dk2"/>
                </a:solidFill>
              </a:rPr>
              <a:t> </a:t>
            </a:r>
            <a:r>
              <a:rPr lang="en-US" altLang="zh-CN" sz="2400" b="1" dirty="0">
                <a:solidFill>
                  <a:schemeClr val="dk2"/>
                </a:solidFill>
              </a:rPr>
              <a:t>PHS,</a:t>
            </a:r>
            <a:r>
              <a:rPr lang="zh-CN" altLang="en-US" sz="2400" b="1" dirty="0">
                <a:solidFill>
                  <a:schemeClr val="dk2"/>
                </a:solidFill>
              </a:rPr>
              <a:t> </a:t>
            </a:r>
            <a:r>
              <a:rPr lang="en-US" altLang="zh-CN" sz="2400" b="1" dirty="0">
                <a:solidFill>
                  <a:schemeClr val="dk2"/>
                </a:solidFill>
              </a:rPr>
              <a:t>DS;</a:t>
            </a:r>
          </a:p>
          <a:p>
            <a:pPr lvl="0">
              <a:buSzPct val="25000"/>
            </a:pPr>
            <a:r>
              <a:rPr lang="en-US" altLang="zh-CN" sz="2400" b="1" dirty="0">
                <a:solidFill>
                  <a:schemeClr val="dk2"/>
                </a:solidFill>
              </a:rPr>
              <a:t>7</a:t>
            </a:r>
            <a:r>
              <a:rPr lang="zh-CN" altLang="en-US" sz="2400" b="1" dirty="0">
                <a:solidFill>
                  <a:schemeClr val="dk2"/>
                </a:solidFill>
              </a:rPr>
              <a:t>、如何更好地面试；</a:t>
            </a:r>
            <a:endParaRPr lang="en-US" altLang="zh-CN" sz="2400" b="1" dirty="0">
              <a:solidFill>
                <a:schemeClr val="dk2"/>
              </a:solidFill>
            </a:endParaRPr>
          </a:p>
          <a:p>
            <a:pPr lvl="0">
              <a:buSzPct val="25000"/>
            </a:pPr>
            <a:r>
              <a:rPr lang="en-US" altLang="zh-CN" sz="2400" b="1" dirty="0">
                <a:solidFill>
                  <a:schemeClr val="dk2"/>
                </a:solidFill>
              </a:rPr>
              <a:t>8</a:t>
            </a:r>
            <a:r>
              <a:rPr lang="zh-CN" altLang="en-US" sz="2400" b="1" dirty="0">
                <a:solidFill>
                  <a:schemeClr val="dk2"/>
                </a:solidFill>
              </a:rPr>
              <a:t>、推荐人选择、推荐信书写，黑推的避免，强推的打造；</a:t>
            </a:r>
            <a:endParaRPr lang="en-US" altLang="zh-CN" sz="2400" b="1" dirty="0">
              <a:solidFill>
                <a:schemeClr val="dk2"/>
              </a:solidFill>
            </a:endParaRPr>
          </a:p>
          <a:p>
            <a:pPr lvl="0">
              <a:buSzPct val="25000"/>
            </a:pPr>
            <a:r>
              <a:rPr lang="en-US" altLang="zh-CN" sz="2400" b="1" dirty="0">
                <a:solidFill>
                  <a:schemeClr val="dk2"/>
                </a:solidFill>
              </a:rPr>
              <a:t>9</a:t>
            </a:r>
            <a:r>
              <a:rPr lang="zh-CN" altLang="en-US" sz="2400" b="1" dirty="0">
                <a:solidFill>
                  <a:schemeClr val="dk2"/>
                </a:solidFill>
              </a:rPr>
              <a:t>、申请程序；</a:t>
            </a:r>
            <a:endParaRPr lang="en-US" altLang="zh-CN" sz="2400" b="1" dirty="0">
              <a:solidFill>
                <a:schemeClr val="dk2"/>
              </a:solidFill>
            </a:endParaRPr>
          </a:p>
          <a:p>
            <a:pPr lvl="0">
              <a:buSzPct val="25000"/>
            </a:pPr>
            <a:r>
              <a:rPr lang="en-US" altLang="zh-CN" sz="2400" b="1" dirty="0">
                <a:solidFill>
                  <a:schemeClr val="dk2"/>
                </a:solidFill>
              </a:rPr>
              <a:t>10</a:t>
            </a:r>
            <a:r>
              <a:rPr lang="zh-CN" altLang="en-US" sz="2400" b="1" dirty="0">
                <a:solidFill>
                  <a:schemeClr val="dk2"/>
                </a:solidFill>
              </a:rPr>
              <a:t>、横扫文书评析：抓住根本原因，切记东施效颦；</a:t>
            </a:r>
            <a:endParaRPr lang="en-US" altLang="zh-CN" sz="2400" b="1" dirty="0">
              <a:solidFill>
                <a:schemeClr val="dk2"/>
              </a:solidFill>
            </a:endParaRPr>
          </a:p>
          <a:p>
            <a:pPr lvl="0">
              <a:buSzPct val="25000"/>
            </a:pPr>
            <a:endParaRPr lang="en-US" sz="2400" b="1" i="0" u="none" strike="noStrike" cap="none" baseline="0" dirty="0">
              <a:solidFill>
                <a:schemeClr val="dk2"/>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3409383667"/>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课程大纲</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67544" y="1347614"/>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1</a:t>
            </a:r>
            <a:r>
              <a:rPr lang="zh-CN" altLang="en-US" sz="2400" b="1" dirty="0">
                <a:solidFill>
                  <a:schemeClr val="dk2"/>
                </a:solidFill>
              </a:rPr>
              <a:t>、整体规划；</a:t>
            </a:r>
            <a:endParaRPr lang="en-US" altLang="zh-CN" sz="2400" b="1" dirty="0">
              <a:solidFill>
                <a:schemeClr val="dk2"/>
              </a:solidFill>
            </a:endParaRPr>
          </a:p>
          <a:p>
            <a:pPr lvl="0">
              <a:buSzPct val="25000"/>
            </a:pPr>
            <a:endParaRPr lang="en-US" altLang="zh-CN" sz="2400" b="1" dirty="0">
              <a:solidFill>
                <a:schemeClr val="dk2"/>
              </a:solidFill>
            </a:endParaRPr>
          </a:p>
          <a:p>
            <a:pPr lvl="0">
              <a:buSzPct val="25000"/>
            </a:pPr>
            <a:endParaRPr lang="en-US" sz="2400" b="1" i="0" u="none" strike="noStrike" cap="none" baseline="0" dirty="0">
              <a:solidFill>
                <a:schemeClr val="dk2"/>
              </a:solidFill>
              <a:sym typeface="Arial"/>
              <a:rtl val="0"/>
            </a:endParaRPr>
          </a:p>
          <a:p>
            <a:pPr lvl="0">
              <a:buSzPct val="25000"/>
            </a:pPr>
            <a:r>
              <a:rPr lang="zh-CN" altLang="en-US" sz="2400" b="1" dirty="0">
                <a:solidFill>
                  <a:schemeClr val="dk2"/>
                </a:solidFill>
              </a:rPr>
              <a:t>宏观把握，弄清重点，明确计划，有的放矢；</a:t>
            </a:r>
            <a:endParaRPr lang="en-US" sz="2400" b="0" i="0" u="none" strike="noStrike" cap="none" baseline="0" dirty="0">
              <a:solidFill>
                <a:schemeClr val="dk1"/>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4036978880"/>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课程大纲</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275606"/>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2</a:t>
            </a:r>
            <a:r>
              <a:rPr lang="zh-CN" altLang="en-US" sz="2400" b="1" dirty="0">
                <a:solidFill>
                  <a:schemeClr val="dk2"/>
                </a:solidFill>
              </a:rPr>
              <a:t>、如何写出亮眼的申请</a:t>
            </a:r>
            <a:r>
              <a:rPr lang="en-US" altLang="zh-CN" sz="2400" b="1" dirty="0">
                <a:solidFill>
                  <a:schemeClr val="dk2"/>
                </a:solidFill>
              </a:rPr>
              <a:t>CV</a:t>
            </a:r>
            <a:r>
              <a:rPr lang="zh-CN" altLang="en-US" sz="2400" b="1" dirty="0">
                <a:solidFill>
                  <a:schemeClr val="dk2"/>
                </a:solidFill>
              </a:rPr>
              <a:t>；</a:t>
            </a:r>
            <a:endParaRPr lang="en-US" altLang="zh-CN" sz="2400" b="1" dirty="0">
              <a:solidFill>
                <a:schemeClr val="dk2"/>
              </a:solidFill>
            </a:endParaRPr>
          </a:p>
          <a:p>
            <a:pPr lvl="0">
              <a:buSzPct val="25000"/>
            </a:pPr>
            <a:endParaRPr lang="en-US" sz="2400" b="1" i="0" u="none" strike="noStrike" cap="none" baseline="0" dirty="0">
              <a:solidFill>
                <a:schemeClr val="dk2"/>
              </a:solidFill>
              <a:sym typeface="Arial"/>
              <a:rtl val="0"/>
            </a:endParaRPr>
          </a:p>
          <a:p>
            <a:pPr lvl="0">
              <a:buSzPct val="25000"/>
            </a:pPr>
            <a:r>
              <a:rPr lang="zh-CN" altLang="en-US" sz="2400" b="1" dirty="0">
                <a:solidFill>
                  <a:schemeClr val="dk2"/>
                </a:solidFill>
              </a:rPr>
              <a:t>完全展示我自己</a:t>
            </a:r>
            <a:r>
              <a:rPr lang="en-US" altLang="zh-CN" sz="2400" b="1" dirty="0">
                <a:solidFill>
                  <a:schemeClr val="dk2"/>
                </a:solidFill>
              </a:rPr>
              <a:t>—</a:t>
            </a:r>
            <a:r>
              <a:rPr lang="zh-CN" altLang="en-US" sz="2400" b="1" dirty="0">
                <a:solidFill>
                  <a:schemeClr val="dk2"/>
                </a:solidFill>
              </a:rPr>
              <a:t>面面俱到，知无不言？</a:t>
            </a:r>
          </a:p>
          <a:p>
            <a:pPr lvl="0">
              <a:buSzPct val="25000"/>
            </a:pPr>
            <a:endParaRPr lang="zh-CN" altLang="en-US" sz="2400" b="1" dirty="0">
              <a:solidFill>
                <a:schemeClr val="dk2"/>
              </a:solidFill>
            </a:endParaRPr>
          </a:p>
          <a:p>
            <a:pPr lvl="0">
              <a:buSzPct val="25000"/>
            </a:pPr>
            <a:r>
              <a:rPr lang="zh-CN" altLang="en-US" sz="2400" b="1" dirty="0">
                <a:solidFill>
                  <a:schemeClr val="dk2"/>
                </a:solidFill>
              </a:rPr>
              <a:t>片面展示我自己</a:t>
            </a:r>
            <a:r>
              <a:rPr lang="en-US" altLang="zh-CN" sz="2400" b="1" dirty="0">
                <a:solidFill>
                  <a:schemeClr val="dk2"/>
                </a:solidFill>
              </a:rPr>
              <a:t>—</a:t>
            </a:r>
            <a:r>
              <a:rPr lang="zh-CN" altLang="en-US" sz="2400" b="1" dirty="0">
                <a:solidFill>
                  <a:schemeClr val="dk2"/>
                </a:solidFill>
              </a:rPr>
              <a:t>扬长避短，投其所好？</a:t>
            </a:r>
          </a:p>
          <a:p>
            <a:pPr lvl="0">
              <a:buSzPct val="25000"/>
            </a:pPr>
            <a:endParaRPr lang="en-US" sz="2400" b="1" i="0" u="none" strike="noStrike" cap="none" baseline="0" dirty="0">
              <a:solidFill>
                <a:schemeClr val="dk2"/>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3827690336"/>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课程大纲</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275606"/>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3</a:t>
            </a:r>
            <a:r>
              <a:rPr lang="zh-CN" altLang="en-US" sz="2400" b="1" dirty="0">
                <a:solidFill>
                  <a:schemeClr val="dk2"/>
                </a:solidFill>
              </a:rPr>
              <a:t>、暑期科研</a:t>
            </a:r>
            <a:r>
              <a:rPr lang="en-US" altLang="zh-CN" sz="2400" b="1" dirty="0">
                <a:solidFill>
                  <a:schemeClr val="dk2"/>
                </a:solidFill>
              </a:rPr>
              <a:t>/</a:t>
            </a:r>
            <a:r>
              <a:rPr lang="zh-CN" altLang="en-US" sz="2400" b="1" dirty="0">
                <a:solidFill>
                  <a:schemeClr val="dk2"/>
                </a:solidFill>
              </a:rPr>
              <a:t>实习；</a:t>
            </a:r>
            <a:endParaRPr lang="en-US" altLang="zh-CN" sz="2400" b="1" dirty="0">
              <a:solidFill>
                <a:schemeClr val="dk2"/>
              </a:solidFill>
            </a:endParaRPr>
          </a:p>
          <a:p>
            <a:pPr lvl="0">
              <a:buSzPct val="25000"/>
            </a:pPr>
            <a:endParaRPr lang="en-US" sz="2400" b="1" i="0" u="none" strike="noStrike" cap="none" baseline="0" dirty="0">
              <a:solidFill>
                <a:schemeClr val="dk2"/>
              </a:solidFill>
              <a:sym typeface="Arial"/>
              <a:rtl val="0"/>
            </a:endParaRPr>
          </a:p>
          <a:p>
            <a:pPr lvl="0">
              <a:buSzPct val="25000"/>
            </a:pPr>
            <a:r>
              <a:rPr lang="zh-CN" altLang="en-US" sz="2400" b="1" dirty="0">
                <a:solidFill>
                  <a:schemeClr val="dk2"/>
                </a:solidFill>
              </a:rPr>
              <a:t>海外科研</a:t>
            </a:r>
            <a:r>
              <a:rPr lang="en-US" altLang="zh-CN" sz="2400" b="1" dirty="0">
                <a:solidFill>
                  <a:schemeClr val="dk2"/>
                </a:solidFill>
              </a:rPr>
              <a:t>—</a:t>
            </a:r>
            <a:r>
              <a:rPr lang="zh-CN" altLang="en-US" sz="2400" b="1" dirty="0">
                <a:solidFill>
                  <a:schemeClr val="dk2"/>
                </a:solidFill>
              </a:rPr>
              <a:t>用合理规划和行动写一封自己看不到的强推！</a:t>
            </a:r>
            <a:endParaRPr lang="en-US" altLang="zh-CN" sz="2400" b="1" dirty="0">
              <a:solidFill>
                <a:schemeClr val="dk2"/>
              </a:solidFill>
            </a:endParaRPr>
          </a:p>
          <a:p>
            <a:pPr lvl="0">
              <a:buSzPct val="25000"/>
            </a:pPr>
            <a:endParaRPr lang="en-US" sz="2400" b="1" i="0" u="none" strike="noStrike" cap="none" baseline="0" dirty="0">
              <a:solidFill>
                <a:schemeClr val="dk2"/>
              </a:solidFill>
              <a:sym typeface="Arial"/>
              <a:rtl val="0"/>
            </a:endParaRPr>
          </a:p>
          <a:p>
            <a:pPr lvl="0">
              <a:buSzPct val="25000"/>
            </a:pPr>
            <a:r>
              <a:rPr lang="zh-CN" altLang="en-US" sz="2400" b="1" dirty="0">
                <a:solidFill>
                  <a:schemeClr val="dk2"/>
                </a:solidFill>
              </a:rPr>
              <a:t>国内科研</a:t>
            </a:r>
            <a:r>
              <a:rPr lang="en-US" altLang="zh-CN" sz="2400" b="1" dirty="0">
                <a:solidFill>
                  <a:schemeClr val="dk2"/>
                </a:solidFill>
              </a:rPr>
              <a:t>/</a:t>
            </a:r>
            <a:r>
              <a:rPr lang="zh-CN" altLang="en-US" sz="2400" b="1" dirty="0">
                <a:solidFill>
                  <a:schemeClr val="dk2"/>
                </a:solidFill>
              </a:rPr>
              <a:t>实习</a:t>
            </a:r>
            <a:r>
              <a:rPr lang="en-US" altLang="zh-CN" sz="2400" b="1" dirty="0">
                <a:solidFill>
                  <a:schemeClr val="dk2"/>
                </a:solidFill>
              </a:rPr>
              <a:t>—</a:t>
            </a:r>
            <a:r>
              <a:rPr lang="zh-CN" altLang="en-US" sz="2400" b="1" dirty="0">
                <a:solidFill>
                  <a:schemeClr val="dk2"/>
                </a:solidFill>
              </a:rPr>
              <a:t>用合理规划和行动写好文书和推荐信素材，以说明自己为什么与众不同。</a:t>
            </a:r>
            <a:endParaRPr lang="en-US" sz="2400" b="1" i="0" u="none" strike="noStrike" cap="none" baseline="0" dirty="0">
              <a:solidFill>
                <a:schemeClr val="dk2"/>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4197582480"/>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课程大纲</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275606"/>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4</a:t>
            </a:r>
            <a:r>
              <a:rPr lang="zh-CN" altLang="en-US" sz="2400" b="1" dirty="0">
                <a:solidFill>
                  <a:schemeClr val="dk2"/>
                </a:solidFill>
              </a:rPr>
              <a:t>、套磁；</a:t>
            </a:r>
            <a:endParaRPr lang="en-US" altLang="zh-CN" sz="2400" b="1" dirty="0">
              <a:solidFill>
                <a:schemeClr val="dk2"/>
              </a:solidFill>
            </a:endParaRPr>
          </a:p>
          <a:p>
            <a:pPr lvl="0">
              <a:buSzPct val="25000"/>
            </a:pPr>
            <a:endParaRPr lang="en-US" sz="2400" b="1" i="0" u="none" strike="noStrike" cap="none" baseline="0" dirty="0">
              <a:solidFill>
                <a:schemeClr val="dk2"/>
              </a:solidFill>
              <a:sym typeface="Arial"/>
              <a:rtl val="0"/>
            </a:endParaRPr>
          </a:p>
          <a:p>
            <a:pPr lvl="0">
              <a:buSzPct val="25000"/>
            </a:pPr>
            <a:r>
              <a:rPr lang="zh-CN" altLang="en-US" sz="2400" b="1" dirty="0">
                <a:solidFill>
                  <a:schemeClr val="dk2"/>
                </a:solidFill>
              </a:rPr>
              <a:t>有效沟通；学习的过程；</a:t>
            </a:r>
            <a:endParaRPr lang="en-US" altLang="zh-CN" sz="2400" b="1" dirty="0">
              <a:solidFill>
                <a:schemeClr val="dk2"/>
              </a:solidFill>
            </a:endParaRPr>
          </a:p>
          <a:p>
            <a:pPr lvl="0">
              <a:buSzPct val="25000"/>
            </a:pPr>
            <a:endParaRPr lang="en-US" sz="2400" b="1" i="0" u="none" strike="noStrike" cap="none" baseline="0" dirty="0">
              <a:solidFill>
                <a:schemeClr val="dk2"/>
              </a:solidFill>
              <a:sym typeface="Arial"/>
              <a:rtl val="0"/>
            </a:endParaRPr>
          </a:p>
          <a:p>
            <a:pPr lvl="0">
              <a:buSzPct val="25000"/>
            </a:pPr>
            <a:r>
              <a:rPr lang="en-US" altLang="zh-CN" sz="2400" b="1" dirty="0">
                <a:solidFill>
                  <a:schemeClr val="dk2"/>
                </a:solidFill>
              </a:rPr>
              <a:t>–</a:t>
            </a:r>
            <a:r>
              <a:rPr lang="zh-CN" altLang="en-US" sz="2400" b="1" dirty="0">
                <a:solidFill>
                  <a:schemeClr val="dk2"/>
                </a:solidFill>
              </a:rPr>
              <a:t>狭义：是指和老板进行学术交流，争取录取机会的过程。 </a:t>
            </a:r>
          </a:p>
          <a:p>
            <a:pPr lvl="0">
              <a:buSzPct val="25000"/>
            </a:pPr>
            <a:endParaRPr lang="zh-CN" altLang="en-US" sz="2400" b="1" dirty="0">
              <a:solidFill>
                <a:schemeClr val="dk2"/>
              </a:solidFill>
            </a:endParaRPr>
          </a:p>
          <a:p>
            <a:pPr lvl="0">
              <a:buSzPct val="25000"/>
            </a:pPr>
            <a:r>
              <a:rPr lang="en-US" altLang="zh-CN" sz="2400" b="1" dirty="0">
                <a:solidFill>
                  <a:schemeClr val="dk2"/>
                </a:solidFill>
              </a:rPr>
              <a:t>–</a:t>
            </a:r>
            <a:r>
              <a:rPr lang="zh-CN" altLang="en-US" sz="2400" b="1" dirty="0">
                <a:solidFill>
                  <a:schemeClr val="dk2"/>
                </a:solidFill>
              </a:rPr>
              <a:t>广义：可以把所有和研究生院相关人员进行交流获得信息的过程都称为套磁。 </a:t>
            </a:r>
          </a:p>
          <a:p>
            <a:pPr lvl="0">
              <a:buSzPct val="25000"/>
            </a:pPr>
            <a:endParaRPr lang="en-US" sz="2400" b="1" i="0" u="none" strike="noStrike" cap="none" baseline="0" dirty="0">
              <a:solidFill>
                <a:schemeClr val="dk2"/>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207615917"/>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课程大纲</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275606"/>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5</a:t>
            </a:r>
            <a:r>
              <a:rPr lang="zh-CN" altLang="en-US" sz="2400" b="1" dirty="0">
                <a:solidFill>
                  <a:schemeClr val="dk2"/>
                </a:solidFill>
              </a:rPr>
              <a:t>、选校选专业；</a:t>
            </a:r>
            <a:endParaRPr lang="en-US" altLang="zh-CN" sz="2400" b="1" dirty="0">
              <a:solidFill>
                <a:schemeClr val="dk2"/>
              </a:solidFill>
            </a:endParaRPr>
          </a:p>
          <a:p>
            <a:pPr lvl="0">
              <a:buSzPct val="25000"/>
            </a:pPr>
            <a:endParaRPr lang="en-US" sz="2400" b="1" i="0" u="none" strike="noStrike" cap="none" baseline="0" dirty="0">
              <a:solidFill>
                <a:schemeClr val="dk2"/>
              </a:solidFill>
              <a:sym typeface="Arial"/>
              <a:rtl val="0"/>
            </a:endParaRPr>
          </a:p>
          <a:p>
            <a:pPr lvl="0">
              <a:buSzPct val="25000"/>
            </a:pPr>
            <a:r>
              <a:rPr lang="zh-CN" altLang="en-US" sz="2400" b="1" i="0" u="none" strike="noStrike" cap="none" baseline="0" dirty="0">
                <a:solidFill>
                  <a:schemeClr val="dk2"/>
                </a:solidFill>
                <a:sym typeface="Arial"/>
                <a:rtl val="0"/>
              </a:rPr>
              <a:t>任何情况下，方向比专业重要；</a:t>
            </a:r>
            <a:endParaRPr lang="en-US" altLang="zh-CN" sz="2400" b="1" i="0" u="none" strike="noStrike" cap="none" baseline="0" dirty="0">
              <a:solidFill>
                <a:schemeClr val="dk2"/>
              </a:solidFill>
              <a:sym typeface="Arial"/>
              <a:rtl val="0"/>
            </a:endParaRPr>
          </a:p>
          <a:p>
            <a:pPr lvl="0">
              <a:buSzPct val="25000"/>
            </a:pPr>
            <a:endParaRPr lang="en-US" sz="2400" b="1" dirty="0">
              <a:solidFill>
                <a:schemeClr val="dk2"/>
              </a:solidFill>
            </a:endParaRPr>
          </a:p>
          <a:p>
            <a:pPr lvl="0">
              <a:buSzPct val="25000"/>
            </a:pPr>
            <a:r>
              <a:rPr lang="zh-CN" altLang="en-US" sz="2400" b="1" i="0" u="none" strike="noStrike" cap="none" baseline="0" dirty="0">
                <a:solidFill>
                  <a:schemeClr val="dk2"/>
                </a:solidFill>
                <a:sym typeface="Arial"/>
                <a:rtl val="0"/>
              </a:rPr>
              <a:t>很多情况下，选择比努力重要；</a:t>
            </a:r>
            <a:endParaRPr lang="en-US" sz="2400" b="1" i="0" u="none" strike="noStrike" cap="none" baseline="0" dirty="0">
              <a:solidFill>
                <a:schemeClr val="dk2"/>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3061534035"/>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6"/>
            <a:ext cx="8229600" cy="3524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zh-CN" altLang="en-US" sz="3000" b="1" dirty="0">
                <a:solidFill>
                  <a:schemeClr val="dk2"/>
                </a:solidFill>
              </a:rPr>
              <a:t>课程大纲</a:t>
            </a:r>
            <a:endParaRPr lang="zh-CN" sz="3000" b="1" i="0" u="none" strike="noStrike" cap="none" baseline="0" dirty="0">
              <a:solidFill>
                <a:schemeClr val="dk2"/>
              </a:solidFill>
              <a:latin typeface="Arial"/>
              <a:ea typeface="Arial"/>
              <a:cs typeface="Arial"/>
              <a:sym typeface="Arial"/>
              <a:rtl val="0"/>
            </a:endParaRPr>
          </a:p>
        </p:txBody>
      </p:sp>
      <p:sp>
        <p:nvSpPr>
          <p:cNvPr id="48" name="Shape 48"/>
          <p:cNvSpPr txBox="1">
            <a:spLocks noGrp="1"/>
          </p:cNvSpPr>
          <p:nvPr>
            <p:ph type="body" idx="1"/>
          </p:nvPr>
        </p:nvSpPr>
        <p:spPr>
          <a:xfrm>
            <a:off x="457200" y="1275606"/>
            <a:ext cx="8229600" cy="3576599"/>
          </a:xfrm>
          <a:prstGeom prst="rect">
            <a:avLst/>
          </a:prstGeom>
          <a:noFill/>
          <a:ln>
            <a:noFill/>
          </a:ln>
        </p:spPr>
        <p:txBody>
          <a:bodyPr lIns="91425" tIns="91425" rIns="91425" bIns="91425" anchor="t" anchorCtr="0">
            <a:noAutofit/>
          </a:bodyPr>
          <a:lstStyle/>
          <a:p>
            <a:pPr lvl="0">
              <a:buSzPct val="25000"/>
            </a:pPr>
            <a:r>
              <a:rPr lang="en-US" altLang="zh-CN" sz="2400" b="1" dirty="0">
                <a:solidFill>
                  <a:schemeClr val="dk2"/>
                </a:solidFill>
              </a:rPr>
              <a:t>6</a:t>
            </a:r>
            <a:r>
              <a:rPr lang="zh-CN" altLang="en-US" sz="2400" b="1" dirty="0">
                <a:solidFill>
                  <a:schemeClr val="dk2"/>
                </a:solidFill>
              </a:rPr>
              <a:t>、各种文书怎么出彩：</a:t>
            </a:r>
            <a:r>
              <a:rPr lang="en-US" altLang="zh-CN" sz="2400" b="1" dirty="0">
                <a:solidFill>
                  <a:schemeClr val="dk2"/>
                </a:solidFill>
              </a:rPr>
              <a:t>PS, Essay,</a:t>
            </a:r>
            <a:r>
              <a:rPr lang="zh-CN" altLang="en-US" sz="2400" b="1" dirty="0">
                <a:solidFill>
                  <a:schemeClr val="dk2"/>
                </a:solidFill>
              </a:rPr>
              <a:t> </a:t>
            </a:r>
            <a:r>
              <a:rPr lang="en-US" altLang="zh-CN" sz="2400" b="1" dirty="0">
                <a:solidFill>
                  <a:schemeClr val="dk2"/>
                </a:solidFill>
              </a:rPr>
              <a:t>PHS,</a:t>
            </a:r>
            <a:r>
              <a:rPr lang="zh-CN" altLang="en-US" sz="2400" b="1" dirty="0">
                <a:solidFill>
                  <a:schemeClr val="dk2"/>
                </a:solidFill>
              </a:rPr>
              <a:t> </a:t>
            </a:r>
            <a:r>
              <a:rPr lang="en-US" altLang="zh-CN" sz="2400" b="1" dirty="0">
                <a:solidFill>
                  <a:schemeClr val="dk2"/>
                </a:solidFill>
              </a:rPr>
              <a:t>DS;</a:t>
            </a:r>
          </a:p>
          <a:p>
            <a:pPr lvl="0">
              <a:buSzPct val="25000"/>
            </a:pPr>
            <a:endParaRPr lang="en-US" sz="2400" b="1" i="0" u="none" strike="noStrike" cap="none" baseline="0" dirty="0">
              <a:solidFill>
                <a:schemeClr val="dk2"/>
              </a:solidFill>
              <a:sym typeface="Arial"/>
              <a:rtl val="0"/>
            </a:endParaRPr>
          </a:p>
          <a:p>
            <a:pPr lvl="0">
              <a:buSzPct val="25000"/>
            </a:pPr>
            <a:r>
              <a:rPr lang="en-US" sz="2400" b="1" dirty="0">
                <a:solidFill>
                  <a:schemeClr val="dk2"/>
                </a:solidFill>
              </a:rPr>
              <a:t>80</a:t>
            </a:r>
            <a:r>
              <a:rPr lang="en-US" altLang="zh-CN" sz="2400" b="1" dirty="0">
                <a:solidFill>
                  <a:schemeClr val="dk2"/>
                </a:solidFill>
              </a:rPr>
              <a:t>%</a:t>
            </a:r>
            <a:r>
              <a:rPr lang="zh-CN" altLang="en-US" sz="2400" b="1" dirty="0">
                <a:solidFill>
                  <a:schemeClr val="dk2"/>
                </a:solidFill>
              </a:rPr>
              <a:t>以上的申请者的文书是不合格的；</a:t>
            </a:r>
            <a:endParaRPr lang="en-US" altLang="zh-CN" sz="2400" b="1" dirty="0">
              <a:solidFill>
                <a:schemeClr val="dk2"/>
              </a:solidFill>
            </a:endParaRPr>
          </a:p>
          <a:p>
            <a:pPr lvl="0">
              <a:buSzPct val="25000"/>
            </a:pPr>
            <a:endParaRPr lang="en-US" altLang="zh-CN" sz="2400" b="1" dirty="0">
              <a:solidFill>
                <a:schemeClr val="dk2"/>
              </a:solidFill>
            </a:endParaRPr>
          </a:p>
          <a:p>
            <a:pPr lvl="0">
              <a:buSzPct val="25000"/>
            </a:pPr>
            <a:r>
              <a:rPr lang="en-US" altLang="zh-CN" sz="2400" b="1" dirty="0">
                <a:solidFill>
                  <a:schemeClr val="dk2"/>
                </a:solidFill>
              </a:rPr>
              <a:t>PS</a:t>
            </a:r>
            <a:r>
              <a:rPr lang="zh-CN" altLang="en-US" sz="2400" b="1" dirty="0">
                <a:solidFill>
                  <a:schemeClr val="dk2"/>
                </a:solidFill>
              </a:rPr>
              <a:t>的是啥：“以理服人”的情书；</a:t>
            </a:r>
          </a:p>
          <a:p>
            <a:pPr lvl="0">
              <a:buSzPct val="25000"/>
            </a:pPr>
            <a:r>
              <a:rPr lang="zh-CN" altLang="en-US" sz="2400" b="1" dirty="0">
                <a:solidFill>
                  <a:schemeClr val="dk2"/>
                </a:solidFill>
              </a:rPr>
              <a:t>为什么你要选择我？</a:t>
            </a:r>
          </a:p>
          <a:p>
            <a:pPr lvl="0">
              <a:buSzPct val="25000"/>
            </a:pPr>
            <a:r>
              <a:rPr lang="zh-CN" altLang="en-US" sz="2400" b="1" dirty="0">
                <a:solidFill>
                  <a:schemeClr val="dk2"/>
                </a:solidFill>
              </a:rPr>
              <a:t>为什么我要选择你？</a:t>
            </a:r>
          </a:p>
          <a:p>
            <a:pPr lvl="0">
              <a:buSzPct val="25000"/>
            </a:pPr>
            <a:endParaRPr lang="en-US" altLang="zh-CN" sz="2400" b="1" dirty="0">
              <a:solidFill>
                <a:schemeClr val="dk2"/>
              </a:solidFill>
            </a:endParaRPr>
          </a:p>
          <a:p>
            <a:pPr lvl="0">
              <a:buSzPct val="25000"/>
            </a:pPr>
            <a:endParaRPr lang="en-US" sz="2400" b="1" i="0" u="none" strike="noStrike" cap="none" baseline="0" dirty="0">
              <a:solidFill>
                <a:schemeClr val="dk2"/>
              </a:solidFill>
              <a:sym typeface="Arial"/>
              <a:rtl val="0"/>
            </a:endParaRPr>
          </a:p>
          <a:p>
            <a:pPr lvl="0">
              <a:buSzPct val="25000"/>
            </a:pPr>
            <a:endParaRPr lang="en-US" sz="2400" b="1" i="0" u="none" strike="noStrike" cap="none" baseline="0" dirty="0">
              <a:solidFill>
                <a:schemeClr val="dk2"/>
              </a:solidFill>
              <a:sym typeface="Arial"/>
              <a:rtl val="0"/>
            </a:endParaRPr>
          </a:p>
          <a:p>
            <a:pPr lvl="0">
              <a:buSzPct val="25000"/>
            </a:pPr>
            <a:endParaRPr lang="en-US" sz="2400" dirty="0">
              <a:solidFill>
                <a:schemeClr val="dk1"/>
              </a:solidFill>
            </a:endParaRPr>
          </a:p>
          <a:p>
            <a:pPr lvl="0">
              <a:buSzPct val="25000"/>
            </a:pPr>
            <a:endParaRPr sz="2400" b="0" i="0" u="none" strike="noStrike" cap="none" baseline="0" dirty="0">
              <a:solidFill>
                <a:schemeClr val="dk1"/>
              </a:solidFill>
              <a:sym typeface="Arial"/>
              <a:rtl val="0"/>
            </a:endParaRPr>
          </a:p>
        </p:txBody>
      </p:sp>
    </p:spTree>
    <p:extLst>
      <p:ext uri="{BB962C8B-B14F-4D97-AF65-F5344CB8AC3E}">
        <p14:creationId xmlns:p14="http://schemas.microsoft.com/office/powerpoint/2010/main" val="512863484"/>
      </p:ext>
    </p:extLst>
  </p:cSld>
  <p:clrMapOvr>
    <a:masterClrMapping/>
  </p:clrMapOvr>
  <p:transition spd="slow">
    <p:cut/>
  </p:transition>
</p:sld>
</file>

<file path=ppt/theme/theme1.xml><?xml version="1.0" encoding="utf-8"?>
<a:theme xmlns:a="http://schemas.openxmlformats.org/drawingml/2006/main"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1823</Words>
  <Application>Microsoft Office PowerPoint</Application>
  <PresentationFormat>全屏显示(16:9)</PresentationFormat>
  <Paragraphs>213</Paragraphs>
  <Slides>28</Slides>
  <Notes>28</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28</vt:i4>
      </vt:variant>
    </vt:vector>
  </HeadingPairs>
  <TitlesOfParts>
    <vt:vector size="30" baseType="lpstr">
      <vt:lpstr>Arial</vt:lpstr>
      <vt:lpstr>label</vt:lpstr>
      <vt:lpstr>01 前言+整体规划</vt:lpstr>
      <vt:lpstr>前言 世毕盟A项目课程的重要性</vt:lpstr>
      <vt:lpstr>课程大纲</vt:lpstr>
      <vt:lpstr>课程大纲</vt:lpstr>
      <vt:lpstr>课程大纲</vt:lpstr>
      <vt:lpstr>课程大纲</vt:lpstr>
      <vt:lpstr>课程大纲</vt:lpstr>
      <vt:lpstr>课程大纲</vt:lpstr>
      <vt:lpstr>课程大纲</vt:lpstr>
      <vt:lpstr>课程大纲</vt:lpstr>
      <vt:lpstr>课程大纲</vt:lpstr>
      <vt:lpstr>课程大纲</vt:lpstr>
      <vt:lpstr>课程大纲</vt:lpstr>
      <vt:lpstr>一、扫盲（世毕盟论十大关系）</vt:lpstr>
      <vt:lpstr>一、扫盲（世毕盟论十大关系）</vt:lpstr>
      <vt:lpstr>一、扫盲（世毕盟论十大关系）</vt:lpstr>
      <vt:lpstr>一、扫盲（世毕盟论十大关系）</vt:lpstr>
      <vt:lpstr>一、扫盲（世毕盟论十大关系）</vt:lpstr>
      <vt:lpstr>一、扫盲（世毕盟论十大关系）</vt:lpstr>
      <vt:lpstr>一、扫盲（世毕盟论十大关系）</vt:lpstr>
      <vt:lpstr>一、扫盲（世毕盟论十大关系）</vt:lpstr>
      <vt:lpstr>一、扫盲（世毕盟论十大关系）</vt:lpstr>
      <vt:lpstr>一、扫盲（世毕盟论十大关系）</vt:lpstr>
      <vt:lpstr>一、扫盲（世毕盟论十大关系）</vt:lpstr>
      <vt:lpstr>一、扫盲（世毕盟论十大关系）</vt:lpstr>
      <vt:lpstr>二、申请的时间表</vt:lpstr>
      <vt:lpstr>三、扫盲专区（世毕盟语录节选）</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海外暑研注意事项</dc:title>
  <cp:lastModifiedBy>Tom Gong</cp:lastModifiedBy>
  <cp:revision>56</cp:revision>
  <dcterms:modified xsi:type="dcterms:W3CDTF">2017-03-11T00:38:55Z</dcterms:modified>
</cp:coreProperties>
</file>