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60" r:id="rId2"/>
    <p:sldId id="257" r:id="rId3"/>
    <p:sldId id="275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Roboto Slab" panose="02010600030101010101" charset="0"/>
      <p:regular r:id="rId22"/>
      <p:bold r:id="rId23"/>
    </p:embeddedFont>
    <p:embeddedFont>
      <p:font typeface="Roboto" panose="02010600030101010101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627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128770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699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437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zh-C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>
                <a:solidFill>
                  <a:schemeClr val="tx1"/>
                </a:solidFill>
              </a:rPr>
              <a:t>02+03 </a:t>
            </a:r>
            <a:r>
              <a:rPr lang="zh-CN" altLang="en-US" sz="6000" dirty="0">
                <a:solidFill>
                  <a:schemeClr val="tx1"/>
                </a:solidFill>
              </a:rPr>
              <a:t>个人简历布局和策划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altLang="zh-CN" sz="3600" dirty="0"/>
              <a:t>GGU </a:t>
            </a:r>
            <a:r>
              <a:rPr lang="en-US" altLang="zh-CN" sz="3600"/>
              <a:t>Consulting 2017</a:t>
            </a:r>
            <a:endParaRPr lang="en-US" altLang="zh-CN" sz="3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021138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zh-CN" altLang="en-US" dirty="0"/>
              <a:t>演示</a:t>
            </a:r>
            <a:r>
              <a:rPr lang="en-US" altLang="zh-CN" dirty="0"/>
              <a:t>+</a:t>
            </a:r>
            <a:r>
              <a:rPr lang="zh-CN" altLang="en-US" dirty="0"/>
              <a:t>注意事项</a:t>
            </a:r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AutoNum type="arabicPeriod"/>
            </a:pPr>
            <a:endParaRPr lang="en-US" altLang="zh-CN" dirty="0"/>
          </a:p>
          <a:p>
            <a:pPr marL="342900" lvl="0" indent="-342900">
              <a:spcBef>
                <a:spcPts val="0"/>
              </a:spcBef>
              <a:buAutoNum type="arabicPeriod"/>
            </a:pPr>
            <a:endParaRPr lang="en-US" altLang="zh-CN" dirty="0"/>
          </a:p>
          <a:p>
            <a:pPr marL="342900" lvl="0" indent="-342900">
              <a:spcBef>
                <a:spcPts val="0"/>
              </a:spcBef>
              <a:buAutoNum type="arabicPeriod"/>
            </a:pPr>
            <a:endParaRPr lang="en-US" altLang="zh-CN" dirty="0"/>
          </a:p>
          <a:p>
            <a:pPr marL="342900" lvl="0" indent="-342900">
              <a:spcBef>
                <a:spcPts val="0"/>
              </a:spcBef>
              <a:buAutoNum type="arabicPeriod"/>
            </a:pPr>
            <a:endParaRPr lang="en-US" altLang="zh-CN" dirty="0"/>
          </a:p>
          <a:p>
            <a:pPr marL="342900" lvl="0" indent="-342900">
              <a:spcBef>
                <a:spcPts val="0"/>
              </a:spcBef>
              <a:buAutoNum type="arabicPeriod"/>
            </a:pPr>
            <a:endParaRPr lang="en-US" altLang="zh-CN" dirty="0"/>
          </a:p>
          <a:p>
            <a:pPr lvl="0">
              <a:spcBef>
                <a:spcPts val="0"/>
              </a:spcBef>
            </a:pPr>
            <a:r>
              <a:rPr lang="zh-CN" altLang="en-US" dirty="0"/>
              <a:t>公司名称的规范；地点精确到城市；身份的种类；跨度精确到月；其他；</a:t>
            </a:r>
            <a:endParaRPr lang="en-US" altLang="zh-CN" dirty="0"/>
          </a:p>
          <a:p>
            <a:pPr marL="342900" lvl="0" indent="-342900">
              <a:spcBef>
                <a:spcPts val="0"/>
              </a:spcBef>
              <a:buAutoNum type="arabicPeriod"/>
            </a:pPr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03599"/>
            <a:ext cx="7920880" cy="292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3865992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E. </a:t>
            </a:r>
            <a:r>
              <a:rPr lang="zh-CN" altLang="en-US" dirty="0"/>
              <a:t>领导力和课外活动</a:t>
            </a:r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AutoNum type="arabicPeriod"/>
            </a:pPr>
            <a:r>
              <a:rPr lang="zh-CN" altLang="en-US" dirty="0"/>
              <a:t>机构</a:t>
            </a:r>
            <a:endParaRPr lang="en-US" altLang="zh-CN" dirty="0"/>
          </a:p>
          <a:p>
            <a:pPr marL="342900" lvl="0" indent="-342900">
              <a:spcBef>
                <a:spcPts val="0"/>
              </a:spcBef>
              <a:buAutoNum type="arabicPeriod"/>
            </a:pPr>
            <a:r>
              <a:rPr lang="zh-CN" altLang="en-US" dirty="0"/>
              <a:t>部门</a:t>
            </a:r>
            <a:endParaRPr lang="en-US" altLang="zh-CN" dirty="0"/>
          </a:p>
          <a:p>
            <a:pPr marL="342900" lvl="0" indent="-342900">
              <a:spcBef>
                <a:spcPts val="0"/>
              </a:spcBef>
              <a:buAutoNum type="arabicPeriod"/>
            </a:pPr>
            <a:r>
              <a:rPr lang="zh-CN" altLang="en-US" dirty="0"/>
              <a:t>身份</a:t>
            </a:r>
            <a:endParaRPr lang="en-US" altLang="zh-CN" dirty="0"/>
          </a:p>
          <a:p>
            <a:pPr marL="342900" lvl="0" indent="-342900">
              <a:spcBef>
                <a:spcPts val="0"/>
              </a:spcBef>
              <a:buAutoNum type="arabicPeriod"/>
            </a:pPr>
            <a:r>
              <a:rPr lang="zh-CN" altLang="en-US" dirty="0"/>
              <a:t>时间跨度（精确到月）</a:t>
            </a:r>
            <a:endParaRPr lang="en-US" altLang="zh-CN" dirty="0"/>
          </a:p>
          <a:p>
            <a:pPr marL="342900" lvl="0" indent="-342900">
              <a:spcBef>
                <a:spcPts val="0"/>
              </a:spcBef>
              <a:buAutoNum type="arabicPeriod"/>
            </a:pPr>
            <a:r>
              <a:rPr lang="zh-CN" altLang="en-US" dirty="0"/>
              <a:t>要点（</a:t>
            </a:r>
            <a:r>
              <a:rPr lang="en-US" altLang="zh-CN" dirty="0"/>
              <a:t>2-4</a:t>
            </a:r>
            <a:r>
              <a:rPr lang="zh-CN" altLang="en-US" dirty="0"/>
              <a:t>点）</a:t>
            </a:r>
            <a:endParaRPr lang="en-US" altLang="zh-CN" dirty="0"/>
          </a:p>
          <a:p>
            <a:pPr marL="342900" lvl="0" indent="-342900">
              <a:spcBef>
                <a:spcPts val="0"/>
              </a:spcBef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865992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zh-CN" altLang="en-US" dirty="0"/>
              <a:t>演示</a:t>
            </a:r>
            <a:r>
              <a:rPr lang="en-US" altLang="zh-CN" dirty="0"/>
              <a:t>+</a:t>
            </a:r>
            <a:r>
              <a:rPr lang="zh-CN" altLang="en-US" dirty="0"/>
              <a:t>注意事项</a:t>
            </a:r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endParaRPr lang="en-US" altLang="zh-CN" dirty="0"/>
          </a:p>
          <a:p>
            <a:pPr lvl="0">
              <a:spcBef>
                <a:spcPts val="0"/>
              </a:spcBef>
            </a:pPr>
            <a:endParaRPr lang="en-US" altLang="zh-CN" dirty="0"/>
          </a:p>
          <a:p>
            <a:pPr lvl="0">
              <a:spcBef>
                <a:spcPts val="0"/>
              </a:spcBef>
            </a:pPr>
            <a:endParaRPr lang="en-US" altLang="zh-CN" dirty="0"/>
          </a:p>
          <a:p>
            <a:pPr lvl="0">
              <a:spcBef>
                <a:spcPts val="0"/>
              </a:spcBef>
            </a:pPr>
            <a:endParaRPr lang="en-US" altLang="zh-CN" dirty="0"/>
          </a:p>
          <a:p>
            <a:pPr lvl="0">
              <a:spcBef>
                <a:spcPts val="0"/>
              </a:spcBef>
            </a:pPr>
            <a:r>
              <a:rPr lang="zh-CN" altLang="en-US" dirty="0"/>
              <a:t>身份的种类；其他；</a:t>
            </a:r>
            <a:endParaRPr lang="en-US" altLang="zh-CN" dirty="0"/>
          </a:p>
          <a:p>
            <a:pPr lvl="0">
              <a:spcBef>
                <a:spcPts val="0"/>
              </a:spcBef>
            </a:pPr>
            <a:endParaRPr lang="en-US" altLang="zh-CN" dirty="0"/>
          </a:p>
          <a:p>
            <a:pPr lvl="0">
              <a:spcBef>
                <a:spcPts val="0"/>
              </a:spcBef>
            </a:pPr>
            <a:endParaRPr lang="en-US" altLang="zh-CN" dirty="0"/>
          </a:p>
          <a:p>
            <a:pPr lvl="0">
              <a:spcBef>
                <a:spcPts val="0"/>
              </a:spcBef>
            </a:pPr>
            <a:endParaRPr lang="en-US" altLang="zh-CN" dirty="0"/>
          </a:p>
          <a:p>
            <a:pPr lvl="0">
              <a:spcBef>
                <a:spcPts val="0"/>
              </a:spcBef>
            </a:pPr>
            <a:endParaRPr lang="en-US" altLang="zh-CN" dirty="0"/>
          </a:p>
          <a:p>
            <a:pPr lvl="0">
              <a:spcBef>
                <a:spcPts val="0"/>
              </a:spcBef>
            </a:pPr>
            <a:endParaRPr lang="en-US" altLang="zh-CN" dirty="0"/>
          </a:p>
          <a:p>
            <a:pPr marL="342900" lvl="0" indent="-342900">
              <a:spcBef>
                <a:spcPts val="0"/>
              </a:spcBef>
              <a:buAutoNum type="arabicPeriod"/>
            </a:pPr>
            <a:endParaRPr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757363"/>
            <a:ext cx="817245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8100833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F. </a:t>
            </a:r>
            <a:r>
              <a:rPr lang="zh-CN" altLang="en-US" dirty="0"/>
              <a:t>科研论文产出</a:t>
            </a:r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AutoNum type="arabicPeriod"/>
            </a:pPr>
            <a:r>
              <a:rPr lang="zh-CN" altLang="en-US" dirty="0"/>
              <a:t>论文的名称；</a:t>
            </a:r>
            <a:endParaRPr lang="en-US" altLang="zh-CN" dirty="0"/>
          </a:p>
          <a:p>
            <a:pPr marL="342900" lvl="0" indent="-342900">
              <a:spcBef>
                <a:spcPts val="0"/>
              </a:spcBef>
              <a:buAutoNum type="arabicPeriod"/>
            </a:pPr>
            <a:r>
              <a:rPr lang="zh-CN" altLang="en-US" dirty="0"/>
              <a:t>会议名称</a:t>
            </a:r>
            <a:r>
              <a:rPr lang="en-US" altLang="zh-CN" dirty="0"/>
              <a:t>+</a:t>
            </a:r>
            <a:r>
              <a:rPr lang="zh-CN" altLang="en-US" dirty="0"/>
              <a:t>时间</a:t>
            </a:r>
            <a:r>
              <a:rPr lang="en-US" altLang="zh-CN" dirty="0"/>
              <a:t>/</a:t>
            </a:r>
            <a:r>
              <a:rPr lang="zh-CN" altLang="en-US" dirty="0"/>
              <a:t>刊物的名称</a:t>
            </a:r>
            <a:r>
              <a:rPr lang="en-US" altLang="zh-CN" dirty="0"/>
              <a:t>+</a:t>
            </a:r>
            <a:r>
              <a:rPr lang="zh-CN" altLang="en-US" dirty="0"/>
              <a:t>刊号</a:t>
            </a:r>
            <a:r>
              <a:rPr lang="en-US" altLang="zh-CN" dirty="0"/>
              <a:t>+</a:t>
            </a:r>
            <a:r>
              <a:rPr lang="zh-CN" altLang="en-US" dirty="0"/>
              <a:t>页码；</a:t>
            </a:r>
            <a:endParaRPr lang="en-US" altLang="zh-CN" dirty="0"/>
          </a:p>
          <a:p>
            <a:pPr marL="342900" lvl="0" indent="-342900">
              <a:spcBef>
                <a:spcPts val="0"/>
              </a:spcBef>
              <a:buAutoNum type="arabicPeriod"/>
            </a:pPr>
            <a:r>
              <a:rPr lang="zh-CN" altLang="en-US" dirty="0"/>
              <a:t>发表状态；</a:t>
            </a:r>
            <a:endParaRPr lang="en-US" altLang="zh-CN" dirty="0"/>
          </a:p>
          <a:p>
            <a:pPr marL="342900" lvl="0" indent="-342900">
              <a:spcBef>
                <a:spcPts val="0"/>
              </a:spcBef>
              <a:buAutoNum type="arabicPeriod"/>
            </a:pPr>
            <a:r>
              <a:rPr lang="zh-CN" altLang="en-US" dirty="0"/>
              <a:t>作者次序；</a:t>
            </a:r>
            <a:endParaRPr lang="en-US" altLang="zh-CN" dirty="0"/>
          </a:p>
          <a:p>
            <a:pPr marL="342900" lvl="0" indent="-342900">
              <a:spcBef>
                <a:spcPts val="0"/>
              </a:spcBef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8100833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zh-CN" altLang="en-US" dirty="0"/>
              <a:t>演示</a:t>
            </a:r>
            <a:r>
              <a:rPr lang="en-US" altLang="zh-CN" dirty="0"/>
              <a:t>+</a:t>
            </a:r>
            <a:r>
              <a:rPr lang="zh-CN" altLang="en-US" dirty="0"/>
              <a:t>注意事项</a:t>
            </a:r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AutoNum type="arabicPeriod"/>
            </a:pPr>
            <a:endParaRPr lang="en-US" altLang="zh-CN" dirty="0"/>
          </a:p>
          <a:p>
            <a:pPr lvl="0">
              <a:spcBef>
                <a:spcPts val="0"/>
              </a:spcBef>
            </a:pPr>
            <a:endParaRPr lang="en-US" altLang="zh-CN" dirty="0"/>
          </a:p>
          <a:p>
            <a:pPr lvl="0">
              <a:spcBef>
                <a:spcPts val="0"/>
              </a:spcBef>
            </a:pPr>
            <a:endParaRPr lang="en-US" altLang="zh-CN" dirty="0"/>
          </a:p>
          <a:p>
            <a:pPr lvl="0">
              <a:spcBef>
                <a:spcPts val="0"/>
              </a:spcBef>
            </a:pPr>
            <a:endParaRPr lang="en-US" altLang="zh-CN" dirty="0"/>
          </a:p>
          <a:p>
            <a:pPr lvl="0">
              <a:spcBef>
                <a:spcPts val="0"/>
              </a:spcBef>
            </a:pPr>
            <a:endParaRPr lang="en-US" altLang="zh-CN" dirty="0"/>
          </a:p>
          <a:p>
            <a:pPr lvl="0">
              <a:spcBef>
                <a:spcPts val="0"/>
              </a:spcBef>
            </a:pPr>
            <a:endParaRPr lang="en-US" altLang="zh-CN" dirty="0"/>
          </a:p>
          <a:p>
            <a:pPr marL="342900" lvl="0" indent="-342900">
              <a:spcBef>
                <a:spcPts val="0"/>
              </a:spcBef>
              <a:buAutoNum type="arabicPeriod"/>
            </a:pPr>
            <a:endParaRPr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7614"/>
            <a:ext cx="776287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8100833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G. </a:t>
            </a:r>
            <a:r>
              <a:rPr lang="zh-CN" altLang="en-US" dirty="0"/>
              <a:t>技能和其他</a:t>
            </a:r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AutoNum type="arabicPeriod"/>
            </a:pPr>
            <a:r>
              <a:rPr lang="zh-CN" altLang="en-US" dirty="0"/>
              <a:t>语言能力</a:t>
            </a:r>
            <a:endParaRPr lang="en-US" altLang="zh-CN" dirty="0"/>
          </a:p>
          <a:p>
            <a:pPr marL="342900" lvl="0" indent="-342900">
              <a:spcBef>
                <a:spcPts val="0"/>
              </a:spcBef>
              <a:buAutoNum type="arabicPeriod"/>
            </a:pPr>
            <a:r>
              <a:rPr lang="zh-CN" altLang="en-US" dirty="0"/>
              <a:t>计算机能力</a:t>
            </a:r>
            <a:endParaRPr lang="en-US" altLang="zh-CN" dirty="0"/>
          </a:p>
          <a:p>
            <a:pPr marL="342900" lvl="0" indent="-342900">
              <a:spcBef>
                <a:spcPts val="0"/>
              </a:spcBef>
              <a:buAutoNum type="arabicPeriod"/>
            </a:pPr>
            <a:r>
              <a:rPr lang="zh-CN" altLang="en-US" dirty="0"/>
              <a:t>其他（兴趣爱好、其他特长、志愿经历等）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7953285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zh-CN" altLang="en-US" dirty="0"/>
              <a:t>演示</a:t>
            </a:r>
            <a:r>
              <a:rPr lang="en-US" altLang="zh-CN" dirty="0"/>
              <a:t>+</a:t>
            </a:r>
            <a:r>
              <a:rPr lang="zh-CN" altLang="en-US" dirty="0"/>
              <a:t>注意事项</a:t>
            </a:r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endParaRPr lang="en-US" dirty="0"/>
          </a:p>
          <a:p>
            <a:pPr lvl="0">
              <a:spcBef>
                <a:spcPts val="0"/>
              </a:spcBef>
            </a:pPr>
            <a:endParaRPr lang="en-US" dirty="0"/>
          </a:p>
          <a:p>
            <a:pPr lvl="0">
              <a:spcBef>
                <a:spcPts val="0"/>
              </a:spcBef>
            </a:pPr>
            <a:endParaRPr lang="en-US" dirty="0"/>
          </a:p>
          <a:p>
            <a:pPr lvl="0">
              <a:spcBef>
                <a:spcPts val="0"/>
              </a:spcBef>
            </a:pPr>
            <a:endParaRPr lang="en-US" dirty="0"/>
          </a:p>
          <a:p>
            <a:pPr lvl="0">
              <a:spcBef>
                <a:spcPts val="0"/>
              </a:spcBef>
            </a:pPr>
            <a:endParaRPr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1914525"/>
            <a:ext cx="812482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7953285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H. </a:t>
            </a:r>
            <a:r>
              <a:rPr lang="zh-CN" altLang="en-US" dirty="0"/>
              <a:t>奖项和荣誉</a:t>
            </a:r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AutoNum type="arabicPeriod"/>
            </a:pPr>
            <a:r>
              <a:rPr lang="zh-CN" altLang="en-US" dirty="0"/>
              <a:t>奖项名称</a:t>
            </a:r>
            <a:endParaRPr lang="en-US" altLang="zh-CN" dirty="0"/>
          </a:p>
          <a:p>
            <a:pPr marL="342900" lvl="0" indent="-342900">
              <a:spcBef>
                <a:spcPts val="0"/>
              </a:spcBef>
              <a:buAutoNum type="arabicPeriod"/>
            </a:pPr>
            <a:r>
              <a:rPr lang="zh-CN" altLang="en-US" dirty="0"/>
              <a:t>比例</a:t>
            </a:r>
            <a:endParaRPr lang="en-US" altLang="zh-CN" dirty="0"/>
          </a:p>
          <a:p>
            <a:pPr marL="342900" lvl="0" indent="-342900">
              <a:spcBef>
                <a:spcPts val="0"/>
              </a:spcBef>
              <a:buAutoNum type="arabicPeriod"/>
            </a:pPr>
            <a:r>
              <a:rPr lang="zh-CN" altLang="en-US" dirty="0"/>
              <a:t>时间（可以精确到年）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8522822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zh-CN" altLang="en-US" dirty="0"/>
              <a:t>演示</a:t>
            </a:r>
            <a:r>
              <a:rPr lang="en-US" altLang="zh-CN" dirty="0"/>
              <a:t>+</a:t>
            </a:r>
            <a:r>
              <a:rPr lang="zh-CN" altLang="en-US" dirty="0"/>
              <a:t>注意事项</a:t>
            </a:r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endParaRPr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91630"/>
            <a:ext cx="8252690" cy="1681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8522822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80664" y="483518"/>
            <a:ext cx="8368200" cy="1538400"/>
          </a:xfrm>
        </p:spPr>
        <p:txBody>
          <a:bodyPr/>
          <a:lstStyle/>
          <a:p>
            <a:pPr algn="l"/>
            <a:r>
              <a:rPr lang="en-US" altLang="zh-CN" sz="6000" dirty="0">
                <a:solidFill>
                  <a:schemeClr val="tx1"/>
                </a:solidFill>
              </a:rPr>
              <a:t>Q&amp;A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577" y="2139702"/>
            <a:ext cx="1961575" cy="1961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5520679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/>
              <a:t>简历的作用</a:t>
            </a:r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sz="3600" dirty="0"/>
              <a:t>完全展示我自己</a:t>
            </a:r>
            <a:r>
              <a:rPr lang="en-US" altLang="zh-CN" sz="3600" dirty="0"/>
              <a:t>—</a:t>
            </a:r>
            <a:r>
              <a:rPr lang="zh-CN" altLang="en-US" sz="3600" dirty="0"/>
              <a:t>面面俱到，知无不言？</a:t>
            </a:r>
            <a:endParaRPr lang="en-US" altLang="zh-CN" sz="3600" dirty="0"/>
          </a:p>
          <a:p>
            <a:pPr lvl="0">
              <a:spcBef>
                <a:spcPts val="0"/>
              </a:spcBef>
              <a:buNone/>
            </a:pPr>
            <a:endParaRPr lang="en-US" altLang="zh-CN" sz="3600" dirty="0"/>
          </a:p>
          <a:p>
            <a:pPr lvl="0">
              <a:spcBef>
                <a:spcPts val="0"/>
              </a:spcBef>
              <a:buNone/>
            </a:pPr>
            <a:r>
              <a:rPr lang="zh-CN" altLang="en-US" sz="3600" dirty="0"/>
              <a:t>片面展示我自己</a:t>
            </a:r>
            <a:r>
              <a:rPr lang="en-US" altLang="zh-CN" sz="3600" dirty="0"/>
              <a:t>—</a:t>
            </a:r>
            <a:r>
              <a:rPr lang="zh-CN" altLang="en-US" sz="3600"/>
              <a:t>扬长避短，投其所好？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4137732229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A. </a:t>
            </a:r>
            <a:r>
              <a:rPr lang="zh-CN" altLang="en-US" dirty="0"/>
              <a:t>个人信息</a:t>
            </a:r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CN" dirty="0"/>
              <a:t>1. </a:t>
            </a:r>
            <a:r>
              <a:rPr lang="zh-CN" altLang="en-US" dirty="0"/>
              <a:t>名字</a:t>
            </a:r>
            <a:endParaRPr lang="en-US" altLang="zh-CN" dirty="0"/>
          </a:p>
          <a:p>
            <a:pPr lvl="0">
              <a:spcBef>
                <a:spcPts val="0"/>
              </a:spcBef>
              <a:buNone/>
            </a:pPr>
            <a:r>
              <a:rPr lang="en-US" altLang="zh-CN" dirty="0"/>
              <a:t>2. </a:t>
            </a:r>
            <a:r>
              <a:rPr lang="zh-CN" altLang="en-US" dirty="0"/>
              <a:t>邮箱</a:t>
            </a:r>
            <a:endParaRPr lang="en-US" altLang="zh-CN" dirty="0"/>
          </a:p>
          <a:p>
            <a:pPr lvl="0">
              <a:spcBef>
                <a:spcPts val="0"/>
              </a:spcBef>
              <a:buNone/>
            </a:pPr>
            <a:r>
              <a:rPr lang="en-US" altLang="zh-CN" dirty="0"/>
              <a:t>3. </a:t>
            </a:r>
            <a:r>
              <a:rPr lang="zh-CN" altLang="en-US" dirty="0"/>
              <a:t>电话</a:t>
            </a:r>
            <a:endParaRPr lang="en-US" altLang="zh-CN" dirty="0"/>
          </a:p>
          <a:p>
            <a:pPr lvl="0">
              <a:spcBef>
                <a:spcPts val="0"/>
              </a:spcBef>
              <a:buNone/>
            </a:pPr>
            <a:r>
              <a:rPr lang="en-US" altLang="zh-CN" dirty="0"/>
              <a:t>4. </a:t>
            </a:r>
            <a:r>
              <a:rPr lang="zh-CN" altLang="en-US" dirty="0"/>
              <a:t>地址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6021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/>
              <a:t>演示</a:t>
            </a:r>
            <a:r>
              <a:rPr lang="en-US" altLang="zh-CN" dirty="0"/>
              <a:t>+</a:t>
            </a:r>
            <a:r>
              <a:rPr lang="zh-CN" altLang="en-US" dirty="0"/>
              <a:t>注意事项</a:t>
            </a:r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First name &amp; Family name; </a:t>
            </a:r>
            <a:r>
              <a:rPr lang="zh-CN" altLang="en-US" dirty="0"/>
              <a:t>地址的规范性和长短；电话号码的标准表述；用什么邮箱（避免乱码嫌疑）；其他要素可以加么？     </a:t>
            </a:r>
            <a:r>
              <a:rPr lang="en-US" altLang="zh-CN" b="1" u="sng" dirty="0" err="1"/>
              <a:t>Bimeng</a:t>
            </a:r>
            <a:r>
              <a:rPr lang="en-US" altLang="zh-CN" b="1" u="sng" dirty="0"/>
              <a:t> (Jessica) SHI</a:t>
            </a:r>
            <a:endParaRPr b="1" u="sn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" y="1957388"/>
            <a:ext cx="829627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9254021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B. </a:t>
            </a:r>
            <a:r>
              <a:rPr lang="zh-CN" altLang="en-US" dirty="0"/>
              <a:t>教育经历</a:t>
            </a:r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AutoNum type="arabicPeriod"/>
            </a:pPr>
            <a:r>
              <a:rPr lang="zh-CN" altLang="en-US" dirty="0"/>
              <a:t>学校（</a:t>
            </a:r>
            <a:r>
              <a:rPr lang="en-US" altLang="zh-CN" dirty="0"/>
              <a:t>+</a:t>
            </a:r>
            <a:r>
              <a:rPr lang="zh-CN" altLang="en-US" dirty="0"/>
              <a:t>地点）</a:t>
            </a:r>
            <a:endParaRPr lang="en-US" altLang="zh-CN" dirty="0"/>
          </a:p>
          <a:p>
            <a:pPr marL="342900" lvl="0" indent="-342900">
              <a:spcBef>
                <a:spcPts val="0"/>
              </a:spcBef>
              <a:buAutoNum type="arabicPeriod"/>
            </a:pPr>
            <a:r>
              <a:rPr lang="zh-CN" altLang="en-US" dirty="0"/>
              <a:t>专业</a:t>
            </a:r>
            <a:endParaRPr lang="en-US" altLang="zh-CN" dirty="0"/>
          </a:p>
          <a:p>
            <a:pPr marL="342900" lvl="0" indent="-342900">
              <a:spcBef>
                <a:spcPts val="0"/>
              </a:spcBef>
              <a:buAutoNum type="arabicPeriod"/>
            </a:pPr>
            <a:r>
              <a:rPr lang="zh-CN" altLang="en-US" dirty="0"/>
              <a:t>时间跨度（精确到月）</a:t>
            </a:r>
            <a:endParaRPr lang="en-US" altLang="zh-CN" dirty="0"/>
          </a:p>
          <a:p>
            <a:pPr marL="342900" lvl="0" indent="-342900">
              <a:spcBef>
                <a:spcPts val="0"/>
              </a:spcBef>
              <a:buAutoNum type="arabicPeriod"/>
            </a:pPr>
            <a:r>
              <a:rPr lang="zh-CN" altLang="en-US" dirty="0"/>
              <a:t>学位</a:t>
            </a:r>
            <a:endParaRPr lang="en-US" altLang="zh-CN" dirty="0"/>
          </a:p>
          <a:p>
            <a:pPr marL="342900" lvl="0" indent="-342900">
              <a:spcBef>
                <a:spcPts val="0"/>
              </a:spcBef>
              <a:buAutoNum type="arabicPeriod"/>
            </a:pPr>
            <a:r>
              <a:rPr lang="zh-CN" altLang="en-US" dirty="0"/>
              <a:t>广告位（你可以想到的一切）</a:t>
            </a:r>
            <a:endParaRPr lang="en-US" altLang="zh-CN" dirty="0"/>
          </a:p>
          <a:p>
            <a:pPr marL="342900" lvl="0" indent="-342900">
              <a:spcBef>
                <a:spcPts val="0"/>
              </a:spcBef>
              <a:buAutoNum type="arabicPeriod"/>
            </a:pPr>
            <a:endParaRPr lang="en-US" altLang="zh-CN" dirty="0"/>
          </a:p>
          <a:p>
            <a:pPr marL="342900" lvl="0" indent="-342900">
              <a:spcBef>
                <a:spcPts val="0"/>
              </a:spcBef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7732229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/>
              <a:t>演示</a:t>
            </a:r>
            <a:r>
              <a:rPr lang="en-US" altLang="zh-CN" dirty="0"/>
              <a:t>+</a:t>
            </a:r>
            <a:r>
              <a:rPr lang="zh-CN" altLang="en-US" dirty="0"/>
              <a:t>注意事项</a:t>
            </a:r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45819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GPA/Major GPA/</a:t>
            </a:r>
            <a:r>
              <a:rPr lang="zh-CN" altLang="en-US" dirty="0"/>
              <a:t>部分</a:t>
            </a:r>
            <a:r>
              <a:rPr lang="en-US" altLang="zh-CN" dirty="0"/>
              <a:t>GPA/</a:t>
            </a:r>
            <a:r>
              <a:rPr lang="zh-CN" altLang="en-US" dirty="0"/>
              <a:t>阶段性</a:t>
            </a:r>
            <a:r>
              <a:rPr lang="en-US" altLang="zh-CN" dirty="0"/>
              <a:t>GPA</a:t>
            </a:r>
            <a:r>
              <a:rPr lang="zh-CN" altLang="en-US" dirty="0"/>
              <a:t>；</a:t>
            </a:r>
            <a:r>
              <a:rPr lang="en-US" altLang="zh-CN" dirty="0"/>
              <a:t> </a:t>
            </a:r>
            <a:r>
              <a:rPr lang="zh-CN" altLang="en-US" dirty="0"/>
              <a:t>奖项和比例；</a:t>
            </a:r>
            <a:r>
              <a:rPr lang="en-US" altLang="zh-CN" dirty="0"/>
              <a:t>GT</a:t>
            </a:r>
            <a:r>
              <a:rPr lang="zh-CN" altLang="en-US" dirty="0"/>
              <a:t>成绩；双学位；海外交换；海外暑期课程；海外科研；摆课程；其他；</a:t>
            </a: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63638"/>
            <a:ext cx="8144991" cy="2347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7732229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C. </a:t>
            </a:r>
            <a:r>
              <a:rPr lang="zh-CN" altLang="en-US" dirty="0"/>
              <a:t>科研经历</a:t>
            </a:r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AutoNum type="arabicPeriod"/>
            </a:pPr>
            <a:r>
              <a:rPr lang="zh-CN" altLang="en-US" dirty="0"/>
              <a:t>科研项目名称；</a:t>
            </a:r>
            <a:endParaRPr lang="en-US" altLang="zh-CN" dirty="0"/>
          </a:p>
          <a:p>
            <a:pPr marL="342900" lvl="0" indent="-342900">
              <a:spcBef>
                <a:spcPts val="0"/>
              </a:spcBef>
              <a:buAutoNum type="arabicPeriod"/>
            </a:pPr>
            <a:r>
              <a:rPr lang="zh-CN" altLang="en-US" dirty="0"/>
              <a:t>你的身份；</a:t>
            </a:r>
            <a:endParaRPr lang="en-US" altLang="zh-CN" dirty="0"/>
          </a:p>
          <a:p>
            <a:pPr marL="342900" lvl="0" indent="-342900">
              <a:spcBef>
                <a:spcPts val="0"/>
              </a:spcBef>
              <a:buAutoNum type="arabicPeriod"/>
            </a:pPr>
            <a:r>
              <a:rPr lang="zh-CN" altLang="en-US" dirty="0"/>
              <a:t>科研地点；</a:t>
            </a:r>
            <a:endParaRPr lang="en-US" altLang="zh-CN" dirty="0"/>
          </a:p>
          <a:p>
            <a:pPr marL="342900" lvl="0" indent="-342900">
              <a:spcBef>
                <a:spcPts val="0"/>
              </a:spcBef>
              <a:buAutoNum type="arabicPeriod"/>
            </a:pPr>
            <a:r>
              <a:rPr lang="zh-CN" altLang="en-US" dirty="0"/>
              <a:t>跨度时间；</a:t>
            </a:r>
            <a:endParaRPr lang="en-US" altLang="zh-CN" dirty="0"/>
          </a:p>
          <a:p>
            <a:pPr marL="342900" lvl="0" indent="-342900">
              <a:buAutoNum type="arabicPeriod"/>
            </a:pPr>
            <a:r>
              <a:rPr lang="en-US" altLang="zh-CN" dirty="0"/>
              <a:t>Advisor/Collaborator</a:t>
            </a:r>
            <a:r>
              <a:rPr lang="zh-CN" altLang="en-US" dirty="0"/>
              <a:t>的介绍；</a:t>
            </a:r>
            <a:endParaRPr lang="en-US" altLang="zh-CN" dirty="0"/>
          </a:p>
          <a:p>
            <a:pPr marL="342900" lvl="0" indent="-342900">
              <a:spcBef>
                <a:spcPts val="0"/>
              </a:spcBef>
              <a:buAutoNum type="arabicPeriod"/>
            </a:pPr>
            <a:r>
              <a:rPr lang="zh-CN" altLang="en-US" dirty="0"/>
              <a:t>具体做了什么</a:t>
            </a:r>
            <a:r>
              <a:rPr lang="en-US" altLang="zh-CN" dirty="0"/>
              <a:t>—</a:t>
            </a:r>
            <a:r>
              <a:rPr lang="zh-CN" altLang="en-US" dirty="0"/>
              <a:t>要点（</a:t>
            </a:r>
            <a:r>
              <a:rPr lang="en-US" altLang="zh-CN" dirty="0"/>
              <a:t>2-5</a:t>
            </a:r>
            <a:r>
              <a:rPr lang="zh-CN" altLang="en-US" dirty="0"/>
              <a:t>条）</a:t>
            </a:r>
            <a:r>
              <a:rPr lang="en-US" altLang="zh-CN" dirty="0"/>
              <a:t>*</a:t>
            </a:r>
            <a:r>
              <a:rPr lang="zh-CN" altLang="en-US" dirty="0"/>
              <a:t>；</a:t>
            </a:r>
            <a:endParaRPr lang="en-US" altLang="zh-CN" dirty="0"/>
          </a:p>
          <a:p>
            <a:pPr marL="342900" lvl="0" indent="-342900">
              <a:spcBef>
                <a:spcPts val="0"/>
              </a:spcBef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865992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zh-CN" altLang="en-US" dirty="0"/>
              <a:t>演示</a:t>
            </a:r>
            <a:r>
              <a:rPr lang="en-US" altLang="zh-CN" dirty="0"/>
              <a:t>+</a:t>
            </a:r>
            <a:r>
              <a:rPr lang="zh-CN" altLang="en-US" dirty="0"/>
              <a:t>注意事项</a:t>
            </a:r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endParaRPr lang="en-US" altLang="zh-CN" dirty="0"/>
          </a:p>
          <a:p>
            <a:pPr marL="342900" lvl="0" indent="-342900">
              <a:spcBef>
                <a:spcPts val="0"/>
              </a:spcBef>
              <a:buAutoNum type="arabicPeriod"/>
            </a:pPr>
            <a:endParaRPr lang="en-US" dirty="0"/>
          </a:p>
          <a:p>
            <a:pPr marL="342900" lvl="0" indent="-342900">
              <a:spcBef>
                <a:spcPts val="0"/>
              </a:spcBef>
              <a:buAutoNum type="arabicPeriod"/>
            </a:pPr>
            <a:endParaRPr lang="en-US" dirty="0"/>
          </a:p>
          <a:p>
            <a:pPr marL="342900" lvl="0" indent="-342900">
              <a:spcBef>
                <a:spcPts val="0"/>
              </a:spcBef>
              <a:buAutoNum type="arabicPeriod"/>
            </a:pPr>
            <a:endParaRPr lang="en-US" dirty="0"/>
          </a:p>
          <a:p>
            <a:pPr lvl="0">
              <a:spcBef>
                <a:spcPts val="0"/>
              </a:spcBef>
            </a:pPr>
            <a:r>
              <a:rPr lang="zh-CN" altLang="en-US" dirty="0"/>
              <a:t>科研项目名称的特征度和美观；身份的种类；时间跨度精确到月；要点（实意动词的</a:t>
            </a:r>
            <a:r>
              <a:rPr lang="zh-CN" altLang="en-US" u="sng" dirty="0"/>
              <a:t>一般过去时</a:t>
            </a:r>
            <a:r>
              <a:rPr lang="zh-CN" altLang="en-US" dirty="0"/>
              <a:t>）；其他；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95425"/>
            <a:ext cx="8352928" cy="1725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3865992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D. </a:t>
            </a:r>
            <a:r>
              <a:rPr lang="zh-CN" altLang="en-US" dirty="0"/>
              <a:t>实习经历</a:t>
            </a:r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AutoNum type="arabicPeriod"/>
            </a:pPr>
            <a:r>
              <a:rPr lang="zh-CN" altLang="en-US" dirty="0"/>
              <a:t>公司</a:t>
            </a:r>
            <a:endParaRPr lang="en-US" altLang="zh-CN" dirty="0"/>
          </a:p>
          <a:p>
            <a:pPr marL="342900" lvl="0" indent="-342900">
              <a:spcBef>
                <a:spcPts val="0"/>
              </a:spcBef>
              <a:buAutoNum type="arabicPeriod"/>
            </a:pPr>
            <a:r>
              <a:rPr lang="zh-CN" altLang="en-US" dirty="0"/>
              <a:t>地点</a:t>
            </a:r>
            <a:endParaRPr lang="en-US" altLang="zh-CN" dirty="0"/>
          </a:p>
          <a:p>
            <a:pPr marL="342900" lvl="0" indent="-342900">
              <a:spcBef>
                <a:spcPts val="0"/>
              </a:spcBef>
              <a:buAutoNum type="arabicPeriod"/>
            </a:pPr>
            <a:r>
              <a:rPr lang="zh-CN" altLang="en-US" dirty="0"/>
              <a:t>时间跨度</a:t>
            </a:r>
            <a:endParaRPr lang="en-US" altLang="zh-CN" dirty="0"/>
          </a:p>
          <a:p>
            <a:pPr marL="342900" lvl="0" indent="-342900">
              <a:spcBef>
                <a:spcPts val="0"/>
              </a:spcBef>
              <a:buAutoNum type="arabicPeriod"/>
            </a:pPr>
            <a:r>
              <a:rPr lang="zh-CN" altLang="en-US" dirty="0"/>
              <a:t>部门</a:t>
            </a:r>
            <a:endParaRPr lang="en-US" altLang="zh-CN" dirty="0"/>
          </a:p>
          <a:p>
            <a:pPr marL="342900" lvl="0" indent="-342900">
              <a:spcBef>
                <a:spcPts val="0"/>
              </a:spcBef>
              <a:buAutoNum type="arabicPeriod"/>
            </a:pPr>
            <a:r>
              <a:rPr lang="zh-CN" altLang="en-US" dirty="0"/>
              <a:t>身份</a:t>
            </a:r>
            <a:endParaRPr lang="en-US" altLang="zh-CN" dirty="0"/>
          </a:p>
          <a:p>
            <a:pPr marL="342900" lvl="0" indent="-342900">
              <a:spcBef>
                <a:spcPts val="0"/>
              </a:spcBef>
              <a:buAutoNum type="arabicPeriod"/>
            </a:pPr>
            <a:r>
              <a:rPr lang="zh-CN" altLang="en-US" dirty="0"/>
              <a:t>要点（</a:t>
            </a:r>
            <a:r>
              <a:rPr lang="en-US" altLang="zh-CN" dirty="0"/>
              <a:t>2-5</a:t>
            </a:r>
            <a:r>
              <a:rPr lang="zh-CN" altLang="en-US" dirty="0"/>
              <a:t>点）</a:t>
            </a:r>
            <a:endParaRPr lang="en-US" altLang="zh-CN" dirty="0"/>
          </a:p>
          <a:p>
            <a:pPr marL="342900" lvl="0" indent="-342900">
              <a:spcBef>
                <a:spcPts val="0"/>
              </a:spcBef>
              <a:buAutoNum type="arabicPeriod"/>
            </a:pPr>
            <a:endParaRPr lang="en-US" altLang="zh-CN" dirty="0"/>
          </a:p>
          <a:p>
            <a:pPr marL="342900" lvl="0" indent="-342900">
              <a:spcBef>
                <a:spcPts val="0"/>
              </a:spcBef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865992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377</Words>
  <Application>Microsoft Office PowerPoint</Application>
  <PresentationFormat>全屏显示(16:9)</PresentationFormat>
  <Paragraphs>98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Arial</vt:lpstr>
      <vt:lpstr>Roboto Slab</vt:lpstr>
      <vt:lpstr>Roboto</vt:lpstr>
      <vt:lpstr>marina</vt:lpstr>
      <vt:lpstr>02+03 个人简历布局和策划</vt:lpstr>
      <vt:lpstr>简历的作用</vt:lpstr>
      <vt:lpstr>A. 个人信息</vt:lpstr>
      <vt:lpstr>演示+注意事项</vt:lpstr>
      <vt:lpstr>B. 教育经历</vt:lpstr>
      <vt:lpstr>演示+注意事项</vt:lpstr>
      <vt:lpstr>C. 科研经历</vt:lpstr>
      <vt:lpstr>演示+注意事项</vt:lpstr>
      <vt:lpstr>D. 实习经历</vt:lpstr>
      <vt:lpstr>演示+注意事项</vt:lpstr>
      <vt:lpstr>E. 领导力和课外活动</vt:lpstr>
      <vt:lpstr>演示+注意事项</vt:lpstr>
      <vt:lpstr>F. 科研论文产出</vt:lpstr>
      <vt:lpstr>演示+注意事项</vt:lpstr>
      <vt:lpstr>G. 技能和其他</vt:lpstr>
      <vt:lpstr>演示+注意事项</vt:lpstr>
      <vt:lpstr>H. 奖项和荣誉</vt:lpstr>
      <vt:lpstr>演示+注意事项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Tom Gong</cp:lastModifiedBy>
  <cp:revision>25</cp:revision>
  <dcterms:modified xsi:type="dcterms:W3CDTF">2017-03-11T00:40:37Z</dcterms:modified>
</cp:coreProperties>
</file>