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2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0755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/>
          <p:nvPr/>
        </p:nvSpPr>
        <p:spPr>
          <a:xfrm rot="10800000" flipH="1">
            <a:off x="372035" y="58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/>
          <p:nvPr/>
        </p:nvSpPr>
        <p:spPr>
          <a:xfrm rot="10800000" flipH="1">
            <a:off x="372035" y="58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/>
          <p:nvPr/>
        </p:nvSpPr>
        <p:spPr>
          <a:xfrm rot="10800000" flipH="1">
            <a:off x="372035" y="58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72035" y="4276651"/>
            <a:ext cx="8399999" cy="6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8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8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altLang="en-US" sz="7200" b="1" dirty="0">
                <a:solidFill>
                  <a:schemeClr val="dk2"/>
                </a:solidFill>
              </a:rPr>
              <a:t>（</a:t>
            </a:r>
            <a:r>
              <a:rPr lang="zh-CN" sz="72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海外</a:t>
            </a:r>
            <a:r>
              <a:rPr lang="en-US" altLang="zh-CN" sz="72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zh-CN" altLang="en-US" sz="72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）</a:t>
            </a:r>
            <a:r>
              <a:rPr lang="zh-CN" sz="72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暑研注意事项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3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GGU Consulting 201</a:t>
            </a:r>
            <a:r>
              <a:rPr lang="en-US" altLang="zh-CN" sz="3000" dirty="0">
                <a:solidFill>
                  <a:schemeClr val="dk1"/>
                </a:solidFill>
              </a:rPr>
              <a:t>7</a:t>
            </a:r>
            <a:endParaRPr lang="zh-CN" sz="3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 b="1">
                <a:solidFill>
                  <a:schemeClr val="dk2"/>
                </a:solidFill>
              </a:rPr>
              <a:t>6、 拿谁的推荐信？（小老板or大老板）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答:   1）both；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2）小老板写，大老板推；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3）有秘书；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推荐信数量和质量成反比（注意定理成立的条件）；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 b="1" dirty="0">
                <a:solidFill>
                  <a:schemeClr val="dk2"/>
                </a:solidFill>
              </a:rPr>
              <a:t>7、 回国后如何跟进？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答:   1）Report；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2）暑期的结果发文章，共作？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3）学校找一个一脉相承的组继续；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4）</a:t>
            </a:r>
            <a:r>
              <a:rPr lang="zh-CN" altLang="en-US" sz="1800" b="1" dirty="0">
                <a:solidFill>
                  <a:schemeClr val="dk2"/>
                </a:solidFill>
              </a:rPr>
              <a:t>有</a:t>
            </a:r>
            <a:r>
              <a:rPr lang="zh-CN" sz="1800" b="1" dirty="0">
                <a:solidFill>
                  <a:schemeClr val="dk2"/>
                </a:solidFill>
              </a:rPr>
              <a:t>contribution；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 b="1">
                <a:solidFill>
                  <a:schemeClr val="dk2"/>
                </a:solidFill>
              </a:rPr>
              <a:t>8、 如何和老板相处？（面对暗示和明示）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答:   1）扑通、跪倒、答应；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2）如何避免只推一个？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                 A、保底；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                 B、最高奖学金的砝码；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 b="1" dirty="0">
                <a:solidFill>
                  <a:schemeClr val="dk2"/>
                </a:solidFill>
              </a:rPr>
              <a:t>9、 如何去要推荐信？（主动or被动）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答:   1）主动；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2）勾引；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</a:t>
            </a:r>
            <a:r>
              <a:rPr lang="en-US" altLang="zh-CN" sz="1800" b="1" dirty="0">
                <a:solidFill>
                  <a:schemeClr val="dk2"/>
                </a:solidFill>
              </a:rPr>
              <a:t>3</a:t>
            </a:r>
            <a:r>
              <a:rPr lang="zh-CN" sz="1800" b="1" dirty="0">
                <a:solidFill>
                  <a:schemeClr val="dk2"/>
                </a:solidFill>
              </a:rPr>
              <a:t>）别人</a:t>
            </a:r>
            <a:r>
              <a:rPr lang="zh-CN" altLang="en-US" sz="1800" b="1" dirty="0">
                <a:solidFill>
                  <a:schemeClr val="dk2"/>
                </a:solidFill>
              </a:rPr>
              <a:t>（博士</a:t>
            </a:r>
            <a:r>
              <a:rPr lang="en-US" altLang="zh-CN" sz="1800" b="1" dirty="0">
                <a:solidFill>
                  <a:schemeClr val="dk2"/>
                </a:solidFill>
              </a:rPr>
              <a:t>or</a:t>
            </a:r>
            <a:r>
              <a:rPr lang="zh-CN" altLang="en-US" sz="1800" b="1" dirty="0">
                <a:solidFill>
                  <a:schemeClr val="dk2"/>
                </a:solidFill>
              </a:rPr>
              <a:t>小老板）</a:t>
            </a:r>
            <a:r>
              <a:rPr lang="zh-CN" sz="1800" b="1" dirty="0">
                <a:solidFill>
                  <a:schemeClr val="dk2"/>
                </a:solidFill>
              </a:rPr>
              <a:t>敲边鼓；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 b="1">
                <a:solidFill>
                  <a:schemeClr val="dk2"/>
                </a:solidFill>
              </a:rPr>
              <a:t>10、 应该做啥？不改做啥？（交际和干活的平衡）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答:   1）工作时间；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2）休息时间；（老板、博士为标准）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 b="1" dirty="0">
                <a:solidFill>
                  <a:schemeClr val="dk2"/>
                </a:solidFill>
              </a:rPr>
              <a:t>11、 选啥做？（面对多个可选的项目）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答:   1）数据；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2）交集；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3）符合之后申的方向；</a:t>
            </a:r>
            <a:endParaRPr lang="en-US" altLang="zh-CN"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2"/>
                </a:solidFill>
              </a:rPr>
              <a:t>        4</a:t>
            </a:r>
            <a:r>
              <a:rPr lang="zh-CN" altLang="en-US" sz="1800" b="1" dirty="0">
                <a:solidFill>
                  <a:schemeClr val="dk2"/>
                </a:solidFill>
              </a:rPr>
              <a:t>）产出；</a:t>
            </a:r>
            <a:r>
              <a:rPr lang="zh-CN" sz="1800" b="1" dirty="0">
                <a:solidFill>
                  <a:schemeClr val="dk2"/>
                </a:solidFill>
              </a:rPr>
              <a:t>       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 b="1">
                <a:solidFill>
                  <a:schemeClr val="dk2"/>
                </a:solidFill>
              </a:rPr>
              <a:t>12、 独立做？还是和PhD一起做？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zh-CN" sz="1800" b="1">
                <a:solidFill>
                  <a:schemeClr val="dk2"/>
                </a:solidFill>
              </a:rPr>
              <a:t>答:   1）Hold的住否？</a:t>
            </a:r>
          </a:p>
          <a:p>
            <a:pPr rtl="0">
              <a:spcBef>
                <a:spcPts val="0"/>
              </a:spcBef>
              <a:buNone/>
            </a:pPr>
            <a:r>
              <a:rPr lang="zh-CN" sz="1800" b="1">
                <a:solidFill>
                  <a:schemeClr val="dk2"/>
                </a:solidFill>
              </a:rPr>
              <a:t>        2）学到东西；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800" b="1">
                <a:solidFill>
                  <a:schemeClr val="dk2"/>
                </a:solidFill>
              </a:rPr>
              <a:t>        3）和老板更多交集；       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 b="1" dirty="0">
                <a:solidFill>
                  <a:schemeClr val="dk2"/>
                </a:solidFill>
              </a:rPr>
              <a:t>1</a:t>
            </a:r>
            <a:r>
              <a:rPr lang="en-US" altLang="zh-CN" sz="1800" b="1" dirty="0">
                <a:solidFill>
                  <a:schemeClr val="dk2"/>
                </a:solidFill>
              </a:rPr>
              <a:t>3</a:t>
            </a:r>
            <a:r>
              <a:rPr lang="zh-CN" sz="1800" b="1" dirty="0">
                <a:solidFill>
                  <a:schemeClr val="dk2"/>
                </a:solidFill>
              </a:rPr>
              <a:t>、 </a:t>
            </a:r>
            <a:r>
              <a:rPr lang="en-US" altLang="zh-CN" sz="1800" b="1" dirty="0">
                <a:solidFill>
                  <a:schemeClr val="dk2"/>
                </a:solidFill>
              </a:rPr>
              <a:t>Weekly report</a:t>
            </a:r>
            <a:r>
              <a:rPr lang="zh-CN" altLang="en-US" sz="1800" b="1" dirty="0">
                <a:solidFill>
                  <a:schemeClr val="dk2"/>
                </a:solidFill>
              </a:rPr>
              <a:t>怎么写</a:t>
            </a:r>
            <a:r>
              <a:rPr lang="zh-CN" sz="1800" b="1" dirty="0">
                <a:solidFill>
                  <a:schemeClr val="dk2"/>
                </a:solidFill>
              </a:rPr>
              <a:t>？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zh-CN" sz="1800" b="1" dirty="0">
                <a:solidFill>
                  <a:schemeClr val="dk2"/>
                </a:solidFill>
              </a:rPr>
              <a:t>答</a:t>
            </a:r>
            <a:r>
              <a:rPr lang="zh-CN" sz="1800" b="1">
                <a:solidFill>
                  <a:schemeClr val="dk2"/>
                </a:solidFill>
              </a:rPr>
              <a:t>:   </a:t>
            </a:r>
            <a:r>
              <a:rPr lang="zh-CN" altLang="en-US" sz="1800" b="1">
                <a:solidFill>
                  <a:schemeClr val="dk2"/>
                </a:solidFill>
              </a:rPr>
              <a:t>不给模板</a:t>
            </a:r>
            <a:r>
              <a:rPr lang="zh-CN" sz="1800" b="1">
                <a:solidFill>
                  <a:schemeClr val="dk2"/>
                </a:solidFill>
              </a:rPr>
              <a:t>；        </a:t>
            </a:r>
            <a:endParaRPr lang="zh-CN" sz="18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3756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>
                <a:solidFill>
                  <a:schemeClr val="dk2"/>
                </a:solidFill>
              </a:rPr>
              <a:t>Q&amp;A</a:t>
            </a: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363000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25" y="2119375"/>
            <a:ext cx="1961575" cy="1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altLang="en-US" sz="30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海外（或者国内，或者远程）科研机会怎么找</a:t>
            </a:r>
            <a:endParaRPr lang="zh-CN" sz="30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一、</a:t>
            </a:r>
            <a:r>
              <a:rPr lang="zh-CN" altLang="en-US" sz="1800" b="1" dirty="0">
                <a:solidFill>
                  <a:schemeClr val="dk2"/>
                </a:solidFill>
              </a:rPr>
              <a:t>学校的官方项目；</a:t>
            </a:r>
            <a:endParaRPr lang="en-US" altLang="zh-CN" sz="1800" b="1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二、老师（老板）的人脉关系（打听、使用、挖掘）；</a:t>
            </a:r>
            <a:endParaRPr lang="en-US" altLang="zh-CN"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sz="1800" b="1" dirty="0">
                <a:solidFill>
                  <a:schemeClr val="dk2"/>
                </a:solidFill>
              </a:rPr>
              <a:t>三、海投</a:t>
            </a:r>
            <a:r>
              <a:rPr lang="en-US" altLang="zh-CN" sz="1800" b="1" dirty="0">
                <a:solidFill>
                  <a:schemeClr val="dk2"/>
                </a:solidFill>
              </a:rPr>
              <a:t>+</a:t>
            </a:r>
            <a:r>
              <a:rPr lang="zh-CN" altLang="en-US" sz="1800" b="1" dirty="0">
                <a:solidFill>
                  <a:schemeClr val="dk2"/>
                </a:solidFill>
              </a:rPr>
              <a:t>点射；</a:t>
            </a:r>
            <a:endParaRPr lang="en-US" altLang="zh-CN" sz="1800" b="1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>
                <a:solidFill>
                  <a:schemeClr val="dk2"/>
                </a:solidFill>
              </a:rPr>
              <a:t>        CV</a:t>
            </a:r>
            <a:r>
              <a:rPr lang="zh-CN" altLang="en-US" sz="1800" b="1" dirty="0">
                <a:solidFill>
                  <a:schemeClr val="dk2"/>
                </a:solidFill>
              </a:rPr>
              <a:t>（打底</a:t>
            </a:r>
            <a:r>
              <a:rPr lang="en-US" altLang="zh-CN" sz="1800" b="1" dirty="0">
                <a:solidFill>
                  <a:schemeClr val="dk2"/>
                </a:solidFill>
              </a:rPr>
              <a:t>+</a:t>
            </a:r>
            <a:r>
              <a:rPr lang="zh-CN" altLang="en-US" sz="1800" b="1" dirty="0">
                <a:solidFill>
                  <a:schemeClr val="dk2"/>
                </a:solidFill>
              </a:rPr>
              <a:t>规范）</a:t>
            </a:r>
            <a:endParaRPr lang="en-US" altLang="zh-CN" sz="1800" b="1" dirty="0">
              <a:solidFill>
                <a:schemeClr val="dk2"/>
              </a:solidFill>
            </a:endParaRPr>
          </a:p>
          <a:p>
            <a:pPr lvl="0">
              <a:buSzPct val="25000"/>
            </a:pPr>
            <a:r>
              <a:rPr lang="en-US" altLang="zh-CN" sz="1800" b="1" dirty="0">
                <a:solidFill>
                  <a:schemeClr val="dk2"/>
                </a:solidFill>
              </a:rPr>
              <a:t>        </a:t>
            </a:r>
            <a:r>
              <a:rPr lang="zh-CN" altLang="en-US" sz="1800" b="1" dirty="0">
                <a:solidFill>
                  <a:schemeClr val="dk2"/>
                </a:solidFill>
              </a:rPr>
              <a:t>套磁信（邮件名称</a:t>
            </a:r>
            <a:r>
              <a:rPr lang="en-US" altLang="zh-CN" sz="1800" b="1" dirty="0">
                <a:solidFill>
                  <a:schemeClr val="dk2"/>
                </a:solidFill>
              </a:rPr>
              <a:t>+</a:t>
            </a:r>
            <a:r>
              <a:rPr lang="zh-CN" altLang="en-US" sz="1800" b="1" dirty="0">
                <a:solidFill>
                  <a:schemeClr val="dk2"/>
                </a:solidFill>
              </a:rPr>
              <a:t>来意和兴趣点</a:t>
            </a:r>
            <a:r>
              <a:rPr lang="en-US" altLang="zh-CN" sz="1800" b="1" dirty="0">
                <a:solidFill>
                  <a:schemeClr val="dk2"/>
                </a:solidFill>
              </a:rPr>
              <a:t>+</a:t>
            </a:r>
            <a:r>
              <a:rPr lang="zh-CN" altLang="en-US" sz="1800" b="1" dirty="0">
                <a:solidFill>
                  <a:schemeClr val="dk2"/>
                </a:solidFill>
              </a:rPr>
              <a:t>经历技能</a:t>
            </a:r>
            <a:r>
              <a:rPr lang="en-US" altLang="zh-CN" sz="1800" b="1" dirty="0">
                <a:solidFill>
                  <a:schemeClr val="dk2"/>
                </a:solidFill>
              </a:rPr>
              <a:t>+</a:t>
            </a:r>
            <a:r>
              <a:rPr lang="zh-CN" altLang="en-US" sz="1800" b="1" dirty="0">
                <a:solidFill>
                  <a:schemeClr val="dk2"/>
                </a:solidFill>
              </a:rPr>
              <a:t>呆多久</a:t>
            </a:r>
            <a:r>
              <a:rPr lang="en-US" altLang="zh-CN" sz="1800" b="1" dirty="0">
                <a:solidFill>
                  <a:schemeClr val="dk2"/>
                </a:solidFill>
              </a:rPr>
              <a:t>+</a:t>
            </a:r>
            <a:r>
              <a:rPr lang="en-US" altLang="zh-CN" sz="1800" b="1" dirty="0" err="1">
                <a:solidFill>
                  <a:schemeClr val="dk2"/>
                </a:solidFill>
              </a:rPr>
              <a:t>Pay+VISA</a:t>
            </a:r>
            <a:r>
              <a:rPr lang="en-US" altLang="zh-CN" sz="1800" b="1" dirty="0">
                <a:solidFill>
                  <a:schemeClr val="dk2"/>
                </a:solidFill>
              </a:rPr>
              <a:t>)</a:t>
            </a:r>
          </a:p>
          <a:p>
            <a:pPr lvl="0">
              <a:buSzPct val="25000"/>
            </a:pPr>
            <a:r>
              <a:rPr lang="en-US" altLang="zh-CN" sz="1800" b="1" dirty="0">
                <a:solidFill>
                  <a:schemeClr val="dk2"/>
                </a:solidFill>
              </a:rPr>
              <a:t>            </a:t>
            </a:r>
            <a:r>
              <a:rPr lang="zh-CN" altLang="en-US" sz="3600" b="1" dirty="0">
                <a:solidFill>
                  <a:srgbClr val="FF0000"/>
                </a:solidFill>
              </a:rPr>
              <a:t>一拖五，拒绝模板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>
                <a:solidFill>
                  <a:schemeClr val="dk2"/>
                </a:solidFill>
              </a:rPr>
              <a:t>        </a:t>
            </a:r>
            <a:r>
              <a:rPr lang="zh-CN" altLang="en-US" sz="1800" b="1" dirty="0">
                <a:solidFill>
                  <a:schemeClr val="dk2"/>
                </a:solidFill>
              </a:rPr>
              <a:t>发给谁？发多少？发的频率？不回复怎么办？面试怎么搞？</a:t>
            </a:r>
            <a:endParaRPr lang="en-US" altLang="zh-CN" sz="1800" b="1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sz="1800" b="1" dirty="0">
                <a:solidFill>
                  <a:schemeClr val="dk2"/>
                </a:solidFill>
              </a:rPr>
              <a:t>四、挖掘前辈</a:t>
            </a:r>
            <a:r>
              <a:rPr lang="en-US" altLang="zh-CN" sz="1800" b="1" dirty="0">
                <a:solidFill>
                  <a:schemeClr val="dk2"/>
                </a:solidFill>
              </a:rPr>
              <a:t>+</a:t>
            </a:r>
            <a:r>
              <a:rPr lang="zh-CN" altLang="en-US" sz="1800" b="1" dirty="0">
                <a:solidFill>
                  <a:schemeClr val="dk2"/>
                </a:solidFill>
              </a:rPr>
              <a:t>推荐；</a:t>
            </a:r>
            <a:endParaRPr lang="en-US" altLang="zh-CN" sz="1800" b="1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altLang="en-US" sz="1800" b="1" i="0" u="none" strike="noStrike" cap="none" baseline="0" dirty="0">
                <a:solidFill>
                  <a:schemeClr val="dk2"/>
                </a:solidFill>
                <a:sym typeface="Arial"/>
                <a:rtl val="0"/>
              </a:rPr>
              <a:t>五、同伴搭救</a:t>
            </a:r>
            <a:r>
              <a:rPr lang="en-US" altLang="zh-CN" sz="1800" b="1" i="0" u="none" strike="noStrike" cap="none" baseline="0" dirty="0">
                <a:solidFill>
                  <a:schemeClr val="dk2"/>
                </a:solidFill>
                <a:sym typeface="Arial"/>
                <a:rtl val="0"/>
              </a:rPr>
              <a:t>+</a:t>
            </a:r>
            <a:r>
              <a:rPr lang="zh-CN" altLang="en-US" sz="1800" b="1" i="0" u="none" strike="noStrike" cap="none" baseline="0" dirty="0">
                <a:solidFill>
                  <a:schemeClr val="dk2"/>
                </a:solidFill>
                <a:sym typeface="Arial"/>
                <a:rtl val="0"/>
              </a:rPr>
              <a:t>转让；</a:t>
            </a:r>
            <a:endParaRPr lang="en-US" altLang="zh-CN" sz="1800" b="1" i="0" u="none" strike="noStrike" cap="none" baseline="0" dirty="0">
              <a:solidFill>
                <a:schemeClr val="dk2"/>
              </a:solidFill>
              <a:sym typeface="Arial"/>
              <a:rtl val="0"/>
            </a:endParaRPr>
          </a:p>
          <a:p>
            <a:pPr lvl="0">
              <a:buSzPct val="25000"/>
            </a:pPr>
            <a:r>
              <a:rPr lang="zh-CN" altLang="en-US" sz="1800" b="1" dirty="0">
                <a:solidFill>
                  <a:schemeClr val="dk2"/>
                </a:solidFill>
              </a:rPr>
              <a:t>六、送货上门的绝对不要放过；</a:t>
            </a:r>
            <a:endParaRPr sz="1800" b="0" i="0" u="none" strike="noStrike" cap="none" baseline="0" dirty="0">
              <a:solidFill>
                <a:schemeClr val="dk1"/>
              </a:solidFill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做什么可以加分？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一、抓住机会，多和老板沟通，多汇报，多交流；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二、抓住每一次可能的小组Presentation的机会，impress老板（特别是临走前的机会）;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三、Weekly Self-report；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>
              <a:buSzPct val="25000"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1、编号</a:t>
            </a:r>
            <a:r>
              <a:rPr lang="en-US" alt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+</a:t>
            </a:r>
            <a:r>
              <a:rPr lang="zh-CN" altLang="en-US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时间跨度</a:t>
            </a: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；2、用心；3、坚持；</a:t>
            </a:r>
            <a:r>
              <a:rPr lang="en-US" alt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4</a:t>
            </a:r>
            <a:r>
              <a:rPr lang="zh-CN" altLang="en-US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、抄送（</a:t>
            </a:r>
            <a:r>
              <a:rPr lang="en-US" altLang="zh-CN" sz="1800" b="1" dirty="0">
                <a:solidFill>
                  <a:schemeClr val="dk2"/>
                </a:solidFill>
              </a:rPr>
              <a:t> +</a:t>
            </a:r>
            <a:r>
              <a:rPr lang="zh-CN" altLang="en-US" sz="1800" b="1" dirty="0">
                <a:solidFill>
                  <a:schemeClr val="dk2"/>
                </a:solidFill>
              </a:rPr>
              <a:t>回复全部）</a:t>
            </a:r>
            <a:r>
              <a:rPr lang="zh-CN" altLang="en-US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；</a:t>
            </a:r>
            <a:endParaRPr lang="zh-CN"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四、送小礼品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1、群送； 2、单独送； 3、先送； 4、临行送；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1830779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做什么会减分？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一、不靠谱；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二、不表忠心；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三、不follow-up；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四、推荐信没有具体含细节的事例支撑—你需要创造机会：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CN" sz="32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文书是用行动写成的（</a:t>
            </a:r>
            <a:r>
              <a:rPr lang="zh-CN" altLang="en-US" sz="32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其中</a:t>
            </a:r>
            <a:r>
              <a:rPr lang="zh-CN" altLang="en-US" sz="3200" b="1" dirty="0">
                <a:solidFill>
                  <a:schemeClr val="dk2"/>
                </a:solidFill>
              </a:rPr>
              <a:t>主要是</a:t>
            </a:r>
            <a:r>
              <a:rPr lang="zh-CN" sz="3200" b="1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推荐信）。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常见疑难问题的解答：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1、 自己的暑期科研老板不够强，怎么办？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答:   1）和同处其他老板建立联系，要推荐信；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2）第二段暑假海外科研（可以晚回国）；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3）1月份寒假海外科研；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4）“偶套”的老板，要到推荐信（开会、老师介绍、其他办法）；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5）老板推荐其他老板；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老板是否强如何定义？    —— 同行评价！！！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 sz="1800" b="1" dirty="0">
                <a:solidFill>
                  <a:schemeClr val="dk2"/>
                </a:solidFill>
              </a:rPr>
              <a:t>2、 拿到的实习和之前的科研不一致，怎么办?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答:   1）找内在逻辑联系</a:t>
            </a:r>
            <a:r>
              <a:rPr lang="zh-CN" altLang="en-US" sz="1800" b="1" dirty="0">
                <a:solidFill>
                  <a:schemeClr val="dk2"/>
                </a:solidFill>
              </a:rPr>
              <a:t>（科研的方法，培养的能力等。少林寺“觉远”）</a:t>
            </a:r>
            <a:r>
              <a:rPr lang="zh-CN" sz="1800" b="1" dirty="0">
                <a:solidFill>
                  <a:schemeClr val="dk2"/>
                </a:solidFill>
              </a:rPr>
              <a:t>，把故事讲通顺；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2）直接倒向后一段，且大四上继续；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3）两个都申请；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 b="1" dirty="0">
                <a:solidFill>
                  <a:schemeClr val="dk2"/>
                </a:solidFill>
              </a:rPr>
              <a:t>3、 拿到多个暑研，如何抉择？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答:   1）以推荐信为主要考虑因素（推荐人的voice</a:t>
            </a:r>
            <a:r>
              <a:rPr lang="zh-CN" altLang="en-US" sz="1800" b="1" dirty="0">
                <a:solidFill>
                  <a:schemeClr val="dk2"/>
                </a:solidFill>
              </a:rPr>
              <a:t>和人品</a:t>
            </a:r>
            <a:r>
              <a:rPr lang="zh-CN" sz="1800" b="1" dirty="0">
                <a:solidFill>
                  <a:schemeClr val="dk2"/>
                </a:solidFill>
              </a:rPr>
              <a:t>）；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2）项目是否和自己的research outline符合；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3）</a:t>
            </a:r>
            <a:r>
              <a:rPr lang="zh-CN" altLang="en-US" sz="1800" b="1" dirty="0">
                <a:solidFill>
                  <a:schemeClr val="dk2"/>
                </a:solidFill>
              </a:rPr>
              <a:t>是否可以（容易）出成果；</a:t>
            </a:r>
            <a:endParaRPr lang="en-US" altLang="zh-CN" sz="1800" b="1" dirty="0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2"/>
                </a:solidFill>
              </a:rPr>
              <a:t>        4</a:t>
            </a:r>
            <a:r>
              <a:rPr lang="zh-CN" altLang="en-US" sz="1800" b="1" dirty="0">
                <a:solidFill>
                  <a:schemeClr val="dk2"/>
                </a:solidFill>
              </a:rPr>
              <a:t>）</a:t>
            </a:r>
            <a:r>
              <a:rPr lang="zh-CN" sz="1800" b="1" dirty="0">
                <a:solidFill>
                  <a:schemeClr val="dk2"/>
                </a:solidFill>
              </a:rPr>
              <a:t>个人兴趣；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</a:t>
            </a:r>
            <a:r>
              <a:rPr lang="en-US" altLang="zh-CN" sz="1800" b="1" dirty="0">
                <a:solidFill>
                  <a:schemeClr val="dk2"/>
                </a:solidFill>
              </a:rPr>
              <a:t>5</a:t>
            </a:r>
            <a:r>
              <a:rPr lang="zh-CN" sz="1800" b="1" dirty="0">
                <a:solidFill>
                  <a:schemeClr val="dk2"/>
                </a:solidFill>
              </a:rPr>
              <a:t>）研究前景（做的老师多不多）；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 b="1">
                <a:solidFill>
                  <a:schemeClr val="dk2"/>
                </a:solidFill>
              </a:rPr>
              <a:t>4、 拿到了暑研，是不是一定就要出去？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答:   1）推荐信；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2"/>
                </a:solidFill>
              </a:rPr>
              <a:t>        2）出成果；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39526"/>
            <a:ext cx="8229600" cy="3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CN" sz="3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常见疑难问题的解答：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349225"/>
            <a:ext cx="8229600" cy="35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800" b="1" dirty="0">
                <a:solidFill>
                  <a:schemeClr val="dk2"/>
                </a:solidFill>
              </a:rPr>
              <a:t>5、 暑研时间太短，出不来成果怎么办？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答:   1）去之前就做功课</a:t>
            </a:r>
            <a:r>
              <a:rPr lang="zh-CN" altLang="en-US" sz="1800" b="1" dirty="0">
                <a:solidFill>
                  <a:schemeClr val="dk2"/>
                </a:solidFill>
              </a:rPr>
              <a:t>（必须做，死命令）</a:t>
            </a:r>
            <a:r>
              <a:rPr lang="zh-CN" sz="1800" b="1" dirty="0">
                <a:solidFill>
                  <a:schemeClr val="dk2"/>
                </a:solidFill>
              </a:rPr>
              <a:t>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2）晚回来</a:t>
            </a:r>
            <a:r>
              <a:rPr lang="zh-CN" altLang="en-US" sz="1800" b="1" dirty="0">
                <a:solidFill>
                  <a:schemeClr val="dk2"/>
                </a:solidFill>
              </a:rPr>
              <a:t>（</a:t>
            </a:r>
            <a:r>
              <a:rPr lang="en-US" altLang="zh-CN" sz="1800" b="1" dirty="0">
                <a:solidFill>
                  <a:schemeClr val="dk2"/>
                </a:solidFill>
              </a:rPr>
              <a:t>Optional</a:t>
            </a:r>
            <a:r>
              <a:rPr lang="zh-CN" altLang="en-US" sz="1800" b="1" dirty="0">
                <a:solidFill>
                  <a:schemeClr val="dk2"/>
                </a:solidFill>
              </a:rPr>
              <a:t>）</a:t>
            </a:r>
            <a:r>
              <a:rPr lang="zh-CN" sz="1800" b="1" dirty="0">
                <a:solidFill>
                  <a:schemeClr val="dk2"/>
                </a:solidFill>
              </a:rPr>
              <a:t>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3）回来后follow up；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4）毕设放过去；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        5）寒假送货上门；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2"/>
                </a:solidFill>
              </a:rPr>
              <a:t>Weekly Self-report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982</Words>
  <Application>Microsoft Office PowerPoint</Application>
  <PresentationFormat>全屏显示(16:9)</PresentationFormat>
  <Paragraphs>140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Arial</vt:lpstr>
      <vt:lpstr>label</vt:lpstr>
      <vt:lpstr>（海外*）暑研注意事项</vt:lpstr>
      <vt:lpstr>海外（或者国内，或者远程）科研机会怎么找</vt:lpstr>
      <vt:lpstr>做什么可以加分？</vt:lpstr>
      <vt:lpstr>做什么会减分？</vt:lpstr>
      <vt:lpstr>常见疑难问题的解答：</vt:lpstr>
      <vt:lpstr>常见疑难问题的解答：</vt:lpstr>
      <vt:lpstr>常见疑难问题的解答：</vt:lpstr>
      <vt:lpstr>常见疑难问题的解答：</vt:lpstr>
      <vt:lpstr>常见疑难问题的解答：</vt:lpstr>
      <vt:lpstr>常见疑难问题的解答：</vt:lpstr>
      <vt:lpstr>常见疑难问题的解答：</vt:lpstr>
      <vt:lpstr>常见疑难问题的解答：</vt:lpstr>
      <vt:lpstr>常见疑难问题的解答：</vt:lpstr>
      <vt:lpstr>常见疑难问题的解答：</vt:lpstr>
      <vt:lpstr>常见疑难问题的解答：</vt:lpstr>
      <vt:lpstr>常见疑难问题的解答：</vt:lpstr>
      <vt:lpstr>常见疑难问题的解答：</vt:lpstr>
      <vt:lpstr>Q&amp;A：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海外暑研注意事项</dc:title>
  <cp:lastModifiedBy>Tom Gong</cp:lastModifiedBy>
  <cp:revision>18</cp:revision>
  <dcterms:modified xsi:type="dcterms:W3CDTF">2017-03-11T05:42:51Z</dcterms:modified>
</cp:coreProperties>
</file>