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2"/>
  </p:notesMasterIdLst>
  <p:sldIdLst>
    <p:sldId id="256" r:id="rId2"/>
    <p:sldId id="273" r:id="rId3"/>
    <p:sldId id="289"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90" r:id="rId20"/>
    <p:sldId id="271" r:id="rId21"/>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74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2160755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 name="Shape 4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372035" y="233279"/>
            <a:ext cx="8399999" cy="3330600"/>
          </a:xfrm>
          <a:prstGeom prst="roundRect">
            <a:avLst>
              <a:gd name="adj" fmla="val 3653"/>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0" name="Shape 10"/>
          <p:cNvSpPr/>
          <p:nvPr/>
        </p:nvSpPr>
        <p:spPr>
          <a:xfrm>
            <a:off x="372035" y="3678300"/>
            <a:ext cx="8399999" cy="904800"/>
          </a:xfrm>
          <a:prstGeom prst="roundRect">
            <a:avLst>
              <a:gd name="adj" fmla="val 15243"/>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1" name="Shape 11"/>
          <p:cNvSpPr txBox="1">
            <a:spLocks noGrp="1"/>
          </p:cNvSpPr>
          <p:nvPr>
            <p:ph type="ctrTitle"/>
          </p:nvPr>
        </p:nvSpPr>
        <p:spPr>
          <a:xfrm>
            <a:off x="685800" y="473108"/>
            <a:ext cx="7772400" cy="2842199"/>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chemeClr val="dk2"/>
              </a:buClr>
              <a:buFont typeface="Arial"/>
              <a:buNone/>
              <a:defRPr/>
            </a:lvl1pPr>
            <a:lvl2pPr marL="0" marR="0" indent="0" algn="l" rtl="0">
              <a:lnSpc>
                <a:spcPct val="100000"/>
              </a:lnSpc>
              <a:spcBef>
                <a:spcPts val="0"/>
              </a:spcBef>
              <a:spcAft>
                <a:spcPts val="0"/>
              </a:spcAft>
              <a:buClr>
                <a:schemeClr val="dk2"/>
              </a:buClr>
              <a:buFont typeface="Arial"/>
              <a:buNone/>
              <a:defRPr/>
            </a:lvl2pPr>
            <a:lvl3pPr marL="0" marR="0" indent="0" algn="l" rtl="0">
              <a:spcBef>
                <a:spcPts val="0"/>
              </a:spcBef>
              <a:buClr>
                <a:schemeClr val="dk2"/>
              </a:buClr>
              <a:buFont typeface="Arial"/>
              <a:buNone/>
              <a:defRPr/>
            </a:lvl3pPr>
            <a:lvl4pPr marL="0" marR="0" indent="0" algn="l" rtl="0">
              <a:spcBef>
                <a:spcPts val="0"/>
              </a:spcBef>
              <a:buClr>
                <a:schemeClr val="dk2"/>
              </a:buClr>
              <a:buFont typeface="Arial"/>
              <a:buNone/>
              <a:defRPr/>
            </a:lvl4pPr>
            <a:lvl5pPr marL="0" marR="0" indent="0" algn="l" rtl="0">
              <a:spcBef>
                <a:spcPts val="0"/>
              </a:spcBef>
              <a:buClr>
                <a:schemeClr val="dk2"/>
              </a:buClr>
              <a:buFont typeface="Arial"/>
              <a:buNone/>
              <a:defRPr/>
            </a:lvl5pPr>
            <a:lvl6pPr marL="0" marR="0" indent="0" algn="l" rtl="0">
              <a:spcBef>
                <a:spcPts val="0"/>
              </a:spcBef>
              <a:buClr>
                <a:schemeClr val="dk2"/>
              </a:buClr>
              <a:buFont typeface="Arial"/>
              <a:buNone/>
              <a:defRPr/>
            </a:lvl6pPr>
            <a:lvl7pPr marL="0" marR="0" indent="0" algn="l" rtl="0">
              <a:spcBef>
                <a:spcPts val="0"/>
              </a:spcBef>
              <a:buClr>
                <a:schemeClr val="dk2"/>
              </a:buClr>
              <a:buFont typeface="Arial"/>
              <a:buNone/>
              <a:defRPr/>
            </a:lvl7pPr>
            <a:lvl8pPr marL="0" marR="0" indent="0" algn="l" rtl="0">
              <a:spcBef>
                <a:spcPts val="0"/>
              </a:spcBef>
              <a:buClr>
                <a:schemeClr val="dk2"/>
              </a:buClr>
              <a:buFont typeface="Arial"/>
              <a:buNone/>
              <a:defRPr/>
            </a:lvl8pPr>
            <a:lvl9pPr marL="0" marR="0" indent="0" algn="l" rtl="0">
              <a:spcBef>
                <a:spcPts val="0"/>
              </a:spcBef>
              <a:buClr>
                <a:schemeClr val="dk2"/>
              </a:buClr>
              <a:buFont typeface="Arial"/>
              <a:buNone/>
              <a:defRPr/>
            </a:lvl9pPr>
          </a:lstStyle>
          <a:p>
            <a:endParaRPr/>
          </a:p>
        </p:txBody>
      </p:sp>
      <p:sp>
        <p:nvSpPr>
          <p:cNvPr id="12" name="Shape 12"/>
          <p:cNvSpPr txBox="1">
            <a:spLocks noGrp="1"/>
          </p:cNvSpPr>
          <p:nvPr>
            <p:ph type="subTitle" idx="1"/>
          </p:nvPr>
        </p:nvSpPr>
        <p:spPr>
          <a:xfrm>
            <a:off x="685800" y="3896921"/>
            <a:ext cx="7772400" cy="4608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chemeClr val="dk1"/>
              </a:buClr>
              <a:buFont typeface="Arial"/>
              <a:buNone/>
              <a:defRPr/>
            </a:lvl2pPr>
            <a:lvl3pPr marL="0" marR="0" indent="0" algn="l" rtl="0">
              <a:lnSpc>
                <a:spcPct val="100000"/>
              </a:lnSpc>
              <a:spcBef>
                <a:spcPts val="0"/>
              </a:spcBef>
              <a:spcAft>
                <a:spcPts val="0"/>
              </a:spcAft>
              <a:buClr>
                <a:schemeClr val="dk1"/>
              </a:buClr>
              <a:buFont typeface="Arial"/>
              <a:buNone/>
              <a:defRPr/>
            </a:lvl3pPr>
            <a:lvl4pPr marL="0" marR="0" indent="0" algn="l" rtl="0">
              <a:lnSpc>
                <a:spcPct val="100000"/>
              </a:lnSpc>
              <a:spcBef>
                <a:spcPts val="0"/>
              </a:spcBef>
              <a:spcAft>
                <a:spcPts val="0"/>
              </a:spcAft>
              <a:buClr>
                <a:schemeClr val="dk1"/>
              </a:buClr>
              <a:buFont typeface="Arial"/>
              <a:buNone/>
              <a:defRPr/>
            </a:lvl4pPr>
            <a:lvl5pPr marL="0" marR="0" indent="0" algn="l" rtl="0">
              <a:lnSpc>
                <a:spcPct val="100000"/>
              </a:lnSpc>
              <a:spcBef>
                <a:spcPts val="0"/>
              </a:spcBef>
              <a:spcAft>
                <a:spcPts val="0"/>
              </a:spcAft>
              <a:buClr>
                <a:schemeClr val="dk1"/>
              </a:buClr>
              <a:buFont typeface="Arial"/>
              <a:buNone/>
              <a:defRPr/>
            </a:lvl5pPr>
            <a:lvl6pPr marL="0" marR="0" indent="0" algn="l" rtl="0">
              <a:lnSpc>
                <a:spcPct val="100000"/>
              </a:lnSpc>
              <a:spcBef>
                <a:spcPts val="0"/>
              </a:spcBef>
              <a:spcAft>
                <a:spcPts val="0"/>
              </a:spcAft>
              <a:buClr>
                <a:schemeClr val="dk1"/>
              </a:buClr>
              <a:buFont typeface="Arial"/>
              <a:buNone/>
              <a:defRPr/>
            </a:lvl6pPr>
            <a:lvl7pPr marL="0" marR="0" indent="0" algn="l" rtl="0">
              <a:lnSpc>
                <a:spcPct val="100000"/>
              </a:lnSpc>
              <a:spcBef>
                <a:spcPts val="0"/>
              </a:spcBef>
              <a:spcAft>
                <a:spcPts val="0"/>
              </a:spcAft>
              <a:buClr>
                <a:schemeClr val="dk1"/>
              </a:buClr>
              <a:buFont typeface="Arial"/>
              <a:buNone/>
              <a:defRPr/>
            </a:lvl7pPr>
            <a:lvl8pPr marL="0" marR="0" indent="0" algn="l" rtl="0">
              <a:lnSpc>
                <a:spcPct val="100000"/>
              </a:lnSpc>
              <a:spcBef>
                <a:spcPts val="0"/>
              </a:spcBef>
              <a:spcAft>
                <a:spcPts val="0"/>
              </a:spcAft>
              <a:buClr>
                <a:schemeClr val="dk1"/>
              </a:buClr>
              <a:buFont typeface="Arial"/>
              <a:buNone/>
              <a:defRPr/>
            </a:lvl8pPr>
            <a:lvl9pPr marL="0" marR="0" indent="0" algn="l" rtl="0">
              <a:lnSpc>
                <a:spcPct val="100000"/>
              </a:lnSpc>
              <a:spcBef>
                <a:spcPts val="0"/>
              </a:spcBef>
              <a:spcAft>
                <a:spcPts val="0"/>
              </a:spcAft>
              <a:buClr>
                <a:schemeClr val="dk1"/>
              </a:buClr>
              <a:buFont typeface="Arial"/>
              <a:buNone/>
              <a:defRPr/>
            </a:lvl9pPr>
          </a:lstStyle>
          <a:p>
            <a:endParaRPr/>
          </a:p>
        </p:txBody>
      </p:sp>
      <p:sp>
        <p:nvSpPr>
          <p:cNvPr id="13" name="Shape 13"/>
          <p:cNvSpPr txBox="1">
            <a:spLocks noGrp="1"/>
          </p:cNvSpPr>
          <p:nvPr>
            <p:ph type="sldNum" idx="12"/>
          </p:nvPr>
        </p:nvSpPr>
        <p:spPr>
          <a:xfrm>
            <a:off x="8607464" y="4749873"/>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lt1"/>
                </a:solidFill>
                <a:latin typeface="Arial"/>
                <a:ea typeface="Arial"/>
                <a:cs typeface="Arial"/>
                <a:sym typeface="Arial"/>
                <a:rtl val="0"/>
              </a:defRPr>
            </a:lvl1pPr>
          </a:lstStyle>
          <a:p>
            <a:pPr marL="0" lvl="0" indent="0">
              <a:spcBef>
                <a:spcPts val="0"/>
              </a:spcBef>
              <a:buClr>
                <a:schemeClr val="lt1"/>
              </a:buClr>
              <a:buSzPct val="25000"/>
              <a:buFont typeface="Arial"/>
              <a:buNone/>
            </a:pPr>
            <a:fld id="{00000000-1234-1234-1234-123412341234}" type="slidenum">
              <a:rPr lang="zh-CN"/>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6" name="Shape 16"/>
          <p:cNvSpPr/>
          <p:nvPr/>
        </p:nvSpPr>
        <p:spPr>
          <a:xfrm rot="10800000" flipH="1">
            <a:off x="372035" y="58"/>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7" name="Shape 17"/>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sldNum" idx="12"/>
          </p:nvPr>
        </p:nvSpPr>
        <p:spPr>
          <a:xfrm>
            <a:off x="8607464" y="4749873"/>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lt1"/>
                </a:solidFill>
                <a:latin typeface="Arial"/>
                <a:ea typeface="Arial"/>
                <a:cs typeface="Arial"/>
                <a:sym typeface="Arial"/>
                <a:rtl val="0"/>
              </a:defRPr>
            </a:lvl1pPr>
          </a:lstStyle>
          <a:p>
            <a:pPr marL="0" lvl="0" indent="0">
              <a:spcBef>
                <a:spcPts val="0"/>
              </a:spcBef>
              <a:buClr>
                <a:schemeClr val="lt1"/>
              </a:buClr>
              <a:buSzPct val="25000"/>
              <a:buFont typeface="Arial"/>
              <a:buNone/>
            </a:pPr>
            <a:fld id="{00000000-1234-1234-1234-123412341234}" type="slidenum">
              <a:rPr lang="zh-CN"/>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372035"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2" name="Shape 22"/>
          <p:cNvSpPr/>
          <p:nvPr/>
        </p:nvSpPr>
        <p:spPr>
          <a:xfrm rot="10800000" flipH="1">
            <a:off x="372035" y="58"/>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3" name="Shape 23"/>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457200" y="1200150"/>
            <a:ext cx="39255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p:nvPr/>
        </p:nvSpPr>
        <p:spPr>
          <a:xfrm>
            <a:off x="4657164"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6" name="Shape 26"/>
          <p:cNvSpPr txBox="1">
            <a:spLocks noGrp="1"/>
          </p:cNvSpPr>
          <p:nvPr>
            <p:ph type="body" idx="2"/>
          </p:nvPr>
        </p:nvSpPr>
        <p:spPr>
          <a:xfrm>
            <a:off x="4761353" y="1200150"/>
            <a:ext cx="39255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sldNum" idx="12"/>
          </p:nvPr>
        </p:nvSpPr>
        <p:spPr>
          <a:xfrm>
            <a:off x="8607464" y="4749873"/>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lt1"/>
                </a:solidFill>
                <a:latin typeface="Arial"/>
                <a:ea typeface="Arial"/>
                <a:cs typeface="Arial"/>
                <a:sym typeface="Arial"/>
                <a:rtl val="0"/>
              </a:defRPr>
            </a:lvl1pPr>
          </a:lstStyle>
          <a:p>
            <a:pPr marL="0" lvl="0" indent="0">
              <a:spcBef>
                <a:spcPts val="0"/>
              </a:spcBef>
              <a:buClr>
                <a:schemeClr val="lt1"/>
              </a:buClr>
              <a:buSzPct val="25000"/>
              <a:buFont typeface="Arial"/>
              <a:buNone/>
            </a:pPr>
            <a:fld id="{00000000-1234-1234-1234-123412341234}" type="slidenum">
              <a:rPr lang="zh-CN"/>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0" name="Shape 30"/>
          <p:cNvSpPr/>
          <p:nvPr/>
        </p:nvSpPr>
        <p:spPr>
          <a:xfrm rot="10800000" flipH="1">
            <a:off x="372035" y="58"/>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1" name="Shape 31"/>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sldNum" idx="12"/>
          </p:nvPr>
        </p:nvSpPr>
        <p:spPr>
          <a:xfrm>
            <a:off x="8607464" y="4749873"/>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lt1"/>
                </a:solidFill>
                <a:latin typeface="Arial"/>
                <a:ea typeface="Arial"/>
                <a:cs typeface="Arial"/>
                <a:sym typeface="Arial"/>
                <a:rtl val="0"/>
              </a:defRPr>
            </a:lvl1pPr>
          </a:lstStyle>
          <a:p>
            <a:pPr marL="0" lvl="0" indent="0">
              <a:spcBef>
                <a:spcPts val="0"/>
              </a:spcBef>
              <a:buClr>
                <a:schemeClr val="lt1"/>
              </a:buClr>
              <a:buSzPct val="25000"/>
              <a:buFont typeface="Arial"/>
              <a:buNone/>
            </a:pPr>
            <a:fld id="{00000000-1234-1234-1234-123412341234}" type="slidenum">
              <a:rPr lang="zh-CN"/>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3"/>
        <p:cNvGrpSpPr/>
        <p:nvPr/>
      </p:nvGrpSpPr>
      <p:grpSpPr>
        <a:xfrm>
          <a:off x="0" y="0"/>
          <a:ext cx="0" cy="0"/>
          <a:chOff x="0" y="0"/>
          <a:chExt cx="0" cy="0"/>
        </a:xfrm>
      </p:grpSpPr>
      <p:sp>
        <p:nvSpPr>
          <p:cNvPr id="34" name="Shape 34"/>
          <p:cNvSpPr txBox="1">
            <a:spLocks noGrp="1"/>
          </p:cNvSpPr>
          <p:nvPr>
            <p:ph type="body" idx="1"/>
          </p:nvPr>
        </p:nvSpPr>
        <p:spPr>
          <a:xfrm>
            <a:off x="372035" y="4276651"/>
            <a:ext cx="8399999" cy="6491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p:nvPr/>
        </p:nvSpPr>
        <p:spPr>
          <a:xfrm>
            <a:off x="372035" y="233279"/>
            <a:ext cx="8399999" cy="3868498"/>
          </a:xfrm>
          <a:prstGeom prst="roundRect">
            <a:avLst>
              <a:gd name="adj" fmla="val 2776"/>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6" name="Shape 36"/>
          <p:cNvSpPr txBox="1">
            <a:spLocks noGrp="1"/>
          </p:cNvSpPr>
          <p:nvPr>
            <p:ph type="sldNum" idx="12"/>
          </p:nvPr>
        </p:nvSpPr>
        <p:spPr>
          <a:xfrm>
            <a:off x="8607464" y="4749873"/>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lt1"/>
                </a:solidFill>
                <a:latin typeface="Arial"/>
                <a:ea typeface="Arial"/>
                <a:cs typeface="Arial"/>
                <a:sym typeface="Arial"/>
                <a:rtl val="0"/>
              </a:defRPr>
            </a:lvl1pPr>
          </a:lstStyle>
          <a:p>
            <a:pPr marL="0" lvl="0" indent="0">
              <a:spcBef>
                <a:spcPts val="0"/>
              </a:spcBef>
              <a:buClr>
                <a:schemeClr val="lt1"/>
              </a:buClr>
              <a:buSzPct val="25000"/>
              <a:buFont typeface="Arial"/>
              <a:buNone/>
            </a:pPr>
            <a:fld id="{00000000-1234-1234-1234-123412341234}" type="slidenum">
              <a:rPr 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7"/>
        <p:cNvGrpSpPr/>
        <p:nvPr/>
      </p:nvGrpSpPr>
      <p:grpSpPr>
        <a:xfrm>
          <a:off x="0" y="0"/>
          <a:ext cx="0" cy="0"/>
          <a:chOff x="0" y="0"/>
          <a:chExt cx="0" cy="0"/>
        </a:xfrm>
      </p:grpSpPr>
      <p:sp>
        <p:nvSpPr>
          <p:cNvPr id="38" name="Shape 38"/>
          <p:cNvSpPr/>
          <p:nvPr/>
        </p:nvSpPr>
        <p:spPr>
          <a:xfrm>
            <a:off x="372035" y="235584"/>
            <a:ext cx="8399999" cy="4672198"/>
          </a:xfrm>
          <a:prstGeom prst="roundRect">
            <a:avLst>
              <a:gd name="adj" fmla="val 2255"/>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9" name="Shape 39"/>
          <p:cNvSpPr txBox="1">
            <a:spLocks noGrp="1"/>
          </p:cNvSpPr>
          <p:nvPr>
            <p:ph type="sldNum" idx="12"/>
          </p:nvPr>
        </p:nvSpPr>
        <p:spPr>
          <a:xfrm>
            <a:off x="8607464" y="4749873"/>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lt1"/>
                </a:solidFill>
                <a:latin typeface="Arial"/>
                <a:ea typeface="Arial"/>
                <a:cs typeface="Arial"/>
                <a:sym typeface="Arial"/>
                <a:rtl val="0"/>
              </a:defRPr>
            </a:lvl1pPr>
          </a:lstStyle>
          <a:p>
            <a:pPr marL="0" lvl="0" indent="0">
              <a:spcBef>
                <a:spcPts val="0"/>
              </a:spcBef>
              <a:buClr>
                <a:schemeClr val="lt1"/>
              </a:buClr>
              <a:buSzPct val="25000"/>
              <a:buFont typeface="Arial"/>
              <a:buNone/>
            </a:pPr>
            <a:fld id="{00000000-1234-1234-1234-123412341234}" type="slidenum">
              <a:rPr lang="zh-CN"/>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chemeClr val="dk2"/>
              </a:buClr>
              <a:buFont typeface="Arial"/>
              <a:buNone/>
              <a:defRPr/>
            </a:lvl1pPr>
            <a:lvl2pPr marL="0" marR="0" indent="0" algn="l" rtl="0">
              <a:lnSpc>
                <a:spcPct val="100000"/>
              </a:lnSpc>
              <a:spcBef>
                <a:spcPts val="0"/>
              </a:spcBef>
              <a:spcAft>
                <a:spcPts val="0"/>
              </a:spcAft>
              <a:buClr>
                <a:schemeClr val="dk2"/>
              </a:buClr>
              <a:buFont typeface="Arial"/>
              <a:buNone/>
              <a:defRPr/>
            </a:lvl2pPr>
            <a:lvl3pPr marL="0" marR="0" indent="0" algn="l" rtl="0">
              <a:spcBef>
                <a:spcPts val="0"/>
              </a:spcBef>
              <a:buClr>
                <a:schemeClr val="dk2"/>
              </a:buClr>
              <a:buFont typeface="Arial"/>
              <a:buNone/>
              <a:defRPr/>
            </a:lvl3pPr>
            <a:lvl4pPr marL="0" marR="0" indent="0" algn="l" rtl="0">
              <a:spcBef>
                <a:spcPts val="0"/>
              </a:spcBef>
              <a:buClr>
                <a:schemeClr val="dk2"/>
              </a:buClr>
              <a:buFont typeface="Arial"/>
              <a:buNone/>
              <a:defRPr/>
            </a:lvl4pPr>
            <a:lvl5pPr marL="0" marR="0" indent="0" algn="l" rtl="0">
              <a:spcBef>
                <a:spcPts val="0"/>
              </a:spcBef>
              <a:buClr>
                <a:schemeClr val="dk2"/>
              </a:buClr>
              <a:buFont typeface="Arial"/>
              <a:buNone/>
              <a:defRPr/>
            </a:lvl5pPr>
            <a:lvl6pPr marL="0" marR="0" indent="0" algn="l" rtl="0">
              <a:spcBef>
                <a:spcPts val="0"/>
              </a:spcBef>
              <a:buClr>
                <a:schemeClr val="dk2"/>
              </a:buClr>
              <a:buFont typeface="Arial"/>
              <a:buNone/>
              <a:defRPr/>
            </a:lvl6pPr>
            <a:lvl7pPr marL="0" marR="0" indent="0" algn="l" rtl="0">
              <a:spcBef>
                <a:spcPts val="0"/>
              </a:spcBef>
              <a:buClr>
                <a:schemeClr val="dk2"/>
              </a:buClr>
              <a:buFont typeface="Arial"/>
              <a:buNone/>
              <a:defRPr/>
            </a:lvl7pPr>
            <a:lvl8pPr marL="0" marR="0" indent="0" algn="l" rtl="0">
              <a:spcBef>
                <a:spcPts val="0"/>
              </a:spcBef>
              <a:buClr>
                <a:schemeClr val="dk2"/>
              </a:buClr>
              <a:buFont typeface="Arial"/>
              <a:buNone/>
              <a:defRPr/>
            </a:lvl8pPr>
            <a:lvl9pPr marL="0" marR="0" indent="0" algn="l" rtl="0">
              <a:spcBef>
                <a:spcPts val="0"/>
              </a:spcBef>
              <a:buClr>
                <a:schemeClr val="dk2"/>
              </a:buClr>
              <a:buFont typeface="Arial"/>
              <a:buNone/>
              <a:defRPr/>
            </a:lvl9pPr>
          </a:lstStyle>
          <a:p>
            <a:endParaRPr/>
          </a:p>
        </p:txBody>
      </p:sp>
      <p:sp>
        <p:nvSpPr>
          <p:cNvPr id="6" name="Shape 6"/>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0"/>
              </a:spcAft>
              <a:buClr>
                <a:schemeClr val="dk1"/>
              </a:buClr>
              <a:buFont typeface="Arial"/>
              <a:buNone/>
              <a:defRPr/>
            </a:lvl1pPr>
            <a:lvl2pPr marL="0" marR="0" indent="0" algn="l" rtl="0">
              <a:lnSpc>
                <a:spcPct val="100000"/>
              </a:lnSpc>
              <a:spcBef>
                <a:spcPts val="480"/>
              </a:spcBef>
              <a:spcAft>
                <a:spcPts val="0"/>
              </a:spcAft>
              <a:buClr>
                <a:schemeClr val="dk1"/>
              </a:buClr>
              <a:buFont typeface="Arial"/>
              <a:buNone/>
              <a:defRPr/>
            </a:lvl2pPr>
            <a:lvl3pPr marL="0" marR="0" indent="0" algn="l" rtl="0">
              <a:lnSpc>
                <a:spcPct val="100000"/>
              </a:lnSpc>
              <a:spcBef>
                <a:spcPts val="480"/>
              </a:spcBef>
              <a:spcAft>
                <a:spcPts val="0"/>
              </a:spcAft>
              <a:buClr>
                <a:schemeClr val="dk1"/>
              </a:buClr>
              <a:buFont typeface="Arial"/>
              <a:buNone/>
              <a:defRPr/>
            </a:lvl3pPr>
            <a:lvl4pPr marL="0" marR="0" indent="0" algn="l" rtl="0">
              <a:lnSpc>
                <a:spcPct val="100000"/>
              </a:lnSpc>
              <a:spcBef>
                <a:spcPts val="360"/>
              </a:spcBef>
              <a:spcAft>
                <a:spcPts val="0"/>
              </a:spcAft>
              <a:buClr>
                <a:schemeClr val="dk1"/>
              </a:buClr>
              <a:buFont typeface="Arial"/>
              <a:buNone/>
              <a:defRPr/>
            </a:lvl4pPr>
            <a:lvl5pPr marL="0" marR="0" indent="0" algn="l" rtl="0">
              <a:lnSpc>
                <a:spcPct val="100000"/>
              </a:lnSpc>
              <a:spcBef>
                <a:spcPts val="360"/>
              </a:spcBef>
              <a:spcAft>
                <a:spcPts val="0"/>
              </a:spcAft>
              <a:buClr>
                <a:schemeClr val="dk1"/>
              </a:buClr>
              <a:buFont typeface="Arial"/>
              <a:buNone/>
              <a:defRPr/>
            </a:lvl5pPr>
            <a:lvl6pPr marL="0" marR="0" indent="0" algn="l" rtl="0">
              <a:lnSpc>
                <a:spcPct val="100000"/>
              </a:lnSpc>
              <a:spcBef>
                <a:spcPts val="360"/>
              </a:spcBef>
              <a:spcAft>
                <a:spcPts val="0"/>
              </a:spcAft>
              <a:buClr>
                <a:schemeClr val="dk1"/>
              </a:buClr>
              <a:buFont typeface="Arial"/>
              <a:buNone/>
              <a:defRPr/>
            </a:lvl6pPr>
            <a:lvl7pPr marL="0" marR="0" indent="0" algn="l" rtl="0">
              <a:lnSpc>
                <a:spcPct val="100000"/>
              </a:lnSpc>
              <a:spcBef>
                <a:spcPts val="360"/>
              </a:spcBef>
              <a:spcAft>
                <a:spcPts val="0"/>
              </a:spcAft>
              <a:buClr>
                <a:schemeClr val="dk1"/>
              </a:buClr>
              <a:buFont typeface="Arial"/>
              <a:buNone/>
              <a:defRPr/>
            </a:lvl7pPr>
            <a:lvl8pPr marL="0" marR="0" indent="0" algn="l" rtl="0">
              <a:lnSpc>
                <a:spcPct val="100000"/>
              </a:lnSpc>
              <a:spcBef>
                <a:spcPts val="360"/>
              </a:spcBef>
              <a:spcAft>
                <a:spcPts val="0"/>
              </a:spcAft>
              <a:buClr>
                <a:schemeClr val="dk1"/>
              </a:buClr>
              <a:buFont typeface="Arial"/>
              <a:buNone/>
              <a:defRPr/>
            </a:lvl8pPr>
            <a:lvl9pPr marL="0" marR="0" indent="0" algn="l" rtl="0">
              <a:lnSpc>
                <a:spcPct val="100000"/>
              </a:lnSpc>
              <a:spcBef>
                <a:spcPts val="360"/>
              </a:spcBef>
              <a:spcAft>
                <a:spcPts val="0"/>
              </a:spcAft>
              <a:buClr>
                <a:schemeClr val="dk1"/>
              </a:buClr>
              <a:buFont typeface="Arial"/>
              <a:buNone/>
              <a:defRPr/>
            </a:lvl9pPr>
          </a:lstStyle>
          <a:p>
            <a:endParaRPr/>
          </a:p>
        </p:txBody>
      </p:sp>
      <p:sp>
        <p:nvSpPr>
          <p:cNvPr id="7" name="Shape 7"/>
          <p:cNvSpPr txBox="1">
            <a:spLocks noGrp="1"/>
          </p:cNvSpPr>
          <p:nvPr>
            <p:ph type="sldNum" idx="12"/>
          </p:nvPr>
        </p:nvSpPr>
        <p:spPr>
          <a:xfrm>
            <a:off x="8607464" y="4749873"/>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lt1"/>
                </a:solidFill>
                <a:latin typeface="Arial"/>
                <a:ea typeface="Arial"/>
                <a:cs typeface="Arial"/>
                <a:sym typeface="Arial"/>
                <a:rtl val="0"/>
              </a:defRPr>
            </a:lvl1pPr>
          </a:lstStyle>
          <a:p>
            <a:pPr marL="0" lvl="0" indent="0">
              <a:spcBef>
                <a:spcPts val="0"/>
              </a:spcBef>
              <a:buClr>
                <a:schemeClr val="lt1"/>
              </a:buClr>
              <a:buSzPct val="25000"/>
              <a:buFont typeface="Arial"/>
              <a:buNone/>
            </a:pPr>
            <a:fld id="{00000000-1234-1234-1234-123412341234}" type="slidenum">
              <a:rPr lang="zh-CN"/>
              <a:t>‹#›</a:t>
            </a:fld>
            <a:endParaRPr lang="zh-C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ctrTitle"/>
          </p:nvPr>
        </p:nvSpPr>
        <p:spPr>
          <a:xfrm>
            <a:off x="685800" y="473108"/>
            <a:ext cx="7772400" cy="2842199"/>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altLang="zh-CN" sz="7200" b="1" smtClean="0">
                <a:solidFill>
                  <a:schemeClr val="dk2"/>
                </a:solidFill>
                <a:rtl val="0"/>
              </a:rPr>
              <a:t>05 </a:t>
            </a:r>
            <a:r>
              <a:rPr lang="zh-CN" altLang="en-US" sz="7200" b="1" dirty="0">
                <a:solidFill>
                  <a:schemeClr val="dk2"/>
                </a:solidFill>
                <a:rtl val="0"/>
              </a:rPr>
              <a:t>套磁</a:t>
            </a:r>
            <a:r>
              <a:rPr lang="en-US" altLang="zh-CN" sz="7200" b="1" dirty="0">
                <a:solidFill>
                  <a:schemeClr val="dk2"/>
                </a:solidFill>
                <a:rtl val="0"/>
              </a:rPr>
              <a:t/>
            </a:r>
            <a:br>
              <a:rPr lang="en-US" altLang="zh-CN" sz="7200" b="1" dirty="0">
                <a:solidFill>
                  <a:schemeClr val="dk2"/>
                </a:solidFill>
                <a:rtl val="0"/>
              </a:rPr>
            </a:br>
            <a:endParaRPr lang="zh-CN" sz="7200" b="1" i="0" u="none" strike="noStrike" cap="none" baseline="0" dirty="0">
              <a:solidFill>
                <a:schemeClr val="dk2"/>
              </a:solidFill>
              <a:latin typeface="Arial"/>
              <a:ea typeface="Arial"/>
              <a:cs typeface="Arial"/>
              <a:sym typeface="Arial"/>
              <a:rtl val="0"/>
            </a:endParaRPr>
          </a:p>
        </p:txBody>
      </p:sp>
      <p:sp>
        <p:nvSpPr>
          <p:cNvPr id="42" name="Shape 42"/>
          <p:cNvSpPr txBox="1">
            <a:spLocks noGrp="1"/>
          </p:cNvSpPr>
          <p:nvPr>
            <p:ph type="subTitle" idx="1"/>
          </p:nvPr>
        </p:nvSpPr>
        <p:spPr>
          <a:xfrm>
            <a:off x="685800" y="3896921"/>
            <a:ext cx="7772400" cy="4608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1"/>
              </a:buClr>
              <a:buSzPct val="25000"/>
              <a:buFont typeface="Arial"/>
              <a:buNone/>
            </a:pPr>
            <a:r>
              <a:rPr lang="zh-CN" sz="3000" b="0" i="0" u="none" strike="noStrike" cap="none" baseline="0" dirty="0">
                <a:solidFill>
                  <a:schemeClr val="dk1"/>
                </a:solidFill>
                <a:latin typeface="Arial"/>
                <a:ea typeface="Arial"/>
                <a:cs typeface="Arial"/>
                <a:sym typeface="Arial"/>
                <a:rtl val="0"/>
              </a:rPr>
              <a:t>GGU Consulting 201</a:t>
            </a:r>
            <a:r>
              <a:rPr lang="en-US" altLang="zh-CN" sz="3000" b="0" i="0" u="none" strike="noStrike" cap="none" baseline="0">
                <a:solidFill>
                  <a:schemeClr val="dk1"/>
                </a:solidFill>
                <a:latin typeface="Arial"/>
                <a:ea typeface="Arial"/>
                <a:cs typeface="Arial"/>
                <a:sym typeface="Arial"/>
                <a:rtl val="0"/>
              </a:rPr>
              <a:t>7</a:t>
            </a:r>
            <a:endParaRPr lang="zh-CN" sz="3000" b="0" i="0" u="none" strike="noStrike" cap="none" baseline="0" dirty="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lvl="0">
              <a:buSzPct val="25000"/>
            </a:pPr>
            <a:r>
              <a:rPr lang="zh-CN" altLang="en-US" sz="3000" b="1" i="0" u="none" strike="noStrike" cap="none" baseline="0" dirty="0">
                <a:solidFill>
                  <a:schemeClr val="dk2"/>
                </a:solidFill>
                <a:latin typeface="Arial"/>
                <a:ea typeface="Arial"/>
                <a:cs typeface="Arial"/>
                <a:sym typeface="Arial"/>
                <a:rtl val="0"/>
              </a:rPr>
              <a:t>例子</a:t>
            </a:r>
            <a:r>
              <a:rPr lang="en-US" altLang="zh-CN" sz="3000" b="1" i="0" u="none" strike="noStrike" cap="none" baseline="0" dirty="0">
                <a:solidFill>
                  <a:schemeClr val="dk2"/>
                </a:solidFill>
                <a:latin typeface="Arial"/>
                <a:ea typeface="Arial"/>
                <a:cs typeface="Arial"/>
                <a:sym typeface="Arial"/>
                <a:rtl val="0"/>
              </a:rPr>
              <a:t>2</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en-US" sz="2400" dirty="0">
                <a:solidFill>
                  <a:schemeClr val="dk1"/>
                </a:solidFill>
              </a:rPr>
              <a:t>I wish to pursue a research project under your guidance/or otherwise would be glad even if I could assist you in any currently ongoing project during XXX . I am interested and enthusiastic to carry out productive research so as to enhance and exploit my skills and to contribute positively to the research going on in these fields. I think that my efforts and new ideas could be quite helpful to what the project/research topic demands.</a:t>
            </a: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2247082490"/>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lvl="0">
              <a:buSzPct val="25000"/>
            </a:pPr>
            <a:r>
              <a:rPr lang="zh-CN" altLang="en-US" sz="3000" b="1" i="0" u="none" strike="noStrike" cap="none" baseline="0" dirty="0">
                <a:solidFill>
                  <a:schemeClr val="dk2"/>
                </a:solidFill>
                <a:latin typeface="Arial"/>
                <a:ea typeface="Arial"/>
                <a:cs typeface="Arial"/>
                <a:sym typeface="Arial"/>
                <a:rtl val="0"/>
              </a:rPr>
              <a:t>例子</a:t>
            </a:r>
            <a:r>
              <a:rPr lang="en-US" altLang="zh-CN" sz="3000" b="1" i="0" u="none" strike="noStrike" cap="none" baseline="0" dirty="0">
                <a:solidFill>
                  <a:schemeClr val="dk2"/>
                </a:solidFill>
                <a:latin typeface="Arial"/>
                <a:ea typeface="Arial"/>
                <a:cs typeface="Arial"/>
                <a:sym typeface="Arial"/>
                <a:rtl val="0"/>
              </a:rPr>
              <a:t>2</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en-US" sz="1800" dirty="0">
                <a:solidFill>
                  <a:schemeClr val="dk1"/>
                </a:solidFill>
              </a:rPr>
              <a:t>I tried to contact you a few months back also but there was some issues with my email server leading to some difficulties in receiving emails.</a:t>
            </a:r>
            <a:br>
              <a:rPr lang="en-US" sz="1800" dirty="0">
                <a:solidFill>
                  <a:schemeClr val="dk1"/>
                </a:solidFill>
              </a:rPr>
            </a:br>
            <a:r>
              <a:rPr lang="zh-CN" altLang="en-US" sz="1800" dirty="0">
                <a:solidFill>
                  <a:schemeClr val="dk1"/>
                </a:solidFill>
              </a:rPr>
              <a:t/>
            </a:r>
            <a:br>
              <a:rPr lang="zh-CN" altLang="en-US" sz="1800" dirty="0">
                <a:solidFill>
                  <a:schemeClr val="dk1"/>
                </a:solidFill>
              </a:rPr>
            </a:br>
            <a:r>
              <a:rPr lang="en-US" sz="1800" dirty="0">
                <a:solidFill>
                  <a:schemeClr val="dk1"/>
                </a:solidFill>
              </a:rPr>
              <a:t>Should you require any more information, I would be glad to provide. My </a:t>
            </a:r>
            <a:br>
              <a:rPr lang="en-US" sz="1800" dirty="0">
                <a:solidFill>
                  <a:schemeClr val="dk1"/>
                </a:solidFill>
              </a:rPr>
            </a:br>
            <a:r>
              <a:rPr lang="en-US" sz="1800" dirty="0">
                <a:solidFill>
                  <a:schemeClr val="dk1"/>
                </a:solidFill>
              </a:rPr>
              <a:t>Curriculum Vitae is attached along with for your kind perusal.</a:t>
            </a:r>
            <a:br>
              <a:rPr lang="en-US" sz="1800" dirty="0">
                <a:solidFill>
                  <a:schemeClr val="dk1"/>
                </a:solidFill>
              </a:rPr>
            </a:br>
            <a:r>
              <a:rPr lang="en-US" sz="1800" dirty="0">
                <a:solidFill>
                  <a:schemeClr val="dk1"/>
                </a:solidFill>
              </a:rPr>
              <a:t/>
            </a:r>
            <a:br>
              <a:rPr lang="en-US" sz="1800" dirty="0">
                <a:solidFill>
                  <a:schemeClr val="dk1"/>
                </a:solidFill>
              </a:rPr>
            </a:br>
            <a:r>
              <a:rPr lang="en-US" sz="1800" dirty="0">
                <a:solidFill>
                  <a:schemeClr val="dk1"/>
                </a:solidFill>
              </a:rPr>
              <a:t>Thanking you for your kind consideration and looking forward to receiving your favorable response on the subject.</a:t>
            </a:r>
            <a:br>
              <a:rPr lang="en-US" sz="1800" dirty="0">
                <a:solidFill>
                  <a:schemeClr val="dk1"/>
                </a:solidFill>
              </a:rPr>
            </a:br>
            <a:r>
              <a:rPr lang="en-US" sz="1800" dirty="0">
                <a:solidFill>
                  <a:schemeClr val="dk1"/>
                </a:solidFill>
              </a:rPr>
              <a:t/>
            </a:r>
            <a:br>
              <a:rPr lang="en-US" sz="1800" dirty="0">
                <a:solidFill>
                  <a:schemeClr val="dk1"/>
                </a:solidFill>
              </a:rPr>
            </a:br>
            <a:r>
              <a:rPr lang="en-US" sz="1800" dirty="0">
                <a:solidFill>
                  <a:schemeClr val="dk1"/>
                </a:solidFill>
              </a:rPr>
              <a:t>Best Regards</a:t>
            </a:r>
          </a:p>
          <a:p>
            <a:pPr marL="0" marR="0" lvl="0" indent="0" algn="l" rtl="0">
              <a:lnSpc>
                <a:spcPct val="100000"/>
              </a:lnSpc>
              <a:spcBef>
                <a:spcPts val="0"/>
              </a:spcBef>
              <a:spcAft>
                <a:spcPts val="0"/>
              </a:spcAft>
              <a:buClr>
                <a:schemeClr val="dk1"/>
              </a:buClr>
              <a:buSzPct val="25000"/>
              <a:buFont typeface="Arial"/>
              <a:buNone/>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2436136138"/>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lvl="0">
              <a:buSzPct val="25000"/>
            </a:pPr>
            <a:r>
              <a:rPr lang="zh-CN" altLang="en-US" sz="3000" b="1" i="0" u="none" strike="noStrike" cap="none" baseline="0" dirty="0">
                <a:solidFill>
                  <a:schemeClr val="dk2"/>
                </a:solidFill>
                <a:latin typeface="Arial"/>
                <a:ea typeface="Arial"/>
                <a:cs typeface="Arial"/>
                <a:sym typeface="Arial"/>
                <a:rtl val="0"/>
              </a:rPr>
              <a:t>例子</a:t>
            </a:r>
            <a:r>
              <a:rPr lang="en-US" altLang="zh-CN" sz="3000" b="1" i="0" u="none" strike="noStrike" cap="none" baseline="0" dirty="0">
                <a:solidFill>
                  <a:schemeClr val="dk2"/>
                </a:solidFill>
                <a:latin typeface="Arial"/>
                <a:ea typeface="Arial"/>
                <a:cs typeface="Arial"/>
                <a:sym typeface="Arial"/>
                <a:rtl val="0"/>
              </a:rPr>
              <a:t>3</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en-US" sz="1800" dirty="0">
                <a:solidFill>
                  <a:schemeClr val="dk1"/>
                </a:solidFill>
              </a:rPr>
              <a:t>Dear Professor XXXXX,</a:t>
            </a:r>
          </a:p>
          <a:p>
            <a:pPr lvl="0">
              <a:buSzPct val="25000"/>
            </a:pPr>
            <a:r>
              <a:rPr lang="en-US" sz="1800" dirty="0">
                <a:solidFill>
                  <a:schemeClr val="dk1"/>
                </a:solidFill>
              </a:rPr>
              <a:t> </a:t>
            </a:r>
          </a:p>
          <a:p>
            <a:pPr lvl="0">
              <a:buSzPct val="25000"/>
            </a:pPr>
            <a:r>
              <a:rPr lang="en-US" sz="1800" dirty="0">
                <a:solidFill>
                  <a:schemeClr val="dk1"/>
                </a:solidFill>
              </a:rPr>
              <a:t>My name is XXXXX, and I am a senior student studying at EE department, Tsinghua University.</a:t>
            </a:r>
          </a:p>
          <a:p>
            <a:pPr lvl="0">
              <a:buSzPct val="25000"/>
            </a:pPr>
            <a:endParaRPr lang="en-US" sz="1800" dirty="0">
              <a:solidFill>
                <a:schemeClr val="dk1"/>
              </a:solidFill>
            </a:endParaRPr>
          </a:p>
          <a:p>
            <a:pPr lvl="0">
              <a:buSzPct val="25000"/>
            </a:pPr>
            <a:r>
              <a:rPr lang="en-US" sz="1800" dirty="0">
                <a:solidFill>
                  <a:schemeClr val="dk1"/>
                </a:solidFill>
              </a:rPr>
              <a:t>In Tsinghua and Stanford, I have conducted various research projects spanning over EE, CS and Biomedical Engineering. My two early researches in Tsinghua, one in circuit design with the other in image processing, equipped me research capabilities and insight in both hardware and software. With these preparations, I entered the door of biomedical researches in Stanford, supervised by Pro. Craig S. Levin, from the field of molecular imaging instrumentation. </a:t>
            </a:r>
          </a:p>
          <a:p>
            <a:pPr marL="0" marR="0" lvl="0" indent="0" algn="l" rtl="0">
              <a:lnSpc>
                <a:spcPct val="100000"/>
              </a:lnSpc>
              <a:spcBef>
                <a:spcPts val="0"/>
              </a:spcBef>
              <a:spcAft>
                <a:spcPts val="0"/>
              </a:spcAft>
              <a:buClr>
                <a:schemeClr val="dk1"/>
              </a:buClr>
              <a:buSzPct val="25000"/>
              <a:buFont typeface="Arial"/>
              <a:buNone/>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629476415"/>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lvl="0">
              <a:buSzPct val="25000"/>
            </a:pPr>
            <a:r>
              <a:rPr lang="zh-CN" altLang="en-US" sz="3000" b="1" i="0" u="none" strike="noStrike" cap="none" baseline="0" dirty="0">
                <a:solidFill>
                  <a:schemeClr val="dk2"/>
                </a:solidFill>
                <a:latin typeface="Arial"/>
                <a:ea typeface="Arial"/>
                <a:cs typeface="Arial"/>
                <a:sym typeface="Arial"/>
                <a:rtl val="0"/>
              </a:rPr>
              <a:t>例子</a:t>
            </a:r>
            <a:r>
              <a:rPr lang="en-US" altLang="zh-CN" sz="3000" b="1" i="0" u="none" strike="noStrike" cap="none" baseline="0" dirty="0">
                <a:solidFill>
                  <a:schemeClr val="dk2"/>
                </a:solidFill>
                <a:latin typeface="Arial"/>
                <a:ea typeface="Arial"/>
                <a:cs typeface="Arial"/>
                <a:sym typeface="Arial"/>
                <a:rtl val="0"/>
              </a:rPr>
              <a:t>3</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en-US" sz="1600" dirty="0">
                <a:solidFill>
                  <a:schemeClr val="dk1"/>
                </a:solidFill>
              </a:rPr>
              <a:t>Gaining great interest and satisfaction from my first biomedical research, I am now conducting the study of resting-state brain networks based on BOLD signal analysis, using ICA and hierarchical clustering method uncovering intrinsic modular organization of spontaneous brain activity in humans, supervised by XXXXXXX.</a:t>
            </a:r>
          </a:p>
          <a:p>
            <a:pPr lvl="0">
              <a:buSzPct val="25000"/>
            </a:pPr>
            <a:endParaRPr lang="en-US" sz="1600" b="0" i="0" u="none" strike="noStrike" cap="none" baseline="0" dirty="0">
              <a:solidFill>
                <a:schemeClr val="dk1"/>
              </a:solidFill>
              <a:sym typeface="Arial"/>
              <a:rtl val="0"/>
            </a:endParaRPr>
          </a:p>
          <a:p>
            <a:pPr lvl="0">
              <a:buSzPct val="25000"/>
            </a:pPr>
            <a:r>
              <a:rPr lang="en-US" sz="1600" dirty="0">
                <a:solidFill>
                  <a:schemeClr val="dk1"/>
                </a:solidFill>
              </a:rPr>
              <a:t>I am quite interested in the problems you are studying, especially those related to molecular imaging. I think my interests and potentials in this field can be well developed if I can conduct my research under your guidance. I wonder whether you plan to enroll new students in your group. If so, I am willing to apply to be a PhD student in your study group.</a:t>
            </a:r>
          </a:p>
          <a:p>
            <a:pPr lvl="0">
              <a:buSzPct val="25000"/>
            </a:pPr>
            <a:r>
              <a:rPr lang="en-US" sz="1600" dirty="0">
                <a:solidFill>
                  <a:schemeClr val="dk1"/>
                </a:solidFill>
              </a:rPr>
              <a:t> </a:t>
            </a:r>
          </a:p>
          <a:p>
            <a:pPr lvl="0">
              <a:buSzPct val="25000"/>
            </a:pPr>
            <a:r>
              <a:rPr lang="en-US" sz="1600" dirty="0">
                <a:solidFill>
                  <a:schemeClr val="dk1"/>
                </a:solidFill>
              </a:rPr>
              <a:t>In addition, which department should I apply in order to be enrolled by your group?</a:t>
            </a:r>
          </a:p>
          <a:p>
            <a:pPr lvl="0">
              <a:buSzPct val="25000"/>
            </a:pPr>
            <a:r>
              <a:rPr lang="en-US" sz="1600" dirty="0">
                <a:solidFill>
                  <a:schemeClr val="dk1"/>
                </a:solidFill>
              </a:rPr>
              <a:t> </a:t>
            </a:r>
          </a:p>
          <a:p>
            <a:pPr lvl="0">
              <a:buSzPct val="25000"/>
            </a:pPr>
            <a:r>
              <a:rPr lang="en-US" sz="1600" dirty="0">
                <a:solidFill>
                  <a:schemeClr val="dk1"/>
                </a:solidFill>
              </a:rPr>
              <a:t>Attached is my Resume. Thank you.</a:t>
            </a:r>
          </a:p>
        </p:txBody>
      </p:sp>
    </p:spTree>
    <p:extLst>
      <p:ext uri="{BB962C8B-B14F-4D97-AF65-F5344CB8AC3E}">
        <p14:creationId xmlns:p14="http://schemas.microsoft.com/office/powerpoint/2010/main" val="2526327165"/>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lvl="0">
              <a:buSzPct val="25000"/>
            </a:pPr>
            <a:r>
              <a:rPr lang="zh-CN" altLang="en-US" sz="3000" b="1" i="0" u="none" strike="noStrike" cap="none" baseline="0" dirty="0">
                <a:solidFill>
                  <a:schemeClr val="dk2"/>
                </a:solidFill>
                <a:latin typeface="Arial"/>
                <a:ea typeface="Arial"/>
                <a:cs typeface="Arial"/>
                <a:sym typeface="Arial"/>
                <a:rtl val="0"/>
              </a:rPr>
              <a:t>对方如何回复</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1"/>
                </a:solidFill>
              </a:rPr>
              <a:t>1 </a:t>
            </a:r>
            <a:r>
              <a:rPr lang="zh-CN" altLang="en-US" sz="2400" b="1" dirty="0">
                <a:solidFill>
                  <a:schemeClr val="dk1"/>
                </a:solidFill>
              </a:rPr>
              <a:t>不回（</a:t>
            </a:r>
            <a:r>
              <a:rPr lang="en-US" altLang="zh-CN" sz="2400" b="1" dirty="0">
                <a:solidFill>
                  <a:schemeClr val="dk1"/>
                </a:solidFill>
              </a:rPr>
              <a:t>&gt;90%) </a:t>
            </a:r>
          </a:p>
          <a:p>
            <a:pPr lvl="0">
              <a:buSzPct val="25000"/>
            </a:pPr>
            <a:r>
              <a:rPr lang="en-US" altLang="zh-CN" sz="2400" b="1" dirty="0">
                <a:solidFill>
                  <a:schemeClr val="dk1"/>
                </a:solidFill>
              </a:rPr>
              <a:t>2 </a:t>
            </a:r>
            <a:r>
              <a:rPr lang="zh-CN" altLang="en-US" sz="2400" b="1" dirty="0">
                <a:solidFill>
                  <a:schemeClr val="dk1"/>
                </a:solidFill>
              </a:rPr>
              <a:t>套话 </a:t>
            </a:r>
          </a:p>
          <a:p>
            <a:pPr lvl="0">
              <a:buSzPct val="25000"/>
            </a:pPr>
            <a:r>
              <a:rPr lang="en-US" altLang="zh-CN" sz="2400" b="1" dirty="0">
                <a:solidFill>
                  <a:schemeClr val="dk1"/>
                </a:solidFill>
              </a:rPr>
              <a:t>3 </a:t>
            </a:r>
            <a:r>
              <a:rPr lang="zh-CN" altLang="en-US" sz="2400" b="1" dirty="0">
                <a:solidFill>
                  <a:schemeClr val="dk1"/>
                </a:solidFill>
              </a:rPr>
              <a:t>摆好心态 </a:t>
            </a:r>
          </a:p>
        </p:txBody>
      </p:sp>
    </p:spTree>
    <p:extLst>
      <p:ext uri="{BB962C8B-B14F-4D97-AF65-F5344CB8AC3E}">
        <p14:creationId xmlns:p14="http://schemas.microsoft.com/office/powerpoint/2010/main" val="1365127171"/>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lvl="0">
              <a:buSzPct val="25000"/>
            </a:pPr>
            <a:r>
              <a:rPr lang="zh-CN" altLang="en-US" sz="3000" b="1" i="0" u="none" strike="noStrike" cap="none" baseline="0" dirty="0">
                <a:solidFill>
                  <a:schemeClr val="dk2"/>
                </a:solidFill>
                <a:latin typeface="Arial"/>
                <a:ea typeface="Arial"/>
                <a:cs typeface="Arial"/>
                <a:sym typeface="Arial"/>
                <a:rtl val="0"/>
              </a:rPr>
              <a:t>例子</a:t>
            </a:r>
            <a:r>
              <a:rPr lang="en-US" altLang="zh-CN" sz="3000" b="1" i="0" u="none" strike="noStrike" cap="none" baseline="0" dirty="0">
                <a:solidFill>
                  <a:schemeClr val="dk2"/>
                </a:solidFill>
                <a:latin typeface="Arial"/>
                <a:ea typeface="Arial"/>
                <a:cs typeface="Arial"/>
                <a:sym typeface="Arial"/>
                <a:rtl val="0"/>
              </a:rPr>
              <a:t>4</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en-US" sz="1600" dirty="0">
                <a:solidFill>
                  <a:schemeClr val="dk1"/>
                </a:solidFill>
              </a:rPr>
              <a:t>Dear Professor XXXX,</a:t>
            </a:r>
          </a:p>
          <a:p>
            <a:pPr lvl="0">
              <a:buSzPct val="25000"/>
            </a:pPr>
            <a:r>
              <a:rPr lang="en-US" sz="1600" dirty="0">
                <a:solidFill>
                  <a:schemeClr val="dk1"/>
                </a:solidFill>
              </a:rPr>
              <a:t>Words cannot express how grateful I am towards all the help and support you have given me.</a:t>
            </a:r>
          </a:p>
          <a:p>
            <a:pPr lvl="0">
              <a:buSzPct val="25000"/>
            </a:pPr>
            <a:r>
              <a:rPr lang="en-US" sz="1600" dirty="0">
                <a:solidFill>
                  <a:schemeClr val="dk1"/>
                </a:solidFill>
              </a:rPr>
              <a:t> </a:t>
            </a:r>
          </a:p>
          <a:p>
            <a:pPr lvl="0">
              <a:buSzPct val="25000"/>
            </a:pPr>
            <a:r>
              <a:rPr lang="en-US" sz="1600" dirty="0">
                <a:solidFill>
                  <a:schemeClr val="dk1"/>
                </a:solidFill>
              </a:rPr>
              <a:t>Several days ago, I have submitted my application to Harvard Biophysics program and I am nervous as to what will happen. If there is anything that I can do further, please do let me know.</a:t>
            </a:r>
          </a:p>
          <a:p>
            <a:pPr lvl="0">
              <a:buSzPct val="25000"/>
            </a:pPr>
            <a:endParaRPr lang="en-US" sz="1600" dirty="0">
              <a:solidFill>
                <a:schemeClr val="dk1"/>
              </a:solidFill>
            </a:endParaRPr>
          </a:p>
          <a:p>
            <a:pPr lvl="0">
              <a:buSzPct val="25000"/>
            </a:pPr>
            <a:r>
              <a:rPr lang="en-US" sz="1600" dirty="0">
                <a:solidFill>
                  <a:schemeClr val="dk1"/>
                </a:solidFill>
              </a:rPr>
              <a:t>In the coming days, I am going to submit my application to HST (via MIT), MIT EE Department, MIT Nuclear Engineering Department, and Boston University.  I have several questions regarding these applications that perhaps you can kindly help me with:</a:t>
            </a:r>
          </a:p>
          <a:p>
            <a:pPr lvl="0">
              <a:buSzPct val="25000"/>
            </a:pPr>
            <a:endParaRPr lang="en-US" sz="1600" dirty="0">
              <a:solidFill>
                <a:schemeClr val="dk1"/>
              </a:solidFill>
            </a:endParaRPr>
          </a:p>
        </p:txBody>
      </p:sp>
    </p:spTree>
    <p:extLst>
      <p:ext uri="{BB962C8B-B14F-4D97-AF65-F5344CB8AC3E}">
        <p14:creationId xmlns:p14="http://schemas.microsoft.com/office/powerpoint/2010/main" val="3746536158"/>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lvl="0">
              <a:buSzPct val="25000"/>
            </a:pPr>
            <a:r>
              <a:rPr lang="zh-CN" altLang="en-US" sz="3000" b="1" i="0" u="none" strike="noStrike" cap="none" baseline="0" dirty="0">
                <a:solidFill>
                  <a:schemeClr val="dk2"/>
                </a:solidFill>
                <a:latin typeface="Arial"/>
                <a:ea typeface="Arial"/>
                <a:cs typeface="Arial"/>
                <a:sym typeface="Arial"/>
                <a:rtl val="0"/>
              </a:rPr>
              <a:t>例子</a:t>
            </a:r>
            <a:r>
              <a:rPr lang="en-US" altLang="zh-CN" sz="3000" b="1" i="0" u="none" strike="noStrike" cap="none" baseline="0" dirty="0">
                <a:solidFill>
                  <a:schemeClr val="dk2"/>
                </a:solidFill>
                <a:latin typeface="Arial"/>
                <a:ea typeface="Arial"/>
                <a:cs typeface="Arial"/>
                <a:sym typeface="Arial"/>
                <a:rtl val="0"/>
              </a:rPr>
              <a:t>4</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en-US" sz="1600" dirty="0">
                <a:solidFill>
                  <a:schemeClr val="dk1"/>
                </a:solidFill>
              </a:rPr>
              <a:t>1.      In applying to HST, I noticed that you teach a course, Molecular Imaging using SPECT and PET-CT, but you are not in the list of professors in this program, so I temporarily selected XXX and XXXXX （</a:t>
            </a:r>
            <a:r>
              <a:rPr lang="en-US" sz="1600" dirty="0" err="1">
                <a:solidFill>
                  <a:schemeClr val="dk1"/>
                </a:solidFill>
              </a:rPr>
              <a:t>教授名字</a:t>
            </a:r>
            <a:r>
              <a:rPr lang="en-US" sz="1600" dirty="0">
                <a:solidFill>
                  <a:schemeClr val="dk1"/>
                </a:solidFill>
              </a:rPr>
              <a:t>） as potential advisors; do you have any suggestions for me?</a:t>
            </a:r>
          </a:p>
          <a:p>
            <a:pPr lvl="0">
              <a:buSzPct val="25000"/>
            </a:pPr>
            <a:r>
              <a:rPr lang="en-US" sz="1600" dirty="0">
                <a:solidFill>
                  <a:schemeClr val="dk1"/>
                </a:solidFill>
              </a:rPr>
              <a:t>2.      In applying to MIT EE, I have selected XXXXXX, what is your opinion?</a:t>
            </a:r>
          </a:p>
          <a:p>
            <a:pPr lvl="0">
              <a:buSzPct val="25000"/>
            </a:pPr>
            <a:r>
              <a:rPr lang="en-US" sz="1600" dirty="0">
                <a:solidFill>
                  <a:schemeClr val="dk1"/>
                </a:solidFill>
              </a:rPr>
              <a:t>3.      In applying to MIT Nuclear Engineering Department, I could not find any professors whose research areas match that well with mine. Can you please give some advises to me?</a:t>
            </a:r>
          </a:p>
          <a:p>
            <a:pPr lvl="0">
              <a:buSzPct val="25000"/>
            </a:pPr>
            <a:r>
              <a:rPr lang="en-US" sz="1600" dirty="0">
                <a:solidFill>
                  <a:schemeClr val="dk1"/>
                </a:solidFill>
              </a:rPr>
              <a:t>4.      In applying to BU, I temporarily XXXXXXXXXX, XXXXXXXXXX, XXXXXXXXXX  and XXXXXXXXXX as my potential advisors. Do you have any suggestions?</a:t>
            </a:r>
          </a:p>
          <a:p>
            <a:pPr lvl="0">
              <a:buSzPct val="25000"/>
            </a:pPr>
            <a:endParaRPr lang="en-US" sz="1600" dirty="0">
              <a:solidFill>
                <a:schemeClr val="dk1"/>
              </a:solidFill>
            </a:endParaRPr>
          </a:p>
        </p:txBody>
      </p:sp>
    </p:spTree>
    <p:extLst>
      <p:ext uri="{BB962C8B-B14F-4D97-AF65-F5344CB8AC3E}">
        <p14:creationId xmlns:p14="http://schemas.microsoft.com/office/powerpoint/2010/main" val="131837964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lvl="0">
              <a:buSzPct val="25000"/>
            </a:pPr>
            <a:r>
              <a:rPr lang="zh-CN" altLang="en-US" sz="3000" b="1" i="0" u="none" strike="noStrike" cap="none" baseline="0" dirty="0">
                <a:solidFill>
                  <a:schemeClr val="dk2"/>
                </a:solidFill>
                <a:latin typeface="Arial"/>
                <a:ea typeface="Arial"/>
                <a:cs typeface="Arial"/>
                <a:sym typeface="Arial"/>
                <a:rtl val="0"/>
              </a:rPr>
              <a:t>例子</a:t>
            </a:r>
            <a:r>
              <a:rPr lang="en-US" altLang="zh-CN" sz="3000" b="1" i="0" u="none" strike="noStrike" cap="none" baseline="0" dirty="0">
                <a:solidFill>
                  <a:schemeClr val="dk2"/>
                </a:solidFill>
                <a:latin typeface="Arial"/>
                <a:ea typeface="Arial"/>
                <a:cs typeface="Arial"/>
                <a:sym typeface="Arial"/>
                <a:rtl val="0"/>
              </a:rPr>
              <a:t>4</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en-US" sz="1600" dirty="0">
                <a:solidFill>
                  <a:schemeClr val="dk1"/>
                </a:solidFill>
              </a:rPr>
              <a:t>Thank you so much for everything. I really appreciate the opportunity to be able to talk with and get help from you. I will make sure that I spend abundant time in the lab for the research and also submit all my applications properly. I look forward to meeting you in Boston next year.</a:t>
            </a:r>
          </a:p>
          <a:p>
            <a:pPr lvl="0">
              <a:buSzPct val="25000"/>
            </a:pPr>
            <a:r>
              <a:rPr lang="en-US" sz="1600" dirty="0">
                <a:solidFill>
                  <a:schemeClr val="dk1"/>
                </a:solidFill>
              </a:rPr>
              <a:t> </a:t>
            </a:r>
          </a:p>
          <a:p>
            <a:pPr lvl="0">
              <a:buSzPct val="25000"/>
            </a:pPr>
            <a:r>
              <a:rPr lang="en-US" sz="1600" dirty="0">
                <a:solidFill>
                  <a:schemeClr val="dk1"/>
                </a:solidFill>
              </a:rPr>
              <a:t>Best regards,</a:t>
            </a:r>
          </a:p>
          <a:p>
            <a:pPr lvl="0">
              <a:buSzPct val="25000"/>
            </a:pPr>
            <a:r>
              <a:rPr lang="en-US" sz="1600" dirty="0">
                <a:solidFill>
                  <a:schemeClr val="dk1"/>
                </a:solidFill>
              </a:rPr>
              <a:t> </a:t>
            </a:r>
          </a:p>
          <a:p>
            <a:pPr lvl="0">
              <a:buSzPct val="25000"/>
            </a:pPr>
            <a:r>
              <a:rPr lang="en-US" sz="1600" dirty="0">
                <a:solidFill>
                  <a:schemeClr val="dk1"/>
                </a:solidFill>
              </a:rPr>
              <a:t>XXXXXX</a:t>
            </a:r>
          </a:p>
          <a:p>
            <a:pPr lvl="0">
              <a:buSzPct val="25000"/>
            </a:pPr>
            <a:endParaRPr lang="en-US" sz="1600" dirty="0">
              <a:solidFill>
                <a:schemeClr val="dk1"/>
              </a:solidFill>
            </a:endParaRPr>
          </a:p>
        </p:txBody>
      </p:sp>
    </p:spTree>
    <p:extLst>
      <p:ext uri="{BB962C8B-B14F-4D97-AF65-F5344CB8AC3E}">
        <p14:creationId xmlns:p14="http://schemas.microsoft.com/office/powerpoint/2010/main" val="2858394551"/>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lvl="0">
              <a:buSzPct val="25000"/>
            </a:pPr>
            <a:r>
              <a:rPr lang="zh-CN" altLang="en-US" sz="3000" b="1" i="0" u="none" strike="noStrike" cap="none" baseline="0" dirty="0">
                <a:solidFill>
                  <a:schemeClr val="dk2"/>
                </a:solidFill>
                <a:latin typeface="Arial"/>
                <a:ea typeface="Arial"/>
                <a:cs typeface="Arial"/>
                <a:sym typeface="Arial"/>
                <a:rtl val="0"/>
              </a:rPr>
              <a:t>补充案例</a:t>
            </a:r>
            <a:r>
              <a:rPr lang="en-US" altLang="zh-CN" sz="3000" b="1" i="0" u="none" strike="noStrike" cap="none" baseline="0" dirty="0">
                <a:solidFill>
                  <a:schemeClr val="dk2"/>
                </a:solidFill>
                <a:latin typeface="Arial"/>
                <a:ea typeface="Arial"/>
                <a:cs typeface="Arial"/>
                <a:sym typeface="Arial"/>
                <a:rtl val="0"/>
              </a:rPr>
              <a:t>*</a:t>
            </a:r>
            <a:r>
              <a:rPr lang="zh-CN" altLang="en-US" sz="3000" b="1" i="0" u="none" strike="noStrike" cap="none" baseline="0" dirty="0">
                <a:solidFill>
                  <a:schemeClr val="dk2"/>
                </a:solidFill>
                <a:latin typeface="Arial"/>
                <a:ea typeface="Arial"/>
                <a:cs typeface="Arial"/>
                <a:sym typeface="Arial"/>
                <a:rtl val="0"/>
              </a:rPr>
              <a:t>（重要）</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en-US" sz="2000" b="1" dirty="0">
                <a:solidFill>
                  <a:schemeClr val="dk1"/>
                </a:solidFill>
              </a:rPr>
              <a:t>1. </a:t>
            </a:r>
            <a:r>
              <a:rPr lang="zh-CN" altLang="en-US" sz="2000" b="1" dirty="0">
                <a:solidFill>
                  <a:schemeClr val="dk1"/>
                </a:solidFill>
              </a:rPr>
              <a:t>摄影的同学（现学现卖）；</a:t>
            </a:r>
            <a:endParaRPr lang="en-US" altLang="zh-CN" sz="2000" b="1" dirty="0">
              <a:solidFill>
                <a:schemeClr val="dk1"/>
              </a:solidFill>
            </a:endParaRPr>
          </a:p>
          <a:p>
            <a:pPr lvl="0">
              <a:buSzPct val="25000"/>
            </a:pPr>
            <a:r>
              <a:rPr lang="en-US" altLang="zh-CN" sz="2000" b="1" dirty="0">
                <a:solidFill>
                  <a:schemeClr val="dk1"/>
                </a:solidFill>
              </a:rPr>
              <a:t>2. </a:t>
            </a:r>
            <a:r>
              <a:rPr lang="zh-CN" altLang="en-US" sz="2000" b="1" dirty="0">
                <a:solidFill>
                  <a:schemeClr val="dk1"/>
                </a:solidFill>
              </a:rPr>
              <a:t>套磁普通教授的同学（借力）；</a:t>
            </a:r>
            <a:endParaRPr lang="en-US" altLang="zh-CN" sz="2000" b="1" dirty="0">
              <a:solidFill>
                <a:schemeClr val="dk1"/>
              </a:solidFill>
            </a:endParaRPr>
          </a:p>
          <a:p>
            <a:pPr lvl="0">
              <a:buSzPct val="25000"/>
            </a:pPr>
            <a:r>
              <a:rPr lang="en-US" altLang="zh-CN" sz="2000" b="1" dirty="0">
                <a:solidFill>
                  <a:schemeClr val="dk1"/>
                </a:solidFill>
              </a:rPr>
              <a:t>3. </a:t>
            </a:r>
            <a:r>
              <a:rPr lang="zh-CN" altLang="en-US" sz="2000" b="1" dirty="0">
                <a:solidFill>
                  <a:schemeClr val="dk1"/>
                </a:solidFill>
              </a:rPr>
              <a:t>因为“诚实”而折戟的同学（面对机会的态度）；</a:t>
            </a:r>
            <a:endParaRPr lang="en-US" altLang="zh-CN" sz="2000" b="1" dirty="0">
              <a:solidFill>
                <a:schemeClr val="dk1"/>
              </a:solidFill>
            </a:endParaRPr>
          </a:p>
          <a:p>
            <a:pPr lvl="0">
              <a:buSzPct val="25000"/>
            </a:pPr>
            <a:r>
              <a:rPr lang="en-US" altLang="zh-CN" sz="2000" b="1" dirty="0">
                <a:solidFill>
                  <a:schemeClr val="dk1"/>
                </a:solidFill>
              </a:rPr>
              <a:t>4. </a:t>
            </a:r>
            <a:r>
              <a:rPr lang="zh-CN" altLang="en-US" sz="2000" b="1" dirty="0">
                <a:solidFill>
                  <a:schemeClr val="dk1"/>
                </a:solidFill>
              </a:rPr>
              <a:t>因为心态而错失</a:t>
            </a:r>
            <a:r>
              <a:rPr lang="en-US" altLang="zh-CN" sz="2000" b="1" dirty="0">
                <a:solidFill>
                  <a:schemeClr val="dk1"/>
                </a:solidFill>
              </a:rPr>
              <a:t>USC EE PhD</a:t>
            </a:r>
            <a:r>
              <a:rPr lang="zh-CN" altLang="en-US" sz="2000" b="1" dirty="0">
                <a:solidFill>
                  <a:schemeClr val="dk1"/>
                </a:solidFill>
              </a:rPr>
              <a:t>的同学（面对机会的态度</a:t>
            </a:r>
            <a:r>
              <a:rPr lang="en-US" altLang="zh-CN" sz="2000" b="1" dirty="0">
                <a:solidFill>
                  <a:schemeClr val="dk1"/>
                </a:solidFill>
              </a:rPr>
              <a:t>2</a:t>
            </a:r>
            <a:r>
              <a:rPr lang="zh-CN" altLang="en-US" sz="2000" b="1" dirty="0">
                <a:solidFill>
                  <a:schemeClr val="dk1"/>
                </a:solidFill>
              </a:rPr>
              <a:t>）；</a:t>
            </a:r>
            <a:endParaRPr lang="en-US" altLang="zh-CN" sz="2000" b="1" dirty="0">
              <a:solidFill>
                <a:schemeClr val="dk1"/>
              </a:solidFill>
            </a:endParaRPr>
          </a:p>
          <a:p>
            <a:pPr lvl="0">
              <a:buSzPct val="25000"/>
            </a:pPr>
            <a:r>
              <a:rPr lang="en-US" altLang="zh-CN" sz="2000" b="1" dirty="0">
                <a:solidFill>
                  <a:schemeClr val="dk1"/>
                </a:solidFill>
              </a:rPr>
              <a:t>5. </a:t>
            </a:r>
            <a:r>
              <a:rPr lang="zh-CN" altLang="en-US" sz="2000" b="1" dirty="0">
                <a:solidFill>
                  <a:schemeClr val="dk1"/>
                </a:solidFill>
              </a:rPr>
              <a:t>获得教授</a:t>
            </a:r>
            <a:r>
              <a:rPr lang="en-US" altLang="zh-CN" sz="2000" b="1" dirty="0">
                <a:solidFill>
                  <a:schemeClr val="dk1"/>
                </a:solidFill>
              </a:rPr>
              <a:t>10+</a:t>
            </a:r>
            <a:r>
              <a:rPr lang="zh-CN" altLang="en-US" sz="2000" b="1" dirty="0">
                <a:solidFill>
                  <a:schemeClr val="dk1"/>
                </a:solidFill>
              </a:rPr>
              <a:t>封黑推的同学（面对机会的态度</a:t>
            </a:r>
            <a:r>
              <a:rPr lang="en-US" altLang="zh-CN" sz="2000" b="1" dirty="0">
                <a:solidFill>
                  <a:schemeClr val="dk1"/>
                </a:solidFill>
              </a:rPr>
              <a:t>3</a:t>
            </a:r>
            <a:r>
              <a:rPr lang="zh-CN" altLang="en-US" sz="2000" b="1" dirty="0">
                <a:solidFill>
                  <a:schemeClr val="dk1"/>
                </a:solidFill>
              </a:rPr>
              <a:t>）；</a:t>
            </a:r>
            <a:endParaRPr lang="en-US" altLang="zh-CN" sz="2000" b="1" dirty="0">
              <a:solidFill>
                <a:schemeClr val="dk1"/>
              </a:solidFill>
            </a:endParaRPr>
          </a:p>
          <a:p>
            <a:pPr lvl="0">
              <a:buSzPct val="25000"/>
            </a:pPr>
            <a:r>
              <a:rPr lang="en-US" altLang="zh-CN" sz="2000" b="1" dirty="0">
                <a:solidFill>
                  <a:schemeClr val="dk1"/>
                </a:solidFill>
              </a:rPr>
              <a:t>6. </a:t>
            </a:r>
            <a:r>
              <a:rPr lang="zh-CN" altLang="en-US" sz="2000" b="1" dirty="0">
                <a:solidFill>
                  <a:schemeClr val="dk1"/>
                </a:solidFill>
              </a:rPr>
              <a:t>遭到教授“报复”的岩土君（绝对化词汇）；</a:t>
            </a:r>
            <a:endParaRPr lang="en-US" altLang="zh-CN" sz="2000" b="1" dirty="0">
              <a:solidFill>
                <a:schemeClr val="dk1"/>
              </a:solidFill>
            </a:endParaRPr>
          </a:p>
          <a:p>
            <a:pPr lvl="0">
              <a:buSzPct val="25000"/>
            </a:pPr>
            <a:r>
              <a:rPr lang="en-US" altLang="zh-CN" sz="2000" b="1" dirty="0">
                <a:solidFill>
                  <a:schemeClr val="dk1"/>
                </a:solidFill>
              </a:rPr>
              <a:t>7. MIT </a:t>
            </a:r>
            <a:r>
              <a:rPr lang="en-US" altLang="zh-CN" sz="2000" b="1" dirty="0" err="1">
                <a:solidFill>
                  <a:schemeClr val="dk1"/>
                </a:solidFill>
              </a:rPr>
              <a:t>Mfin</a:t>
            </a:r>
            <a:r>
              <a:rPr lang="zh-CN" altLang="en-US" sz="2000" b="1" dirty="0">
                <a:solidFill>
                  <a:schemeClr val="dk1"/>
                </a:solidFill>
              </a:rPr>
              <a:t>的套磁；</a:t>
            </a:r>
            <a:endParaRPr lang="en-US" altLang="zh-CN" sz="2000" b="1" dirty="0">
              <a:solidFill>
                <a:schemeClr val="dk1"/>
              </a:solidFill>
            </a:endParaRPr>
          </a:p>
          <a:p>
            <a:pPr lvl="0">
              <a:buSzPct val="25000"/>
            </a:pPr>
            <a:r>
              <a:rPr lang="en-US" altLang="zh-CN" sz="2000" b="1" dirty="0">
                <a:solidFill>
                  <a:schemeClr val="dk1"/>
                </a:solidFill>
              </a:rPr>
              <a:t>8. CMU MSCF</a:t>
            </a:r>
            <a:r>
              <a:rPr lang="zh-CN" altLang="en-US" sz="2000" b="1" dirty="0">
                <a:solidFill>
                  <a:schemeClr val="dk1"/>
                </a:solidFill>
              </a:rPr>
              <a:t>的套磁；</a:t>
            </a:r>
            <a:endParaRPr lang="en-US" altLang="zh-CN" sz="2000" b="1" dirty="0">
              <a:solidFill>
                <a:schemeClr val="dk1"/>
              </a:solidFill>
            </a:endParaRPr>
          </a:p>
          <a:p>
            <a:pPr lvl="0">
              <a:buSzPct val="25000"/>
            </a:pPr>
            <a:r>
              <a:rPr lang="en-US" altLang="zh-CN" sz="2000" b="1" dirty="0">
                <a:solidFill>
                  <a:schemeClr val="dk1"/>
                </a:solidFill>
              </a:rPr>
              <a:t>9.</a:t>
            </a:r>
            <a:r>
              <a:rPr lang="zh-CN" altLang="en-US" sz="2000" b="1" dirty="0">
                <a:solidFill>
                  <a:schemeClr val="dk1"/>
                </a:solidFill>
              </a:rPr>
              <a:t>（</a:t>
            </a:r>
            <a:r>
              <a:rPr lang="zh-CN" altLang="en-US" sz="2000" b="1" dirty="0">
                <a:solidFill>
                  <a:srgbClr val="FF0000"/>
                </a:solidFill>
              </a:rPr>
              <a:t>硕士项目的核心机密</a:t>
            </a:r>
            <a:r>
              <a:rPr lang="zh-CN" altLang="en-US" sz="2000" b="1" dirty="0">
                <a:solidFill>
                  <a:schemeClr val="dk1"/>
                </a:solidFill>
              </a:rPr>
              <a:t>）</a:t>
            </a:r>
            <a:endParaRPr lang="en-US" altLang="zh-CN" sz="2000" b="1" dirty="0">
              <a:solidFill>
                <a:schemeClr val="dk1"/>
              </a:solidFill>
            </a:endParaRPr>
          </a:p>
          <a:p>
            <a:pPr lvl="0">
              <a:buSzPct val="25000"/>
            </a:pPr>
            <a:r>
              <a:rPr lang="en-US" altLang="zh-CN" sz="2000" b="1" dirty="0">
                <a:solidFill>
                  <a:schemeClr val="dk1"/>
                </a:solidFill>
              </a:rPr>
              <a:t>10. </a:t>
            </a:r>
            <a:r>
              <a:rPr lang="zh-CN" altLang="en-US" sz="2000" b="1" dirty="0">
                <a:solidFill>
                  <a:schemeClr val="dk1"/>
                </a:solidFill>
              </a:rPr>
              <a:t>和小秘的热聊；</a:t>
            </a:r>
            <a:endParaRPr lang="en-US" altLang="zh-CN" sz="2000" b="1" dirty="0">
              <a:solidFill>
                <a:schemeClr val="dk1"/>
              </a:solidFill>
            </a:endParaRPr>
          </a:p>
          <a:p>
            <a:pPr lvl="0">
              <a:buSzPct val="25000"/>
            </a:pPr>
            <a:r>
              <a:rPr lang="en-US" altLang="zh-CN" sz="2000" b="1" dirty="0">
                <a:solidFill>
                  <a:schemeClr val="dk1"/>
                </a:solidFill>
              </a:rPr>
              <a:t>11. </a:t>
            </a:r>
            <a:r>
              <a:rPr lang="zh-CN" altLang="en-US" sz="2000" b="1" dirty="0">
                <a:solidFill>
                  <a:schemeClr val="dk1"/>
                </a:solidFill>
              </a:rPr>
              <a:t>怎么用“关系”；（大牌教授、本校教授）</a:t>
            </a:r>
            <a:endParaRPr lang="en-US" altLang="zh-CN" sz="2000" b="1" dirty="0">
              <a:solidFill>
                <a:schemeClr val="dk1"/>
              </a:solidFill>
            </a:endParaRPr>
          </a:p>
          <a:p>
            <a:pPr lvl="0">
              <a:buSzPct val="25000"/>
            </a:pPr>
            <a:endParaRPr lang="en-US" sz="1600" dirty="0">
              <a:solidFill>
                <a:schemeClr val="dk1"/>
              </a:solidFill>
            </a:endParaRPr>
          </a:p>
        </p:txBody>
      </p:sp>
    </p:spTree>
    <p:extLst>
      <p:ext uri="{BB962C8B-B14F-4D97-AF65-F5344CB8AC3E}">
        <p14:creationId xmlns:p14="http://schemas.microsoft.com/office/powerpoint/2010/main" val="1916810624"/>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lvl="0">
              <a:buSzPct val="25000"/>
            </a:pPr>
            <a:r>
              <a:rPr lang="zh-CN" altLang="en-US" sz="3000" b="1" i="0" u="none" strike="noStrike" cap="none" baseline="0" dirty="0">
                <a:solidFill>
                  <a:schemeClr val="dk2"/>
                </a:solidFill>
                <a:latin typeface="Arial"/>
                <a:ea typeface="Arial"/>
                <a:cs typeface="Arial"/>
                <a:sym typeface="Arial"/>
                <a:rtl val="0"/>
              </a:rPr>
              <a:t>十大注意事项（重要）</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en-US" sz="2000" b="1" dirty="0">
                <a:solidFill>
                  <a:schemeClr val="dk1"/>
                </a:solidFill>
              </a:rPr>
              <a:t>1.</a:t>
            </a:r>
            <a:r>
              <a:rPr lang="zh-CN" altLang="en-US" sz="2000" b="1" dirty="0">
                <a:solidFill>
                  <a:schemeClr val="dk1"/>
                </a:solidFill>
              </a:rPr>
              <a:t>推荐信提交的</a:t>
            </a:r>
            <a:r>
              <a:rPr lang="en-US" altLang="zh-CN" sz="2000" b="1" dirty="0">
                <a:solidFill>
                  <a:schemeClr val="dk1"/>
                </a:solidFill>
              </a:rPr>
              <a:t>IP</a:t>
            </a:r>
            <a:r>
              <a:rPr lang="zh-CN" altLang="en-US" sz="2000" b="1" dirty="0">
                <a:solidFill>
                  <a:schemeClr val="dk1"/>
                </a:solidFill>
              </a:rPr>
              <a:t>地址问题；</a:t>
            </a:r>
            <a:endParaRPr lang="en-US" altLang="zh-CN" sz="2000" b="1" dirty="0">
              <a:solidFill>
                <a:schemeClr val="dk1"/>
              </a:solidFill>
            </a:endParaRPr>
          </a:p>
          <a:p>
            <a:pPr lvl="0">
              <a:buSzPct val="25000"/>
            </a:pPr>
            <a:r>
              <a:rPr lang="en-US" sz="2000" b="1" dirty="0">
                <a:solidFill>
                  <a:schemeClr val="dk1"/>
                </a:solidFill>
              </a:rPr>
              <a:t>2.</a:t>
            </a:r>
            <a:r>
              <a:rPr lang="zh-CN" altLang="en-US" sz="2000" b="1" dirty="0">
                <a:solidFill>
                  <a:schemeClr val="dk1"/>
                </a:solidFill>
              </a:rPr>
              <a:t>斯坦福需要</a:t>
            </a:r>
            <a:r>
              <a:rPr lang="en-US" altLang="zh-CN" sz="2000" b="1" dirty="0">
                <a:solidFill>
                  <a:schemeClr val="dk1"/>
                </a:solidFill>
              </a:rPr>
              <a:t>2</a:t>
            </a:r>
            <a:r>
              <a:rPr lang="zh-CN" altLang="en-US" sz="2000" b="1" dirty="0">
                <a:solidFill>
                  <a:schemeClr val="dk1"/>
                </a:solidFill>
              </a:rPr>
              <a:t>份纸板成绩单；</a:t>
            </a:r>
            <a:endParaRPr lang="en-US" altLang="zh-CN" sz="2000" b="1" dirty="0">
              <a:solidFill>
                <a:schemeClr val="dk1"/>
              </a:solidFill>
            </a:endParaRPr>
          </a:p>
          <a:p>
            <a:pPr lvl="0">
              <a:buSzPct val="25000"/>
            </a:pPr>
            <a:r>
              <a:rPr lang="en-US" sz="2000" b="1" dirty="0">
                <a:solidFill>
                  <a:schemeClr val="dk1"/>
                </a:solidFill>
              </a:rPr>
              <a:t>3.</a:t>
            </a:r>
            <a:r>
              <a:rPr lang="zh-CN" altLang="en-US" sz="2000" b="1" dirty="0">
                <a:solidFill>
                  <a:schemeClr val="dk1"/>
                </a:solidFill>
              </a:rPr>
              <a:t>推荐信里面的</a:t>
            </a:r>
            <a:r>
              <a:rPr lang="en-US" sz="2000" b="1" dirty="0">
                <a:solidFill>
                  <a:schemeClr val="dk1"/>
                </a:solidFill>
              </a:rPr>
              <a:t>He, She, His, Her</a:t>
            </a:r>
            <a:r>
              <a:rPr lang="zh-CN" altLang="en-US" sz="2000" b="1" dirty="0">
                <a:solidFill>
                  <a:schemeClr val="dk1"/>
                </a:solidFill>
              </a:rPr>
              <a:t>的性别问题；</a:t>
            </a:r>
            <a:endParaRPr lang="en-US" altLang="zh-CN" sz="2000" b="1" dirty="0">
              <a:solidFill>
                <a:schemeClr val="dk1"/>
              </a:solidFill>
            </a:endParaRPr>
          </a:p>
          <a:p>
            <a:pPr lvl="0">
              <a:buSzPct val="25000"/>
            </a:pPr>
            <a:r>
              <a:rPr lang="en-US" sz="2000" b="1" dirty="0">
                <a:solidFill>
                  <a:schemeClr val="dk1"/>
                </a:solidFill>
              </a:rPr>
              <a:t>4.</a:t>
            </a:r>
            <a:r>
              <a:rPr lang="zh-CN" altLang="en-US" sz="2000" b="1" dirty="0">
                <a:solidFill>
                  <a:schemeClr val="dk1"/>
                </a:solidFill>
              </a:rPr>
              <a:t>申请</a:t>
            </a:r>
            <a:r>
              <a:rPr lang="en-US" altLang="zh-CN" sz="2000" b="1" dirty="0">
                <a:solidFill>
                  <a:schemeClr val="dk1"/>
                </a:solidFill>
              </a:rPr>
              <a:t>PhD</a:t>
            </a:r>
            <a:r>
              <a:rPr lang="zh-CN" altLang="en-US" sz="2000" b="1" dirty="0">
                <a:solidFill>
                  <a:schemeClr val="dk1"/>
                </a:solidFill>
              </a:rPr>
              <a:t>的点教授的问题；</a:t>
            </a:r>
            <a:endParaRPr lang="en-US" altLang="zh-CN" sz="2000" b="1" dirty="0">
              <a:solidFill>
                <a:schemeClr val="dk1"/>
              </a:solidFill>
            </a:endParaRPr>
          </a:p>
          <a:p>
            <a:pPr lvl="0">
              <a:buSzPct val="25000"/>
            </a:pPr>
            <a:r>
              <a:rPr lang="en-US" sz="2000" b="1" dirty="0">
                <a:solidFill>
                  <a:schemeClr val="dk1"/>
                </a:solidFill>
              </a:rPr>
              <a:t>5.</a:t>
            </a:r>
            <a:r>
              <a:rPr lang="zh-CN" altLang="en-US" sz="2000" b="1" dirty="0">
                <a:solidFill>
                  <a:schemeClr val="dk1"/>
                </a:solidFill>
              </a:rPr>
              <a:t>晚于</a:t>
            </a:r>
            <a:r>
              <a:rPr lang="en-US" altLang="zh-CN" sz="2000" b="1" dirty="0">
                <a:solidFill>
                  <a:schemeClr val="dk1"/>
                </a:solidFill>
              </a:rPr>
              <a:t>Deadline</a:t>
            </a:r>
            <a:r>
              <a:rPr lang="zh-CN" altLang="en-US" sz="2000" b="1" dirty="0">
                <a:solidFill>
                  <a:schemeClr val="dk1"/>
                </a:solidFill>
              </a:rPr>
              <a:t>才考出来的</a:t>
            </a:r>
            <a:r>
              <a:rPr lang="en-US" altLang="zh-CN" sz="2000" b="1" dirty="0">
                <a:solidFill>
                  <a:schemeClr val="dk1"/>
                </a:solidFill>
              </a:rPr>
              <a:t>GT</a:t>
            </a:r>
            <a:r>
              <a:rPr lang="zh-CN" altLang="en-US" sz="2000" b="1" dirty="0">
                <a:solidFill>
                  <a:schemeClr val="dk1"/>
                </a:solidFill>
              </a:rPr>
              <a:t>成绩的补送问题；</a:t>
            </a:r>
            <a:endParaRPr lang="en-US" altLang="zh-CN" sz="2000" b="1" dirty="0">
              <a:solidFill>
                <a:schemeClr val="dk1"/>
              </a:solidFill>
            </a:endParaRPr>
          </a:p>
          <a:p>
            <a:pPr lvl="0">
              <a:buSzPct val="25000"/>
            </a:pPr>
            <a:r>
              <a:rPr lang="en-US" sz="2000" b="1" dirty="0">
                <a:solidFill>
                  <a:schemeClr val="dk1"/>
                </a:solidFill>
              </a:rPr>
              <a:t>6.</a:t>
            </a:r>
            <a:r>
              <a:rPr lang="zh-CN" altLang="en-US" sz="2000" b="1" dirty="0">
                <a:solidFill>
                  <a:schemeClr val="dk1"/>
                </a:solidFill>
              </a:rPr>
              <a:t>用</a:t>
            </a:r>
            <a:r>
              <a:rPr lang="en-US" sz="2000" b="1" dirty="0">
                <a:solidFill>
                  <a:schemeClr val="dk1"/>
                </a:solidFill>
              </a:rPr>
              <a:t>offer</a:t>
            </a:r>
            <a:r>
              <a:rPr lang="zh-CN" altLang="en-US" sz="2000" b="1" dirty="0">
                <a:solidFill>
                  <a:schemeClr val="dk1"/>
                </a:solidFill>
              </a:rPr>
              <a:t>套</a:t>
            </a:r>
            <a:r>
              <a:rPr lang="en-US" sz="2000" b="1" dirty="0">
                <a:solidFill>
                  <a:schemeClr val="dk1"/>
                </a:solidFill>
              </a:rPr>
              <a:t>offer</a:t>
            </a:r>
            <a:r>
              <a:rPr lang="zh-CN" altLang="en-US" sz="2000" b="1" dirty="0">
                <a:solidFill>
                  <a:schemeClr val="dk1"/>
                </a:solidFill>
              </a:rPr>
              <a:t>的策略；</a:t>
            </a:r>
            <a:endParaRPr lang="en-US" altLang="zh-CN" sz="2000" b="1" dirty="0">
              <a:solidFill>
                <a:schemeClr val="dk1"/>
              </a:solidFill>
            </a:endParaRPr>
          </a:p>
          <a:p>
            <a:pPr lvl="0">
              <a:buSzPct val="25000"/>
            </a:pPr>
            <a:r>
              <a:rPr lang="en-US" sz="2000" b="1" dirty="0">
                <a:solidFill>
                  <a:schemeClr val="dk1"/>
                </a:solidFill>
              </a:rPr>
              <a:t>7.</a:t>
            </a:r>
            <a:r>
              <a:rPr lang="zh-CN" altLang="en-US" sz="2000" b="1" dirty="0">
                <a:solidFill>
                  <a:schemeClr val="dk1"/>
                </a:solidFill>
              </a:rPr>
              <a:t>推荐人一直不回复怎么办？临场换人？</a:t>
            </a:r>
            <a:endParaRPr lang="en-US" altLang="zh-CN" sz="2000" b="1" dirty="0">
              <a:solidFill>
                <a:schemeClr val="dk1"/>
              </a:solidFill>
            </a:endParaRPr>
          </a:p>
          <a:p>
            <a:pPr lvl="0">
              <a:buSzPct val="25000"/>
            </a:pPr>
            <a:r>
              <a:rPr lang="en-US" sz="2000" b="1" dirty="0">
                <a:solidFill>
                  <a:schemeClr val="dk1"/>
                </a:solidFill>
              </a:rPr>
              <a:t>8.</a:t>
            </a:r>
            <a:r>
              <a:rPr lang="zh-CN" altLang="en-US" sz="2000" b="1" dirty="0">
                <a:solidFill>
                  <a:schemeClr val="dk1"/>
                </a:solidFill>
              </a:rPr>
              <a:t>我</a:t>
            </a:r>
            <a:r>
              <a:rPr lang="en-US" altLang="zh-CN" sz="2000" b="1" dirty="0">
                <a:solidFill>
                  <a:schemeClr val="dk1"/>
                </a:solidFill>
              </a:rPr>
              <a:t>GPA</a:t>
            </a:r>
            <a:r>
              <a:rPr lang="zh-CN" altLang="en-US" sz="2000" b="1" dirty="0">
                <a:solidFill>
                  <a:schemeClr val="dk1"/>
                </a:solidFill>
              </a:rPr>
              <a:t>只有</a:t>
            </a:r>
            <a:r>
              <a:rPr lang="en-US" altLang="zh-CN" sz="2000" b="1" dirty="0">
                <a:solidFill>
                  <a:schemeClr val="dk1"/>
                </a:solidFill>
              </a:rPr>
              <a:t>2.6</a:t>
            </a:r>
            <a:r>
              <a:rPr lang="zh-CN" altLang="en-US" sz="2000" b="1" dirty="0">
                <a:solidFill>
                  <a:schemeClr val="dk1"/>
                </a:solidFill>
              </a:rPr>
              <a:t>怎么办？还有排名</a:t>
            </a:r>
            <a:r>
              <a:rPr lang="en-US" altLang="zh-CN" sz="2000" b="1" dirty="0">
                <a:solidFill>
                  <a:schemeClr val="dk1"/>
                </a:solidFill>
              </a:rPr>
              <a:t>……</a:t>
            </a:r>
          </a:p>
          <a:p>
            <a:pPr lvl="0">
              <a:buSzPct val="25000"/>
            </a:pPr>
            <a:r>
              <a:rPr lang="en-US" sz="2000" b="1" dirty="0">
                <a:solidFill>
                  <a:schemeClr val="dk1"/>
                </a:solidFill>
              </a:rPr>
              <a:t>9. </a:t>
            </a:r>
            <a:r>
              <a:rPr lang="zh-CN" altLang="en-US" sz="2000" b="1" dirty="0">
                <a:solidFill>
                  <a:schemeClr val="dk1"/>
                </a:solidFill>
              </a:rPr>
              <a:t>排名证明的使用；</a:t>
            </a:r>
            <a:endParaRPr lang="en-US" altLang="zh-CN" sz="2000" b="1" dirty="0">
              <a:solidFill>
                <a:schemeClr val="dk1"/>
              </a:solidFill>
            </a:endParaRPr>
          </a:p>
          <a:p>
            <a:pPr lvl="0">
              <a:buSzPct val="25000"/>
            </a:pPr>
            <a:r>
              <a:rPr lang="en-US" sz="2000" b="1" dirty="0">
                <a:solidFill>
                  <a:schemeClr val="dk1"/>
                </a:solidFill>
              </a:rPr>
              <a:t>10. WES</a:t>
            </a:r>
            <a:r>
              <a:rPr lang="zh-CN" altLang="en-US" sz="2000" b="1" dirty="0">
                <a:solidFill>
                  <a:schemeClr val="dk1"/>
                </a:solidFill>
              </a:rPr>
              <a:t>的妙用；</a:t>
            </a:r>
            <a:endParaRPr lang="en-US" sz="1600" dirty="0">
              <a:solidFill>
                <a:schemeClr val="dk1"/>
              </a:solidFill>
            </a:endParaRPr>
          </a:p>
        </p:txBody>
      </p:sp>
    </p:spTree>
    <p:extLst>
      <p:ext uri="{BB962C8B-B14F-4D97-AF65-F5344CB8AC3E}">
        <p14:creationId xmlns:p14="http://schemas.microsoft.com/office/powerpoint/2010/main" val="1964924189"/>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i="0" u="none" strike="noStrike" cap="none" baseline="0" dirty="0">
                <a:solidFill>
                  <a:schemeClr val="dk2"/>
                </a:solidFill>
                <a:latin typeface="Arial"/>
                <a:ea typeface="Arial"/>
                <a:cs typeface="Arial"/>
                <a:sym typeface="Arial"/>
                <a:rtl val="0"/>
              </a:rPr>
              <a:t>套磁的定义</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a:t>
            </a:r>
            <a:r>
              <a:rPr lang="zh-CN" altLang="en-US" sz="2400" b="1" dirty="0">
                <a:solidFill>
                  <a:schemeClr val="dk2"/>
                </a:solidFill>
              </a:rPr>
              <a:t>狭义：是指和老板进行学术交流，争取录取机会的过程。 </a:t>
            </a:r>
            <a:endParaRPr lang="en-US" altLang="zh-CN" sz="2400" b="1" dirty="0">
              <a:solidFill>
                <a:schemeClr val="dk2"/>
              </a:solidFill>
            </a:endParaRPr>
          </a:p>
          <a:p>
            <a:pPr lvl="0">
              <a:buSzPct val="25000"/>
            </a:pPr>
            <a:endParaRPr lang="zh-CN" altLang="en-US" sz="2400" b="1" dirty="0">
              <a:solidFill>
                <a:schemeClr val="dk2"/>
              </a:solidFill>
            </a:endParaRPr>
          </a:p>
          <a:p>
            <a:pPr lvl="0">
              <a:buSzPct val="25000"/>
            </a:pPr>
            <a:r>
              <a:rPr lang="en-US" altLang="zh-CN" sz="2400" b="1" dirty="0">
                <a:solidFill>
                  <a:schemeClr val="dk2"/>
                </a:solidFill>
              </a:rPr>
              <a:t>–</a:t>
            </a:r>
            <a:r>
              <a:rPr lang="zh-CN" altLang="en-US" sz="2400" b="1" dirty="0">
                <a:solidFill>
                  <a:schemeClr val="dk2"/>
                </a:solidFill>
              </a:rPr>
              <a:t>广义：可以把所有和研究生院相关人员进行交流获得信息的过程都称为套磁。 </a:t>
            </a:r>
            <a:endParaRPr lang="en-US" altLang="zh-CN" sz="2400" b="1" dirty="0">
              <a:solidFill>
                <a:schemeClr val="dk2"/>
              </a:solidFill>
            </a:endParaRPr>
          </a:p>
          <a:p>
            <a:pPr lvl="0">
              <a:buSzPct val="25000"/>
            </a:pPr>
            <a:endParaRPr lang="en-US" altLang="zh-CN" sz="2400" b="1" dirty="0">
              <a:solidFill>
                <a:schemeClr val="dk2"/>
              </a:solidFill>
            </a:endParaRPr>
          </a:p>
          <a:p>
            <a:pPr lvl="0">
              <a:buSzPct val="25000"/>
            </a:pPr>
            <a:r>
              <a:rPr lang="en-US" altLang="zh-CN" sz="2400" b="1" dirty="0">
                <a:solidFill>
                  <a:schemeClr val="dk2"/>
                </a:solidFill>
              </a:rPr>
              <a:t>–</a:t>
            </a:r>
            <a:r>
              <a:rPr lang="zh-CN" altLang="en-US" sz="2400" b="1" dirty="0">
                <a:solidFill>
                  <a:schemeClr val="dk2"/>
                </a:solidFill>
              </a:rPr>
              <a:t>沟通</a:t>
            </a:r>
            <a:endParaRPr lang="en-US" altLang="zh-CN" sz="2400" b="1" dirty="0">
              <a:solidFill>
                <a:schemeClr val="dk2"/>
              </a:solidFill>
            </a:endParaRPr>
          </a:p>
          <a:p>
            <a:pPr lvl="0">
              <a:buSzPct val="25000"/>
            </a:pPr>
            <a:endParaRPr lang="zh-CN" altLang="en-US" sz="2400" b="1" dirty="0">
              <a:solidFill>
                <a:schemeClr val="dk2"/>
              </a:solidFill>
            </a:endParaRPr>
          </a:p>
        </p:txBody>
      </p:sp>
    </p:spTree>
    <p:extLst>
      <p:ext uri="{BB962C8B-B14F-4D97-AF65-F5344CB8AC3E}">
        <p14:creationId xmlns:p14="http://schemas.microsoft.com/office/powerpoint/2010/main" val="1238279683"/>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57200" y="139526"/>
            <a:ext cx="8229600" cy="3524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sz="3000" b="1">
                <a:solidFill>
                  <a:schemeClr val="dk2"/>
                </a:solidFill>
              </a:rPr>
              <a:t>Q&amp;A</a:t>
            </a:r>
            <a:r>
              <a:rPr lang="zh-CN" sz="3000" b="1" i="0" u="none" strike="noStrike" cap="none" baseline="0">
                <a:solidFill>
                  <a:schemeClr val="dk2"/>
                </a:solidFill>
                <a:latin typeface="Arial"/>
                <a:ea typeface="Arial"/>
                <a:cs typeface="Arial"/>
                <a:sym typeface="Arial"/>
              </a:rPr>
              <a:t>：</a:t>
            </a:r>
          </a:p>
        </p:txBody>
      </p:sp>
      <p:sp>
        <p:nvSpPr>
          <p:cNvPr id="132" name="Shape 132"/>
          <p:cNvSpPr txBox="1">
            <a:spLocks noGrp="1"/>
          </p:cNvSpPr>
          <p:nvPr>
            <p:ph type="body" idx="1"/>
          </p:nvPr>
        </p:nvSpPr>
        <p:spPr>
          <a:xfrm>
            <a:off x="457200" y="1363000"/>
            <a:ext cx="8229600" cy="35765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1"/>
              </a:buClr>
              <a:buFont typeface="Arial"/>
              <a:buNone/>
            </a:pPr>
            <a:endParaRPr/>
          </a:p>
          <a:p>
            <a:pPr marL="0" marR="0" lvl="0" indent="0" algn="l" rtl="0">
              <a:lnSpc>
                <a:spcPct val="100000"/>
              </a:lnSpc>
              <a:spcBef>
                <a:spcPts val="0"/>
              </a:spcBef>
              <a:spcAft>
                <a:spcPts val="0"/>
              </a:spcAft>
              <a:buClr>
                <a:schemeClr val="dk1"/>
              </a:buClr>
              <a:buFont typeface="Arial"/>
              <a:buNone/>
            </a:pPr>
            <a:endParaRPr sz="1000" b="1" i="0" u="none" strike="noStrike" cap="none" baseline="0">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000" b="0" i="0" u="none" strike="noStrike" cap="none" baseline="0">
              <a:solidFill>
                <a:schemeClr val="dk1"/>
              </a:solidFill>
              <a:latin typeface="Arial"/>
              <a:ea typeface="Arial"/>
              <a:cs typeface="Arial"/>
              <a:sym typeface="Arial"/>
            </a:endParaRPr>
          </a:p>
        </p:txBody>
      </p:sp>
      <p:pic>
        <p:nvPicPr>
          <p:cNvPr id="133" name="Shape 133"/>
          <p:cNvPicPr preferRelativeResize="0"/>
          <p:nvPr/>
        </p:nvPicPr>
        <p:blipFill>
          <a:blip r:embed="rId3">
            <a:alphaModFix/>
          </a:blip>
          <a:stretch>
            <a:fillRect/>
          </a:stretch>
        </p:blipFill>
        <p:spPr>
          <a:xfrm>
            <a:off x="3568025" y="2119375"/>
            <a:ext cx="1961575" cy="196157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i="0" u="none" strike="noStrike" cap="none" baseline="0" dirty="0">
                <a:solidFill>
                  <a:schemeClr val="dk2"/>
                </a:solidFill>
                <a:latin typeface="Arial"/>
                <a:ea typeface="Arial"/>
                <a:cs typeface="Arial"/>
                <a:sym typeface="Arial"/>
                <a:rtl val="0"/>
              </a:rPr>
              <a:t>海外（或者国内，或者远程）科研机会怎么找</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zh-CN" altLang="en-US" sz="1800" b="1">
                <a:solidFill>
                  <a:schemeClr val="dk2"/>
                </a:solidFill>
              </a:rPr>
              <a:t>理工科学术型项目的</a:t>
            </a:r>
            <a:r>
              <a:rPr lang="zh-CN" altLang="en-US" sz="1800" b="1" dirty="0">
                <a:solidFill>
                  <a:schemeClr val="dk2"/>
                </a:solidFill>
              </a:rPr>
              <a:t>面试：</a:t>
            </a:r>
            <a:endParaRPr lang="en-US" altLang="zh-CN" sz="1800" b="1" dirty="0">
              <a:solidFill>
                <a:schemeClr val="dk2"/>
              </a:solidFill>
            </a:endParaRPr>
          </a:p>
          <a:p>
            <a:pPr lvl="0">
              <a:buSzPct val="25000"/>
            </a:pPr>
            <a:endParaRPr lang="en-US" altLang="zh-CN" sz="1800" b="1" dirty="0">
              <a:solidFill>
                <a:schemeClr val="dk2"/>
              </a:solidFill>
            </a:endParaRPr>
          </a:p>
          <a:p>
            <a:pPr lvl="0">
              <a:buSzPct val="25000"/>
            </a:pPr>
            <a:endParaRPr lang="en-US" altLang="zh-CN" sz="1800" b="1" dirty="0">
              <a:solidFill>
                <a:schemeClr val="dk2"/>
              </a:solidFill>
            </a:endParaRPr>
          </a:p>
          <a:p>
            <a:pPr lvl="0">
              <a:buSzPct val="25000"/>
            </a:pPr>
            <a:r>
              <a:rPr lang="zh-CN" altLang="en-US" sz="1800" b="1" dirty="0">
                <a:solidFill>
                  <a:schemeClr val="dk2"/>
                </a:solidFill>
              </a:rPr>
              <a:t/>
            </a:r>
            <a:br>
              <a:rPr lang="zh-CN" altLang="en-US" sz="1800" b="1" dirty="0">
                <a:solidFill>
                  <a:schemeClr val="dk2"/>
                </a:solidFill>
              </a:rPr>
            </a:br>
            <a:r>
              <a:rPr lang="en-US" altLang="zh-CN" sz="1800" b="1" dirty="0">
                <a:solidFill>
                  <a:schemeClr val="dk2"/>
                </a:solidFill>
              </a:rPr>
              <a:t>1</a:t>
            </a:r>
            <a:r>
              <a:rPr lang="zh-CN" altLang="en-US" sz="1800" b="1" dirty="0">
                <a:solidFill>
                  <a:schemeClr val="dk2"/>
                </a:solidFill>
              </a:rPr>
              <a:t>、</a:t>
            </a:r>
            <a:r>
              <a:rPr lang="en-US" altLang="zh-CN" sz="1800" b="1" dirty="0">
                <a:solidFill>
                  <a:schemeClr val="dk2"/>
                </a:solidFill>
              </a:rPr>
              <a:t>CV</a:t>
            </a:r>
            <a:r>
              <a:rPr lang="zh-CN" altLang="en-US" sz="1800" b="1" dirty="0">
                <a:solidFill>
                  <a:schemeClr val="dk2"/>
                </a:solidFill>
              </a:rPr>
              <a:t>；</a:t>
            </a:r>
            <a:r>
              <a:rPr lang="en-US" altLang="zh-CN" sz="1800" b="1" dirty="0">
                <a:solidFill>
                  <a:schemeClr val="dk2"/>
                </a:solidFill>
              </a:rPr>
              <a:t>--</a:t>
            </a:r>
            <a:r>
              <a:rPr lang="zh-CN" altLang="en-US" sz="1800" b="1" dirty="0">
                <a:solidFill>
                  <a:schemeClr val="dk2"/>
                </a:solidFill>
              </a:rPr>
              <a:t>（套磁</a:t>
            </a:r>
            <a:r>
              <a:rPr lang="en-US" altLang="zh-CN" sz="1800" b="1" dirty="0">
                <a:solidFill>
                  <a:schemeClr val="dk2"/>
                </a:solidFill>
              </a:rPr>
              <a:t>+</a:t>
            </a:r>
            <a:r>
              <a:rPr lang="zh-CN" altLang="en-US" sz="1800" b="1" dirty="0">
                <a:solidFill>
                  <a:schemeClr val="dk2"/>
                </a:solidFill>
              </a:rPr>
              <a:t>申请）</a:t>
            </a:r>
            <a:br>
              <a:rPr lang="zh-CN" altLang="en-US" sz="1800" b="1" dirty="0">
                <a:solidFill>
                  <a:schemeClr val="dk2"/>
                </a:solidFill>
              </a:rPr>
            </a:br>
            <a:r>
              <a:rPr lang="en-US" altLang="zh-CN" sz="1800" b="1" dirty="0">
                <a:solidFill>
                  <a:schemeClr val="dk2"/>
                </a:solidFill>
              </a:rPr>
              <a:t>2</a:t>
            </a:r>
            <a:r>
              <a:rPr lang="zh-CN" altLang="en-US" sz="1800" b="1" dirty="0">
                <a:solidFill>
                  <a:schemeClr val="dk2"/>
                </a:solidFill>
              </a:rPr>
              <a:t>、</a:t>
            </a:r>
            <a:r>
              <a:rPr lang="en-US" altLang="zh-CN" sz="1800" b="1" dirty="0">
                <a:solidFill>
                  <a:schemeClr val="dk2"/>
                </a:solidFill>
              </a:rPr>
              <a:t>【</a:t>
            </a:r>
            <a:r>
              <a:rPr lang="zh-CN" altLang="en-US" sz="1800" b="1" dirty="0">
                <a:solidFill>
                  <a:schemeClr val="dk2"/>
                </a:solidFill>
              </a:rPr>
              <a:t>个人科研经历</a:t>
            </a:r>
            <a:r>
              <a:rPr lang="en-US" altLang="zh-CN" sz="1800" b="1" dirty="0">
                <a:solidFill>
                  <a:schemeClr val="dk2"/>
                </a:solidFill>
              </a:rPr>
              <a:t>PPT】--</a:t>
            </a:r>
            <a:r>
              <a:rPr lang="zh-CN" altLang="en-US" sz="1800" b="1" dirty="0">
                <a:solidFill>
                  <a:schemeClr val="dk2"/>
                </a:solidFill>
              </a:rPr>
              <a:t>（套磁</a:t>
            </a:r>
            <a:r>
              <a:rPr lang="en-US" altLang="zh-CN" sz="1800" b="1" dirty="0">
                <a:solidFill>
                  <a:schemeClr val="dk2"/>
                </a:solidFill>
              </a:rPr>
              <a:t>+</a:t>
            </a:r>
            <a:r>
              <a:rPr lang="zh-CN" altLang="en-US" sz="1800" b="1" dirty="0">
                <a:solidFill>
                  <a:schemeClr val="dk2"/>
                </a:solidFill>
              </a:rPr>
              <a:t>面试） 给定不特定的时间，例如</a:t>
            </a:r>
            <a:r>
              <a:rPr lang="en-US" altLang="zh-CN" sz="1800" b="1" dirty="0">
                <a:solidFill>
                  <a:schemeClr val="dk2"/>
                </a:solidFill>
              </a:rPr>
              <a:t>5</a:t>
            </a:r>
            <a:r>
              <a:rPr lang="zh-CN" altLang="en-US" sz="1800" b="1" dirty="0">
                <a:solidFill>
                  <a:schemeClr val="dk2"/>
                </a:solidFill>
              </a:rPr>
              <a:t>分钟，</a:t>
            </a:r>
            <a:r>
              <a:rPr lang="en-US" altLang="zh-CN" sz="1800" b="1" dirty="0">
                <a:solidFill>
                  <a:schemeClr val="dk2"/>
                </a:solidFill>
              </a:rPr>
              <a:t>10</a:t>
            </a:r>
            <a:r>
              <a:rPr lang="zh-CN" altLang="en-US" sz="1800" b="1" dirty="0">
                <a:solidFill>
                  <a:schemeClr val="dk2"/>
                </a:solidFill>
              </a:rPr>
              <a:t>分钟，</a:t>
            </a:r>
            <a:r>
              <a:rPr lang="en-US" altLang="zh-CN" sz="1800" b="1" dirty="0">
                <a:solidFill>
                  <a:schemeClr val="dk2"/>
                </a:solidFill>
              </a:rPr>
              <a:t>15</a:t>
            </a:r>
            <a:r>
              <a:rPr lang="zh-CN" altLang="en-US" sz="1800" b="1" dirty="0">
                <a:solidFill>
                  <a:schemeClr val="dk2"/>
                </a:solidFill>
              </a:rPr>
              <a:t>分钟，都可以熟练地把自己 的多个科研经历讲的很透彻，展示出个人潜力以及对于未来要申请的方向 的了解。</a:t>
            </a:r>
          </a:p>
        </p:txBody>
      </p:sp>
    </p:spTree>
    <p:extLst>
      <p:ext uri="{BB962C8B-B14F-4D97-AF65-F5344CB8AC3E}">
        <p14:creationId xmlns:p14="http://schemas.microsoft.com/office/powerpoint/2010/main" val="5021856"/>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i="0" u="none" strike="noStrike" cap="none" baseline="0" dirty="0">
                <a:solidFill>
                  <a:schemeClr val="dk2"/>
                </a:solidFill>
                <a:latin typeface="Arial"/>
                <a:ea typeface="Arial"/>
                <a:cs typeface="Arial"/>
                <a:sym typeface="Arial"/>
                <a:rtl val="0"/>
              </a:rPr>
              <a:t>发生场合（无处不在）</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zh-CN" sz="2400" b="1" i="0" u="none" strike="noStrike" cap="none" baseline="0" dirty="0">
                <a:solidFill>
                  <a:schemeClr val="dk2"/>
                </a:solidFill>
                <a:sym typeface="Arial"/>
                <a:rtl val="0"/>
              </a:rPr>
              <a:t>一、</a:t>
            </a:r>
            <a:r>
              <a:rPr lang="zh-CN" altLang="en-US" sz="2400" b="1" i="0" u="none" strike="noStrike" cap="none" baseline="0" dirty="0">
                <a:solidFill>
                  <a:schemeClr val="dk2"/>
                </a:solidFill>
                <a:sym typeface="Arial"/>
                <a:rtl val="0"/>
              </a:rPr>
              <a:t>培养“自主型推荐人”（相对于“放权型推荐人”）；</a:t>
            </a:r>
            <a:endParaRPr lang="en-US" altLang="zh-CN" sz="2400" b="1" i="0" u="none" strike="noStrike" cap="none" baseline="0" dirty="0">
              <a:solidFill>
                <a:schemeClr val="dk2"/>
              </a:solidFill>
              <a:sym typeface="Arial"/>
              <a:rtl val="0"/>
            </a:endParaRPr>
          </a:p>
          <a:p>
            <a:pPr marL="0" marR="0" lvl="0" indent="0" algn="l" rtl="0">
              <a:lnSpc>
                <a:spcPct val="100000"/>
              </a:lnSpc>
              <a:spcBef>
                <a:spcPts val="0"/>
              </a:spcBef>
              <a:spcAft>
                <a:spcPts val="0"/>
              </a:spcAft>
              <a:buClr>
                <a:schemeClr val="dk1"/>
              </a:buClr>
              <a:buSzPct val="25000"/>
              <a:buFont typeface="Arial"/>
              <a:buNone/>
            </a:pPr>
            <a:r>
              <a:rPr lang="zh-CN" altLang="en-US" sz="2400" b="1" dirty="0">
                <a:solidFill>
                  <a:schemeClr val="dk2"/>
                </a:solidFill>
              </a:rPr>
              <a:t>二、获得信息，争取机会；</a:t>
            </a:r>
            <a:endParaRPr lang="en-US" altLang="zh-CN" sz="2400" b="1" dirty="0">
              <a:solidFill>
                <a:schemeClr val="dk2"/>
              </a:solidFill>
            </a:endParaRPr>
          </a:p>
          <a:p>
            <a:pPr marL="0" marR="0" lvl="0" indent="0" algn="l" rtl="0">
              <a:lnSpc>
                <a:spcPct val="100000"/>
              </a:lnSpc>
              <a:spcBef>
                <a:spcPts val="0"/>
              </a:spcBef>
              <a:spcAft>
                <a:spcPts val="0"/>
              </a:spcAft>
              <a:buClr>
                <a:schemeClr val="dk1"/>
              </a:buClr>
              <a:buSzPct val="25000"/>
              <a:buFont typeface="Arial"/>
              <a:buNone/>
            </a:pPr>
            <a:r>
              <a:rPr lang="zh-CN" altLang="en-US" sz="2400" b="1" i="0" u="none" strike="noStrike" cap="none" baseline="0" dirty="0">
                <a:solidFill>
                  <a:schemeClr val="dk2"/>
                </a:solidFill>
                <a:sym typeface="Arial"/>
                <a:rtl val="0"/>
              </a:rPr>
              <a:t>三、暑期（寒假、远程）科研；</a:t>
            </a:r>
            <a:endParaRPr lang="en-US" altLang="zh-CN" sz="2400" b="1" i="0" u="none" strike="noStrike" cap="none" baseline="0" dirty="0">
              <a:solidFill>
                <a:schemeClr val="dk2"/>
              </a:solidFill>
              <a:sym typeface="Arial"/>
              <a:rtl val="0"/>
            </a:endParaRPr>
          </a:p>
          <a:p>
            <a:pPr marL="0" marR="0" lvl="0" indent="0" algn="l" rtl="0">
              <a:lnSpc>
                <a:spcPct val="100000"/>
              </a:lnSpc>
              <a:spcBef>
                <a:spcPts val="0"/>
              </a:spcBef>
              <a:spcAft>
                <a:spcPts val="0"/>
              </a:spcAft>
              <a:buClr>
                <a:schemeClr val="dk1"/>
              </a:buClr>
              <a:buSzPct val="25000"/>
              <a:buFont typeface="Arial"/>
              <a:buNone/>
            </a:pPr>
            <a:r>
              <a:rPr lang="zh-CN" altLang="en-US" sz="2400" b="1" dirty="0">
                <a:solidFill>
                  <a:schemeClr val="dk2"/>
                </a:solidFill>
              </a:rPr>
              <a:t>四、其他</a:t>
            </a: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1597397771"/>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lvl="0">
              <a:buSzPct val="25000"/>
            </a:pPr>
            <a:r>
              <a:rPr lang="zh-CN" altLang="en-US" sz="3000" b="1" dirty="0">
                <a:solidFill>
                  <a:schemeClr val="dk2"/>
                </a:solidFill>
              </a:rPr>
              <a:t>培养“自主型推荐人”</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zh-CN" sz="2400" b="1" i="0" u="none" strike="noStrike" cap="none" baseline="0" dirty="0">
                <a:solidFill>
                  <a:schemeClr val="dk2"/>
                </a:solidFill>
                <a:sym typeface="Arial"/>
                <a:rtl val="0"/>
              </a:rPr>
              <a:t>一、</a:t>
            </a:r>
            <a:r>
              <a:rPr lang="en-US" altLang="zh-CN" sz="2400" b="1" i="0" u="none" strike="noStrike" cap="none" baseline="0" dirty="0">
                <a:solidFill>
                  <a:schemeClr val="dk2"/>
                </a:solidFill>
                <a:sym typeface="Arial"/>
                <a:rtl val="0"/>
              </a:rPr>
              <a:t>Diligent;</a:t>
            </a:r>
          </a:p>
          <a:p>
            <a:pPr marL="0" marR="0" lvl="0" indent="0" algn="l" rtl="0">
              <a:lnSpc>
                <a:spcPct val="100000"/>
              </a:lnSpc>
              <a:spcBef>
                <a:spcPts val="0"/>
              </a:spcBef>
              <a:spcAft>
                <a:spcPts val="0"/>
              </a:spcAft>
              <a:buClr>
                <a:schemeClr val="dk1"/>
              </a:buClr>
              <a:buSzPct val="25000"/>
              <a:buFont typeface="Arial"/>
              <a:buNone/>
            </a:pPr>
            <a:r>
              <a:rPr lang="zh-CN" altLang="en-US" sz="2400" b="1" dirty="0">
                <a:solidFill>
                  <a:schemeClr val="dk2"/>
                </a:solidFill>
              </a:rPr>
              <a:t>二、</a:t>
            </a:r>
            <a:r>
              <a:rPr lang="en-US" altLang="zh-CN" sz="2400" b="1" dirty="0">
                <a:solidFill>
                  <a:schemeClr val="dk2"/>
                </a:solidFill>
              </a:rPr>
              <a:t>Stand Out: Innovative Spirit;</a:t>
            </a:r>
          </a:p>
          <a:p>
            <a:pPr marL="0" marR="0" lvl="0" indent="0" algn="l" rtl="0">
              <a:lnSpc>
                <a:spcPct val="100000"/>
              </a:lnSpc>
              <a:spcBef>
                <a:spcPts val="0"/>
              </a:spcBef>
              <a:spcAft>
                <a:spcPts val="0"/>
              </a:spcAft>
              <a:buClr>
                <a:schemeClr val="dk1"/>
              </a:buClr>
              <a:buSzPct val="25000"/>
              <a:buFont typeface="Arial"/>
              <a:buNone/>
            </a:pPr>
            <a:r>
              <a:rPr lang="zh-CN" altLang="en-US" sz="2400" b="1" i="0" u="none" strike="noStrike" cap="none" baseline="0" dirty="0">
                <a:solidFill>
                  <a:schemeClr val="dk2"/>
                </a:solidFill>
                <a:sym typeface="Arial"/>
                <a:rtl val="0"/>
              </a:rPr>
              <a:t>三、</a:t>
            </a:r>
            <a:r>
              <a:rPr lang="en-US" altLang="zh-CN" sz="2400" b="1" i="0" u="none" strike="noStrike" cap="none" baseline="0" dirty="0">
                <a:solidFill>
                  <a:schemeClr val="dk2"/>
                </a:solidFill>
                <a:sym typeface="Arial"/>
                <a:rtl val="0"/>
              </a:rPr>
              <a:t>Weekly</a:t>
            </a:r>
            <a:r>
              <a:rPr lang="en-US" altLang="zh-CN" sz="2400" b="1" i="0" u="none" strike="noStrike" cap="none" dirty="0">
                <a:solidFill>
                  <a:schemeClr val="dk2"/>
                </a:solidFill>
                <a:sym typeface="Arial"/>
                <a:rtl val="0"/>
              </a:rPr>
              <a:t> self-report;</a:t>
            </a:r>
          </a:p>
          <a:p>
            <a:pPr marL="0" marR="0" lvl="0" indent="0" algn="l" rtl="0">
              <a:lnSpc>
                <a:spcPct val="100000"/>
              </a:lnSpc>
              <a:spcBef>
                <a:spcPts val="0"/>
              </a:spcBef>
              <a:spcAft>
                <a:spcPts val="0"/>
              </a:spcAft>
              <a:buClr>
                <a:schemeClr val="dk1"/>
              </a:buClr>
              <a:buSzPct val="25000"/>
              <a:buFont typeface="Arial"/>
              <a:buNone/>
            </a:pPr>
            <a:r>
              <a:rPr lang="zh-CN" altLang="en-US" sz="2400" b="1" baseline="0" dirty="0">
                <a:solidFill>
                  <a:schemeClr val="dk2"/>
                </a:solidFill>
              </a:rPr>
              <a:t>四、</a:t>
            </a:r>
            <a:r>
              <a:rPr lang="en-US" altLang="zh-CN" sz="2400" b="1" baseline="0" dirty="0">
                <a:solidFill>
                  <a:schemeClr val="dk2"/>
                </a:solidFill>
              </a:rPr>
              <a:t>More</a:t>
            </a:r>
            <a:r>
              <a:rPr lang="en-US" altLang="zh-CN" sz="2400" b="1" dirty="0">
                <a:solidFill>
                  <a:schemeClr val="dk2"/>
                </a:solidFill>
              </a:rPr>
              <a:t> interaction;</a:t>
            </a:r>
          </a:p>
          <a:p>
            <a:pPr marL="0" marR="0" lvl="0" indent="0" algn="l" rtl="0">
              <a:lnSpc>
                <a:spcPct val="100000"/>
              </a:lnSpc>
              <a:spcBef>
                <a:spcPts val="0"/>
              </a:spcBef>
              <a:spcAft>
                <a:spcPts val="0"/>
              </a:spcAft>
              <a:buClr>
                <a:schemeClr val="dk1"/>
              </a:buClr>
              <a:buSzPct val="25000"/>
              <a:buFont typeface="Arial"/>
              <a:buNone/>
            </a:pPr>
            <a:r>
              <a:rPr lang="zh-CN" altLang="en-US" sz="2400" b="1" i="0" u="none" strike="noStrike" cap="none" baseline="0" dirty="0">
                <a:solidFill>
                  <a:schemeClr val="dk2"/>
                </a:solidFill>
                <a:sym typeface="Arial"/>
                <a:rtl val="0"/>
              </a:rPr>
              <a:t>五、</a:t>
            </a:r>
            <a:r>
              <a:rPr lang="en-US" altLang="zh-CN" sz="2400" b="1" i="0" u="none" strike="noStrike" cap="none" baseline="0" dirty="0">
                <a:solidFill>
                  <a:schemeClr val="dk2"/>
                </a:solidFill>
                <a:sym typeface="Arial"/>
                <a:rtl val="0"/>
              </a:rPr>
              <a:t>Presentation</a:t>
            </a: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3907346961"/>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lvl="0">
              <a:buSzPct val="25000"/>
            </a:pPr>
            <a:r>
              <a:rPr lang="zh-CN" altLang="en-US" sz="3000" b="1" i="0" u="none" strike="noStrike" cap="none" baseline="0" dirty="0">
                <a:solidFill>
                  <a:schemeClr val="dk2"/>
                </a:solidFill>
                <a:latin typeface="Arial"/>
                <a:ea typeface="Arial"/>
                <a:cs typeface="Arial"/>
                <a:sym typeface="Arial"/>
                <a:rtl val="0"/>
              </a:rPr>
              <a:t>例子</a:t>
            </a:r>
            <a:r>
              <a:rPr lang="en-US" altLang="zh-CN" sz="3000" b="1" i="0" u="none" strike="noStrike" cap="none" baseline="0" dirty="0">
                <a:solidFill>
                  <a:schemeClr val="dk2"/>
                </a:solidFill>
                <a:latin typeface="Arial"/>
                <a:ea typeface="Arial"/>
                <a:cs typeface="Arial"/>
                <a:sym typeface="Arial"/>
                <a:rtl val="0"/>
              </a:rPr>
              <a:t>1</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en-US" sz="2400" dirty="0">
                <a:solidFill>
                  <a:schemeClr val="dk1"/>
                </a:solidFill>
              </a:rPr>
              <a:t>Hope this email finds you well.</a:t>
            </a:r>
          </a:p>
          <a:p>
            <a:pPr lvl="0">
              <a:buSzPct val="25000"/>
            </a:pPr>
            <a:endParaRPr lang="en-US" sz="2400" dirty="0">
              <a:solidFill>
                <a:schemeClr val="dk1"/>
              </a:solidFill>
            </a:endParaRPr>
          </a:p>
          <a:p>
            <a:pPr lvl="0">
              <a:buSzPct val="25000"/>
            </a:pPr>
            <a:r>
              <a:rPr lang="en-US" sz="2400" dirty="0">
                <a:solidFill>
                  <a:schemeClr val="dk1"/>
                </a:solidFill>
              </a:rPr>
              <a:t>I’m XXXXX from Beijing University of Posts and Telecommunications (BUPT), majoring in School of Computer Science. I would like to pursue a summer intern position in your renowned group. All the cost will be covered by scholarship in BUPT. Here I’d like to introduce my research experience briefly.</a:t>
            </a:r>
          </a:p>
          <a:p>
            <a:pPr marL="0" marR="0" lvl="0" indent="0" algn="l" rtl="0">
              <a:lnSpc>
                <a:spcPct val="100000"/>
              </a:lnSpc>
              <a:spcBef>
                <a:spcPts val="0"/>
              </a:spcBef>
              <a:spcAft>
                <a:spcPts val="0"/>
              </a:spcAft>
              <a:buClr>
                <a:schemeClr val="dk1"/>
              </a:buClr>
              <a:buSzPct val="25000"/>
              <a:buFont typeface="Arial"/>
              <a:buNone/>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2031632005"/>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lvl="0">
              <a:buSzPct val="25000"/>
            </a:pPr>
            <a:r>
              <a:rPr lang="zh-CN" altLang="en-US" sz="3000" b="1" i="0" u="none" strike="noStrike" cap="none" baseline="0" dirty="0">
                <a:solidFill>
                  <a:schemeClr val="dk2"/>
                </a:solidFill>
                <a:latin typeface="Arial"/>
                <a:ea typeface="Arial"/>
                <a:cs typeface="Arial"/>
                <a:sym typeface="Arial"/>
                <a:rtl val="0"/>
              </a:rPr>
              <a:t>例子</a:t>
            </a:r>
            <a:r>
              <a:rPr lang="en-US" altLang="zh-CN" sz="3000" b="1" i="0" u="none" strike="noStrike" cap="none" baseline="0" dirty="0">
                <a:solidFill>
                  <a:schemeClr val="dk2"/>
                </a:solidFill>
                <a:latin typeface="Arial"/>
                <a:ea typeface="Arial"/>
                <a:cs typeface="Arial"/>
                <a:sym typeface="Arial"/>
                <a:rtl val="0"/>
              </a:rPr>
              <a:t>1</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en-US" sz="1800" dirty="0">
                <a:solidFill>
                  <a:schemeClr val="dk1"/>
                </a:solidFill>
              </a:rPr>
              <a:t>Recently I am conducting research on AP Selection Algorithm for Indoor Localization a under Prof. XXXXXX’s guidance. In this project I proposed two algorithms, Comb and Iteration, to solve the problems of APs’ effect on the accuracy of indoor localization and to facilitate the data collection in off-line phase and implemented the Iteration algorithm, which has yielded higher accuracy with less calculation compared to previous literature. Besides, I also spent a whole summer for Security Door Monitoring System Design in which designed a microprocessor system using Atmel AT89s52 microcontrollers and developed the code in 8052 controller. In my sophomore year, I completed a Pharmaceutical Company Outsourcing Project as a team leader and participated the China University Students Service Outsourcing Innovation Contest where our team stand out from the whole 240 teams.</a:t>
            </a:r>
          </a:p>
          <a:p>
            <a:pPr marL="0" marR="0" lvl="0" indent="0" algn="l" rtl="0">
              <a:lnSpc>
                <a:spcPct val="100000"/>
              </a:lnSpc>
              <a:spcBef>
                <a:spcPts val="0"/>
              </a:spcBef>
              <a:spcAft>
                <a:spcPts val="0"/>
              </a:spcAft>
              <a:buClr>
                <a:schemeClr val="dk1"/>
              </a:buClr>
              <a:buSzPct val="25000"/>
              <a:buFont typeface="Arial"/>
              <a:buNone/>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1762509876"/>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lvl="0">
              <a:buSzPct val="25000"/>
            </a:pPr>
            <a:r>
              <a:rPr lang="zh-CN" altLang="en-US" sz="3000" b="1" i="0" u="none" strike="noStrike" cap="none" baseline="0" dirty="0">
                <a:solidFill>
                  <a:schemeClr val="dk2"/>
                </a:solidFill>
                <a:latin typeface="Arial"/>
                <a:ea typeface="Arial"/>
                <a:cs typeface="Arial"/>
                <a:sym typeface="Arial"/>
                <a:rtl val="0"/>
              </a:rPr>
              <a:t>例子</a:t>
            </a:r>
            <a:r>
              <a:rPr lang="en-US" altLang="zh-CN" sz="3000" b="1" i="0" u="none" strike="noStrike" cap="none" baseline="0" dirty="0">
                <a:solidFill>
                  <a:schemeClr val="dk2"/>
                </a:solidFill>
                <a:latin typeface="Arial"/>
                <a:ea typeface="Arial"/>
                <a:cs typeface="Arial"/>
                <a:sym typeface="Arial"/>
                <a:rtl val="0"/>
              </a:rPr>
              <a:t>1</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en-US" sz="1800" dirty="0">
                <a:solidFill>
                  <a:schemeClr val="dk1"/>
                </a:solidFill>
              </a:rPr>
              <a:t>With solid programing skills, ability to learn quickly, and especially keen desire to work under your kind guidance, I hope to get a summer intern position in your renowned group. I’m sure I’ll be a helpful addition in your group. Looking forward to your reply.</a:t>
            </a:r>
          </a:p>
          <a:p>
            <a:pPr lvl="0">
              <a:buSzPct val="25000"/>
            </a:pPr>
            <a:r>
              <a:rPr lang="en-US" sz="1800" dirty="0">
                <a:solidFill>
                  <a:schemeClr val="dk1"/>
                </a:solidFill>
              </a:rPr>
              <a:t> </a:t>
            </a:r>
          </a:p>
          <a:p>
            <a:pPr lvl="0">
              <a:buSzPct val="25000"/>
            </a:pPr>
            <a:r>
              <a:rPr lang="en-US" sz="1800" dirty="0">
                <a:solidFill>
                  <a:schemeClr val="dk1"/>
                </a:solidFill>
              </a:rPr>
              <a:t>With Regards,</a:t>
            </a:r>
          </a:p>
          <a:p>
            <a:pPr lvl="0">
              <a:buSzPct val="25000"/>
            </a:pPr>
            <a:r>
              <a:rPr lang="en-US" sz="1800" dirty="0">
                <a:solidFill>
                  <a:schemeClr val="dk1"/>
                </a:solidFill>
              </a:rPr>
              <a:t>XXXXXX</a:t>
            </a:r>
          </a:p>
          <a:p>
            <a:pPr marL="0" marR="0" lvl="0" indent="0" algn="l" rtl="0">
              <a:lnSpc>
                <a:spcPct val="100000"/>
              </a:lnSpc>
              <a:spcBef>
                <a:spcPts val="0"/>
              </a:spcBef>
              <a:spcAft>
                <a:spcPts val="0"/>
              </a:spcAft>
              <a:buClr>
                <a:schemeClr val="dk1"/>
              </a:buClr>
              <a:buSzPct val="25000"/>
              <a:buFont typeface="Arial"/>
              <a:buNone/>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3966757968"/>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lvl="0">
              <a:buSzPct val="25000"/>
            </a:pPr>
            <a:r>
              <a:rPr lang="zh-CN" altLang="en-US" sz="3000" b="1" i="0" u="none" strike="noStrike" cap="none" baseline="0" dirty="0">
                <a:solidFill>
                  <a:schemeClr val="dk2"/>
                </a:solidFill>
                <a:latin typeface="Arial"/>
                <a:ea typeface="Arial"/>
                <a:cs typeface="Arial"/>
                <a:sym typeface="Arial"/>
                <a:rtl val="0"/>
              </a:rPr>
              <a:t>例子</a:t>
            </a:r>
            <a:r>
              <a:rPr lang="en-US" altLang="zh-CN" sz="3000" b="1" i="0" u="none" strike="noStrike" cap="none" baseline="0" dirty="0">
                <a:solidFill>
                  <a:schemeClr val="dk2"/>
                </a:solidFill>
                <a:latin typeface="Arial"/>
                <a:ea typeface="Arial"/>
                <a:cs typeface="Arial"/>
                <a:sym typeface="Arial"/>
                <a:rtl val="0"/>
              </a:rPr>
              <a:t>2</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en-US" sz="1800" dirty="0">
                <a:solidFill>
                  <a:schemeClr val="dk1"/>
                </a:solidFill>
              </a:rPr>
              <a:t>Dear Professor XXX,</a:t>
            </a:r>
            <a:br>
              <a:rPr lang="en-US" sz="1800" dirty="0">
                <a:solidFill>
                  <a:schemeClr val="dk1"/>
                </a:solidFill>
              </a:rPr>
            </a:br>
            <a:r>
              <a:rPr lang="en-US" sz="1800" dirty="0">
                <a:solidFill>
                  <a:schemeClr val="dk1"/>
                </a:solidFill>
              </a:rPr>
              <a:t/>
            </a:r>
            <a:br>
              <a:rPr lang="en-US" sz="1800" dirty="0">
                <a:solidFill>
                  <a:schemeClr val="dk1"/>
                </a:solidFill>
              </a:rPr>
            </a:br>
            <a:r>
              <a:rPr lang="en-US" sz="1800" dirty="0">
                <a:solidFill>
                  <a:schemeClr val="dk1"/>
                </a:solidFill>
              </a:rPr>
              <a:t>I read your paper 'XXXXXXXXXXXXX' and the experience was quite overwhelming as well as enriching. </a:t>
            </a:r>
            <a:r>
              <a:rPr lang="zh-CN" altLang="en-US" sz="1800" dirty="0">
                <a:solidFill>
                  <a:schemeClr val="dk1"/>
                </a:solidFill>
              </a:rPr>
              <a:t/>
            </a:r>
            <a:br>
              <a:rPr lang="zh-CN" altLang="en-US" sz="1800" dirty="0">
                <a:solidFill>
                  <a:schemeClr val="dk1"/>
                </a:solidFill>
              </a:rPr>
            </a:br>
            <a:r>
              <a:rPr lang="zh-CN" altLang="en-US" sz="1800" dirty="0">
                <a:solidFill>
                  <a:schemeClr val="dk1"/>
                </a:solidFill>
              </a:rPr>
              <a:t/>
            </a:r>
            <a:br>
              <a:rPr lang="zh-CN" altLang="en-US" sz="1800" dirty="0">
                <a:solidFill>
                  <a:schemeClr val="dk1"/>
                </a:solidFill>
              </a:rPr>
            </a:br>
            <a:r>
              <a:rPr lang="en-US" sz="1800" dirty="0">
                <a:solidFill>
                  <a:schemeClr val="dk1"/>
                </a:solidFill>
              </a:rPr>
              <a:t>I am a pre-final year undergraduate student at </a:t>
            </a:r>
            <a:r>
              <a:rPr lang="en-US" altLang="zh-CN" sz="1800" dirty="0">
                <a:solidFill>
                  <a:schemeClr val="dk1"/>
                </a:solidFill>
              </a:rPr>
              <a:t>XXXXX</a:t>
            </a:r>
            <a:r>
              <a:rPr lang="en-US" sz="1800" dirty="0">
                <a:solidFill>
                  <a:schemeClr val="dk1"/>
                </a:solidFill>
              </a:rPr>
              <a:t> pursuing my B.S-M.S Dual degree in XXXX. While browsing through your profile, I came to know about your Research work.</a:t>
            </a:r>
            <a:br>
              <a:rPr lang="en-US" sz="1800" dirty="0">
                <a:solidFill>
                  <a:schemeClr val="dk1"/>
                </a:solidFill>
              </a:rPr>
            </a:br>
            <a:r>
              <a:rPr lang="en-US" sz="1800" dirty="0">
                <a:solidFill>
                  <a:schemeClr val="dk1"/>
                </a:solidFill>
              </a:rPr>
              <a:t/>
            </a:r>
            <a:br>
              <a:rPr lang="en-US" sz="1800" dirty="0">
                <a:solidFill>
                  <a:schemeClr val="dk1"/>
                </a:solidFill>
              </a:rPr>
            </a:br>
            <a:r>
              <a:rPr lang="en-US" sz="1800" dirty="0">
                <a:solidFill>
                  <a:schemeClr val="dk1"/>
                </a:solidFill>
              </a:rPr>
              <a:t>I have had quite a few research experiences in past which include research internships with Princeton University (U.S.A), IBM research (India) and University of Greifswald (Germany).</a:t>
            </a:r>
          </a:p>
          <a:p>
            <a:pPr marL="0" marR="0" lvl="0" indent="0" algn="l" rtl="0">
              <a:lnSpc>
                <a:spcPct val="100000"/>
              </a:lnSpc>
              <a:spcBef>
                <a:spcPts val="0"/>
              </a:spcBef>
              <a:spcAft>
                <a:spcPts val="0"/>
              </a:spcAft>
              <a:buClr>
                <a:schemeClr val="dk1"/>
              </a:buClr>
              <a:buSzPct val="25000"/>
              <a:buFont typeface="Arial"/>
              <a:buNone/>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2010891566"/>
      </p:ext>
    </p:extLst>
  </p:cSld>
  <p:clrMapOvr>
    <a:masterClrMapping/>
  </p:clrMapOvr>
  <p:transition spd="slow">
    <p:cut/>
  </p:transition>
</p:sld>
</file>

<file path=ppt/theme/theme1.xml><?xml version="1.0" encoding="utf-8"?>
<a:theme xmlns:a="http://schemas.openxmlformats.org/drawingml/2006/main"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941</Words>
  <Application>Microsoft Office PowerPoint</Application>
  <PresentationFormat>全屏显示(16:9)</PresentationFormat>
  <Paragraphs>102</Paragraphs>
  <Slides>20</Slides>
  <Notes>20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label</vt:lpstr>
      <vt:lpstr>05 套磁 </vt:lpstr>
      <vt:lpstr>套磁的定义</vt:lpstr>
      <vt:lpstr>海外（或者国内，或者远程）科研机会怎么找</vt:lpstr>
      <vt:lpstr>发生场合（无处不在）</vt:lpstr>
      <vt:lpstr>培养“自主型推荐人”</vt:lpstr>
      <vt:lpstr>例子1</vt:lpstr>
      <vt:lpstr>例子1</vt:lpstr>
      <vt:lpstr>例子1</vt:lpstr>
      <vt:lpstr>例子2</vt:lpstr>
      <vt:lpstr>例子2</vt:lpstr>
      <vt:lpstr>例子2</vt:lpstr>
      <vt:lpstr>例子3</vt:lpstr>
      <vt:lpstr>例子3</vt:lpstr>
      <vt:lpstr>对方如何回复</vt:lpstr>
      <vt:lpstr>例子4</vt:lpstr>
      <vt:lpstr>例子4</vt:lpstr>
      <vt:lpstr>例子4</vt:lpstr>
      <vt:lpstr>补充案例*（重要）</vt:lpstr>
      <vt:lpstr>十大注意事项（重要）</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海外暑研注意事项</dc:title>
  <dc:creator>guu</dc:creator>
  <cp:lastModifiedBy>Xiaoran</cp:lastModifiedBy>
  <cp:revision>35</cp:revision>
  <dcterms:modified xsi:type="dcterms:W3CDTF">2017-02-24T23:43:01Z</dcterms:modified>
</cp:coreProperties>
</file>