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98" r:id="rId4"/>
    <p:sldId id="326" r:id="rId5"/>
    <p:sldId id="327" r:id="rId6"/>
    <p:sldId id="328" r:id="rId7"/>
    <p:sldId id="325" r:id="rId8"/>
    <p:sldId id="292" r:id="rId9"/>
    <p:sldId id="329" r:id="rId10"/>
    <p:sldId id="333" r:id="rId11"/>
    <p:sldId id="331" r:id="rId12"/>
    <p:sldId id="332" r:id="rId13"/>
    <p:sldId id="293" r:id="rId14"/>
    <p:sldId id="294" r:id="rId15"/>
    <p:sldId id="295" r:id="rId16"/>
    <p:sldId id="330" r:id="rId17"/>
    <p:sldId id="297" r:id="rId18"/>
    <p:sldId id="296" r:id="rId19"/>
    <p:sldId id="299" r:id="rId20"/>
    <p:sldId id="300" r:id="rId21"/>
    <p:sldId id="301" r:id="rId22"/>
    <p:sldId id="302" r:id="rId23"/>
    <p:sldId id="291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2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8353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zh-C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23528" y="699542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zh-CN" sz="6000" dirty="0"/>
              <a:t>07 </a:t>
            </a:r>
            <a:r>
              <a:rPr lang="zh-CN" altLang="en-US" sz="6000" dirty="0"/>
              <a:t>选校选专业</a:t>
            </a:r>
            <a:endParaRPr sz="60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tx1"/>
                </a:solidFill>
              </a:rPr>
              <a:t>GGU </a:t>
            </a:r>
            <a:r>
              <a:rPr lang="en-US" sz="2800" b="1">
                <a:solidFill>
                  <a:schemeClr val="tx1"/>
                </a:solidFill>
              </a:rPr>
              <a:t>Consulting 2017</a:t>
            </a:r>
            <a:endParaRPr lang="en-US" sz="28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01 CS (UK)*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Oxford</a:t>
            </a:r>
            <a:br>
              <a:rPr lang="en-US" dirty="0"/>
            </a:br>
            <a:r>
              <a:rPr lang="en-US" dirty="0"/>
              <a:t>IC</a:t>
            </a:r>
            <a:br>
              <a:rPr lang="en-US" dirty="0"/>
            </a:br>
            <a:r>
              <a:rPr lang="en-US" dirty="0"/>
              <a:t>The University of St Andrews</a:t>
            </a:r>
            <a:br>
              <a:rPr lang="en-US" dirty="0"/>
            </a:br>
            <a:r>
              <a:rPr lang="en-US" dirty="0"/>
              <a:t>Durham</a:t>
            </a:r>
            <a:br>
              <a:rPr lang="en-US" dirty="0"/>
            </a:br>
            <a:r>
              <a:rPr lang="en-US" dirty="0"/>
              <a:t>Warwick</a:t>
            </a:r>
            <a:br>
              <a:rPr lang="en-US" dirty="0"/>
            </a:br>
            <a:r>
              <a:rPr lang="en-US" dirty="0"/>
              <a:t>UCL</a:t>
            </a:r>
            <a:br>
              <a:rPr lang="en-US" dirty="0"/>
            </a:br>
            <a:r>
              <a:rPr lang="en-US" dirty="0"/>
              <a:t>Bath</a:t>
            </a:r>
            <a:br>
              <a:rPr lang="en-US" dirty="0"/>
            </a:br>
            <a:r>
              <a:rPr lang="en-US" dirty="0" err="1"/>
              <a:t>Loughborough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University of Southampton</a:t>
            </a:r>
            <a:br>
              <a:rPr lang="en-US" dirty="0"/>
            </a:br>
            <a:r>
              <a:rPr lang="en-US" dirty="0"/>
              <a:t>University of Birmingham</a:t>
            </a:r>
            <a:br>
              <a:rPr lang="en-US" dirty="0"/>
            </a:br>
            <a:r>
              <a:rPr lang="en-US" dirty="0"/>
              <a:t>University of Bristol  </a:t>
            </a:r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06028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02 Data Science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dirty="0"/>
              <a:t>Stanford ICME MS in DS                 </a:t>
            </a:r>
            <a:br>
              <a:rPr lang="en-US" dirty="0"/>
            </a:br>
            <a:r>
              <a:rPr lang="en-US" dirty="0"/>
              <a:t>Columbia</a:t>
            </a:r>
            <a:br>
              <a:rPr lang="en-US" dirty="0"/>
            </a:br>
            <a:r>
              <a:rPr lang="en-US" dirty="0"/>
              <a:t>Cornell</a:t>
            </a:r>
            <a:br>
              <a:rPr lang="en-US" dirty="0"/>
            </a:br>
            <a:r>
              <a:rPr lang="en-US" dirty="0"/>
              <a:t>UVA</a:t>
            </a:r>
            <a:br>
              <a:rPr lang="en-US" dirty="0"/>
            </a:br>
            <a:r>
              <a:rPr lang="en-US" dirty="0"/>
              <a:t>CMU</a:t>
            </a:r>
            <a:br>
              <a:rPr lang="en-US" dirty="0"/>
            </a:br>
            <a:r>
              <a:rPr lang="en-US" dirty="0"/>
              <a:t>NYU</a:t>
            </a:r>
            <a:br>
              <a:rPr lang="en-US" dirty="0"/>
            </a:br>
            <a:r>
              <a:rPr lang="en-US" dirty="0"/>
              <a:t>UCSD</a:t>
            </a:r>
          </a:p>
        </p:txBody>
      </p:sp>
    </p:spTree>
    <p:extLst>
      <p:ext uri="{BB962C8B-B14F-4D97-AF65-F5344CB8AC3E}">
        <p14:creationId xmlns:p14="http://schemas.microsoft.com/office/powerpoint/2010/main" val="213502667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02 Data Science (UK)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University of Bristol; University of Warwick; University of Glasgow</a:t>
            </a:r>
          </a:p>
          <a:p>
            <a:pPr lvl="0" algn="l"/>
            <a:r>
              <a:rPr lang="en-US" dirty="0"/>
              <a:t>University of Birmingham; University of Sheffield; </a:t>
            </a:r>
            <a:r>
              <a:rPr lang="en-US" dirty="0" err="1"/>
              <a:t>Loughborough</a:t>
            </a:r>
            <a:r>
              <a:rPr lang="en-US" dirty="0"/>
              <a:t> University</a:t>
            </a:r>
          </a:p>
          <a:p>
            <a:pPr lvl="0" algn="l"/>
            <a:r>
              <a:rPr lang="en-US" dirty="0"/>
              <a:t>King's College London; University of Leeds; University of Southampton</a:t>
            </a:r>
          </a:p>
          <a:p>
            <a:pPr lvl="0" algn="l"/>
            <a:r>
              <a:rPr lang="en-US" dirty="0"/>
              <a:t>University of Liverpool; University of East Anglia; </a:t>
            </a:r>
            <a:r>
              <a:rPr lang="en-US" dirty="0" err="1"/>
              <a:t>Birkbeck</a:t>
            </a:r>
            <a:r>
              <a:rPr lang="en-US" dirty="0"/>
              <a:t>, University of London</a:t>
            </a:r>
          </a:p>
          <a:p>
            <a:pPr lvl="0" algn="l"/>
            <a:r>
              <a:rPr lang="en-US" dirty="0"/>
              <a:t>University of Essex</a:t>
            </a:r>
          </a:p>
        </p:txBody>
      </p:sp>
    </p:spTree>
    <p:extLst>
      <p:ext uri="{BB962C8B-B14F-4D97-AF65-F5344CB8AC3E}">
        <p14:creationId xmlns:p14="http://schemas.microsoft.com/office/powerpoint/2010/main" val="385852711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03 EE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1600" b="1" dirty="0">
                <a:solidFill>
                  <a:schemeClr val="tx1"/>
                </a:solidFill>
              </a:rPr>
              <a:t>1. Stanford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2. CMU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3. UCLA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4. Berkeley </a:t>
            </a:r>
            <a:r>
              <a:rPr lang="en-US" sz="1600" b="1" dirty="0" err="1">
                <a:solidFill>
                  <a:schemeClr val="tx1"/>
                </a:solidFill>
              </a:rPr>
              <a:t>MEng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5. Duke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6. Northwestern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7. Cornell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8. Columbia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9. </a:t>
            </a:r>
            <a:r>
              <a:rPr lang="en-US" sz="1600" b="1" dirty="0" err="1">
                <a:solidFill>
                  <a:schemeClr val="tx1"/>
                </a:solidFill>
              </a:rPr>
              <a:t>Umich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10. USC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11. Rochester</a:t>
            </a:r>
          </a:p>
          <a:p>
            <a:pPr lvl="0" algn="l"/>
            <a:endParaRPr lang="en-US" sz="16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22539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04 Stat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1600" b="1" dirty="0">
                <a:solidFill>
                  <a:schemeClr val="tx1"/>
                </a:solidFill>
              </a:rPr>
              <a:t>1. Stanford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2. Harvard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3. Berkeley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4. Yale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5. </a:t>
            </a:r>
            <a:r>
              <a:rPr lang="en-US" sz="1600" b="1" dirty="0" err="1">
                <a:solidFill>
                  <a:schemeClr val="tx1"/>
                </a:solidFill>
              </a:rPr>
              <a:t>Uchicago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6. Duke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7. Columbia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8. </a:t>
            </a:r>
            <a:r>
              <a:rPr lang="en-US" altLang="zh-CN" sz="1600" b="1" dirty="0">
                <a:solidFill>
                  <a:schemeClr val="tx1"/>
                </a:solidFill>
              </a:rPr>
              <a:t>Cornell</a:t>
            </a:r>
            <a:br>
              <a:rPr lang="en-US" altLang="zh-CN" sz="1600" b="1" dirty="0">
                <a:solidFill>
                  <a:schemeClr val="tx1"/>
                </a:solidFill>
              </a:rPr>
            </a:br>
            <a:r>
              <a:rPr lang="en-US" altLang="zh-CN" sz="1600" b="1" dirty="0">
                <a:solidFill>
                  <a:schemeClr val="tx1"/>
                </a:solidFill>
              </a:rPr>
              <a:t>9. WUSTL </a:t>
            </a:r>
            <a:br>
              <a:rPr lang="en-US" altLang="zh-CN" sz="1600" b="1" dirty="0">
                <a:solidFill>
                  <a:schemeClr val="tx1"/>
                </a:solidFill>
              </a:rPr>
            </a:br>
            <a:r>
              <a:rPr lang="en-US" altLang="zh-CN" sz="1600" b="1" dirty="0">
                <a:solidFill>
                  <a:schemeClr val="tx1"/>
                </a:solidFill>
              </a:rPr>
              <a:t>10. Rice</a:t>
            </a:r>
            <a:br>
              <a:rPr lang="en-US" altLang="zh-CN" sz="1600" b="1" dirty="0">
                <a:solidFill>
                  <a:schemeClr val="tx1"/>
                </a:solidFill>
              </a:rPr>
            </a:br>
            <a:r>
              <a:rPr lang="en-US" altLang="zh-CN" sz="1600" b="1" dirty="0">
                <a:solidFill>
                  <a:schemeClr val="tx1"/>
                </a:solidFill>
              </a:rPr>
              <a:t>11. UVA</a:t>
            </a:r>
            <a:br>
              <a:rPr lang="en-US" altLang="zh-CN" sz="1600" b="1" dirty="0">
                <a:solidFill>
                  <a:schemeClr val="tx1"/>
                </a:solidFill>
              </a:rPr>
            </a:br>
            <a:r>
              <a:rPr lang="en-US" altLang="zh-CN" sz="1600" b="1" dirty="0">
                <a:solidFill>
                  <a:schemeClr val="tx1"/>
                </a:solidFill>
              </a:rPr>
              <a:t>12. </a:t>
            </a:r>
            <a:r>
              <a:rPr lang="en-US" altLang="zh-CN" sz="1600" b="1" dirty="0" err="1">
                <a:solidFill>
                  <a:schemeClr val="tx1"/>
                </a:solidFill>
              </a:rPr>
              <a:t>UMich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lvl="0" algn="l"/>
            <a:endParaRPr lang="en-US" sz="16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22301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05 MFE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1400" b="1" dirty="0">
                <a:solidFill>
                  <a:schemeClr val="tx1"/>
                </a:solidFill>
              </a:rPr>
              <a:t>1. Princeton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2. CMU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3. NYU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4. Stanford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5. Berkeley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6. MIT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7. Baruch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8. </a:t>
            </a:r>
            <a:r>
              <a:rPr lang="en-US" altLang="zh-CN" sz="1400" b="1" dirty="0">
                <a:solidFill>
                  <a:schemeClr val="tx1"/>
                </a:solidFill>
              </a:rPr>
              <a:t>Columbia (MFE)</a:t>
            </a:r>
            <a:br>
              <a:rPr lang="en-US" altLang="zh-CN" sz="1400" b="1" dirty="0">
                <a:solidFill>
                  <a:schemeClr val="tx1"/>
                </a:solidFill>
              </a:rPr>
            </a:br>
            <a:r>
              <a:rPr lang="en-US" altLang="zh-CN" sz="1400" b="1" dirty="0">
                <a:solidFill>
                  <a:schemeClr val="tx1"/>
                </a:solidFill>
              </a:rPr>
              <a:t>9. Columbia (MAFN)</a:t>
            </a:r>
            <a:br>
              <a:rPr lang="en-US" altLang="zh-CN" sz="1400" b="1" dirty="0">
                <a:solidFill>
                  <a:schemeClr val="tx1"/>
                </a:solidFill>
              </a:rPr>
            </a:br>
            <a:r>
              <a:rPr lang="en-US" altLang="zh-CN" sz="1400" b="1" dirty="0">
                <a:solidFill>
                  <a:schemeClr val="tx1"/>
                </a:solidFill>
              </a:rPr>
              <a:t>10. Cornell</a:t>
            </a:r>
            <a:br>
              <a:rPr lang="en-US" altLang="zh-CN" sz="1400" b="1" dirty="0">
                <a:solidFill>
                  <a:schemeClr val="tx1"/>
                </a:solidFill>
              </a:rPr>
            </a:br>
            <a:r>
              <a:rPr lang="en-US" altLang="zh-CN" sz="1400" b="1" dirty="0">
                <a:solidFill>
                  <a:schemeClr val="tx1"/>
                </a:solidFill>
              </a:rPr>
              <a:t>11. </a:t>
            </a:r>
            <a:r>
              <a:rPr lang="en-US" altLang="zh-CN" sz="1400" b="1" dirty="0" err="1">
                <a:solidFill>
                  <a:schemeClr val="tx1"/>
                </a:solidFill>
              </a:rPr>
              <a:t>UChicago</a:t>
            </a:r>
            <a:br>
              <a:rPr lang="en-US" altLang="zh-CN" sz="1400" b="1" dirty="0">
                <a:solidFill>
                  <a:schemeClr val="tx1"/>
                </a:solidFill>
              </a:rPr>
            </a:br>
            <a:r>
              <a:rPr lang="en-US" altLang="zh-CN" sz="1400" b="1" dirty="0">
                <a:solidFill>
                  <a:schemeClr val="tx1"/>
                </a:solidFill>
              </a:rPr>
              <a:t>12. UCLA</a:t>
            </a:r>
            <a:br>
              <a:rPr lang="en-US" altLang="zh-CN" sz="1400" b="1" dirty="0">
                <a:solidFill>
                  <a:schemeClr val="tx1"/>
                </a:solidFill>
              </a:rPr>
            </a:br>
            <a:r>
              <a:rPr lang="en-US" altLang="zh-CN" sz="1400" b="1" dirty="0">
                <a:solidFill>
                  <a:schemeClr val="tx1"/>
                </a:solidFill>
              </a:rPr>
              <a:t>13. </a:t>
            </a:r>
            <a:r>
              <a:rPr lang="en-US" altLang="zh-CN" sz="1400" b="1" dirty="0" err="1">
                <a:solidFill>
                  <a:schemeClr val="tx1"/>
                </a:solidFill>
              </a:rPr>
              <a:t>Gatech</a:t>
            </a:r>
            <a:endParaRPr lang="en-US" sz="14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0403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06 MFE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1400" b="1" dirty="0">
                <a:solidFill>
                  <a:schemeClr val="tx1"/>
                </a:solidFill>
              </a:rPr>
              <a:t>Princeton </a:t>
            </a:r>
            <a:r>
              <a:rPr lang="en-US" sz="1400" b="1" dirty="0" err="1">
                <a:solidFill>
                  <a:schemeClr val="tx1"/>
                </a:solidFill>
              </a:rPr>
              <a:t>Mfin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MIT </a:t>
            </a:r>
            <a:r>
              <a:rPr lang="en-US" sz="1400" b="1" dirty="0" err="1">
                <a:solidFill>
                  <a:schemeClr val="tx1"/>
                </a:solidFill>
              </a:rPr>
              <a:t>Mfin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Columbia MS in Financial Econ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Columbia MFE(OR)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Columbia </a:t>
            </a:r>
            <a:r>
              <a:rPr lang="en-US" sz="1400" b="1" dirty="0" err="1">
                <a:solidFill>
                  <a:schemeClr val="tx1"/>
                </a:solidFill>
              </a:rPr>
              <a:t>Finmath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 err="1">
                <a:solidFill>
                  <a:schemeClr val="tx1"/>
                </a:solidFill>
              </a:rPr>
              <a:t>Uchicago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Finmath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WUSTL MSF (Quantitative finance track)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JHU </a:t>
            </a:r>
            <a:r>
              <a:rPr lang="en-US" sz="1400" b="1" dirty="0" err="1">
                <a:solidFill>
                  <a:schemeClr val="tx1"/>
                </a:solidFill>
              </a:rPr>
              <a:t>Finmath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Cornell MFE; Berkeley MFE; CMU MSCF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USC </a:t>
            </a:r>
            <a:r>
              <a:rPr lang="en-US" sz="1400" b="1" dirty="0" err="1">
                <a:solidFill>
                  <a:schemeClr val="tx1"/>
                </a:solidFill>
              </a:rPr>
              <a:t>Finmath</a:t>
            </a:r>
            <a:r>
              <a:rPr lang="en-US" sz="1400" b="1" dirty="0">
                <a:solidFill>
                  <a:schemeClr val="tx1"/>
                </a:solidFill>
              </a:rPr>
              <a:t>; USC MFE; UCLA Financial Engineering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 err="1">
                <a:solidFill>
                  <a:schemeClr val="tx1"/>
                </a:solidFill>
              </a:rPr>
              <a:t>Umich</a:t>
            </a:r>
            <a:r>
              <a:rPr lang="en-US" sz="1400" b="1" dirty="0">
                <a:solidFill>
                  <a:schemeClr val="tx1"/>
                </a:solidFill>
              </a:rPr>
              <a:t> Quantitative Finance and Risk Management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NYU </a:t>
            </a:r>
            <a:r>
              <a:rPr lang="en-US" sz="1400" b="1" dirty="0" err="1">
                <a:solidFill>
                  <a:schemeClr val="tx1"/>
                </a:solidFill>
              </a:rPr>
              <a:t>Finimath</a:t>
            </a:r>
            <a:r>
              <a:rPr lang="en-US" sz="1400" b="1" dirty="0">
                <a:solidFill>
                  <a:schemeClr val="tx1"/>
                </a:solidFill>
              </a:rPr>
              <a:t>; NYU MFE; </a:t>
            </a:r>
            <a:r>
              <a:rPr lang="en-US" sz="1400" b="1" dirty="0" err="1">
                <a:solidFill>
                  <a:schemeClr val="tx1"/>
                </a:solidFill>
              </a:rPr>
              <a:t>Gatech</a:t>
            </a:r>
            <a:r>
              <a:rPr lang="en-US" sz="1400" b="1" dirty="0">
                <a:solidFill>
                  <a:schemeClr val="tx1"/>
                </a:solidFill>
              </a:rPr>
              <a:t> QCF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40743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07 Management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b="1" dirty="0">
                <a:solidFill>
                  <a:schemeClr val="tx1"/>
                </a:solidFill>
              </a:rPr>
              <a:t>1. HBS, GSB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2. SOM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3. Kellogg MSMS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4. Duke MMS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5. Cambridge MIM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6. HEC MIM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7. LSE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8. IC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…</a:t>
            </a:r>
          </a:p>
          <a:p>
            <a:pPr lvl="0" algn="l"/>
            <a:endParaRPr lang="en-US" sz="2400" dirty="0"/>
          </a:p>
          <a:p>
            <a:pPr lvl="0" algn="l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6032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08 MPP/MPA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b="1" dirty="0">
                <a:solidFill>
                  <a:schemeClr val="tx1"/>
                </a:solidFill>
              </a:rPr>
              <a:t>1. HKS MPP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2. Columbia MPA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3. </a:t>
            </a:r>
            <a:r>
              <a:rPr lang="en-US" b="1" dirty="0" err="1">
                <a:solidFill>
                  <a:schemeClr val="tx1"/>
                </a:solidFill>
              </a:rPr>
              <a:t>Uchicago</a:t>
            </a:r>
            <a:r>
              <a:rPr lang="en-US" b="1" dirty="0">
                <a:solidFill>
                  <a:schemeClr val="tx1"/>
                </a:solidFill>
              </a:rPr>
              <a:t> MPP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4. </a:t>
            </a:r>
            <a:r>
              <a:rPr lang="en-US" b="1" dirty="0" err="1">
                <a:solidFill>
                  <a:schemeClr val="tx1"/>
                </a:solidFill>
              </a:rPr>
              <a:t>Upenn</a:t>
            </a:r>
            <a:r>
              <a:rPr lang="en-US" b="1" dirty="0">
                <a:solidFill>
                  <a:schemeClr val="tx1"/>
                </a:solidFill>
              </a:rPr>
              <a:t> MSSP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5. JHU MPP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6. Brown MPA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7. Cornell MPA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8. Georgetown MPP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9. UC Berkeley MPP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10. CMU MSPPM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11. UCLA MPP</a:t>
            </a:r>
            <a:endParaRPr lang="en-US" sz="2400" dirty="0"/>
          </a:p>
          <a:p>
            <a:pPr lvl="0" algn="l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6977" y="1491630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Lato" charset="0"/>
              </a:rPr>
              <a:t>12. Duke MPP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Lato" charset="0"/>
              </a:rPr>
              <a:t>13. USC MPP</a:t>
            </a:r>
            <a:br>
              <a:rPr lang="en-US" altLang="zh-CN" sz="1800" b="1" dirty="0">
                <a:solidFill>
                  <a:schemeClr val="tx1"/>
                </a:solidFill>
                <a:latin typeface="Lato" charset="0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Lato" charset="0"/>
              </a:rPr>
              <a:t>14. USC MPA</a:t>
            </a:r>
            <a:br>
              <a:rPr lang="en-US" altLang="zh-CN" sz="1800" b="1" dirty="0">
                <a:solidFill>
                  <a:schemeClr val="tx1"/>
                </a:solidFill>
                <a:latin typeface="Lato" charset="0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Lato" charset="0"/>
              </a:rPr>
              <a:t>15. </a:t>
            </a:r>
            <a:r>
              <a:rPr lang="en-US" altLang="zh-CN" sz="1800" b="1" dirty="0" err="1">
                <a:solidFill>
                  <a:schemeClr val="tx1"/>
                </a:solidFill>
                <a:latin typeface="Lato" charset="0"/>
              </a:rPr>
              <a:t>Umich</a:t>
            </a:r>
            <a:r>
              <a:rPr lang="en-US" altLang="zh-CN" sz="1800" b="1" dirty="0">
                <a:solidFill>
                  <a:schemeClr val="tx1"/>
                </a:solidFill>
                <a:latin typeface="Lato" charset="0"/>
              </a:rPr>
              <a:t> MPP</a:t>
            </a:r>
            <a:br>
              <a:rPr lang="en-US" altLang="zh-CN" sz="1800" b="1" dirty="0">
                <a:solidFill>
                  <a:schemeClr val="tx1"/>
                </a:solidFill>
                <a:latin typeface="Lato" charset="0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Lato" charset="0"/>
              </a:rPr>
              <a:t>16. NYU MPA</a:t>
            </a:r>
            <a:br>
              <a:rPr lang="en-US" altLang="zh-CN" sz="1800" b="1" dirty="0">
                <a:solidFill>
                  <a:schemeClr val="tx1"/>
                </a:solidFill>
                <a:latin typeface="Lato" charset="0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Lato" charset="0"/>
              </a:rPr>
              <a:t>17. Syracuse MPA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Lato" charset="0"/>
              </a:rPr>
              <a:t>18. Princeton MPA</a:t>
            </a:r>
            <a:endParaRPr lang="zh-CN" altLang="en-US" sz="1800" b="1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2425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09 </a:t>
            </a:r>
            <a:r>
              <a:rPr lang="en-US" altLang="zh-CN" sz="4400" dirty="0" err="1"/>
              <a:t>BioStat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Harvard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Yale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Columbia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WUSTL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Brown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Emory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UCLA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USC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Georgetown</a:t>
            </a:r>
          </a:p>
          <a:p>
            <a:pPr lvl="0" algn="l">
              <a:lnSpc>
                <a:spcPct val="100000"/>
              </a:lnSpc>
              <a:spcAft>
                <a:spcPts val="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lvl="0" algn="l"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</a:rPr>
              <a:t>WES!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sz="2400" dirty="0"/>
          </a:p>
          <a:p>
            <a:pPr lvl="0" algn="l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2029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A. </a:t>
            </a:r>
            <a:r>
              <a:rPr lang="zh-CN" altLang="en-US" sz="4400" dirty="0"/>
              <a:t>针对</a:t>
            </a:r>
            <a:r>
              <a:rPr lang="en-US" altLang="zh-CN" sz="4400" dirty="0"/>
              <a:t>PhD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zh-CN" altLang="en-US" sz="1400" b="1" dirty="0">
                <a:solidFill>
                  <a:schemeClr val="tx1"/>
                </a:solidFill>
              </a:rPr>
              <a:t>从教授</a:t>
            </a:r>
            <a:r>
              <a:rPr lang="en-US" altLang="zh-CN" sz="1400" b="1" dirty="0">
                <a:solidFill>
                  <a:schemeClr val="tx1"/>
                </a:solidFill>
              </a:rPr>
              <a:t>—</a:t>
            </a:r>
            <a:r>
              <a:rPr lang="zh-CN" altLang="en-US" sz="1400" b="1" dirty="0">
                <a:solidFill>
                  <a:schemeClr val="tx1"/>
                </a:solidFill>
              </a:rPr>
              <a:t>到院系</a:t>
            </a:r>
            <a:r>
              <a:rPr lang="en-US" altLang="zh-CN" sz="1400" b="1" dirty="0">
                <a:solidFill>
                  <a:schemeClr val="tx1"/>
                </a:solidFill>
              </a:rPr>
              <a:t>—</a:t>
            </a:r>
            <a:r>
              <a:rPr lang="zh-CN" altLang="en-US" sz="1400" b="1" dirty="0">
                <a:solidFill>
                  <a:schemeClr val="tx1"/>
                </a:solidFill>
              </a:rPr>
              <a:t>到学校</a:t>
            </a:r>
            <a:br>
              <a:rPr lang="en-US" altLang="zh-CN" sz="1400" b="1" dirty="0">
                <a:solidFill>
                  <a:schemeClr val="tx1"/>
                </a:solidFill>
              </a:rPr>
            </a:b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</a:rPr>
              <a:t>、</a:t>
            </a:r>
            <a:r>
              <a:rPr lang="en-US" altLang="zh-CN" sz="1400" b="1" dirty="0">
                <a:solidFill>
                  <a:schemeClr val="tx1"/>
                </a:solidFill>
              </a:rPr>
              <a:t>【</a:t>
            </a:r>
            <a:r>
              <a:rPr lang="zh-CN" altLang="en-US" sz="1400" b="1" dirty="0">
                <a:solidFill>
                  <a:schemeClr val="tx1"/>
                </a:solidFill>
              </a:rPr>
              <a:t>目标教授分析 </a:t>
            </a:r>
            <a:r>
              <a:rPr lang="en-US" altLang="zh-CN" sz="1400" b="1" dirty="0">
                <a:solidFill>
                  <a:schemeClr val="tx1"/>
                </a:solidFill>
              </a:rPr>
              <a:t>PPT】</a:t>
            </a:r>
            <a:r>
              <a:rPr lang="zh-CN" altLang="en-US" sz="1400" b="1" dirty="0">
                <a:solidFill>
                  <a:schemeClr val="tx1"/>
                </a:solidFill>
              </a:rPr>
              <a:t>； 途径：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</a:rPr>
              <a:t>）直接问这些老板；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</a:rPr>
              <a:t>）问其组里面的中国学生；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</a:rPr>
              <a:t>）问自己认识 的中国学生，自己的师兄师姐；</a:t>
            </a:r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</a:rPr>
              <a:t>）也可以问自己的老师对他们的工作的评价；</a:t>
            </a: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</a:rPr>
              <a:t>）问</a:t>
            </a:r>
            <a:r>
              <a:rPr lang="en-US" altLang="zh-CN" sz="1400" b="1" dirty="0">
                <a:solidFill>
                  <a:schemeClr val="tx1"/>
                </a:solidFill>
              </a:rPr>
              <a:t>Mentor</a:t>
            </a:r>
            <a:r>
              <a:rPr lang="zh-CN" altLang="en-US" sz="1400" b="1" dirty="0">
                <a:solidFill>
                  <a:schemeClr val="tx1"/>
                </a:solidFill>
              </a:rPr>
              <a:t>；</a:t>
            </a:r>
            <a:br>
              <a:rPr lang="en-US" altLang="zh-CN" sz="1400" b="1" dirty="0">
                <a:solidFill>
                  <a:schemeClr val="tx1"/>
                </a:solidFill>
              </a:rPr>
            </a:b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</a:rPr>
              <a:t>、</a:t>
            </a:r>
            <a:r>
              <a:rPr lang="en-US" altLang="zh-CN" sz="1400" b="1" dirty="0">
                <a:solidFill>
                  <a:schemeClr val="tx1"/>
                </a:solidFill>
              </a:rPr>
              <a:t>【</a:t>
            </a:r>
            <a:r>
              <a:rPr lang="zh-CN" altLang="en-US" sz="1400" b="1" dirty="0">
                <a:solidFill>
                  <a:schemeClr val="tx1"/>
                </a:solidFill>
              </a:rPr>
              <a:t>前辈申请结果统计与分析</a:t>
            </a:r>
            <a:r>
              <a:rPr lang="en-US" altLang="zh-CN" sz="1400" b="1" dirty="0">
                <a:solidFill>
                  <a:schemeClr val="tx1"/>
                </a:solidFill>
              </a:rPr>
              <a:t>】</a:t>
            </a:r>
          </a:p>
          <a:p>
            <a:pPr lvl="0" algn="l"/>
            <a:endParaRPr lang="en-US" sz="16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65606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10 Chem. Eng.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Stanford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MIT (MSCEP)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Yale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Columbia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Upenn</a:t>
            </a:r>
            <a:endParaRPr lang="en-US" b="1" dirty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WUSTL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Northwestern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Cornell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Berkeley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CMU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UCLA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sz="2400" dirty="0"/>
          </a:p>
          <a:p>
            <a:pPr lvl="0" algn="l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980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11 </a:t>
            </a:r>
            <a:r>
              <a:rPr lang="en-US" altLang="zh-CN" sz="4400" dirty="0" err="1"/>
              <a:t>MFin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Princeton </a:t>
            </a:r>
            <a:r>
              <a:rPr lang="en-US" b="1" dirty="0" err="1">
                <a:solidFill>
                  <a:schemeClr val="tx1"/>
                </a:solidFill>
              </a:rPr>
              <a:t>Bendheim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Cnther</a:t>
            </a:r>
            <a:endParaRPr lang="en-US" b="1" dirty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MIT Sloan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Columbia Business School: MS in Financial Economics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WUSTL Olin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JHU Carey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USC Marshall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Brandeis IBS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Rochester Simon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Case </a:t>
            </a:r>
            <a:r>
              <a:rPr lang="en-US" b="1" dirty="0" err="1">
                <a:solidFill>
                  <a:schemeClr val="tx1"/>
                </a:solidFill>
              </a:rPr>
              <a:t>Weatherhead</a:t>
            </a:r>
            <a:endParaRPr lang="en-US" b="1" dirty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Austin McCombs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RPI </a:t>
            </a:r>
            <a:r>
              <a:rPr lang="en-US" b="1" dirty="0" err="1">
                <a:solidFill>
                  <a:schemeClr val="tx1"/>
                </a:solidFill>
              </a:rPr>
              <a:t>Lally</a:t>
            </a:r>
            <a:endParaRPr lang="en-US" b="1" dirty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UIUC College of Business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sz="2400" dirty="0"/>
          </a:p>
          <a:p>
            <a:pPr lvl="0" algn="l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757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12 Accounting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WUSTL Olin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UND Mendoza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USC Marshall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Wake Forest School of Business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Umich</a:t>
            </a:r>
            <a:r>
              <a:rPr lang="en-US" b="1" dirty="0">
                <a:solidFill>
                  <a:schemeClr val="tx1"/>
                </a:solidFill>
              </a:rPr>
              <a:t> Ross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Boston College Carroll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William &amp; Mary School of Business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Rochester Simon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NYU Stern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Austin </a:t>
            </a:r>
            <a:r>
              <a:rPr lang="en-US" altLang="zh-CN" b="1" dirty="0">
                <a:solidFill>
                  <a:schemeClr val="tx1"/>
                </a:solidFill>
              </a:rPr>
              <a:t>McCombs</a:t>
            </a:r>
            <a:endParaRPr lang="en-US" b="1" dirty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UCD Smurfit</a:t>
            </a:r>
          </a:p>
          <a:p>
            <a:pPr marL="342900" lvl="0" indent="-342900" algn="l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UIUC </a:t>
            </a:r>
            <a:r>
              <a:rPr lang="en-US" altLang="zh-CN" b="1" dirty="0">
                <a:solidFill>
                  <a:schemeClr val="tx1"/>
                </a:solidFill>
              </a:rPr>
              <a:t>College of Business</a:t>
            </a:r>
            <a:br>
              <a:rPr lang="en-US" altLang="zh-CN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endParaRPr lang="en-US" sz="2400" dirty="0"/>
          </a:p>
          <a:p>
            <a:pPr lvl="0" algn="l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51760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br>
              <a:rPr lang="zh-CN" altLang="en-US" sz="4400" dirty="0"/>
            </a:br>
            <a:r>
              <a:rPr lang="en-US" altLang="zh-CN" sz="3600" dirty="0"/>
              <a:t>Q&amp;A</a:t>
            </a:r>
            <a:endParaRPr sz="36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33843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endParaRPr sz="1600" dirty="0"/>
          </a:p>
        </p:txBody>
      </p:sp>
      <p:pic>
        <p:nvPicPr>
          <p:cNvPr id="5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789" y="1851670"/>
            <a:ext cx="1961575" cy="196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05390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A. </a:t>
            </a:r>
            <a:r>
              <a:rPr lang="zh-CN" altLang="en-US" sz="4400" dirty="0"/>
              <a:t>针对</a:t>
            </a:r>
            <a:r>
              <a:rPr lang="en-US" altLang="zh-CN" sz="4400" dirty="0"/>
              <a:t>PhD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MIT</a:t>
            </a:r>
            <a:r>
              <a:rPr lang="zh-CN" altLang="en-US" sz="2000" b="1" dirty="0">
                <a:solidFill>
                  <a:schemeClr val="tx1"/>
                </a:solidFill>
              </a:rPr>
              <a:t>（奇葩一朵）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342900" lvl="0" indent="-3429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材料科学与工程</a:t>
            </a:r>
            <a:r>
              <a:rPr lang="en-US" altLang="zh-CN" sz="2000" b="1" dirty="0">
                <a:solidFill>
                  <a:schemeClr val="tx1"/>
                </a:solidFill>
              </a:rPr>
              <a:t>*</a:t>
            </a:r>
            <a:r>
              <a:rPr lang="zh-CN" altLang="en-US" sz="2000" b="1" dirty="0">
                <a:solidFill>
                  <a:schemeClr val="tx1"/>
                </a:solidFill>
              </a:rPr>
              <a:t>， 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Materials Science and Engineering</a:t>
            </a:r>
          </a:p>
          <a:p>
            <a:pPr marL="342900" lvl="0" indent="-3429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电子工程和计算机，</a:t>
            </a:r>
            <a:r>
              <a:rPr lang="en-US" altLang="zh-CN" sz="2000" b="1" dirty="0">
                <a:solidFill>
                  <a:schemeClr val="tx1"/>
                </a:solidFill>
              </a:rPr>
              <a:t>Electrical Engineering and Computer Science Department</a:t>
            </a:r>
          </a:p>
          <a:p>
            <a:pPr marL="342900" lvl="0" indent="-3429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化学工程，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Chemical Engineering</a:t>
            </a:r>
          </a:p>
          <a:p>
            <a:pPr marL="342900" lvl="0" indent="-3429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机械工程，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Mechanical Engineering</a:t>
            </a:r>
          </a:p>
          <a:p>
            <a:pPr marL="342900" lvl="0" indent="-3429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物理学，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Physics</a:t>
            </a:r>
          </a:p>
          <a:p>
            <a:pPr marL="342900" lvl="0" indent="-3429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化学系，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Chemistry</a:t>
            </a:r>
          </a:p>
          <a:p>
            <a:pPr marL="342900" lvl="0" indent="-3429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数学系，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Mathematics </a:t>
            </a:r>
          </a:p>
          <a:p>
            <a:pPr marL="457200" lvl="0" indent="-457200" algn="l">
              <a:spcAft>
                <a:spcPts val="0"/>
              </a:spcAft>
              <a:buAutoNum type="arabicPeriod"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marL="457200" lvl="0" indent="-457200" algn="l">
              <a:buAutoNum type="arabicPeriod"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marL="457200" lvl="0" indent="-457200" algn="l"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lvl="0" algn="l"/>
            <a:endParaRPr lang="en-US" sz="20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03996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A. </a:t>
            </a:r>
            <a:r>
              <a:rPr lang="zh-CN" altLang="en-US" sz="4400" dirty="0"/>
              <a:t>针对</a:t>
            </a:r>
            <a:r>
              <a:rPr lang="en-US" altLang="zh-CN" sz="4400" dirty="0"/>
              <a:t>PhD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MIT</a:t>
            </a:r>
            <a:r>
              <a:rPr lang="zh-CN" altLang="en-US" sz="2000" b="1" dirty="0">
                <a:solidFill>
                  <a:schemeClr val="tx1"/>
                </a:solidFill>
              </a:rPr>
              <a:t>（奇葩一朵）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城市研究和规划</a:t>
            </a:r>
            <a:r>
              <a:rPr lang="en-US" altLang="zh-CN" sz="2000" b="1" dirty="0">
                <a:solidFill>
                  <a:schemeClr val="tx1"/>
                </a:solidFill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Urban Studies and Planning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建筑系，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Architecture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计算设计和优化</a:t>
            </a:r>
            <a:r>
              <a:rPr lang="en-US" altLang="zh-CN" sz="2000" b="1" dirty="0">
                <a:solidFill>
                  <a:schemeClr val="tx1"/>
                </a:solidFill>
              </a:rPr>
              <a:t>* (CDO)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</a:rPr>
              <a:t>Center for Computational Engineering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环境和土木工程（</a:t>
            </a:r>
            <a:r>
              <a:rPr lang="en-US" altLang="zh-CN" sz="2000" b="1" dirty="0">
                <a:solidFill>
                  <a:schemeClr val="tx1"/>
                </a:solidFill>
              </a:rPr>
              <a:t>Environment, Transportation, Structure…), Department of Civil &amp; Environmental Engineering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建筑科技，</a:t>
            </a:r>
            <a:r>
              <a:rPr lang="en-US" altLang="zh-CN" sz="2000" b="1" dirty="0">
                <a:solidFill>
                  <a:schemeClr val="tx1"/>
                </a:solidFill>
              </a:rPr>
              <a:t>School of Architecture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核工程，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Nuclear Science &amp; Engineering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航空航天，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Aeronautics and Astronautics</a:t>
            </a:r>
          </a:p>
          <a:p>
            <a:pPr marL="457200" lvl="0" indent="-457200" algn="l">
              <a:buAutoNum type="arabicPeriod"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marL="457200" lvl="0" indent="-457200" algn="l"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lvl="0" algn="l"/>
            <a:endParaRPr lang="en-US" sz="20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40814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A. </a:t>
            </a:r>
            <a:r>
              <a:rPr lang="zh-CN" altLang="en-US" sz="4400" dirty="0"/>
              <a:t>针对</a:t>
            </a:r>
            <a:r>
              <a:rPr lang="en-US" altLang="zh-CN" sz="4400" dirty="0"/>
              <a:t>PhD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MIT</a:t>
            </a:r>
            <a:r>
              <a:rPr lang="zh-CN" altLang="en-US" sz="2000" b="1" dirty="0">
                <a:solidFill>
                  <a:schemeClr val="tx1"/>
                </a:solidFill>
              </a:rPr>
              <a:t>（奇葩一朵）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哈佛</a:t>
            </a:r>
            <a:r>
              <a:rPr lang="en-US" altLang="zh-CN" sz="2000" b="1" dirty="0">
                <a:solidFill>
                  <a:schemeClr val="tx1"/>
                </a:solidFill>
              </a:rPr>
              <a:t>-MIT</a:t>
            </a:r>
            <a:r>
              <a:rPr lang="zh-CN" altLang="en-US" sz="2000" b="1" dirty="0">
                <a:solidFill>
                  <a:schemeClr val="tx1"/>
                </a:solidFill>
              </a:rPr>
              <a:t>联合医学实验室，</a:t>
            </a:r>
            <a:r>
              <a:rPr lang="en-US" altLang="zh-CN" sz="2000" b="1" dirty="0">
                <a:solidFill>
                  <a:schemeClr val="tx1"/>
                </a:solidFill>
              </a:rPr>
              <a:t>Harvard-MIT Division of Health Sciences and Technology (HST)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金融学硕士，</a:t>
            </a:r>
            <a:r>
              <a:rPr lang="en-US" altLang="zh-CN" sz="2000" b="1" dirty="0">
                <a:solidFill>
                  <a:schemeClr val="tx1"/>
                </a:solidFill>
              </a:rPr>
              <a:t>Sloan School of Management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科技和政策</a:t>
            </a:r>
            <a:r>
              <a:rPr lang="en-US" altLang="zh-CN" sz="2000" b="1" dirty="0">
                <a:solidFill>
                  <a:schemeClr val="tx1"/>
                </a:solidFill>
              </a:rPr>
              <a:t>*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(Technology and Policy Program)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</a:rPr>
              <a:t>Media Lab* (All graduate students are currently fully supported)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经济学，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Economics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生物学，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Biology</a:t>
            </a:r>
          </a:p>
          <a:p>
            <a:pPr lvl="0" algn="l"/>
            <a:endParaRPr lang="en-US" sz="20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17034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A. </a:t>
            </a:r>
            <a:r>
              <a:rPr lang="zh-CN" altLang="en-US" sz="4400" dirty="0"/>
              <a:t>针对</a:t>
            </a:r>
            <a:r>
              <a:rPr lang="en-US" altLang="zh-CN" sz="4400" dirty="0"/>
              <a:t>PhD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MIT</a:t>
            </a:r>
            <a:r>
              <a:rPr lang="zh-CN" altLang="en-US" sz="2000" b="1" dirty="0">
                <a:solidFill>
                  <a:schemeClr val="tx1"/>
                </a:solidFill>
              </a:rPr>
              <a:t>（奇葩一朵）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地球、大气和行星科学，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Earth, Atmospheric, and Planetary Sciences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房地产硕士，</a:t>
            </a:r>
            <a:r>
              <a:rPr lang="en-US" altLang="zh-CN" sz="2000" b="1" dirty="0">
                <a:solidFill>
                  <a:schemeClr val="tx1"/>
                </a:solidFill>
              </a:rPr>
              <a:t>Center for Real Estate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政治学，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Political Science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运筹学博士，</a:t>
            </a:r>
            <a:r>
              <a:rPr lang="en-US" altLang="zh-CN" sz="2000" b="1" dirty="0">
                <a:solidFill>
                  <a:schemeClr val="tx1"/>
                </a:solidFill>
              </a:rPr>
              <a:t>Operations Research Center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Interdisciplinary PhD in Transportation</a:t>
            </a:r>
          </a:p>
          <a:p>
            <a:pPr marL="457200" lvl="0" indent="-457200" algn="l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</a:rPr>
              <a:t>大脑与认知科学，</a:t>
            </a:r>
            <a:r>
              <a:rPr lang="en-US" altLang="zh-CN" sz="2000" b="1" dirty="0">
                <a:solidFill>
                  <a:schemeClr val="tx1"/>
                </a:solidFill>
              </a:rPr>
              <a:t>Department of Brain and Cognitive Sciences</a:t>
            </a:r>
            <a:endParaRPr lang="en-US" sz="2000" b="1" dirty="0">
              <a:solidFill>
                <a:schemeClr val="tx1"/>
              </a:solidFill>
            </a:endParaRPr>
          </a:p>
          <a:p>
            <a:pPr lvl="0" algn="l"/>
            <a:endParaRPr lang="en-US" sz="20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251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A. </a:t>
            </a:r>
            <a:r>
              <a:rPr lang="zh-CN" altLang="en-US" sz="4400" dirty="0"/>
              <a:t>针对</a:t>
            </a:r>
            <a:r>
              <a:rPr lang="en-US" altLang="zh-CN" sz="4400" dirty="0"/>
              <a:t>PhD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zh-CN" altLang="en-US" sz="2000" b="1" dirty="0">
                <a:solidFill>
                  <a:schemeClr val="tx1"/>
                </a:solidFill>
              </a:rPr>
              <a:t>一般来说，以下只能申请一个（每年）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0" algn="l"/>
            <a:r>
              <a:rPr lang="en-US" altLang="zh-CN" sz="2000" b="1" dirty="0">
                <a:solidFill>
                  <a:schemeClr val="tx1"/>
                </a:solidFill>
              </a:rPr>
              <a:t>Princeton, Stanford, Berkeley, Caltech</a:t>
            </a:r>
          </a:p>
          <a:p>
            <a:pPr lvl="0" algn="l"/>
            <a:r>
              <a:rPr lang="en-US" altLang="zh-CN" sz="2000" b="1" dirty="0">
                <a:solidFill>
                  <a:schemeClr val="tx1"/>
                </a:solidFill>
              </a:rPr>
              <a:t>3.  Harvard</a:t>
            </a:r>
            <a:r>
              <a:rPr lang="zh-CN" altLang="en-US" sz="2000" b="1" dirty="0">
                <a:solidFill>
                  <a:schemeClr val="tx1"/>
                </a:solidFill>
              </a:rPr>
              <a:t>一般可以申请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个，但是需要提前和小秘再次确认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0" algn="l"/>
            <a:endParaRPr lang="en-US" sz="20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01258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01 CS*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1600" b="1" dirty="0">
                <a:solidFill>
                  <a:schemeClr val="tx1"/>
                </a:solidFill>
              </a:rPr>
              <a:t>1. Stanford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2. Princeton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3. CMU Academic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4. UWM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5. UIUC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6. CMU Professional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7. Berkeley </a:t>
            </a:r>
            <a:r>
              <a:rPr lang="en-US" sz="1600" b="1" dirty="0" err="1">
                <a:solidFill>
                  <a:schemeClr val="tx1"/>
                </a:solidFill>
              </a:rPr>
              <a:t>MEng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8. JHU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9. Columbia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10. </a:t>
            </a:r>
            <a:r>
              <a:rPr lang="en-US" sz="1600" b="1" dirty="0" err="1">
                <a:solidFill>
                  <a:schemeClr val="tx1"/>
                </a:solidFill>
              </a:rPr>
              <a:t>Uchicago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11. USC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12. NYU</a:t>
            </a:r>
          </a:p>
          <a:p>
            <a:pPr lvl="0" algn="l"/>
            <a:endParaRPr lang="en-US" sz="1600" b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19675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512" y="555526"/>
            <a:ext cx="8520600" cy="818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altLang="zh-CN" sz="4400" dirty="0"/>
              <a:t>B. 01 CS*</a:t>
            </a:r>
            <a:endParaRPr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51520" y="1419622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1600" b="1" dirty="0">
                <a:solidFill>
                  <a:schemeClr val="tx1"/>
                </a:solidFill>
              </a:rPr>
              <a:t>Harvard MS in CSE;  Stanford MS in CS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Yale MS in CS;  Columbia CS   MS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 err="1">
                <a:solidFill>
                  <a:schemeClr val="tx1"/>
                </a:solidFill>
              </a:rPr>
              <a:t>UPenn</a:t>
            </a:r>
            <a:r>
              <a:rPr lang="en-US" sz="1600" b="1" dirty="0">
                <a:solidFill>
                  <a:schemeClr val="tx1"/>
                </a:solidFill>
              </a:rPr>
              <a:t> CIS; </a:t>
            </a:r>
            <a:r>
              <a:rPr lang="en-US" sz="1600" b="1" dirty="0" err="1">
                <a:solidFill>
                  <a:schemeClr val="tx1"/>
                </a:solidFill>
              </a:rPr>
              <a:t>Uchicago</a:t>
            </a:r>
            <a:r>
              <a:rPr lang="en-US" sz="1600" b="1" dirty="0">
                <a:solidFill>
                  <a:schemeClr val="tx1"/>
                </a:solidFill>
              </a:rPr>
              <a:t> CS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JHU MS in CS/JHU MS in Security Informatics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Duke CS; Duke Pratt School ECE; Dartmouth CS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Northwestern CS; WUSTL CS; Cornell CS; Georgetown University CS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Brown CS; Berkeley </a:t>
            </a:r>
            <a:r>
              <a:rPr lang="en-US" sz="1600" b="1" dirty="0" err="1">
                <a:solidFill>
                  <a:schemeClr val="tx1"/>
                </a:solidFill>
              </a:rPr>
              <a:t>MEng</a:t>
            </a:r>
            <a:r>
              <a:rPr lang="en-US" sz="1600" b="1" dirty="0">
                <a:solidFill>
                  <a:schemeClr val="tx1"/>
                </a:solidFill>
              </a:rPr>
              <a:t> in EECS; CMU Master of Software Engineering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CMU Data Science; CMU Master of Information Technology Strategy; CMU e-business;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UCLA CS; USC CS; UVA CS; </a:t>
            </a:r>
            <a:r>
              <a:rPr lang="en-US" sz="1600" b="1" dirty="0" err="1">
                <a:solidFill>
                  <a:schemeClr val="tx1"/>
                </a:solidFill>
              </a:rPr>
              <a:t>UMich</a:t>
            </a:r>
            <a:r>
              <a:rPr lang="en-US" sz="1600" b="1" dirty="0">
                <a:solidFill>
                  <a:schemeClr val="tx1"/>
                </a:solidFill>
              </a:rPr>
              <a:t> CS; Brandeis CS; BU CS; Northeastern CS; UCI CS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81939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584</Words>
  <Application>Microsoft Office PowerPoint</Application>
  <PresentationFormat>全屏显示(16:9)</PresentationFormat>
  <Paragraphs>127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Playfair Display</vt:lpstr>
      <vt:lpstr>Lato</vt:lpstr>
      <vt:lpstr>Arial</vt:lpstr>
      <vt:lpstr>coral</vt:lpstr>
      <vt:lpstr>07 选校选专业</vt:lpstr>
      <vt:lpstr>A. 针对PhD</vt:lpstr>
      <vt:lpstr>A. 针对PhD</vt:lpstr>
      <vt:lpstr>A. 针对PhD</vt:lpstr>
      <vt:lpstr>A. 针对PhD</vt:lpstr>
      <vt:lpstr>A. 针对PhD</vt:lpstr>
      <vt:lpstr>A. 针对PhD</vt:lpstr>
      <vt:lpstr>B. 01 CS*</vt:lpstr>
      <vt:lpstr>B. 01 CS*</vt:lpstr>
      <vt:lpstr>B. 01 CS (UK)*</vt:lpstr>
      <vt:lpstr>B. 02 Data Science</vt:lpstr>
      <vt:lpstr>B. 02 Data Science (UK)</vt:lpstr>
      <vt:lpstr>B. 03 EE</vt:lpstr>
      <vt:lpstr>B. 04 Stat</vt:lpstr>
      <vt:lpstr>B. 05 MFE</vt:lpstr>
      <vt:lpstr>B. 06 MFE</vt:lpstr>
      <vt:lpstr>B. 07 Management</vt:lpstr>
      <vt:lpstr>B. 08 MPP/MPA</vt:lpstr>
      <vt:lpstr>B. 09 BioStat</vt:lpstr>
      <vt:lpstr>B. 10 Chem. Eng.</vt:lpstr>
      <vt:lpstr>B. 11 MFin</vt:lpstr>
      <vt:lpstr>B. 12 Accounting</vt:lpstr>
      <vt:lpstr>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各种文书应对策略合集</dc:title>
  <cp:lastModifiedBy>Tom Gong</cp:lastModifiedBy>
  <cp:revision>101</cp:revision>
  <dcterms:modified xsi:type="dcterms:W3CDTF">2017-03-11T05:42:35Z</dcterms:modified>
</cp:coreProperties>
</file>