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60" r:id="rId2"/>
    <p:sldId id="257"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274" r:id="rId30"/>
  </p:sldIdLst>
  <p:sldSz cx="9144000" cy="5143500" type="screen16x9"/>
  <p:notesSz cx="6858000" cy="9144000"/>
  <p:embeddedFontLst>
    <p:embeddedFont>
      <p:font typeface="Roboto" charset="0"/>
      <p:regular r:id="rId32"/>
      <p:bold r:id="rId33"/>
      <p:italic r:id="rId34"/>
      <p:boldItalic r:id="rId35"/>
    </p:embeddedFont>
    <p:embeddedFont>
      <p:font typeface="Roboto Slab"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74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5012877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1524800" y="672605"/>
            <a:ext cx="1081625" cy="1124949"/>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sp>
        <p:nvSpPr>
          <p:cNvPr id="11" name="Shape 11"/>
          <p:cNvSpPr/>
          <p:nvPr/>
        </p:nvSpPr>
        <p:spPr>
          <a:xfrm rot="10800000">
            <a:off x="6537562"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cxnSp>
        <p:nvCxnSpPr>
          <p:cNvPr id="12" name="Shape 12"/>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3" name="Shape 13"/>
          <p:cNvSpPr txBox="1">
            <a:spLocks noGrp="1"/>
          </p:cNvSpPr>
          <p:nvPr>
            <p:ph type="ctrTitle"/>
          </p:nvPr>
        </p:nvSpPr>
        <p:spPr>
          <a:xfrm>
            <a:off x="1680301" y="1188925"/>
            <a:ext cx="5783400" cy="1457399"/>
          </a:xfrm>
          <a:prstGeom prst="rect">
            <a:avLst/>
          </a:prstGeom>
        </p:spPr>
        <p:txBody>
          <a:bodyPr lIns="91425" tIns="91425" rIns="91425" bIns="91425" anchor="b" anchorCtr="0"/>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a:endParaRPr/>
          </a:p>
        </p:txBody>
      </p:sp>
      <p:sp>
        <p:nvSpPr>
          <p:cNvPr id="14" name="Shape 14"/>
          <p:cNvSpPr txBox="1">
            <a:spLocks noGrp="1"/>
          </p:cNvSpPr>
          <p:nvPr>
            <p:ph type="subTitle" idx="1"/>
          </p:nvPr>
        </p:nvSpPr>
        <p:spPr>
          <a:xfrm>
            <a:off x="1680301" y="3049450"/>
            <a:ext cx="5783400" cy="9090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ig number">
    <p:spTree>
      <p:nvGrpSpPr>
        <p:cNvPr id="1"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txBox="1">
            <a:spLocks noGrp="1"/>
          </p:cNvSpPr>
          <p:nvPr>
            <p:ph type="title"/>
          </p:nvPr>
        </p:nvSpPr>
        <p:spPr>
          <a:xfrm>
            <a:off x="387900" y="1152450"/>
            <a:ext cx="8368200" cy="1538400"/>
          </a:xfrm>
          <a:prstGeom prst="rect">
            <a:avLst/>
          </a:prstGeom>
        </p:spPr>
        <p:txBody>
          <a:bodyPr lIns="91425" tIns="91425" rIns="91425" bIns="91425" anchor="ctr" anchorCtr="0"/>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a:endParaRPr/>
          </a:p>
        </p:txBody>
      </p:sp>
      <p:sp>
        <p:nvSpPr>
          <p:cNvPr id="55" name="Shape 55"/>
          <p:cNvSpPr txBox="1">
            <a:spLocks noGrp="1"/>
          </p:cNvSpPr>
          <p:nvPr>
            <p:ph type="body" idx="1"/>
          </p:nvPr>
        </p:nvSpPr>
        <p:spPr>
          <a:xfrm>
            <a:off x="387900" y="2919450"/>
            <a:ext cx="83682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6" name="Shape 5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extLst>
      <p:ext uri="{BB962C8B-B14F-4D97-AF65-F5344CB8AC3E}">
        <p14:creationId xmlns:p14="http://schemas.microsoft.com/office/powerpoint/2010/main" val="27437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8" name="Shape 18"/>
          <p:cNvSpPr txBox="1">
            <a:spLocks noGrp="1"/>
          </p:cNvSpPr>
          <p:nvPr>
            <p:ph type="title"/>
          </p:nvPr>
        </p:nvSpPr>
        <p:spPr>
          <a:xfrm>
            <a:off x="480750" y="1764950"/>
            <a:ext cx="8222100" cy="9075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w="38100" cap="flat" cmpd="sng">
            <a:solidFill>
              <a:schemeClr val="accent4"/>
            </a:solidFill>
            <a:prstDash val="solid"/>
            <a:round/>
            <a:headEnd type="none" w="med" len="med"/>
            <a:tailEnd type="none" w="med" len="med"/>
          </a:ln>
        </p:spPr>
      </p:cxnSp>
      <p:sp>
        <p:nvSpPr>
          <p:cNvPr id="22" name="Shape 2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w="38100" cap="flat" cmpd="sng">
            <a:solidFill>
              <a:schemeClr val="accent4"/>
            </a:solidFill>
            <a:prstDash val="solid"/>
            <a:round/>
            <a:headEnd type="none" w="med" len="med"/>
            <a:tailEnd type="none" w="med" len="med"/>
          </a:ln>
        </p:spPr>
      </p:cxnSp>
      <p:sp>
        <p:nvSpPr>
          <p:cNvPr id="27" name="Shape 27"/>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87900" y="1489825"/>
            <a:ext cx="3999900" cy="3078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756200" y="1489825"/>
            <a:ext cx="3999900" cy="3078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w="38100" cap="flat" cmpd="sng">
            <a:solidFill>
              <a:schemeClr val="accent4"/>
            </a:solidFill>
            <a:prstDash val="solid"/>
            <a:round/>
            <a:headEnd type="none" w="med" len="med"/>
            <a:tailEnd type="none" w="med" len="med"/>
          </a:ln>
        </p:spPr>
      </p:cxnSp>
      <p:sp>
        <p:nvSpPr>
          <p:cNvPr id="36" name="Shape 36"/>
          <p:cNvSpPr txBox="1">
            <a:spLocks noGrp="1"/>
          </p:cNvSpPr>
          <p:nvPr>
            <p:ph type="title"/>
          </p:nvPr>
        </p:nvSpPr>
        <p:spPr>
          <a:xfrm>
            <a:off x="3879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cxnSp>
        <p:nvCxnSpPr>
          <p:cNvPr id="44" name="Shape 44"/>
          <p:cNvCxnSpPr/>
          <p:nvPr/>
        </p:nvCxnSpPr>
        <p:spPr>
          <a:xfrm>
            <a:off x="5029675" y="4495503"/>
            <a:ext cx="540900" cy="0"/>
          </a:xfrm>
          <a:prstGeom prst="straightConnector1">
            <a:avLst/>
          </a:prstGeom>
          <a:noFill/>
          <a:ln w="38100" cap="flat" cmpd="sng">
            <a:solidFill>
              <a:schemeClr val="accent5"/>
            </a:solidFill>
            <a:prstDash val="solid"/>
            <a:round/>
            <a:headEnd type="none" w="med" len="med"/>
            <a:tailEnd type="none" w="med" len="med"/>
          </a:ln>
        </p:spPr>
      </p:cxnSp>
      <p:sp>
        <p:nvSpPr>
          <p:cNvPr id="45" name="Shape 45"/>
          <p:cNvSpPr txBox="1">
            <a:spLocks noGrp="1"/>
          </p:cNvSpPr>
          <p:nvPr>
            <p:ph type="title"/>
          </p:nvPr>
        </p:nvSpPr>
        <p:spPr>
          <a:xfrm>
            <a:off x="265500" y="1209075"/>
            <a:ext cx="4045200" cy="15063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6" name="Shape 46"/>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lIns="91425" tIns="91425" rIns="91425" bIns="91425" anchor="ctr" anchorCtr="0"/>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87900" y="458025"/>
            <a:ext cx="8368200" cy="686100"/>
          </a:xfrm>
          <a:prstGeom prst="rect">
            <a:avLst/>
          </a:prstGeom>
          <a:noFill/>
          <a:ln>
            <a:noFill/>
          </a:ln>
        </p:spPr>
        <p:txBody>
          <a:bodyPr lIns="91425" tIns="91425" rIns="91425" bIns="91425" anchor="b" anchorCtr="0"/>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387900" y="1489824"/>
            <a:ext cx="8368200" cy="30789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zh-CN" sz="1000">
                <a:solidFill>
                  <a:schemeClr val="dk1"/>
                </a:solidFill>
                <a:latin typeface="Roboto"/>
                <a:ea typeface="Roboto"/>
                <a:cs typeface="Roboto"/>
                <a:sym typeface="Roboto"/>
              </a:rPr>
              <a:t>‹#›</a:t>
            </a:fld>
            <a:endParaRPr lang="zh-CN" sz="1000">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solidFill>
                  <a:schemeClr val="tx1"/>
                </a:solidFill>
              </a:rPr>
              <a:t>推荐信布局和策划</a:t>
            </a:r>
            <a:endParaRPr lang="zh-CN" altLang="en-US" sz="6000" dirty="0">
              <a:solidFill>
                <a:schemeClr val="tx1"/>
              </a:solidFill>
            </a:endParaRPr>
          </a:p>
        </p:txBody>
      </p:sp>
      <p:sp>
        <p:nvSpPr>
          <p:cNvPr id="3" name="文本占位符 2"/>
          <p:cNvSpPr>
            <a:spLocks noGrp="1"/>
          </p:cNvSpPr>
          <p:nvPr>
            <p:ph type="body" idx="1"/>
          </p:nvPr>
        </p:nvSpPr>
        <p:spPr/>
        <p:txBody>
          <a:bodyPr/>
          <a:lstStyle/>
          <a:p>
            <a:pPr algn="r"/>
            <a:r>
              <a:rPr lang="en-US" altLang="zh-CN" sz="3600" dirty="0" smtClean="0"/>
              <a:t>GGU Consulting 2017</a:t>
            </a:r>
            <a:endParaRPr lang="en-US" altLang="zh-CN" sz="3600" dirty="0"/>
          </a:p>
          <a:p>
            <a:endParaRPr lang="zh-CN" altLang="en-US" dirty="0"/>
          </a:p>
        </p:txBody>
      </p:sp>
    </p:spTree>
    <p:extLst>
      <p:ext uri="{BB962C8B-B14F-4D97-AF65-F5344CB8AC3E}">
        <p14:creationId xmlns:p14="http://schemas.microsoft.com/office/powerpoint/2010/main" val="1453021138"/>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D. </a:t>
            </a:r>
            <a:r>
              <a:rPr lang="zh-CN" altLang="en-US" dirty="0" smtClean="0"/>
              <a:t>推荐信正文</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pPr>
            <a:r>
              <a:rPr lang="en-US" altLang="zh-CN" dirty="0" smtClean="0"/>
              <a:t>2. </a:t>
            </a:r>
            <a:r>
              <a:rPr lang="zh-CN" altLang="en-US" dirty="0" smtClean="0"/>
              <a:t>首段</a:t>
            </a:r>
            <a:endParaRPr lang="en-US" altLang="zh-CN" dirty="0" smtClean="0"/>
          </a:p>
          <a:p>
            <a:pPr lvl="0">
              <a:spcBef>
                <a:spcPts val="0"/>
              </a:spcBef>
            </a:pPr>
            <a:r>
              <a:rPr lang="zh-CN" altLang="en-US" dirty="0" smtClean="0"/>
              <a:t>又如：</a:t>
            </a:r>
            <a:endParaRPr lang="en-US" altLang="zh-CN"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592051"/>
            <a:ext cx="744855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9873475"/>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D. </a:t>
            </a:r>
            <a:r>
              <a:rPr lang="zh-CN" altLang="en-US" dirty="0" smtClean="0"/>
              <a:t>推荐信正文</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pPr>
            <a:r>
              <a:rPr lang="en-US" altLang="zh-CN" dirty="0" smtClean="0"/>
              <a:t>2. </a:t>
            </a:r>
            <a:r>
              <a:rPr lang="zh-CN" altLang="en-US" dirty="0" smtClean="0"/>
              <a:t>首段</a:t>
            </a:r>
            <a:endParaRPr lang="en-US" altLang="zh-CN" dirty="0" smtClean="0"/>
          </a:p>
          <a:p>
            <a:pPr lvl="0">
              <a:spcBef>
                <a:spcPts val="0"/>
              </a:spcBef>
            </a:pPr>
            <a:r>
              <a:rPr lang="zh-CN" altLang="en-US" dirty="0" smtClean="0"/>
              <a:t>又如：</a:t>
            </a:r>
            <a:endParaRPr lang="en-US" altLang="zh-CN" dirty="0" smtClean="0"/>
          </a:p>
          <a:p>
            <a:pPr lvl="0">
              <a:spcBef>
                <a:spcPts val="0"/>
              </a:spcBef>
            </a:pPr>
            <a:endParaRPr lang="en-US" altLang="zh-CN"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643758"/>
            <a:ext cx="7851726" cy="181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681796"/>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D. </a:t>
            </a:r>
            <a:r>
              <a:rPr lang="zh-CN" altLang="en-US" dirty="0" smtClean="0"/>
              <a:t>推荐信正文</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pPr>
            <a:r>
              <a:rPr lang="en-US" altLang="zh-CN" dirty="0" smtClean="0"/>
              <a:t>2. </a:t>
            </a:r>
            <a:r>
              <a:rPr lang="zh-CN" altLang="en-US" dirty="0" smtClean="0"/>
              <a:t>首段</a:t>
            </a:r>
            <a:endParaRPr lang="en-US" altLang="zh-CN" dirty="0" smtClean="0"/>
          </a:p>
          <a:p>
            <a:pPr lvl="0">
              <a:spcBef>
                <a:spcPts val="0"/>
              </a:spcBef>
            </a:pPr>
            <a:r>
              <a:rPr lang="zh-CN" altLang="en-US" dirty="0" smtClean="0"/>
              <a:t>又如：</a:t>
            </a:r>
            <a:endParaRPr lang="en-US" altLang="zh-CN" dirty="0" smtClean="0"/>
          </a:p>
          <a:p>
            <a:pPr lvl="0">
              <a:spcBef>
                <a:spcPts val="0"/>
              </a:spcBef>
            </a:pPr>
            <a:endParaRPr lang="en-US" altLang="zh-CN"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03" y="2571750"/>
            <a:ext cx="79438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0102879"/>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D. </a:t>
            </a:r>
            <a:r>
              <a:rPr lang="zh-CN" altLang="en-US" dirty="0" smtClean="0"/>
              <a:t>推荐信正文</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r>
              <a:rPr lang="en-US" altLang="zh-CN" dirty="0"/>
              <a:t>3</a:t>
            </a:r>
            <a:r>
              <a:rPr lang="en-US" altLang="zh-CN" dirty="0" smtClean="0"/>
              <a:t>. </a:t>
            </a:r>
            <a:r>
              <a:rPr lang="zh-CN" altLang="en-US" dirty="0"/>
              <a:t>中间段 （论点</a:t>
            </a:r>
            <a:r>
              <a:rPr lang="en-US" altLang="zh-CN" dirty="0"/>
              <a:t>+</a:t>
            </a:r>
            <a:r>
              <a:rPr lang="zh-CN" altLang="en-US" dirty="0"/>
              <a:t>论据</a:t>
            </a:r>
            <a:r>
              <a:rPr lang="zh-CN" altLang="en-US" dirty="0" smtClean="0"/>
              <a:t>）例子</a:t>
            </a:r>
            <a:r>
              <a:rPr lang="en-US" altLang="zh-CN" dirty="0" smtClean="0"/>
              <a:t>1</a:t>
            </a:r>
            <a:br>
              <a:rPr lang="en-US" altLang="zh-CN" dirty="0" smtClean="0"/>
            </a:br>
            <a:r>
              <a:rPr lang="en-US" altLang="zh-CN" dirty="0" smtClean="0"/>
              <a:t>List </a:t>
            </a:r>
            <a:r>
              <a:rPr lang="en-US" altLang="zh-CN" dirty="0"/>
              <a:t>the </a:t>
            </a:r>
            <a:r>
              <a:rPr lang="en-US" altLang="zh-CN" dirty="0" smtClean="0"/>
              <a:t>applicant‘s </a:t>
            </a:r>
            <a:r>
              <a:rPr lang="en-US" altLang="zh-CN" dirty="0"/>
              <a:t>exceptional qualities and skills, </a:t>
            </a:r>
            <a:r>
              <a:rPr lang="en-US" altLang="zh-CN" dirty="0" smtClean="0"/>
              <a:t>especially those </a:t>
            </a:r>
            <a:r>
              <a:rPr lang="en-US" altLang="zh-CN" dirty="0"/>
              <a:t>that are related to the </a:t>
            </a:r>
            <a:r>
              <a:rPr lang="en-US" altLang="zh-CN" dirty="0" smtClean="0"/>
              <a:t>applicant’s </a:t>
            </a:r>
            <a:r>
              <a:rPr lang="en-US" altLang="zh-CN" dirty="0"/>
              <a:t>field of interest or job search. Give specific examples to back up what you have written</a:t>
            </a:r>
            <a:r>
              <a:rPr lang="en-US" altLang="zh-CN" dirty="0" smtClean="0"/>
              <a:t>. </a:t>
            </a:r>
          </a:p>
          <a:p>
            <a:pPr lvl="0">
              <a:spcBef>
                <a:spcPts val="0"/>
              </a:spcBef>
            </a:pPr>
            <a:r>
              <a:rPr lang="en-US" altLang="zh-CN" dirty="0" err="1" smtClean="0"/>
              <a:t>Bimeng</a:t>
            </a:r>
            <a:r>
              <a:rPr lang="en-US" altLang="zh-CN" dirty="0" smtClean="0"/>
              <a:t> </a:t>
            </a:r>
            <a:r>
              <a:rPr lang="en-US" altLang="zh-CN" dirty="0"/>
              <a:t>is one of the most ambitious young men I know on his targeting field. It is not easy for an undergraduate </a:t>
            </a:r>
            <a:r>
              <a:rPr lang="en-US" altLang="zh-CN" dirty="0" smtClean="0"/>
              <a:t>student to </a:t>
            </a:r>
            <a:r>
              <a:rPr lang="en-US" altLang="zh-CN" dirty="0"/>
              <a:t>take further research in other institutions, but he did it, and did a very good job here. In just a few weeks, he started a new direction – single chamber SOFC in my group, with summarizing related literature, selecting cell component materials, and designing of cell structure.</a:t>
            </a:r>
          </a:p>
          <a:p>
            <a:pPr lvl="0">
              <a:spcBef>
                <a:spcPts val="0"/>
              </a:spcBef>
            </a:pPr>
            <a:endParaRPr lang="en-US" altLang="zh-CN" dirty="0"/>
          </a:p>
          <a:p>
            <a:pPr lvl="0">
              <a:spcBef>
                <a:spcPts val="0"/>
              </a:spcBef>
            </a:pPr>
            <a:endParaRPr lang="en-US" altLang="zh-CN" dirty="0" smtClean="0"/>
          </a:p>
        </p:txBody>
      </p:sp>
    </p:spTree>
    <p:extLst>
      <p:ext uri="{BB962C8B-B14F-4D97-AF65-F5344CB8AC3E}">
        <p14:creationId xmlns:p14="http://schemas.microsoft.com/office/powerpoint/2010/main" val="862430756"/>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D. </a:t>
            </a:r>
            <a:r>
              <a:rPr lang="zh-CN" altLang="en-US" dirty="0" smtClean="0"/>
              <a:t>推荐信正文</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r>
              <a:rPr lang="en-US" altLang="zh-CN" dirty="0"/>
              <a:t>3</a:t>
            </a:r>
            <a:r>
              <a:rPr lang="en-US" altLang="zh-CN" dirty="0" smtClean="0"/>
              <a:t>. </a:t>
            </a:r>
            <a:r>
              <a:rPr lang="zh-CN" altLang="en-US" dirty="0" smtClean="0"/>
              <a:t>中间段 </a:t>
            </a:r>
            <a:r>
              <a:rPr lang="en-US" altLang="zh-CN" dirty="0" smtClean="0"/>
              <a:t>(</a:t>
            </a:r>
            <a:r>
              <a:rPr lang="zh-CN" altLang="en-US" dirty="0" smtClean="0"/>
              <a:t>论点</a:t>
            </a:r>
            <a:r>
              <a:rPr lang="en-US" altLang="zh-CN" dirty="0" smtClean="0"/>
              <a:t>+</a:t>
            </a:r>
            <a:r>
              <a:rPr lang="zh-CN" altLang="en-US" dirty="0" smtClean="0"/>
              <a:t>论据</a:t>
            </a:r>
            <a:r>
              <a:rPr lang="en-US" altLang="zh-CN" dirty="0" smtClean="0"/>
              <a:t>) </a:t>
            </a:r>
            <a:r>
              <a:rPr lang="zh-CN" altLang="en-US" dirty="0" smtClean="0"/>
              <a:t>例子</a:t>
            </a:r>
            <a:r>
              <a:rPr lang="en-US" altLang="zh-CN" dirty="0" smtClean="0"/>
              <a:t>2</a:t>
            </a:r>
            <a:r>
              <a:rPr lang="en-US" altLang="zh-CN" dirty="0"/>
              <a:t/>
            </a:r>
            <a:br>
              <a:rPr lang="en-US" altLang="zh-CN" dirty="0"/>
            </a:br>
            <a:r>
              <a:rPr lang="en-US" altLang="zh-CN" dirty="0"/>
              <a:t>Mr. </a:t>
            </a:r>
            <a:r>
              <a:rPr lang="en-US" altLang="zh-CN" dirty="0" err="1" smtClean="0"/>
              <a:t>Bimeng</a:t>
            </a:r>
            <a:r>
              <a:rPr lang="en-US" altLang="zh-CN" dirty="0" smtClean="0"/>
              <a:t> SHI first </a:t>
            </a:r>
            <a:r>
              <a:rPr lang="en-US" altLang="zh-CN" dirty="0"/>
              <a:t>took part in my SRT project – study </a:t>
            </a:r>
            <a:r>
              <a:rPr lang="en-US" altLang="zh-CN" dirty="0" smtClean="0"/>
              <a:t>of relationship </a:t>
            </a:r>
            <a:r>
              <a:rPr lang="en-US" altLang="zh-CN" dirty="0"/>
              <a:t>between microstructure and mechanical behavior of porous ceramics using Finite Element Method. I originally intended to enroll a student who had a strong background of physics and was familiar with FEM modeling because I knew it was really a tough task especially for an undergraduate student. Mr. </a:t>
            </a:r>
            <a:r>
              <a:rPr lang="en-US" altLang="zh-CN" dirty="0" err="1" smtClean="0"/>
              <a:t>Bimeng</a:t>
            </a:r>
            <a:r>
              <a:rPr lang="en-US" altLang="zh-CN" dirty="0" smtClean="0"/>
              <a:t> </a:t>
            </a:r>
            <a:r>
              <a:rPr lang="en-US" altLang="zh-CN" dirty="0"/>
              <a:t>didn’t have any former experience of </a:t>
            </a:r>
            <a:r>
              <a:rPr lang="en-US" altLang="zh-CN" dirty="0" smtClean="0"/>
              <a:t>FEM Modeling </a:t>
            </a:r>
            <a:r>
              <a:rPr lang="en-US" altLang="zh-CN" dirty="0"/>
              <a:t>but quickly showed his high intelligence in this area. I was deeply impressed by his ability to acquire </a:t>
            </a:r>
            <a:r>
              <a:rPr lang="en-US" altLang="zh-CN" dirty="0" smtClean="0"/>
              <a:t>new knowledge </a:t>
            </a:r>
            <a:r>
              <a:rPr lang="en-US" altLang="zh-CN" dirty="0"/>
              <a:t>and put it into use appropriately.</a:t>
            </a:r>
          </a:p>
          <a:p>
            <a:pPr lvl="0">
              <a:spcBef>
                <a:spcPts val="0"/>
              </a:spcBef>
            </a:pPr>
            <a:endParaRPr lang="en-US" altLang="zh-CN" dirty="0" smtClean="0"/>
          </a:p>
        </p:txBody>
      </p:sp>
    </p:spTree>
    <p:extLst>
      <p:ext uri="{BB962C8B-B14F-4D97-AF65-F5344CB8AC3E}">
        <p14:creationId xmlns:p14="http://schemas.microsoft.com/office/powerpoint/2010/main" val="3180771128"/>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D. </a:t>
            </a:r>
            <a:r>
              <a:rPr lang="zh-CN" altLang="en-US" dirty="0" smtClean="0"/>
              <a:t>推荐信正文</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r>
              <a:rPr lang="en-US" altLang="zh-CN" dirty="0"/>
              <a:t>3</a:t>
            </a:r>
            <a:r>
              <a:rPr lang="en-US" altLang="zh-CN" dirty="0" smtClean="0"/>
              <a:t>. </a:t>
            </a:r>
            <a:r>
              <a:rPr lang="zh-CN" altLang="en-US" dirty="0" smtClean="0"/>
              <a:t>中间段 </a:t>
            </a:r>
            <a:r>
              <a:rPr lang="en-US" altLang="zh-CN" dirty="0" smtClean="0"/>
              <a:t>(</a:t>
            </a:r>
            <a:r>
              <a:rPr lang="zh-CN" altLang="en-US" dirty="0" smtClean="0"/>
              <a:t>论点</a:t>
            </a:r>
            <a:r>
              <a:rPr lang="en-US" altLang="zh-CN" dirty="0" smtClean="0"/>
              <a:t>+</a:t>
            </a:r>
            <a:r>
              <a:rPr lang="zh-CN" altLang="en-US" dirty="0" smtClean="0"/>
              <a:t>论据</a:t>
            </a:r>
            <a:r>
              <a:rPr lang="en-US" altLang="zh-CN" dirty="0" smtClean="0"/>
              <a:t>) </a:t>
            </a:r>
            <a:r>
              <a:rPr lang="zh-CN" altLang="en-US" dirty="0" smtClean="0"/>
              <a:t>例子</a:t>
            </a:r>
            <a:r>
              <a:rPr lang="en-US" altLang="zh-CN" dirty="0" smtClean="0"/>
              <a:t>3</a:t>
            </a:r>
            <a:r>
              <a:rPr lang="en-US" altLang="zh-CN" dirty="0"/>
              <a:t/>
            </a:r>
            <a:br>
              <a:rPr lang="en-US" altLang="zh-CN" dirty="0"/>
            </a:br>
            <a:r>
              <a:rPr lang="en-US" altLang="zh-CN" sz="1600" dirty="0" err="1" smtClean="0"/>
              <a:t>Bimeng</a:t>
            </a:r>
            <a:r>
              <a:rPr lang="en-US" altLang="zh-CN" sz="1600" dirty="0" smtClean="0"/>
              <a:t> SHI </a:t>
            </a:r>
            <a:r>
              <a:rPr lang="en-US" altLang="zh-CN" sz="1600" dirty="0"/>
              <a:t>mainly focused on the image enhancement of a high resolution PET camera through detector misalignment correction. He was the first one who finished a comprehensive and in-depth study on this problem. He conducted great amount of work independent including 1mm-resolution PET camera simulation, signal processing and fast image reconstruction using GPU. One of his great work impressed me is that he proposed an inspiring idea of estimating the inter-panel misalignment and correcting the image distortion correspondingly. He independently realized the algorithm and validated it in experiments. His innovative algorithm can help to compensate the image distortion in the existing system and significantly improve the image quality with much higher resolution and SNR. His work greatly contributed our study and the manuscript about this work is in preparation.</a:t>
            </a:r>
            <a:endParaRPr lang="en-US" altLang="zh-CN" sz="1600" dirty="0" smtClean="0"/>
          </a:p>
        </p:txBody>
      </p:sp>
    </p:spTree>
    <p:extLst>
      <p:ext uri="{BB962C8B-B14F-4D97-AF65-F5344CB8AC3E}">
        <p14:creationId xmlns:p14="http://schemas.microsoft.com/office/powerpoint/2010/main" val="2769920218"/>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D. </a:t>
            </a:r>
            <a:r>
              <a:rPr lang="zh-CN" altLang="en-US" dirty="0" smtClean="0"/>
              <a:t>推荐信正文</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r>
              <a:rPr lang="en-US" altLang="zh-CN" dirty="0"/>
              <a:t>3</a:t>
            </a:r>
            <a:r>
              <a:rPr lang="en-US" altLang="zh-CN" dirty="0" smtClean="0"/>
              <a:t>. </a:t>
            </a:r>
            <a:r>
              <a:rPr lang="zh-CN" altLang="en-US" dirty="0" smtClean="0"/>
              <a:t>中间段 </a:t>
            </a:r>
            <a:r>
              <a:rPr lang="en-US" altLang="zh-CN" dirty="0" smtClean="0"/>
              <a:t>(</a:t>
            </a:r>
            <a:r>
              <a:rPr lang="zh-CN" altLang="en-US" dirty="0" smtClean="0"/>
              <a:t>论点</a:t>
            </a:r>
            <a:r>
              <a:rPr lang="en-US" altLang="zh-CN" dirty="0" smtClean="0"/>
              <a:t>+</a:t>
            </a:r>
            <a:r>
              <a:rPr lang="zh-CN" altLang="en-US" dirty="0" smtClean="0"/>
              <a:t>论据</a:t>
            </a:r>
            <a:r>
              <a:rPr lang="en-US" altLang="zh-CN" dirty="0" smtClean="0"/>
              <a:t>) </a:t>
            </a:r>
            <a:r>
              <a:rPr lang="zh-CN" altLang="en-US" dirty="0" smtClean="0"/>
              <a:t>例子</a:t>
            </a:r>
            <a:r>
              <a:rPr lang="en-US" altLang="zh-CN" dirty="0" smtClean="0"/>
              <a:t>4</a:t>
            </a:r>
            <a:r>
              <a:rPr lang="en-US" altLang="zh-CN" dirty="0"/>
              <a:t/>
            </a:r>
            <a:br>
              <a:rPr lang="en-US" altLang="zh-CN" dirty="0"/>
            </a:br>
            <a:r>
              <a:rPr lang="en-US" altLang="zh-CN" dirty="0" err="1" smtClean="0"/>
              <a:t>Bimeng</a:t>
            </a:r>
            <a:r>
              <a:rPr lang="en-US" altLang="zh-CN" dirty="0" smtClean="0"/>
              <a:t> SHI is </a:t>
            </a:r>
            <a:r>
              <a:rPr lang="en-US" altLang="zh-CN" dirty="0"/>
              <a:t>very diligent and has great learning potential. He always previewed future class lessons and took very detailed notes in every class. He would go over the notes after class and think in his own way, then write down the questions he encountered and discuss them with me. He always sat at the first or second row in class in order to get a chance to interact with me. In the final exam of both my courses, he got very high scores. Especially in Elasticity, he got a score of 93 out of 100. I believe that his diligence and excellent learning ability has created a solid foundation for him to begin to further his studies.</a:t>
            </a:r>
            <a:endParaRPr lang="en-US" altLang="zh-CN" dirty="0" smtClean="0"/>
          </a:p>
        </p:txBody>
      </p:sp>
    </p:spTree>
    <p:extLst>
      <p:ext uri="{BB962C8B-B14F-4D97-AF65-F5344CB8AC3E}">
        <p14:creationId xmlns:p14="http://schemas.microsoft.com/office/powerpoint/2010/main" val="2769920218"/>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D. </a:t>
            </a:r>
            <a:r>
              <a:rPr lang="zh-CN" altLang="en-US" dirty="0" smtClean="0"/>
              <a:t>推荐信正文</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r>
              <a:rPr lang="en-US" altLang="zh-CN" dirty="0" smtClean="0"/>
              <a:t>3. </a:t>
            </a:r>
            <a:r>
              <a:rPr lang="zh-CN" altLang="en-US" dirty="0" smtClean="0"/>
              <a:t>中间段 </a:t>
            </a:r>
            <a:r>
              <a:rPr lang="en-US" altLang="zh-CN" dirty="0" smtClean="0"/>
              <a:t>(</a:t>
            </a:r>
            <a:r>
              <a:rPr lang="zh-CN" altLang="en-US" dirty="0" smtClean="0"/>
              <a:t>论点</a:t>
            </a:r>
            <a:r>
              <a:rPr lang="en-US" altLang="zh-CN" dirty="0" smtClean="0"/>
              <a:t>+</a:t>
            </a:r>
            <a:r>
              <a:rPr lang="zh-CN" altLang="en-US" dirty="0" smtClean="0"/>
              <a:t>论据</a:t>
            </a:r>
            <a:r>
              <a:rPr lang="en-US" altLang="zh-CN" dirty="0" smtClean="0"/>
              <a:t>) </a:t>
            </a:r>
            <a:r>
              <a:rPr lang="zh-CN" altLang="en-US" dirty="0" smtClean="0"/>
              <a:t>例子</a:t>
            </a:r>
            <a:r>
              <a:rPr lang="en-US" altLang="zh-CN" dirty="0" smtClean="0"/>
              <a:t>5</a:t>
            </a:r>
            <a:r>
              <a:rPr lang="en-US" altLang="zh-CN" dirty="0"/>
              <a:t/>
            </a:r>
            <a:br>
              <a:rPr lang="en-US" altLang="zh-CN" dirty="0"/>
            </a:br>
            <a:r>
              <a:rPr lang="en-US" altLang="zh-CN" sz="1400" dirty="0" err="1" smtClean="0"/>
              <a:t>Bimeng</a:t>
            </a:r>
            <a:r>
              <a:rPr lang="en-US" altLang="zh-CN" sz="1400" dirty="0" smtClean="0"/>
              <a:t> SHI </a:t>
            </a:r>
            <a:r>
              <a:rPr lang="en-US" altLang="zh-CN" sz="1400" dirty="0"/>
              <a:t>accomplished her work with precision and efficiency. In her primary project, a non-public offering, </a:t>
            </a:r>
            <a:r>
              <a:rPr lang="en-US" altLang="zh-CN" sz="1400" dirty="0" err="1" smtClean="0"/>
              <a:t>Bimeng</a:t>
            </a:r>
            <a:r>
              <a:rPr lang="en-US" altLang="zh-CN" sz="1400" dirty="0" smtClean="0"/>
              <a:t> </a:t>
            </a:r>
            <a:r>
              <a:rPr lang="en-US" altLang="zh-CN" sz="1400" dirty="0"/>
              <a:t>demonstrated her potential to become a great investment banker. For this intensive project, she was responsible for updating and revising the financial due-diligence report. She frequently finished her work in advance with high precision, and left enough time to double check her work and guarantee that there were no errors. She also actively communicated with her other team members, ensuring that everyone was informed on the progress of the project.  While working on the drafts for this project, she demonstrated a logical and efficient analytical approach. While analyzing the entire company itself, she thoroughly examined all the relevant documents and effectively communicated with the client.  During the final phase of the project, she still met all her deadlines despite having a very demanding workload. I was very impressed by her perseverance and ability to manage her work and the stress that comes from our intensive working environment.</a:t>
            </a:r>
            <a:endParaRPr lang="en-US" altLang="zh-CN" sz="1400" dirty="0" smtClean="0"/>
          </a:p>
        </p:txBody>
      </p:sp>
    </p:spTree>
    <p:extLst>
      <p:ext uri="{BB962C8B-B14F-4D97-AF65-F5344CB8AC3E}">
        <p14:creationId xmlns:p14="http://schemas.microsoft.com/office/powerpoint/2010/main" val="2769920218"/>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D. </a:t>
            </a:r>
            <a:r>
              <a:rPr lang="zh-CN" altLang="en-US" dirty="0" smtClean="0"/>
              <a:t>推荐信正文</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r>
              <a:rPr lang="en-US" altLang="zh-CN" dirty="0" smtClean="0"/>
              <a:t>4. </a:t>
            </a:r>
            <a:r>
              <a:rPr lang="zh-CN" altLang="en-US" dirty="0" smtClean="0"/>
              <a:t>结尾段 例子</a:t>
            </a:r>
            <a:r>
              <a:rPr lang="en-US" altLang="zh-CN" dirty="0" smtClean="0"/>
              <a:t>1</a:t>
            </a:r>
          </a:p>
          <a:p>
            <a:pPr lvl="0"/>
            <a:r>
              <a:rPr lang="en-US" altLang="zh-CN" sz="1600" dirty="0"/>
              <a:t>Last but not least, I’d like to mention that all students from my group are outstanding among peers. Several </a:t>
            </a:r>
            <a:r>
              <a:rPr lang="en-US" altLang="zh-CN" sz="1600" dirty="0" smtClean="0"/>
              <a:t>seniors </a:t>
            </a:r>
            <a:r>
              <a:rPr lang="en-US" altLang="zh-CN" sz="1600" dirty="0"/>
              <a:t>of XX are pursuing a PhD in US. For example, HW is now a PhD candidate in California Institute of Technology, PG in Northwestern University, and SX in Carnegie Mellon University. XX is following their examples and is doing quite well. Now he is researching on XXXX under the guidance of my PhD student FL</a:t>
            </a:r>
            <a:r>
              <a:rPr lang="en-US" altLang="zh-CN" sz="1600" dirty="0" smtClean="0"/>
              <a:t>.</a:t>
            </a:r>
            <a:endParaRPr lang="en-US" altLang="zh-CN" sz="1600" dirty="0"/>
          </a:p>
          <a:p>
            <a:pPr lvl="0"/>
            <a:r>
              <a:rPr lang="en-US" altLang="zh-CN" sz="1600" dirty="0"/>
              <a:t>Above all, I think he can do a great job in your PhD program. My email address is </a:t>
            </a:r>
            <a:r>
              <a:rPr lang="en-US" altLang="zh-CN" sz="1600" dirty="0" err="1"/>
              <a:t>xxxx</a:t>
            </a:r>
            <a:r>
              <a:rPr lang="en-US" altLang="zh-CN" sz="1600" dirty="0"/>
              <a:t>, and don’t hesitate to contact me for more information.</a:t>
            </a:r>
          </a:p>
          <a:p>
            <a:pPr lvl="0"/>
            <a:endParaRPr lang="en-US" altLang="zh-CN" sz="1400" dirty="0" smtClean="0"/>
          </a:p>
        </p:txBody>
      </p:sp>
    </p:spTree>
    <p:extLst>
      <p:ext uri="{BB962C8B-B14F-4D97-AF65-F5344CB8AC3E}">
        <p14:creationId xmlns:p14="http://schemas.microsoft.com/office/powerpoint/2010/main" val="3754931295"/>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D. </a:t>
            </a:r>
            <a:r>
              <a:rPr lang="zh-CN" altLang="en-US" dirty="0" smtClean="0"/>
              <a:t>推荐信正文</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r>
              <a:rPr lang="en-US" altLang="zh-CN" dirty="0" smtClean="0"/>
              <a:t>4. </a:t>
            </a:r>
            <a:r>
              <a:rPr lang="zh-CN" altLang="en-US" dirty="0" smtClean="0"/>
              <a:t>结尾段 例子</a:t>
            </a:r>
            <a:r>
              <a:rPr lang="en-US" altLang="zh-CN" dirty="0"/>
              <a:t>2</a:t>
            </a:r>
            <a:endParaRPr lang="en-US" altLang="zh-CN" dirty="0" smtClean="0"/>
          </a:p>
          <a:p>
            <a:pPr lvl="0"/>
            <a:r>
              <a:rPr lang="en-US" altLang="zh-CN" dirty="0"/>
              <a:t>In summary, I believe that </a:t>
            </a:r>
            <a:r>
              <a:rPr lang="en-US" altLang="zh-CN" dirty="0" err="1" smtClean="0"/>
              <a:t>Bimeng</a:t>
            </a:r>
            <a:r>
              <a:rPr lang="en-US" altLang="zh-CN" dirty="0" smtClean="0"/>
              <a:t> Shi’s </a:t>
            </a:r>
            <a:r>
              <a:rPr lang="en-US" altLang="zh-CN" dirty="0"/>
              <a:t>enthusiasm for this industry will greatly benefit her. Based on her performance during this internship, she fulfills my definition of an investment banker and therefore I believe she is an ideal candidate for your program. If I can be of any further assistance, or provide you with any further information for your consideration, please do not hesitate to contact me.</a:t>
            </a:r>
            <a:endParaRPr lang="en-US" altLang="zh-CN" dirty="0" smtClean="0"/>
          </a:p>
        </p:txBody>
      </p:sp>
    </p:spTree>
    <p:extLst>
      <p:ext uri="{BB962C8B-B14F-4D97-AF65-F5344CB8AC3E}">
        <p14:creationId xmlns:p14="http://schemas.microsoft.com/office/powerpoint/2010/main" val="122759608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A. </a:t>
            </a:r>
            <a:r>
              <a:rPr lang="zh-CN" altLang="en-US" dirty="0" smtClean="0"/>
              <a:t>谁可以作为你的推荐人（</a:t>
            </a:r>
            <a:r>
              <a:rPr lang="zh-CN" altLang="en-US" dirty="0"/>
              <a:t>三种</a:t>
            </a:r>
            <a:r>
              <a:rPr lang="zh-CN" altLang="en-US" dirty="0" smtClean="0"/>
              <a:t>人）</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marL="342900" lvl="0" indent="-342900">
              <a:spcBef>
                <a:spcPts val="0"/>
              </a:spcBef>
              <a:buAutoNum type="arabicPeriod"/>
            </a:pPr>
            <a:r>
              <a:rPr lang="zh-CN" altLang="en-US" dirty="0" smtClean="0"/>
              <a:t>科研老板</a:t>
            </a:r>
            <a:r>
              <a:rPr lang="en-US" altLang="zh-CN" dirty="0" smtClean="0"/>
              <a:t>—Advisor</a:t>
            </a:r>
          </a:p>
          <a:p>
            <a:pPr marL="342900" lvl="0" indent="-342900">
              <a:spcBef>
                <a:spcPts val="0"/>
              </a:spcBef>
              <a:buAutoNum type="arabicPeriod"/>
            </a:pPr>
            <a:r>
              <a:rPr lang="zh-CN" altLang="en-US" dirty="0" smtClean="0"/>
              <a:t>任课老师</a:t>
            </a:r>
            <a:r>
              <a:rPr lang="en-US" altLang="zh-CN" dirty="0" smtClean="0"/>
              <a:t>– Professor</a:t>
            </a:r>
          </a:p>
          <a:p>
            <a:pPr marL="342900" lvl="0" indent="-342900">
              <a:spcBef>
                <a:spcPts val="0"/>
              </a:spcBef>
              <a:buAutoNum type="arabicPeriod"/>
            </a:pPr>
            <a:r>
              <a:rPr lang="zh-CN" altLang="en-US" dirty="0" smtClean="0"/>
              <a:t>实习上司</a:t>
            </a:r>
            <a:r>
              <a:rPr lang="en-US" altLang="zh-CN" dirty="0" smtClean="0"/>
              <a:t>– Supervisor</a:t>
            </a:r>
          </a:p>
          <a:p>
            <a:pPr lvl="0">
              <a:spcBef>
                <a:spcPts val="0"/>
              </a:spcBef>
            </a:pPr>
            <a:r>
              <a:rPr lang="zh-CN" altLang="en-US" dirty="0" smtClean="0"/>
              <a:t>如下的人不能作为推荐人：师兄、师姐、师弟、师妹、朋友、邻居、看着长大的叔叔（阿姨、伯伯、婶婶等）、远方的亲戚、父母说有关系的但没见过的教授；</a:t>
            </a:r>
            <a:endParaRPr lang="en-US" altLang="zh-CN" dirty="0" smtClean="0"/>
          </a:p>
          <a:p>
            <a:pPr lvl="0">
              <a:spcBef>
                <a:spcPts val="0"/>
              </a:spcBef>
            </a:pPr>
            <a:r>
              <a:rPr lang="zh-CN" altLang="en-US" dirty="0" smtClean="0"/>
              <a:t>但并不排除把有价值的、不适合的潜在推荐人，变成推荐人（世毕盟有策略）；</a:t>
            </a:r>
            <a:endParaRPr dirty="0"/>
          </a:p>
        </p:txBody>
      </p:sp>
    </p:spTree>
    <p:extLst>
      <p:ext uri="{BB962C8B-B14F-4D97-AF65-F5344CB8AC3E}">
        <p14:creationId xmlns:p14="http://schemas.microsoft.com/office/powerpoint/2010/main" val="4137732229"/>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D. </a:t>
            </a:r>
            <a:r>
              <a:rPr lang="zh-CN" altLang="en-US" dirty="0" smtClean="0"/>
              <a:t>推荐信正文</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r>
              <a:rPr lang="en-US" altLang="zh-CN" dirty="0" smtClean="0"/>
              <a:t>4. </a:t>
            </a:r>
            <a:r>
              <a:rPr lang="zh-CN" altLang="en-US" dirty="0" smtClean="0"/>
              <a:t>结尾段 例子</a:t>
            </a:r>
            <a:r>
              <a:rPr lang="en-US" altLang="zh-CN" dirty="0"/>
              <a:t>3</a:t>
            </a:r>
            <a:endParaRPr lang="en-US" altLang="zh-CN" dirty="0" smtClean="0"/>
          </a:p>
          <a:p>
            <a:pPr lvl="0"/>
            <a:r>
              <a:rPr lang="en-US" altLang="zh-CN" sz="2000" dirty="0"/>
              <a:t>In summary, </a:t>
            </a:r>
            <a:r>
              <a:rPr lang="en-US" altLang="zh-CN" sz="2000" dirty="0" err="1" smtClean="0"/>
              <a:t>Bimeng</a:t>
            </a:r>
            <a:r>
              <a:rPr lang="en-US" altLang="zh-CN" sz="2000" dirty="0" smtClean="0"/>
              <a:t> Shi’s </a:t>
            </a:r>
            <a:r>
              <a:rPr lang="en-US" altLang="zh-CN" sz="2000" dirty="0"/>
              <a:t>diligent and excellent learning ability, eagerness in learning and spirit of cooperation impressed me. Combined with my working experience, it’s no doubt that </a:t>
            </a:r>
            <a:r>
              <a:rPr lang="en-US" altLang="zh-CN" sz="2000" dirty="0" err="1" smtClean="0"/>
              <a:t>Bimeng</a:t>
            </a:r>
            <a:r>
              <a:rPr lang="en-US" altLang="zh-CN" sz="2000" dirty="0" smtClean="0"/>
              <a:t> Shi will </a:t>
            </a:r>
            <a:r>
              <a:rPr lang="en-US" altLang="zh-CN" sz="2000" dirty="0"/>
              <a:t>do a good job in your program. I ask that you look upon his application favorably and grant him a chance to study in your program. Your favorable consideration will be highly appreciated.</a:t>
            </a:r>
            <a:endParaRPr lang="en-US" altLang="zh-CN" sz="2000" dirty="0" smtClean="0"/>
          </a:p>
        </p:txBody>
      </p:sp>
    </p:spTree>
    <p:extLst>
      <p:ext uri="{BB962C8B-B14F-4D97-AF65-F5344CB8AC3E}">
        <p14:creationId xmlns:p14="http://schemas.microsoft.com/office/powerpoint/2010/main" val="1227596085"/>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D. </a:t>
            </a:r>
            <a:r>
              <a:rPr lang="zh-CN" altLang="en-US" dirty="0" smtClean="0"/>
              <a:t>推荐信正文</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r>
              <a:rPr lang="en-US" altLang="zh-CN" dirty="0" smtClean="0"/>
              <a:t>4. </a:t>
            </a:r>
            <a:r>
              <a:rPr lang="zh-CN" altLang="en-US" dirty="0" smtClean="0"/>
              <a:t>结尾段 例子</a:t>
            </a:r>
            <a:r>
              <a:rPr lang="en-US" altLang="zh-CN" dirty="0" smtClean="0"/>
              <a:t>4</a:t>
            </a:r>
          </a:p>
          <a:p>
            <a:pPr lvl="0"/>
            <a:r>
              <a:rPr lang="en-US" altLang="zh-CN" dirty="0"/>
              <a:t>Mr. </a:t>
            </a:r>
            <a:r>
              <a:rPr lang="en-US" altLang="zh-CN" dirty="0" err="1" smtClean="0"/>
              <a:t>Bimeng</a:t>
            </a:r>
            <a:r>
              <a:rPr lang="en-US" altLang="zh-CN" dirty="0" smtClean="0"/>
              <a:t> Shi </a:t>
            </a:r>
            <a:r>
              <a:rPr lang="en-US" altLang="zh-CN" dirty="0"/>
              <a:t>left me with a deep impression. We appreciate his participation and contribution. He did a truly outstanding job on his project. From his time with us, I have 100% confidence that Mr. </a:t>
            </a:r>
            <a:r>
              <a:rPr lang="en-US" altLang="zh-CN" dirty="0" smtClean="0"/>
              <a:t>Shi will </a:t>
            </a:r>
            <a:r>
              <a:rPr lang="en-US" altLang="zh-CN" dirty="0"/>
              <a:t>be a successful researcher in the future. Your favorable consideration of his application would be most appreciated. If you have any questions, please do not hesitate to contact me.</a:t>
            </a:r>
            <a:endParaRPr lang="en-US" altLang="zh-CN" dirty="0" smtClean="0"/>
          </a:p>
        </p:txBody>
      </p:sp>
    </p:spTree>
    <p:extLst>
      <p:ext uri="{BB962C8B-B14F-4D97-AF65-F5344CB8AC3E}">
        <p14:creationId xmlns:p14="http://schemas.microsoft.com/office/powerpoint/2010/main" val="1227596085"/>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a:t>E</a:t>
            </a:r>
            <a:r>
              <a:rPr lang="en-US" dirty="0" smtClean="0"/>
              <a:t>. </a:t>
            </a:r>
            <a:r>
              <a:rPr lang="zh-CN" altLang="en-US" dirty="0" smtClean="0"/>
              <a:t>有关推荐信的注意事项</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marL="342900" lvl="0" indent="-342900">
              <a:buAutoNum type="arabicPeriod"/>
            </a:pPr>
            <a:r>
              <a:rPr lang="zh-CN" altLang="en-US" dirty="0" smtClean="0"/>
              <a:t>提交的</a:t>
            </a:r>
            <a:r>
              <a:rPr lang="en-US" altLang="zh-CN" dirty="0" smtClean="0"/>
              <a:t>IP</a:t>
            </a:r>
            <a:r>
              <a:rPr lang="zh-CN" altLang="en-US" dirty="0" smtClean="0"/>
              <a:t>，以及</a:t>
            </a:r>
            <a:r>
              <a:rPr lang="en-US" altLang="zh-CN" dirty="0" smtClean="0"/>
              <a:t>PDF</a:t>
            </a:r>
            <a:r>
              <a:rPr lang="zh-CN" altLang="en-US" dirty="0" smtClean="0"/>
              <a:t>文件的属性；</a:t>
            </a:r>
            <a:endParaRPr lang="en-US" altLang="zh-CN" dirty="0" smtClean="0"/>
          </a:p>
          <a:p>
            <a:pPr marL="342900" lvl="0" indent="-342900">
              <a:buAutoNum type="arabicPeriod"/>
            </a:pPr>
            <a:r>
              <a:rPr lang="zh-CN" altLang="en-US" dirty="0" smtClean="0"/>
              <a:t>不要个性化抬头；</a:t>
            </a:r>
            <a:endParaRPr lang="en-US" altLang="zh-CN" dirty="0" smtClean="0"/>
          </a:p>
          <a:p>
            <a:pPr marL="342900" lvl="0" indent="-342900">
              <a:buAutoNum type="arabicPeriod"/>
            </a:pPr>
            <a:r>
              <a:rPr lang="en-US" altLang="zh-CN" dirty="0" smtClean="0"/>
              <a:t>4</a:t>
            </a:r>
            <a:r>
              <a:rPr lang="zh-CN" altLang="en-US" dirty="0" smtClean="0"/>
              <a:t>种推荐人及应对策略；</a:t>
            </a:r>
            <a:endParaRPr lang="en-US" altLang="zh-CN" dirty="0" smtClean="0"/>
          </a:p>
          <a:p>
            <a:pPr lvl="0"/>
            <a:r>
              <a:rPr lang="en-US" altLang="zh-CN" dirty="0" smtClean="0"/>
              <a:t>1</a:t>
            </a:r>
            <a:r>
              <a:rPr lang="zh-CN" altLang="en-US" dirty="0" smtClean="0"/>
              <a:t>）完全放权，甚至提供邮箱密码；</a:t>
            </a:r>
            <a:r>
              <a:rPr lang="en-US" altLang="zh-CN" dirty="0" smtClean="0"/>
              <a:t>2</a:t>
            </a:r>
            <a:r>
              <a:rPr lang="zh-CN" altLang="en-US" dirty="0" smtClean="0"/>
              <a:t>）检查推荐信内容，其他放权；</a:t>
            </a:r>
            <a:r>
              <a:rPr lang="en-US" altLang="zh-CN" dirty="0" smtClean="0"/>
              <a:t>3</a:t>
            </a:r>
            <a:r>
              <a:rPr lang="zh-CN" altLang="en-US" dirty="0" smtClean="0"/>
              <a:t>）要草稿，但是自己独立提交；</a:t>
            </a:r>
            <a:r>
              <a:rPr lang="en-US" altLang="zh-CN" dirty="0" smtClean="0"/>
              <a:t>4</a:t>
            </a:r>
            <a:r>
              <a:rPr lang="zh-CN" altLang="en-US" dirty="0" smtClean="0"/>
              <a:t>）完全独立完成全部内容；</a:t>
            </a:r>
            <a:endParaRPr lang="en-US" altLang="zh-CN" dirty="0" smtClean="0"/>
          </a:p>
          <a:p>
            <a:pPr lvl="0"/>
            <a:r>
              <a:rPr lang="en-US" altLang="zh-CN" dirty="0" smtClean="0"/>
              <a:t>4. </a:t>
            </a:r>
            <a:r>
              <a:rPr lang="zh-CN" altLang="en-US" dirty="0" smtClean="0"/>
              <a:t>教师节的问候；</a:t>
            </a:r>
            <a:endParaRPr lang="en-US" altLang="zh-CN" dirty="0" smtClean="0"/>
          </a:p>
          <a:p>
            <a:pPr lvl="0"/>
            <a:r>
              <a:rPr lang="en-US" altLang="zh-CN" dirty="0" smtClean="0"/>
              <a:t>5. Weekly Self-report</a:t>
            </a:r>
          </a:p>
        </p:txBody>
      </p:sp>
    </p:spTree>
    <p:extLst>
      <p:ext uri="{BB962C8B-B14F-4D97-AF65-F5344CB8AC3E}">
        <p14:creationId xmlns:p14="http://schemas.microsoft.com/office/powerpoint/2010/main" val="3984558385"/>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Show Time</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marL="342900" lvl="0" indent="-342900">
              <a:buAutoNum type="arabicPeriod"/>
            </a:pPr>
            <a:endParaRPr lang="en-US" altLang="zh-CN"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252471"/>
            <a:ext cx="6192688" cy="467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3385038"/>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Show Time</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marL="342900" lvl="0" indent="-342900">
              <a:buAutoNum type="arabicPeriod"/>
            </a:pPr>
            <a:endParaRPr lang="en-US" altLang="zh-CN"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200446"/>
            <a:ext cx="5785866" cy="484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6767085"/>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Show Time</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marL="342900" lvl="0" indent="-342900">
              <a:buAutoNum type="arabicPeriod"/>
            </a:pPr>
            <a:endParaRPr lang="en-US" altLang="zh-CN"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83518"/>
            <a:ext cx="72104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289619"/>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Show Time</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marL="342900" lvl="0" indent="-342900">
              <a:buAutoNum type="arabicPeriod"/>
            </a:pPr>
            <a:endParaRPr lang="en-US" altLang="zh-CN"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39502"/>
            <a:ext cx="6459438" cy="443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289619"/>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Show Time</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marL="342900" lvl="0" indent="-342900">
              <a:buAutoNum type="arabicPeriod"/>
            </a:pPr>
            <a:endParaRPr lang="en-US" altLang="zh-CN"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5" y="438782"/>
            <a:ext cx="7940749" cy="4438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289619"/>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Show Time</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marL="342900" lvl="0" indent="-342900">
              <a:buAutoNum type="arabicPeriod"/>
            </a:pPr>
            <a:endParaRPr lang="en-US" altLang="zh-CN"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39502"/>
            <a:ext cx="738187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289619"/>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2" name="标题 1"/>
          <p:cNvSpPr>
            <a:spLocks noGrp="1"/>
          </p:cNvSpPr>
          <p:nvPr>
            <p:ph type="title"/>
          </p:nvPr>
        </p:nvSpPr>
        <p:spPr>
          <a:xfrm>
            <a:off x="3980664" y="483518"/>
            <a:ext cx="8368200" cy="1538400"/>
          </a:xfrm>
        </p:spPr>
        <p:txBody>
          <a:bodyPr/>
          <a:lstStyle/>
          <a:p>
            <a:pPr algn="l"/>
            <a:r>
              <a:rPr lang="en-US" altLang="zh-CN" sz="6000" dirty="0" smtClean="0">
                <a:solidFill>
                  <a:schemeClr val="tx1"/>
                </a:solidFill>
              </a:rPr>
              <a:t>Q&amp;A</a:t>
            </a:r>
            <a:endParaRPr lang="zh-CN" altLang="en-US" sz="6000" dirty="0">
              <a:solidFill>
                <a:schemeClr val="tx1"/>
              </a:solidFill>
            </a:endParaRPr>
          </a:p>
        </p:txBody>
      </p:sp>
      <p:sp>
        <p:nvSpPr>
          <p:cNvPr id="3" name="文本占位符 2"/>
          <p:cNvSpPr>
            <a:spLocks noGrp="1"/>
          </p:cNvSpPr>
          <p:nvPr>
            <p:ph type="body" idx="1"/>
          </p:nvPr>
        </p:nvSpPr>
        <p:spPr/>
        <p:txBody>
          <a:bodyPr/>
          <a:lstStyle/>
          <a:p>
            <a:endParaRPr lang="zh-CN" altLang="en-US" dirty="0"/>
          </a:p>
        </p:txBody>
      </p:sp>
      <p:pic>
        <p:nvPicPr>
          <p:cNvPr id="4" name="Shape 133"/>
          <p:cNvPicPr preferRelativeResize="0"/>
          <p:nvPr/>
        </p:nvPicPr>
        <p:blipFill>
          <a:blip r:embed="rId3">
            <a:alphaModFix/>
          </a:blip>
          <a:stretch>
            <a:fillRect/>
          </a:stretch>
        </p:blipFill>
        <p:spPr>
          <a:xfrm>
            <a:off x="3978577" y="2139702"/>
            <a:ext cx="1961575" cy="1961575"/>
          </a:xfrm>
          <a:prstGeom prst="rect">
            <a:avLst/>
          </a:prstGeom>
          <a:noFill/>
          <a:ln>
            <a:noFill/>
          </a:ln>
        </p:spPr>
      </p:pic>
    </p:spTree>
    <p:extLst>
      <p:ext uri="{BB962C8B-B14F-4D97-AF65-F5344CB8AC3E}">
        <p14:creationId xmlns:p14="http://schemas.microsoft.com/office/powerpoint/2010/main" val="3495520679"/>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B. </a:t>
            </a:r>
            <a:r>
              <a:rPr lang="zh-CN" altLang="en-US" dirty="0" smtClean="0"/>
              <a:t>推荐信操作流程</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US" altLang="zh-CN" dirty="0" smtClean="0"/>
              <a:t>1. </a:t>
            </a:r>
            <a:r>
              <a:rPr lang="zh-CN" altLang="en-US" dirty="0" smtClean="0"/>
              <a:t>填信息</a:t>
            </a:r>
            <a:endParaRPr lang="en-US" altLang="zh-CN" dirty="0" smtClean="0"/>
          </a:p>
          <a:p>
            <a:pPr lvl="0">
              <a:spcBef>
                <a:spcPts val="0"/>
              </a:spcBef>
              <a:buNone/>
            </a:pPr>
            <a:r>
              <a:rPr lang="en-US" altLang="zh-CN" dirty="0" smtClean="0"/>
              <a:t>2. </a:t>
            </a:r>
            <a:r>
              <a:rPr lang="zh-CN" altLang="en-US" dirty="0" smtClean="0"/>
              <a:t>各项指标打分</a:t>
            </a:r>
            <a:endParaRPr lang="en-US" altLang="zh-CN" dirty="0" smtClean="0"/>
          </a:p>
          <a:p>
            <a:pPr lvl="0">
              <a:spcBef>
                <a:spcPts val="0"/>
              </a:spcBef>
              <a:buNone/>
            </a:pPr>
            <a:r>
              <a:rPr lang="en-US" altLang="zh-CN" dirty="0" smtClean="0"/>
              <a:t>3. </a:t>
            </a:r>
            <a:r>
              <a:rPr lang="zh-CN" altLang="en-US" dirty="0"/>
              <a:t>上</a:t>
            </a:r>
            <a:r>
              <a:rPr lang="zh-CN" altLang="en-US" dirty="0" smtClean="0"/>
              <a:t>传</a:t>
            </a:r>
            <a:r>
              <a:rPr lang="en-US" altLang="zh-CN" dirty="0" smtClean="0"/>
              <a:t>PDF</a:t>
            </a:r>
            <a:r>
              <a:rPr lang="zh-CN" altLang="en-US" dirty="0" smtClean="0"/>
              <a:t>文件</a:t>
            </a:r>
            <a:endParaRPr lang="en-US" altLang="zh-CN" dirty="0" smtClean="0"/>
          </a:p>
          <a:p>
            <a:pPr lvl="0">
              <a:spcBef>
                <a:spcPts val="0"/>
              </a:spcBef>
              <a:buNone/>
            </a:pPr>
            <a:r>
              <a:rPr lang="en-US" altLang="zh-CN" dirty="0" smtClean="0"/>
              <a:t>4. </a:t>
            </a:r>
            <a:r>
              <a:rPr lang="zh-CN" altLang="en-US" dirty="0" smtClean="0"/>
              <a:t>检查和提交</a:t>
            </a:r>
            <a:r>
              <a:rPr lang="en-US" altLang="zh-CN" dirty="0" smtClean="0"/>
              <a:t/>
            </a:r>
            <a:br>
              <a:rPr lang="en-US" altLang="zh-CN" dirty="0" smtClean="0"/>
            </a:br>
            <a:endParaRPr lang="en-US" altLang="zh-CN" dirty="0"/>
          </a:p>
          <a:p>
            <a:pPr lvl="0">
              <a:spcBef>
                <a:spcPts val="0"/>
              </a:spcBef>
              <a:buNone/>
            </a:pPr>
            <a:r>
              <a:rPr lang="zh-CN" altLang="en-US" dirty="0" smtClean="0"/>
              <a:t>注意：流程和</a:t>
            </a:r>
            <a:r>
              <a:rPr lang="en-US" altLang="zh-CN" dirty="0" smtClean="0"/>
              <a:t>IP</a:t>
            </a:r>
            <a:r>
              <a:rPr lang="zh-CN" altLang="en-US" dirty="0" smtClean="0"/>
              <a:t>地址问题；</a:t>
            </a:r>
            <a:endParaRPr dirty="0"/>
          </a:p>
        </p:txBody>
      </p:sp>
    </p:spTree>
    <p:extLst>
      <p:ext uri="{BB962C8B-B14F-4D97-AF65-F5344CB8AC3E}">
        <p14:creationId xmlns:p14="http://schemas.microsoft.com/office/powerpoint/2010/main" val="377057230"/>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a:t>C</a:t>
            </a:r>
            <a:r>
              <a:rPr lang="en-US" dirty="0" smtClean="0"/>
              <a:t>. </a:t>
            </a:r>
            <a:r>
              <a:rPr lang="zh-CN" altLang="en-US" dirty="0" smtClean="0"/>
              <a:t>长度和格式</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US" altLang="zh-CN" dirty="0" smtClean="0"/>
              <a:t>1. </a:t>
            </a:r>
            <a:r>
              <a:rPr lang="zh-CN" altLang="en-US" dirty="0" smtClean="0"/>
              <a:t>长度</a:t>
            </a:r>
            <a:r>
              <a:rPr lang="en-US" altLang="zh-CN" dirty="0" smtClean="0"/>
              <a:t>: 250-350</a:t>
            </a:r>
            <a:r>
              <a:rPr lang="zh-CN" altLang="en-US" dirty="0" smtClean="0"/>
              <a:t>字为宜</a:t>
            </a:r>
            <a:endParaRPr lang="en-US" altLang="zh-CN" dirty="0" smtClean="0"/>
          </a:p>
          <a:p>
            <a:pPr lvl="0">
              <a:spcBef>
                <a:spcPts val="0"/>
              </a:spcBef>
              <a:buNone/>
            </a:pPr>
            <a:r>
              <a:rPr lang="en-US" altLang="zh-CN" dirty="0" smtClean="0"/>
              <a:t>2. </a:t>
            </a:r>
            <a:r>
              <a:rPr lang="zh-CN" altLang="en-US" dirty="0" smtClean="0"/>
              <a:t>格式</a:t>
            </a:r>
            <a:endParaRPr lang="en-US" altLang="zh-CN" dirty="0" smtClean="0"/>
          </a:p>
          <a:p>
            <a:pPr lvl="0">
              <a:spcBef>
                <a:spcPts val="0"/>
              </a:spcBef>
              <a:buNone/>
            </a:pPr>
            <a:endParaRPr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9" y="2325606"/>
            <a:ext cx="5544616" cy="2579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57230"/>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D. </a:t>
            </a:r>
            <a:r>
              <a:rPr lang="zh-CN" altLang="en-US" dirty="0" smtClean="0"/>
              <a:t>推荐信正文</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marL="342900" lvl="0" indent="-342900">
              <a:spcBef>
                <a:spcPts val="0"/>
              </a:spcBef>
              <a:buAutoNum type="arabicPeriod"/>
            </a:pPr>
            <a:r>
              <a:rPr lang="zh-CN" altLang="en-US" dirty="0" smtClean="0"/>
              <a:t>称呼</a:t>
            </a:r>
            <a:endParaRPr lang="en-US" altLang="zh-CN" dirty="0" smtClean="0"/>
          </a:p>
          <a:p>
            <a:pPr marL="342900" lvl="0" indent="-342900">
              <a:spcBef>
                <a:spcPts val="0"/>
              </a:spcBef>
              <a:buAutoNum type="arabicPeriod"/>
            </a:pPr>
            <a:r>
              <a:rPr lang="zh-CN" altLang="en-US" dirty="0"/>
              <a:t>首</a:t>
            </a:r>
            <a:r>
              <a:rPr lang="zh-CN" altLang="en-US" dirty="0" smtClean="0"/>
              <a:t>段</a:t>
            </a:r>
            <a:endParaRPr lang="en-US" altLang="zh-CN" dirty="0" smtClean="0"/>
          </a:p>
          <a:p>
            <a:pPr marL="342900" lvl="0" indent="-342900">
              <a:spcBef>
                <a:spcPts val="0"/>
              </a:spcBef>
              <a:buAutoNum type="arabicPeriod"/>
            </a:pPr>
            <a:r>
              <a:rPr lang="zh-CN" altLang="en-US" dirty="0"/>
              <a:t>中间</a:t>
            </a:r>
            <a:r>
              <a:rPr lang="zh-CN" altLang="en-US" dirty="0" smtClean="0"/>
              <a:t>段</a:t>
            </a:r>
            <a:endParaRPr lang="en-US" altLang="zh-CN" dirty="0" smtClean="0"/>
          </a:p>
          <a:p>
            <a:pPr marL="342900" lvl="0" indent="-342900">
              <a:spcBef>
                <a:spcPts val="0"/>
              </a:spcBef>
              <a:buAutoNum type="arabicPeriod"/>
            </a:pPr>
            <a:r>
              <a:rPr lang="zh-CN" altLang="en-US" dirty="0" smtClean="0"/>
              <a:t>结尾段</a:t>
            </a:r>
            <a:endParaRPr lang="en-US" altLang="zh-CN" dirty="0"/>
          </a:p>
          <a:p>
            <a:pPr lvl="0">
              <a:spcBef>
                <a:spcPts val="0"/>
              </a:spcBef>
            </a:pPr>
            <a:r>
              <a:rPr lang="zh-CN" altLang="en-US" dirty="0" smtClean="0"/>
              <a:t>其他的见格式部分；</a:t>
            </a:r>
            <a:endParaRPr lang="en-US" altLang="zh-CN" dirty="0"/>
          </a:p>
        </p:txBody>
      </p:sp>
    </p:spTree>
    <p:extLst>
      <p:ext uri="{BB962C8B-B14F-4D97-AF65-F5344CB8AC3E}">
        <p14:creationId xmlns:p14="http://schemas.microsoft.com/office/powerpoint/2010/main" val="335723300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D. </a:t>
            </a:r>
            <a:r>
              <a:rPr lang="zh-CN" altLang="en-US" dirty="0" smtClean="0"/>
              <a:t>推荐信正文</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marL="342900" lvl="0" indent="-342900">
              <a:spcBef>
                <a:spcPts val="0"/>
              </a:spcBef>
              <a:buAutoNum type="arabicPeriod"/>
            </a:pPr>
            <a:r>
              <a:rPr lang="zh-CN" altLang="en-US" dirty="0" smtClean="0"/>
              <a:t>称呼</a:t>
            </a:r>
            <a:endParaRPr lang="en-US" altLang="zh-CN" dirty="0" smtClean="0"/>
          </a:p>
          <a:p>
            <a:pPr lvl="0">
              <a:spcBef>
                <a:spcPts val="0"/>
              </a:spcBef>
            </a:pPr>
            <a:r>
              <a:rPr lang="en-US" altLang="zh-CN" dirty="0" smtClean="0"/>
              <a:t>To Whom It May Concern,</a:t>
            </a:r>
          </a:p>
          <a:p>
            <a:pPr lvl="0"/>
            <a:r>
              <a:rPr lang="en-US" altLang="zh-CN" dirty="0"/>
              <a:t>Dear </a:t>
            </a:r>
            <a:r>
              <a:rPr lang="en-US" altLang="zh-CN" dirty="0" smtClean="0"/>
              <a:t>Graduate School </a:t>
            </a:r>
            <a:r>
              <a:rPr lang="en-US" altLang="zh-CN" dirty="0"/>
              <a:t>Selection </a:t>
            </a:r>
            <a:r>
              <a:rPr lang="en-US" altLang="zh-CN" dirty="0" smtClean="0"/>
              <a:t>Committee,</a:t>
            </a:r>
            <a:endParaRPr lang="en-US" altLang="zh-CN" dirty="0"/>
          </a:p>
          <a:p>
            <a:pPr lvl="0">
              <a:spcBef>
                <a:spcPts val="0"/>
              </a:spcBef>
            </a:pPr>
            <a:endParaRPr lang="en-US" altLang="zh-CN" dirty="0" smtClean="0"/>
          </a:p>
        </p:txBody>
      </p:sp>
    </p:spTree>
    <p:extLst>
      <p:ext uri="{BB962C8B-B14F-4D97-AF65-F5344CB8AC3E}">
        <p14:creationId xmlns:p14="http://schemas.microsoft.com/office/powerpoint/2010/main" val="3507109797"/>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D. </a:t>
            </a:r>
            <a:r>
              <a:rPr lang="zh-CN" altLang="en-US" dirty="0" smtClean="0"/>
              <a:t>推荐信正文</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pPr>
            <a:r>
              <a:rPr lang="en-US" altLang="zh-CN" dirty="0" smtClean="0"/>
              <a:t>2. </a:t>
            </a:r>
            <a:r>
              <a:rPr lang="zh-CN" altLang="en-US" dirty="0" smtClean="0"/>
              <a:t>首段</a:t>
            </a:r>
            <a:endParaRPr lang="en-US" altLang="zh-CN" dirty="0" smtClean="0"/>
          </a:p>
          <a:p>
            <a:pPr lvl="0">
              <a:spcBef>
                <a:spcPts val="0"/>
              </a:spcBef>
            </a:pPr>
            <a:r>
              <a:rPr lang="en-US" altLang="zh-CN" dirty="0" smtClean="0"/>
              <a:t>1</a:t>
            </a:r>
            <a:r>
              <a:rPr lang="zh-CN" altLang="en-US" dirty="0" smtClean="0"/>
              <a:t>）自我介绍；</a:t>
            </a:r>
            <a:endParaRPr lang="en-US" altLang="zh-CN" dirty="0" smtClean="0"/>
          </a:p>
          <a:p>
            <a:pPr lvl="0">
              <a:spcBef>
                <a:spcPts val="0"/>
              </a:spcBef>
            </a:pPr>
            <a:r>
              <a:rPr lang="en-US" altLang="zh-CN" dirty="0" smtClean="0"/>
              <a:t>2</a:t>
            </a:r>
            <a:r>
              <a:rPr lang="zh-CN" altLang="en-US" dirty="0" smtClean="0"/>
              <a:t>）和申请者的关系，认识的时间和原因；</a:t>
            </a:r>
            <a:endParaRPr lang="en-US" altLang="zh-CN" dirty="0" smtClean="0"/>
          </a:p>
          <a:p>
            <a:pPr lvl="0"/>
            <a:r>
              <a:rPr lang="en-US" altLang="zh-CN" dirty="0"/>
              <a:t>As </a:t>
            </a:r>
            <a:r>
              <a:rPr lang="en-US" altLang="zh-CN" dirty="0" err="1"/>
              <a:t>Weiguang’s</a:t>
            </a:r>
            <a:r>
              <a:rPr lang="en-US" altLang="zh-CN" dirty="0"/>
              <a:t> research adviser, I have known him for more than one year. (You can also tell a long story.)</a:t>
            </a:r>
            <a:endParaRPr lang="en-US" altLang="zh-CN" dirty="0" smtClean="0"/>
          </a:p>
          <a:p>
            <a:pPr lvl="0">
              <a:spcBef>
                <a:spcPts val="0"/>
              </a:spcBef>
            </a:pPr>
            <a:r>
              <a:rPr lang="en-US" altLang="zh-CN" dirty="0" smtClean="0"/>
              <a:t>3</a:t>
            </a:r>
            <a:r>
              <a:rPr lang="zh-CN" altLang="en-US" dirty="0" smtClean="0"/>
              <a:t>）概况中间段；</a:t>
            </a:r>
            <a:endParaRPr lang="en-US" altLang="zh-CN" dirty="0" smtClean="0"/>
          </a:p>
          <a:p>
            <a:pPr lvl="0">
              <a:spcBef>
                <a:spcPts val="0"/>
              </a:spcBef>
            </a:pPr>
            <a:r>
              <a:rPr lang="en-US" altLang="zh-CN" dirty="0" smtClean="0"/>
              <a:t>4</a:t>
            </a:r>
            <a:r>
              <a:rPr lang="zh-CN" altLang="en-US" dirty="0" smtClean="0"/>
              <a:t>）其他；</a:t>
            </a:r>
            <a:endParaRPr lang="en-US" altLang="zh-CN" dirty="0" smtClean="0"/>
          </a:p>
        </p:txBody>
      </p:sp>
    </p:spTree>
    <p:extLst>
      <p:ext uri="{BB962C8B-B14F-4D97-AF65-F5344CB8AC3E}">
        <p14:creationId xmlns:p14="http://schemas.microsoft.com/office/powerpoint/2010/main" val="3507109797"/>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D. </a:t>
            </a:r>
            <a:r>
              <a:rPr lang="zh-CN" altLang="en-US" dirty="0" smtClean="0"/>
              <a:t>推荐信正文</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pPr>
            <a:r>
              <a:rPr lang="en-US" altLang="zh-CN" dirty="0" smtClean="0"/>
              <a:t>2. </a:t>
            </a:r>
            <a:r>
              <a:rPr lang="zh-CN" altLang="en-US" dirty="0" smtClean="0"/>
              <a:t>首段</a:t>
            </a:r>
            <a:endParaRPr lang="en-US" altLang="zh-CN" dirty="0" smtClean="0"/>
          </a:p>
          <a:p>
            <a:pPr lvl="0">
              <a:spcBef>
                <a:spcPts val="0"/>
              </a:spcBef>
            </a:pPr>
            <a:r>
              <a:rPr lang="en-US" altLang="zh-CN" dirty="0" smtClean="0"/>
              <a:t>1</a:t>
            </a:r>
            <a:r>
              <a:rPr lang="zh-CN" altLang="en-US" dirty="0" smtClean="0"/>
              <a:t>）自我介绍；</a:t>
            </a:r>
            <a:endParaRPr lang="en-US" altLang="zh-CN" dirty="0" smtClean="0"/>
          </a:p>
          <a:p>
            <a:pPr lvl="0"/>
            <a:r>
              <a:rPr lang="en-US" altLang="zh-CN" dirty="0" smtClean="0"/>
              <a:t>Let </a:t>
            </a:r>
            <a:r>
              <a:rPr lang="en-US" altLang="zh-CN" dirty="0"/>
              <a:t>the committee know that “you” are an expert in the area. E.g.: I am an associate professor </a:t>
            </a:r>
            <a:r>
              <a:rPr lang="en-US" altLang="zh-CN" dirty="0" smtClean="0"/>
              <a:t>at Tsinghua </a:t>
            </a:r>
            <a:r>
              <a:rPr lang="en-US" altLang="zh-CN" dirty="0"/>
              <a:t>University, and I got my PhD degree in Nagoya University in Japan. My research group is one of the most famous ones that do research in dye-</a:t>
            </a:r>
            <a:r>
              <a:rPr lang="en-US" altLang="zh-CN" dirty="0" err="1"/>
              <a:t>sensitezed</a:t>
            </a:r>
            <a:r>
              <a:rPr lang="en-US" altLang="zh-CN" dirty="0"/>
              <a:t> solar cell (DSSC) all over the world, with XX papers published in SCI source journals.</a:t>
            </a:r>
            <a:endParaRPr lang="en-US" altLang="zh-CN" dirty="0" smtClean="0"/>
          </a:p>
        </p:txBody>
      </p:sp>
    </p:spTree>
    <p:extLst>
      <p:ext uri="{BB962C8B-B14F-4D97-AF65-F5344CB8AC3E}">
        <p14:creationId xmlns:p14="http://schemas.microsoft.com/office/powerpoint/2010/main" val="2444164603"/>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D. </a:t>
            </a:r>
            <a:r>
              <a:rPr lang="zh-CN" altLang="en-US" dirty="0" smtClean="0"/>
              <a:t>推荐信正文</a:t>
            </a:r>
            <a:endParaRPr dirty="0"/>
          </a:p>
        </p:txBody>
      </p:sp>
      <p:sp>
        <p:nvSpPr>
          <p:cNvPr id="64" name="Shape 6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pPr>
            <a:r>
              <a:rPr lang="en-US" altLang="zh-CN" dirty="0" smtClean="0"/>
              <a:t>2. </a:t>
            </a:r>
            <a:r>
              <a:rPr lang="zh-CN" altLang="en-US" dirty="0" smtClean="0"/>
              <a:t>首段</a:t>
            </a:r>
            <a:endParaRPr lang="en-US" altLang="zh-CN" dirty="0" smtClean="0"/>
          </a:p>
          <a:p>
            <a:r>
              <a:rPr lang="en-US" altLang="zh-CN" dirty="0" smtClean="0"/>
              <a:t>2</a:t>
            </a:r>
            <a:r>
              <a:rPr lang="zh-CN" altLang="en-US" dirty="0" smtClean="0"/>
              <a:t>）和</a:t>
            </a:r>
            <a:r>
              <a:rPr lang="zh-CN" altLang="en-US" dirty="0"/>
              <a:t>申请者的关系，认识的时间和原因</a:t>
            </a:r>
            <a:r>
              <a:rPr lang="zh-CN" altLang="en-US" dirty="0" smtClean="0"/>
              <a:t>；</a:t>
            </a:r>
            <a:r>
              <a:rPr lang="en-US" altLang="zh-CN" dirty="0" smtClean="0"/>
              <a:t>3</a:t>
            </a:r>
            <a:r>
              <a:rPr lang="zh-CN" altLang="en-US" dirty="0" smtClean="0"/>
              <a:t>）概况中间段；</a:t>
            </a:r>
            <a:r>
              <a:rPr lang="en-US" altLang="zh-CN" dirty="0" smtClean="0"/>
              <a:t>4</a:t>
            </a:r>
            <a:r>
              <a:rPr lang="zh-CN" altLang="en-US" dirty="0" smtClean="0"/>
              <a:t>）其他；</a:t>
            </a:r>
            <a:endParaRPr lang="en-US" altLang="zh-CN" dirty="0" smtClean="0"/>
          </a:p>
          <a:p>
            <a:r>
              <a:rPr lang="zh-CN" altLang="en-US" dirty="0" smtClean="0"/>
              <a:t>例子：</a:t>
            </a:r>
            <a:r>
              <a:rPr lang="en-US" altLang="zh-CN" dirty="0"/>
              <a:t>My name is </a:t>
            </a:r>
            <a:r>
              <a:rPr lang="en-US" altLang="zh-CN" dirty="0" smtClean="0"/>
              <a:t>Jim Carrey. </a:t>
            </a:r>
            <a:r>
              <a:rPr lang="en-US" altLang="zh-CN" dirty="0"/>
              <a:t>I am a Professor and Director of Molecular Imaging Instrumentation Laboratory at Stanford. In summer 2013, Mr. </a:t>
            </a:r>
            <a:r>
              <a:rPr lang="en-US" altLang="zh-CN" dirty="0" smtClean="0"/>
              <a:t>XXX XXXXX came </a:t>
            </a:r>
            <a:r>
              <a:rPr lang="en-US" altLang="zh-CN" dirty="0"/>
              <a:t>to our department through a program, Undergraduate Visiting Researcher (UGVR/REU) Program, and worked under my supervision. I would say </a:t>
            </a:r>
            <a:r>
              <a:rPr lang="en-US" altLang="zh-CN"/>
              <a:t>that </a:t>
            </a:r>
            <a:r>
              <a:rPr lang="en-US" altLang="zh-CN" smtClean="0"/>
              <a:t>XXX ranks </a:t>
            </a:r>
            <a:r>
              <a:rPr lang="en-US" altLang="zh-CN" dirty="0"/>
              <a:t>Top 1% in all undergraduate students that I supervised in these 10 years. Thus, I strongly recommend him to your program for further study.</a:t>
            </a:r>
          </a:p>
          <a:p>
            <a:pPr lvl="0">
              <a:spcBef>
                <a:spcPts val="0"/>
              </a:spcBef>
            </a:pPr>
            <a:endParaRPr lang="en-US" altLang="zh-CN" dirty="0" smtClean="0"/>
          </a:p>
        </p:txBody>
      </p:sp>
    </p:spTree>
    <p:extLst>
      <p:ext uri="{BB962C8B-B14F-4D97-AF65-F5344CB8AC3E}">
        <p14:creationId xmlns:p14="http://schemas.microsoft.com/office/powerpoint/2010/main" val="4294853198"/>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1008</Words>
  <Application>Microsoft Office PowerPoint</Application>
  <PresentationFormat>全屏显示(16:9)</PresentationFormat>
  <Paragraphs>89</Paragraphs>
  <Slides>29</Slides>
  <Notes>29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Arial</vt:lpstr>
      <vt:lpstr>宋体</vt:lpstr>
      <vt:lpstr>Roboto</vt:lpstr>
      <vt:lpstr>Roboto Slab</vt:lpstr>
      <vt:lpstr>marina</vt:lpstr>
      <vt:lpstr>推荐信布局和策划</vt:lpstr>
      <vt:lpstr>A. 谁可以作为你的推荐人（三种人）</vt:lpstr>
      <vt:lpstr>B. 推荐信操作流程</vt:lpstr>
      <vt:lpstr>C. 长度和格式</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lpstr>E. 有关推荐信的注意事项</vt:lpstr>
      <vt:lpstr>Show Time</vt:lpstr>
      <vt:lpstr>Show Time</vt:lpstr>
      <vt:lpstr>Show Time</vt:lpstr>
      <vt:lpstr>Show Time</vt:lpstr>
      <vt:lpstr>Show Time</vt:lpstr>
      <vt:lpstr>Show Time</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Xiaoran</cp:lastModifiedBy>
  <cp:revision>55</cp:revision>
  <dcterms:modified xsi:type="dcterms:W3CDTF">2017-02-26T00:23:25Z</dcterms:modified>
</cp:coreProperties>
</file>