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90" r:id="rId3"/>
    <p:sldId id="285" r:id="rId4"/>
    <p:sldId id="310" r:id="rId5"/>
    <p:sldId id="308" r:id="rId6"/>
    <p:sldId id="311" r:id="rId7"/>
    <p:sldId id="312" r:id="rId8"/>
    <p:sldId id="313" r:id="rId9"/>
    <p:sldId id="314" r:id="rId10"/>
    <p:sldId id="315" r:id="rId11"/>
    <p:sldId id="316" r:id="rId12"/>
    <p:sldId id="317" r:id="rId13"/>
    <p:sldId id="318" r:id="rId14"/>
    <p:sldId id="319" r:id="rId15"/>
    <p:sldId id="304" r:id="rId16"/>
    <p:sldId id="320" r:id="rId17"/>
    <p:sldId id="321" r:id="rId18"/>
    <p:sldId id="322" r:id="rId19"/>
    <p:sldId id="323" r:id="rId20"/>
    <p:sldId id="324" r:id="rId21"/>
    <p:sldId id="325" r:id="rId22"/>
    <p:sldId id="326" r:id="rId23"/>
    <p:sldId id="327" r:id="rId24"/>
    <p:sldId id="328" r:id="rId25"/>
    <p:sldId id="30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8" userDrawn="1">
          <p15:clr>
            <a:srgbClr val="A4A3A4"/>
          </p15:clr>
        </p15:guide>
        <p15:guide id="2" orient="horz" pos="2137" userDrawn="1">
          <p15:clr>
            <a:srgbClr val="A4A3A4"/>
          </p15:clr>
        </p15:guide>
        <p15:guide id="3" orient="horz" pos="3997" userDrawn="1">
          <p15:clr>
            <a:srgbClr val="A4A3A4"/>
          </p15:clr>
        </p15:guide>
        <p15:guide id="4" orient="horz" pos="3884" userDrawn="1">
          <p15:clr>
            <a:srgbClr val="A4A3A4"/>
          </p15:clr>
        </p15:guide>
        <p15:guide id="5" pos="3840" userDrawn="1">
          <p15:clr>
            <a:srgbClr val="A4A3A4"/>
          </p15:clr>
        </p15:guide>
        <p15:guide id="6" pos="7680" userDrawn="1">
          <p15:clr>
            <a:srgbClr val="A4A3A4"/>
          </p15:clr>
        </p15:guide>
        <p15:guide id="7" orient="horz" pos="4319">
          <p15:clr>
            <a:srgbClr val="A4A3A4"/>
          </p15:clr>
        </p15:guide>
        <p15:guide id="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6FF"/>
    <a:srgbClr val="FF911C"/>
    <a:srgbClr val="F2F2F2"/>
    <a:srgbClr val="283388"/>
    <a:srgbClr val="103DA2"/>
    <a:srgbClr val="203599"/>
    <a:srgbClr val="2BB9E4"/>
    <a:srgbClr val="44C7E4"/>
    <a:srgbClr val="6CEFEF"/>
    <a:srgbClr val="79F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4" autoAdjust="0"/>
    <p:restoredTop sz="94674"/>
  </p:normalViewPr>
  <p:slideViewPr>
    <p:cSldViewPr snapToGrid="0" showGuides="1">
      <p:cViewPr varScale="1">
        <p:scale>
          <a:sx n="72" d="100"/>
          <a:sy n="72" d="100"/>
        </p:scale>
        <p:origin x="666" y="60"/>
      </p:cViewPr>
      <p:guideLst>
        <p:guide pos="5768"/>
        <p:guide orient="horz" pos="2137"/>
        <p:guide orient="horz" pos="3997"/>
        <p:guide orient="horz" pos="3884"/>
        <p:guide pos="3840"/>
        <p:guide pos="7680"/>
        <p:guide orient="horz" pos="4319"/>
        <p:guide/>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3D17E-56FC-4773-8131-208F627FBE4C}"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175BC-C68F-497C-82D0-085DDB4EBBAB}" type="slidenum">
              <a:rPr lang="zh-CN" altLang="en-US" smtClean="0"/>
              <a:t>‹#›</a:t>
            </a:fld>
            <a:endParaRPr lang="zh-CN" altLang="en-US"/>
          </a:p>
        </p:txBody>
      </p:sp>
    </p:spTree>
    <p:extLst>
      <p:ext uri="{BB962C8B-B14F-4D97-AF65-F5344CB8AC3E}">
        <p14:creationId xmlns:p14="http://schemas.microsoft.com/office/powerpoint/2010/main" val="149688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5175BC-C68F-497C-82D0-085DDB4EBBAB}" type="slidenum">
              <a:rPr lang="zh-CN" altLang="en-US" smtClean="0"/>
              <a:t>1</a:t>
            </a:fld>
            <a:endParaRPr lang="zh-CN" altLang="en-US"/>
          </a:p>
        </p:txBody>
      </p:sp>
    </p:spTree>
    <p:extLst>
      <p:ext uri="{BB962C8B-B14F-4D97-AF65-F5344CB8AC3E}">
        <p14:creationId xmlns:p14="http://schemas.microsoft.com/office/powerpoint/2010/main" val="328317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5175BC-C68F-497C-82D0-085DDB4EBBAB}" type="slidenum">
              <a:rPr lang="zh-CN" altLang="en-US" smtClean="0"/>
              <a:t>25</a:t>
            </a:fld>
            <a:endParaRPr lang="zh-CN" altLang="en-US"/>
          </a:p>
        </p:txBody>
      </p:sp>
    </p:spTree>
    <p:extLst>
      <p:ext uri="{BB962C8B-B14F-4D97-AF65-F5344CB8AC3E}">
        <p14:creationId xmlns:p14="http://schemas.microsoft.com/office/powerpoint/2010/main" val="94108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04B3A29-2668-43D9-9AEA-470767255BD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B6C753-C5A8-4D9E-AD89-EB5E75EAF2C2}" type="slidenum">
              <a:rPr lang="zh-CN" altLang="en-US" smtClean="0"/>
              <a:t>‹#›</a:t>
            </a:fld>
            <a:endParaRPr lang="zh-CN" altLang="en-US"/>
          </a:p>
        </p:txBody>
      </p:sp>
    </p:spTree>
    <p:extLst>
      <p:ext uri="{BB962C8B-B14F-4D97-AF65-F5344CB8AC3E}">
        <p14:creationId xmlns:p14="http://schemas.microsoft.com/office/powerpoint/2010/main" val="250780736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4B3A29-2668-43D9-9AEA-470767255BD4}"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B6C753-C5A8-4D9E-AD89-EB5E75EAF2C2}" type="slidenum">
              <a:rPr lang="zh-CN" altLang="en-US" smtClean="0"/>
              <a:t>‹#›</a:t>
            </a:fld>
            <a:endParaRPr lang="zh-CN" altLang="en-US"/>
          </a:p>
        </p:txBody>
      </p:sp>
    </p:spTree>
    <p:extLst>
      <p:ext uri="{BB962C8B-B14F-4D97-AF65-F5344CB8AC3E}">
        <p14:creationId xmlns:p14="http://schemas.microsoft.com/office/powerpoint/2010/main" val="233727168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4B3A29-2668-43D9-9AEA-470767255BD4}"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B6C753-C5A8-4D9E-AD89-EB5E75EAF2C2}" type="slidenum">
              <a:rPr lang="zh-CN" altLang="en-US" smtClean="0"/>
              <a:t>‹#›</a:t>
            </a:fld>
            <a:endParaRPr lang="zh-CN" altLang="en-US"/>
          </a:p>
        </p:txBody>
      </p:sp>
      <p:sp>
        <p:nvSpPr>
          <p:cNvPr id="13" name="任意多边形 12"/>
          <p:cNvSpPr/>
          <p:nvPr userDrawn="1"/>
        </p:nvSpPr>
        <p:spPr>
          <a:xfrm>
            <a:off x="3887917" y="1"/>
            <a:ext cx="8337928" cy="1671889"/>
          </a:xfrm>
          <a:custGeom>
            <a:avLst/>
            <a:gdLst>
              <a:gd name="connsiteX0" fmla="*/ 8292948 w 8337928"/>
              <a:gd name="connsiteY0" fmla="*/ 0 h 1671889"/>
              <a:gd name="connsiteX1" fmla="*/ 8331213 w 8337928"/>
              <a:gd name="connsiteY1" fmla="*/ 0 h 1671889"/>
              <a:gd name="connsiteX2" fmla="*/ 8337928 w 8337928"/>
              <a:gd name="connsiteY2" fmla="*/ 1671889 h 1671889"/>
              <a:gd name="connsiteX3" fmla="*/ 0 w 8337928"/>
              <a:gd name="connsiteY3" fmla="*/ 45928 h 1671889"/>
              <a:gd name="connsiteX4" fmla="*/ 8292948 w 8337928"/>
              <a:gd name="connsiteY4" fmla="*/ 45928 h 16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7928" h="1671889">
                <a:moveTo>
                  <a:pt x="8292948" y="0"/>
                </a:moveTo>
                <a:lnTo>
                  <a:pt x="8331213" y="0"/>
                </a:lnTo>
                <a:lnTo>
                  <a:pt x="8337928" y="1671889"/>
                </a:lnTo>
                <a:lnTo>
                  <a:pt x="0" y="45928"/>
                </a:lnTo>
                <a:lnTo>
                  <a:pt x="8292948" y="45928"/>
                </a:lnTo>
                <a:close/>
              </a:path>
            </a:pathLst>
          </a:custGeom>
          <a:solidFill>
            <a:schemeClr val="accent3">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zh-CN" altLang="en-US" dirty="0"/>
          </a:p>
        </p:txBody>
      </p:sp>
      <p:sp>
        <p:nvSpPr>
          <p:cNvPr id="14" name="任意多边形 13"/>
          <p:cNvSpPr/>
          <p:nvPr userDrawn="1"/>
        </p:nvSpPr>
        <p:spPr>
          <a:xfrm>
            <a:off x="0" y="-19050"/>
            <a:ext cx="12200445" cy="887429"/>
          </a:xfrm>
          <a:custGeom>
            <a:avLst/>
            <a:gdLst>
              <a:gd name="connsiteX0" fmla="*/ 12180865 w 12200445"/>
              <a:gd name="connsiteY0" fmla="*/ 0 h 887429"/>
              <a:gd name="connsiteX1" fmla="*/ 12200445 w 12200445"/>
              <a:gd name="connsiteY1" fmla="*/ 0 h 887429"/>
              <a:gd name="connsiteX2" fmla="*/ 12200445 w 12200445"/>
              <a:gd name="connsiteY2" fmla="*/ 41741 h 887429"/>
              <a:gd name="connsiteX3" fmla="*/ 520 w 12200445"/>
              <a:gd name="connsiteY3" fmla="*/ 887429 h 887429"/>
              <a:gd name="connsiteX4" fmla="*/ 0 w 12200445"/>
              <a:gd name="connsiteY4" fmla="*/ 123446 h 887429"/>
              <a:gd name="connsiteX5" fmla="*/ 339 w 12200445"/>
              <a:gd name="connsiteY5" fmla="*/ 10730 h 887429"/>
              <a:gd name="connsiteX6" fmla="*/ 12180865 w 12200445"/>
              <a:gd name="connsiteY6" fmla="*/ 10730 h 88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0445" h="887429">
                <a:moveTo>
                  <a:pt x="12180865" y="0"/>
                </a:moveTo>
                <a:lnTo>
                  <a:pt x="12200445" y="0"/>
                </a:lnTo>
                <a:lnTo>
                  <a:pt x="12200445" y="41741"/>
                </a:lnTo>
                <a:lnTo>
                  <a:pt x="520" y="887429"/>
                </a:lnTo>
                <a:cubicBezTo>
                  <a:pt x="2490" y="622053"/>
                  <a:pt x="173" y="378107"/>
                  <a:pt x="0" y="123446"/>
                </a:cubicBezTo>
                <a:lnTo>
                  <a:pt x="339" y="10730"/>
                </a:lnTo>
                <a:lnTo>
                  <a:pt x="12180865" y="10730"/>
                </a:lnTo>
                <a:close/>
              </a:path>
            </a:pathLst>
          </a:custGeom>
          <a:solidFill>
            <a:schemeClr val="accent2">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692735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4B3A29-2668-43D9-9AEA-470767255BD4}"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B6C753-C5A8-4D9E-AD89-EB5E75EAF2C2}" type="slidenum">
              <a:rPr lang="zh-CN" altLang="en-US" smtClean="0"/>
              <a:t>‹#›</a:t>
            </a:fld>
            <a:endParaRPr lang="zh-CN" altLang="en-US"/>
          </a:p>
        </p:txBody>
      </p:sp>
      <p:grpSp>
        <p:nvGrpSpPr>
          <p:cNvPr id="6" name="组合 5"/>
          <p:cNvGrpSpPr/>
          <p:nvPr userDrawn="1"/>
        </p:nvGrpSpPr>
        <p:grpSpPr>
          <a:xfrm>
            <a:off x="0" y="421670"/>
            <a:ext cx="12192000" cy="5685038"/>
            <a:chOff x="0" y="421669"/>
            <a:chExt cx="15119350" cy="7050039"/>
          </a:xfrm>
        </p:grpSpPr>
        <p:sp>
          <p:nvSpPr>
            <p:cNvPr id="7" name="文本框 6"/>
            <p:cNvSpPr txBox="1"/>
            <p:nvPr/>
          </p:nvSpPr>
          <p:spPr>
            <a:xfrm>
              <a:off x="3392920" y="1809840"/>
              <a:ext cx="8333509" cy="2800767"/>
            </a:xfrm>
            <a:prstGeom prst="rect">
              <a:avLst/>
            </a:prstGeom>
            <a:noFill/>
          </p:spPr>
          <p:txBody>
            <a:bodyPr wrap="square" rtlCol="0">
              <a:spAutoFit/>
            </a:bodyPr>
            <a:lstStyle/>
            <a:p>
              <a:pPr algn="ctr"/>
              <a:r>
                <a:rPr lang="zh-CN" altLang="en-US" sz="8800" dirty="0">
                  <a:latin typeface="方正粗谭黑简体" panose="02000000000000000000" pitchFamily="2" charset="-122"/>
                  <a:ea typeface="方正粗谭黑简体" panose="02000000000000000000" pitchFamily="2" charset="-122"/>
                </a:rPr>
                <a:t>更多精彩</a:t>
              </a:r>
              <a:endParaRPr lang="en-US" altLang="zh-CN" sz="8800" dirty="0">
                <a:latin typeface="方正粗谭黑简体" panose="02000000000000000000" pitchFamily="2" charset="-122"/>
                <a:ea typeface="方正粗谭黑简体" panose="02000000000000000000" pitchFamily="2" charset="-122"/>
              </a:endParaRPr>
            </a:p>
            <a:p>
              <a:pPr algn="ctr"/>
              <a:r>
                <a:rPr lang="zh-CN" altLang="en-US" sz="8800" dirty="0">
                  <a:latin typeface="方正粗谭黑简体" panose="02000000000000000000" pitchFamily="2" charset="-122"/>
                  <a:ea typeface="方正粗谭黑简体" panose="02000000000000000000" pitchFamily="2" charset="-122"/>
                </a:rPr>
                <a:t>关注我们</a:t>
              </a:r>
            </a:p>
          </p:txBody>
        </p:sp>
        <p:pic>
          <p:nvPicPr>
            <p:cNvPr id="8" name="图片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9484" y="3671888"/>
              <a:ext cx="3276600" cy="3276600"/>
            </a:xfrm>
            <a:prstGeom prst="rect">
              <a:avLst/>
            </a:prstGeom>
          </p:spPr>
        </p:pic>
        <p:pic>
          <p:nvPicPr>
            <p:cNvPr id="9" name="图片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313265" y="3642026"/>
              <a:ext cx="3276600" cy="3306462"/>
            </a:xfrm>
            <a:prstGeom prst="rect">
              <a:avLst/>
            </a:prstGeom>
          </p:spPr>
        </p:pic>
        <p:sp>
          <p:nvSpPr>
            <p:cNvPr id="10" name="文本框 9"/>
            <p:cNvSpPr txBox="1"/>
            <p:nvPr/>
          </p:nvSpPr>
          <p:spPr>
            <a:xfrm>
              <a:off x="1848138" y="6948488"/>
              <a:ext cx="2639291" cy="523220"/>
            </a:xfrm>
            <a:prstGeom prst="rect">
              <a:avLst/>
            </a:prstGeom>
            <a:noFill/>
          </p:spPr>
          <p:txBody>
            <a:bodyPr wrap="square" rtlCol="0">
              <a:spAutoFit/>
            </a:bodyPr>
            <a:lstStyle/>
            <a:p>
              <a:pPr algn="ctr"/>
              <a:r>
                <a:rPr lang="zh-CN" altLang="en-US" sz="2800" dirty="0">
                  <a:latin typeface="方正正中黑简体" panose="02000000000000000000" pitchFamily="2" charset="-122"/>
                  <a:ea typeface="方正正中黑简体" panose="02000000000000000000" pitchFamily="2" charset="-122"/>
                </a:rPr>
                <a:t>新浪微博</a:t>
              </a:r>
            </a:p>
          </p:txBody>
        </p:sp>
        <p:sp>
          <p:nvSpPr>
            <p:cNvPr id="11" name="文本框 10"/>
            <p:cNvSpPr txBox="1"/>
            <p:nvPr/>
          </p:nvSpPr>
          <p:spPr>
            <a:xfrm>
              <a:off x="10631919" y="6914285"/>
              <a:ext cx="2639291" cy="523220"/>
            </a:xfrm>
            <a:prstGeom prst="rect">
              <a:avLst/>
            </a:prstGeom>
            <a:noFill/>
          </p:spPr>
          <p:txBody>
            <a:bodyPr wrap="square" rtlCol="0">
              <a:spAutoFit/>
            </a:bodyPr>
            <a:lstStyle/>
            <a:p>
              <a:pPr algn="ctr"/>
              <a:r>
                <a:rPr lang="zh-CN" altLang="en-US" sz="2800" dirty="0">
                  <a:latin typeface="方正正中黑简体" panose="02000000000000000000" pitchFamily="2" charset="-122"/>
                  <a:ea typeface="方正正中黑简体" panose="02000000000000000000" pitchFamily="2" charset="-122"/>
                </a:rPr>
                <a:t>微信公众号</a:t>
              </a:r>
            </a:p>
          </p:txBody>
        </p:sp>
        <p:sp>
          <p:nvSpPr>
            <p:cNvPr id="12" name="文本框 11"/>
            <p:cNvSpPr txBox="1"/>
            <p:nvPr/>
          </p:nvSpPr>
          <p:spPr>
            <a:xfrm>
              <a:off x="5502275" y="4956245"/>
              <a:ext cx="4114800" cy="707886"/>
            </a:xfrm>
            <a:prstGeom prst="rect">
              <a:avLst/>
            </a:prstGeom>
            <a:noFill/>
          </p:spPr>
          <p:txBody>
            <a:bodyPr wrap="square" rtlCol="0">
              <a:spAutoFit/>
            </a:bodyPr>
            <a:lstStyle/>
            <a:p>
              <a:pPr algn="ctr"/>
              <a:r>
                <a:rPr lang="en-US" altLang="zh-CN" sz="2000" dirty="0"/>
                <a:t>www.muhedesign.com</a:t>
              </a:r>
            </a:p>
            <a:p>
              <a:pPr algn="ctr"/>
              <a:r>
                <a:rPr lang="en-US" altLang="zh-CN" sz="2000" dirty="0"/>
                <a:t>muhedesign@163.com</a:t>
              </a:r>
              <a:endParaRPr lang="zh-CN" altLang="en-US" sz="2000" dirty="0"/>
            </a:p>
          </p:txBody>
        </p:sp>
        <p:sp>
          <p:nvSpPr>
            <p:cNvPr id="13" name="矩形 12"/>
            <p:cNvSpPr/>
            <p:nvPr/>
          </p:nvSpPr>
          <p:spPr>
            <a:xfrm>
              <a:off x="0" y="421669"/>
              <a:ext cx="15119350" cy="429310"/>
            </a:xfrm>
            <a:prstGeom prst="rect">
              <a:avLst/>
            </a:prstGeom>
            <a:solidFill>
              <a:srgbClr val="BF0036"/>
            </a:solidFill>
            <a:ln>
              <a:solidFill>
                <a:srgbClr val="BF0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424094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B3A29-2668-43D9-9AEA-470767255BD4}"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6C753-C5A8-4D9E-AD89-EB5E75EAF2C2}" type="slidenum">
              <a:rPr lang="zh-CN" altLang="en-US" smtClean="0"/>
              <a:t>‹#›</a:t>
            </a:fld>
            <a:endParaRPr lang="zh-CN" altLang="en-US"/>
          </a:p>
        </p:txBody>
      </p:sp>
    </p:spTree>
    <p:extLst>
      <p:ext uri="{BB962C8B-B14F-4D97-AF65-F5344CB8AC3E}">
        <p14:creationId xmlns:p14="http://schemas.microsoft.com/office/powerpoint/2010/main" val="3084758286"/>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0" r:id="rId4"/>
  </p:sldLayoutIdLst>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v.renren.com/xn.do?ss=10791&amp;rt=1"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ustraveldocs.com/"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hyperlink" Target="http://chinese.usembassy-china.org.cn/nivfee.html" TargetMode="External"/><Relationship Id="rId2" Type="http://schemas.openxmlformats.org/officeDocument/2006/relationships/hyperlink" Target="http://www.ecitic.com/bank/personal/chuguo/5.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tjyy.bithc.bjciq.gov.cn/"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v.renren.com/xn.do?ss=10791&amp;rt=1"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OFTLINK logo  -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7657"/>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10"/>
          <p:cNvSpPr txBox="1"/>
          <p:nvPr/>
        </p:nvSpPr>
        <p:spPr>
          <a:xfrm>
            <a:off x="922415" y="2180410"/>
            <a:ext cx="10050385" cy="1938992"/>
          </a:xfrm>
          <a:prstGeom prst="rect">
            <a:avLst/>
          </a:prstGeom>
          <a:noFill/>
          <a:ln>
            <a:noFill/>
          </a:ln>
        </p:spPr>
        <p:txBody>
          <a:bodyPr wrap="square" rtlCol="0">
            <a:spAutoFit/>
            <a:scene3d>
              <a:camera prst="orthographicFront"/>
              <a:lightRig rig="threePt" dir="t">
                <a:rot lat="0" lon="0" rev="0"/>
              </a:lightRig>
            </a:scene3d>
            <a:sp3d contourW="12700"/>
          </a:bodyPr>
          <a:lstStyle/>
          <a:p>
            <a:r>
              <a:rPr kumimoji="1" lang="zh-CN" altLang="en-US" sz="6000" b="1" dirty="0">
                <a:solidFill>
                  <a:schemeClr val="bg1"/>
                </a:solidFill>
              </a:rPr>
              <a:t>英美签证申请</a:t>
            </a:r>
            <a:r>
              <a:rPr kumimoji="1" lang="en-US" altLang="zh-CN" sz="6000" b="1" dirty="0">
                <a:solidFill>
                  <a:schemeClr val="bg1"/>
                </a:solidFill>
              </a:rPr>
              <a:t>+</a:t>
            </a:r>
            <a:r>
              <a:rPr kumimoji="1" lang="zh-CN" altLang="en-US" sz="6000" b="1" dirty="0">
                <a:solidFill>
                  <a:schemeClr val="bg1"/>
                </a:solidFill>
              </a:rPr>
              <a:t>机票购买攻略</a:t>
            </a:r>
            <a:r>
              <a:rPr kumimoji="1" lang="en-US" altLang="zh-CN" sz="6000" b="1" dirty="0">
                <a:solidFill>
                  <a:schemeClr val="bg1"/>
                </a:solidFill>
              </a:rPr>
              <a:t>	</a:t>
            </a:r>
            <a:endParaRPr lang="zh-CN" altLang="en-US" sz="6000" b="1" dirty="0">
              <a:solidFill>
                <a:schemeClr val="bg1"/>
              </a:solidFill>
              <a:cs typeface="+mn-ea"/>
              <a:sym typeface="+mn-lt"/>
            </a:endParaRPr>
          </a:p>
        </p:txBody>
      </p:sp>
      <p:sp>
        <p:nvSpPr>
          <p:cNvPr id="12" name="文本框 11"/>
          <p:cNvSpPr txBox="1"/>
          <p:nvPr/>
        </p:nvSpPr>
        <p:spPr>
          <a:xfrm>
            <a:off x="1042612" y="4080452"/>
            <a:ext cx="7862806" cy="661848"/>
          </a:xfrm>
          <a:prstGeom prst="rect">
            <a:avLst/>
          </a:prstGeom>
          <a:noFill/>
          <a:ln>
            <a:noFill/>
          </a:ln>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zh-CN" altLang="en-US" sz="2800" dirty="0">
                <a:solidFill>
                  <a:schemeClr val="bg1"/>
                </a:solidFill>
                <a:cs typeface="+mn-ea"/>
                <a:sym typeface="+mn-lt"/>
              </a:rPr>
              <a:t>讲师：王楚楚</a:t>
            </a:r>
            <a:endParaRPr lang="en-US" altLang="zh-CN" sz="2800" dirty="0">
              <a:solidFill>
                <a:schemeClr val="bg1"/>
              </a:solidFill>
              <a:cs typeface="+mn-ea"/>
              <a:sym typeface="+mn-lt"/>
            </a:endParaRPr>
          </a:p>
        </p:txBody>
      </p:sp>
    </p:spTree>
    <p:extLst>
      <p:ext uri="{BB962C8B-B14F-4D97-AF65-F5344CB8AC3E}">
        <p14:creationId xmlns:p14="http://schemas.microsoft.com/office/powerpoint/2010/main" val="19407417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38141" y="1391928"/>
            <a:ext cx="4875555" cy="46392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en-US" altLang="zh-CN" sz="2000" dirty="0"/>
              <a:t>4. Travel Information</a:t>
            </a:r>
          </a:p>
          <a:p>
            <a:pPr>
              <a:lnSpc>
                <a:spcPct val="150000"/>
              </a:lnSpc>
            </a:pPr>
            <a:r>
              <a:rPr lang="zh-CN" altLang="en-US" sz="2000" dirty="0"/>
              <a:t>护照类型。</a:t>
            </a:r>
            <a:endParaRPr lang="en-US" altLang="zh-CN" sz="2000" dirty="0"/>
          </a:p>
          <a:p>
            <a:pPr>
              <a:lnSpc>
                <a:spcPct val="150000"/>
              </a:lnSpc>
            </a:pPr>
            <a:r>
              <a:rPr lang="zh-CN" altLang="en-US" sz="2000" dirty="0"/>
              <a:t>你是否定了详细的计划？</a:t>
            </a:r>
            <a:r>
              <a:rPr lang="en-US" altLang="zh-CN" sz="2000" dirty="0"/>
              <a:t>NO</a:t>
            </a:r>
            <a:r>
              <a:rPr lang="zh-CN" altLang="en-US" sz="2000" dirty="0"/>
              <a:t>！</a:t>
            </a:r>
            <a:endParaRPr lang="en-US" altLang="zh-CN" sz="2000" dirty="0"/>
          </a:p>
          <a:p>
            <a:pPr>
              <a:lnSpc>
                <a:spcPct val="150000"/>
              </a:lnSpc>
            </a:pPr>
            <a:r>
              <a:rPr lang="zh-CN" altLang="en-US" sz="2000" dirty="0"/>
              <a:t>预期到达时间，大概估算一个日子填上去。</a:t>
            </a:r>
            <a:endParaRPr lang="en-US" altLang="zh-CN" sz="2000" dirty="0"/>
          </a:p>
          <a:p>
            <a:pPr>
              <a:lnSpc>
                <a:spcPct val="150000"/>
              </a:lnSpc>
            </a:pPr>
            <a:r>
              <a:rPr lang="en-US" altLang="zh-CN" sz="2000" dirty="0"/>
              <a:t>F1: </a:t>
            </a:r>
            <a:r>
              <a:rPr lang="zh-CN" altLang="en-US" sz="2000" dirty="0"/>
              <a:t>在美国停留时间根据自己项目的长度写就好了，一年半的写</a:t>
            </a:r>
            <a:r>
              <a:rPr lang="en-US" altLang="zh-CN" sz="2000" dirty="0"/>
              <a:t>18</a:t>
            </a:r>
            <a:r>
              <a:rPr lang="zh-CN" altLang="en-US" sz="2000" dirty="0"/>
              <a:t>个月和两年都可以，注意别写成</a:t>
            </a:r>
            <a:r>
              <a:rPr lang="en-US" altLang="zh-CN" sz="2000" dirty="0"/>
              <a:t>1.5</a:t>
            </a:r>
            <a:r>
              <a:rPr lang="zh-CN" altLang="en-US" sz="2000" dirty="0"/>
              <a:t>年。</a:t>
            </a:r>
            <a:endParaRPr lang="en-US" altLang="zh-CN" sz="2000" dirty="0"/>
          </a:p>
          <a:p>
            <a:pPr>
              <a:lnSpc>
                <a:spcPct val="150000"/>
              </a:lnSpc>
            </a:pPr>
            <a:r>
              <a:rPr lang="zh-CN" altLang="en-US" sz="2000" dirty="0"/>
              <a:t>在美国的地址填大学的所在地址即可，不用很详细。</a:t>
            </a:r>
            <a:endParaRPr lang="en-US" altLang="zh-CN" sz="2000" dirty="0"/>
          </a:p>
          <a:p>
            <a:pPr>
              <a:lnSpc>
                <a:spcPct val="150000"/>
              </a:lnSpc>
            </a:pPr>
            <a:r>
              <a:rPr lang="zh-CN" altLang="en-US" sz="2000" dirty="0"/>
              <a:t> </a:t>
            </a:r>
          </a:p>
          <a:p>
            <a:pPr>
              <a:lnSpc>
                <a:spcPct val="150000"/>
              </a:lnSpc>
            </a:pPr>
            <a:r>
              <a:rPr lang="zh-CN" altLang="en-US" sz="2000" dirty="0"/>
              <a:t> </a:t>
            </a:r>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3" name="图片 12" descr="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748" y="1419224"/>
            <a:ext cx="4982064" cy="4832601"/>
          </a:xfrm>
          <a:prstGeom prst="rect">
            <a:avLst/>
          </a:prstGeom>
        </p:spPr>
      </p:pic>
    </p:spTree>
    <p:extLst>
      <p:ext uri="{BB962C8B-B14F-4D97-AF65-F5344CB8AC3E}">
        <p14:creationId xmlns:p14="http://schemas.microsoft.com/office/powerpoint/2010/main" val="107124034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97197" y="1391928"/>
            <a:ext cx="4875555" cy="46392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en-US" altLang="zh-CN" dirty="0"/>
              <a:t>5.Travel Companion Information</a:t>
            </a:r>
          </a:p>
          <a:p>
            <a:pPr>
              <a:lnSpc>
                <a:spcPct val="150000"/>
              </a:lnSpc>
            </a:pPr>
            <a:endParaRPr lang="en-US" altLang="zh-CN" dirty="0"/>
          </a:p>
          <a:p>
            <a:pPr>
              <a:lnSpc>
                <a:spcPct val="150000"/>
              </a:lnSpc>
            </a:pPr>
            <a:r>
              <a:rPr lang="en-US" altLang="zh-CN" dirty="0"/>
              <a:t>6. Previous US Travel Information</a:t>
            </a:r>
          </a:p>
          <a:p>
            <a:pPr>
              <a:lnSpc>
                <a:spcPct val="150000"/>
              </a:lnSpc>
            </a:pPr>
            <a:r>
              <a:rPr lang="zh-CN" altLang="en-US" dirty="0"/>
              <a:t>之前去过美国的</a:t>
            </a:r>
            <a:r>
              <a:rPr lang="en-US" altLang="zh-CN" dirty="0"/>
              <a:t>,</a:t>
            </a:r>
            <a:r>
              <a:rPr lang="zh-CN" altLang="en-US" dirty="0"/>
              <a:t>将日期和之前的</a:t>
            </a:r>
            <a:r>
              <a:rPr lang="en-US" altLang="zh-CN" dirty="0"/>
              <a:t>visa</a:t>
            </a:r>
            <a:r>
              <a:rPr lang="zh-CN" altLang="en-US" dirty="0"/>
              <a:t>信息填上就好，没有的话就不用填了，一律</a:t>
            </a:r>
            <a:r>
              <a:rPr lang="en-US" altLang="zh-CN" dirty="0"/>
              <a:t>no</a:t>
            </a:r>
            <a:r>
              <a:rPr lang="zh-CN" altLang="en-US" dirty="0"/>
              <a:t>。</a:t>
            </a:r>
            <a:endParaRPr lang="en-US" altLang="zh-CN" dirty="0"/>
          </a:p>
          <a:p>
            <a:pPr>
              <a:lnSpc>
                <a:spcPct val="150000"/>
              </a:lnSpc>
            </a:pPr>
            <a:endParaRPr lang="en-US" altLang="zh-CN" dirty="0"/>
          </a:p>
          <a:p>
            <a:pPr>
              <a:lnSpc>
                <a:spcPct val="150000"/>
              </a:lnSpc>
            </a:pPr>
            <a:r>
              <a:rPr lang="en-US" altLang="zh-CN" dirty="0"/>
              <a:t>7. U.S. Point of Contact Information</a:t>
            </a:r>
          </a:p>
          <a:p>
            <a:pPr>
              <a:lnSpc>
                <a:spcPct val="150000"/>
              </a:lnSpc>
            </a:pPr>
            <a:r>
              <a:rPr lang="zh-CN" altLang="en-US" dirty="0"/>
              <a:t>如果在美帝有导师的话填导师就好，没有的话随便写一个</a:t>
            </a:r>
            <a:r>
              <a:rPr lang="en-US" altLang="zh-CN" dirty="0"/>
              <a:t>school officer</a:t>
            </a:r>
            <a:r>
              <a:rPr lang="zh-CN" altLang="en-US" dirty="0"/>
              <a:t>的，通常写</a:t>
            </a:r>
            <a:r>
              <a:rPr lang="en-US" altLang="zh-CN" dirty="0"/>
              <a:t>dean</a:t>
            </a:r>
            <a:r>
              <a:rPr lang="zh-CN" altLang="en-US" dirty="0"/>
              <a:t>就好。</a:t>
            </a:r>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sp>
        <p:nvSpPr>
          <p:cNvPr id="14" name="文本占位符 3"/>
          <p:cNvSpPr txBox="1">
            <a:spLocks/>
          </p:cNvSpPr>
          <p:nvPr/>
        </p:nvSpPr>
        <p:spPr>
          <a:xfrm>
            <a:off x="6163774" y="1446519"/>
            <a:ext cx="5407065" cy="46392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kumimoji="1" lang="en-US" altLang="zh-CN" dirty="0"/>
              <a:t>8. Family Information: Relatives</a:t>
            </a:r>
          </a:p>
          <a:p>
            <a:pPr>
              <a:lnSpc>
                <a:spcPct val="120000"/>
              </a:lnSpc>
            </a:pPr>
            <a:r>
              <a:rPr kumimoji="1" lang="zh-CN" altLang="en-US" dirty="0"/>
              <a:t>写爸妈的姓名和生日。有没有亲戚在美国？</a:t>
            </a:r>
          </a:p>
          <a:p>
            <a:pPr>
              <a:lnSpc>
                <a:spcPct val="120000"/>
              </a:lnSpc>
            </a:pPr>
            <a:endParaRPr kumimoji="1" lang="en-US" altLang="zh-CN" dirty="0"/>
          </a:p>
          <a:p>
            <a:pPr>
              <a:lnSpc>
                <a:spcPct val="120000"/>
              </a:lnSpc>
            </a:pPr>
            <a:r>
              <a:rPr kumimoji="1" lang="en-US" altLang="zh-CN" dirty="0"/>
              <a:t>9. Present Work/Education/Training Information</a:t>
            </a:r>
          </a:p>
          <a:p>
            <a:pPr>
              <a:lnSpc>
                <a:spcPct val="120000"/>
              </a:lnSpc>
            </a:pPr>
            <a:endParaRPr kumimoji="1" lang="zh-CN" altLang="en-US" dirty="0"/>
          </a:p>
          <a:p>
            <a:pPr>
              <a:lnSpc>
                <a:spcPct val="120000"/>
              </a:lnSpc>
            </a:pPr>
            <a:r>
              <a:rPr kumimoji="1" lang="en-US" altLang="zh-CN" dirty="0"/>
              <a:t>10. Security and Background</a:t>
            </a:r>
            <a:r>
              <a:rPr kumimoji="1" lang="zh-CN" altLang="en-US" dirty="0"/>
              <a:t>：一律选</a:t>
            </a:r>
            <a:r>
              <a:rPr kumimoji="1" lang="en-US" altLang="zh-CN" dirty="0"/>
              <a:t>no</a:t>
            </a:r>
            <a:r>
              <a:rPr kumimoji="1" lang="zh-CN" altLang="en-US" dirty="0"/>
              <a:t>。</a:t>
            </a:r>
            <a:endParaRPr kumimoji="1" lang="en-US" altLang="zh-CN" dirty="0"/>
          </a:p>
          <a:p>
            <a:pPr>
              <a:lnSpc>
                <a:spcPct val="120000"/>
              </a:lnSpc>
            </a:pPr>
            <a:endParaRPr kumimoji="1" lang="en-US" altLang="zh-CN" dirty="0"/>
          </a:p>
          <a:p>
            <a:pPr>
              <a:lnSpc>
                <a:spcPct val="120000"/>
              </a:lnSpc>
            </a:pPr>
            <a:r>
              <a:rPr kumimoji="1" lang="en-US" altLang="zh-CN" dirty="0"/>
              <a:t>11. Additional contact: </a:t>
            </a:r>
            <a:r>
              <a:rPr kumimoji="1" lang="zh-CN" altLang="en-US" dirty="0"/>
              <a:t>填写两个国内的联系人，要求不是直系亲属，填自己的老师或同学就行了。</a:t>
            </a:r>
          </a:p>
          <a:p>
            <a:pPr>
              <a:lnSpc>
                <a:spcPct val="120000"/>
              </a:lnSpc>
            </a:pPr>
            <a:endParaRPr kumimoji="1" lang="zh-CN" altLang="en-US" dirty="0"/>
          </a:p>
          <a:p>
            <a:pPr>
              <a:lnSpc>
                <a:spcPct val="120000"/>
              </a:lnSpc>
            </a:pPr>
            <a:r>
              <a:rPr kumimoji="1" lang="en-US" altLang="zh-CN" dirty="0"/>
              <a:t>12. SEVIS</a:t>
            </a:r>
            <a:r>
              <a:rPr kumimoji="1" lang="zh-CN" altLang="en-US" dirty="0"/>
              <a:t>：填写自己的</a:t>
            </a:r>
            <a:r>
              <a:rPr kumimoji="1" lang="en-US" altLang="zh-CN" dirty="0"/>
              <a:t>SEVIS ID</a:t>
            </a:r>
            <a:r>
              <a:rPr kumimoji="1" lang="zh-CN" altLang="en-US" dirty="0"/>
              <a:t>和学校的相关信息。</a:t>
            </a:r>
          </a:p>
        </p:txBody>
      </p:sp>
    </p:spTree>
    <p:extLst>
      <p:ext uri="{BB962C8B-B14F-4D97-AF65-F5344CB8AC3E}">
        <p14:creationId xmlns:p14="http://schemas.microsoft.com/office/powerpoint/2010/main" val="120164341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97196" y="1391928"/>
            <a:ext cx="6172094" cy="51044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zh-CN" altLang="en-US" b="1" dirty="0"/>
              <a:t>上传头像</a:t>
            </a:r>
            <a:endParaRPr lang="zh-CN" altLang="en-US" dirty="0"/>
          </a:p>
          <a:p>
            <a:pPr>
              <a:lnSpc>
                <a:spcPct val="150000"/>
              </a:lnSpc>
            </a:pPr>
            <a:r>
              <a:rPr lang="en-US" altLang="zh-CN" b="1" dirty="0"/>
              <a:t>Review: </a:t>
            </a:r>
            <a:r>
              <a:rPr lang="zh-CN" altLang="en-US" b="1" dirty="0"/>
              <a:t>需再次仔细核对所有信息</a:t>
            </a:r>
            <a:endParaRPr lang="zh-CN" altLang="en-US" dirty="0"/>
          </a:p>
          <a:p>
            <a:pPr>
              <a:lnSpc>
                <a:spcPct val="150000"/>
              </a:lnSpc>
            </a:pPr>
            <a:r>
              <a:rPr lang="zh-CN" altLang="en-US" dirty="0"/>
              <a:t>注意：如果您的</a:t>
            </a:r>
            <a:r>
              <a:rPr lang="en-US" altLang="zh-CN" dirty="0"/>
              <a:t>DS-160</a:t>
            </a:r>
            <a:r>
              <a:rPr lang="zh-CN" altLang="en-US" dirty="0"/>
              <a:t>在线申请表格没有提供完整和正确的信息，使馆将不予审理此申请。 您将会被要求更新或修改您的</a:t>
            </a:r>
            <a:r>
              <a:rPr lang="en-US" altLang="zh-CN" dirty="0"/>
              <a:t>DS-160</a:t>
            </a:r>
            <a:r>
              <a:rPr lang="zh-CN" altLang="en-US" dirty="0"/>
              <a:t>表格，之后再返回使馆以便完成申请审理程序。</a:t>
            </a:r>
          </a:p>
          <a:p>
            <a:pPr>
              <a:lnSpc>
                <a:spcPct val="150000"/>
              </a:lnSpc>
            </a:pPr>
            <a:r>
              <a:rPr lang="en-US" altLang="zh-CN" b="1" dirty="0"/>
              <a:t>Sign and Submit</a:t>
            </a:r>
            <a:endParaRPr lang="en-US" altLang="zh-CN" dirty="0"/>
          </a:p>
          <a:p>
            <a:pPr>
              <a:lnSpc>
                <a:spcPct val="150000"/>
              </a:lnSpc>
            </a:pPr>
            <a:r>
              <a:rPr lang="en-US" altLang="zh-CN" dirty="0"/>
              <a:t>DS-160</a:t>
            </a:r>
            <a:r>
              <a:rPr lang="zh-CN" altLang="en-US" dirty="0"/>
              <a:t>提交后 不能再更改，确认提交后出现右边的页面。</a:t>
            </a:r>
          </a:p>
          <a:p>
            <a:pPr>
              <a:lnSpc>
                <a:spcPct val="150000"/>
              </a:lnSpc>
            </a:pPr>
            <a:r>
              <a:rPr lang="zh-CN" altLang="en-US" dirty="0"/>
              <a:t>可以选择打印申请表或者打印确认页，没有必要打印详细的申请页，面签时只要确认页就可以了。同时一定要记得给邮箱发一份作为备份。</a:t>
            </a:r>
          </a:p>
          <a:p>
            <a:pPr>
              <a:lnSpc>
                <a:spcPct val="150000"/>
              </a:lnSpc>
            </a:pPr>
            <a:endParaRPr lang="zh-CN" altLang="en-US"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3" name="图片 12" descr="8.jpeg"/>
          <p:cNvPicPr>
            <a:picLocks noChangeAspect="1"/>
          </p:cNvPicPr>
          <p:nvPr/>
        </p:nvPicPr>
        <p:blipFill rotWithShape="1">
          <a:blip r:embed="rId3">
            <a:extLst>
              <a:ext uri="{28A0092B-C50C-407E-A947-70E740481C1C}">
                <a14:useLocalDpi xmlns:a14="http://schemas.microsoft.com/office/drawing/2010/main" val="0"/>
              </a:ext>
            </a:extLst>
          </a:blip>
          <a:srcRect r="40870"/>
          <a:stretch/>
        </p:blipFill>
        <p:spPr>
          <a:xfrm>
            <a:off x="7210936" y="1158793"/>
            <a:ext cx="4270532" cy="4959306"/>
          </a:xfrm>
          <a:prstGeom prst="rect">
            <a:avLst/>
          </a:prstGeom>
        </p:spPr>
      </p:pic>
    </p:spTree>
    <p:extLst>
      <p:ext uri="{BB962C8B-B14F-4D97-AF65-F5344CB8AC3E}">
        <p14:creationId xmlns:p14="http://schemas.microsoft.com/office/powerpoint/2010/main" val="161939140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97196" y="1391928"/>
            <a:ext cx="6172094" cy="51044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zh-CN" altLang="zh-CN" sz="2000" dirty="0"/>
              <a:t>登陆网站</a:t>
            </a:r>
            <a:r>
              <a:rPr lang="en-US" altLang="zh-CN" sz="2000" dirty="0">
                <a:hlinkClick r:id="rId2"/>
              </a:rPr>
              <a:t>https://www.fmjfee.com/i901fee/index.jsp</a:t>
            </a:r>
            <a:endParaRPr lang="zh-CN" altLang="zh-CN" sz="2000" dirty="0"/>
          </a:p>
          <a:p>
            <a:pPr>
              <a:lnSpc>
                <a:spcPct val="150000"/>
              </a:lnSpc>
            </a:pPr>
            <a:r>
              <a:rPr lang="zh-CN" altLang="zh-CN" sz="2000" dirty="0"/>
              <a:t>点击</a:t>
            </a:r>
            <a:r>
              <a:rPr lang="en-US" altLang="zh-CN" sz="2000" dirty="0"/>
              <a:t>Submit Form I-901 and Fee Payment</a:t>
            </a:r>
            <a:r>
              <a:rPr lang="zh-CN" altLang="zh-CN" sz="2000" dirty="0"/>
              <a:t>，选择</a:t>
            </a:r>
            <a:r>
              <a:rPr lang="en-US" altLang="zh-CN" sz="2000" dirty="0"/>
              <a:t>FormI-20</a:t>
            </a:r>
            <a:r>
              <a:rPr lang="zh-CN" altLang="zh-CN" sz="2000" dirty="0"/>
              <a:t>。</a:t>
            </a:r>
            <a:endParaRPr lang="en-US" altLang="zh-CN" sz="2000" dirty="0"/>
          </a:p>
          <a:p>
            <a:pPr>
              <a:lnSpc>
                <a:spcPct val="150000"/>
              </a:lnSpc>
            </a:pPr>
            <a:endParaRPr lang="en-US" altLang="zh-CN" sz="2000" dirty="0"/>
          </a:p>
          <a:p>
            <a:pPr>
              <a:lnSpc>
                <a:spcPct val="150000"/>
              </a:lnSpc>
            </a:pPr>
            <a:r>
              <a:rPr lang="en-US" altLang="zh-CN" sz="2000" dirty="0"/>
              <a:t>填写完相关信息</a:t>
            </a:r>
            <a:r>
              <a:rPr lang="zh-CN" altLang="en-US" sz="2000" dirty="0"/>
              <a:t>，</a:t>
            </a:r>
            <a:r>
              <a:rPr lang="en-US" altLang="zh-CN" sz="2000" dirty="0" err="1"/>
              <a:t>然后用visa</a:t>
            </a:r>
            <a:r>
              <a:rPr lang="en-US" altLang="zh-CN" sz="2000" dirty="0"/>
              <a:t>, </a:t>
            </a:r>
            <a:r>
              <a:rPr lang="en-US" altLang="zh-CN" sz="2000" dirty="0" err="1"/>
              <a:t>master等信用卡付费</a:t>
            </a:r>
            <a:r>
              <a:rPr lang="en-US" altLang="zh-CN" sz="2000" dirty="0"/>
              <a:t>。</a:t>
            </a:r>
          </a:p>
          <a:p>
            <a:pPr>
              <a:lnSpc>
                <a:spcPct val="150000"/>
              </a:lnSpc>
            </a:pPr>
            <a:endParaRPr lang="en-US" altLang="zh-CN" sz="2000" b="1" dirty="0"/>
          </a:p>
          <a:p>
            <a:pPr>
              <a:lnSpc>
                <a:spcPct val="150000"/>
              </a:lnSpc>
            </a:pPr>
            <a:r>
              <a:rPr lang="en-US" altLang="zh-CN" sz="2000" b="1" dirty="0"/>
              <a:t>付费成功后会有确认页，保存并打印，这个面签的时候要用</a:t>
            </a:r>
            <a:r>
              <a:rPr lang="zh-CN" altLang="zh-CN" sz="2000" b="1" dirty="0"/>
              <a:t>。</a:t>
            </a:r>
            <a:endParaRPr lang="zh-CN" altLang="zh-CN" sz="2000" dirty="0"/>
          </a:p>
          <a:p>
            <a:pPr>
              <a:lnSpc>
                <a:spcPct val="150000"/>
              </a:lnSpc>
            </a:pPr>
            <a:r>
              <a:rPr lang="en-US" altLang="zh-CN" sz="2000" dirty="0"/>
              <a:t> </a:t>
            </a:r>
            <a:endParaRPr lang="zh-CN" altLang="zh-CN" sz="2000" dirty="0"/>
          </a:p>
          <a:p>
            <a:pPr>
              <a:lnSpc>
                <a:spcPct val="150000"/>
              </a:lnSpc>
            </a:pPr>
            <a:endParaRPr lang="zh-CN" altLang="zh-CN" sz="2000" dirty="0"/>
          </a:p>
          <a:p>
            <a:pPr>
              <a:lnSpc>
                <a:spcPct val="150000"/>
              </a:lnSpc>
            </a:pPr>
            <a:endParaRPr lang="en-US" altLang="zh-CN" sz="2000" dirty="0"/>
          </a:p>
          <a:p>
            <a:pPr>
              <a:lnSpc>
                <a:spcPct val="150000"/>
              </a:lnSpc>
            </a:pPr>
            <a:endParaRPr lang="zh-CN" altLang="zh-CN" sz="2000"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二</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缴</a:t>
            </a:r>
            <a:r>
              <a:rPr lang="en-US" altLang="zh-CN" sz="2400" b="1" dirty="0">
                <a:solidFill>
                  <a:srgbClr val="517EF9"/>
                </a:solidFill>
                <a:latin typeface="微软雅黑" panose="020B0503020204020204" pitchFamily="34" charset="-122"/>
                <a:ea typeface="微软雅黑" panose="020B0503020204020204" pitchFamily="34" charset="-122"/>
              </a:rPr>
              <a:t>SEVIS</a:t>
            </a:r>
            <a:r>
              <a:rPr lang="zh-CN" altLang="en-US" sz="2400" b="1" dirty="0">
                <a:solidFill>
                  <a:srgbClr val="517EF9"/>
                </a:solidFill>
                <a:latin typeface="微软雅黑" panose="020B0503020204020204" pitchFamily="34" charset="-122"/>
                <a:ea typeface="微软雅黑" panose="020B0503020204020204" pitchFamily="34" charset="-122"/>
              </a:rPr>
              <a:t>费</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4" name="图片 13" descr="9.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890" y="1158793"/>
            <a:ext cx="4625425" cy="3616874"/>
          </a:xfrm>
          <a:prstGeom prst="rect">
            <a:avLst/>
          </a:prstGeom>
        </p:spPr>
      </p:pic>
      <p:pic>
        <p:nvPicPr>
          <p:cNvPr id="16" name="图片 15" descr="1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0936" y="4973933"/>
            <a:ext cx="4505762" cy="1481932"/>
          </a:xfrm>
          <a:prstGeom prst="rect">
            <a:avLst/>
          </a:prstGeom>
        </p:spPr>
      </p:pic>
    </p:spTree>
    <p:extLst>
      <p:ext uri="{BB962C8B-B14F-4D97-AF65-F5344CB8AC3E}">
        <p14:creationId xmlns:p14="http://schemas.microsoft.com/office/powerpoint/2010/main" val="65715090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97196" y="1391928"/>
            <a:ext cx="6172094" cy="51044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en-US" altLang="zh-CN" dirty="0"/>
              <a:t>登录网站</a:t>
            </a:r>
            <a:r>
              <a:rPr lang="zh-CN" altLang="en-US" dirty="0"/>
              <a:t>按步骤预约</a:t>
            </a:r>
            <a:br>
              <a:rPr lang="en-US" altLang="zh-CN" dirty="0"/>
            </a:br>
            <a:r>
              <a:rPr lang="en-US" altLang="zh-CN" u="sng" dirty="0">
                <a:hlinkClick r:id="rId2"/>
              </a:rPr>
              <a:t>http://ustraveldocs.com/</a:t>
            </a:r>
            <a:r>
              <a:rPr lang="en-US" altLang="zh-CN" dirty="0"/>
              <a:t> </a:t>
            </a:r>
          </a:p>
          <a:p>
            <a:pPr>
              <a:lnSpc>
                <a:spcPct val="120000"/>
              </a:lnSpc>
            </a:pPr>
            <a:endParaRPr lang="en-US" altLang="zh-CN" dirty="0"/>
          </a:p>
          <a:p>
            <a:pPr>
              <a:lnSpc>
                <a:spcPct val="120000"/>
              </a:lnSpc>
            </a:pPr>
            <a:r>
              <a:rPr lang="en-US" altLang="zh-CN" dirty="0"/>
              <a:t>1. </a:t>
            </a:r>
            <a:r>
              <a:rPr lang="zh-CN" altLang="en-US" dirty="0"/>
              <a:t>需要提供您的</a:t>
            </a:r>
            <a:r>
              <a:rPr lang="en-US" altLang="zh-CN" dirty="0"/>
              <a:t>DS-160</a:t>
            </a:r>
            <a:r>
              <a:rPr lang="zh-CN" altLang="en-US" dirty="0"/>
              <a:t>申请表格上面的确认编码</a:t>
            </a:r>
            <a:endParaRPr lang="en-US" altLang="zh-CN" dirty="0"/>
          </a:p>
          <a:p>
            <a:pPr>
              <a:lnSpc>
                <a:spcPct val="120000"/>
              </a:lnSpc>
            </a:pPr>
            <a:endParaRPr lang="en-US" altLang="zh-CN" dirty="0"/>
          </a:p>
          <a:p>
            <a:pPr>
              <a:lnSpc>
                <a:spcPct val="120000"/>
              </a:lnSpc>
            </a:pPr>
            <a:r>
              <a:rPr lang="en-US" altLang="zh-CN" dirty="0"/>
              <a:t>2. </a:t>
            </a:r>
            <a:r>
              <a:rPr lang="zh-CN" altLang="en-US" dirty="0"/>
              <a:t>需要</a:t>
            </a:r>
            <a:r>
              <a:rPr lang="en-US" altLang="zh-CN" dirty="0"/>
              <a:t>选择文件送达地址，都是各地中信银行的地址，选择一个最近的。</a:t>
            </a:r>
          </a:p>
          <a:p>
            <a:pPr>
              <a:lnSpc>
                <a:spcPct val="120000"/>
              </a:lnSpc>
            </a:pPr>
            <a:endParaRPr lang="en-US" altLang="zh-CN" dirty="0"/>
          </a:p>
          <a:p>
            <a:pPr>
              <a:lnSpc>
                <a:spcPct val="120000"/>
              </a:lnSpc>
            </a:pPr>
            <a:r>
              <a:rPr lang="en-US" altLang="zh-CN" dirty="0"/>
              <a:t>3. </a:t>
            </a:r>
            <a:r>
              <a:rPr lang="zh-CN" altLang="en-US" dirty="0"/>
              <a:t>凭借</a:t>
            </a:r>
            <a:r>
              <a:rPr lang="en-US" altLang="zh-CN" dirty="0"/>
              <a:t>CGI</a:t>
            </a:r>
            <a:r>
              <a:rPr lang="zh-CN" altLang="en-US" dirty="0"/>
              <a:t>码缴费。</a:t>
            </a:r>
            <a:endParaRPr lang="en-US" altLang="zh-CN" dirty="0"/>
          </a:p>
          <a:p>
            <a:pPr>
              <a:lnSpc>
                <a:spcPct val="120000"/>
              </a:lnSpc>
            </a:pPr>
            <a:endParaRPr lang="en-US" altLang="zh-CN" dirty="0"/>
          </a:p>
          <a:p>
            <a:pPr>
              <a:lnSpc>
                <a:spcPct val="120000"/>
              </a:lnSpc>
            </a:pPr>
            <a:r>
              <a:rPr lang="en-US" altLang="zh-CN" dirty="0"/>
              <a:t>4.</a:t>
            </a:r>
            <a:r>
              <a:rPr lang="zh-CN" altLang="en-US" dirty="0"/>
              <a:t>重新登陆预约网站，在指定的栏目里输入银行收据参考号码。输入确认号码后，可以继续进入预约面谈日历页面。　</a:t>
            </a:r>
            <a:endParaRPr lang="en-US" altLang="zh-CN"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三</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预约面签</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7" name="图片 16" descr="11.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9424" y="3223076"/>
            <a:ext cx="3881868" cy="3267239"/>
          </a:xfrm>
          <a:prstGeom prst="rect">
            <a:avLst/>
          </a:prstGeom>
        </p:spPr>
      </p:pic>
      <p:pic>
        <p:nvPicPr>
          <p:cNvPr id="18" name="图片 17" descr="1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9424" y="1106360"/>
            <a:ext cx="3789789" cy="1995956"/>
          </a:xfrm>
          <a:prstGeom prst="rect">
            <a:avLst/>
          </a:prstGeom>
        </p:spPr>
      </p:pic>
    </p:spTree>
    <p:extLst>
      <p:ext uri="{BB962C8B-B14F-4D97-AF65-F5344CB8AC3E}">
        <p14:creationId xmlns:p14="http://schemas.microsoft.com/office/powerpoint/2010/main" val="11583215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descr="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747" y="-25938"/>
            <a:ext cx="8378018" cy="6883938"/>
          </a:xfrm>
          <a:prstGeom prst="rect">
            <a:avLst/>
          </a:prstGeom>
        </p:spPr>
      </p:pic>
    </p:spTree>
    <p:extLst>
      <p:ext uri="{BB962C8B-B14F-4D97-AF65-F5344CB8AC3E}">
        <p14:creationId xmlns:p14="http://schemas.microsoft.com/office/powerpoint/2010/main" val="21938386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descr="14.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59" y="0"/>
            <a:ext cx="9681882" cy="6858000"/>
          </a:xfrm>
          <a:prstGeom prst="rect">
            <a:avLst/>
          </a:prstGeom>
        </p:spPr>
      </p:pic>
    </p:spTree>
    <p:extLst>
      <p:ext uri="{BB962C8B-B14F-4D97-AF65-F5344CB8AC3E}">
        <p14:creationId xmlns:p14="http://schemas.microsoft.com/office/powerpoint/2010/main" val="99942906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97196" y="1391928"/>
            <a:ext cx="6172094" cy="51044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zh-CN" altLang="en-US" b="1" dirty="0">
                <a:solidFill>
                  <a:srgbClr val="3A76FF"/>
                </a:solidFill>
                <a:cs typeface="Corbel"/>
              </a:rPr>
              <a:t>注意：</a:t>
            </a:r>
            <a:r>
              <a:rPr lang="zh-CN" altLang="en-US" dirty="0">
                <a:cs typeface="Corbel"/>
              </a:rPr>
              <a:t>不可以携带食物， 手枪，武器或者任何的液体， 包括饮料，洗手液和抗菌胶液进入使馆。 所有的电子设备也是被禁止携带的， 包括手机，摄影，摄像，收音机和电脑。 这里没有存放的地方，因此，如果携带了上述物品，将被拒绝进入使馆，并需重新预约一新的面谈时间。</a:t>
            </a:r>
            <a:endParaRPr lang="en-US" altLang="zh-CN" dirty="0">
              <a:cs typeface="Corbel"/>
            </a:endParaRPr>
          </a:p>
          <a:p>
            <a:pPr>
              <a:lnSpc>
                <a:spcPct val="150000"/>
              </a:lnSpc>
            </a:pPr>
            <a:endParaRPr lang="zh-CN" altLang="en-US" dirty="0">
              <a:cs typeface="Corbel"/>
            </a:endParaRPr>
          </a:p>
          <a:p>
            <a:pPr>
              <a:lnSpc>
                <a:spcPct val="150000"/>
              </a:lnSpc>
            </a:pPr>
            <a:r>
              <a:rPr lang="zh-CN" altLang="en-US" dirty="0">
                <a:cs typeface="Corbel"/>
              </a:rPr>
              <a:t>美国使馆（北京）位于：</a:t>
            </a:r>
            <a:br>
              <a:rPr lang="zh-CN" altLang="en-US" dirty="0">
                <a:cs typeface="Corbel"/>
              </a:rPr>
            </a:br>
            <a:r>
              <a:rPr lang="zh-CN" altLang="en-US" dirty="0">
                <a:solidFill>
                  <a:srgbClr val="FF911C"/>
                </a:solidFill>
                <a:cs typeface="Corbel"/>
              </a:rPr>
              <a:t>北京市朝阳区安家楼路</a:t>
            </a:r>
            <a:r>
              <a:rPr lang="en-US" altLang="zh-CN" dirty="0">
                <a:solidFill>
                  <a:srgbClr val="FF911C"/>
                </a:solidFill>
                <a:cs typeface="Corbel"/>
              </a:rPr>
              <a:t>55</a:t>
            </a:r>
            <a:r>
              <a:rPr lang="zh-CN" altLang="en-US" dirty="0">
                <a:solidFill>
                  <a:srgbClr val="FF911C"/>
                </a:solidFill>
                <a:cs typeface="Corbel"/>
              </a:rPr>
              <a:t>号  邮编：</a:t>
            </a:r>
            <a:r>
              <a:rPr lang="en-US" altLang="zh-CN" dirty="0">
                <a:solidFill>
                  <a:srgbClr val="FF911C"/>
                </a:solidFill>
                <a:cs typeface="Corbel"/>
              </a:rPr>
              <a:t>100600</a:t>
            </a:r>
            <a:br>
              <a:rPr lang="en-US" altLang="zh-CN" dirty="0">
                <a:cs typeface="Corbel"/>
              </a:rPr>
            </a:br>
            <a:br>
              <a:rPr lang="en-US" altLang="zh-CN" dirty="0">
                <a:cs typeface="Corbel"/>
              </a:rPr>
            </a:br>
            <a:r>
              <a:rPr lang="zh-CN" altLang="en-US" dirty="0">
                <a:cs typeface="Corbel"/>
              </a:rPr>
              <a:t>美国使馆日坛分部位于：</a:t>
            </a:r>
            <a:br>
              <a:rPr lang="zh-CN" altLang="en-US" dirty="0">
                <a:cs typeface="Corbel"/>
              </a:rPr>
            </a:br>
            <a:r>
              <a:rPr lang="zh-CN" altLang="en-US" dirty="0">
                <a:solidFill>
                  <a:srgbClr val="FF911C"/>
                </a:solidFill>
                <a:cs typeface="Corbel"/>
              </a:rPr>
              <a:t>秀水东街２号（美国使馆老签证处）</a:t>
            </a:r>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四</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面签</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3" name="图片 12" descr="4facc3b9taa97f5e7bba8&amp;690.jpg"/>
          <p:cNvPicPr>
            <a:picLocks noChangeAspect="1"/>
          </p:cNvPicPr>
          <p:nvPr/>
        </p:nvPicPr>
        <p:blipFill>
          <a:blip r:embed="rId3"/>
          <a:stretch>
            <a:fillRect/>
          </a:stretch>
        </p:blipFill>
        <p:spPr>
          <a:xfrm>
            <a:off x="7327059" y="3889782"/>
            <a:ext cx="3669887" cy="2609060"/>
          </a:xfrm>
          <a:prstGeom prst="rect">
            <a:avLst/>
          </a:prstGeom>
        </p:spPr>
      </p:pic>
      <p:pic>
        <p:nvPicPr>
          <p:cNvPr id="14" name="图片 13" descr="2527033_13790404833055.jpg"/>
          <p:cNvPicPr>
            <a:picLocks noChangeAspect="1"/>
          </p:cNvPicPr>
          <p:nvPr/>
        </p:nvPicPr>
        <p:blipFill>
          <a:blip r:embed="rId4"/>
          <a:stretch>
            <a:fillRect/>
          </a:stretch>
        </p:blipFill>
        <p:spPr>
          <a:xfrm>
            <a:off x="7327059" y="1158793"/>
            <a:ext cx="3710354" cy="2473569"/>
          </a:xfrm>
          <a:prstGeom prst="rect">
            <a:avLst/>
          </a:prstGeom>
        </p:spPr>
      </p:pic>
    </p:spTree>
    <p:extLst>
      <p:ext uri="{BB962C8B-B14F-4D97-AF65-F5344CB8AC3E}">
        <p14:creationId xmlns:p14="http://schemas.microsoft.com/office/powerpoint/2010/main" val="6134096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6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txBox="1">
            <a:spLocks/>
          </p:cNvSpPr>
          <p:nvPr/>
        </p:nvSpPr>
        <p:spPr>
          <a:xfrm>
            <a:off x="470745" y="601393"/>
            <a:ext cx="5583846" cy="625651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zh-CN" altLang="en-US" sz="1400" b="1" dirty="0"/>
              <a:t>有效护照</a:t>
            </a:r>
            <a:r>
              <a:rPr lang="zh-CN" altLang="en-US" sz="1400" dirty="0"/>
              <a:t>：如果护照将在您预计抵美日期的六个月内过期、或已损坏、或护照上已无空白的签证签发页</a:t>
            </a:r>
            <a:r>
              <a:rPr lang="en-US" altLang="zh-CN" sz="1400" dirty="0"/>
              <a:t>, </a:t>
            </a:r>
            <a:r>
              <a:rPr lang="zh-CN" altLang="en-US" sz="1400" dirty="0"/>
              <a:t>请在前来面谈之前先申请一本新护照。</a:t>
            </a:r>
            <a:endParaRPr lang="en-US" altLang="zh-CN" sz="1400" dirty="0"/>
          </a:p>
          <a:p>
            <a:pPr>
              <a:lnSpc>
                <a:spcPct val="120000"/>
              </a:lnSpc>
            </a:pPr>
            <a:endParaRPr lang="zh-CN" altLang="en-US" sz="1400" dirty="0"/>
          </a:p>
          <a:p>
            <a:pPr>
              <a:lnSpc>
                <a:spcPct val="120000"/>
              </a:lnSpc>
            </a:pPr>
            <a:r>
              <a:rPr lang="en-US" altLang="zh-CN" sz="1400" b="1" dirty="0"/>
              <a:t>DS-160</a:t>
            </a:r>
            <a:r>
              <a:rPr lang="zh-CN" altLang="en-US" sz="1400" b="1" dirty="0"/>
              <a:t>表格确认页。</a:t>
            </a:r>
            <a:r>
              <a:rPr lang="zh-CN" altLang="en-US" sz="1400" dirty="0"/>
              <a:t>请在上面注明中文姓名、中文姓名的电报码、中文家庭地址学校名字及地址。请将表格确认页竖着打印在</a:t>
            </a:r>
            <a:r>
              <a:rPr lang="en-US" altLang="zh-CN" sz="1400" dirty="0"/>
              <a:t>A4</a:t>
            </a:r>
            <a:r>
              <a:rPr lang="zh-CN" altLang="en-US" sz="1400" dirty="0"/>
              <a:t>纸上。面谈时请携带打印出来的</a:t>
            </a:r>
            <a:r>
              <a:rPr lang="en-US" altLang="zh-CN" sz="1400" dirty="0"/>
              <a:t>DS-160</a:t>
            </a:r>
            <a:r>
              <a:rPr lang="zh-CN" altLang="en-US" sz="1400" dirty="0"/>
              <a:t>表格确认页，不要使用传真的确认页。</a:t>
            </a:r>
            <a:endParaRPr lang="en-US" altLang="zh-CN" sz="1400" dirty="0"/>
          </a:p>
          <a:p>
            <a:pPr>
              <a:lnSpc>
                <a:spcPct val="120000"/>
              </a:lnSpc>
            </a:pPr>
            <a:endParaRPr lang="zh-CN" altLang="en-US" sz="1400" dirty="0"/>
          </a:p>
          <a:p>
            <a:pPr>
              <a:lnSpc>
                <a:spcPct val="120000"/>
              </a:lnSpc>
            </a:pPr>
            <a:r>
              <a:rPr lang="zh-CN" altLang="en-US" sz="1400" b="1" dirty="0"/>
              <a:t>一张照片：</a:t>
            </a:r>
            <a:r>
              <a:rPr lang="zh-CN" altLang="en-US" sz="1400" dirty="0"/>
              <a:t>于</a:t>
            </a:r>
            <a:r>
              <a:rPr lang="en-US" altLang="zh-CN" sz="1400" dirty="0"/>
              <a:t>6</a:t>
            </a:r>
            <a:r>
              <a:rPr lang="zh-CN" altLang="en-US" sz="1400" dirty="0"/>
              <a:t>个月内拍摄的</a:t>
            </a:r>
            <a:r>
              <a:rPr lang="en-US" altLang="zh-CN" sz="1400" dirty="0"/>
              <a:t>2</a:t>
            </a:r>
            <a:r>
              <a:rPr lang="zh-CN" altLang="en-US" sz="1400" dirty="0"/>
              <a:t>英寸</a:t>
            </a:r>
            <a:r>
              <a:rPr lang="en-US" altLang="zh-CN" sz="1400" dirty="0"/>
              <a:t>x2</a:t>
            </a:r>
            <a:r>
              <a:rPr lang="zh-CN" altLang="en-US" sz="1400" dirty="0"/>
              <a:t>英寸（</a:t>
            </a:r>
            <a:r>
              <a:rPr lang="en-US" altLang="zh-CN" sz="1400" dirty="0"/>
              <a:t>51</a:t>
            </a:r>
            <a:r>
              <a:rPr lang="zh-CN" altLang="en-US" sz="1400" dirty="0"/>
              <a:t>毫米</a:t>
            </a:r>
            <a:r>
              <a:rPr lang="en-US" altLang="zh-CN" sz="1400" dirty="0"/>
              <a:t>x51</a:t>
            </a:r>
            <a:r>
              <a:rPr lang="zh-CN" altLang="en-US" sz="1400" dirty="0"/>
              <a:t>毫米）正方形白色背景的彩色正面照。</a:t>
            </a:r>
            <a:endParaRPr lang="en-US" altLang="zh-CN" sz="1400" dirty="0"/>
          </a:p>
          <a:p>
            <a:pPr>
              <a:lnSpc>
                <a:spcPct val="120000"/>
              </a:lnSpc>
            </a:pPr>
            <a:endParaRPr lang="zh-CN" altLang="en-US" sz="1400" dirty="0"/>
          </a:p>
          <a:p>
            <a:pPr>
              <a:lnSpc>
                <a:spcPct val="120000"/>
              </a:lnSpc>
            </a:pPr>
            <a:r>
              <a:rPr lang="zh-CN" altLang="en-US" sz="1400" b="1" dirty="0"/>
              <a:t>签证申请费收据原件</a:t>
            </a:r>
            <a:r>
              <a:rPr lang="en-US" altLang="zh-CN" sz="1400" b="1" dirty="0"/>
              <a:t>:</a:t>
            </a:r>
            <a:r>
              <a:rPr lang="zh-CN" altLang="en-US" sz="1400" dirty="0"/>
              <a:t>  可以在</a:t>
            </a:r>
            <a:r>
              <a:rPr lang="zh-CN" altLang="en-US" sz="1400" dirty="0">
                <a:hlinkClick r:id="rId2"/>
              </a:rPr>
              <a:t>中信银行</a:t>
            </a:r>
            <a:r>
              <a:rPr lang="zh-CN" altLang="en-US" sz="1400" dirty="0"/>
              <a:t>在中国的任何分行支付</a:t>
            </a:r>
            <a:r>
              <a:rPr lang="zh-CN" altLang="en-US" sz="1400" dirty="0">
                <a:hlinkClick r:id="rId3"/>
              </a:rPr>
              <a:t>签证申请费</a:t>
            </a:r>
            <a:r>
              <a:rPr lang="en-US" altLang="zh-CN" sz="1400" dirty="0"/>
              <a:t>1008</a:t>
            </a:r>
            <a:r>
              <a:rPr lang="zh-CN" altLang="en-US" sz="1400" dirty="0"/>
              <a:t>元人民币。将收据用胶水或胶条粘贴在确认页的下半页上。</a:t>
            </a:r>
          </a:p>
          <a:p>
            <a:pPr>
              <a:lnSpc>
                <a:spcPct val="120000"/>
              </a:lnSpc>
            </a:pPr>
            <a:endParaRPr lang="zh-CN" altLang="en-US" sz="1400" dirty="0"/>
          </a:p>
          <a:p>
            <a:pPr>
              <a:lnSpc>
                <a:spcPct val="120000"/>
              </a:lnSpc>
            </a:pPr>
            <a:r>
              <a:rPr lang="zh-CN" altLang="en-US" sz="1400" b="1" dirty="0"/>
              <a:t>填写完整的学生和交流访问学者信息系统</a:t>
            </a:r>
            <a:r>
              <a:rPr lang="en-US" altLang="zh-CN" sz="1400" b="1" dirty="0"/>
              <a:t>(SEVIS)</a:t>
            </a:r>
            <a:r>
              <a:rPr lang="zh-CN" altLang="en-US" sz="1400" b="1" dirty="0"/>
              <a:t>表格</a:t>
            </a:r>
            <a:r>
              <a:rPr lang="zh-CN" altLang="en-US" sz="1400" dirty="0"/>
              <a:t>：填写完整的</a:t>
            </a:r>
            <a:r>
              <a:rPr lang="en-US" altLang="zh-CN" sz="1400" dirty="0"/>
              <a:t>I-20A-B</a:t>
            </a:r>
            <a:r>
              <a:rPr lang="zh-CN" altLang="en-US" sz="1400" dirty="0"/>
              <a:t>表（发放给</a:t>
            </a:r>
            <a:r>
              <a:rPr lang="en-US" altLang="zh-CN" sz="1400" dirty="0"/>
              <a:t>F1</a:t>
            </a:r>
            <a:r>
              <a:rPr lang="zh-CN" altLang="en-US" sz="1400" dirty="0"/>
              <a:t>学生必须由学校指定官员（</a:t>
            </a:r>
            <a:r>
              <a:rPr lang="en-US" altLang="zh-CN" sz="1400" dirty="0"/>
              <a:t>DSO</a:t>
            </a:r>
            <a:r>
              <a:rPr lang="zh-CN" altLang="en-US" sz="1400" dirty="0"/>
              <a:t>）和申请人本人签字。表格上的姓名必须与您护照上的姓名完全一致，并已被美国的学术机构输入</a:t>
            </a:r>
            <a:r>
              <a:rPr lang="en-US" altLang="zh-CN" sz="1400" dirty="0"/>
              <a:t>SEVIS</a:t>
            </a:r>
            <a:r>
              <a:rPr lang="zh-CN" altLang="en-US" sz="1400" dirty="0"/>
              <a:t>系统。</a:t>
            </a:r>
          </a:p>
        </p:txBody>
      </p:sp>
      <p:sp>
        <p:nvSpPr>
          <p:cNvPr id="4" name="文本占位符 3"/>
          <p:cNvSpPr txBox="1">
            <a:spLocks/>
          </p:cNvSpPr>
          <p:nvPr/>
        </p:nvSpPr>
        <p:spPr>
          <a:xfrm>
            <a:off x="6400799" y="272954"/>
            <a:ext cx="5186149" cy="611647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endParaRPr kumimoji="1" lang="en-US" altLang="zh-CN" sz="1400" b="1" dirty="0">
              <a:latin typeface="Corbel"/>
              <a:cs typeface="Corbel"/>
            </a:endParaRPr>
          </a:p>
          <a:p>
            <a:r>
              <a:rPr lang="en-US" altLang="zh-CN" sz="1400" b="1" dirty="0"/>
              <a:t>SEVIS</a:t>
            </a:r>
            <a:r>
              <a:rPr lang="zh-CN" altLang="en-US" sz="1400" b="1" dirty="0"/>
              <a:t>费收据：大多数</a:t>
            </a:r>
            <a:r>
              <a:rPr lang="en-US" altLang="zh-CN" sz="1400" dirty="0"/>
              <a:t>J, F </a:t>
            </a:r>
            <a:r>
              <a:rPr lang="zh-CN" altLang="en-US" sz="1400" dirty="0"/>
              <a:t>和 </a:t>
            </a:r>
            <a:r>
              <a:rPr lang="en-US" altLang="zh-CN" sz="1400" dirty="0"/>
              <a:t>M </a:t>
            </a:r>
            <a:r>
              <a:rPr lang="zh-CN" altLang="en-US" sz="1400" dirty="0"/>
              <a:t>类签证的申请人现在必须支付维护学生和交流访问学者信息系统（</a:t>
            </a:r>
            <a:r>
              <a:rPr lang="en-US" altLang="zh-CN" sz="1400" dirty="0"/>
              <a:t>SEVIS</a:t>
            </a:r>
            <a:r>
              <a:rPr lang="zh-CN" altLang="en-US" sz="1400" dirty="0"/>
              <a:t>）的费用。请在前来面谈时携带电子版收据。</a:t>
            </a:r>
            <a:endParaRPr lang="en-US" altLang="zh-CN" sz="1400" u="sng" dirty="0"/>
          </a:p>
          <a:p>
            <a:endParaRPr lang="zh-CN" altLang="en-US" sz="1400" dirty="0"/>
          </a:p>
          <a:p>
            <a:r>
              <a:rPr lang="zh-CN" altLang="en-US" sz="1400" b="1" dirty="0"/>
              <a:t>资金证明：</a:t>
            </a:r>
            <a:r>
              <a:rPr lang="zh-CN" altLang="en-US" sz="1400" dirty="0"/>
              <a:t>证明有能力无需工作即可支付在美停留整个期间的费用。</a:t>
            </a:r>
            <a:endParaRPr lang="en-US" altLang="zh-CN" sz="1400" dirty="0"/>
          </a:p>
          <a:p>
            <a:endParaRPr lang="zh-CN" altLang="en-US" sz="1400" dirty="0"/>
          </a:p>
          <a:p>
            <a:r>
              <a:rPr lang="zh-CN" altLang="en-US" sz="1400" b="1" dirty="0"/>
              <a:t>研究</a:t>
            </a:r>
            <a:r>
              <a:rPr lang="en-US" altLang="zh-CN" sz="1400" b="1" dirty="0"/>
              <a:t>/</a:t>
            </a:r>
            <a:r>
              <a:rPr lang="zh-CN" altLang="en-US" sz="1400" b="1" dirty="0"/>
              <a:t>学习计划：</a:t>
            </a:r>
            <a:r>
              <a:rPr lang="zh-CN" altLang="en-US" sz="1400" dirty="0"/>
              <a:t>在美期间计划好的学习或研究工作的详细信息，</a:t>
            </a:r>
            <a:r>
              <a:rPr lang="zh-CN" altLang="en-US" sz="1400" b="1" dirty="0"/>
              <a:t>包括所在美国大学的导师和</a:t>
            </a:r>
            <a:r>
              <a:rPr lang="en-US" altLang="zh-CN" sz="1400" b="1" dirty="0"/>
              <a:t>/</a:t>
            </a:r>
            <a:r>
              <a:rPr lang="zh-CN" altLang="en-US" sz="1400" b="1" dirty="0"/>
              <a:t>或系主任的名字及电子邮件地址，简历。</a:t>
            </a:r>
            <a:br>
              <a:rPr lang="zh-CN" altLang="en-US" sz="1400" b="1" dirty="0"/>
            </a:br>
            <a:endParaRPr lang="zh-CN" altLang="en-US" sz="1400" dirty="0"/>
          </a:p>
          <a:p>
            <a:r>
              <a:rPr lang="zh-CN" altLang="en-US" sz="1400" b="1" dirty="0"/>
              <a:t>个人简历</a:t>
            </a:r>
            <a:r>
              <a:rPr lang="zh-CN" altLang="en-US" sz="1400" dirty="0"/>
              <a:t>：描述过去在学术和工作方面的经历，包括一份所发表文章的清单。</a:t>
            </a:r>
            <a:r>
              <a:rPr lang="en-US" altLang="zh-CN" sz="1400" dirty="0">
                <a:cs typeface="Corbel"/>
              </a:rPr>
              <a:t> </a:t>
            </a:r>
            <a:r>
              <a:rPr lang="en-US" altLang="zh-CN" sz="1400" dirty="0" err="1">
                <a:cs typeface="Corbel"/>
              </a:rPr>
              <a:t>请自动把敏感词汇，例如Security、nuclear等过滤掉</a:t>
            </a:r>
            <a:r>
              <a:rPr lang="zh-CN" altLang="en-US" sz="1400" dirty="0">
                <a:cs typeface="Corbel"/>
              </a:rPr>
              <a:t>。</a:t>
            </a:r>
            <a:endParaRPr lang="en-US" altLang="zh-CN" sz="1400" dirty="0">
              <a:cs typeface="Corbel"/>
            </a:endParaRPr>
          </a:p>
          <a:p>
            <a:endParaRPr lang="zh-CN" altLang="en-US" sz="1400" dirty="0"/>
          </a:p>
          <a:p>
            <a:r>
              <a:rPr lang="zh-CN" altLang="en-US" sz="1400" b="1" dirty="0"/>
              <a:t>返校老生的学校成绩单</a:t>
            </a:r>
            <a:r>
              <a:rPr lang="en-US" altLang="zh-CN" sz="1400" dirty="0"/>
              <a:t>: </a:t>
            </a:r>
            <a:r>
              <a:rPr lang="zh-CN" altLang="en-US" sz="1400" dirty="0"/>
              <a:t>欲返回美国学校就读的老生应该在申请签证时递交所学课程的官方成绩单。</a:t>
            </a:r>
            <a:endParaRPr lang="en-US" altLang="zh-CN" sz="1400" dirty="0"/>
          </a:p>
          <a:p>
            <a:endParaRPr lang="zh-CN" altLang="en-US" sz="1400" dirty="0"/>
          </a:p>
          <a:p>
            <a:r>
              <a:rPr lang="zh-CN" altLang="en-US" sz="1400" b="1" dirty="0"/>
              <a:t>导师的个人情况介绍</a:t>
            </a:r>
            <a:r>
              <a:rPr lang="en-US" altLang="zh-CN" sz="1400" dirty="0"/>
              <a:t>: </a:t>
            </a:r>
            <a:r>
              <a:rPr lang="zh-CN" altLang="en-US" sz="1400" dirty="0"/>
              <a:t>已经在美国大学里被分配了导师的研究生应当带来导师的个人情况介绍、简历或网页打印件。</a:t>
            </a:r>
          </a:p>
          <a:p>
            <a:endParaRPr kumimoji="1" lang="zh-CN" altLang="en-US" sz="1400" dirty="0"/>
          </a:p>
        </p:txBody>
      </p:sp>
    </p:spTree>
    <p:extLst>
      <p:ext uri="{BB962C8B-B14F-4D97-AF65-F5344CB8AC3E}">
        <p14:creationId xmlns:p14="http://schemas.microsoft.com/office/powerpoint/2010/main" val="90892867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580228" y="1199397"/>
            <a:ext cx="6172094" cy="51044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zh-CN" altLang="en-US" sz="1600" b="1" dirty="0"/>
              <a:t>面签问题一般包括：</a:t>
            </a:r>
            <a:br>
              <a:rPr lang="zh-CN" altLang="en-US" sz="1600" dirty="0"/>
            </a:br>
            <a:r>
              <a:rPr lang="en-US" altLang="zh-CN" sz="1600" dirty="0"/>
              <a:t>1</a:t>
            </a:r>
            <a:r>
              <a:rPr lang="zh-CN" altLang="en-US" sz="1600" dirty="0"/>
              <a:t>、你去美国干什么？</a:t>
            </a:r>
            <a:br>
              <a:rPr lang="zh-CN" altLang="en-US" sz="1600" dirty="0"/>
            </a:br>
            <a:r>
              <a:rPr lang="en-US" altLang="zh-CN" sz="1600" dirty="0"/>
              <a:t>2</a:t>
            </a:r>
            <a:r>
              <a:rPr lang="zh-CN" altLang="en-US" sz="1600" dirty="0"/>
              <a:t>、你打算去哪些地方？去多长时间？什么时候归国？</a:t>
            </a:r>
            <a:br>
              <a:rPr lang="zh-CN" altLang="en-US" sz="1600" dirty="0"/>
            </a:br>
            <a:r>
              <a:rPr lang="en-US" altLang="zh-CN" sz="1600" dirty="0"/>
              <a:t>3</a:t>
            </a:r>
            <a:r>
              <a:rPr lang="zh-CN" altLang="en-US" sz="1600" dirty="0"/>
              <a:t>、你在什么地方工作？职位是什么？工作几年了？月薪多少钱？</a:t>
            </a:r>
            <a:br>
              <a:rPr lang="zh-CN" altLang="en-US" sz="1600" dirty="0"/>
            </a:br>
            <a:r>
              <a:rPr lang="en-US" altLang="zh-CN" sz="1600" dirty="0"/>
              <a:t>4</a:t>
            </a:r>
            <a:r>
              <a:rPr lang="zh-CN" altLang="en-US" sz="1600" dirty="0"/>
              <a:t>、你结婚了吗？你住在哪里？你父母都是干什么的？还上班吗？</a:t>
            </a:r>
            <a:br>
              <a:rPr lang="zh-CN" altLang="en-US" sz="1600" dirty="0"/>
            </a:br>
            <a:r>
              <a:rPr lang="en-US" altLang="zh-CN" sz="1600" dirty="0"/>
              <a:t>5</a:t>
            </a:r>
            <a:r>
              <a:rPr lang="zh-CN" altLang="en-US" sz="1600" dirty="0"/>
              <a:t>、你以前出过国吗？去过哪些地方？</a:t>
            </a:r>
            <a:br>
              <a:rPr lang="zh-CN" altLang="en-US" sz="1600" dirty="0"/>
            </a:br>
            <a:r>
              <a:rPr lang="en-US" altLang="zh-CN" sz="1600" dirty="0"/>
              <a:t>6</a:t>
            </a:r>
            <a:r>
              <a:rPr lang="zh-CN" altLang="en-US" sz="1600" dirty="0"/>
              <a:t>、在美国有熟人吗？有的话会问他是什么时候去的？你们怎么认识的？你有她的签证吗？</a:t>
            </a:r>
            <a:endParaRPr lang="en-US" altLang="zh-CN" sz="1600" dirty="0"/>
          </a:p>
          <a:p>
            <a:pPr>
              <a:lnSpc>
                <a:spcPct val="120000"/>
              </a:lnSpc>
            </a:pPr>
            <a:br>
              <a:rPr lang="zh-CN" altLang="en-US" sz="1600" b="1" dirty="0"/>
            </a:br>
            <a:r>
              <a:rPr lang="zh-CN" altLang="en-US" sz="1600" b="1" dirty="0"/>
              <a:t>面签时签证官主要担心的是</a:t>
            </a:r>
            <a:br>
              <a:rPr lang="zh-CN" altLang="en-US" sz="1600" b="1" dirty="0"/>
            </a:br>
            <a:r>
              <a:rPr lang="en-US" altLang="zh-CN" sz="1600" dirty="0"/>
              <a:t>1</a:t>
            </a:r>
            <a:r>
              <a:rPr lang="zh-CN" altLang="en-US" sz="1600" dirty="0"/>
              <a:t>）你去美国会回来吗</a:t>
            </a:r>
            <a:br>
              <a:rPr lang="zh-CN" altLang="en-US" sz="1600" dirty="0"/>
            </a:br>
            <a:r>
              <a:rPr lang="en-US" altLang="zh-CN" sz="1600" dirty="0"/>
              <a:t>2</a:t>
            </a:r>
            <a:r>
              <a:rPr lang="zh-CN" altLang="en-US" sz="1600" dirty="0"/>
              <a:t>）你是不是有其他的意图</a:t>
            </a:r>
            <a:endParaRPr lang="en-US" altLang="zh-CN" sz="1600" dirty="0"/>
          </a:p>
          <a:p>
            <a:endParaRPr lang="en-US" altLang="zh-CN" sz="1600" dirty="0"/>
          </a:p>
          <a:p>
            <a:pPr marL="342900" indent="-342900">
              <a:buAutoNum type="arabicPeriod"/>
            </a:pPr>
            <a:r>
              <a:rPr lang="zh-CN" altLang="en-US" sz="1600" dirty="0"/>
              <a:t>回答签证官问题时要不卑不亢，不要改口或过多解释，言谈举止文明得当，笑容优雅，自信；能够给签证官留下一个良好的第一印象。</a:t>
            </a:r>
            <a:endParaRPr lang="en-US" altLang="zh-CN" sz="1600" dirty="0"/>
          </a:p>
          <a:p>
            <a:pPr marL="342900" indent="-342900">
              <a:buAutoNum type="arabicPeriod"/>
            </a:pPr>
            <a:r>
              <a:rPr lang="zh-CN" altLang="en-US" sz="1600" dirty="0"/>
              <a:t>回答问题时语速要尽量放慢，吐字清楚，言语简略，前后一致。</a:t>
            </a:r>
            <a:endParaRPr lang="zh-CN" altLang="zh-CN" sz="1600" dirty="0">
              <a:latin typeface="Corbel"/>
              <a:cs typeface="Corbel"/>
            </a:endParaRPr>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en-US" altLang="zh-CN" sz="2400" b="1" dirty="0">
                <a:solidFill>
                  <a:srgbClr val="517EF9"/>
                </a:solidFill>
                <a:latin typeface="微软雅黑" panose="020B0503020204020204" pitchFamily="34" charset="-122"/>
                <a:ea typeface="微软雅黑" panose="020B0503020204020204" pitchFamily="34" charset="-122"/>
              </a:rPr>
              <a:t>Tips</a:t>
            </a:r>
            <a:endParaRPr lang="zh-CN" altLang="en-US" sz="2400" b="1" dirty="0">
              <a:solidFill>
                <a:srgbClr val="517EF9"/>
              </a:solidFill>
              <a:latin typeface="微软雅黑" panose="020B0503020204020204" pitchFamily="34" charset="-122"/>
              <a:ea typeface="微软雅黑" panose="020B0503020204020204" pitchFamily="34" charset="-122"/>
            </a:endParaRP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6" name="图片 15" descr="1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640" y="1343411"/>
            <a:ext cx="4134378" cy="2497001"/>
          </a:xfrm>
          <a:prstGeom prst="rect">
            <a:avLst/>
          </a:prstGeom>
        </p:spPr>
      </p:pic>
      <p:sp>
        <p:nvSpPr>
          <p:cNvPr id="17" name="文本框 16"/>
          <p:cNvSpPr txBox="1"/>
          <p:nvPr/>
        </p:nvSpPr>
        <p:spPr>
          <a:xfrm>
            <a:off x="7097928" y="3813116"/>
            <a:ext cx="3995596" cy="2446824"/>
          </a:xfrm>
          <a:prstGeom prst="rect">
            <a:avLst/>
          </a:prstGeom>
          <a:noFill/>
        </p:spPr>
        <p:txBody>
          <a:bodyPr wrap="square" rtlCol="0">
            <a:spAutoFit/>
          </a:bodyPr>
          <a:lstStyle/>
          <a:p>
            <a:pPr>
              <a:lnSpc>
                <a:spcPct val="150000"/>
              </a:lnSpc>
            </a:pPr>
            <a:endParaRPr kumimoji="1" lang="en-US" altLang="zh-CN" sz="1700" b="1" dirty="0">
              <a:latin typeface="Corbel"/>
              <a:cs typeface="Corbel"/>
            </a:endParaRPr>
          </a:p>
          <a:p>
            <a:pPr>
              <a:lnSpc>
                <a:spcPct val="150000"/>
              </a:lnSpc>
            </a:pPr>
            <a:r>
              <a:rPr kumimoji="1" lang="zh-CN" altLang="en-US" sz="1700" b="1" dirty="0">
                <a:solidFill>
                  <a:srgbClr val="3A76FF"/>
                </a:solidFill>
                <a:latin typeface="Corbel"/>
                <a:cs typeface="Corbel"/>
              </a:rPr>
              <a:t>⬆面签通过，等着取护照吧～</a:t>
            </a:r>
            <a:endParaRPr kumimoji="1" lang="en-US" altLang="zh-CN" sz="1700" b="1" dirty="0">
              <a:solidFill>
                <a:srgbClr val="3A76FF"/>
              </a:solidFill>
              <a:latin typeface="Corbel"/>
              <a:cs typeface="Corbel"/>
            </a:endParaRPr>
          </a:p>
          <a:p>
            <a:pPr>
              <a:lnSpc>
                <a:spcPct val="150000"/>
              </a:lnSpc>
            </a:pPr>
            <a:endParaRPr kumimoji="1" lang="en-US" altLang="zh-CN" sz="1700" b="1" dirty="0">
              <a:latin typeface="Corbel"/>
              <a:cs typeface="Corbel"/>
            </a:endParaRPr>
          </a:p>
          <a:p>
            <a:pPr>
              <a:lnSpc>
                <a:spcPct val="150000"/>
              </a:lnSpc>
            </a:pPr>
            <a:r>
              <a:rPr kumimoji="1" lang="zh-CN" altLang="en-US" sz="1700" b="1" u="sng" dirty="0">
                <a:latin typeface="Corbel"/>
                <a:cs typeface="Corbel"/>
              </a:rPr>
              <a:t>关于加急</a:t>
            </a:r>
            <a:endParaRPr kumimoji="1" lang="en-US" altLang="zh-CN" sz="1700" b="1" u="sng" dirty="0">
              <a:latin typeface="Corbel"/>
              <a:cs typeface="Corbel"/>
            </a:endParaRPr>
          </a:p>
          <a:p>
            <a:pPr>
              <a:lnSpc>
                <a:spcPct val="150000"/>
              </a:lnSpc>
            </a:pPr>
            <a:r>
              <a:rPr kumimoji="1" lang="zh-CN" altLang="en-US" sz="1700" u="sng" dirty="0">
                <a:latin typeface="Corbel"/>
                <a:cs typeface="Corbel"/>
              </a:rPr>
              <a:t>只要给出一个</a:t>
            </a:r>
            <a:r>
              <a:rPr kumimoji="1" lang="en-US" altLang="zh-CN" sz="1700" u="sng" dirty="0">
                <a:latin typeface="Corbel"/>
                <a:cs typeface="Corbel"/>
              </a:rPr>
              <a:t>reasonable</a:t>
            </a:r>
            <a:r>
              <a:rPr kumimoji="1" lang="zh-CN" altLang="en-US" sz="1700" u="sng" dirty="0">
                <a:latin typeface="Corbel"/>
                <a:cs typeface="Corbel"/>
              </a:rPr>
              <a:t>的理由都可以成功加急。</a:t>
            </a:r>
            <a:endParaRPr kumimoji="1" lang="en-US" altLang="zh-CN" sz="1700" u="sng" dirty="0">
              <a:latin typeface="Corbel"/>
              <a:cs typeface="Corbel"/>
            </a:endParaRPr>
          </a:p>
        </p:txBody>
      </p:sp>
    </p:spTree>
    <p:extLst>
      <p:ext uri="{BB962C8B-B14F-4D97-AF65-F5344CB8AC3E}">
        <p14:creationId xmlns:p14="http://schemas.microsoft.com/office/powerpoint/2010/main" val="204101022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6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3436" b="43385"/>
          <a:stretch/>
        </p:blipFill>
        <p:spPr>
          <a:xfrm>
            <a:off x="0" y="750187"/>
            <a:ext cx="12192000" cy="1542196"/>
          </a:xfrm>
          <a:prstGeom prst="rect">
            <a:avLst/>
          </a:prstGeom>
        </p:spPr>
      </p:pic>
      <p:sp>
        <p:nvSpPr>
          <p:cNvPr id="15" name="矩形 14"/>
          <p:cNvSpPr/>
          <p:nvPr/>
        </p:nvSpPr>
        <p:spPr>
          <a:xfrm>
            <a:off x="0" y="750187"/>
            <a:ext cx="12192000" cy="1542196"/>
          </a:xfrm>
          <a:prstGeom prst="rect">
            <a:avLst/>
          </a:prstGeom>
          <a:solidFill>
            <a:srgbClr val="3366FF">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16"/>
          <p:cNvSpPr txBox="1"/>
          <p:nvPr/>
        </p:nvSpPr>
        <p:spPr>
          <a:xfrm>
            <a:off x="4889062" y="3607261"/>
            <a:ext cx="1907523" cy="992579"/>
          </a:xfrm>
          <a:prstGeom prst="rect">
            <a:avLst/>
          </a:prstGeom>
          <a:noFill/>
        </p:spPr>
        <p:txBody>
          <a:bodyPr wrap="square" lIns="68580" tIns="34290" rIns="68580" bIns="34290" rtlCol="0">
            <a:spAutoFit/>
          </a:bodyPr>
          <a:lstStyle/>
          <a:p>
            <a:pPr algn="dist"/>
            <a:r>
              <a:rPr lang="zh-CN" altLang="en-US" sz="6000" b="1" dirty="0">
                <a:solidFill>
                  <a:srgbClr val="3A76FF"/>
                </a:solidFill>
                <a:latin typeface="微软雅黑" panose="020B0503020204020204" pitchFamily="34" charset="-122"/>
                <a:ea typeface="微软雅黑" panose="020B0503020204020204" pitchFamily="34" charset="-122"/>
              </a:rPr>
              <a:t>美签</a:t>
            </a:r>
            <a:endParaRPr lang="en-US" altLang="en-US" sz="6000" b="1" dirty="0">
              <a:solidFill>
                <a:srgbClr val="3A76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27" y="1299040"/>
            <a:ext cx="1752410" cy="420579"/>
          </a:xfrm>
          <a:prstGeom prst="rect">
            <a:avLst/>
          </a:prstGeom>
        </p:spPr>
      </p:pic>
    </p:spTree>
    <p:extLst>
      <p:ext uri="{BB962C8B-B14F-4D97-AF65-F5344CB8AC3E}">
        <p14:creationId xmlns:p14="http://schemas.microsoft.com/office/powerpoint/2010/main" val="21695737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iterate type="lt">
                                    <p:tmPct val="2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3436" b="43385"/>
          <a:stretch/>
        </p:blipFill>
        <p:spPr>
          <a:xfrm>
            <a:off x="0" y="750187"/>
            <a:ext cx="12192000" cy="1542196"/>
          </a:xfrm>
          <a:prstGeom prst="rect">
            <a:avLst/>
          </a:prstGeom>
        </p:spPr>
      </p:pic>
      <p:sp>
        <p:nvSpPr>
          <p:cNvPr id="15" name="矩形 14"/>
          <p:cNvSpPr/>
          <p:nvPr/>
        </p:nvSpPr>
        <p:spPr>
          <a:xfrm>
            <a:off x="0" y="750187"/>
            <a:ext cx="12192000" cy="1542196"/>
          </a:xfrm>
          <a:prstGeom prst="rect">
            <a:avLst/>
          </a:prstGeom>
          <a:solidFill>
            <a:srgbClr val="3366FF">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16"/>
          <p:cNvSpPr txBox="1"/>
          <p:nvPr/>
        </p:nvSpPr>
        <p:spPr>
          <a:xfrm>
            <a:off x="4889062" y="3607261"/>
            <a:ext cx="1907523" cy="992579"/>
          </a:xfrm>
          <a:prstGeom prst="rect">
            <a:avLst/>
          </a:prstGeom>
          <a:noFill/>
        </p:spPr>
        <p:txBody>
          <a:bodyPr wrap="square" lIns="68580" tIns="34290" rIns="68580" bIns="34290" rtlCol="0">
            <a:spAutoFit/>
          </a:bodyPr>
          <a:lstStyle/>
          <a:p>
            <a:pPr algn="dist"/>
            <a:r>
              <a:rPr lang="zh-CN" altLang="en-US" sz="6000" b="1" dirty="0">
                <a:solidFill>
                  <a:srgbClr val="3A76FF"/>
                </a:solidFill>
                <a:latin typeface="微软雅黑" panose="020B0503020204020204" pitchFamily="34" charset="-122"/>
                <a:ea typeface="微软雅黑" panose="020B0503020204020204" pitchFamily="34" charset="-122"/>
              </a:rPr>
              <a:t>机票</a:t>
            </a:r>
            <a:endParaRPr lang="en-US" altLang="en-US" sz="6000" b="1" dirty="0">
              <a:solidFill>
                <a:srgbClr val="3A76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27" y="1299040"/>
            <a:ext cx="1752410" cy="420579"/>
          </a:xfrm>
          <a:prstGeom prst="rect">
            <a:avLst/>
          </a:prstGeom>
        </p:spPr>
      </p:pic>
    </p:spTree>
    <p:extLst>
      <p:ext uri="{BB962C8B-B14F-4D97-AF65-F5344CB8AC3E}">
        <p14:creationId xmlns:p14="http://schemas.microsoft.com/office/powerpoint/2010/main" val="8331774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iterate type="lt">
                                    <p:tmPct val="2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txBox="1">
            <a:spLocks/>
          </p:cNvSpPr>
          <p:nvPr/>
        </p:nvSpPr>
        <p:spPr>
          <a:xfrm>
            <a:off x="470745" y="601393"/>
            <a:ext cx="5534270" cy="625651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en-US" altLang="zh-CN" sz="1300" b="1" dirty="0"/>
              <a:t>Kayak</a:t>
            </a:r>
            <a:r>
              <a:rPr lang="en-US" altLang="zh-CN" sz="1300" dirty="0"/>
              <a:t>：</a:t>
            </a:r>
            <a:r>
              <a:rPr lang="zh-CN" altLang="en-US" sz="1300" dirty="0"/>
              <a:t>一个很好的搜索网站。这个网站不卖机票，但是会帮你对比所有卖机票网站和航空公司网站的价格。</a:t>
            </a:r>
            <a:r>
              <a:rPr lang="en-US" altLang="zh-CN" sz="1300" dirty="0"/>
              <a:t>Kayak</a:t>
            </a:r>
            <a:r>
              <a:rPr lang="zh-CN" altLang="en-US" sz="1300" dirty="0"/>
              <a:t>涵盖最大的信息量，能给你搜出便宜的机票，当然廉价航空公司的除外。</a:t>
            </a:r>
            <a:br>
              <a:rPr lang="zh-CN" altLang="en-US" sz="1300" dirty="0"/>
            </a:br>
            <a:br>
              <a:rPr lang="zh-CN" altLang="en-US" sz="1300" dirty="0"/>
            </a:br>
            <a:r>
              <a:rPr lang="en-US" altLang="zh-CN" sz="1300" b="1" dirty="0" err="1"/>
              <a:t>Travelsuperlink</a:t>
            </a:r>
            <a:r>
              <a:rPr lang="en-US" altLang="zh-CN" sz="1300" dirty="0"/>
              <a:t>：</a:t>
            </a:r>
            <a:r>
              <a:rPr lang="zh-CN" altLang="en-US" sz="1300" dirty="0"/>
              <a:t>这个网站本身也不卖机票，但它有一些美国飞中国的机票走势价格提示什么的，可以给购票者一些参考。另外也有很多机票代理的联系方式，和相关的价格信息。</a:t>
            </a:r>
            <a:br>
              <a:rPr lang="zh-CN" altLang="en-US" sz="1300" dirty="0"/>
            </a:br>
            <a:br>
              <a:rPr lang="zh-CN" altLang="en-US" sz="1300" dirty="0"/>
            </a:br>
            <a:r>
              <a:rPr lang="en-US" altLang="zh-CN" sz="1300" b="1" dirty="0" err="1"/>
              <a:t>CheapTickets</a:t>
            </a:r>
            <a:r>
              <a:rPr lang="en-US" altLang="zh-CN" sz="1300" dirty="0"/>
              <a:t>：</a:t>
            </a:r>
            <a:r>
              <a:rPr lang="zh-CN" altLang="en-US" sz="1300" dirty="0"/>
              <a:t>是美国很受欢迎的一个在线订票网站，经常提供很实惠的</a:t>
            </a:r>
            <a:r>
              <a:rPr lang="en-US" altLang="zh-CN" sz="1300" dirty="0"/>
              <a:t>Deal,</a:t>
            </a:r>
            <a:r>
              <a:rPr lang="zh-CN" altLang="en-US" sz="1300" dirty="0"/>
              <a:t>从这里几乎可以找到最便宜的机票，也不需任何订票费用。</a:t>
            </a:r>
            <a:br>
              <a:rPr lang="zh-CN" altLang="en-US" sz="1300" dirty="0"/>
            </a:br>
            <a:br>
              <a:rPr lang="zh-CN" altLang="en-US" sz="1300" dirty="0"/>
            </a:br>
            <a:r>
              <a:rPr lang="en-US" altLang="zh-CN" sz="1300" b="1" dirty="0"/>
              <a:t>Matrix Airfare Search</a:t>
            </a:r>
            <a:r>
              <a:rPr lang="en-US" altLang="zh-CN" sz="1300" dirty="0"/>
              <a:t>：</a:t>
            </a:r>
            <a:r>
              <a:rPr lang="zh-CN" altLang="en-US" sz="1300" dirty="0"/>
              <a:t>这是一款非常强大的机票搜索引擎，这家公司已经被</a:t>
            </a:r>
            <a:r>
              <a:rPr lang="en-US" altLang="zh-CN" sz="1300" dirty="0"/>
              <a:t>google</a:t>
            </a:r>
            <a:r>
              <a:rPr lang="zh-CN" altLang="en-US" sz="1300" dirty="0"/>
              <a:t>收购。它本身不卖机票，但搜索非常快捷，界面简明和搜索结果多样丰富。如果订票，可以先在这家网站上搜索到中意的行程，然后到航空公司网站在线定票或直接拨打所列的航空公司电话订票，订票时告诉行程和具体定票代码即可。</a:t>
            </a:r>
            <a:br>
              <a:rPr lang="zh-CN" altLang="en-US" sz="1300" dirty="0"/>
            </a:br>
            <a:br>
              <a:rPr lang="zh-CN" altLang="en-US" sz="1300" dirty="0"/>
            </a:br>
            <a:r>
              <a:rPr lang="en-US" altLang="zh-CN" sz="1300" b="1" dirty="0"/>
              <a:t>Priceline</a:t>
            </a:r>
            <a:r>
              <a:rPr lang="en-US" altLang="zh-CN" sz="1300" dirty="0"/>
              <a:t> ：</a:t>
            </a:r>
            <a:r>
              <a:rPr lang="zh-CN" altLang="en-US" sz="1300" dirty="0"/>
              <a:t>有一点独特的功能，就是能帮你组合两个不同航空公司的航班，让你买到比正常情况便宜的转机机票。另外，这个网站的另一大特色就是提供竞价，这样您可以通过竞价方式拍到最便宜的机票或宾馆。</a:t>
            </a:r>
            <a:br>
              <a:rPr lang="zh-CN" altLang="en-US" sz="1300" dirty="0"/>
            </a:br>
            <a:br>
              <a:rPr lang="zh-CN" altLang="en-US" sz="1300" dirty="0"/>
            </a:br>
            <a:r>
              <a:rPr lang="en-US" altLang="zh-CN" sz="1300" b="1" dirty="0"/>
              <a:t> </a:t>
            </a:r>
            <a:r>
              <a:rPr lang="en-US" altLang="zh-CN" sz="1300" b="1" dirty="0" err="1"/>
              <a:t>Studentuniverse</a:t>
            </a:r>
            <a:r>
              <a:rPr lang="en-US" altLang="zh-CN" sz="1300" dirty="0"/>
              <a:t> ：</a:t>
            </a:r>
            <a:r>
              <a:rPr lang="zh-CN" altLang="en-US" sz="1300" dirty="0"/>
              <a:t>是针对学生的价格（要有</a:t>
            </a:r>
            <a:r>
              <a:rPr lang="en-US" altLang="zh-CN" sz="1300" dirty="0"/>
              <a:t>.</a:t>
            </a:r>
            <a:r>
              <a:rPr lang="en-US" altLang="zh-CN" sz="1300" dirty="0" err="1"/>
              <a:t>edu</a:t>
            </a:r>
            <a:r>
              <a:rPr lang="zh-CN" altLang="en-US" sz="1300" dirty="0"/>
              <a:t>的邮箱）。经常会推出便宜的惊人的学生机票。</a:t>
            </a:r>
            <a:br>
              <a:rPr lang="zh-CN" altLang="en-US" sz="1300" dirty="0"/>
            </a:br>
            <a:br>
              <a:rPr lang="zh-CN" altLang="en-US" sz="1300" dirty="0"/>
            </a:br>
            <a:br>
              <a:rPr lang="zh-CN" altLang="en-US" sz="1300" dirty="0"/>
            </a:br>
            <a:endParaRPr lang="zh-CN" altLang="zh-CN" sz="1300" dirty="0">
              <a:latin typeface="Corbel"/>
              <a:cs typeface="Corbel"/>
            </a:endParaRPr>
          </a:p>
        </p:txBody>
      </p:sp>
      <p:sp>
        <p:nvSpPr>
          <p:cNvPr id="4" name="文本占位符 3"/>
          <p:cNvSpPr txBox="1">
            <a:spLocks/>
          </p:cNvSpPr>
          <p:nvPr/>
        </p:nvSpPr>
        <p:spPr>
          <a:xfrm>
            <a:off x="6237026" y="368490"/>
            <a:ext cx="5540992" cy="611647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lvl="0">
              <a:lnSpc>
                <a:spcPct val="120000"/>
              </a:lnSpc>
            </a:pPr>
            <a:br>
              <a:rPr lang="en-US" altLang="zh-CN" sz="1400" dirty="0"/>
            </a:br>
            <a:r>
              <a:rPr lang="en-US" altLang="zh-CN" sz="1400" b="1" dirty="0"/>
              <a:t> Travelocity </a:t>
            </a:r>
            <a:r>
              <a:rPr lang="en-US" altLang="zh-CN" sz="1400" dirty="0"/>
              <a:t>：</a:t>
            </a:r>
            <a:r>
              <a:rPr lang="zh-CN" altLang="en-US" sz="1400" dirty="0"/>
              <a:t>是美国国内最好的老牌买机票网站</a:t>
            </a:r>
            <a:r>
              <a:rPr lang="en-US" altLang="zh-CN" sz="1400" dirty="0"/>
              <a:t>, </a:t>
            </a:r>
            <a:r>
              <a:rPr lang="zh-CN" altLang="en-US" sz="1400" dirty="0"/>
              <a:t>经常有好的</a:t>
            </a:r>
            <a:r>
              <a:rPr lang="en-US" altLang="zh-CN" sz="1400" dirty="0"/>
              <a:t>Deal, package,</a:t>
            </a:r>
            <a:r>
              <a:rPr lang="zh-CN" altLang="en-US" sz="1400" dirty="0"/>
              <a:t>折扣高达</a:t>
            </a:r>
            <a:r>
              <a:rPr lang="en-US" altLang="zh-CN" sz="1400" dirty="0"/>
              <a:t>70% </a:t>
            </a:r>
            <a:br>
              <a:rPr lang="en-US" altLang="zh-CN" sz="1400" dirty="0"/>
            </a:br>
            <a:endParaRPr lang="en-US" altLang="zh-CN" sz="1400" dirty="0"/>
          </a:p>
          <a:p>
            <a:pPr lvl="0">
              <a:lnSpc>
                <a:spcPct val="120000"/>
              </a:lnSpc>
            </a:pPr>
            <a:r>
              <a:rPr lang="en-US" altLang="zh-CN" sz="1400" b="1" dirty="0"/>
              <a:t>Hotwire ：</a:t>
            </a:r>
            <a:r>
              <a:rPr lang="zh-CN" altLang="en-US" sz="1400" dirty="0"/>
              <a:t>折扣旅游网站 </a:t>
            </a:r>
            <a:r>
              <a:rPr lang="en-US" altLang="zh-CN" sz="1400" dirty="0"/>
              <a:t>Hotwire </a:t>
            </a:r>
            <a:r>
              <a:rPr lang="zh-CN" altLang="en-US" sz="1400" dirty="0"/>
              <a:t>与各大航空公司、酒店供应商和汽车租赁公司建立了特殊的合作关系，帮助它们实现航空满舱、酒店客满和零待租车的目标，避免出现“剩货”。这也让消费者享受到如此有着重大折扣的房费信息，这是其它旅游网站无法比拟的。</a:t>
            </a:r>
            <a:br>
              <a:rPr lang="zh-CN" altLang="en-US" sz="1400" dirty="0"/>
            </a:br>
            <a:br>
              <a:rPr lang="zh-CN" altLang="en-US" sz="1400" dirty="0"/>
            </a:br>
            <a:r>
              <a:rPr lang="en-US" altLang="zh-CN" sz="1400" b="1" dirty="0" err="1"/>
              <a:t>OneTravel</a:t>
            </a:r>
            <a:r>
              <a:rPr lang="en-US" altLang="zh-CN" sz="1400" dirty="0"/>
              <a:t>： </a:t>
            </a:r>
            <a:r>
              <a:rPr lang="zh-CN" altLang="en-US" sz="1400" dirty="0"/>
              <a:t>也是一个很好的订票网站，现在订购就送</a:t>
            </a:r>
            <a:r>
              <a:rPr lang="en-US" altLang="zh-CN" sz="1400" dirty="0"/>
              <a:t>$20.</a:t>
            </a:r>
            <a:r>
              <a:rPr lang="zh-CN" altLang="en-US" sz="1400" dirty="0"/>
              <a:t>可以买到最高</a:t>
            </a:r>
            <a:r>
              <a:rPr lang="en-US" altLang="zh-CN" sz="1400" dirty="0"/>
              <a:t>60</a:t>
            </a:r>
            <a:r>
              <a:rPr lang="zh-CN" altLang="en-US" sz="1400" dirty="0"/>
              <a:t>％折扣的机票。 </a:t>
            </a:r>
            <a:br>
              <a:rPr lang="zh-CN" altLang="en-US" sz="1400" dirty="0"/>
            </a:br>
            <a:br>
              <a:rPr lang="zh-CN" altLang="en-US" sz="1400" dirty="0"/>
            </a:br>
            <a:r>
              <a:rPr lang="en-US" altLang="zh-CN" sz="1400" b="1" dirty="0" err="1"/>
              <a:t>CheapOair</a:t>
            </a:r>
            <a:r>
              <a:rPr lang="en-US" altLang="zh-CN" sz="1400" dirty="0"/>
              <a:t>： </a:t>
            </a:r>
            <a:r>
              <a:rPr lang="zh-CN" altLang="en-US" sz="1400" dirty="0"/>
              <a:t>提供最高折扣可达</a:t>
            </a:r>
            <a:r>
              <a:rPr lang="en-US" altLang="zh-CN" sz="1400" dirty="0"/>
              <a:t>65%</a:t>
            </a:r>
            <a:r>
              <a:rPr lang="zh-CN" altLang="en-US" sz="1400" dirty="0"/>
              <a:t>。用</a:t>
            </a:r>
            <a:r>
              <a:rPr lang="en-US" altLang="zh-CN" sz="1400" dirty="0"/>
              <a:t>Code：SUMMER10, STUDENT10, SENIOR10, MILITARY10, USFLY10, ASIAFLY10, USCITY10</a:t>
            </a:r>
            <a:r>
              <a:rPr lang="zh-CN" altLang="en-US" sz="1400" dirty="0"/>
              <a:t>节省</a:t>
            </a:r>
            <a:r>
              <a:rPr lang="en-US" altLang="zh-CN" sz="1400" dirty="0"/>
              <a:t>$10</a:t>
            </a:r>
            <a:r>
              <a:rPr lang="zh-CN" altLang="en-US" sz="1400" dirty="0"/>
              <a:t>。该公司口号是：</a:t>
            </a:r>
            <a:r>
              <a:rPr lang="en-US" altLang="zh-CN" sz="1400" dirty="0"/>
              <a:t>Domestic Airfare on Sale - Super Cheap Rates. Book Now with </a:t>
            </a:r>
            <a:r>
              <a:rPr lang="en-US" altLang="zh-CN" sz="1400" dirty="0" err="1"/>
              <a:t>CheapOair.com</a:t>
            </a:r>
            <a:r>
              <a:rPr lang="en-US" altLang="zh-CN" sz="1400" dirty="0"/>
              <a:t>. </a:t>
            </a:r>
            <a:br>
              <a:rPr lang="en-US" altLang="zh-CN" sz="1400" dirty="0"/>
            </a:br>
            <a:br>
              <a:rPr lang="en-US" altLang="zh-CN" sz="1400" dirty="0"/>
            </a:br>
            <a:r>
              <a:rPr lang="en-US" altLang="zh-CN" sz="1400" b="1" dirty="0"/>
              <a:t>Orbitz</a:t>
            </a:r>
            <a:r>
              <a:rPr lang="en-US" altLang="zh-CN" sz="1400" dirty="0"/>
              <a:t> ：</a:t>
            </a:r>
            <a:r>
              <a:rPr lang="zh-CN" altLang="en-US" sz="1400" dirty="0"/>
              <a:t>是一个老牌的在线机票，酒店和旅游订票网站，相信大家都知道。</a:t>
            </a:r>
            <a:br>
              <a:rPr lang="zh-CN" altLang="en-US" sz="1400" dirty="0"/>
            </a:br>
            <a:br>
              <a:rPr lang="zh-CN" altLang="en-US" sz="1400" dirty="0"/>
            </a:br>
            <a:r>
              <a:rPr lang="en-US" altLang="zh-CN" sz="1400" b="1" dirty="0" err="1"/>
              <a:t>Flightnetwork</a:t>
            </a:r>
            <a:r>
              <a:rPr lang="en-US" altLang="zh-CN" sz="1400" b="1" dirty="0"/>
              <a:t> </a:t>
            </a:r>
            <a:r>
              <a:rPr lang="en-US" altLang="zh-CN" sz="1400" dirty="0"/>
              <a:t>：</a:t>
            </a:r>
            <a:r>
              <a:rPr lang="zh-CN" altLang="en-US" sz="1400" dirty="0"/>
              <a:t>主要提供美国和加拿大的机票、酒店和租车预订服务，提供折扣为</a:t>
            </a:r>
            <a:r>
              <a:rPr lang="en-US" altLang="zh-CN" sz="1400" dirty="0"/>
              <a:t>10~70%</a:t>
            </a:r>
            <a:r>
              <a:rPr lang="zh-CN" altLang="en-US" sz="1400" dirty="0"/>
              <a:t>。 </a:t>
            </a:r>
            <a:endParaRPr lang="en-US" altLang="zh-CN" sz="1400" dirty="0"/>
          </a:p>
          <a:p>
            <a:pPr lvl="0">
              <a:lnSpc>
                <a:spcPct val="120000"/>
              </a:lnSpc>
            </a:pPr>
            <a:endParaRPr lang="en-US" altLang="zh-CN" sz="1400" dirty="0">
              <a:latin typeface="Corbel"/>
              <a:cs typeface="Corbel"/>
            </a:endParaRPr>
          </a:p>
          <a:p>
            <a:pPr lvl="0">
              <a:lnSpc>
                <a:spcPct val="120000"/>
              </a:lnSpc>
            </a:pPr>
            <a:r>
              <a:rPr lang="en-US" altLang="zh-CN" sz="1400" b="1" dirty="0"/>
              <a:t>Expedia</a:t>
            </a:r>
            <a:r>
              <a:rPr lang="en-US" altLang="zh-CN" sz="1400" dirty="0"/>
              <a:t>：</a:t>
            </a:r>
            <a:r>
              <a:rPr lang="zh-CN" altLang="en-US" sz="1400" dirty="0"/>
              <a:t>北美</a:t>
            </a:r>
            <a:r>
              <a:rPr lang="en-US" altLang="zh-CN" sz="1400" dirty="0"/>
              <a:t>#1 online travel agency,</a:t>
            </a:r>
            <a:r>
              <a:rPr lang="zh-CN" altLang="en-US" sz="1400" dirty="0"/>
              <a:t>其主要特点是：</a:t>
            </a:r>
            <a:r>
              <a:rPr lang="en-US" altLang="zh-CN" sz="1400" dirty="0"/>
              <a:t>No Expedia Change or Cancel fees on hotels, cruises, cars and more! </a:t>
            </a:r>
            <a:r>
              <a:rPr lang="zh-CN" altLang="en-US" sz="1400" dirty="0"/>
              <a:t>和</a:t>
            </a:r>
            <a:r>
              <a:rPr lang="en-US" altLang="zh-CN" sz="1400" dirty="0"/>
              <a:t>Last-Minute Hotel Deals at </a:t>
            </a:r>
            <a:r>
              <a:rPr lang="en-US" altLang="zh-CN" sz="1400" dirty="0" err="1"/>
              <a:t>Expedia.com</a:t>
            </a:r>
            <a:r>
              <a:rPr lang="en-US" altLang="zh-CN" sz="1400" dirty="0"/>
              <a:t>。</a:t>
            </a:r>
            <a:r>
              <a:rPr lang="zh-CN" altLang="en-US" sz="1400" dirty="0"/>
              <a:t>香港站：</a:t>
            </a:r>
            <a:r>
              <a:rPr lang="en-US" altLang="zh-CN" sz="1400" dirty="0"/>
              <a:t>http://</a:t>
            </a:r>
            <a:r>
              <a:rPr lang="en-US" altLang="zh-CN" sz="1400" dirty="0" err="1"/>
              <a:t>www.expedia.com.hk</a:t>
            </a:r>
            <a:r>
              <a:rPr lang="en-US" altLang="zh-CN" sz="1400" dirty="0"/>
              <a:t>。</a:t>
            </a:r>
            <a:br>
              <a:rPr lang="en-US" altLang="zh-CN" sz="1400" dirty="0"/>
            </a:br>
            <a:endParaRPr lang="zh-CN" altLang="zh-CN" sz="1400" dirty="0">
              <a:latin typeface="Corbel"/>
              <a:cs typeface="Corbel"/>
            </a:endParaRPr>
          </a:p>
        </p:txBody>
      </p:sp>
    </p:spTree>
    <p:extLst>
      <p:ext uri="{BB962C8B-B14F-4D97-AF65-F5344CB8AC3E}">
        <p14:creationId xmlns:p14="http://schemas.microsoft.com/office/powerpoint/2010/main" val="50684513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txBox="1">
            <a:spLocks/>
          </p:cNvSpPr>
          <p:nvPr/>
        </p:nvSpPr>
        <p:spPr>
          <a:xfrm>
            <a:off x="416154" y="110074"/>
            <a:ext cx="5534270" cy="650909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br>
              <a:rPr lang="en-US" altLang="zh-CN" sz="1400" dirty="0"/>
            </a:br>
            <a:r>
              <a:rPr lang="en-US" altLang="zh-CN" sz="1400" b="1" dirty="0" err="1"/>
              <a:t>Cheapflights</a:t>
            </a:r>
            <a:r>
              <a:rPr lang="en-US" altLang="zh-CN" sz="1400" dirty="0"/>
              <a:t>：</a:t>
            </a:r>
            <a:r>
              <a:rPr lang="zh-CN" altLang="en-US" sz="1400" dirty="0"/>
              <a:t>可提供同时搜索上百家公司的机票，酒店和度假折扣信息的网站。通过这个网站经常能找到比较实惠的</a:t>
            </a:r>
            <a:r>
              <a:rPr lang="en-US" altLang="zh-CN" sz="1400" dirty="0"/>
              <a:t>Deal。 </a:t>
            </a:r>
            <a:br>
              <a:rPr lang="en-US" altLang="zh-CN" sz="1400" dirty="0"/>
            </a:br>
            <a:br>
              <a:rPr lang="en-US" altLang="zh-CN" sz="1400" dirty="0"/>
            </a:br>
            <a:r>
              <a:rPr lang="en-US" altLang="zh-CN" sz="1400" b="1" dirty="0" err="1"/>
              <a:t>Vayama</a:t>
            </a:r>
            <a:r>
              <a:rPr lang="en-US" altLang="zh-CN" sz="1400" dirty="0"/>
              <a:t>：</a:t>
            </a:r>
            <a:r>
              <a:rPr lang="zh-CN" altLang="en-US" sz="1400" dirty="0"/>
              <a:t>这是一个专门为国际机票而开的网站，可以买到最高</a:t>
            </a:r>
            <a:r>
              <a:rPr lang="en-US" altLang="zh-CN" sz="1400" dirty="0"/>
              <a:t>60</a:t>
            </a:r>
            <a:r>
              <a:rPr lang="zh-CN" altLang="en-US" sz="1400" dirty="0"/>
              <a:t>％折扣的国际机票。 </a:t>
            </a:r>
            <a:br>
              <a:rPr lang="zh-CN" altLang="en-US" sz="1400" dirty="0"/>
            </a:br>
            <a:br>
              <a:rPr lang="zh-CN" altLang="en-US" sz="1400" dirty="0"/>
            </a:br>
            <a:r>
              <a:rPr lang="en-US" altLang="zh-CN" sz="1400" b="1" dirty="0"/>
              <a:t>Airfare</a:t>
            </a:r>
            <a:r>
              <a:rPr lang="en-US" altLang="zh-CN" sz="1400" dirty="0"/>
              <a:t>：</a:t>
            </a:r>
            <a:r>
              <a:rPr lang="zh-CN" altLang="en-US" sz="1400" dirty="0"/>
              <a:t>该公司经常提供折扣可达</a:t>
            </a:r>
            <a:r>
              <a:rPr lang="en-US" altLang="zh-CN" sz="1400" dirty="0"/>
              <a:t>70%</a:t>
            </a:r>
            <a:r>
              <a:rPr lang="zh-CN" altLang="en-US" sz="1400" dirty="0"/>
              <a:t>的机票。经常能买到很便宜的国际机票。</a:t>
            </a:r>
            <a:br>
              <a:rPr lang="zh-CN" altLang="en-US" sz="1400" dirty="0"/>
            </a:br>
            <a:br>
              <a:rPr lang="zh-CN" altLang="en-US" sz="1400" dirty="0"/>
            </a:br>
            <a:r>
              <a:rPr lang="en-US" altLang="zh-CN" sz="1400" b="1" dirty="0" err="1"/>
              <a:t>Smartfares</a:t>
            </a:r>
            <a:r>
              <a:rPr lang="en-US" altLang="zh-CN" sz="1400" dirty="0"/>
              <a:t>：</a:t>
            </a:r>
            <a:r>
              <a:rPr lang="zh-CN" altLang="en-US" sz="1400" dirty="0"/>
              <a:t>目前主要提供美国和加拿大的机票、酒店和租车预订服务 </a:t>
            </a:r>
            <a:br>
              <a:rPr lang="zh-CN" altLang="en-US" sz="1400" dirty="0"/>
            </a:br>
            <a:br>
              <a:rPr lang="zh-CN" altLang="en-US" sz="1400" dirty="0"/>
            </a:br>
            <a:r>
              <a:rPr lang="en-US" altLang="zh-CN" sz="1400" b="1" dirty="0" err="1"/>
              <a:t>Travelation</a:t>
            </a:r>
            <a:r>
              <a:rPr lang="en-US" altLang="zh-CN" sz="1400" dirty="0"/>
              <a:t>： </a:t>
            </a:r>
            <a:r>
              <a:rPr lang="zh-CN" altLang="en-US" sz="1400" dirty="0"/>
              <a:t>一个新的机票，酒店和租车三合一网站。 </a:t>
            </a:r>
            <a:br>
              <a:rPr lang="zh-CN" altLang="en-US" sz="1400" dirty="0"/>
            </a:br>
            <a:br>
              <a:rPr lang="zh-CN" altLang="en-US" sz="1400" dirty="0"/>
            </a:br>
            <a:r>
              <a:rPr lang="en-US" altLang="zh-CN" sz="1400" b="1" dirty="0"/>
              <a:t>Dubai Emirates</a:t>
            </a:r>
            <a:r>
              <a:rPr lang="en-US" altLang="zh-CN" sz="1400" dirty="0"/>
              <a:t>：</a:t>
            </a:r>
            <a:r>
              <a:rPr lang="zh-CN" altLang="en-US" sz="1400" dirty="0"/>
              <a:t>国际航空公司，现在提供去世界各地的机票。</a:t>
            </a:r>
            <a:endParaRPr lang="en-US" altLang="zh-CN" sz="1400" dirty="0"/>
          </a:p>
          <a:p>
            <a:pPr>
              <a:lnSpc>
                <a:spcPct val="120000"/>
              </a:lnSpc>
            </a:pPr>
            <a:endParaRPr lang="en-US" altLang="zh-CN" sz="1400" dirty="0"/>
          </a:p>
          <a:p>
            <a:pPr>
              <a:lnSpc>
                <a:spcPct val="120000"/>
              </a:lnSpc>
            </a:pPr>
            <a:r>
              <a:rPr lang="en-US" altLang="zh-CN" sz="1400" b="1" dirty="0"/>
              <a:t>Delta</a:t>
            </a:r>
            <a:r>
              <a:rPr lang="en-US" altLang="zh-CN" sz="1400" dirty="0"/>
              <a:t>： </a:t>
            </a:r>
            <a:r>
              <a:rPr lang="zh-CN" altLang="en-US" sz="1400" dirty="0"/>
              <a:t>全世界第二大航空公司</a:t>
            </a:r>
            <a:r>
              <a:rPr lang="en-US" altLang="zh-CN" sz="1400" dirty="0"/>
              <a:t>, </a:t>
            </a:r>
            <a:r>
              <a:rPr lang="zh-CN" altLang="en-US" sz="1400" dirty="0"/>
              <a:t>提供</a:t>
            </a:r>
            <a:r>
              <a:rPr lang="en-US" altLang="zh-CN" sz="1400" dirty="0"/>
              <a:t>90</a:t>
            </a:r>
            <a:r>
              <a:rPr lang="zh-CN" altLang="en-US" sz="1400" dirty="0"/>
              <a:t>多个国家</a:t>
            </a:r>
            <a:r>
              <a:rPr lang="en-US" altLang="zh-CN" sz="1400" dirty="0"/>
              <a:t>500</a:t>
            </a:r>
            <a:r>
              <a:rPr lang="zh-CN" altLang="en-US" sz="1400" dirty="0"/>
              <a:t>多个城市的机票</a:t>
            </a:r>
            <a:r>
              <a:rPr lang="en-US" altLang="zh-CN" sz="1400" dirty="0"/>
              <a:t>, </a:t>
            </a:r>
            <a:r>
              <a:rPr lang="zh-CN" altLang="en-US" sz="1400" dirty="0"/>
              <a:t>价格相对其他航空公司较低。链接是中文版网页。</a:t>
            </a:r>
            <a:br>
              <a:rPr lang="zh-CN" altLang="en-US" sz="1400" dirty="0"/>
            </a:br>
            <a:br>
              <a:rPr lang="zh-CN" altLang="en-US" sz="1400" dirty="0"/>
            </a:br>
            <a:r>
              <a:rPr lang="en-US" altLang="zh-CN" sz="1400" b="1" dirty="0" err="1"/>
              <a:t>Travelzoo</a:t>
            </a:r>
            <a:r>
              <a:rPr lang="en-US" altLang="zh-CN" sz="1400" dirty="0"/>
              <a:t>：</a:t>
            </a:r>
            <a:r>
              <a:rPr lang="zh-CN" altLang="en-US" sz="1400" dirty="0"/>
              <a:t>中国大陆网站域名叫旅游族。在旅游方面，强烈建议订阅</a:t>
            </a:r>
            <a:r>
              <a:rPr lang="en-US" altLang="zh-CN" sz="1400" dirty="0" err="1"/>
              <a:t>Travelzoo</a:t>
            </a:r>
            <a:r>
              <a:rPr lang="zh-CN" altLang="en-US" sz="1400" dirty="0"/>
              <a:t>的每周</a:t>
            </a:r>
            <a:r>
              <a:rPr lang="en-US" altLang="zh-CN" sz="1400" dirty="0"/>
              <a:t>top 20 travel deal 。</a:t>
            </a:r>
            <a:r>
              <a:rPr lang="zh-CN" altLang="en-US" sz="1400" dirty="0"/>
              <a:t>有一些五十块钱住总统套房啊，一百块钱美国东西往返机票啊，还有</a:t>
            </a:r>
            <a:r>
              <a:rPr lang="en-US" altLang="zh-CN" sz="1400" dirty="0"/>
              <a:t>200</a:t>
            </a:r>
            <a:r>
              <a:rPr lang="zh-CN" altLang="en-US" sz="1400" dirty="0"/>
              <a:t>块钱加勒比游轮游 啊</a:t>
            </a:r>
            <a:r>
              <a:rPr lang="en-US" altLang="zh-CN" sz="1400" dirty="0"/>
              <a:t>…</a:t>
            </a:r>
            <a:r>
              <a:rPr lang="zh-CN" altLang="en-US" sz="1400" dirty="0"/>
              <a:t>非常诱人的，看看也开心。  </a:t>
            </a:r>
            <a:endParaRPr lang="zh-CN" altLang="zh-CN" sz="1400" dirty="0">
              <a:latin typeface="Corbel"/>
              <a:cs typeface="Corbel"/>
            </a:endParaRPr>
          </a:p>
        </p:txBody>
      </p:sp>
      <p:sp>
        <p:nvSpPr>
          <p:cNvPr id="4" name="文本占位符 3"/>
          <p:cNvSpPr txBox="1">
            <a:spLocks/>
          </p:cNvSpPr>
          <p:nvPr/>
        </p:nvSpPr>
        <p:spPr>
          <a:xfrm>
            <a:off x="6237026" y="368491"/>
            <a:ext cx="5540992" cy="249754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en-US" altLang="zh-CN" sz="1400" b="1"/>
              <a:t>Lastminute</a:t>
            </a:r>
            <a:r>
              <a:rPr lang="en-US" altLang="zh-CN" sz="1400" dirty="0"/>
              <a:t>：</a:t>
            </a:r>
            <a:r>
              <a:rPr lang="zh-CN" altLang="en-US" sz="1400" dirty="0"/>
              <a:t>如果你想出去玩，但只剩下一两周了，那么这个网站会有一些好的</a:t>
            </a:r>
            <a:r>
              <a:rPr lang="en-US" altLang="zh-CN" sz="1400" dirty="0"/>
              <a:t>last minute travel packages。</a:t>
            </a:r>
            <a:r>
              <a:rPr lang="zh-CN" altLang="en-US" sz="1400" dirty="0"/>
              <a:t>但是早动手才是王道，这里的</a:t>
            </a:r>
            <a:r>
              <a:rPr lang="en-US" altLang="zh-CN" sz="1400" dirty="0"/>
              <a:t>deal</a:t>
            </a:r>
            <a:r>
              <a:rPr lang="zh-CN" altLang="en-US" sz="1400" dirty="0"/>
              <a:t>肯定不会比</a:t>
            </a:r>
            <a:r>
              <a:rPr lang="en-US" altLang="zh-CN" sz="1400" dirty="0" err="1"/>
              <a:t>travelzoo</a:t>
            </a:r>
            <a:r>
              <a:rPr lang="zh-CN" altLang="en-US" sz="1400" dirty="0"/>
              <a:t>上提前两个月预定的</a:t>
            </a:r>
            <a:r>
              <a:rPr lang="en-US" altLang="zh-CN" sz="1400" dirty="0"/>
              <a:t>deal</a:t>
            </a:r>
            <a:r>
              <a:rPr lang="zh-CN" altLang="en-US" sz="1400" dirty="0"/>
              <a:t>好。</a:t>
            </a:r>
            <a:br>
              <a:rPr lang="zh-CN" altLang="en-US" sz="1400" dirty="0"/>
            </a:br>
            <a:br>
              <a:rPr lang="zh-CN" altLang="en-US" sz="1400" dirty="0"/>
            </a:br>
            <a:r>
              <a:rPr lang="en-US" altLang="zh-CN" sz="1400" b="1" dirty="0" err="1"/>
              <a:t>webjet</a:t>
            </a:r>
            <a:r>
              <a:rPr lang="en-US" altLang="zh-CN" sz="1400" dirty="0"/>
              <a:t>：</a:t>
            </a:r>
            <a:r>
              <a:rPr lang="zh-CN" altLang="en-US" sz="1400" dirty="0"/>
              <a:t>感谢</a:t>
            </a:r>
            <a:r>
              <a:rPr lang="en-US" altLang="zh-CN" sz="1400" dirty="0" err="1"/>
              <a:t>apureflame</a:t>
            </a:r>
            <a:r>
              <a:rPr lang="zh-CN" altLang="en-US" sz="1400" dirty="0"/>
              <a:t>推荐，楼主的美国朋友推荐过，她每次订往返机票都会用到。</a:t>
            </a:r>
            <a:br>
              <a:rPr lang="zh-CN" altLang="en-US" sz="1400" dirty="0"/>
            </a:br>
            <a:endParaRPr lang="en-US" altLang="zh-CN" sz="1400" dirty="0"/>
          </a:p>
          <a:p>
            <a:pPr>
              <a:lnSpc>
                <a:spcPct val="120000"/>
              </a:lnSpc>
            </a:pPr>
            <a:r>
              <a:rPr lang="zh-CN" altLang="en-US" sz="1400" dirty="0">
                <a:cs typeface="Corbel"/>
              </a:rPr>
              <a:t>推荐：</a:t>
            </a:r>
            <a:r>
              <a:rPr lang="en-US" altLang="zh-CN" sz="1400" dirty="0">
                <a:cs typeface="Corbel"/>
              </a:rPr>
              <a:t>Google Flights</a:t>
            </a:r>
          </a:p>
          <a:p>
            <a:pPr>
              <a:lnSpc>
                <a:spcPct val="120000"/>
              </a:lnSpc>
            </a:pPr>
            <a:endParaRPr lang="en-US" altLang="zh-CN" sz="1400" dirty="0">
              <a:cs typeface="Corbel"/>
            </a:endParaRPr>
          </a:p>
        </p:txBody>
      </p:sp>
      <p:pic>
        <p:nvPicPr>
          <p:cNvPr id="5" name="图片 4" descr="3.jpg"/>
          <p:cNvPicPr>
            <a:picLocks noChangeAspect="1"/>
          </p:cNvPicPr>
          <p:nvPr/>
        </p:nvPicPr>
        <p:blipFill rotWithShape="1">
          <a:blip r:embed="rId2" cstate="print"/>
          <a:srcRect t="15255"/>
          <a:stretch/>
        </p:blipFill>
        <p:spPr>
          <a:xfrm>
            <a:off x="6375821" y="2975212"/>
            <a:ext cx="5214583" cy="3302757"/>
          </a:xfrm>
          <a:prstGeom prst="rect">
            <a:avLst/>
          </a:prstGeom>
        </p:spPr>
      </p:pic>
    </p:spTree>
    <p:extLst>
      <p:ext uri="{BB962C8B-B14F-4D97-AF65-F5344CB8AC3E}">
        <p14:creationId xmlns:p14="http://schemas.microsoft.com/office/powerpoint/2010/main" val="157692935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3436" b="43385"/>
          <a:stretch/>
        </p:blipFill>
        <p:spPr>
          <a:xfrm>
            <a:off x="0" y="750187"/>
            <a:ext cx="12192000" cy="1542196"/>
          </a:xfrm>
          <a:prstGeom prst="rect">
            <a:avLst/>
          </a:prstGeom>
        </p:spPr>
      </p:pic>
      <p:sp>
        <p:nvSpPr>
          <p:cNvPr id="15" name="矩形 14"/>
          <p:cNvSpPr/>
          <p:nvPr/>
        </p:nvSpPr>
        <p:spPr>
          <a:xfrm>
            <a:off x="0" y="750187"/>
            <a:ext cx="12192000" cy="1542196"/>
          </a:xfrm>
          <a:prstGeom prst="rect">
            <a:avLst/>
          </a:prstGeom>
          <a:solidFill>
            <a:srgbClr val="3366FF">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16"/>
          <p:cNvSpPr txBox="1"/>
          <p:nvPr/>
        </p:nvSpPr>
        <p:spPr>
          <a:xfrm>
            <a:off x="4889062" y="3607261"/>
            <a:ext cx="1907523" cy="992579"/>
          </a:xfrm>
          <a:prstGeom prst="rect">
            <a:avLst/>
          </a:prstGeom>
          <a:noFill/>
        </p:spPr>
        <p:txBody>
          <a:bodyPr wrap="square" lIns="68580" tIns="34290" rIns="68580" bIns="34290" rtlCol="0">
            <a:spAutoFit/>
          </a:bodyPr>
          <a:lstStyle/>
          <a:p>
            <a:pPr algn="dist"/>
            <a:r>
              <a:rPr lang="zh-CN" altLang="en-US" sz="6000" b="1" dirty="0">
                <a:solidFill>
                  <a:srgbClr val="3A76FF"/>
                </a:solidFill>
                <a:latin typeface="微软雅黑" panose="020B0503020204020204" pitchFamily="34" charset="-122"/>
                <a:ea typeface="微软雅黑" panose="020B0503020204020204" pitchFamily="34" charset="-122"/>
              </a:rPr>
              <a:t>疫苗</a:t>
            </a:r>
            <a:endParaRPr lang="en-US" altLang="zh-CN" sz="6000" b="1" dirty="0">
              <a:solidFill>
                <a:srgbClr val="3A76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27" y="1299040"/>
            <a:ext cx="1752410" cy="420579"/>
          </a:xfrm>
          <a:prstGeom prst="rect">
            <a:avLst/>
          </a:prstGeom>
        </p:spPr>
      </p:pic>
    </p:spTree>
    <p:extLst>
      <p:ext uri="{BB962C8B-B14F-4D97-AF65-F5344CB8AC3E}">
        <p14:creationId xmlns:p14="http://schemas.microsoft.com/office/powerpoint/2010/main" val="10444817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1+#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iterate type="lt">
                                    <p:tmPct val="2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txBox="1">
            <a:spLocks/>
          </p:cNvSpPr>
          <p:nvPr/>
        </p:nvSpPr>
        <p:spPr>
          <a:xfrm>
            <a:off x="498041" y="1570382"/>
            <a:ext cx="5534270" cy="439368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r>
              <a:rPr lang="zh-CN" altLang="en-US" b="1" dirty="0">
                <a:solidFill>
                  <a:schemeClr val="tx1"/>
                </a:solidFill>
              </a:rPr>
              <a:t>预约：</a:t>
            </a:r>
            <a:r>
              <a:rPr lang="en-US" altLang="zh-CN" b="1" dirty="0">
                <a:hlinkClick r:id="rId2"/>
              </a:rPr>
              <a:t>http://tjyy.bithc.bjciq.gov.cn/</a:t>
            </a:r>
            <a:endParaRPr lang="en-US" altLang="zh-CN" b="1" dirty="0"/>
          </a:p>
          <a:p>
            <a:endParaRPr lang="en-US" altLang="zh-CN" dirty="0"/>
          </a:p>
          <a:p>
            <a:r>
              <a:rPr lang="zh-CN" altLang="en-US" b="1" dirty="0">
                <a:solidFill>
                  <a:schemeClr val="tx1"/>
                </a:solidFill>
              </a:rPr>
              <a:t>所需材料：</a:t>
            </a:r>
            <a:endParaRPr lang="en-US" altLang="zh-CN" b="1" dirty="0">
              <a:solidFill>
                <a:schemeClr val="tx1"/>
              </a:solidFill>
            </a:endParaRPr>
          </a:p>
          <a:p>
            <a:pPr marL="285750" indent="-285750">
              <a:buFontTx/>
              <a:buChar char="-"/>
            </a:pPr>
            <a:r>
              <a:rPr lang="zh-CN" altLang="en-US" sz="1600" dirty="0"/>
              <a:t>身份证、护照，两寸照片三张及费用约</a:t>
            </a:r>
            <a:r>
              <a:rPr lang="en-US" altLang="zh-CN" sz="1600" dirty="0"/>
              <a:t>600</a:t>
            </a:r>
            <a:r>
              <a:rPr lang="zh-CN" altLang="en-US" sz="1600" dirty="0"/>
              <a:t>元</a:t>
            </a:r>
            <a:endParaRPr lang="en-US" altLang="zh-CN" sz="1600" dirty="0"/>
          </a:p>
          <a:p>
            <a:pPr marL="285750" lvl="1" indent="-285750">
              <a:lnSpc>
                <a:spcPct val="110000"/>
              </a:lnSpc>
              <a:buFontTx/>
              <a:buChar char="-"/>
            </a:pPr>
            <a:r>
              <a:rPr lang="zh-CN" altLang="en-US" sz="1600" dirty="0"/>
              <a:t>学校要求</a:t>
            </a:r>
            <a:endParaRPr lang="en-US" altLang="zh-CN" sz="1600" dirty="0"/>
          </a:p>
          <a:p>
            <a:pPr marL="285750" lvl="1" indent="-285750">
              <a:lnSpc>
                <a:spcPct val="110000"/>
              </a:lnSpc>
              <a:buFontTx/>
              <a:buChar char="-"/>
            </a:pPr>
            <a:r>
              <a:rPr lang="zh-CN" altLang="en-US" sz="1600" dirty="0"/>
              <a:t>儿时疫苗本</a:t>
            </a:r>
            <a:endParaRPr lang="en-US" altLang="zh-CN" sz="1600" dirty="0"/>
          </a:p>
          <a:p>
            <a:endParaRPr lang="en-US" altLang="zh-CN" dirty="0"/>
          </a:p>
          <a:p>
            <a:r>
              <a:rPr lang="zh-CN" altLang="en-US" b="1" dirty="0">
                <a:solidFill>
                  <a:srgbClr val="FF911C"/>
                </a:solidFill>
              </a:rPr>
              <a:t>当天空腹，前三天清淡饮食</a:t>
            </a:r>
            <a:endParaRPr lang="en-US" altLang="zh-CN" b="1" dirty="0">
              <a:solidFill>
                <a:srgbClr val="FF911C"/>
              </a:solidFill>
            </a:endParaRPr>
          </a:p>
          <a:p>
            <a:endParaRPr lang="en-US" altLang="zh-CN" dirty="0">
              <a:solidFill>
                <a:srgbClr val="FF0000"/>
              </a:solidFill>
            </a:endParaRPr>
          </a:p>
          <a:p>
            <a:r>
              <a:rPr lang="zh-CN" altLang="en-US" b="1" dirty="0">
                <a:solidFill>
                  <a:schemeClr val="tx1"/>
                </a:solidFill>
              </a:rPr>
              <a:t>预约</a:t>
            </a:r>
            <a:r>
              <a:rPr lang="en-US" altLang="zh-CN" b="1" dirty="0">
                <a:solidFill>
                  <a:schemeClr val="tx1"/>
                </a:solidFill>
              </a:rPr>
              <a:t>+</a:t>
            </a:r>
            <a:r>
              <a:rPr lang="zh-CN" altLang="en-US" b="1" dirty="0">
                <a:solidFill>
                  <a:schemeClr val="tx1"/>
                </a:solidFill>
              </a:rPr>
              <a:t>早去</a:t>
            </a:r>
            <a:endParaRPr lang="en-US" altLang="zh-CN" b="1" dirty="0">
              <a:solidFill>
                <a:schemeClr val="tx1"/>
              </a:solidFill>
            </a:endParaRPr>
          </a:p>
          <a:p>
            <a:r>
              <a:rPr lang="zh-CN" altLang="en-US" dirty="0"/>
              <a:t>体检登记受理时间：星期一至星期五，上午</a:t>
            </a:r>
            <a:r>
              <a:rPr lang="en-US" altLang="zh-CN" dirty="0"/>
              <a:t>8:00-10:30</a:t>
            </a:r>
            <a:endParaRPr lang="en-US" altLang="zh-CN" dirty="0">
              <a:solidFill>
                <a:srgbClr val="FF0000"/>
              </a:solidFill>
            </a:endParaRPr>
          </a:p>
          <a:p>
            <a:pPr>
              <a:lnSpc>
                <a:spcPct val="120000"/>
              </a:lnSpc>
            </a:pPr>
            <a:endParaRPr lang="zh-CN" altLang="zh-CN" dirty="0">
              <a:latin typeface="Corbel"/>
              <a:cs typeface="Corbel"/>
            </a:endParaRPr>
          </a:p>
        </p:txBody>
      </p:sp>
      <p:sp>
        <p:nvSpPr>
          <p:cNvPr id="2" name="矩形 1"/>
          <p:cNvSpPr/>
          <p:nvPr/>
        </p:nvSpPr>
        <p:spPr>
          <a:xfrm>
            <a:off x="457099" y="651257"/>
            <a:ext cx="1415772" cy="461665"/>
          </a:xfrm>
          <a:prstGeom prst="rect">
            <a:avLst/>
          </a:prstGeom>
        </p:spPr>
        <p:txBody>
          <a:bodyPr wrap="none">
            <a:spAutoFit/>
          </a:bodyPr>
          <a:lstStyle/>
          <a:p>
            <a:r>
              <a:rPr kumimoji="1" lang="zh-CN" altLang="en-US" sz="2400" b="1" dirty="0">
                <a:solidFill>
                  <a:srgbClr val="3A76FF"/>
                </a:solidFill>
              </a:rPr>
              <a:t>留学体检</a:t>
            </a:r>
            <a:endParaRPr lang="zh-CN" altLang="en-US" sz="2400" b="1" dirty="0">
              <a:solidFill>
                <a:srgbClr val="3A76FF"/>
              </a:solidFill>
            </a:endParaRPr>
          </a:p>
        </p:txBody>
      </p:sp>
      <p:sp>
        <p:nvSpPr>
          <p:cNvPr id="6" name="矩形 5"/>
          <p:cNvSpPr/>
          <p:nvPr/>
        </p:nvSpPr>
        <p:spPr>
          <a:xfrm>
            <a:off x="6032311" y="651257"/>
            <a:ext cx="1415772" cy="461665"/>
          </a:xfrm>
          <a:prstGeom prst="rect">
            <a:avLst/>
          </a:prstGeom>
        </p:spPr>
        <p:txBody>
          <a:bodyPr wrap="none">
            <a:spAutoFit/>
          </a:bodyPr>
          <a:lstStyle/>
          <a:p>
            <a:r>
              <a:rPr kumimoji="1" lang="zh-CN" altLang="en-US" sz="2400" b="1" dirty="0">
                <a:solidFill>
                  <a:srgbClr val="3A76FF"/>
                </a:solidFill>
              </a:rPr>
              <a:t>留学体检</a:t>
            </a:r>
            <a:endParaRPr lang="zh-CN" altLang="en-US" sz="2400" b="1" dirty="0">
              <a:solidFill>
                <a:srgbClr val="3A76FF"/>
              </a:solidFill>
            </a:endParaRPr>
          </a:p>
        </p:txBody>
      </p:sp>
      <p:sp>
        <p:nvSpPr>
          <p:cNvPr id="3" name="矩形 2"/>
          <p:cNvSpPr/>
          <p:nvPr/>
        </p:nvSpPr>
        <p:spPr>
          <a:xfrm>
            <a:off x="6051462" y="1530327"/>
            <a:ext cx="5617374" cy="2862322"/>
          </a:xfrm>
          <a:prstGeom prst="rect">
            <a:avLst/>
          </a:prstGeom>
        </p:spPr>
        <p:txBody>
          <a:bodyPr wrap="square">
            <a:spAutoFit/>
          </a:bodyPr>
          <a:lstStyle/>
          <a:p>
            <a:pPr>
              <a:lnSpc>
                <a:spcPct val="150000"/>
              </a:lnSpc>
            </a:pPr>
            <a:r>
              <a:rPr lang="zh-CN" altLang="en-US" b="1" dirty="0"/>
              <a:t>注意疫苗的要求：</a:t>
            </a:r>
            <a:r>
              <a:rPr lang="en-US" altLang="zh-CN" sz="1600" dirty="0"/>
              <a:t>Required or Not required</a:t>
            </a:r>
          </a:p>
          <a:p>
            <a:pPr lvl="1">
              <a:lnSpc>
                <a:spcPct val="150000"/>
              </a:lnSpc>
            </a:pPr>
            <a:endParaRPr lang="en-US" altLang="zh-CN" sz="1600" dirty="0"/>
          </a:p>
          <a:p>
            <a:pPr>
              <a:lnSpc>
                <a:spcPct val="150000"/>
              </a:lnSpc>
            </a:pPr>
            <a:r>
              <a:rPr lang="zh-CN" altLang="en-US" sz="1600" dirty="0"/>
              <a:t>检疫中心提供：麻风腮、白破、水痘、肺炎、流脑、流感、甲肝、乙肝、霍乱、黄热等疫苗。</a:t>
            </a:r>
            <a:endParaRPr lang="en-US" altLang="zh-CN" sz="1600" dirty="0"/>
          </a:p>
          <a:p>
            <a:pPr>
              <a:lnSpc>
                <a:spcPct val="150000"/>
              </a:lnSpc>
            </a:pPr>
            <a:endParaRPr lang="en-US" altLang="zh-CN" dirty="0"/>
          </a:p>
          <a:p>
            <a:pPr>
              <a:lnSpc>
                <a:spcPct val="150000"/>
              </a:lnSpc>
            </a:pPr>
            <a:r>
              <a:rPr lang="zh-CN" altLang="en-US" b="1" dirty="0"/>
              <a:t>预防接种受理时间：</a:t>
            </a:r>
            <a:endParaRPr lang="en-US" altLang="zh-CN" b="1" dirty="0"/>
          </a:p>
          <a:p>
            <a:pPr>
              <a:lnSpc>
                <a:spcPct val="150000"/>
              </a:lnSpc>
            </a:pPr>
            <a:r>
              <a:rPr lang="zh-CN" altLang="en-US" dirty="0"/>
              <a:t>星期一至星期五    上午</a:t>
            </a:r>
            <a:r>
              <a:rPr lang="en-US" altLang="zh-CN" dirty="0"/>
              <a:t>8:00-11:20</a:t>
            </a:r>
            <a:r>
              <a:rPr lang="zh-CN" altLang="en-US" dirty="0"/>
              <a:t>；下午</a:t>
            </a:r>
            <a:r>
              <a:rPr lang="en-US" altLang="zh-CN" dirty="0"/>
              <a:t>13:00-15:30</a:t>
            </a:r>
            <a:endParaRPr lang="zh-CN" altLang="en-US" dirty="0"/>
          </a:p>
        </p:txBody>
      </p:sp>
      <p:pic>
        <p:nvPicPr>
          <p:cNvPr id="8" name="Picture 2" descr="http://b.hiphotos.baidu.com/baike/w%3D268%3Bg%3D0/sign=e3eb783d0df431adbcd2443f730dcb92/f636afc379310a55e245435bb64543a98226103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915" y="4690228"/>
            <a:ext cx="1436610" cy="173398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4" descr="http://h.hiphotos.baidu.com/baike/w%3D268%3Bg%3D0/sign=c33b8e03d01b0ef46ce89f58e5ff36e7/37d3d539b6003af35d7e1a4d372ac65c1138b6d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0668" y="4690227"/>
            <a:ext cx="1452617" cy="17339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2550234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OFTLINK logo -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7657"/>
          </a:xfrm>
          <a:prstGeom prst="rect">
            <a:avLst/>
          </a:prstGeom>
        </p:spPr>
      </p:pic>
      <p:sp>
        <p:nvSpPr>
          <p:cNvPr id="9" name="文本框 8"/>
          <p:cNvSpPr txBox="1"/>
          <p:nvPr/>
        </p:nvSpPr>
        <p:spPr>
          <a:xfrm>
            <a:off x="1058488" y="1917998"/>
            <a:ext cx="4783512" cy="1200329"/>
          </a:xfrm>
          <a:prstGeom prst="rect">
            <a:avLst/>
          </a:prstGeom>
          <a:noFill/>
          <a:ln>
            <a:noFill/>
          </a:ln>
        </p:spPr>
        <p:txBody>
          <a:bodyPr wrap="square" rtlCol="0">
            <a:spAutoFit/>
            <a:scene3d>
              <a:camera prst="orthographicFront"/>
              <a:lightRig rig="threePt" dir="t">
                <a:rot lat="0" lon="0" rev="0"/>
              </a:lightRig>
            </a:scene3d>
            <a:sp3d contourW="12700"/>
          </a:bodyPr>
          <a:lstStyle/>
          <a:p>
            <a:r>
              <a:rPr lang="en-US" altLang="zh-CN" sz="7200" b="1" dirty="0">
                <a:solidFill>
                  <a:schemeClr val="bg1"/>
                </a:solidFill>
                <a:latin typeface="Geometr415 Blk BT" panose="020B0802020204020303" pitchFamily="34" charset="0"/>
              </a:rPr>
              <a:t>The</a:t>
            </a:r>
            <a:r>
              <a:rPr lang="zh-CN" altLang="en-US" sz="7200" b="1" dirty="0">
                <a:solidFill>
                  <a:schemeClr val="bg1"/>
                </a:solidFill>
                <a:latin typeface="Geometr415 Blk BT" panose="020B0802020204020303" pitchFamily="34" charset="0"/>
              </a:rPr>
              <a:t> </a:t>
            </a:r>
            <a:r>
              <a:rPr lang="en-US" altLang="zh-CN" sz="7200" b="1" dirty="0">
                <a:solidFill>
                  <a:schemeClr val="bg1"/>
                </a:solidFill>
                <a:latin typeface="Geometr415 Blk BT" panose="020B0802020204020303" pitchFamily="34" charset="0"/>
              </a:rPr>
              <a:t>End~</a:t>
            </a:r>
            <a:endParaRPr lang="zh-CN" altLang="en-US" sz="7200" b="1" dirty="0">
              <a:solidFill>
                <a:schemeClr val="bg1"/>
              </a:solidFill>
              <a:latin typeface="Geometr415 Blk BT" panose="020B0802020204020303" pitchFamily="34" charset="0"/>
            </a:endParaRPr>
          </a:p>
        </p:txBody>
      </p:sp>
    </p:spTree>
    <p:extLst>
      <p:ext uri="{BB962C8B-B14F-4D97-AF65-F5344CB8AC3E}">
        <p14:creationId xmlns:p14="http://schemas.microsoft.com/office/powerpoint/2010/main" val="180116751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4" descr="i20(1).jpg"/>
          <p:cNvPicPr>
            <a:picLocks noChangeAspect="1"/>
          </p:cNvPicPr>
          <p:nvPr/>
        </p:nvPicPr>
        <p:blipFill>
          <a:blip r:embed="rId2">
            <a:extLst>
              <a:ext uri="{28A0092B-C50C-407E-A947-70E740481C1C}">
                <a14:useLocalDpi xmlns:a14="http://schemas.microsoft.com/office/drawing/2010/main" val="0"/>
              </a:ext>
            </a:extLst>
          </a:blip>
          <a:srcRect t="-8130" b="-8130"/>
          <a:stretch>
            <a:fillRect/>
          </a:stretch>
        </p:blipFill>
        <p:spPr>
          <a:xfrm>
            <a:off x="6933725" y="228600"/>
            <a:ext cx="4251325" cy="6391275"/>
          </a:xfrm>
          <a:prstGeom prst="snip2DiagRect">
            <a:avLst>
              <a:gd name="adj1" fmla="val 0"/>
              <a:gd name="adj2" fmla="val 4017"/>
            </a:avLst>
          </a:prstGeom>
          <a:effectLst>
            <a:outerShdw blurRad="50800" dist="63500" dir="2700000" algn="tl" rotWithShape="0">
              <a:prstClr val="black">
                <a:alpha val="50000"/>
              </a:prstClr>
            </a:outerShdw>
          </a:effectLst>
        </p:spPr>
      </p:pic>
      <p:sp>
        <p:nvSpPr>
          <p:cNvPr id="14" name="文本占位符 3"/>
          <p:cNvSpPr txBox="1">
            <a:spLocks/>
          </p:cNvSpPr>
          <p:nvPr/>
        </p:nvSpPr>
        <p:spPr>
          <a:xfrm>
            <a:off x="530351" y="813024"/>
            <a:ext cx="5925040" cy="536941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marL="0" marR="0" lvl="0" indent="0" algn="l" defTabSz="914400" rtl="0" eaLnBrk="1" fontAlgn="base" latinLnBrk="0" hangingPunct="1">
              <a:lnSpc>
                <a:spcPct val="160000"/>
              </a:lnSpc>
              <a:spcBef>
                <a:spcPts val="600"/>
              </a:spcBef>
              <a:spcAft>
                <a:spcPts val="0"/>
              </a:spcAft>
              <a:buClr>
                <a:srgbClr val="FF7F01"/>
              </a:buClr>
              <a:buSzPct val="90000"/>
              <a:buFont typeface="Wingdings 2" pitchFamily="18" charset="2"/>
              <a:buNone/>
              <a:tabLst/>
              <a:defRPr/>
            </a:pPr>
            <a:r>
              <a:rPr kumimoji="0" lang="en-US" altLang="zh-CN" sz="1800" b="1" i="0" u="none" strike="noStrike" kern="1200" cap="none" spc="0" normalizeH="0" baseline="0" noProof="0" dirty="0">
                <a:ln>
                  <a:noFill/>
                </a:ln>
                <a:solidFill>
                  <a:srgbClr val="3A76FF"/>
                </a:solidFill>
                <a:effectLst/>
                <a:uLnTx/>
                <a:uFillTx/>
                <a:latin typeface="+mj-ea"/>
                <a:ea typeface="+mj-ea"/>
                <a:cs typeface=""/>
              </a:rPr>
              <a:t>F-1</a:t>
            </a:r>
            <a:r>
              <a:rPr kumimoji="0" lang="zh-CN" altLang="en-US" sz="1800" b="1" i="0" u="none" strike="noStrike" kern="1200" cap="none" spc="0" normalizeH="0" baseline="0" noProof="0" dirty="0">
                <a:ln>
                  <a:noFill/>
                </a:ln>
                <a:solidFill>
                  <a:srgbClr val="3A76FF"/>
                </a:solidFill>
                <a:effectLst/>
                <a:uLnTx/>
                <a:uFillTx/>
                <a:latin typeface="+mj-ea"/>
                <a:ea typeface="+mj-ea"/>
                <a:cs typeface=""/>
              </a:rPr>
              <a:t>签证</a:t>
            </a:r>
          </a:p>
          <a:p>
            <a:pPr marL="0" marR="0" lvl="0" indent="0" algn="l" defTabSz="914400" rtl="0" eaLnBrk="1" fontAlgn="auto" latinLnBrk="0" hangingPunct="1">
              <a:lnSpc>
                <a:spcPct val="160000"/>
              </a:lnSpc>
              <a:spcBef>
                <a:spcPts val="600"/>
              </a:spcBef>
              <a:spcAft>
                <a:spcPts val="0"/>
              </a:spcAft>
              <a:buClr>
                <a:srgbClr val="FF7F01"/>
              </a:buClr>
              <a:buSzPct val="90000"/>
              <a:buFont typeface="Wingdings 2" pitchFamily="18" charset="2"/>
              <a:buNone/>
              <a:tabLst/>
              <a:defRPr/>
            </a:pPr>
            <a:r>
              <a:rPr kumimoji="1"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进入合法学校全日制学习的学生。</a:t>
            </a:r>
            <a:endParaRPr kumimoji="1"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endParaRPr>
          </a:p>
          <a:p>
            <a:pPr marL="0" marR="0" lvl="0" indent="0" algn="l" defTabSz="914400" rtl="0" eaLnBrk="1" fontAlgn="base" latinLnBrk="0" hangingPunct="1">
              <a:lnSpc>
                <a:spcPct val="160000"/>
              </a:lnSpc>
              <a:spcBef>
                <a:spcPts val="600"/>
              </a:spcBef>
              <a:spcAft>
                <a:spcPts val="0"/>
              </a:spcAft>
              <a:buClr>
                <a:srgbClr val="FF7F01"/>
              </a:buClr>
              <a:buSzPct val="90000"/>
              <a:buFont typeface="Wingdings 2" pitchFamily="18" charset="2"/>
              <a:buNone/>
              <a:tabLst/>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这是最常见的学生签证类型。如果您希望在获得美国政府承认的学校（包括获得认证的美国大学或学院、私立中学或获得批准的英语学习项目等等）就读，应申请</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F-1</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签证。此外，如果每周学习课程超过</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18</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小时，也应申请</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F-1</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签证。</a:t>
            </a:r>
          </a:p>
          <a:p>
            <a:pPr marL="0" marR="0" lvl="0" indent="0" algn="l" defTabSz="914400" rtl="0" eaLnBrk="1" fontAlgn="auto" latinLnBrk="0" hangingPunct="1">
              <a:lnSpc>
                <a:spcPct val="160000"/>
              </a:lnSpc>
              <a:spcBef>
                <a:spcPts val="600"/>
              </a:spcBef>
              <a:spcAft>
                <a:spcPts val="0"/>
              </a:spcAft>
              <a:buClr>
                <a:srgbClr val="FF7F01"/>
              </a:buClr>
              <a:buSzPct val="90000"/>
              <a:buFont typeface="Wingdings 2" pitchFamily="18" charset="2"/>
              <a:buNone/>
              <a:tabLst/>
              <a:defRPr/>
            </a:pPr>
            <a:endParaRPr kumimoji="0" lang="en-US" altLang="zh-CN" sz="1800" b="1" i="0" u="none" strike="noStrike" kern="1200" cap="none" spc="0" normalizeH="0" baseline="0" noProof="0" dirty="0">
              <a:ln>
                <a:noFill/>
              </a:ln>
              <a:solidFill>
                <a:srgbClr val="103154">
                  <a:lumMod val="90000"/>
                  <a:lumOff val="10000"/>
                </a:srgbClr>
              </a:solidFill>
              <a:effectLst/>
              <a:uLnTx/>
              <a:uFillTx/>
              <a:latin typeface="+mj-ea"/>
              <a:ea typeface="+mj-ea"/>
              <a:cs typeface=""/>
            </a:endParaRPr>
          </a:p>
          <a:p>
            <a:pPr marL="0" marR="0" lvl="0" indent="0" algn="l" defTabSz="914400" rtl="0" eaLnBrk="1" fontAlgn="auto" latinLnBrk="0" hangingPunct="1">
              <a:lnSpc>
                <a:spcPct val="160000"/>
              </a:lnSpc>
              <a:spcBef>
                <a:spcPts val="600"/>
              </a:spcBef>
              <a:spcAft>
                <a:spcPts val="0"/>
              </a:spcAft>
              <a:buClr>
                <a:srgbClr val="FF7F01"/>
              </a:buClr>
              <a:buSzPct val="90000"/>
              <a:buFont typeface="Wingdings 2" pitchFamily="18" charset="2"/>
              <a:buNone/>
              <a:tabLst/>
              <a:defRPr/>
            </a:pPr>
            <a:r>
              <a:rPr kumimoji="0" lang="en-US" altLang="zh-CN" sz="1800" b="1" i="0" u="none" strike="noStrike" kern="1200" cap="none" spc="0" normalizeH="0" baseline="0" noProof="0" dirty="0">
                <a:ln>
                  <a:noFill/>
                </a:ln>
                <a:solidFill>
                  <a:srgbClr val="3A76FF"/>
                </a:solidFill>
                <a:effectLst/>
                <a:uLnTx/>
                <a:uFillTx/>
                <a:latin typeface="+mj-ea"/>
                <a:ea typeface="+mj-ea"/>
                <a:cs typeface=""/>
              </a:rPr>
              <a:t>I-20</a:t>
            </a:r>
            <a:r>
              <a:rPr kumimoji="0" lang="zh-CN" altLang="en-US" sz="1800" b="1" i="0" u="none" strike="noStrike" kern="1200" cap="none" spc="0" normalizeH="0" baseline="0" noProof="0" dirty="0">
                <a:ln>
                  <a:noFill/>
                </a:ln>
                <a:solidFill>
                  <a:srgbClr val="3A76FF"/>
                </a:solidFill>
                <a:effectLst/>
                <a:uLnTx/>
                <a:uFillTx/>
                <a:latin typeface="+mj-ea"/>
                <a:ea typeface="+mj-ea"/>
                <a:cs typeface=""/>
              </a:rPr>
              <a:t>表格</a:t>
            </a:r>
          </a:p>
          <a:p>
            <a:pPr marL="0" marR="0" lvl="0" indent="0" algn="l" defTabSz="914400" rtl="0" eaLnBrk="1" fontAlgn="auto" latinLnBrk="0" hangingPunct="1">
              <a:lnSpc>
                <a:spcPct val="160000"/>
              </a:lnSpc>
              <a:spcBef>
                <a:spcPts val="600"/>
              </a:spcBef>
              <a:spcAft>
                <a:spcPts val="0"/>
              </a:spcAft>
              <a:buClr>
                <a:srgbClr val="FF7F01"/>
              </a:buClr>
              <a:buSzPct val="90000"/>
              <a:buFont typeface="Wingdings 2" pitchFamily="18" charset="2"/>
              <a:buNone/>
              <a:tabLst/>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申请美国留学的同学在拿到学校录取通知书时会连带收到</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I-20</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表格，</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I-20</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表格是每位去美国读书的同学（</a:t>
            </a:r>
            <a:r>
              <a:rPr kumimoji="0" lang="en-US" altLang="zh-CN" sz="1800" b="0" i="0" u="none" strike="noStrike" kern="1200" cap="none" spc="0" normalizeH="0" baseline="0" noProof="0" dirty="0">
                <a:ln>
                  <a:noFill/>
                </a:ln>
                <a:solidFill>
                  <a:schemeClr val="tx1">
                    <a:lumMod val="95000"/>
                    <a:lumOff val="5000"/>
                  </a:schemeClr>
                </a:solidFill>
                <a:effectLst/>
                <a:uLnTx/>
                <a:uFillTx/>
                <a:latin typeface="+mj-ea"/>
                <a:ea typeface="+mj-ea"/>
                <a:cs typeface=""/>
              </a:rPr>
              <a:t>F-1</a:t>
            </a:r>
            <a:r>
              <a:rPr kumimoji="0" lang="zh-CN" altLang="en-US" sz="1800" b="0" i="0" u="none" strike="noStrike" kern="1200" cap="none" spc="0" normalizeH="0" baseline="0" noProof="0" dirty="0">
                <a:ln>
                  <a:noFill/>
                </a:ln>
                <a:solidFill>
                  <a:schemeClr val="tx1">
                    <a:lumMod val="95000"/>
                    <a:lumOff val="5000"/>
                  </a:schemeClr>
                </a:solidFill>
                <a:effectLst/>
                <a:uLnTx/>
                <a:uFillTx/>
                <a:latin typeface="+mj-ea"/>
                <a:ea typeface="+mj-ea"/>
                <a:cs typeface=""/>
              </a:rPr>
              <a:t>签证持有者）入学和签证面试时的必备文件，用于申请赴美签证，证明申请者的学生身份、入学资格、以及学生合法工作的资格</a:t>
            </a:r>
            <a:r>
              <a:rPr kumimoji="0" lang="zh-CN" altLang="en-US" sz="1800" b="0" i="0" u="none" strike="noStrike" kern="1200" cap="none" spc="0" normalizeH="0" baseline="0" noProof="0" dirty="0">
                <a:ln>
                  <a:noFill/>
                </a:ln>
                <a:solidFill>
                  <a:srgbClr val="103154">
                    <a:lumMod val="90000"/>
                    <a:lumOff val="10000"/>
                  </a:srgbClr>
                </a:solidFill>
                <a:effectLst/>
                <a:uLnTx/>
                <a:uFillTx/>
                <a:latin typeface="+mj-ea"/>
                <a:ea typeface="+mj-ea"/>
                <a:cs typeface=""/>
              </a:rPr>
              <a:t>。</a:t>
            </a:r>
            <a:endParaRPr kumimoji="1" lang="en-US" altLang="zh-CN" sz="1800" b="0" i="0" u="none" strike="noStrike" kern="1200" cap="none" spc="0" normalizeH="0" baseline="0" noProof="0" dirty="0">
              <a:ln>
                <a:noFill/>
              </a:ln>
              <a:solidFill>
                <a:srgbClr val="103154">
                  <a:lumMod val="90000"/>
                  <a:lumOff val="10000"/>
                </a:srgbClr>
              </a:solidFill>
              <a:effectLst/>
              <a:uLnTx/>
              <a:uFillTx/>
              <a:latin typeface="+mj-ea"/>
              <a:ea typeface="+mj-ea"/>
              <a:cs typeface=""/>
            </a:endParaRPr>
          </a:p>
        </p:txBody>
      </p:sp>
    </p:spTree>
    <p:extLst>
      <p:ext uri="{BB962C8B-B14F-4D97-AF65-F5344CB8AC3E}">
        <p14:creationId xmlns:p14="http://schemas.microsoft.com/office/powerpoint/2010/main" val="278828025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txBox="1">
            <a:spLocks/>
          </p:cNvSpPr>
          <p:nvPr/>
        </p:nvSpPr>
        <p:spPr>
          <a:xfrm>
            <a:off x="489408" y="335350"/>
            <a:ext cx="5583846" cy="625651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r>
              <a:rPr lang="en-US" altLang="zh-CN" sz="2400" b="1" dirty="0">
                <a:solidFill>
                  <a:srgbClr val="3A76FF"/>
                </a:solidFill>
              </a:rPr>
              <a:t>I-20</a:t>
            </a:r>
            <a:r>
              <a:rPr lang="zh-CN" altLang="en-US" sz="2400" b="1" dirty="0">
                <a:solidFill>
                  <a:srgbClr val="3A76FF"/>
                </a:solidFill>
              </a:rPr>
              <a:t>表格各项信息介绍</a:t>
            </a:r>
            <a:endParaRPr lang="en-US" altLang="zh-CN" sz="2400" b="1" dirty="0">
              <a:solidFill>
                <a:srgbClr val="3A76FF"/>
              </a:solidFill>
            </a:endParaRPr>
          </a:p>
          <a:p>
            <a:endParaRPr lang="zh-CN" altLang="en-US" sz="1400" b="1" dirty="0"/>
          </a:p>
          <a:p>
            <a:pPr>
              <a:lnSpc>
                <a:spcPct val="120000"/>
              </a:lnSpc>
            </a:pPr>
            <a:r>
              <a:rPr lang="en-US" altLang="zh-CN" sz="1400" dirty="0"/>
              <a:t>1</a:t>
            </a:r>
            <a:r>
              <a:rPr lang="zh-CN" altLang="en-US" sz="1400" dirty="0"/>
              <a:t>、 学生姓名、国籍及出生日期。拿到</a:t>
            </a:r>
            <a:r>
              <a:rPr lang="en-US" altLang="zh-CN" sz="1400" dirty="0"/>
              <a:t>I-20</a:t>
            </a:r>
            <a:r>
              <a:rPr lang="zh-CN" altLang="en-US" sz="1400" dirty="0"/>
              <a:t>后要先将这项核对清楚，如果出现错误要及时联系学校更换</a:t>
            </a:r>
            <a:r>
              <a:rPr lang="en-US" altLang="zh-CN" sz="1400" dirty="0"/>
              <a:t>I-20</a:t>
            </a:r>
            <a:r>
              <a:rPr lang="zh-CN" altLang="en-US" sz="1400" dirty="0"/>
              <a:t>。需注意的是姓“吕”的同学，提交申请的时候名字拼写就要和护照上保持一致，避免</a:t>
            </a:r>
            <a:r>
              <a:rPr lang="en-US" altLang="zh-CN" sz="1400" dirty="0" err="1"/>
              <a:t>Lv</a:t>
            </a:r>
            <a:r>
              <a:rPr lang="zh-CN" altLang="en-US" sz="1400" dirty="0"/>
              <a:t>和</a:t>
            </a:r>
            <a:r>
              <a:rPr lang="en-US" altLang="zh-CN" sz="1400" dirty="0" err="1"/>
              <a:t>Lyu</a:t>
            </a:r>
            <a:r>
              <a:rPr lang="zh-CN" altLang="en-US" sz="1400" dirty="0"/>
              <a:t>不一致的麻烦。</a:t>
            </a:r>
            <a:endParaRPr lang="en-US" altLang="zh-CN" sz="1400" dirty="0"/>
          </a:p>
          <a:p>
            <a:pPr>
              <a:lnSpc>
                <a:spcPct val="120000"/>
              </a:lnSpc>
            </a:pPr>
            <a:endParaRPr lang="zh-CN" altLang="en-US" sz="1400" dirty="0"/>
          </a:p>
          <a:p>
            <a:pPr>
              <a:lnSpc>
                <a:spcPct val="120000"/>
              </a:lnSpc>
            </a:pPr>
            <a:r>
              <a:rPr lang="en-US" altLang="zh-CN" sz="1400" dirty="0"/>
              <a:t>2</a:t>
            </a:r>
            <a:r>
              <a:rPr lang="zh-CN" altLang="en-US" sz="1400" dirty="0"/>
              <a:t>、 录取院校的名称、校方联系人的姓名职位、学校地址和学校代码。校方联系人的信息和学校代码在填写签证表格</a:t>
            </a:r>
            <a:r>
              <a:rPr lang="en-US" altLang="zh-CN" sz="1400" dirty="0"/>
              <a:t>DS160</a:t>
            </a:r>
            <a:r>
              <a:rPr lang="zh-CN" altLang="en-US" sz="1400" dirty="0"/>
              <a:t>时会用到，所以要注意一下。录取学校有不同校园或分校的，要留意一下学校地址。</a:t>
            </a:r>
            <a:endParaRPr lang="en-US" altLang="zh-CN" sz="1400" dirty="0"/>
          </a:p>
          <a:p>
            <a:pPr>
              <a:lnSpc>
                <a:spcPct val="120000"/>
              </a:lnSpc>
            </a:pPr>
            <a:endParaRPr lang="zh-CN" altLang="en-US" sz="1400" dirty="0"/>
          </a:p>
          <a:p>
            <a:pPr>
              <a:lnSpc>
                <a:spcPct val="120000"/>
              </a:lnSpc>
            </a:pPr>
            <a:r>
              <a:rPr lang="en-US" altLang="zh-CN" sz="1400" dirty="0"/>
              <a:t>3</a:t>
            </a:r>
            <a:r>
              <a:rPr lang="zh-CN" altLang="en-US" sz="1400" dirty="0"/>
              <a:t>、 录取状态。无需另外解释了。</a:t>
            </a:r>
            <a:endParaRPr lang="en-US" altLang="zh-CN" sz="1400" dirty="0"/>
          </a:p>
          <a:p>
            <a:pPr>
              <a:lnSpc>
                <a:spcPct val="120000"/>
              </a:lnSpc>
            </a:pPr>
            <a:endParaRPr lang="zh-CN" altLang="en-US" sz="1400" dirty="0"/>
          </a:p>
          <a:p>
            <a:pPr>
              <a:lnSpc>
                <a:spcPct val="120000"/>
              </a:lnSpc>
            </a:pPr>
            <a:r>
              <a:rPr lang="en-US" altLang="zh-CN" sz="1400" dirty="0"/>
              <a:t>4</a:t>
            </a:r>
            <a:r>
              <a:rPr lang="zh-CN" altLang="en-US" sz="1400" dirty="0"/>
              <a:t>、 录取的教育阶段。</a:t>
            </a:r>
            <a:r>
              <a:rPr lang="en-US" altLang="zh-CN" sz="1400" dirty="0"/>
              <a:t>Bachelor</a:t>
            </a:r>
            <a:r>
              <a:rPr lang="zh-CN" altLang="en-US" sz="1400" dirty="0"/>
              <a:t>（本科学士学位），</a:t>
            </a:r>
            <a:r>
              <a:rPr lang="en-US" altLang="zh-CN" sz="1400" dirty="0"/>
              <a:t>Master</a:t>
            </a:r>
            <a:r>
              <a:rPr lang="zh-CN" altLang="en-US" sz="1400" dirty="0"/>
              <a:t>（硕士研究生），</a:t>
            </a:r>
            <a:r>
              <a:rPr lang="en-US" altLang="zh-CN" sz="1400" dirty="0"/>
              <a:t>Doctor</a:t>
            </a:r>
            <a:r>
              <a:rPr lang="zh-CN" altLang="en-US" sz="1400" dirty="0"/>
              <a:t>（博士研究生）</a:t>
            </a:r>
            <a:endParaRPr lang="en-US" altLang="zh-CN" sz="1400" dirty="0"/>
          </a:p>
          <a:p>
            <a:pPr>
              <a:lnSpc>
                <a:spcPct val="120000"/>
              </a:lnSpc>
            </a:pPr>
            <a:endParaRPr lang="zh-CN" altLang="en-US" sz="1400" dirty="0"/>
          </a:p>
          <a:p>
            <a:pPr>
              <a:lnSpc>
                <a:spcPct val="120000"/>
              </a:lnSpc>
            </a:pPr>
            <a:r>
              <a:rPr lang="en-US" altLang="zh-CN" sz="1400" dirty="0"/>
              <a:t>5</a:t>
            </a:r>
            <a:r>
              <a:rPr lang="zh-CN" altLang="en-US" sz="1400" dirty="0"/>
              <a:t>、 录取专业的名称及学习时长。</a:t>
            </a:r>
            <a:endParaRPr lang="en-US" altLang="zh-CN" sz="1400" dirty="0"/>
          </a:p>
          <a:p>
            <a:pPr>
              <a:lnSpc>
                <a:spcPct val="120000"/>
              </a:lnSpc>
            </a:pPr>
            <a:endParaRPr lang="zh-CN" altLang="en-US" sz="1400" dirty="0"/>
          </a:p>
          <a:p>
            <a:pPr>
              <a:lnSpc>
                <a:spcPct val="120000"/>
              </a:lnSpc>
            </a:pPr>
            <a:r>
              <a:rPr lang="en-US" altLang="zh-CN" sz="1400" dirty="0"/>
              <a:t>6</a:t>
            </a:r>
            <a:r>
              <a:rPr lang="zh-CN" altLang="en-US" sz="1400" dirty="0"/>
              <a:t>、 英语水平。如果你在申请时未达到学校的基本要求，这项会做说明，需要另参加英语课程（申请语言双录取的同学要注意了）。</a:t>
            </a:r>
          </a:p>
        </p:txBody>
      </p:sp>
      <p:sp>
        <p:nvSpPr>
          <p:cNvPr id="4" name="文本占位符 3"/>
          <p:cNvSpPr txBox="1">
            <a:spLocks/>
          </p:cNvSpPr>
          <p:nvPr/>
        </p:nvSpPr>
        <p:spPr>
          <a:xfrm>
            <a:off x="6455391" y="1115549"/>
            <a:ext cx="5186149" cy="536941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r>
              <a:rPr lang="en-US" altLang="zh-CN" sz="1400" dirty="0"/>
              <a:t>7</a:t>
            </a:r>
            <a:r>
              <a:rPr lang="zh-CN" altLang="en-US" sz="1400" dirty="0"/>
              <a:t>、 年均费用。学费、生活费、家属费用及其它，分项列出。这个是对于学生和家长来说都是比较重要的内容，同学们也要仔细记清楚每年的学费和生活费啊。</a:t>
            </a:r>
            <a:endParaRPr lang="en-US" altLang="zh-CN" sz="1400" dirty="0"/>
          </a:p>
          <a:p>
            <a:endParaRPr lang="zh-CN" altLang="en-US" sz="1400" dirty="0"/>
          </a:p>
          <a:p>
            <a:r>
              <a:rPr lang="en-US" altLang="zh-CN" sz="1400" dirty="0"/>
              <a:t>8</a:t>
            </a:r>
            <a:r>
              <a:rPr lang="zh-CN" altLang="en-US" sz="1400" dirty="0"/>
              <a:t>、 资金来源。如果有奖学金的话，会在这个部分表明具体数额。</a:t>
            </a:r>
            <a:endParaRPr lang="en-US" altLang="zh-CN" sz="1400" dirty="0"/>
          </a:p>
          <a:p>
            <a:endParaRPr lang="zh-CN" altLang="en-US" sz="1400" dirty="0"/>
          </a:p>
          <a:p>
            <a:r>
              <a:rPr lang="en-US" altLang="zh-CN" sz="1400" dirty="0"/>
              <a:t>9</a:t>
            </a:r>
            <a:r>
              <a:rPr lang="zh-CN" altLang="en-US" sz="1400" dirty="0"/>
              <a:t>、 备注。</a:t>
            </a:r>
            <a:endParaRPr lang="en-US" altLang="zh-CN" sz="1400" dirty="0"/>
          </a:p>
          <a:p>
            <a:endParaRPr lang="zh-CN" altLang="en-US" sz="1400" dirty="0"/>
          </a:p>
          <a:p>
            <a:r>
              <a:rPr lang="en-US" altLang="zh-CN" sz="1400" dirty="0"/>
              <a:t>10</a:t>
            </a:r>
            <a:r>
              <a:rPr lang="zh-CN" altLang="en-US" sz="1400" dirty="0"/>
              <a:t>、 校方联系人签字。</a:t>
            </a:r>
            <a:endParaRPr lang="en-US" altLang="zh-CN" sz="1400" dirty="0"/>
          </a:p>
          <a:p>
            <a:endParaRPr lang="zh-CN" altLang="en-US" sz="1400" dirty="0"/>
          </a:p>
          <a:p>
            <a:r>
              <a:rPr lang="en-US" altLang="zh-CN" sz="1400" dirty="0"/>
              <a:t>11</a:t>
            </a:r>
            <a:r>
              <a:rPr lang="zh-CN" altLang="en-US" sz="1400" dirty="0"/>
              <a:t>、 学生本人签字。在相对应横线之上，</a:t>
            </a:r>
            <a:r>
              <a:rPr lang="en-US" altLang="zh-CN" sz="1400" dirty="0"/>
              <a:t>Name of Student</a:t>
            </a:r>
            <a:r>
              <a:rPr lang="zh-CN" altLang="en-US" sz="1400" dirty="0"/>
              <a:t>最好用印刷体或大写字母；</a:t>
            </a:r>
            <a:r>
              <a:rPr lang="en-US" altLang="zh-CN" sz="1400" dirty="0"/>
              <a:t>Signature of Student</a:t>
            </a:r>
            <a:r>
              <a:rPr lang="zh-CN" altLang="en-US" sz="1400" dirty="0"/>
              <a:t>就按自己的签名习惯了，中文也可以；日期最好按美国“月</a:t>
            </a:r>
            <a:r>
              <a:rPr lang="en-US" altLang="zh-CN" sz="1400" dirty="0"/>
              <a:t>/</a:t>
            </a:r>
            <a:r>
              <a:rPr lang="zh-CN" altLang="en-US" sz="1400" dirty="0"/>
              <a:t>日</a:t>
            </a:r>
            <a:r>
              <a:rPr lang="en-US" altLang="zh-CN" sz="1400" dirty="0"/>
              <a:t>/</a:t>
            </a:r>
            <a:r>
              <a:rPr lang="zh-CN" altLang="en-US" sz="1400" dirty="0"/>
              <a:t>年”的习惯。</a:t>
            </a:r>
            <a:endParaRPr lang="en-US" altLang="zh-CN" sz="1400" dirty="0"/>
          </a:p>
          <a:p>
            <a:endParaRPr lang="zh-CN" altLang="en-US" sz="1400" dirty="0"/>
          </a:p>
          <a:p>
            <a:r>
              <a:rPr lang="zh-CN" altLang="en-US" sz="1400" dirty="0"/>
              <a:t>加</a:t>
            </a:r>
            <a:r>
              <a:rPr lang="en-US" altLang="zh-CN" sz="1400" dirty="0"/>
              <a:t>1</a:t>
            </a:r>
            <a:r>
              <a:rPr lang="zh-CN" altLang="en-US" sz="1400" dirty="0"/>
              <a:t>项：最后要留意表格右上角条码上方的</a:t>
            </a:r>
            <a:r>
              <a:rPr lang="en-US" altLang="zh-CN" sz="1400" dirty="0"/>
              <a:t>SEVIS</a:t>
            </a:r>
            <a:r>
              <a:rPr lang="zh-CN" altLang="en-US" sz="1400" dirty="0"/>
              <a:t>号，这个在交</a:t>
            </a:r>
            <a:r>
              <a:rPr lang="en-US" altLang="zh-CN" sz="1400" dirty="0"/>
              <a:t>SEVIS</a:t>
            </a:r>
            <a:r>
              <a:rPr lang="zh-CN" altLang="en-US" sz="1400" dirty="0"/>
              <a:t>费时要用的。大多数</a:t>
            </a:r>
            <a:r>
              <a:rPr lang="en-US" altLang="zh-CN" sz="1400" dirty="0"/>
              <a:t>J, F </a:t>
            </a:r>
            <a:r>
              <a:rPr lang="zh-CN" altLang="en-US" sz="1400" dirty="0"/>
              <a:t>和 </a:t>
            </a:r>
            <a:r>
              <a:rPr lang="en-US" altLang="zh-CN" sz="1400" dirty="0"/>
              <a:t>M </a:t>
            </a:r>
            <a:r>
              <a:rPr lang="zh-CN" altLang="en-US" sz="1400" dirty="0"/>
              <a:t>类签证的申请人必须支付维护学生和交流访问学者信息系统（</a:t>
            </a:r>
            <a:r>
              <a:rPr lang="en-US" altLang="zh-CN" sz="1400" dirty="0"/>
              <a:t>SEVIS</a:t>
            </a:r>
            <a:r>
              <a:rPr lang="zh-CN" altLang="en-US" sz="1400" dirty="0"/>
              <a:t>）的费用（</a:t>
            </a:r>
            <a:r>
              <a:rPr lang="en-US" altLang="zh-CN" sz="1400" dirty="0"/>
              <a:t>200</a:t>
            </a:r>
            <a:r>
              <a:rPr lang="zh-CN" altLang="en-US" sz="1400" dirty="0"/>
              <a:t>美元）</a:t>
            </a:r>
          </a:p>
        </p:txBody>
      </p:sp>
      <p:cxnSp>
        <p:nvCxnSpPr>
          <p:cNvPr id="9" name="直线连接符 8"/>
          <p:cNvCxnSpPr/>
          <p:nvPr/>
        </p:nvCxnSpPr>
        <p:spPr>
          <a:xfrm>
            <a:off x="591183" y="919582"/>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椭圆 9"/>
          <p:cNvSpPr/>
          <p:nvPr/>
        </p:nvSpPr>
        <p:spPr>
          <a:xfrm>
            <a:off x="539284" y="855637"/>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1521370" y="855637"/>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2" name="图片 11"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2635" y="219736"/>
            <a:ext cx="2029964" cy="618505"/>
          </a:xfrm>
          <a:prstGeom prst="rect">
            <a:avLst/>
          </a:prstGeom>
        </p:spPr>
      </p:pic>
    </p:spTree>
    <p:extLst>
      <p:ext uri="{BB962C8B-B14F-4D97-AF65-F5344CB8AC3E}">
        <p14:creationId xmlns:p14="http://schemas.microsoft.com/office/powerpoint/2010/main" val="192161293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07524" y="1488588"/>
            <a:ext cx="5186149" cy="447548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20000"/>
              </a:lnSpc>
            </a:pPr>
            <a:r>
              <a:rPr lang="zh-CN" altLang="en-US" sz="1600" cap="all" dirty="0"/>
              <a:t>步骤１</a:t>
            </a:r>
            <a:r>
              <a:rPr lang="en-US" altLang="zh-CN" sz="1600" cap="all" dirty="0"/>
              <a:t>: </a:t>
            </a:r>
            <a:r>
              <a:rPr lang="zh-CN" altLang="en-US" sz="1600" cap="all" dirty="0"/>
              <a:t>选择签证类型</a:t>
            </a:r>
            <a:endParaRPr lang="en-US" altLang="zh-CN" sz="1600" cap="all" dirty="0"/>
          </a:p>
          <a:p>
            <a:pPr>
              <a:lnSpc>
                <a:spcPct val="120000"/>
              </a:lnSpc>
            </a:pPr>
            <a:endParaRPr lang="zh-CN" altLang="en-US" sz="1600" dirty="0"/>
          </a:p>
          <a:p>
            <a:pPr>
              <a:lnSpc>
                <a:spcPct val="120000"/>
              </a:lnSpc>
            </a:pPr>
            <a:r>
              <a:rPr lang="zh-CN" altLang="en-US" sz="1600" cap="all" dirty="0"/>
              <a:t>步骤２</a:t>
            </a:r>
            <a:r>
              <a:rPr lang="en-US" altLang="zh-CN" sz="1600" cap="all" dirty="0"/>
              <a:t>: </a:t>
            </a:r>
            <a:r>
              <a:rPr lang="zh-CN" altLang="en-US" sz="1600" cap="all" dirty="0"/>
              <a:t>完成填写在线</a:t>
            </a:r>
            <a:r>
              <a:rPr lang="en-US" altLang="zh-CN" sz="1600" cap="all" dirty="0"/>
              <a:t>DS-160</a:t>
            </a:r>
            <a:r>
              <a:rPr lang="zh-CN" altLang="en-US" sz="1600" cap="all" dirty="0"/>
              <a:t>申请表格</a:t>
            </a:r>
            <a:endParaRPr lang="en-US" altLang="zh-CN" sz="1600" cap="all" dirty="0"/>
          </a:p>
          <a:p>
            <a:pPr>
              <a:lnSpc>
                <a:spcPct val="120000"/>
              </a:lnSpc>
            </a:pPr>
            <a:endParaRPr lang="zh-CN" altLang="en-US" sz="1600" dirty="0"/>
          </a:p>
          <a:p>
            <a:pPr>
              <a:lnSpc>
                <a:spcPct val="120000"/>
              </a:lnSpc>
            </a:pPr>
            <a:r>
              <a:rPr lang="zh-CN" altLang="en-US" sz="1600" cap="all" dirty="0"/>
              <a:t>步骤３</a:t>
            </a:r>
            <a:r>
              <a:rPr lang="en-US" altLang="zh-CN" sz="1600" cap="all" dirty="0"/>
              <a:t>: </a:t>
            </a:r>
            <a:r>
              <a:rPr lang="zh-CN" altLang="en-US" sz="1600" cap="all" dirty="0"/>
              <a:t>通过预约中心注册登记， 缴纳申请费用</a:t>
            </a:r>
            <a:r>
              <a:rPr lang="en-US" altLang="zh-CN" sz="1600" cap="all" dirty="0"/>
              <a:t>($160)</a:t>
            </a:r>
            <a:r>
              <a:rPr lang="zh-CN" altLang="en-US" sz="1600" cap="all" dirty="0"/>
              <a:t>以及预约您的面谈时间</a:t>
            </a:r>
            <a:endParaRPr lang="en-US" altLang="zh-CN" sz="1600" cap="all" dirty="0"/>
          </a:p>
          <a:p>
            <a:pPr>
              <a:lnSpc>
                <a:spcPct val="120000"/>
              </a:lnSpc>
            </a:pPr>
            <a:endParaRPr lang="zh-CN" altLang="en-US" sz="1600" dirty="0"/>
          </a:p>
          <a:p>
            <a:pPr>
              <a:lnSpc>
                <a:spcPct val="120000"/>
              </a:lnSpc>
            </a:pPr>
            <a:r>
              <a:rPr lang="zh-CN" altLang="en-US" sz="1600" cap="all" dirty="0"/>
              <a:t>步骤４</a:t>
            </a:r>
            <a:r>
              <a:rPr lang="en-US" altLang="zh-CN" sz="1600" cap="all" dirty="0"/>
              <a:t>: </a:t>
            </a:r>
            <a:r>
              <a:rPr lang="zh-CN" altLang="en-US" sz="1600" cap="all" dirty="0"/>
              <a:t>在您所选择的签证地点进行面谈（并不是所有的申请人都需要前来面谈）</a:t>
            </a:r>
            <a:endParaRPr lang="en-US" altLang="zh-CN" sz="1600" cap="all" dirty="0"/>
          </a:p>
          <a:p>
            <a:pPr>
              <a:lnSpc>
                <a:spcPct val="120000"/>
              </a:lnSpc>
            </a:pPr>
            <a:endParaRPr lang="zh-CN" altLang="en-US" sz="1600" dirty="0"/>
          </a:p>
          <a:p>
            <a:pPr>
              <a:lnSpc>
                <a:spcPct val="120000"/>
              </a:lnSpc>
            </a:pPr>
            <a:r>
              <a:rPr lang="zh-CN" altLang="en-US" sz="1600" cap="all" dirty="0"/>
              <a:t>步骤５</a:t>
            </a:r>
            <a:r>
              <a:rPr lang="en-US" altLang="zh-CN" sz="1600" cap="all" dirty="0"/>
              <a:t>:</a:t>
            </a:r>
            <a:r>
              <a:rPr lang="zh-CN" altLang="en-US" sz="1600" cap="all" dirty="0"/>
              <a:t>在您所选择的中信银行领取您的护照和签证</a:t>
            </a:r>
            <a:r>
              <a:rPr lang="en-US" altLang="zh-CN" sz="1600" cap="all" dirty="0"/>
              <a:t>(</a:t>
            </a:r>
            <a:r>
              <a:rPr lang="zh-CN" altLang="en-US" sz="1600" cap="all" dirty="0"/>
              <a:t>如果获批</a:t>
            </a:r>
            <a:r>
              <a:rPr lang="en-US" altLang="zh-CN" sz="1600" cap="all" dirty="0"/>
              <a:t>)</a:t>
            </a:r>
            <a:endParaRPr lang="zh-CN" altLang="en-US" sz="1600" dirty="0"/>
          </a:p>
          <a:p>
            <a:pPr>
              <a:lnSpc>
                <a:spcPct val="120000"/>
              </a:lnSpc>
            </a:pPr>
            <a:endParaRPr lang="zh-CN" altLang="en-US" sz="1200"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如何申请</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6" name="图片 15" descr="u=908401925,2984029007&amp;fm=21&amp;gp=0.jpg"/>
          <p:cNvPicPr>
            <a:picLocks noChangeAspect="1"/>
          </p:cNvPicPr>
          <p:nvPr/>
        </p:nvPicPr>
        <p:blipFill>
          <a:blip r:embed="rId3"/>
          <a:stretch>
            <a:fillRect/>
          </a:stretch>
        </p:blipFill>
        <p:spPr>
          <a:xfrm>
            <a:off x="6869682" y="1488588"/>
            <a:ext cx="3686175" cy="2095500"/>
          </a:xfrm>
          <a:prstGeom prst="rect">
            <a:avLst/>
          </a:prstGeom>
        </p:spPr>
      </p:pic>
      <p:sp>
        <p:nvSpPr>
          <p:cNvPr id="2" name="矩形 1"/>
          <p:cNvSpPr/>
          <p:nvPr/>
        </p:nvSpPr>
        <p:spPr>
          <a:xfrm>
            <a:off x="6828738" y="4071205"/>
            <a:ext cx="4212300" cy="1477328"/>
          </a:xfrm>
          <a:prstGeom prst="rect">
            <a:avLst/>
          </a:prstGeom>
        </p:spPr>
        <p:txBody>
          <a:bodyPr wrap="square">
            <a:spAutoFit/>
          </a:bodyPr>
          <a:lstStyle/>
          <a:p>
            <a:pPr marL="285750" indent="-285750">
              <a:buFont typeface="Wingdings" charset="2"/>
              <a:buChar char="u"/>
            </a:pPr>
            <a:r>
              <a:rPr lang="zh-CN" altLang="en-US" b="1" cap="all" dirty="0">
                <a:solidFill>
                  <a:srgbClr val="3A76FF"/>
                </a:solidFill>
              </a:rPr>
              <a:t>美国大使馆官网：</a:t>
            </a:r>
            <a:endParaRPr lang="en-US" altLang="zh-CN" b="1" cap="all" dirty="0">
              <a:solidFill>
                <a:srgbClr val="3A76FF"/>
              </a:solidFill>
            </a:endParaRPr>
          </a:p>
          <a:p>
            <a:endParaRPr lang="en-US" altLang="zh-CN" b="1" cap="all" dirty="0">
              <a:solidFill>
                <a:srgbClr val="3A76FF"/>
              </a:solidFill>
            </a:endParaRPr>
          </a:p>
          <a:p>
            <a:pPr>
              <a:lnSpc>
                <a:spcPct val="150000"/>
              </a:lnSpc>
            </a:pPr>
            <a:r>
              <a:rPr lang="en-US" altLang="zh-CN" u="sng" cap="all" dirty="0"/>
              <a:t>http://</a:t>
            </a:r>
            <a:r>
              <a:rPr lang="en-US" altLang="zh-CN" u="sng" cap="all" dirty="0" err="1"/>
              <a:t>www.ustraveldocs.com</a:t>
            </a:r>
            <a:r>
              <a:rPr lang="en-US" altLang="zh-CN" u="sng" cap="all" dirty="0"/>
              <a:t>/</a:t>
            </a:r>
            <a:r>
              <a:rPr lang="en-US" altLang="zh-CN" u="sng" cap="all" dirty="0" err="1"/>
              <a:t>cn_zh</a:t>
            </a:r>
            <a:r>
              <a:rPr lang="en-US" altLang="zh-CN" u="sng" cap="all" dirty="0"/>
              <a:t>/</a:t>
            </a:r>
            <a:r>
              <a:rPr lang="en-US" altLang="zh-CN" u="sng" cap="all" dirty="0" err="1"/>
              <a:t>cn-niv-typefandm.asp</a:t>
            </a:r>
            <a:endParaRPr lang="zh-CN" altLang="en-US" u="sng" dirty="0"/>
          </a:p>
        </p:txBody>
      </p:sp>
    </p:spTree>
    <p:extLst>
      <p:ext uri="{BB962C8B-B14F-4D97-AF65-F5344CB8AC3E}">
        <p14:creationId xmlns:p14="http://schemas.microsoft.com/office/powerpoint/2010/main" val="5243081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6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07524" y="1488588"/>
            <a:ext cx="5186149" cy="447548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r>
              <a:rPr lang="zh-CN" altLang="en-US" dirty="0"/>
              <a:t>非移民签证电子申请表</a:t>
            </a:r>
            <a:endParaRPr lang="en-US" altLang="zh-CN" dirty="0"/>
          </a:p>
          <a:p>
            <a:endParaRPr lang="en-US" altLang="zh-CN" dirty="0"/>
          </a:p>
          <a:p>
            <a:r>
              <a:rPr lang="zh-CN" altLang="zh-CN" dirty="0"/>
              <a:t>登陆网站：</a:t>
            </a:r>
            <a:r>
              <a:rPr lang="en-US" altLang="zh-CN" dirty="0">
                <a:hlinkClick r:id="rId2"/>
              </a:rPr>
              <a:t>https://ceac.state.gov/genniv/</a:t>
            </a:r>
            <a:endParaRPr lang="zh-CN" altLang="zh-CN" dirty="0"/>
          </a:p>
          <a:p>
            <a:endParaRPr lang="en-US" altLang="zh-CN" dirty="0"/>
          </a:p>
          <a:p>
            <a:r>
              <a:rPr lang="zh-CN" altLang="zh-CN" dirty="0"/>
              <a:t>选择你要签证的地点</a:t>
            </a:r>
            <a:r>
              <a:rPr lang="en-US" altLang="zh-CN" dirty="0"/>
              <a:t>CHINA, **</a:t>
            </a:r>
            <a:r>
              <a:rPr lang="zh-CN" altLang="zh-CN" dirty="0"/>
              <a:t>（</a:t>
            </a:r>
            <a:r>
              <a:rPr lang="en-US" altLang="zh-CN" dirty="0"/>
              <a:t>**</a:t>
            </a:r>
            <a:r>
              <a:rPr lang="zh-CN" altLang="zh-CN" dirty="0"/>
              <a:t>代表使馆所在城市，例如</a:t>
            </a:r>
            <a:r>
              <a:rPr lang="en-US" altLang="zh-CN" dirty="0"/>
              <a:t>Beijing</a:t>
            </a:r>
            <a:r>
              <a:rPr lang="zh-CN" altLang="zh-CN" dirty="0"/>
              <a:t>）。</a:t>
            </a:r>
            <a:endParaRPr lang="en-US" altLang="zh-CN" dirty="0"/>
          </a:p>
          <a:p>
            <a:endParaRPr lang="en-US" altLang="zh-CN" dirty="0"/>
          </a:p>
          <a:p>
            <a:r>
              <a:rPr lang="zh-CN" altLang="zh-CN" dirty="0"/>
              <a:t>第一次登陆的同学选择</a:t>
            </a:r>
            <a:r>
              <a:rPr lang="en-US" altLang="zh-CN" dirty="0"/>
              <a:t>START AN APPLICATION</a:t>
            </a:r>
            <a:r>
              <a:rPr lang="zh-CN" altLang="zh-CN" dirty="0"/>
              <a:t>；如果是继续填写的话选择</a:t>
            </a:r>
            <a:r>
              <a:rPr lang="en-US" altLang="zh-CN" dirty="0"/>
              <a:t>RETRIEVE AN APPLICATION</a:t>
            </a:r>
            <a:r>
              <a:rPr lang="zh-CN" altLang="zh-CN" dirty="0"/>
              <a:t>。</a:t>
            </a:r>
            <a:endParaRPr lang="en-US" altLang="zh-CN" dirty="0"/>
          </a:p>
          <a:p>
            <a:endParaRPr lang="en-US" altLang="zh-CN" dirty="0"/>
          </a:p>
          <a:p>
            <a:r>
              <a:rPr lang="zh-CN" altLang="zh-CN" dirty="0"/>
              <a:t>如果是第一次登陆的话，会显示</a:t>
            </a:r>
            <a:r>
              <a:rPr lang="zh-CN" altLang="en-US" dirty="0"/>
              <a:t>右侧</a:t>
            </a:r>
            <a:r>
              <a:rPr lang="zh-CN" altLang="zh-CN" dirty="0"/>
              <a:t>情况：</a:t>
            </a:r>
          </a:p>
          <a:p>
            <a:endParaRPr kumimoji="1" lang="en-US" altLang="zh-CN" dirty="0"/>
          </a:p>
          <a:p>
            <a:endParaRPr kumimoji="1" lang="en-US" altLang="zh-CN" dirty="0"/>
          </a:p>
          <a:p>
            <a:endParaRPr kumimoji="1" lang="en-US" altLang="zh-CN"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sp>
        <p:nvSpPr>
          <p:cNvPr id="2" name="矩形 1"/>
          <p:cNvSpPr/>
          <p:nvPr/>
        </p:nvSpPr>
        <p:spPr>
          <a:xfrm>
            <a:off x="6297749" y="5206942"/>
            <a:ext cx="4688698" cy="757130"/>
          </a:xfrm>
          <a:prstGeom prst="rect">
            <a:avLst/>
          </a:prstGeom>
        </p:spPr>
        <p:txBody>
          <a:bodyPr wrap="square">
            <a:spAutoFit/>
          </a:bodyPr>
          <a:lstStyle/>
          <a:p>
            <a:pPr marL="285750" indent="-285750">
              <a:lnSpc>
                <a:spcPct val="120000"/>
              </a:lnSpc>
              <a:buFont typeface="Wingdings" charset="2"/>
              <a:buChar char="u"/>
            </a:pPr>
            <a:r>
              <a:rPr lang="en-US" altLang="zh-CN" b="1" dirty="0" err="1">
                <a:solidFill>
                  <a:srgbClr val="3A76FF"/>
                </a:solidFill>
              </a:rPr>
              <a:t>注意：一定要记住自己的Application</a:t>
            </a:r>
            <a:r>
              <a:rPr lang="en-US" altLang="zh-CN" b="1" dirty="0">
                <a:solidFill>
                  <a:srgbClr val="3A76FF"/>
                </a:solidFill>
              </a:rPr>
              <a:t> </a:t>
            </a:r>
            <a:r>
              <a:rPr lang="en-US" altLang="zh-CN" b="1" dirty="0" err="1">
                <a:solidFill>
                  <a:srgbClr val="3A76FF"/>
                </a:solidFill>
              </a:rPr>
              <a:t>ID和Security</a:t>
            </a:r>
            <a:r>
              <a:rPr lang="en-US" altLang="zh-CN" b="1" dirty="0">
                <a:solidFill>
                  <a:srgbClr val="3A76FF"/>
                </a:solidFill>
              </a:rPr>
              <a:t> </a:t>
            </a:r>
            <a:r>
              <a:rPr lang="en-US" altLang="zh-CN" b="1" dirty="0" err="1">
                <a:solidFill>
                  <a:srgbClr val="3A76FF"/>
                </a:solidFill>
              </a:rPr>
              <a:t>Question的Answer</a:t>
            </a:r>
            <a:endParaRPr lang="zh-CN" altLang="en-US" u="sng" dirty="0">
              <a:solidFill>
                <a:srgbClr val="3A76FF"/>
              </a:solidFill>
            </a:endParaRPr>
          </a:p>
        </p:txBody>
      </p:sp>
      <p:pic>
        <p:nvPicPr>
          <p:cNvPr id="13" name="图片 12" descr="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536" y="1197638"/>
            <a:ext cx="4466652" cy="3884046"/>
          </a:xfrm>
          <a:prstGeom prst="rect">
            <a:avLst/>
          </a:prstGeom>
        </p:spPr>
      </p:pic>
    </p:spTree>
    <p:extLst>
      <p:ext uri="{BB962C8B-B14F-4D97-AF65-F5344CB8AC3E}">
        <p14:creationId xmlns:p14="http://schemas.microsoft.com/office/powerpoint/2010/main" val="168027833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07524" y="1488588"/>
            <a:ext cx="3691521" cy="1991591"/>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en-US" altLang="zh-CN" sz="2000" dirty="0"/>
              <a:t>1.2   Personal Information 2</a:t>
            </a:r>
            <a:endParaRPr lang="zh-CN" altLang="zh-CN" sz="2000" dirty="0"/>
          </a:p>
          <a:p>
            <a:pPr>
              <a:lnSpc>
                <a:spcPct val="150000"/>
              </a:lnSpc>
            </a:pPr>
            <a:r>
              <a:rPr lang="zh-CN" altLang="zh-CN" sz="2000" dirty="0"/>
              <a:t>国籍选</a:t>
            </a:r>
            <a:r>
              <a:rPr lang="en-US" altLang="zh-CN" sz="2000" dirty="0"/>
              <a:t>China</a:t>
            </a:r>
            <a:r>
              <a:rPr lang="zh-CN" altLang="zh-CN" sz="2000" dirty="0"/>
              <a:t>，双重国籍问题选</a:t>
            </a:r>
            <a:r>
              <a:rPr lang="en-US" altLang="zh-CN" sz="2000" dirty="0"/>
              <a:t>no</a:t>
            </a:r>
            <a:r>
              <a:rPr lang="zh-CN" altLang="zh-CN" sz="2000" dirty="0"/>
              <a:t>，然后三个</a:t>
            </a:r>
            <a:r>
              <a:rPr lang="en-US" altLang="zh-CN" sz="2000" dirty="0"/>
              <a:t>does not apply</a:t>
            </a:r>
            <a:r>
              <a:rPr lang="zh-CN" altLang="zh-CN" sz="2000" dirty="0"/>
              <a:t>。</a:t>
            </a:r>
          </a:p>
          <a:p>
            <a:pPr>
              <a:lnSpc>
                <a:spcPct val="150000"/>
              </a:lnSpc>
            </a:pPr>
            <a:endParaRPr lang="zh-CN" altLang="zh-CN" sz="2000"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4" name="图片 13" desc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816" y="1337551"/>
            <a:ext cx="5197152" cy="4694760"/>
          </a:xfrm>
          <a:prstGeom prst="rect">
            <a:avLst/>
          </a:prstGeom>
        </p:spPr>
      </p:pic>
    </p:spTree>
    <p:extLst>
      <p:ext uri="{BB962C8B-B14F-4D97-AF65-F5344CB8AC3E}">
        <p14:creationId xmlns:p14="http://schemas.microsoft.com/office/powerpoint/2010/main" val="8450266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07523" y="1488588"/>
            <a:ext cx="4373910" cy="46392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en-US" altLang="zh-CN" sz="2000" dirty="0"/>
              <a:t>2. Address and Phone Information</a:t>
            </a:r>
          </a:p>
          <a:p>
            <a:pPr>
              <a:lnSpc>
                <a:spcPct val="150000"/>
              </a:lnSpc>
            </a:pPr>
            <a:r>
              <a:rPr lang="en-US" altLang="zh-CN" sz="2000" dirty="0"/>
              <a:t>Home Address</a:t>
            </a:r>
            <a:r>
              <a:rPr lang="zh-CN" altLang="en-US" sz="2000" dirty="0"/>
              <a:t>是你家的地址</a:t>
            </a:r>
            <a:endParaRPr lang="en-US" altLang="zh-CN" sz="2000" dirty="0"/>
          </a:p>
          <a:p>
            <a:pPr>
              <a:lnSpc>
                <a:spcPct val="150000"/>
              </a:lnSpc>
            </a:pPr>
            <a:r>
              <a:rPr lang="en-US" altLang="zh-CN" sz="2000" dirty="0"/>
              <a:t>Mailing Address</a:t>
            </a:r>
            <a:r>
              <a:rPr lang="zh-CN" altLang="en-US" sz="2000" dirty="0"/>
              <a:t>一般选</a:t>
            </a:r>
            <a:r>
              <a:rPr lang="en-US" altLang="zh-CN" sz="2000" dirty="0"/>
              <a:t>no</a:t>
            </a:r>
            <a:r>
              <a:rPr lang="zh-CN" altLang="en-US" sz="2000" dirty="0"/>
              <a:t>，填写学校宿舍的地址即可，如果你现在住家里就回答</a:t>
            </a:r>
            <a:r>
              <a:rPr lang="en-US" altLang="zh-CN" sz="2000" dirty="0"/>
              <a:t>yes</a:t>
            </a:r>
            <a:r>
              <a:rPr lang="zh-CN" altLang="en-US" sz="2000" dirty="0"/>
              <a:t>就可以了。</a:t>
            </a:r>
            <a:endParaRPr lang="en-US" altLang="zh-CN" sz="2000" dirty="0"/>
          </a:p>
          <a:p>
            <a:pPr>
              <a:lnSpc>
                <a:spcPct val="150000"/>
              </a:lnSpc>
            </a:pPr>
            <a:endParaRPr lang="en-US" altLang="zh-CN" sz="2000" dirty="0"/>
          </a:p>
          <a:p>
            <a:pPr>
              <a:lnSpc>
                <a:spcPct val="150000"/>
              </a:lnSpc>
            </a:pPr>
            <a:r>
              <a:rPr lang="zh-CN" altLang="en-US" sz="2000" dirty="0"/>
              <a:t>电话可以加</a:t>
            </a:r>
            <a:r>
              <a:rPr lang="en-US" altLang="zh-CN" sz="2000" dirty="0"/>
              <a:t>86</a:t>
            </a:r>
            <a:r>
              <a:rPr lang="zh-CN" altLang="en-US" sz="2000" dirty="0"/>
              <a:t>，注意只能输入数字，加号空格什么的一律不认。 </a:t>
            </a:r>
          </a:p>
          <a:p>
            <a:pPr>
              <a:lnSpc>
                <a:spcPct val="150000"/>
              </a:lnSpc>
            </a:pPr>
            <a:endParaRPr lang="zh-CN" altLang="en-US" sz="2000" dirty="0"/>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3" name="图片 12" desc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422" y="1355535"/>
            <a:ext cx="4161382" cy="4905361"/>
          </a:xfrm>
          <a:prstGeom prst="rect">
            <a:avLst/>
          </a:prstGeom>
        </p:spPr>
      </p:pic>
    </p:spTree>
    <p:extLst>
      <p:ext uri="{BB962C8B-B14F-4D97-AF65-F5344CB8AC3E}">
        <p14:creationId xmlns:p14="http://schemas.microsoft.com/office/powerpoint/2010/main" val="24682735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3"/>
          <p:cNvSpPr txBox="1">
            <a:spLocks/>
          </p:cNvSpPr>
          <p:nvPr/>
        </p:nvSpPr>
        <p:spPr>
          <a:xfrm>
            <a:off x="638142" y="1419224"/>
            <a:ext cx="4373910" cy="46392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lgn="l" defTabSz="914400" rtl="0" eaLnBrk="1" latinLnBrk="0" hangingPunct="1">
              <a:spcBef>
                <a:spcPts val="600"/>
              </a:spcBef>
              <a:buClr>
                <a:schemeClr val="accent1"/>
              </a:buClr>
              <a:buSzPct val="90000"/>
              <a:buFont typeface="Wingdings 2" pitchFamily="18" charset="2"/>
              <a:buNone/>
              <a:defRPr sz="1200" kern="1200">
                <a:solidFill>
                  <a:schemeClr val="tx1">
                    <a:lumMod val="90000"/>
                    <a:lumOff val="10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2" pitchFamily="18" charset="2"/>
              <a:buNone/>
              <a:defRPr sz="1000" kern="1200">
                <a:solidFill>
                  <a:schemeClr val="tx1">
                    <a:lumMod val="90000"/>
                    <a:lumOff val="10000"/>
                  </a:schemeClr>
                </a:solidFill>
                <a:latin typeface="+mn-lt"/>
                <a:ea typeface="+mn-ea"/>
                <a:cs typeface="+mn-cs"/>
              </a:defRPr>
            </a:lvl3pPr>
            <a:lvl4pPr marL="13716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2" pitchFamily="18" charset="2"/>
              <a:buNone/>
              <a:defRPr sz="900" kern="1200">
                <a:solidFill>
                  <a:schemeClr val="tx1">
                    <a:lumMod val="90000"/>
                    <a:lumOff val="10000"/>
                  </a:schemeClr>
                </a:solidFill>
                <a:latin typeface="+mn-lt"/>
                <a:ea typeface="+mn-ea"/>
                <a:cs typeface="+mn-cs"/>
              </a:defRPr>
            </a:lvl5pPr>
            <a:lvl6pPr marL="22860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7pPr>
            <a:lvl8pPr marL="32004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2" pitchFamily="18" charset="2"/>
              <a:buNone/>
              <a:defRPr lang="en-US" sz="900" kern="1200">
                <a:solidFill>
                  <a:schemeClr val="tx1">
                    <a:lumMod val="90000"/>
                    <a:lumOff val="10000"/>
                  </a:schemeClr>
                </a:solidFill>
                <a:latin typeface="+mn-lt"/>
                <a:ea typeface="+mn-ea"/>
                <a:cs typeface="+mn-cs"/>
              </a:defRPr>
            </a:lvl9pPr>
          </a:lstStyle>
          <a:p>
            <a:pPr>
              <a:lnSpc>
                <a:spcPct val="150000"/>
              </a:lnSpc>
            </a:pPr>
            <a:r>
              <a:rPr lang="en-US" altLang="zh-CN" sz="2400" dirty="0"/>
              <a:t>3. Passport Information</a:t>
            </a:r>
          </a:p>
          <a:p>
            <a:pPr>
              <a:lnSpc>
                <a:spcPct val="150000"/>
              </a:lnSpc>
            </a:pPr>
            <a:r>
              <a:rPr lang="zh-CN" altLang="en-US" sz="2400" dirty="0"/>
              <a:t>护照类型普通居民一般选择</a:t>
            </a:r>
            <a:r>
              <a:rPr lang="en-US" altLang="zh-CN" sz="2400" dirty="0"/>
              <a:t>regular</a:t>
            </a:r>
            <a:r>
              <a:rPr lang="zh-CN" altLang="en-US" sz="2400" dirty="0"/>
              <a:t>。之后按照护照上的信息填写，务必保持一致。没丢过护照的选</a:t>
            </a:r>
            <a:r>
              <a:rPr lang="en-US" altLang="zh-CN" sz="2400" dirty="0"/>
              <a:t>no</a:t>
            </a:r>
            <a:r>
              <a:rPr lang="zh-CN" altLang="en-US" sz="2400" dirty="0"/>
              <a:t>。</a:t>
            </a:r>
          </a:p>
        </p:txBody>
      </p:sp>
      <p:cxnSp>
        <p:nvCxnSpPr>
          <p:cNvPr id="9" name="直线连接符 8"/>
          <p:cNvCxnSpPr/>
          <p:nvPr/>
        </p:nvCxnSpPr>
        <p:spPr>
          <a:xfrm>
            <a:off x="659423" y="1001470"/>
            <a:ext cx="11008702" cy="0"/>
          </a:xfrm>
          <a:prstGeom prst="line">
            <a:avLst/>
          </a:prstGeom>
          <a:ln w="6350" cmpd="sng">
            <a:solidFill>
              <a:srgbClr val="3366FF"/>
            </a:solidFill>
            <a:prstDash val="solid"/>
          </a:ln>
          <a:effectLst/>
        </p:spPr>
        <p:style>
          <a:lnRef idx="3">
            <a:schemeClr val="accent1"/>
          </a:lnRef>
          <a:fillRef idx="0">
            <a:schemeClr val="accent1"/>
          </a:fillRef>
          <a:effectRef idx="2">
            <a:schemeClr val="accent1"/>
          </a:effectRef>
          <a:fontRef idx="minor">
            <a:schemeClr val="tx1"/>
          </a:fontRef>
        </p:style>
      </p:cxnSp>
      <p:sp>
        <p:nvSpPr>
          <p:cNvPr id="10" name="文本框 9"/>
          <p:cNvSpPr txBox="1"/>
          <p:nvPr/>
        </p:nvSpPr>
        <p:spPr>
          <a:xfrm>
            <a:off x="638142" y="405566"/>
            <a:ext cx="6572794" cy="438582"/>
          </a:xfrm>
          <a:prstGeom prst="rect">
            <a:avLst/>
          </a:prstGeom>
          <a:noFill/>
        </p:spPr>
        <p:txBody>
          <a:bodyPr wrap="square" lIns="68580" tIns="34290" rIns="68580" bIns="34290" rtlCol="0">
            <a:spAutoFit/>
          </a:bodyPr>
          <a:lstStyle/>
          <a:p>
            <a:r>
              <a:rPr lang="zh-CN" altLang="en-US" sz="2400" b="1" dirty="0">
                <a:solidFill>
                  <a:srgbClr val="517EF9"/>
                </a:solidFill>
                <a:latin typeface="微软雅黑" panose="020B0503020204020204" pitchFamily="34" charset="-122"/>
                <a:ea typeface="微软雅黑" panose="020B0503020204020204" pitchFamily="34" charset="-122"/>
              </a:rPr>
              <a:t>一</a:t>
            </a:r>
            <a:r>
              <a:rPr lang="en-US" altLang="zh-CN" sz="2400" b="1" dirty="0">
                <a:solidFill>
                  <a:srgbClr val="517EF9"/>
                </a:solidFill>
                <a:latin typeface="微软雅黑" panose="020B0503020204020204" pitchFamily="34" charset="-122"/>
                <a:ea typeface="微软雅黑" panose="020B0503020204020204" pitchFamily="34" charset="-122"/>
              </a:rPr>
              <a:t>. </a:t>
            </a:r>
            <a:r>
              <a:rPr lang="zh-CN" altLang="en-US" sz="2400" b="1" dirty="0">
                <a:solidFill>
                  <a:srgbClr val="517EF9"/>
                </a:solidFill>
                <a:latin typeface="微软雅黑" panose="020B0503020204020204" pitchFamily="34" charset="-122"/>
                <a:ea typeface="微软雅黑" panose="020B0503020204020204" pitchFamily="34" charset="-122"/>
              </a:rPr>
              <a:t>在线填写</a:t>
            </a:r>
            <a:r>
              <a:rPr lang="en-US" altLang="zh-CN" sz="2400" b="1" dirty="0">
                <a:solidFill>
                  <a:srgbClr val="517EF9"/>
                </a:solidFill>
                <a:latin typeface="微软雅黑" panose="020B0503020204020204" pitchFamily="34" charset="-122"/>
                <a:ea typeface="微软雅黑" panose="020B0503020204020204" pitchFamily="34" charset="-122"/>
              </a:rPr>
              <a:t>DS-160</a:t>
            </a:r>
            <a:r>
              <a:rPr lang="zh-CN" altLang="en-US" sz="2400" b="1" dirty="0">
                <a:solidFill>
                  <a:srgbClr val="517EF9"/>
                </a:solidFill>
                <a:latin typeface="微软雅黑" panose="020B0503020204020204" pitchFamily="34" charset="-122"/>
                <a:ea typeface="微软雅黑" panose="020B0503020204020204" pitchFamily="34" charset="-122"/>
              </a:rPr>
              <a:t>表格</a:t>
            </a:r>
          </a:p>
        </p:txBody>
      </p:sp>
      <p:sp>
        <p:nvSpPr>
          <p:cNvPr id="11" name="椭圆 10"/>
          <p:cNvSpPr/>
          <p:nvPr/>
        </p:nvSpPr>
        <p:spPr>
          <a:xfrm>
            <a:off x="607524"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589610" y="937525"/>
            <a:ext cx="104550" cy="104550"/>
          </a:xfrm>
          <a:prstGeom prst="ellipse">
            <a:avLst/>
          </a:prstGeom>
          <a:solidFill>
            <a:srgbClr val="517EF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5" name="图片 14" descr="屏幕快照 2017-09-25 下午2.12.2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875" y="301624"/>
            <a:ext cx="2029964" cy="618505"/>
          </a:xfrm>
          <a:prstGeom prst="rect">
            <a:avLst/>
          </a:prstGeom>
        </p:spPr>
      </p:pic>
      <p:pic>
        <p:nvPicPr>
          <p:cNvPr id="14" name="图片 13" descr="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584" y="1158793"/>
            <a:ext cx="4437704" cy="5160120"/>
          </a:xfrm>
          <a:prstGeom prst="rect">
            <a:avLst/>
          </a:prstGeom>
        </p:spPr>
      </p:pic>
    </p:spTree>
    <p:extLst>
      <p:ext uri="{BB962C8B-B14F-4D97-AF65-F5344CB8AC3E}">
        <p14:creationId xmlns:p14="http://schemas.microsoft.com/office/powerpoint/2010/main" val="60408920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15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洁大气年度工作总结PPT模板"/>
</p:tagLst>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4854</TotalTime>
  <Words>1724</Words>
  <Application>Microsoft Office PowerPoint</Application>
  <PresentationFormat>宽屏</PresentationFormat>
  <Paragraphs>192</Paragraphs>
  <Slides>25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Geometr415 Blk BT</vt:lpstr>
      <vt:lpstr>方正粗谭黑简体</vt:lpstr>
      <vt:lpstr>方正正中黑简体</vt:lpstr>
      <vt:lpstr>宋体</vt:lpstr>
      <vt:lpstr>微软雅黑</vt:lpstr>
      <vt:lpstr>Arial</vt:lpstr>
      <vt:lpstr>Calibri</vt:lpstr>
      <vt:lpstr>Corbel</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简洁大气年度工作总结PPT模板</dc:title>
  <dc:subject/>
  <dc:creator>Administrator</dc:creator>
  <cp:keywords/>
  <dc:description/>
  <cp:lastModifiedBy>Administrator</cp:lastModifiedBy>
  <cp:revision>726</cp:revision>
  <dcterms:created xsi:type="dcterms:W3CDTF">2014-11-28T11:02:22Z</dcterms:created>
  <dcterms:modified xsi:type="dcterms:W3CDTF">2018-01-26T04:14:11Z</dcterms:modified>
  <cp:category/>
</cp:coreProperties>
</file>