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8"/>
  </p:notesMasterIdLst>
  <p:sldIdLst>
    <p:sldId id="283" r:id="rId3"/>
    <p:sldId id="284" r:id="rId4"/>
    <p:sldId id="285" r:id="rId5"/>
    <p:sldId id="262" r:id="rId6"/>
    <p:sldId id="286" r:id="rId7"/>
    <p:sldId id="261" r:id="rId8"/>
    <p:sldId id="264" r:id="rId9"/>
    <p:sldId id="265" r:id="rId10"/>
    <p:sldId id="266" r:id="rId11"/>
    <p:sldId id="287" r:id="rId12"/>
    <p:sldId id="268" r:id="rId13"/>
    <p:sldId id="297" r:id="rId14"/>
    <p:sldId id="269" r:id="rId15"/>
    <p:sldId id="270" r:id="rId16"/>
    <p:sldId id="288" r:id="rId17"/>
    <p:sldId id="296" r:id="rId18"/>
    <p:sldId id="272" r:id="rId19"/>
    <p:sldId id="273" r:id="rId20"/>
    <p:sldId id="274" r:id="rId21"/>
    <p:sldId id="289" r:id="rId22"/>
    <p:sldId id="276" r:id="rId23"/>
    <p:sldId id="277" r:id="rId24"/>
    <p:sldId id="290" r:id="rId25"/>
    <p:sldId id="279" r:id="rId26"/>
    <p:sldId id="291" r:id="rId2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4"/>
    <p:restoredTop sz="93618"/>
  </p:normalViewPr>
  <p:slideViewPr>
    <p:cSldViewPr snapToGrid="0" snapToObjects="1">
      <p:cViewPr varScale="1">
        <p:scale>
          <a:sx n="131" d="100"/>
          <a:sy n="131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84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B2-408E-80D4-83CB444A40B6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B2-408E-80D4-83CB444A40B6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B2-408E-80D4-83CB444A4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20039040"/>
        <c:axId val="1629553936"/>
      </c:barChart>
      <c:catAx>
        <c:axId val="1920039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629553936"/>
        <c:crosses val="autoZero"/>
        <c:auto val="1"/>
        <c:lblAlgn val="ctr"/>
        <c:lblOffset val="100"/>
        <c:noMultiLvlLbl val="0"/>
      </c:catAx>
      <c:valAx>
        <c:axId val="1629553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92003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63-47CE-B0B0-A98825C687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63-47CE-B0B0-A98825C687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63-47CE-B0B0-A98825C687E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612620752"/>
        <c:axId val="1764155664"/>
      </c:barChart>
      <c:catAx>
        <c:axId val="1612620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764155664"/>
        <c:crosses val="autoZero"/>
        <c:auto val="1"/>
        <c:lblAlgn val="ctr"/>
        <c:lblOffset val="100"/>
        <c:noMultiLvlLbl val="0"/>
      </c:catAx>
      <c:valAx>
        <c:axId val="176415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61262075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4.74656260451638E-2"/>
          <c:w val="1"/>
          <c:h val="0.956923907669543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FD9D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64-4908-9D06-A2D3705FDB9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364-4908-9D06-A2D3705FDB9F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64-4908-9D06-A2D3705FDB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364-4908-9D06-A2D3705FDB9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364-4908-9D06-A2D3705FDB9F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364-4908-9D06-A2D3705FDB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009FB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364-4908-9D06-A2D3705FDB9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364-4908-9D06-A2D3705FDB9F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364-4908-9D06-A2D3705FD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0.28575</cdr:x>
      <cdr:y>0.35388</cdr:y>
    </cdr:from>
    <cdr:to>
      <cdr:x>0.72542</cdr:x>
      <cdr:y>0.68984</cdr:y>
    </cdr:to>
    <cdr:grpSp>
      <cdr:nvGrpSpPr>
        <cdr:cNvPr id="2" name="组合 1">
          <a:extLst xmlns:a="http://schemas.openxmlformats.org/drawingml/2006/main">
            <a:ext uri="{FF2B5EF4-FFF2-40B4-BE49-F238E27FC236}">
              <a16:creationId xmlns:a16="http://schemas.microsoft.com/office/drawing/2014/main" id="{2459CB77-F9D0-4431-9A29-E0F3D1A124F7}"/>
            </a:ext>
          </a:extLst>
        </cdr:cNvPr>
        <cdr:cNvGrpSpPr/>
      </cdr:nvGrpSpPr>
      <cdr:grpSpPr>
        <a:xfrm xmlns:a="http://schemas.openxmlformats.org/drawingml/2006/main">
          <a:off x="1194282" y="1609828"/>
          <a:ext cx="1837586" cy="1528309"/>
          <a:chOff x="5998457" y="3326944"/>
          <a:chExt cx="207653" cy="172705"/>
        </a:xfrm>
        <a:solidFill xmlns:a="http://schemas.openxmlformats.org/drawingml/2006/main">
          <a:schemeClr val="tx1">
            <a:lumMod val="85000"/>
            <a:lumOff val="15000"/>
          </a:schemeClr>
        </a:solidFill>
      </cdr:grpSpPr>
      <cdr:sp macro="" textlink="">
        <cdr:nvSpPr>
          <cdr:cNvPr id="3" name="Freeform 6"/>
          <cdr:cNvSpPr>
            <a:spLocks xmlns:a="http://schemas.openxmlformats.org/drawingml/2006/main" noEditPoints="1"/>
          </cdr:cNvSpPr>
        </cdr:nvSpPr>
        <cdr:spPr bwMode="auto">
          <a:xfrm xmlns:a="http://schemas.openxmlformats.org/drawingml/2006/main">
            <a:off x="5998457" y="3326944"/>
            <a:ext cx="145356" cy="138266"/>
          </a:xfrm>
          <a:custGeom xmlns:a="http://schemas.openxmlformats.org/drawingml/2006/main">
            <a:avLst/>
            <a:gdLst>
              <a:gd name="T0" fmla="*/ 0 w 337"/>
              <a:gd name="T1" fmla="*/ 144 h 321"/>
              <a:gd name="T2" fmla="*/ 5 w 337"/>
              <a:gd name="T3" fmla="*/ 123 h 321"/>
              <a:gd name="T4" fmla="*/ 108 w 337"/>
              <a:gd name="T5" fmla="*/ 25 h 321"/>
              <a:gd name="T6" fmla="*/ 310 w 337"/>
              <a:gd name="T7" fmla="*/ 78 h 321"/>
              <a:gd name="T8" fmla="*/ 337 w 337"/>
              <a:gd name="T9" fmla="*/ 132 h 321"/>
              <a:gd name="T10" fmla="*/ 215 w 337"/>
              <a:gd name="T11" fmla="*/ 176 h 321"/>
              <a:gd name="T12" fmla="*/ 183 w 337"/>
              <a:gd name="T13" fmla="*/ 301 h 321"/>
              <a:gd name="T14" fmla="*/ 143 w 337"/>
              <a:gd name="T15" fmla="*/ 298 h 321"/>
              <a:gd name="T16" fmla="*/ 76 w 337"/>
              <a:gd name="T17" fmla="*/ 308 h 321"/>
              <a:gd name="T18" fmla="*/ 51 w 337"/>
              <a:gd name="T19" fmla="*/ 321 h 321"/>
              <a:gd name="T20" fmla="*/ 65 w 337"/>
              <a:gd name="T21" fmla="*/ 278 h 321"/>
              <a:gd name="T22" fmla="*/ 63 w 337"/>
              <a:gd name="T23" fmla="*/ 267 h 321"/>
              <a:gd name="T24" fmla="*/ 1 w 337"/>
              <a:gd name="T25" fmla="*/ 173 h 321"/>
              <a:gd name="T26" fmla="*/ 0 w 337"/>
              <a:gd name="T27" fmla="*/ 171 h 321"/>
              <a:gd name="T28" fmla="*/ 0 w 337"/>
              <a:gd name="T29" fmla="*/ 144 h 321"/>
              <a:gd name="T30" fmla="*/ 135 w 337"/>
              <a:gd name="T31" fmla="*/ 107 h 321"/>
              <a:gd name="T32" fmla="*/ 113 w 337"/>
              <a:gd name="T33" fmla="*/ 86 h 321"/>
              <a:gd name="T34" fmla="*/ 88 w 337"/>
              <a:gd name="T35" fmla="*/ 108 h 321"/>
              <a:gd name="T36" fmla="*/ 114 w 337"/>
              <a:gd name="T37" fmla="*/ 128 h 321"/>
              <a:gd name="T38" fmla="*/ 135 w 337"/>
              <a:gd name="T39" fmla="*/ 107 h 321"/>
              <a:gd name="T40" fmla="*/ 232 w 337"/>
              <a:gd name="T41" fmla="*/ 86 h 321"/>
              <a:gd name="T42" fmla="*/ 206 w 337"/>
              <a:gd name="T43" fmla="*/ 106 h 321"/>
              <a:gd name="T44" fmla="*/ 230 w 337"/>
              <a:gd name="T45" fmla="*/ 128 h 321"/>
              <a:gd name="T46" fmla="*/ 252 w 337"/>
              <a:gd name="T47" fmla="*/ 108 h 321"/>
              <a:gd name="T48" fmla="*/ 232 w 337"/>
              <a:gd name="T49" fmla="*/ 86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37" h="321">
                <a:moveTo>
                  <a:pt x="0" y="144"/>
                </a:moveTo>
                <a:cubicBezTo>
                  <a:pt x="2" y="137"/>
                  <a:pt x="3" y="130"/>
                  <a:pt x="5" y="123"/>
                </a:cubicBezTo>
                <a:cubicBezTo>
                  <a:pt x="22" y="72"/>
                  <a:pt x="59" y="41"/>
                  <a:pt x="108" y="25"/>
                </a:cubicBezTo>
                <a:cubicBezTo>
                  <a:pt x="181" y="0"/>
                  <a:pt x="265" y="23"/>
                  <a:pt x="310" y="78"/>
                </a:cubicBezTo>
                <a:cubicBezTo>
                  <a:pt x="323" y="94"/>
                  <a:pt x="332" y="111"/>
                  <a:pt x="337" y="132"/>
                </a:cubicBezTo>
                <a:cubicBezTo>
                  <a:pt x="289" y="129"/>
                  <a:pt x="248" y="141"/>
                  <a:pt x="215" y="176"/>
                </a:cubicBezTo>
                <a:cubicBezTo>
                  <a:pt x="182" y="210"/>
                  <a:pt x="172" y="251"/>
                  <a:pt x="183" y="301"/>
                </a:cubicBezTo>
                <a:cubicBezTo>
                  <a:pt x="169" y="300"/>
                  <a:pt x="155" y="302"/>
                  <a:pt x="143" y="298"/>
                </a:cubicBezTo>
                <a:cubicBezTo>
                  <a:pt x="119" y="291"/>
                  <a:pt x="97" y="294"/>
                  <a:pt x="76" y="308"/>
                </a:cubicBezTo>
                <a:cubicBezTo>
                  <a:pt x="69" y="313"/>
                  <a:pt x="61" y="316"/>
                  <a:pt x="51" y="321"/>
                </a:cubicBezTo>
                <a:cubicBezTo>
                  <a:pt x="56" y="305"/>
                  <a:pt x="61" y="292"/>
                  <a:pt x="65" y="278"/>
                </a:cubicBezTo>
                <a:cubicBezTo>
                  <a:pt x="67" y="273"/>
                  <a:pt x="67" y="270"/>
                  <a:pt x="63" y="267"/>
                </a:cubicBezTo>
                <a:cubicBezTo>
                  <a:pt x="30" y="243"/>
                  <a:pt x="8" y="214"/>
                  <a:pt x="1" y="173"/>
                </a:cubicBezTo>
                <a:cubicBezTo>
                  <a:pt x="1" y="172"/>
                  <a:pt x="1" y="171"/>
                  <a:pt x="0" y="171"/>
                </a:cubicBezTo>
                <a:cubicBezTo>
                  <a:pt x="0" y="162"/>
                  <a:pt x="0" y="153"/>
                  <a:pt x="0" y="144"/>
                </a:cubicBezTo>
                <a:close/>
                <a:moveTo>
                  <a:pt x="135" y="107"/>
                </a:moveTo>
                <a:cubicBezTo>
                  <a:pt x="134" y="94"/>
                  <a:pt x="126" y="86"/>
                  <a:pt x="113" y="86"/>
                </a:cubicBezTo>
                <a:cubicBezTo>
                  <a:pt x="99" y="86"/>
                  <a:pt x="88" y="96"/>
                  <a:pt x="88" y="108"/>
                </a:cubicBezTo>
                <a:cubicBezTo>
                  <a:pt x="88" y="119"/>
                  <a:pt x="100" y="129"/>
                  <a:pt x="114" y="128"/>
                </a:cubicBezTo>
                <a:cubicBezTo>
                  <a:pt x="126" y="128"/>
                  <a:pt x="135" y="119"/>
                  <a:pt x="135" y="107"/>
                </a:cubicBezTo>
                <a:close/>
                <a:moveTo>
                  <a:pt x="232" y="86"/>
                </a:moveTo>
                <a:cubicBezTo>
                  <a:pt x="219" y="85"/>
                  <a:pt x="206" y="95"/>
                  <a:pt x="206" y="106"/>
                </a:cubicBezTo>
                <a:cubicBezTo>
                  <a:pt x="205" y="117"/>
                  <a:pt x="216" y="128"/>
                  <a:pt x="230" y="128"/>
                </a:cubicBezTo>
                <a:cubicBezTo>
                  <a:pt x="242" y="129"/>
                  <a:pt x="252" y="121"/>
                  <a:pt x="252" y="108"/>
                </a:cubicBezTo>
                <a:cubicBezTo>
                  <a:pt x="253" y="96"/>
                  <a:pt x="245" y="87"/>
                  <a:pt x="232" y="86"/>
                </a:cubicBezTo>
                <a:close/>
              </a:path>
            </a:pathLst>
          </a:custGeom>
          <a:grpFill xmlns:a="http://schemas.openxmlformats.org/drawingml/2006/main"/>
          <a:ln xmlns:a="http://schemas.openxmlformats.org/drawingml/2006/main">
            <a:noFill/>
          </a:ln>
        </cdr:spPr>
        <cdr:txBody>
          <a:bodyPr xmlns:a="http://schemas.openxmlformats.org/drawingml/2006/main" vert="horz" wrap="square" lIns="91440" tIns="45720" rIns="91440" bIns="45720" numCol="1" anchor="t" anchorCtr="0" compatLnSpc="1">
            <a:prstTxWarp prst="textNoShape">
              <a:avLst/>
            </a:prstTxWarp>
          </a:bodyPr>
          <a:lstStyle xmlns:a="http://schemas.openxmlformats.org/drawingml/2006/main"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zh-CN" altLang="en-US"/>
          </a:p>
        </cdr:txBody>
      </cdr:sp>
      <cdr:sp macro="" textlink="">
        <cdr:nvSpPr>
          <cdr:cNvPr id="4" name="Freeform 7"/>
          <cdr:cNvSpPr>
            <a:spLocks xmlns:a="http://schemas.openxmlformats.org/drawingml/2006/main" noEditPoints="1"/>
          </cdr:cNvSpPr>
        </cdr:nvSpPr>
        <cdr:spPr bwMode="auto">
          <a:xfrm xmlns:a="http://schemas.openxmlformats.org/drawingml/2006/main">
            <a:off x="6078986" y="3379616"/>
            <a:ext cx="127124" cy="120033"/>
          </a:xfrm>
          <a:custGeom xmlns:a="http://schemas.openxmlformats.org/drawingml/2006/main">
            <a:avLst/>
            <a:gdLst>
              <a:gd name="T0" fmla="*/ 241 w 295"/>
              <a:gd name="T1" fmla="*/ 279 h 279"/>
              <a:gd name="T2" fmla="*/ 202 w 295"/>
              <a:gd name="T3" fmla="*/ 258 h 279"/>
              <a:gd name="T4" fmla="*/ 187 w 295"/>
              <a:gd name="T5" fmla="*/ 256 h 279"/>
              <a:gd name="T6" fmla="*/ 71 w 295"/>
              <a:gd name="T7" fmla="*/ 244 h 279"/>
              <a:gd name="T8" fmla="*/ 3 w 295"/>
              <a:gd name="T9" fmla="*/ 151 h 279"/>
              <a:gd name="T10" fmla="*/ 26 w 295"/>
              <a:gd name="T11" fmla="*/ 73 h 279"/>
              <a:gd name="T12" fmla="*/ 266 w 295"/>
              <a:gd name="T13" fmla="*/ 77 h 279"/>
              <a:gd name="T14" fmla="*/ 264 w 295"/>
              <a:gd name="T15" fmla="*/ 202 h 279"/>
              <a:gd name="T16" fmla="*/ 234 w 295"/>
              <a:gd name="T17" fmla="*/ 232 h 279"/>
              <a:gd name="T18" fmla="*/ 231 w 295"/>
              <a:gd name="T19" fmla="*/ 245 h 279"/>
              <a:gd name="T20" fmla="*/ 241 w 295"/>
              <a:gd name="T21" fmla="*/ 279 h 279"/>
              <a:gd name="T22" fmla="*/ 192 w 295"/>
              <a:gd name="T23" fmla="*/ 86 h 279"/>
              <a:gd name="T24" fmla="*/ 174 w 295"/>
              <a:gd name="T25" fmla="*/ 103 h 279"/>
              <a:gd name="T26" fmla="*/ 193 w 295"/>
              <a:gd name="T27" fmla="*/ 120 h 279"/>
              <a:gd name="T28" fmla="*/ 212 w 295"/>
              <a:gd name="T29" fmla="*/ 102 h 279"/>
              <a:gd name="T30" fmla="*/ 192 w 295"/>
              <a:gd name="T31" fmla="*/ 86 h 279"/>
              <a:gd name="T32" fmla="*/ 119 w 295"/>
              <a:gd name="T33" fmla="*/ 103 h 279"/>
              <a:gd name="T34" fmla="*/ 100 w 295"/>
              <a:gd name="T35" fmla="*/ 86 h 279"/>
              <a:gd name="T36" fmla="*/ 82 w 295"/>
              <a:gd name="T37" fmla="*/ 102 h 279"/>
              <a:gd name="T38" fmla="*/ 99 w 295"/>
              <a:gd name="T39" fmla="*/ 120 h 279"/>
              <a:gd name="T40" fmla="*/ 119 w 295"/>
              <a:gd name="T41" fmla="*/ 103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5" h="279">
                <a:moveTo>
                  <a:pt x="241" y="279"/>
                </a:moveTo>
                <a:cubicBezTo>
                  <a:pt x="226" y="271"/>
                  <a:pt x="215" y="264"/>
                  <a:pt x="202" y="258"/>
                </a:cubicBezTo>
                <a:cubicBezTo>
                  <a:pt x="198" y="256"/>
                  <a:pt x="192" y="255"/>
                  <a:pt x="187" y="256"/>
                </a:cubicBezTo>
                <a:cubicBezTo>
                  <a:pt x="147" y="266"/>
                  <a:pt x="108" y="264"/>
                  <a:pt x="71" y="244"/>
                </a:cubicBezTo>
                <a:cubicBezTo>
                  <a:pt x="33" y="225"/>
                  <a:pt x="8" y="195"/>
                  <a:pt x="3" y="151"/>
                </a:cubicBezTo>
                <a:cubicBezTo>
                  <a:pt x="0" y="121"/>
                  <a:pt x="8" y="96"/>
                  <a:pt x="26" y="73"/>
                </a:cubicBezTo>
                <a:cubicBezTo>
                  <a:pt x="84" y="0"/>
                  <a:pt x="211" y="2"/>
                  <a:pt x="266" y="77"/>
                </a:cubicBezTo>
                <a:cubicBezTo>
                  <a:pt x="295" y="118"/>
                  <a:pt x="295" y="163"/>
                  <a:pt x="264" y="202"/>
                </a:cubicBezTo>
                <a:cubicBezTo>
                  <a:pt x="255" y="213"/>
                  <a:pt x="245" y="223"/>
                  <a:pt x="234" y="232"/>
                </a:cubicBezTo>
                <a:cubicBezTo>
                  <a:pt x="230" y="236"/>
                  <a:pt x="229" y="240"/>
                  <a:pt x="231" y="245"/>
                </a:cubicBezTo>
                <a:cubicBezTo>
                  <a:pt x="234" y="255"/>
                  <a:pt x="237" y="266"/>
                  <a:pt x="241" y="279"/>
                </a:cubicBezTo>
                <a:close/>
                <a:moveTo>
                  <a:pt x="192" y="86"/>
                </a:moveTo>
                <a:cubicBezTo>
                  <a:pt x="182" y="86"/>
                  <a:pt x="174" y="94"/>
                  <a:pt x="174" y="103"/>
                </a:cubicBezTo>
                <a:cubicBezTo>
                  <a:pt x="174" y="112"/>
                  <a:pt x="183" y="120"/>
                  <a:pt x="193" y="120"/>
                </a:cubicBezTo>
                <a:cubicBezTo>
                  <a:pt x="203" y="119"/>
                  <a:pt x="212" y="111"/>
                  <a:pt x="212" y="102"/>
                </a:cubicBezTo>
                <a:cubicBezTo>
                  <a:pt x="212" y="93"/>
                  <a:pt x="202" y="86"/>
                  <a:pt x="192" y="86"/>
                </a:cubicBezTo>
                <a:close/>
                <a:moveTo>
                  <a:pt x="119" y="103"/>
                </a:moveTo>
                <a:cubicBezTo>
                  <a:pt x="120" y="94"/>
                  <a:pt x="111" y="86"/>
                  <a:pt x="100" y="86"/>
                </a:cubicBezTo>
                <a:cubicBezTo>
                  <a:pt x="91" y="86"/>
                  <a:pt x="82" y="93"/>
                  <a:pt x="82" y="102"/>
                </a:cubicBezTo>
                <a:cubicBezTo>
                  <a:pt x="81" y="111"/>
                  <a:pt x="90" y="120"/>
                  <a:pt x="99" y="120"/>
                </a:cubicBezTo>
                <a:cubicBezTo>
                  <a:pt x="110" y="120"/>
                  <a:pt x="119" y="112"/>
                  <a:pt x="119" y="103"/>
                </a:cubicBezTo>
                <a:close/>
              </a:path>
            </a:pathLst>
          </a:custGeom>
          <a:grpFill xmlns:a="http://schemas.openxmlformats.org/drawingml/2006/main"/>
          <a:ln xmlns:a="http://schemas.openxmlformats.org/drawingml/2006/main">
            <a:noFill/>
          </a:ln>
        </cdr:spPr>
        <cdr:txBody>
          <a:bodyPr xmlns:a="http://schemas.openxmlformats.org/drawingml/2006/main" vert="horz" wrap="square" lIns="91440" tIns="45720" rIns="91440" bIns="45720" numCol="1" anchor="t" anchorCtr="0" compatLnSpc="1">
            <a:prstTxWarp prst="textNoShape">
              <a:avLst/>
            </a:prstTxWarp>
          </a:bodyPr>
          <a:lstStyle xmlns:a="http://schemas.openxmlformats.org/drawingml/2006/main"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zh-CN" altLang="en-US"/>
          </a:p>
        </cdr:txBody>
      </cdr:sp>
    </cdr:grp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E515-D702-764B-A215-79B14312EF65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F7DB2-B8EC-9C47-885B-C7A5EAB341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40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419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3065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316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5027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27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7784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75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556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6168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377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594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2972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9970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6466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828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325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702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830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416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4484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927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876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682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25602" y="652450"/>
            <a:ext cx="11340795" cy="487654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 rot="9861016" flipH="1">
            <a:off x="-2443125" y="4065941"/>
            <a:ext cx="8030020" cy="6922436"/>
            <a:chOff x="3241129" y="967902"/>
            <a:chExt cx="5709753" cy="4922199"/>
          </a:xfrm>
          <a:solidFill>
            <a:schemeClr val="bg1">
              <a:lumMod val="95000"/>
            </a:schemeClr>
          </a:solidFill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-15754" y="-23111"/>
            <a:ext cx="12207754" cy="361483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" name="组 1"/>
          <p:cNvGrpSpPr/>
          <p:nvPr userDrawn="1"/>
        </p:nvGrpSpPr>
        <p:grpSpPr>
          <a:xfrm>
            <a:off x="-2652465" y="3920365"/>
            <a:ext cx="7841069" cy="6746062"/>
            <a:chOff x="-2652465" y="3920365"/>
            <a:chExt cx="7841069" cy="6746062"/>
          </a:xfrm>
        </p:grpSpPr>
        <p:sp>
          <p:nvSpPr>
            <p:cNvPr id="22" name="等腰三角形 21"/>
            <p:cNvSpPr/>
            <p:nvPr/>
          </p:nvSpPr>
          <p:spPr>
            <a:xfrm rot="9861016" flipH="1">
              <a:off x="-2153421" y="4337093"/>
              <a:ext cx="7342025" cy="632933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cxnSp>
          <p:nvCxnSpPr>
            <p:cNvPr id="23" name="直接连接符 22"/>
            <p:cNvCxnSpPr>
              <a:stCxn id="22" idx="0"/>
            </p:cNvCxnSpPr>
            <p:nvPr/>
          </p:nvCxnSpPr>
          <p:spPr>
            <a:xfrm rot="20157596" flipV="1">
              <a:off x="1501986" y="6466432"/>
              <a:ext cx="610306" cy="413782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9861016" flipV="1">
              <a:off x="878946" y="3920365"/>
              <a:ext cx="3674091" cy="2121239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9861016" flipH="1" flipV="1">
              <a:off x="-2652465" y="4908468"/>
              <a:ext cx="3683320" cy="212656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9861016" flipH="1">
              <a:off x="169930" y="5810758"/>
              <a:ext cx="1910682" cy="5811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1" name="等腰三角形 16"/>
            <p:cNvSpPr/>
            <p:nvPr/>
          </p:nvSpPr>
          <p:spPr>
            <a:xfrm rot="15261016" flipH="1">
              <a:off x="1255317" y="9492666"/>
              <a:ext cx="955342" cy="581138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425602" y="1199862"/>
            <a:ext cx="5785627" cy="1231998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8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425601" y="2512807"/>
            <a:ext cx="5785627" cy="503730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8474925" y="5719887"/>
            <a:ext cx="3291472" cy="503730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415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-15754" y="1968500"/>
            <a:ext cx="12207754" cy="4889500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2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4" name="组合 37"/>
          <p:cNvGrpSpPr/>
          <p:nvPr userDrawn="1"/>
        </p:nvGrpSpPr>
        <p:grpSpPr>
          <a:xfrm rot="10281601" flipH="1">
            <a:off x="7798517" y="6336748"/>
            <a:ext cx="2791863" cy="2406781"/>
            <a:chOff x="3241129" y="967902"/>
            <a:chExt cx="5709753" cy="4922199"/>
          </a:xfrm>
        </p:grpSpPr>
        <p:grpSp>
          <p:nvGrpSpPr>
            <p:cNvPr id="45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8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9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2" name="组合 37"/>
          <p:cNvGrpSpPr/>
          <p:nvPr userDrawn="1"/>
        </p:nvGrpSpPr>
        <p:grpSpPr>
          <a:xfrm rot="19800000" flipH="1">
            <a:off x="10206838" y="6059270"/>
            <a:ext cx="1800711" cy="1552339"/>
            <a:chOff x="3241129" y="967902"/>
            <a:chExt cx="5709753" cy="4922199"/>
          </a:xfrm>
        </p:grpSpPr>
        <p:grpSp>
          <p:nvGrpSpPr>
            <p:cNvPr id="53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56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7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0" name="组合 37"/>
          <p:cNvGrpSpPr/>
          <p:nvPr userDrawn="1"/>
        </p:nvGrpSpPr>
        <p:grpSpPr>
          <a:xfrm rot="1736580" flipH="1">
            <a:off x="10896689" y="4949948"/>
            <a:ext cx="1477337" cy="1273568"/>
            <a:chOff x="3241129" y="967902"/>
            <a:chExt cx="5709753" cy="4922199"/>
          </a:xfrm>
        </p:grpSpPr>
        <p:grpSp>
          <p:nvGrpSpPr>
            <p:cNvPr id="61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64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65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63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9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7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14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37"/>
          <p:cNvGrpSpPr/>
          <p:nvPr userDrawn="1"/>
        </p:nvGrpSpPr>
        <p:grpSpPr>
          <a:xfrm rot="10800000" flipH="1">
            <a:off x="3043306" y="889732"/>
            <a:ext cx="6105388" cy="5263272"/>
            <a:chOff x="3241129" y="967902"/>
            <a:chExt cx="5709753" cy="4922199"/>
          </a:xfrm>
        </p:grpSpPr>
        <p:grpSp>
          <p:nvGrpSpPr>
            <p:cNvPr id="20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3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4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2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3203187" y="2336447"/>
            <a:ext cx="5785627" cy="1231998"/>
          </a:xfrm>
          <a:prstGeom prst="rect">
            <a:avLst/>
          </a:prstGeom>
          <a:noFill/>
        </p:spPr>
        <p:txBody>
          <a:bodyPr anchor="t"/>
          <a:lstStyle>
            <a:lvl1pPr marL="0" indent="0" algn="ctr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3203187" y="4125391"/>
            <a:ext cx="5785627" cy="1231998"/>
          </a:xfrm>
          <a:prstGeom prst="rect">
            <a:avLst/>
          </a:prstGeom>
          <a:noFill/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015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9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7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  <p:sp>
        <p:nvSpPr>
          <p:cNvPr id="30" name="矩形 29"/>
          <p:cNvSpPr/>
          <p:nvPr userDrawn="1"/>
        </p:nvSpPr>
        <p:spPr>
          <a:xfrm>
            <a:off x="0" y="2920999"/>
            <a:ext cx="12192000" cy="3996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830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4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362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5602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23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2673478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3618280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3816575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447221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512786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82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2673478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3618280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3816575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447221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512786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423003" y="5783504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33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1778891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2723693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292198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357763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4233274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423003" y="4888917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423002" y="552090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41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1147577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2092379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2290674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2946317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3601960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423003" y="4257603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423002" y="4889587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13"/>
          <p:cNvSpPr>
            <a:spLocks noGrp="1"/>
          </p:cNvSpPr>
          <p:nvPr>
            <p:ph type="body" sz="quarter" idx="16"/>
          </p:nvPr>
        </p:nvSpPr>
        <p:spPr>
          <a:xfrm>
            <a:off x="1423001" y="5545230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88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 rot="2835027" flipH="1">
            <a:off x="7909724" y="2222235"/>
            <a:ext cx="6126790" cy="5281720"/>
            <a:chOff x="3241129" y="967902"/>
            <a:chExt cx="5709753" cy="4922199"/>
          </a:xfrm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932350" y="3114020"/>
            <a:ext cx="5785627" cy="82236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939294" y="3936380"/>
            <a:ext cx="5785627" cy="82236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98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 flipH="1" flipV="1">
            <a:off x="-27998" y="6684266"/>
            <a:ext cx="12207852" cy="196846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2683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4" name="组合 37"/>
          <p:cNvGrpSpPr/>
          <p:nvPr userDrawn="1"/>
        </p:nvGrpSpPr>
        <p:grpSpPr>
          <a:xfrm rot="16200000" flipH="1">
            <a:off x="-3130981" y="3168345"/>
            <a:ext cx="7576411" cy="6531396"/>
            <a:chOff x="3241129" y="967902"/>
            <a:chExt cx="5709753" cy="4922199"/>
          </a:xfrm>
        </p:grpSpPr>
        <p:grpSp>
          <p:nvGrpSpPr>
            <p:cNvPr id="35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8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9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45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4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47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55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7" name="组合 36"/>
          <p:cNvGrpSpPr/>
          <p:nvPr userDrawn="1"/>
        </p:nvGrpSpPr>
        <p:grpSpPr>
          <a:xfrm rot="15009001" flipH="1">
            <a:off x="7910336" y="3529802"/>
            <a:ext cx="5967820" cy="5144678"/>
            <a:chOff x="3241129" y="967902"/>
            <a:chExt cx="5709753" cy="4922199"/>
          </a:xfrm>
          <a:solidFill>
            <a:schemeClr val="bg1">
              <a:lumMod val="95000"/>
            </a:schemeClr>
          </a:solidFill>
        </p:grpSpPr>
        <p:grpSp>
          <p:nvGrpSpPr>
            <p:cNvPr id="46" name="组合 45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49" name="等腰三角形 48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0" name="直接连接符 49"/>
              <p:cNvCxnSpPr>
                <a:stCxn id="49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等腰三角形 46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8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 rot="15009001" flipH="1">
            <a:off x="8397836" y="3808906"/>
            <a:ext cx="5196791" cy="4479997"/>
            <a:chOff x="3241129" y="967902"/>
            <a:chExt cx="5709753" cy="4922199"/>
          </a:xfrm>
        </p:grpSpPr>
        <p:grpSp>
          <p:nvGrpSpPr>
            <p:cNvPr id="39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2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3" name="直接连接符 42"/>
              <p:cNvCxnSpPr>
                <a:stCxn id="4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46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9" r:id="rId3"/>
    <p:sldLayoutId id="2147483700" r:id="rId4"/>
    <p:sldLayoutId id="2147483701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25602" y="1199862"/>
            <a:ext cx="8573432" cy="1231998"/>
          </a:xfrm>
        </p:spPr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2021</a:t>
            </a:r>
            <a:r>
              <a:rPr lang="zh-CN" altLang="en-US" dirty="0">
                <a:solidFill>
                  <a:prstClr val="white"/>
                </a:solidFill>
              </a:rPr>
              <a:t> 用户平台部个人述职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37475" y="2512807"/>
            <a:ext cx="5785627" cy="503730"/>
          </a:xfrm>
        </p:spPr>
        <p:txBody>
          <a:bodyPr/>
          <a:lstStyle/>
          <a:p>
            <a:r>
              <a:rPr lang="en-US" altLang="zh-CN" dirty="0">
                <a:solidFill>
                  <a:prstClr val="black"/>
                </a:solidFill>
              </a:rPr>
              <a:t>2021.06.25-2021.08.10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8474925" y="5719887"/>
            <a:ext cx="3291472" cy="94854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prstClr val="black"/>
                </a:solidFill>
              </a:rPr>
              <a:t>汇报人：</a:t>
            </a:r>
            <a:r>
              <a:rPr lang="en-US" altLang="zh-CN" dirty="0" err="1">
                <a:solidFill>
                  <a:prstClr val="black"/>
                </a:solidFill>
              </a:rPr>
              <a:t>gestaltxu</a:t>
            </a:r>
            <a:r>
              <a:rPr lang="zh-CN" altLang="en-US" dirty="0">
                <a:solidFill>
                  <a:prstClr val="black"/>
                </a:solidFill>
              </a:rPr>
              <a:t> 徐俊杰龙</a:t>
            </a:r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400346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Three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工作思考</a:t>
            </a:r>
            <a:endParaRPr kumimoji="1"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28785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工作思考</a:t>
            </a:r>
          </a:p>
        </p:txBody>
      </p:sp>
      <p:sp>
        <p:nvSpPr>
          <p:cNvPr id="57" name="矩形 56"/>
          <p:cNvSpPr/>
          <p:nvPr/>
        </p:nvSpPr>
        <p:spPr>
          <a:xfrm>
            <a:off x="512016" y="1379196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重复出现的同类问题：依赖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59A851-4661-C244-A44A-261A0CCCDAF3}"/>
              </a:ext>
            </a:extLst>
          </p:cNvPr>
          <p:cNvSpPr txBox="1"/>
          <p:nvPr/>
        </p:nvSpPr>
        <p:spPr>
          <a:xfrm>
            <a:off x="1126893" y="2011383"/>
            <a:ext cx="7772400" cy="221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Java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Native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C++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第三方库依赖关系混乱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C++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编译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链接顺序严格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C++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STL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动态链接库版本冲突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主模块和子模块对同名动态链接库的引用冲突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例如：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Gmate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STL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依赖问题</a:t>
            </a:r>
          </a:p>
        </p:txBody>
      </p:sp>
    </p:spTree>
    <p:extLst>
      <p:ext uri="{BB962C8B-B14F-4D97-AF65-F5344CB8AC3E}">
        <p14:creationId xmlns:p14="http://schemas.microsoft.com/office/powerpoint/2010/main" val="37877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58BE8A8-42DF-214D-ABA2-C7CF6D1BB4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9820" y="445674"/>
            <a:ext cx="847485" cy="666562"/>
          </a:xfrm>
        </p:spPr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DBC53903-875F-E14A-92C0-08293FC2DE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7305" y="445674"/>
            <a:ext cx="2442257" cy="307632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088A84C1-ACBA-5F4E-9CB9-94E535C351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97305" y="712635"/>
            <a:ext cx="2442257" cy="399600"/>
          </a:xfrm>
        </p:spPr>
        <p:txBody>
          <a:bodyPr/>
          <a:lstStyle/>
          <a:p>
            <a:r>
              <a:rPr kumimoji="1" lang="zh-CN" altLang="en-US" dirty="0"/>
              <a:t>工作思考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B96A64-A38A-3246-8897-93AC96D7EB62}"/>
              </a:ext>
            </a:extLst>
          </p:cNvPr>
          <p:cNvSpPr/>
          <p:nvPr/>
        </p:nvSpPr>
        <p:spPr>
          <a:xfrm>
            <a:off x="512016" y="137919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前情提要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9FED3F-4299-4C4E-A43D-94D1DD9E1B4A}"/>
              </a:ext>
            </a:extLst>
          </p:cNvPr>
          <p:cNvSpPr txBox="1"/>
          <p:nvPr/>
        </p:nvSpPr>
        <p:spPr>
          <a:xfrm>
            <a:off x="1126893" y="2011383"/>
            <a:ext cx="7772400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啊</a:t>
            </a:r>
          </a:p>
        </p:txBody>
      </p:sp>
    </p:spTree>
    <p:extLst>
      <p:ext uri="{BB962C8B-B14F-4D97-AF65-F5344CB8AC3E}">
        <p14:creationId xmlns:p14="http://schemas.microsoft.com/office/powerpoint/2010/main" val="1855329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工作思考</a:t>
            </a:r>
          </a:p>
        </p:txBody>
      </p:sp>
      <p:sp>
        <p:nvSpPr>
          <p:cNvPr id="78" name="矩形 77"/>
          <p:cNvSpPr/>
          <p:nvPr/>
        </p:nvSpPr>
        <p:spPr>
          <a:xfrm>
            <a:off x="4772561" y="460433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79" name="矩形 78"/>
          <p:cNvSpPr/>
          <p:nvPr/>
        </p:nvSpPr>
        <p:spPr>
          <a:xfrm>
            <a:off x="4711136" y="5055323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1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4537612" y="1551446"/>
            <a:ext cx="3116776" cy="2892197"/>
            <a:chOff x="4537612" y="1551446"/>
            <a:chExt cx="3116776" cy="2892197"/>
          </a:xfrm>
        </p:grpSpPr>
        <p:grpSp>
          <p:nvGrpSpPr>
            <p:cNvPr id="8" name="组 7"/>
            <p:cNvGrpSpPr/>
            <p:nvPr/>
          </p:nvGrpSpPr>
          <p:grpSpPr>
            <a:xfrm>
              <a:off x="4537612" y="1551446"/>
              <a:ext cx="3116776" cy="2892197"/>
              <a:chOff x="4537612" y="1551446"/>
              <a:chExt cx="3116776" cy="2892197"/>
            </a:xfrm>
          </p:grpSpPr>
          <p:sp>
            <p:nvSpPr>
              <p:cNvPr id="61" name="等腰三角形 16"/>
              <p:cNvSpPr/>
              <p:nvPr/>
            </p:nvSpPr>
            <p:spPr>
              <a:xfrm flipH="1">
                <a:off x="4537613" y="1551446"/>
                <a:ext cx="3116775" cy="268687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cxnSp>
            <p:nvCxnSpPr>
              <p:cNvPr id="62" name="直接连接符 17"/>
              <p:cNvCxnSpPr>
                <a:stCxn id="64" idx="0"/>
              </p:cNvCxnSpPr>
              <p:nvPr/>
            </p:nvCxnSpPr>
            <p:spPr>
              <a:xfrm rot="10296580" flipV="1">
                <a:off x="5966459" y="1560948"/>
                <a:ext cx="259082" cy="1756553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3" name="直接连接符 18"/>
              <p:cNvCxnSpPr/>
              <p:nvPr/>
            </p:nvCxnSpPr>
            <p:spPr>
              <a:xfrm flipV="1">
                <a:off x="4537612" y="3337833"/>
                <a:ext cx="1559695" cy="900491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4" name="直接连接符 19"/>
              <p:cNvCxnSpPr/>
              <p:nvPr/>
            </p:nvCxnSpPr>
            <p:spPr>
              <a:xfrm flipH="1" flipV="1">
                <a:off x="6090775" y="3335571"/>
                <a:ext cx="1563613" cy="902753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sp>
            <p:nvSpPr>
              <p:cNvPr id="59" name="等腰三角形 14"/>
              <p:cNvSpPr/>
              <p:nvPr/>
            </p:nvSpPr>
            <p:spPr>
              <a:xfrm flipH="1">
                <a:off x="5690447" y="3453090"/>
                <a:ext cx="811107" cy="24670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0" name="等腰三角形 16"/>
              <p:cNvSpPr/>
              <p:nvPr/>
            </p:nvSpPr>
            <p:spPr>
              <a:xfrm rot="5400000" flipH="1">
                <a:off x="6082478" y="1862385"/>
                <a:ext cx="405554" cy="24670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" fmla="*/ 123324 w 742950"/>
                  <a:gd name="connsiteY0" fmla="*/ 432689 h 451940"/>
                  <a:gd name="connsiteX1" fmla="*/ 0 w 742950"/>
                  <a:gd name="connsiteY1" fmla="*/ 0 h 451940"/>
                  <a:gd name="connsiteX2" fmla="*/ 742950 w 742950"/>
                  <a:gd name="connsiteY2" fmla="*/ 451940 h 451940"/>
                  <a:gd name="connsiteX3" fmla="*/ 123324 w 742950"/>
                  <a:gd name="connsiteY3" fmla="*/ 432689 h 45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06" name="等腰三角形 16"/>
              <p:cNvSpPr/>
              <p:nvPr/>
            </p:nvSpPr>
            <p:spPr>
              <a:xfrm rot="10800000" flipH="1">
                <a:off x="4941735" y="2462537"/>
                <a:ext cx="2298080" cy="198110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74" name="文本框 73"/>
            <p:cNvSpPr txBox="1"/>
            <p:nvPr/>
          </p:nvSpPr>
          <p:spPr>
            <a:xfrm>
              <a:off x="5719134" y="2629913"/>
              <a:ext cx="75373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rPr>
                <a:t>2</a:t>
              </a:r>
              <a:endParaRPr lang="zh-CN" altLang="en-US" sz="72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108" name="矩形 107"/>
          <p:cNvSpPr/>
          <p:nvPr/>
        </p:nvSpPr>
        <p:spPr>
          <a:xfrm>
            <a:off x="1324892" y="460433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109" name="矩形 108"/>
          <p:cNvSpPr/>
          <p:nvPr/>
        </p:nvSpPr>
        <p:spPr>
          <a:xfrm>
            <a:off x="1263467" y="5055323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1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grpSp>
        <p:nvGrpSpPr>
          <p:cNvPr id="110" name="组 109"/>
          <p:cNvGrpSpPr/>
          <p:nvPr/>
        </p:nvGrpSpPr>
        <p:grpSpPr>
          <a:xfrm>
            <a:off x="1089943" y="1551446"/>
            <a:ext cx="3116776" cy="2892197"/>
            <a:chOff x="4537612" y="1551446"/>
            <a:chExt cx="3116776" cy="2892197"/>
          </a:xfrm>
        </p:grpSpPr>
        <p:grpSp>
          <p:nvGrpSpPr>
            <p:cNvPr id="111" name="组 110"/>
            <p:cNvGrpSpPr/>
            <p:nvPr/>
          </p:nvGrpSpPr>
          <p:grpSpPr>
            <a:xfrm>
              <a:off x="4537612" y="1551446"/>
              <a:ext cx="3116776" cy="2892197"/>
              <a:chOff x="4537612" y="1551446"/>
              <a:chExt cx="3116776" cy="2892197"/>
            </a:xfrm>
          </p:grpSpPr>
          <p:sp>
            <p:nvSpPr>
              <p:cNvPr id="113" name="等腰三角形 16"/>
              <p:cNvSpPr/>
              <p:nvPr/>
            </p:nvSpPr>
            <p:spPr>
              <a:xfrm flipH="1">
                <a:off x="4537613" y="1551446"/>
                <a:ext cx="3116775" cy="268687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cxnSp>
            <p:nvCxnSpPr>
              <p:cNvPr id="114" name="直接连接符 17"/>
              <p:cNvCxnSpPr/>
              <p:nvPr/>
            </p:nvCxnSpPr>
            <p:spPr>
              <a:xfrm rot="10296580" flipV="1">
                <a:off x="5966459" y="1560948"/>
                <a:ext cx="259082" cy="1756553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5" name="直接连接符 18"/>
              <p:cNvCxnSpPr/>
              <p:nvPr/>
            </p:nvCxnSpPr>
            <p:spPr>
              <a:xfrm flipV="1">
                <a:off x="4537612" y="3337833"/>
                <a:ext cx="1559695" cy="900491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6" name="直接连接符 19"/>
              <p:cNvCxnSpPr/>
              <p:nvPr/>
            </p:nvCxnSpPr>
            <p:spPr>
              <a:xfrm flipH="1" flipV="1">
                <a:off x="6090775" y="3335571"/>
                <a:ext cx="1563613" cy="902753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sp>
            <p:nvSpPr>
              <p:cNvPr id="117" name="等腰三角形 14"/>
              <p:cNvSpPr/>
              <p:nvPr/>
            </p:nvSpPr>
            <p:spPr>
              <a:xfrm flipH="1">
                <a:off x="5690447" y="3453090"/>
                <a:ext cx="811107" cy="24670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18" name="等腰三角形 16"/>
              <p:cNvSpPr/>
              <p:nvPr/>
            </p:nvSpPr>
            <p:spPr>
              <a:xfrm rot="5400000" flipH="1">
                <a:off x="6082478" y="1862385"/>
                <a:ext cx="405554" cy="24670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" fmla="*/ 123324 w 742950"/>
                  <a:gd name="connsiteY0" fmla="*/ 432689 h 451940"/>
                  <a:gd name="connsiteX1" fmla="*/ 0 w 742950"/>
                  <a:gd name="connsiteY1" fmla="*/ 0 h 451940"/>
                  <a:gd name="connsiteX2" fmla="*/ 742950 w 742950"/>
                  <a:gd name="connsiteY2" fmla="*/ 451940 h 451940"/>
                  <a:gd name="connsiteX3" fmla="*/ 123324 w 742950"/>
                  <a:gd name="connsiteY3" fmla="*/ 432689 h 45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19" name="等腰三角形 16"/>
              <p:cNvSpPr/>
              <p:nvPr/>
            </p:nvSpPr>
            <p:spPr>
              <a:xfrm rot="10800000" flipH="1">
                <a:off x="4941735" y="2462537"/>
                <a:ext cx="2298080" cy="198110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112" name="文本框 111"/>
            <p:cNvSpPr txBox="1"/>
            <p:nvPr/>
          </p:nvSpPr>
          <p:spPr>
            <a:xfrm>
              <a:off x="5719134" y="2629913"/>
              <a:ext cx="75373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rPr>
                <a:t>1</a:t>
              </a:r>
              <a:endParaRPr lang="zh-CN" altLang="en-US" sz="72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121" name="矩形 120"/>
          <p:cNvSpPr/>
          <p:nvPr/>
        </p:nvSpPr>
        <p:spPr>
          <a:xfrm>
            <a:off x="8220230" y="460433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122" name="矩形 121"/>
          <p:cNvSpPr/>
          <p:nvPr/>
        </p:nvSpPr>
        <p:spPr>
          <a:xfrm>
            <a:off x="8158805" y="5055323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1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grpSp>
        <p:nvGrpSpPr>
          <p:cNvPr id="123" name="组 122"/>
          <p:cNvGrpSpPr/>
          <p:nvPr/>
        </p:nvGrpSpPr>
        <p:grpSpPr>
          <a:xfrm>
            <a:off x="7985281" y="1551446"/>
            <a:ext cx="3116776" cy="2892197"/>
            <a:chOff x="4537612" y="1551446"/>
            <a:chExt cx="3116776" cy="2892197"/>
          </a:xfrm>
        </p:grpSpPr>
        <p:grpSp>
          <p:nvGrpSpPr>
            <p:cNvPr id="124" name="组 123"/>
            <p:cNvGrpSpPr/>
            <p:nvPr/>
          </p:nvGrpSpPr>
          <p:grpSpPr>
            <a:xfrm>
              <a:off x="4537612" y="1551446"/>
              <a:ext cx="3116776" cy="2892197"/>
              <a:chOff x="4537612" y="1551446"/>
              <a:chExt cx="3116776" cy="2892197"/>
            </a:xfrm>
          </p:grpSpPr>
          <p:sp>
            <p:nvSpPr>
              <p:cNvPr id="126" name="等腰三角形 16"/>
              <p:cNvSpPr/>
              <p:nvPr/>
            </p:nvSpPr>
            <p:spPr>
              <a:xfrm flipH="1">
                <a:off x="4537613" y="1551446"/>
                <a:ext cx="3116775" cy="268687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cxnSp>
            <p:nvCxnSpPr>
              <p:cNvPr id="127" name="直接连接符 17"/>
              <p:cNvCxnSpPr/>
              <p:nvPr/>
            </p:nvCxnSpPr>
            <p:spPr>
              <a:xfrm rot="10296580" flipV="1">
                <a:off x="5966459" y="1560948"/>
                <a:ext cx="259082" cy="1756553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8" name="直接连接符 18"/>
              <p:cNvCxnSpPr/>
              <p:nvPr/>
            </p:nvCxnSpPr>
            <p:spPr>
              <a:xfrm flipV="1">
                <a:off x="4537612" y="3337833"/>
                <a:ext cx="1559695" cy="900491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9" name="直接连接符 19"/>
              <p:cNvCxnSpPr/>
              <p:nvPr/>
            </p:nvCxnSpPr>
            <p:spPr>
              <a:xfrm flipH="1" flipV="1">
                <a:off x="6090775" y="3335571"/>
                <a:ext cx="1563613" cy="902753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sp>
            <p:nvSpPr>
              <p:cNvPr id="130" name="等腰三角形 14"/>
              <p:cNvSpPr/>
              <p:nvPr/>
            </p:nvSpPr>
            <p:spPr>
              <a:xfrm flipH="1">
                <a:off x="5690447" y="3453090"/>
                <a:ext cx="811107" cy="24670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31" name="等腰三角形 16"/>
              <p:cNvSpPr/>
              <p:nvPr/>
            </p:nvSpPr>
            <p:spPr>
              <a:xfrm rot="5400000" flipH="1">
                <a:off x="6082478" y="1862385"/>
                <a:ext cx="405554" cy="24670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" fmla="*/ 123324 w 742950"/>
                  <a:gd name="connsiteY0" fmla="*/ 432689 h 451940"/>
                  <a:gd name="connsiteX1" fmla="*/ 0 w 742950"/>
                  <a:gd name="connsiteY1" fmla="*/ 0 h 451940"/>
                  <a:gd name="connsiteX2" fmla="*/ 742950 w 742950"/>
                  <a:gd name="connsiteY2" fmla="*/ 451940 h 451940"/>
                  <a:gd name="connsiteX3" fmla="*/ 123324 w 742950"/>
                  <a:gd name="connsiteY3" fmla="*/ 432689 h 45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32" name="等腰三角形 16"/>
              <p:cNvSpPr/>
              <p:nvPr/>
            </p:nvSpPr>
            <p:spPr>
              <a:xfrm rot="10800000" flipH="1">
                <a:off x="4941735" y="2462537"/>
                <a:ext cx="2298080" cy="198110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125" name="文本框 124"/>
            <p:cNvSpPr txBox="1"/>
            <p:nvPr/>
          </p:nvSpPr>
          <p:spPr>
            <a:xfrm>
              <a:off x="5719134" y="2629913"/>
              <a:ext cx="75373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rPr>
                <a:t>3</a:t>
              </a:r>
              <a:endParaRPr lang="zh-CN" altLang="en-US" sz="72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01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工作思考</a:t>
            </a:r>
          </a:p>
        </p:txBody>
      </p:sp>
      <p:sp>
        <p:nvSpPr>
          <p:cNvPr id="21" name="L 形 20"/>
          <p:cNvSpPr/>
          <p:nvPr/>
        </p:nvSpPr>
        <p:spPr>
          <a:xfrm rot="2686645">
            <a:off x="4407754" y="2077532"/>
            <a:ext cx="1820938" cy="1838258"/>
          </a:xfrm>
          <a:prstGeom prst="corner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zh-CN" altLang="en-US" sz="2700" kern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2" name="L 形 21"/>
          <p:cNvSpPr/>
          <p:nvPr/>
        </p:nvSpPr>
        <p:spPr>
          <a:xfrm rot="8086645">
            <a:off x="5953185" y="2082916"/>
            <a:ext cx="1808999" cy="1772856"/>
          </a:xfrm>
          <a:prstGeom prst="corne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zh-CN" altLang="en-US" sz="2700" kern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3" name="L 形 22"/>
          <p:cNvSpPr/>
          <p:nvPr/>
        </p:nvSpPr>
        <p:spPr>
          <a:xfrm rot="13486645">
            <a:off x="5968158" y="3603286"/>
            <a:ext cx="1819350" cy="1819350"/>
          </a:xfrm>
          <a:prstGeom prst="corner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zh-CN" altLang="en-US" sz="2700" kern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4" name="L 形 23"/>
          <p:cNvSpPr/>
          <p:nvPr/>
        </p:nvSpPr>
        <p:spPr>
          <a:xfrm rot="18886645">
            <a:off x="4439908" y="3641424"/>
            <a:ext cx="1819350" cy="1819350"/>
          </a:xfrm>
          <a:prstGeom prst="corne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zh-CN" altLang="en-US" sz="2700" kern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53637" y="2581162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FFFFF">
                    <a:lumMod val="95000"/>
                  </a:srgbClr>
                </a:solidFill>
                <a:latin typeface="微软雅黑"/>
                <a:ea typeface="微软雅黑"/>
              </a:rPr>
              <a:t>S</a:t>
            </a:r>
            <a:endParaRPr lang="zh-CN" altLang="en-US" sz="4800" b="1" dirty="0">
              <a:solidFill>
                <a:srgbClr val="FFFFFF">
                  <a:lumMod val="9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82821" y="4629413"/>
            <a:ext cx="688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FFFFF">
                    <a:lumMod val="95000"/>
                  </a:srgbClr>
                </a:solidFill>
                <a:latin typeface="微软雅黑"/>
                <a:ea typeface="微软雅黑"/>
              </a:rPr>
              <a:t>O</a:t>
            </a:r>
            <a:endParaRPr lang="zh-CN" altLang="en-US" sz="4800" b="1" dirty="0">
              <a:solidFill>
                <a:srgbClr val="FFFFFF">
                  <a:lumMod val="9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41123" y="4107470"/>
            <a:ext cx="5693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FFFFF">
                    <a:lumMod val="95000"/>
                  </a:srgbClr>
                </a:solidFill>
                <a:latin typeface="微软雅黑"/>
                <a:ea typeface="微软雅黑"/>
              </a:rPr>
              <a:t>T</a:t>
            </a:r>
            <a:endParaRPr lang="zh-CN" altLang="en-US" sz="4800" b="1" dirty="0">
              <a:solidFill>
                <a:srgbClr val="FFFFFF">
                  <a:lumMod val="9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479110" y="2113249"/>
            <a:ext cx="846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FFFFF">
                    <a:lumMod val="95000"/>
                  </a:srgbClr>
                </a:solidFill>
                <a:latin typeface="微软雅黑"/>
                <a:ea typeface="微软雅黑"/>
              </a:rPr>
              <a:t>W</a:t>
            </a:r>
            <a:endParaRPr lang="zh-CN" altLang="en-US" sz="4800" b="1" dirty="0">
              <a:solidFill>
                <a:srgbClr val="FFFFFF">
                  <a:lumMod val="9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425671" y="156750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8414556" y="2002450"/>
            <a:ext cx="2814918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25671" y="390300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32" name="矩形 31"/>
          <p:cNvSpPr/>
          <p:nvPr/>
        </p:nvSpPr>
        <p:spPr>
          <a:xfrm>
            <a:off x="8414556" y="4337942"/>
            <a:ext cx="2814918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43837" y="156750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34" name="矩形 33"/>
          <p:cNvSpPr/>
          <p:nvPr/>
        </p:nvSpPr>
        <p:spPr>
          <a:xfrm>
            <a:off x="898358" y="2002450"/>
            <a:ext cx="278198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443837" y="390300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36" name="矩形 35"/>
          <p:cNvSpPr/>
          <p:nvPr/>
        </p:nvSpPr>
        <p:spPr>
          <a:xfrm>
            <a:off x="898358" y="4337942"/>
            <a:ext cx="278198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3502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Four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经验总结</a:t>
            </a:r>
            <a:endParaRPr kumimoji="1"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2047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3F521C6F-DBF5-5244-B6B0-BB5CCE793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9820" y="445674"/>
            <a:ext cx="847485" cy="666562"/>
          </a:xfrm>
        </p:spPr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15BDD1F3-2DD5-8F48-9376-B3E6AE3759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7305" y="445674"/>
            <a:ext cx="2442257" cy="307632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44C11C6C-C076-1D48-B49E-17C0514307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97305" y="712635"/>
            <a:ext cx="2442257" cy="399600"/>
          </a:xfrm>
        </p:spPr>
        <p:txBody>
          <a:bodyPr/>
          <a:lstStyle/>
          <a:p>
            <a:r>
              <a:rPr kumimoji="1" lang="zh-CN" altLang="en-US" dirty="0"/>
              <a:t>工作思考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ECE61A8-F68D-4844-ABB4-3949AD52090B}"/>
              </a:ext>
            </a:extLst>
          </p:cNvPr>
          <p:cNvSpPr/>
          <p:nvPr/>
        </p:nvSpPr>
        <p:spPr>
          <a:xfrm>
            <a:off x="512016" y="137919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工程开发上的经验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929D81-FA23-8446-B50A-FDC00D98136B}"/>
              </a:ext>
            </a:extLst>
          </p:cNvPr>
          <p:cNvSpPr txBox="1"/>
          <p:nvPr/>
        </p:nvSpPr>
        <p:spPr>
          <a:xfrm>
            <a:off x="1126893" y="2011383"/>
            <a:ext cx="7772400" cy="2331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解耦合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只增不减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一般没有文档，只能自己记笔记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发现问题的解决方法：</a:t>
            </a:r>
            <a:r>
              <a:rPr lang="zh-CN" altLang="en-US" dirty="0"/>
              <a:t>官方文档</a:t>
            </a:r>
            <a:r>
              <a:rPr lang="en-US" altLang="zh-CN" dirty="0"/>
              <a:t>-&gt;</a:t>
            </a:r>
            <a:r>
              <a:rPr lang="en" altLang="zh-CN" dirty="0" err="1"/>
              <a:t>stackoverflow</a:t>
            </a:r>
            <a:r>
              <a:rPr lang="en" altLang="zh-CN" dirty="0"/>
              <a:t>-&gt;</a:t>
            </a:r>
            <a:r>
              <a:rPr lang="zh-CN" altLang="en-US" dirty="0"/>
              <a:t>搜索引擎</a:t>
            </a:r>
            <a:r>
              <a:rPr lang="en-US" altLang="zh-CN" dirty="0"/>
              <a:t>-&gt;</a:t>
            </a:r>
            <a:r>
              <a:rPr lang="zh-CN" altLang="en-US" dirty="0"/>
              <a:t>源码（如果有）</a:t>
            </a:r>
            <a:endParaRPr lang="en-US" altLang="zh-CN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对接产品、后台、测试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以上还是改为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经验总结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模块吧</a:t>
            </a:r>
          </a:p>
        </p:txBody>
      </p:sp>
    </p:spTree>
    <p:extLst>
      <p:ext uri="{BB962C8B-B14F-4D97-AF65-F5344CB8AC3E}">
        <p14:creationId xmlns:p14="http://schemas.microsoft.com/office/powerpoint/2010/main" val="355967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分析讨论</a:t>
            </a:r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654517" y="1588288"/>
          <a:ext cx="7030770" cy="4474491"/>
        </p:xfrm>
        <a:graphic>
          <a:graphicData uri="http://schemas.openxmlformats.org/drawingml/2006/table">
            <a:tbl>
              <a:tblPr firstRow="1" bandRow="1"/>
              <a:tblGrid>
                <a:gridCol w="1406154">
                  <a:extLst>
                    <a:ext uri="{9D8B030D-6E8A-4147-A177-3AD203B41FA5}">
                      <a16:colId xmlns:a16="http://schemas.microsoft.com/office/drawing/2014/main" val="14830518"/>
                    </a:ext>
                  </a:extLst>
                </a:gridCol>
                <a:gridCol w="1406154">
                  <a:extLst>
                    <a:ext uri="{9D8B030D-6E8A-4147-A177-3AD203B41FA5}">
                      <a16:colId xmlns:a16="http://schemas.microsoft.com/office/drawing/2014/main" val="1306310516"/>
                    </a:ext>
                  </a:extLst>
                </a:gridCol>
                <a:gridCol w="1406154">
                  <a:extLst>
                    <a:ext uri="{9D8B030D-6E8A-4147-A177-3AD203B41FA5}">
                      <a16:colId xmlns:a16="http://schemas.microsoft.com/office/drawing/2014/main" val="764643663"/>
                    </a:ext>
                  </a:extLst>
                </a:gridCol>
                <a:gridCol w="1406154">
                  <a:extLst>
                    <a:ext uri="{9D8B030D-6E8A-4147-A177-3AD203B41FA5}">
                      <a16:colId xmlns:a16="http://schemas.microsoft.com/office/drawing/2014/main" val="395337221"/>
                    </a:ext>
                  </a:extLst>
                </a:gridCol>
                <a:gridCol w="1406154">
                  <a:extLst>
                    <a:ext uri="{9D8B030D-6E8A-4147-A177-3AD203B41FA5}">
                      <a16:colId xmlns:a16="http://schemas.microsoft.com/office/drawing/2014/main" val="3835576740"/>
                    </a:ext>
                  </a:extLst>
                </a:gridCol>
              </a:tblGrid>
              <a:tr h="15997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566470"/>
                  </a:ext>
                </a:extLst>
              </a:tr>
              <a:tr h="7186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475679"/>
                  </a:ext>
                </a:extLst>
              </a:tr>
              <a:tr h="7186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837829"/>
                  </a:ext>
                </a:extLst>
              </a:tr>
              <a:tr h="7186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16858"/>
                  </a:ext>
                </a:extLst>
              </a:tr>
              <a:tr h="7186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"/>
                        </a:defRPr>
                      </a:lvl9pPr>
                    </a:lstStyle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081677"/>
                  </a:ext>
                </a:extLst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8094846" y="4127919"/>
            <a:ext cx="3689167" cy="193486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273563" y="4302218"/>
            <a:ext cx="2758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45" name="矩形 44"/>
          <p:cNvSpPr/>
          <p:nvPr/>
        </p:nvSpPr>
        <p:spPr>
          <a:xfrm>
            <a:off x="8273563" y="4827399"/>
            <a:ext cx="3299792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117078" y="2484891"/>
            <a:ext cx="3666936" cy="144654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8800" b="1" dirty="0">
                <a:solidFill>
                  <a:srgbClr val="009FB1"/>
                </a:solidFill>
                <a:latin typeface="微软雅黑"/>
                <a:ea typeface="微软雅黑"/>
              </a:rPr>
              <a:t>9,300</a:t>
            </a:r>
            <a:endParaRPr lang="en-US" altLang="zh-CN" sz="3200" b="1" dirty="0">
              <a:solidFill>
                <a:srgbClr val="009FB1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2293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分析讨论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491333" y="1119180"/>
            <a:ext cx="28504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rgbClr val="009FB1"/>
                </a:solidFill>
                <a:latin typeface="微软雅黑"/>
                <a:ea typeface="微软雅黑"/>
              </a:rPr>
              <a:t>75%</a:t>
            </a:r>
            <a:endParaRPr lang="zh-CN" altLang="en-US" sz="9600" b="1" dirty="0">
              <a:solidFill>
                <a:srgbClr val="009FB1"/>
              </a:solidFill>
              <a:latin typeface="微软雅黑"/>
              <a:ea typeface="微软雅黑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491333" y="2688840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40" name="矩形 39"/>
          <p:cNvSpPr/>
          <p:nvPr/>
        </p:nvSpPr>
        <p:spPr>
          <a:xfrm>
            <a:off x="8491333" y="3139824"/>
            <a:ext cx="3026253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42" name="图表 41"/>
          <p:cNvGraphicFramePr/>
          <p:nvPr/>
        </p:nvGraphicFramePr>
        <p:xfrm>
          <a:off x="749819" y="1379195"/>
          <a:ext cx="7400267" cy="4226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三角形 4"/>
          <p:cNvSpPr/>
          <p:nvPr/>
        </p:nvSpPr>
        <p:spPr>
          <a:xfrm>
            <a:off x="7964559" y="-2682398"/>
            <a:ext cx="1053548" cy="232575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8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分析讨论</a:t>
            </a:r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4989683"/>
              </p:ext>
            </p:extLst>
          </p:nvPr>
        </p:nvGraphicFramePr>
        <p:xfrm>
          <a:off x="585683" y="1566333"/>
          <a:ext cx="4179466" cy="4549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任意多边形 5"/>
          <p:cNvSpPr/>
          <p:nvPr/>
        </p:nvSpPr>
        <p:spPr>
          <a:xfrm>
            <a:off x="3691834" y="1475791"/>
            <a:ext cx="5809826" cy="685799"/>
          </a:xfrm>
          <a:custGeom>
            <a:avLst/>
            <a:gdLst>
              <a:gd name="connsiteX0" fmla="*/ 0 w 3344333"/>
              <a:gd name="connsiteY0" fmla="*/ 677333 h 838200"/>
              <a:gd name="connsiteX1" fmla="*/ 702733 w 3344333"/>
              <a:gd name="connsiteY1" fmla="*/ 0 h 838200"/>
              <a:gd name="connsiteX2" fmla="*/ 2489200 w 3344333"/>
              <a:gd name="connsiteY2" fmla="*/ 0 h 838200"/>
              <a:gd name="connsiteX3" fmla="*/ 3344333 w 3344333"/>
              <a:gd name="connsiteY3" fmla="*/ 838200 h 838200"/>
              <a:gd name="connsiteX0" fmla="*/ 0 w 2489200"/>
              <a:gd name="connsiteY0" fmla="*/ 677333 h 677333"/>
              <a:gd name="connsiteX1" fmla="*/ 702733 w 2489200"/>
              <a:gd name="connsiteY1" fmla="*/ 0 h 677333"/>
              <a:gd name="connsiteX2" fmla="*/ 2489200 w 2489200"/>
              <a:gd name="connsiteY2" fmla="*/ 0 h 677333"/>
              <a:gd name="connsiteX0" fmla="*/ 0 w 5596466"/>
              <a:gd name="connsiteY0" fmla="*/ 685799 h 685799"/>
              <a:gd name="connsiteX1" fmla="*/ 702733 w 5596466"/>
              <a:gd name="connsiteY1" fmla="*/ 8466 h 685799"/>
              <a:gd name="connsiteX2" fmla="*/ 5596466 w 5596466"/>
              <a:gd name="connsiteY2" fmla="*/ 0 h 685799"/>
              <a:gd name="connsiteX0" fmla="*/ 0 w 5809826"/>
              <a:gd name="connsiteY0" fmla="*/ 685799 h 685799"/>
              <a:gd name="connsiteX1" fmla="*/ 702733 w 5809826"/>
              <a:gd name="connsiteY1" fmla="*/ 8466 h 685799"/>
              <a:gd name="connsiteX2" fmla="*/ 5809826 w 5809826"/>
              <a:gd name="connsiteY2" fmla="*/ 0 h 68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9826" h="685799">
                <a:moveTo>
                  <a:pt x="0" y="685799"/>
                </a:moveTo>
                <a:lnTo>
                  <a:pt x="702733" y="8466"/>
                </a:lnTo>
                <a:lnTo>
                  <a:pt x="5809826" y="0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69750" y="891506"/>
            <a:ext cx="3101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17" name="矩形 16"/>
          <p:cNvSpPr/>
          <p:nvPr/>
        </p:nvSpPr>
        <p:spPr>
          <a:xfrm>
            <a:off x="4769751" y="1566333"/>
            <a:ext cx="433752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62455" y="4123471"/>
            <a:ext cx="3101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19" name="任意多边形 11"/>
          <p:cNvSpPr/>
          <p:nvPr/>
        </p:nvSpPr>
        <p:spPr>
          <a:xfrm flipV="1">
            <a:off x="4387612" y="4035380"/>
            <a:ext cx="5809826" cy="685799"/>
          </a:xfrm>
          <a:custGeom>
            <a:avLst/>
            <a:gdLst>
              <a:gd name="connsiteX0" fmla="*/ 0 w 3344333"/>
              <a:gd name="connsiteY0" fmla="*/ 677333 h 838200"/>
              <a:gd name="connsiteX1" fmla="*/ 702733 w 3344333"/>
              <a:gd name="connsiteY1" fmla="*/ 0 h 838200"/>
              <a:gd name="connsiteX2" fmla="*/ 2489200 w 3344333"/>
              <a:gd name="connsiteY2" fmla="*/ 0 h 838200"/>
              <a:gd name="connsiteX3" fmla="*/ 3344333 w 3344333"/>
              <a:gd name="connsiteY3" fmla="*/ 838200 h 838200"/>
              <a:gd name="connsiteX0" fmla="*/ 0 w 2489200"/>
              <a:gd name="connsiteY0" fmla="*/ 677333 h 677333"/>
              <a:gd name="connsiteX1" fmla="*/ 702733 w 2489200"/>
              <a:gd name="connsiteY1" fmla="*/ 0 h 677333"/>
              <a:gd name="connsiteX2" fmla="*/ 2489200 w 2489200"/>
              <a:gd name="connsiteY2" fmla="*/ 0 h 677333"/>
              <a:gd name="connsiteX0" fmla="*/ 0 w 5596466"/>
              <a:gd name="connsiteY0" fmla="*/ 685799 h 685799"/>
              <a:gd name="connsiteX1" fmla="*/ 702733 w 5596466"/>
              <a:gd name="connsiteY1" fmla="*/ 8466 h 685799"/>
              <a:gd name="connsiteX2" fmla="*/ 5596466 w 5596466"/>
              <a:gd name="connsiteY2" fmla="*/ 0 h 685799"/>
              <a:gd name="connsiteX0" fmla="*/ 0 w 5809826"/>
              <a:gd name="connsiteY0" fmla="*/ 685799 h 685799"/>
              <a:gd name="connsiteX1" fmla="*/ 702733 w 5809826"/>
              <a:gd name="connsiteY1" fmla="*/ 8466 h 685799"/>
              <a:gd name="connsiteX2" fmla="*/ 5809826 w 5809826"/>
              <a:gd name="connsiteY2" fmla="*/ 0 h 68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9826" h="685799">
                <a:moveTo>
                  <a:pt x="0" y="685799"/>
                </a:moveTo>
                <a:lnTo>
                  <a:pt x="702733" y="8466"/>
                </a:lnTo>
                <a:lnTo>
                  <a:pt x="5809826" y="0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62455" y="4825368"/>
            <a:ext cx="433752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0156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</a:t>
            </a:r>
            <a:r>
              <a:rPr lang="zh-CN" altLang="en-US" dirty="0">
                <a:solidFill>
                  <a:srgbClr val="FFFFFF"/>
                </a:solidFill>
              </a:rPr>
              <a:t>自我介绍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</a:t>
            </a:r>
            <a:r>
              <a:rPr lang="zh-CN" altLang="en-US" dirty="0">
                <a:solidFill>
                  <a:srgbClr val="FFFFFF"/>
                </a:solidFill>
              </a:rPr>
              <a:t>工作内容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工作思考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经验总结</a:t>
            </a:r>
          </a:p>
        </p:txBody>
      </p:sp>
    </p:spTree>
    <p:extLst>
      <p:ext uri="{BB962C8B-B14F-4D97-AF65-F5344CB8AC3E}">
        <p14:creationId xmlns:p14="http://schemas.microsoft.com/office/powerpoint/2010/main" val="1467963981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Five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主要结论</a:t>
            </a:r>
            <a:endParaRPr kumimoji="1"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1622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主要结论</a:t>
            </a:r>
          </a:p>
        </p:txBody>
      </p:sp>
      <p:cxnSp>
        <p:nvCxnSpPr>
          <p:cNvPr id="106" name="直接连接符 18"/>
          <p:cNvCxnSpPr/>
          <p:nvPr/>
        </p:nvCxnSpPr>
        <p:spPr>
          <a:xfrm>
            <a:off x="6426220" y="1214361"/>
            <a:ext cx="0" cy="2112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cxnSp>
        <p:nvCxnSpPr>
          <p:cNvPr id="107" name="直接连接符 20"/>
          <p:cNvCxnSpPr/>
          <p:nvPr/>
        </p:nvCxnSpPr>
        <p:spPr>
          <a:xfrm>
            <a:off x="3929357" y="1889426"/>
            <a:ext cx="0" cy="1344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sp>
        <p:nvSpPr>
          <p:cNvPr id="108" name="等腰三角形 4"/>
          <p:cNvSpPr>
            <a:spLocks noChangeAspect="1"/>
          </p:cNvSpPr>
          <p:nvPr/>
        </p:nvSpPr>
        <p:spPr>
          <a:xfrm rot="6331942">
            <a:off x="6821410" y="2988437"/>
            <a:ext cx="1933929" cy="1920000"/>
          </a:xfrm>
          <a:prstGeom prst="triangle">
            <a:avLst>
              <a:gd name="adj" fmla="val 29723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rgbClr val="FFFFF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09" name="等腰三角形 5"/>
          <p:cNvSpPr>
            <a:spLocks noChangeAspect="1"/>
          </p:cNvSpPr>
          <p:nvPr/>
        </p:nvSpPr>
        <p:spPr>
          <a:xfrm rot="6331942">
            <a:off x="5833251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rgbClr val="FFFFF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10" name="等腰三角形 6"/>
          <p:cNvSpPr>
            <a:spLocks noChangeAspect="1"/>
          </p:cNvSpPr>
          <p:nvPr/>
        </p:nvSpPr>
        <p:spPr>
          <a:xfrm rot="6331942">
            <a:off x="4762150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rgbClr val="FFFFF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11" name="等腰三角形 7"/>
          <p:cNvSpPr>
            <a:spLocks noChangeAspect="1"/>
          </p:cNvSpPr>
          <p:nvPr/>
        </p:nvSpPr>
        <p:spPr>
          <a:xfrm rot="6331942">
            <a:off x="3682134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rgbClr val="FFFFF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12" name="等腰三角形 8"/>
          <p:cNvSpPr>
            <a:spLocks noChangeAspect="1"/>
          </p:cNvSpPr>
          <p:nvPr/>
        </p:nvSpPr>
        <p:spPr>
          <a:xfrm rot="6331942">
            <a:off x="2637931" y="3250033"/>
            <a:ext cx="1307691" cy="1452101"/>
          </a:xfrm>
          <a:custGeom>
            <a:avLst/>
            <a:gdLst>
              <a:gd name="connsiteX0" fmla="*/ 0 w 1096977"/>
              <a:gd name="connsiteY0" fmla="*/ 1089076 h 1089076"/>
              <a:gd name="connsiteX1" fmla="*/ 326054 w 1096977"/>
              <a:gd name="connsiteY1" fmla="*/ 0 h 1089076"/>
              <a:gd name="connsiteX2" fmla="*/ 1096977 w 1096977"/>
              <a:gd name="connsiteY2" fmla="*/ 1089076 h 1089076"/>
              <a:gd name="connsiteX3" fmla="*/ 0 w 1096977"/>
              <a:gd name="connsiteY3" fmla="*/ 1089076 h 1089076"/>
              <a:gd name="connsiteX0" fmla="*/ 0 w 980768"/>
              <a:gd name="connsiteY0" fmla="*/ 819512 h 1089076"/>
              <a:gd name="connsiteX1" fmla="*/ 209845 w 980768"/>
              <a:gd name="connsiteY1" fmla="*/ 0 h 1089076"/>
              <a:gd name="connsiteX2" fmla="*/ 980768 w 980768"/>
              <a:gd name="connsiteY2" fmla="*/ 1089076 h 1089076"/>
              <a:gd name="connsiteX3" fmla="*/ 0 w 980768"/>
              <a:gd name="connsiteY3" fmla="*/ 819512 h 108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0768" h="1089076">
                <a:moveTo>
                  <a:pt x="0" y="819512"/>
                </a:moveTo>
                <a:lnTo>
                  <a:pt x="209845" y="0"/>
                </a:lnTo>
                <a:lnTo>
                  <a:pt x="980768" y="1089076"/>
                </a:lnTo>
                <a:lnTo>
                  <a:pt x="0" y="819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rgbClr val="FFFFF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7662107" y="3472126"/>
            <a:ext cx="240000" cy="240000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rgbClr val="FFFFF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14" name="文本框 8"/>
          <p:cNvSpPr txBox="1"/>
          <p:nvPr/>
        </p:nvSpPr>
        <p:spPr>
          <a:xfrm>
            <a:off x="5113218" y="1140097"/>
            <a:ext cx="1313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altLang="zh-CN" sz="1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rPr>
              <a:t>TEXT HERE</a:t>
            </a:r>
          </a:p>
        </p:txBody>
      </p:sp>
      <p:sp>
        <p:nvSpPr>
          <p:cNvPr id="115" name="文本框 8"/>
          <p:cNvSpPr txBox="1"/>
          <p:nvPr/>
        </p:nvSpPr>
        <p:spPr>
          <a:xfrm>
            <a:off x="2417153" y="1840888"/>
            <a:ext cx="151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altLang="zh-CN" sz="1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rPr>
              <a:t>TEXT HERE</a:t>
            </a:r>
          </a:p>
        </p:txBody>
      </p:sp>
      <p:sp>
        <p:nvSpPr>
          <p:cNvPr id="116" name="文本框 8"/>
          <p:cNvSpPr txBox="1"/>
          <p:nvPr/>
        </p:nvSpPr>
        <p:spPr>
          <a:xfrm>
            <a:off x="3929358" y="4944493"/>
            <a:ext cx="1501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altLang="zh-CN" sz="1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rPr>
              <a:t>TEXT HERE</a:t>
            </a:r>
          </a:p>
        </p:txBody>
      </p:sp>
      <p:cxnSp>
        <p:nvCxnSpPr>
          <p:cNvPr id="117" name="直接连接符 19"/>
          <p:cNvCxnSpPr/>
          <p:nvPr/>
        </p:nvCxnSpPr>
        <p:spPr>
          <a:xfrm>
            <a:off x="5420779" y="4133765"/>
            <a:ext cx="0" cy="172025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cxnSp>
        <p:nvCxnSpPr>
          <p:cNvPr id="118" name="直接连接符 21"/>
          <p:cNvCxnSpPr/>
          <p:nvPr/>
        </p:nvCxnSpPr>
        <p:spPr>
          <a:xfrm>
            <a:off x="3136181" y="4122346"/>
            <a:ext cx="0" cy="1344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sp>
        <p:nvSpPr>
          <p:cNvPr id="119" name="矩形 118"/>
          <p:cNvSpPr/>
          <p:nvPr/>
        </p:nvSpPr>
        <p:spPr>
          <a:xfrm>
            <a:off x="4284030" y="1406446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120" name="矩形 119"/>
          <p:cNvSpPr/>
          <p:nvPr/>
        </p:nvSpPr>
        <p:spPr>
          <a:xfrm>
            <a:off x="3288186" y="5210550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121" name="文本框 8"/>
          <p:cNvSpPr txBox="1"/>
          <p:nvPr/>
        </p:nvSpPr>
        <p:spPr>
          <a:xfrm>
            <a:off x="1635163" y="5075977"/>
            <a:ext cx="1501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en-US" altLang="zh-CN" sz="1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rPr>
              <a:t>TEXT HERE</a:t>
            </a:r>
          </a:p>
        </p:txBody>
      </p:sp>
      <p:sp>
        <p:nvSpPr>
          <p:cNvPr id="122" name="矩形 121"/>
          <p:cNvSpPr/>
          <p:nvPr/>
        </p:nvSpPr>
        <p:spPr>
          <a:xfrm>
            <a:off x="1787167" y="2140166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123" name="矩形 122"/>
          <p:cNvSpPr/>
          <p:nvPr/>
        </p:nvSpPr>
        <p:spPr>
          <a:xfrm>
            <a:off x="993991" y="5387394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125" name="文本框 8"/>
          <p:cNvSpPr txBox="1"/>
          <p:nvPr/>
        </p:nvSpPr>
        <p:spPr>
          <a:xfrm>
            <a:off x="9146184" y="3661446"/>
            <a:ext cx="2095446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</a:rPr>
              <a:t>标题数字等都可以通过点击和重新输入进行更改。</a:t>
            </a:r>
          </a:p>
        </p:txBody>
      </p:sp>
      <p:sp>
        <p:nvSpPr>
          <p:cNvPr id="126" name="矩形 125"/>
          <p:cNvSpPr/>
          <p:nvPr/>
        </p:nvSpPr>
        <p:spPr>
          <a:xfrm>
            <a:off x="9146183" y="3326362"/>
            <a:ext cx="2095446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10803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主要结论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3911" r="33905"/>
          <a:stretch/>
        </p:blipFill>
        <p:spPr>
          <a:xfrm>
            <a:off x="749820" y="1309379"/>
            <a:ext cx="4313621" cy="46496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矩形 5"/>
          <p:cNvSpPr/>
          <p:nvPr/>
        </p:nvSpPr>
        <p:spPr>
          <a:xfrm>
            <a:off x="5463378" y="1309379"/>
            <a:ext cx="6165406" cy="46496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76918" y="4293749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点击此处添加标题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5965802" y="4660377"/>
            <a:ext cx="526541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9" name="矩形 8"/>
          <p:cNvSpPr/>
          <p:nvPr/>
        </p:nvSpPr>
        <p:spPr>
          <a:xfrm>
            <a:off x="5976918" y="1860399"/>
            <a:ext cx="22188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TITLE HERE</a:t>
            </a:r>
          </a:p>
        </p:txBody>
      </p:sp>
      <p:sp>
        <p:nvSpPr>
          <p:cNvPr id="10" name="矩形 9"/>
          <p:cNvSpPr/>
          <p:nvPr/>
        </p:nvSpPr>
        <p:spPr>
          <a:xfrm>
            <a:off x="5976918" y="2618709"/>
            <a:ext cx="22188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TITLE HERE</a:t>
            </a:r>
          </a:p>
        </p:txBody>
      </p:sp>
      <p:sp>
        <p:nvSpPr>
          <p:cNvPr id="11" name="矩形 10"/>
          <p:cNvSpPr/>
          <p:nvPr/>
        </p:nvSpPr>
        <p:spPr>
          <a:xfrm>
            <a:off x="5976918" y="3401621"/>
            <a:ext cx="22188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2570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Six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参考文献</a:t>
            </a:r>
            <a:endParaRPr kumimoji="1"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84440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SIX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  <p:sp>
        <p:nvSpPr>
          <p:cNvPr id="6" name="矩形 5"/>
          <p:cNvSpPr/>
          <p:nvPr/>
        </p:nvSpPr>
        <p:spPr>
          <a:xfrm>
            <a:off x="849555" y="1596910"/>
            <a:ext cx="10492890" cy="307082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1.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期刊类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[J].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刊名，出版年份，卷号（期号）：起止页码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2.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专著类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书名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[M].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出版地：出版社，出版年份：起止页码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3.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报纸类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[N].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报纸名，出版日期（版次）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4.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论文集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[C].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出版地：出版者，出版年份：起始页码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5.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学位论文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[D].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出版地：保存者，出版年份：起始页码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6.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研究报告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[R].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出版地：出版者，出版年份：起始页码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7.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条例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颁布单位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条例名称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发布日期</a:t>
            </a: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8.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译著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原著作者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 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书名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[M].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译者，译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出版地：出版社，出版年份：起止页码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05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03187" y="2336447"/>
            <a:ext cx="5785627" cy="1231998"/>
          </a:xfrm>
        </p:spPr>
        <p:txBody>
          <a:bodyPr/>
          <a:lstStyle/>
          <a:p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</a:rPr>
              <a:t>THANK YOU </a:t>
            </a:r>
          </a:p>
          <a:p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</a:rPr>
              <a:t>FOR WATCHING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203187" y="4125391"/>
            <a:ext cx="5785627" cy="1234800"/>
          </a:xfrm>
        </p:spPr>
        <p:txBody>
          <a:bodyPr/>
          <a:lstStyle/>
          <a:p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</a:rPr>
              <a:t>指导老师：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</a:rPr>
              <a:t>John Doe</a:t>
            </a:r>
          </a:p>
          <a:p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</a:rPr>
              <a:t>报告人：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</a:rPr>
              <a:t>Jane Doe</a:t>
            </a:r>
            <a:endParaRPr kumimoji="1" lang="zh-CN" altLang="en-US" dirty="0"/>
          </a:p>
        </p:txBody>
      </p:sp>
      <p:cxnSp>
        <p:nvCxnSpPr>
          <p:cNvPr id="4" name="直接连接符 5"/>
          <p:cNvCxnSpPr/>
          <p:nvPr/>
        </p:nvCxnSpPr>
        <p:spPr>
          <a:xfrm>
            <a:off x="3852333" y="3915828"/>
            <a:ext cx="4626052" cy="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One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自我介绍</a:t>
            </a:r>
            <a:endParaRPr kumimoji="1"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7105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自我介绍</a:t>
            </a:r>
          </a:p>
        </p:txBody>
      </p:sp>
      <p:grpSp>
        <p:nvGrpSpPr>
          <p:cNvPr id="35" name="组 34"/>
          <p:cNvGrpSpPr/>
          <p:nvPr/>
        </p:nvGrpSpPr>
        <p:grpSpPr>
          <a:xfrm>
            <a:off x="4622801" y="2287752"/>
            <a:ext cx="2007125" cy="1503562"/>
            <a:chOff x="4622803" y="2287752"/>
            <a:chExt cx="2007125" cy="1503562"/>
          </a:xfrm>
        </p:grpSpPr>
        <p:sp>
          <p:nvSpPr>
            <p:cNvPr id="21" name="等腰三角形 6"/>
            <p:cNvSpPr/>
            <p:nvPr/>
          </p:nvSpPr>
          <p:spPr>
            <a:xfrm rot="10800000">
              <a:off x="4622803" y="2287752"/>
              <a:ext cx="1744132" cy="150356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762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214156" y="2453938"/>
              <a:ext cx="14157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rgbClr val="000000"/>
                  </a:solidFill>
                  <a:latin typeface="微软雅黑"/>
                  <a:ea typeface="微软雅黑"/>
                </a:rPr>
                <a:t>1</a:t>
              </a:r>
              <a:endParaRPr lang="zh-CN" altLang="en-US" sz="4800" b="1" dirty="0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7120467" y="2287752"/>
            <a:ext cx="1744132" cy="1503562"/>
            <a:chOff x="7120467" y="2287752"/>
            <a:chExt cx="1744132" cy="1503562"/>
          </a:xfrm>
        </p:grpSpPr>
        <p:sp>
          <p:nvSpPr>
            <p:cNvPr id="22" name="等腰三角形 8"/>
            <p:cNvSpPr/>
            <p:nvPr/>
          </p:nvSpPr>
          <p:spPr>
            <a:xfrm rot="10800000">
              <a:off x="7120467" y="2287752"/>
              <a:ext cx="1744132" cy="150356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762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 dirty="0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710244" y="2447297"/>
              <a:ext cx="1847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4800" b="1" dirty="0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9652001" y="2287752"/>
            <a:ext cx="1744132" cy="1503562"/>
            <a:chOff x="9652001" y="2287752"/>
            <a:chExt cx="1744132" cy="1503562"/>
          </a:xfrm>
        </p:grpSpPr>
        <p:sp>
          <p:nvSpPr>
            <p:cNvPr id="23" name="等腰三角形 9"/>
            <p:cNvSpPr/>
            <p:nvPr/>
          </p:nvSpPr>
          <p:spPr>
            <a:xfrm rot="10800000">
              <a:off x="9652001" y="2287752"/>
              <a:ext cx="1744132" cy="150356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762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241778" y="2447297"/>
              <a:ext cx="564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rgbClr val="000000"/>
                  </a:solidFill>
                  <a:latin typeface="微软雅黑"/>
                  <a:ea typeface="微软雅黑"/>
                </a:rPr>
                <a:t>3</a:t>
              </a:r>
              <a:endParaRPr lang="zh-CN" altLang="en-US" sz="4800" b="1" dirty="0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4675572" y="3872967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微软雅黑"/>
                <a:ea typeface="微软雅黑"/>
              </a:rPr>
              <a:t>华中科技大学 </a:t>
            </a:r>
          </a:p>
        </p:txBody>
      </p:sp>
      <p:sp>
        <p:nvSpPr>
          <p:cNvPr id="28" name="矩形 27"/>
          <p:cNvSpPr/>
          <p:nvPr/>
        </p:nvSpPr>
        <p:spPr>
          <a:xfrm>
            <a:off x="4473529" y="4242299"/>
            <a:ext cx="2042441" cy="1073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微软雅黑"/>
                <a:ea typeface="微软雅黑"/>
              </a:rPr>
              <a:t>电子信息工程专业</a:t>
            </a:r>
            <a:endParaRPr lang="en-US" altLang="zh-CN" sz="1000" dirty="0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微软雅黑"/>
                <a:ea typeface="微软雅黑"/>
              </a:rPr>
              <a:t>大三本科生</a:t>
            </a:r>
            <a:endParaRPr lang="en-US" altLang="zh-CN" sz="1000" dirty="0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微软雅黑"/>
                <a:ea typeface="微软雅黑"/>
              </a:rPr>
              <a:t>排名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  <a:ea typeface="微软雅黑"/>
              </a:rPr>
              <a:t>20%</a:t>
            </a:r>
          </a:p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微软雅黑"/>
                <a:ea typeface="微软雅黑"/>
              </a:rPr>
              <a:t>数学建模全国一等奖</a:t>
            </a:r>
            <a:endParaRPr lang="en-US" altLang="zh-CN" sz="1000" dirty="0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30000"/>
              </a:lnSpc>
            </a:pPr>
            <a:endParaRPr lang="zh-CN" altLang="en-US" sz="10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38535" y="387296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微软雅黑"/>
                <a:ea typeface="微软雅黑"/>
              </a:rPr>
              <a:t>游戏玩家</a:t>
            </a:r>
          </a:p>
        </p:txBody>
      </p:sp>
      <p:sp>
        <p:nvSpPr>
          <p:cNvPr id="30" name="矩形 29"/>
          <p:cNvSpPr/>
          <p:nvPr/>
        </p:nvSpPr>
        <p:spPr>
          <a:xfrm>
            <a:off x="6973845" y="4231317"/>
            <a:ext cx="2042441" cy="472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桌游、电竞、主机</a:t>
            </a:r>
            <a:endParaRPr lang="en-US" altLang="zh-CN" sz="1000" dirty="0">
              <a:solidFill>
                <a:srgbClr val="FFFFFF"/>
              </a:solidFill>
              <a:latin typeface="微软雅黑" charset="0"/>
              <a:ea typeface="微软雅黑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解密型、对抗性、剧情向</a:t>
            </a:r>
            <a:endParaRPr lang="zh-CN" altLang="en-US" sz="10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864501" y="387296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微软雅黑"/>
                <a:ea typeface="微软雅黑"/>
              </a:rPr>
              <a:t>用户平台部</a:t>
            </a:r>
          </a:p>
        </p:txBody>
      </p:sp>
      <p:sp>
        <p:nvSpPr>
          <p:cNvPr id="32" name="矩形 31"/>
          <p:cNvSpPr/>
          <p:nvPr/>
        </p:nvSpPr>
        <p:spPr>
          <a:xfrm>
            <a:off x="9463045" y="4231317"/>
            <a:ext cx="2042441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小悦项目组</a:t>
            </a:r>
            <a:endParaRPr lang="en-US" altLang="zh-CN" sz="1000" dirty="0">
              <a:solidFill>
                <a:srgbClr val="FFFFFF"/>
              </a:solidFill>
              <a:latin typeface="微软雅黑" charset="0"/>
              <a:ea typeface="微软雅黑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rgbClr val="FFFFFF"/>
                </a:solidFill>
                <a:latin typeface="微软雅黑"/>
                <a:ea typeface="微软雅黑"/>
              </a:rPr>
              <a:t>Android</a:t>
            </a:r>
            <a:r>
              <a:rPr lang="zh-CN" altLang="en-US" sz="1000" dirty="0">
                <a:solidFill>
                  <a:srgbClr val="FFFFFF"/>
                </a:solidFill>
                <a:latin typeface="微软雅黑"/>
                <a:ea typeface="微软雅黑"/>
              </a:rPr>
              <a:t>客户端 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  <a:ea typeface="微软雅黑"/>
              </a:rPr>
              <a:t>hippy</a:t>
            </a:r>
            <a:r>
              <a:rPr lang="zh-CN" altLang="en-US" sz="1000" dirty="0">
                <a:solidFill>
                  <a:srgbClr val="FFFFFF"/>
                </a:solidFill>
                <a:latin typeface="微软雅黑"/>
                <a:ea typeface="微软雅黑"/>
              </a:rPr>
              <a:t>跨端</a:t>
            </a:r>
            <a:endParaRPr lang="en-US" altLang="zh-CN" sz="1000" dirty="0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rgbClr val="FFFFFF"/>
                </a:solidFill>
                <a:latin typeface="微软雅黑"/>
                <a:ea typeface="微软雅黑"/>
              </a:rPr>
              <a:t>Java</a:t>
            </a:r>
            <a:r>
              <a:rPr lang="zh-CN" altLang="en-US" sz="1000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  <a:ea typeface="微软雅黑"/>
              </a:rPr>
              <a:t>C++</a:t>
            </a:r>
            <a:r>
              <a:rPr lang="zh-CN" altLang="en-US" sz="1000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  <a:ea typeface="微软雅黑"/>
              </a:rPr>
              <a:t>Vue</a:t>
            </a:r>
            <a:endParaRPr lang="zh-CN" altLang="en-US" sz="10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88671" y="412807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/>
                <a:ea typeface="微软雅黑"/>
              </a:rPr>
              <a:t>徐俊杰龙</a:t>
            </a:r>
          </a:p>
        </p:txBody>
      </p:sp>
      <p:pic>
        <p:nvPicPr>
          <p:cNvPr id="6" name="图片 5" descr="一群年轻男人和女人&#10;&#10;中度可信度描述已自动生成">
            <a:extLst>
              <a:ext uri="{FF2B5EF4-FFF2-40B4-BE49-F238E27FC236}">
                <a16:creationId xmlns:a16="http://schemas.microsoft.com/office/drawing/2014/main" id="{5C747399-2532-DB4E-A81F-867339281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42" y="1772400"/>
            <a:ext cx="2259746" cy="2186477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820B9CA9-CF0F-054C-BE28-306D18A80C78}"/>
              </a:ext>
            </a:extLst>
          </p:cNvPr>
          <p:cNvSpPr txBox="1"/>
          <p:nvPr/>
        </p:nvSpPr>
        <p:spPr>
          <a:xfrm>
            <a:off x="7710244" y="2438556"/>
            <a:ext cx="1415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000000"/>
                </a:solidFill>
                <a:latin typeface="微软雅黑"/>
                <a:ea typeface="微软雅黑"/>
              </a:rPr>
              <a:t>2</a:t>
            </a:r>
            <a:endParaRPr lang="zh-CN" altLang="en-US" sz="4800" b="1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3854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Two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工作内容</a:t>
            </a:r>
            <a:endParaRPr kumimoji="1"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97901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工作内容</a:t>
            </a:r>
          </a:p>
        </p:txBody>
      </p:sp>
      <p:sp>
        <p:nvSpPr>
          <p:cNvPr id="42" name="矩形 41"/>
          <p:cNvSpPr/>
          <p:nvPr/>
        </p:nvSpPr>
        <p:spPr>
          <a:xfrm>
            <a:off x="667658" y="1329892"/>
            <a:ext cx="48571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"/>
                <a:ea typeface="微软雅黑"/>
              </a:rPr>
              <a:t>这一页用来放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/>
                <a:ea typeface="微软雅黑"/>
              </a:rPr>
              <a:t>git.woa.com</a:t>
            </a:r>
            <a:r>
              <a:rPr lang="zh-CN" altLang="en-US" sz="2400" b="1" dirty="0">
                <a:solidFill>
                  <a:srgbClr val="000000"/>
                </a:solidFill>
                <a:latin typeface="微软雅黑"/>
                <a:ea typeface="微软雅黑"/>
              </a:rPr>
              <a:t>的贡献</a:t>
            </a:r>
          </a:p>
        </p:txBody>
      </p:sp>
      <p:sp>
        <p:nvSpPr>
          <p:cNvPr id="43" name="矩形 42"/>
          <p:cNvSpPr/>
          <p:nvPr/>
        </p:nvSpPr>
        <p:spPr>
          <a:xfrm>
            <a:off x="656543" y="1866559"/>
            <a:ext cx="790872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4" name="矩形 43"/>
          <p:cNvSpPr/>
          <p:nvPr/>
        </p:nvSpPr>
        <p:spPr>
          <a:xfrm>
            <a:off x="667658" y="297174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"/>
                <a:ea typeface="微软雅黑"/>
              </a:rPr>
              <a:t>需求</a:t>
            </a:r>
          </a:p>
        </p:txBody>
      </p:sp>
      <p:graphicFrame>
        <p:nvGraphicFramePr>
          <p:cNvPr id="79" name="图表 78"/>
          <p:cNvGraphicFramePr/>
          <p:nvPr/>
        </p:nvGraphicFramePr>
        <p:xfrm>
          <a:off x="656544" y="3452294"/>
          <a:ext cx="8406434" cy="2307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343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工作内容</a:t>
            </a:r>
          </a:p>
        </p:txBody>
      </p:sp>
      <p:sp>
        <p:nvSpPr>
          <p:cNvPr id="28" name="矩形 27"/>
          <p:cNvSpPr/>
          <p:nvPr/>
        </p:nvSpPr>
        <p:spPr>
          <a:xfrm flipV="1">
            <a:off x="371475" y="3344333"/>
            <a:ext cx="11178842" cy="169334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9" name="等腰三角形 5"/>
          <p:cNvSpPr/>
          <p:nvPr/>
        </p:nvSpPr>
        <p:spPr>
          <a:xfrm rot="5400000">
            <a:off x="11432973" y="3238825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0" name="等腰三角形 6"/>
          <p:cNvSpPr/>
          <p:nvPr/>
        </p:nvSpPr>
        <p:spPr>
          <a:xfrm rot="5400000">
            <a:off x="400787" y="3238825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1" name="等腰三角形 7"/>
          <p:cNvSpPr/>
          <p:nvPr/>
        </p:nvSpPr>
        <p:spPr>
          <a:xfrm rot="5400000">
            <a:off x="1333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2" name="等腰三角形 8"/>
          <p:cNvSpPr/>
          <p:nvPr/>
        </p:nvSpPr>
        <p:spPr>
          <a:xfrm rot="5400000">
            <a:off x="22606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3" name="等腰三角形 9"/>
          <p:cNvSpPr/>
          <p:nvPr/>
        </p:nvSpPr>
        <p:spPr>
          <a:xfrm rot="5400000">
            <a:off x="31877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4" name="等腰三角形 10"/>
          <p:cNvSpPr/>
          <p:nvPr/>
        </p:nvSpPr>
        <p:spPr>
          <a:xfrm rot="5400000">
            <a:off x="41148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5" name="等腰三角形 11"/>
          <p:cNvSpPr/>
          <p:nvPr/>
        </p:nvSpPr>
        <p:spPr>
          <a:xfrm rot="5400000">
            <a:off x="50419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6" name="等腰三角形 12"/>
          <p:cNvSpPr/>
          <p:nvPr/>
        </p:nvSpPr>
        <p:spPr>
          <a:xfrm rot="5400000">
            <a:off x="59690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7" name="等腰三角形 13"/>
          <p:cNvSpPr/>
          <p:nvPr/>
        </p:nvSpPr>
        <p:spPr>
          <a:xfrm rot="5400000">
            <a:off x="68961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8" name="等腰三角形 14"/>
          <p:cNvSpPr/>
          <p:nvPr/>
        </p:nvSpPr>
        <p:spPr>
          <a:xfrm rot="5400000">
            <a:off x="78232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9" name="等腰三角形 15"/>
          <p:cNvSpPr/>
          <p:nvPr/>
        </p:nvSpPr>
        <p:spPr>
          <a:xfrm rot="5400000">
            <a:off x="87503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0" name="等腰三角形 16"/>
          <p:cNvSpPr/>
          <p:nvPr/>
        </p:nvSpPr>
        <p:spPr>
          <a:xfrm rot="5400000">
            <a:off x="96774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1" name="等腰三角形 17"/>
          <p:cNvSpPr/>
          <p:nvPr/>
        </p:nvSpPr>
        <p:spPr>
          <a:xfrm rot="5400000">
            <a:off x="10604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42" name="直接连接符 20"/>
          <p:cNvCxnSpPr>
            <a:cxnSpLocks/>
          </p:cNvCxnSpPr>
          <p:nvPr/>
        </p:nvCxnSpPr>
        <p:spPr>
          <a:xfrm>
            <a:off x="371475" y="4004732"/>
            <a:ext cx="0" cy="1495447"/>
          </a:xfrm>
          <a:prstGeom prst="lin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43" name="矩形 42"/>
          <p:cNvSpPr/>
          <p:nvPr/>
        </p:nvSpPr>
        <p:spPr>
          <a:xfrm>
            <a:off x="483366" y="3962397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6.25</a:t>
            </a:r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：初入客户端</a:t>
            </a:r>
          </a:p>
        </p:txBody>
      </p:sp>
      <p:sp>
        <p:nvSpPr>
          <p:cNvPr id="44" name="矩形 43"/>
          <p:cNvSpPr/>
          <p:nvPr/>
        </p:nvSpPr>
        <p:spPr>
          <a:xfrm>
            <a:off x="472249" y="4329025"/>
            <a:ext cx="3496635" cy="731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加入小悦项目组</a:t>
            </a:r>
            <a:endParaRPr lang="en-US" altLang="zh-CN" sz="11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完成简单的需求</a:t>
            </a:r>
            <a:endParaRPr lang="en-US" altLang="zh-CN" sz="11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在工作中入门</a:t>
            </a:r>
            <a:endParaRPr lang="en-US" altLang="zh-CN" sz="11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45" name="直接连接符 24"/>
          <p:cNvCxnSpPr>
            <a:cxnSpLocks/>
          </p:cNvCxnSpPr>
          <p:nvPr/>
        </p:nvCxnSpPr>
        <p:spPr>
          <a:xfrm>
            <a:off x="4072731" y="1574797"/>
            <a:ext cx="12757" cy="1460233"/>
          </a:xfrm>
          <a:prstGeom prst="lin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46" name="矩形 45"/>
          <p:cNvSpPr/>
          <p:nvPr/>
        </p:nvSpPr>
        <p:spPr>
          <a:xfrm>
            <a:off x="4191766" y="1574797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7.10</a:t>
            </a:r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：逐步深入</a:t>
            </a:r>
          </a:p>
        </p:txBody>
      </p:sp>
      <p:sp>
        <p:nvSpPr>
          <p:cNvPr id="47" name="矩形 46"/>
          <p:cNvSpPr/>
          <p:nvPr/>
        </p:nvSpPr>
        <p:spPr>
          <a:xfrm>
            <a:off x="4180650" y="1941425"/>
            <a:ext cx="3676503" cy="731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接手更多需求</a:t>
            </a:r>
            <a:endParaRPr lang="en-US" altLang="zh-CN" sz="11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从类比中学习</a:t>
            </a:r>
            <a:endParaRPr lang="en-US" altLang="zh-CN" sz="11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从挫折中学习</a:t>
            </a:r>
            <a:endParaRPr lang="en-US" altLang="zh-CN" sz="11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48" name="直接连接符 27"/>
          <p:cNvCxnSpPr>
            <a:cxnSpLocks/>
          </p:cNvCxnSpPr>
          <p:nvPr/>
        </p:nvCxnSpPr>
        <p:spPr>
          <a:xfrm>
            <a:off x="7857154" y="4004732"/>
            <a:ext cx="0" cy="1423302"/>
          </a:xfrm>
          <a:prstGeom prst="lin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7969045" y="3962397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8.1</a:t>
            </a:r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：渐入佳境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C4726BF-FF38-3040-A181-CEBF61EF0B92}"/>
              </a:ext>
            </a:extLst>
          </p:cNvPr>
          <p:cNvSpPr/>
          <p:nvPr/>
        </p:nvSpPr>
        <p:spPr>
          <a:xfrm>
            <a:off x="7957927" y="4362507"/>
            <a:ext cx="4444837" cy="731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综合应用学到的技术</a:t>
            </a:r>
            <a:endParaRPr lang="en-US" altLang="zh-CN" sz="11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负责基于</a:t>
            </a:r>
            <a:r>
              <a:rPr lang="en-US" altLang="zh-CN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Crossing</a:t>
            </a: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框架的标准日志库重构</a:t>
            </a:r>
            <a:endParaRPr lang="en-US" altLang="zh-CN" sz="11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11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38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工作内容</a:t>
            </a:r>
          </a:p>
        </p:txBody>
      </p:sp>
      <p:sp>
        <p:nvSpPr>
          <p:cNvPr id="20" name="矩形 19"/>
          <p:cNvSpPr/>
          <p:nvPr/>
        </p:nvSpPr>
        <p:spPr>
          <a:xfrm>
            <a:off x="656542" y="1661573"/>
            <a:ext cx="4897591" cy="47561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60342" y="1661573"/>
            <a:ext cx="6106055" cy="15218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60342" y="3278706"/>
            <a:ext cx="6106055" cy="15218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60342" y="4895839"/>
            <a:ext cx="6106055" cy="15218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89091" y="180985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修复类需求</a:t>
            </a:r>
          </a:p>
        </p:txBody>
      </p:sp>
      <p:sp>
        <p:nvSpPr>
          <p:cNvPr id="25" name="矩形 24"/>
          <p:cNvSpPr/>
          <p:nvPr/>
        </p:nvSpPr>
        <p:spPr>
          <a:xfrm>
            <a:off x="5977976" y="2164591"/>
            <a:ext cx="5331708" cy="78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1.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VLink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的部分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UI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和逻辑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Bug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修复：安卓项目入门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2. </a:t>
            </a:r>
            <a:r>
              <a:rPr lang="en-US" altLang="zh-CN" sz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Xiaoyue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-hippy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的文本链接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Bug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修复：跨端技术入门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3.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Xiaoyue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-Android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的网络传参修复</a:t>
            </a:r>
          </a:p>
        </p:txBody>
      </p:sp>
      <p:sp>
        <p:nvSpPr>
          <p:cNvPr id="26" name="矩形 25"/>
          <p:cNvSpPr/>
          <p:nvPr/>
        </p:nvSpPr>
        <p:spPr>
          <a:xfrm>
            <a:off x="5989091" y="337007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改造类需求</a:t>
            </a:r>
          </a:p>
        </p:txBody>
      </p:sp>
      <p:sp>
        <p:nvSpPr>
          <p:cNvPr id="27" name="矩形 26"/>
          <p:cNvSpPr/>
          <p:nvPr/>
        </p:nvSpPr>
        <p:spPr>
          <a:xfrm>
            <a:off x="5977976" y="3771407"/>
            <a:ext cx="5331708" cy="1029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1. 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仿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iOS-pb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的网络传参，改造</a:t>
            </a:r>
            <a:r>
              <a:rPr lang="en-US" altLang="zh-CN" sz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VLink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安卓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request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包结构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2. 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针对多次出现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AAR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中的原生依赖问题，调研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Prefab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的工作原理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3.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完成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crossing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框架的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C++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版本降级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4.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调研并解决</a:t>
            </a:r>
            <a:r>
              <a:rPr lang="en-US" altLang="zh-CN" sz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Gmate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在吃鸡游戏中的改造链接库依赖问题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989091" y="497400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日志库重构</a:t>
            </a:r>
          </a:p>
        </p:txBody>
      </p:sp>
      <p:sp>
        <p:nvSpPr>
          <p:cNvPr id="29" name="矩形 28"/>
          <p:cNvSpPr/>
          <p:nvPr/>
        </p:nvSpPr>
        <p:spPr>
          <a:xfrm>
            <a:off x="5977976" y="5364977"/>
            <a:ext cx="5331708" cy="1029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0.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提前调研，设法增加日志加密和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IO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效率和同步安全问题，并做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demo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实验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1.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重构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C++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日志内核，增加加密模块，日志上报模块等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2. 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设计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Android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Java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应用层架构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3. 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编写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Demo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依次在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C++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层和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Java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层测试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90390" y="2164591"/>
            <a:ext cx="4152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这里放日志库</a:t>
            </a:r>
            <a:r>
              <a:rPr lang="en-US" altLang="zh-CN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demo</a:t>
            </a:r>
            <a:r>
              <a:rPr lang="zh-CN" alt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效果展示</a:t>
            </a:r>
            <a:endParaRPr lang="en-US" altLang="zh-CN" sz="2400" b="1" dirty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72839" y="5126671"/>
            <a:ext cx="4167052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解决问题的思路才是最重要的</a:t>
            </a:r>
            <a:endParaRPr lang="en-US" altLang="zh-CN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98296" y="3429000"/>
            <a:ext cx="4555837" cy="144654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8800" dirty="0">
                <a:solidFill>
                  <a:schemeClr val="accent1"/>
                </a:solidFill>
                <a:latin typeface="微软雅黑"/>
                <a:ea typeface="微软雅黑"/>
              </a:rPr>
              <a:t>123</a:t>
            </a:r>
            <a:endParaRPr lang="en-US" altLang="zh-CN" sz="320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8089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工作内容</a:t>
            </a:r>
          </a:p>
        </p:txBody>
      </p:sp>
      <p:sp>
        <p:nvSpPr>
          <p:cNvPr id="20" name="燕尾形 19"/>
          <p:cNvSpPr/>
          <p:nvPr/>
        </p:nvSpPr>
        <p:spPr>
          <a:xfrm>
            <a:off x="2879619" y="1757360"/>
            <a:ext cx="812269" cy="1965613"/>
          </a:xfrm>
          <a:prstGeom prst="chevron">
            <a:avLst>
              <a:gd name="adj" fmla="val 65810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21" name="矩形 31"/>
          <p:cNvSpPr/>
          <p:nvPr/>
        </p:nvSpPr>
        <p:spPr>
          <a:xfrm>
            <a:off x="3066990" y="2381374"/>
            <a:ext cx="717570" cy="7175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altLang="zh-CN" sz="2400" b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1</a:t>
            </a:r>
            <a:endParaRPr lang="zh-CN" altLang="en-US" sz="2400" b="1" kern="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6308717" y="1757360"/>
            <a:ext cx="812269" cy="1965613"/>
          </a:xfrm>
          <a:prstGeom prst="chevron">
            <a:avLst>
              <a:gd name="adj" fmla="val 65810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9737816" y="1757360"/>
            <a:ext cx="812269" cy="1965613"/>
          </a:xfrm>
          <a:prstGeom prst="chevron">
            <a:avLst>
              <a:gd name="adj" fmla="val 65810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24" name="矩形 31"/>
          <p:cNvSpPr/>
          <p:nvPr/>
        </p:nvSpPr>
        <p:spPr>
          <a:xfrm>
            <a:off x="6568646" y="2381374"/>
            <a:ext cx="717570" cy="7175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altLang="zh-CN" sz="2400" b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2</a:t>
            </a:r>
            <a:endParaRPr lang="zh-CN" altLang="en-US" sz="2400" b="1" kern="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5" name="矩形 31"/>
          <p:cNvSpPr/>
          <p:nvPr/>
        </p:nvSpPr>
        <p:spPr>
          <a:xfrm>
            <a:off x="9963977" y="2381374"/>
            <a:ext cx="717570" cy="7175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altLang="zh-CN" sz="2400" b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3</a:t>
            </a:r>
            <a:endParaRPr lang="zh-CN" altLang="en-US" sz="2400" b="1" kern="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2745" y="198126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调研</a:t>
            </a:r>
          </a:p>
        </p:txBody>
      </p:sp>
      <p:sp>
        <p:nvSpPr>
          <p:cNvPr id="27" name="矩形 26"/>
          <p:cNvSpPr/>
          <p:nvPr/>
        </p:nvSpPr>
        <p:spPr>
          <a:xfrm>
            <a:off x="521629" y="2381374"/>
            <a:ext cx="2147605" cy="912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列举项目需求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模块化分类分工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针对需求寻找优化的解决方案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做实验，做对比</a:t>
            </a:r>
            <a:endParaRPr lang="zh-CN" altLang="en-US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84782" y="198126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开发</a:t>
            </a:r>
          </a:p>
        </p:txBody>
      </p:sp>
      <p:sp>
        <p:nvSpPr>
          <p:cNvPr id="29" name="矩形 28"/>
          <p:cNvSpPr/>
          <p:nvPr/>
        </p:nvSpPr>
        <p:spPr>
          <a:xfrm>
            <a:off x="3973666" y="2381374"/>
            <a:ext cx="2147605" cy="701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根据调研结果分工开发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低耦合！</a:t>
            </a: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可复用！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细粒度提交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557321" y="198126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自测</a:t>
            </a:r>
          </a:p>
        </p:txBody>
      </p:sp>
      <p:sp>
        <p:nvSpPr>
          <p:cNvPr id="31" name="矩形 30"/>
          <p:cNvSpPr/>
          <p:nvPr/>
        </p:nvSpPr>
        <p:spPr>
          <a:xfrm>
            <a:off x="7546205" y="2381374"/>
            <a:ext cx="2147605" cy="701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编译问题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链接问题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逻辑问题</a:t>
            </a:r>
            <a:endParaRPr lang="zh-CN" altLang="en-US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1620" y="456125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工作流程</a:t>
            </a:r>
          </a:p>
        </p:txBody>
      </p:sp>
      <p:sp>
        <p:nvSpPr>
          <p:cNvPr id="33" name="矩形 32"/>
          <p:cNvSpPr/>
          <p:nvPr/>
        </p:nvSpPr>
        <p:spPr>
          <a:xfrm>
            <a:off x="550505" y="5012239"/>
            <a:ext cx="7240137" cy="67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3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以日志库重构项目为例</a:t>
            </a:r>
            <a:endParaRPr lang="zh-CN" altLang="en-US" sz="32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0350" y="4322972"/>
            <a:ext cx="7964004" cy="1772093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262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8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9FB1"/>
      </a:accent1>
      <a:accent2>
        <a:srgbClr val="9FD9DE"/>
      </a:accent2>
      <a:accent3>
        <a:srgbClr val="0C3553"/>
      </a:accent3>
      <a:accent4>
        <a:srgbClr val="FFCC00"/>
      </a:accent4>
      <a:accent5>
        <a:srgbClr val="FF8900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自定义 37">
    <a:majorFont>
      <a:latin typeface="Calibri Light"/>
      <a:ea typeface="微软雅黑"/>
      <a:cs typeface=""/>
    </a:majorFont>
    <a:minorFont>
      <a:latin typeface="微软雅黑"/>
      <a:ea typeface="微软雅黑"/>
      <a:cs typeface=""/>
    </a:minorFont>
  </a:fontScheme>
  <a:fmtScheme name="Office 主题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</TotalTime>
  <Words>1589</Words>
  <Application>Microsoft Macintosh PowerPoint</Application>
  <PresentationFormat>宽屏</PresentationFormat>
  <Paragraphs>270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Microsoft YaHei</vt:lpstr>
      <vt:lpstr>Microsoft YaHei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T177885</cp:lastModifiedBy>
  <cp:revision>111</cp:revision>
  <dcterms:created xsi:type="dcterms:W3CDTF">2015-08-18T02:51:41Z</dcterms:created>
  <dcterms:modified xsi:type="dcterms:W3CDTF">2021-08-09T13:12:31Z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2017-12-21T08:40:10.4087324Z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