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26"/>
  </p:notesMasterIdLst>
  <p:sldIdLst>
    <p:sldId id="283" r:id="rId3"/>
    <p:sldId id="284" r:id="rId4"/>
    <p:sldId id="285" r:id="rId5"/>
    <p:sldId id="262" r:id="rId6"/>
    <p:sldId id="286" r:id="rId7"/>
    <p:sldId id="264" r:id="rId8"/>
    <p:sldId id="265" r:id="rId9"/>
    <p:sldId id="301" r:id="rId10"/>
    <p:sldId id="287" r:id="rId11"/>
    <p:sldId id="266" r:id="rId12"/>
    <p:sldId id="298" r:id="rId13"/>
    <p:sldId id="299" r:id="rId14"/>
    <p:sldId id="302" r:id="rId15"/>
    <p:sldId id="300" r:id="rId16"/>
    <p:sldId id="288" r:id="rId17"/>
    <p:sldId id="269" r:id="rId18"/>
    <p:sldId id="268" r:id="rId19"/>
    <p:sldId id="303" r:id="rId20"/>
    <p:sldId id="270" r:id="rId21"/>
    <p:sldId id="304" r:id="rId22"/>
    <p:sldId id="296" r:id="rId23"/>
    <p:sldId id="276" r:id="rId24"/>
    <p:sldId id="291" r:id="rId25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4"/>
    <p:restoredTop sz="93605"/>
  </p:normalViewPr>
  <p:slideViewPr>
    <p:cSldViewPr snapToGrid="0" snapToObjects="1">
      <p:cViewPr varScale="1">
        <p:scale>
          <a:sx n="120" d="100"/>
          <a:sy n="120" d="100"/>
        </p:scale>
        <p:origin x="61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384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E515-D702-764B-A215-79B14312EF65}" type="datetimeFigureOut">
              <a:rPr kumimoji="1" lang="zh-CN" altLang="en-US" smtClean="0"/>
              <a:t>2021/8/18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F7DB2-B8EC-9C47-885B-C7A5EAB341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8403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5419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8286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7784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5027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6316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27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594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8325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2972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3702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1830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416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7927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0876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3065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6824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25602" y="652450"/>
            <a:ext cx="11340795" cy="4876549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 rot="9861016" flipH="1">
            <a:off x="-2443125" y="4065941"/>
            <a:ext cx="8030020" cy="6922436"/>
            <a:chOff x="3241129" y="967902"/>
            <a:chExt cx="5709753" cy="4922199"/>
          </a:xfrm>
          <a:solidFill>
            <a:schemeClr val="bg1">
              <a:lumMod val="95000"/>
            </a:schemeClr>
          </a:solidFill>
        </p:grpSpPr>
        <p:grpSp>
          <p:nvGrpSpPr>
            <p:cNvPr id="5" name="组合 4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  <a:grpFill/>
          </p:grpSpPr>
          <p:sp>
            <p:nvSpPr>
              <p:cNvPr id="8" name="等腰三角形 7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9" name="直接连接符 8"/>
              <p:cNvCxnSpPr>
                <a:stCxn id="8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等腰三角形 5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-15754" y="-23111"/>
            <a:ext cx="12207754" cy="361483"/>
          </a:xfrm>
          <a:prstGeom prst="rect">
            <a:avLst/>
          </a:prstGeom>
          <a:pattFill prst="ltUpDiag">
            <a:fgClr>
              <a:schemeClr val="accent1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" name="组 1"/>
          <p:cNvGrpSpPr/>
          <p:nvPr userDrawn="1"/>
        </p:nvGrpSpPr>
        <p:grpSpPr>
          <a:xfrm>
            <a:off x="-2652465" y="3920365"/>
            <a:ext cx="7841069" cy="6746062"/>
            <a:chOff x="-2652465" y="3920365"/>
            <a:chExt cx="7841069" cy="6746062"/>
          </a:xfrm>
        </p:grpSpPr>
        <p:sp>
          <p:nvSpPr>
            <p:cNvPr id="22" name="等腰三角形 21"/>
            <p:cNvSpPr/>
            <p:nvPr/>
          </p:nvSpPr>
          <p:spPr>
            <a:xfrm rot="9861016" flipH="1">
              <a:off x="-2153421" y="4337093"/>
              <a:ext cx="7342025" cy="632933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cxnSp>
          <p:nvCxnSpPr>
            <p:cNvPr id="23" name="直接连接符 22"/>
            <p:cNvCxnSpPr>
              <a:stCxn id="22" idx="0"/>
            </p:cNvCxnSpPr>
            <p:nvPr/>
          </p:nvCxnSpPr>
          <p:spPr>
            <a:xfrm rot="20157596" flipV="1">
              <a:off x="1501986" y="6466432"/>
              <a:ext cx="610306" cy="4137821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9861016" flipV="1">
              <a:off x="878946" y="3920365"/>
              <a:ext cx="3674091" cy="2121239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9861016" flipH="1" flipV="1">
              <a:off x="-2652465" y="4908468"/>
              <a:ext cx="3683320" cy="2126568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9861016" flipH="1">
              <a:off x="169930" y="5810758"/>
              <a:ext cx="1910682" cy="58113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21" name="等腰三角形 16"/>
            <p:cNvSpPr/>
            <p:nvPr/>
          </p:nvSpPr>
          <p:spPr>
            <a:xfrm rot="15261016" flipH="1">
              <a:off x="1255317" y="9492666"/>
              <a:ext cx="955342" cy="581138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425602" y="1199862"/>
            <a:ext cx="5785627" cy="1231998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8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425601" y="2512807"/>
            <a:ext cx="5785627" cy="503730"/>
          </a:xfrm>
          <a:prstGeom prst="rect">
            <a:avLst/>
          </a:prstGeom>
          <a:noFill/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8474925" y="5719887"/>
            <a:ext cx="3291472" cy="503730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74154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-15754" y="1968500"/>
            <a:ext cx="12207754" cy="4889500"/>
          </a:xfrm>
          <a:prstGeom prst="rect">
            <a:avLst/>
          </a:prstGeom>
          <a:pattFill prst="ltUpDiag">
            <a:fgClr>
              <a:schemeClr val="accent1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0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05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05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926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4" name="组合 37"/>
          <p:cNvGrpSpPr/>
          <p:nvPr userDrawn="1"/>
        </p:nvGrpSpPr>
        <p:grpSpPr>
          <a:xfrm rot="10281601" flipH="1">
            <a:off x="7798517" y="6336748"/>
            <a:ext cx="2791863" cy="2406781"/>
            <a:chOff x="3241129" y="967902"/>
            <a:chExt cx="5709753" cy="4922199"/>
          </a:xfrm>
        </p:grpSpPr>
        <p:grpSp>
          <p:nvGrpSpPr>
            <p:cNvPr id="45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8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9" name="直接连接符 42"/>
              <p:cNvCxnSpPr/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2" name="组合 37"/>
          <p:cNvGrpSpPr/>
          <p:nvPr userDrawn="1"/>
        </p:nvGrpSpPr>
        <p:grpSpPr>
          <a:xfrm rot="19800000" flipH="1">
            <a:off x="10206838" y="6059270"/>
            <a:ext cx="1800711" cy="1552339"/>
            <a:chOff x="3241129" y="967902"/>
            <a:chExt cx="5709753" cy="4922199"/>
          </a:xfrm>
        </p:grpSpPr>
        <p:grpSp>
          <p:nvGrpSpPr>
            <p:cNvPr id="53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56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57" name="直接连接符 42"/>
              <p:cNvCxnSpPr/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5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0" name="组合 37"/>
          <p:cNvGrpSpPr/>
          <p:nvPr userDrawn="1"/>
        </p:nvGrpSpPr>
        <p:grpSpPr>
          <a:xfrm rot="1736580" flipH="1">
            <a:off x="10896689" y="4949948"/>
            <a:ext cx="1477337" cy="1273568"/>
            <a:chOff x="3241129" y="967902"/>
            <a:chExt cx="5709753" cy="4922199"/>
          </a:xfrm>
        </p:grpSpPr>
        <p:grpSp>
          <p:nvGrpSpPr>
            <p:cNvPr id="61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64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65" name="直接连接符 42"/>
              <p:cNvCxnSpPr/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63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8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0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69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05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70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05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148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37"/>
          <p:cNvGrpSpPr/>
          <p:nvPr userDrawn="1"/>
        </p:nvGrpSpPr>
        <p:grpSpPr>
          <a:xfrm rot="10800000" flipH="1">
            <a:off x="3043306" y="889732"/>
            <a:ext cx="6105388" cy="5263272"/>
            <a:chOff x="3241129" y="967902"/>
            <a:chExt cx="5709753" cy="4922199"/>
          </a:xfrm>
        </p:grpSpPr>
        <p:grpSp>
          <p:nvGrpSpPr>
            <p:cNvPr id="20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23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24" name="直接连接符 42"/>
              <p:cNvCxnSpPr/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22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3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3203187" y="2336447"/>
            <a:ext cx="5785627" cy="1231998"/>
          </a:xfrm>
          <a:prstGeom prst="rect">
            <a:avLst/>
          </a:prstGeom>
          <a:noFill/>
        </p:spPr>
        <p:txBody>
          <a:bodyPr anchor="t"/>
          <a:lstStyle>
            <a:lvl1pPr marL="0" indent="0" algn="ctr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3203187" y="4125391"/>
            <a:ext cx="5785627" cy="1231998"/>
          </a:xfrm>
          <a:prstGeom prst="rect">
            <a:avLst/>
          </a:prstGeom>
          <a:noFill/>
        </p:spPr>
        <p:txBody>
          <a:bodyPr anchor="t"/>
          <a:lstStyle>
            <a:lvl1pPr marL="0" indent="0" algn="ctr">
              <a:lnSpc>
                <a:spcPct val="130000"/>
              </a:lnSpc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0015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8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0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69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05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70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05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  <p:sp>
        <p:nvSpPr>
          <p:cNvPr id="30" name="矩形 29"/>
          <p:cNvSpPr/>
          <p:nvPr userDrawn="1"/>
        </p:nvSpPr>
        <p:spPr>
          <a:xfrm>
            <a:off x="0" y="2920999"/>
            <a:ext cx="12192000" cy="3996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830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84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8362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5602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23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 rot="693700">
            <a:off x="6432728" y="-2025321"/>
            <a:ext cx="7510760" cy="6474794"/>
            <a:chOff x="3241129" y="967902"/>
            <a:chExt cx="5709753" cy="4922199"/>
          </a:xfrm>
        </p:grpSpPr>
        <p:grpSp>
          <p:nvGrpSpPr>
            <p:cNvPr id="28" name="组合 27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2" name="直接连接符 31"/>
              <p:cNvCxnSpPr>
                <a:stCxn id="31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等腰三角形 28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0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 rot="2715711">
            <a:off x="-1269661" y="5733927"/>
            <a:ext cx="3282274" cy="2829546"/>
            <a:chOff x="3241129" y="967902"/>
            <a:chExt cx="5709753" cy="4922199"/>
          </a:xfrm>
        </p:grpSpPr>
        <p:grpSp>
          <p:nvGrpSpPr>
            <p:cNvPr id="43" name="组合 4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6" name="等腰三角形 45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7" name="直接连接符 46"/>
              <p:cNvCxnSpPr>
                <a:stCxn id="46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等腰三角形 4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6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1423004" y="2673478"/>
            <a:ext cx="5785627" cy="94480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35" name="直接连接符 46"/>
          <p:cNvCxnSpPr/>
          <p:nvPr userDrawn="1"/>
        </p:nvCxnSpPr>
        <p:spPr>
          <a:xfrm>
            <a:off x="1442998" y="3618280"/>
            <a:ext cx="4088007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36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1442998" y="3816575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7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1442998" y="4472218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8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423003" y="5127861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982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 rot="693700">
            <a:off x="6432728" y="-2025321"/>
            <a:ext cx="7510760" cy="6474794"/>
            <a:chOff x="3241129" y="967902"/>
            <a:chExt cx="5709753" cy="4922199"/>
          </a:xfrm>
        </p:grpSpPr>
        <p:grpSp>
          <p:nvGrpSpPr>
            <p:cNvPr id="28" name="组合 27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2" name="直接连接符 31"/>
              <p:cNvCxnSpPr>
                <a:stCxn id="31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等腰三角形 28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0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 rot="2715711">
            <a:off x="-1269661" y="5733927"/>
            <a:ext cx="3282274" cy="2829546"/>
            <a:chOff x="3241129" y="967902"/>
            <a:chExt cx="5709753" cy="4922199"/>
          </a:xfrm>
        </p:grpSpPr>
        <p:grpSp>
          <p:nvGrpSpPr>
            <p:cNvPr id="43" name="组合 4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6" name="等腰三角形 45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7" name="直接连接符 46"/>
              <p:cNvCxnSpPr>
                <a:stCxn id="46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等腰三角形 4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6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1423004" y="2673478"/>
            <a:ext cx="5785627" cy="94480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35" name="直接连接符 46"/>
          <p:cNvCxnSpPr/>
          <p:nvPr userDrawn="1"/>
        </p:nvCxnSpPr>
        <p:spPr>
          <a:xfrm>
            <a:off x="1442998" y="3618280"/>
            <a:ext cx="4088007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36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1442998" y="3816575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7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1442998" y="4472218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8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423003" y="5127861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13"/>
          <p:cNvSpPr>
            <a:spLocks noGrp="1"/>
          </p:cNvSpPr>
          <p:nvPr>
            <p:ph type="body" sz="quarter" idx="14"/>
          </p:nvPr>
        </p:nvSpPr>
        <p:spPr>
          <a:xfrm>
            <a:off x="1423003" y="5783504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33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 rot="693700">
            <a:off x="6432728" y="-2025321"/>
            <a:ext cx="7510760" cy="6474794"/>
            <a:chOff x="3241129" y="967902"/>
            <a:chExt cx="5709753" cy="4922199"/>
          </a:xfrm>
        </p:grpSpPr>
        <p:grpSp>
          <p:nvGrpSpPr>
            <p:cNvPr id="28" name="组合 27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2" name="直接连接符 31"/>
              <p:cNvCxnSpPr>
                <a:stCxn id="31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等腰三角形 28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0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 rot="2715711">
            <a:off x="-1269661" y="5733927"/>
            <a:ext cx="3282274" cy="2829546"/>
            <a:chOff x="3241129" y="967902"/>
            <a:chExt cx="5709753" cy="4922199"/>
          </a:xfrm>
        </p:grpSpPr>
        <p:grpSp>
          <p:nvGrpSpPr>
            <p:cNvPr id="43" name="组合 4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6" name="等腰三角形 45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7" name="直接连接符 46"/>
              <p:cNvCxnSpPr>
                <a:stCxn id="46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等腰三角形 4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6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1423004" y="1778891"/>
            <a:ext cx="5785627" cy="94480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35" name="直接连接符 46"/>
          <p:cNvCxnSpPr/>
          <p:nvPr userDrawn="1"/>
        </p:nvCxnSpPr>
        <p:spPr>
          <a:xfrm>
            <a:off x="1442998" y="2723693"/>
            <a:ext cx="4088007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36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1442998" y="2921988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7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1442998" y="3577631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8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423003" y="4233274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13"/>
          <p:cNvSpPr>
            <a:spLocks noGrp="1"/>
          </p:cNvSpPr>
          <p:nvPr>
            <p:ph type="body" sz="quarter" idx="14"/>
          </p:nvPr>
        </p:nvSpPr>
        <p:spPr>
          <a:xfrm>
            <a:off x="1423003" y="4888917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13"/>
          <p:cNvSpPr>
            <a:spLocks noGrp="1"/>
          </p:cNvSpPr>
          <p:nvPr>
            <p:ph type="body" sz="quarter" idx="15"/>
          </p:nvPr>
        </p:nvSpPr>
        <p:spPr>
          <a:xfrm>
            <a:off x="1423002" y="5520901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41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 rot="693700">
            <a:off x="6432728" y="-2025321"/>
            <a:ext cx="7510760" cy="6474794"/>
            <a:chOff x="3241129" y="967902"/>
            <a:chExt cx="5709753" cy="4922199"/>
          </a:xfrm>
        </p:grpSpPr>
        <p:grpSp>
          <p:nvGrpSpPr>
            <p:cNvPr id="28" name="组合 27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2" name="直接连接符 31"/>
              <p:cNvCxnSpPr>
                <a:stCxn id="31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等腰三角形 28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0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 rot="2715711">
            <a:off x="-1269661" y="5733927"/>
            <a:ext cx="3282274" cy="2829546"/>
            <a:chOff x="3241129" y="967902"/>
            <a:chExt cx="5709753" cy="4922199"/>
          </a:xfrm>
        </p:grpSpPr>
        <p:grpSp>
          <p:nvGrpSpPr>
            <p:cNvPr id="43" name="组合 4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6" name="等腰三角形 45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7" name="直接连接符 46"/>
              <p:cNvCxnSpPr>
                <a:stCxn id="46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等腰三角形 4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6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1423004" y="1147577"/>
            <a:ext cx="5785627" cy="94480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35" name="直接连接符 46"/>
          <p:cNvCxnSpPr/>
          <p:nvPr userDrawn="1"/>
        </p:nvCxnSpPr>
        <p:spPr>
          <a:xfrm>
            <a:off x="1442998" y="2092379"/>
            <a:ext cx="4088007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36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1442998" y="2290674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7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1442998" y="2946317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8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423003" y="3601960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13"/>
          <p:cNvSpPr>
            <a:spLocks noGrp="1"/>
          </p:cNvSpPr>
          <p:nvPr>
            <p:ph type="body" sz="quarter" idx="14"/>
          </p:nvPr>
        </p:nvSpPr>
        <p:spPr>
          <a:xfrm>
            <a:off x="1423003" y="4257603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13"/>
          <p:cNvSpPr>
            <a:spLocks noGrp="1"/>
          </p:cNvSpPr>
          <p:nvPr>
            <p:ph type="body" sz="quarter" idx="15"/>
          </p:nvPr>
        </p:nvSpPr>
        <p:spPr>
          <a:xfrm>
            <a:off x="1423002" y="4889587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5" name="文本占位符 13"/>
          <p:cNvSpPr>
            <a:spLocks noGrp="1"/>
          </p:cNvSpPr>
          <p:nvPr>
            <p:ph type="body" sz="quarter" idx="16"/>
          </p:nvPr>
        </p:nvSpPr>
        <p:spPr>
          <a:xfrm>
            <a:off x="1423001" y="5545230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88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 rot="2835027" flipH="1">
            <a:off x="7909724" y="2222235"/>
            <a:ext cx="6126790" cy="5281720"/>
            <a:chOff x="3241129" y="967902"/>
            <a:chExt cx="5709753" cy="4922199"/>
          </a:xfrm>
        </p:grpSpPr>
        <p:grpSp>
          <p:nvGrpSpPr>
            <p:cNvPr id="5" name="组合 4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8" name="等腰三角形 7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9" name="直接连接符 8"/>
              <p:cNvCxnSpPr>
                <a:stCxn id="8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等腰三角形 5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932350" y="3114020"/>
            <a:ext cx="5785627" cy="822360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939294" y="3936380"/>
            <a:ext cx="5785627" cy="822360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98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 flipH="1" flipV="1">
            <a:off x="-27998" y="6684266"/>
            <a:ext cx="12207852" cy="196846"/>
          </a:xfrm>
          <a:prstGeom prst="rect">
            <a:avLst/>
          </a:prstGeom>
          <a:pattFill prst="ltUpDiag">
            <a:fgClr>
              <a:schemeClr val="accent1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0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05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05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02683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 rot="16200000">
            <a:off x="8652407" y="3330556"/>
            <a:ext cx="6881113" cy="173779"/>
          </a:xfrm>
          <a:prstGeom prst="rect">
            <a:avLst/>
          </a:prstGeom>
          <a:pattFill prst="ltUpDiag">
            <a:fgClr>
              <a:schemeClr val="accent1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4" name="组合 37"/>
          <p:cNvGrpSpPr/>
          <p:nvPr userDrawn="1"/>
        </p:nvGrpSpPr>
        <p:grpSpPr>
          <a:xfrm rot="16200000" flipH="1">
            <a:off x="-3130981" y="3168345"/>
            <a:ext cx="7576411" cy="6531396"/>
            <a:chOff x="3241129" y="967902"/>
            <a:chExt cx="5709753" cy="4922199"/>
          </a:xfrm>
        </p:grpSpPr>
        <p:grpSp>
          <p:nvGrpSpPr>
            <p:cNvPr id="35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8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9" name="直接连接符 42"/>
              <p:cNvCxnSpPr/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45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0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46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05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47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05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55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6200000">
            <a:off x="8652407" y="3330556"/>
            <a:ext cx="6881113" cy="173779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7" name="组合 36"/>
          <p:cNvGrpSpPr/>
          <p:nvPr userDrawn="1"/>
        </p:nvGrpSpPr>
        <p:grpSpPr>
          <a:xfrm rot="15009001" flipH="1">
            <a:off x="7910336" y="3529802"/>
            <a:ext cx="5967820" cy="5144678"/>
            <a:chOff x="3241129" y="967902"/>
            <a:chExt cx="5709753" cy="4922199"/>
          </a:xfrm>
          <a:solidFill>
            <a:schemeClr val="bg1">
              <a:lumMod val="95000"/>
            </a:schemeClr>
          </a:solidFill>
        </p:grpSpPr>
        <p:grpSp>
          <p:nvGrpSpPr>
            <p:cNvPr id="46" name="组合 45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  <a:grpFill/>
          </p:grpSpPr>
          <p:sp>
            <p:nvSpPr>
              <p:cNvPr id="49" name="等腰三角形 48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50" name="直接连接符 49"/>
              <p:cNvCxnSpPr>
                <a:stCxn id="49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等腰三角形 46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8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组合 37"/>
          <p:cNvGrpSpPr/>
          <p:nvPr userDrawn="1"/>
        </p:nvGrpSpPr>
        <p:grpSpPr>
          <a:xfrm rot="15009001" flipH="1">
            <a:off x="8397836" y="3808906"/>
            <a:ext cx="5196791" cy="4479997"/>
            <a:chOff x="3241129" y="967902"/>
            <a:chExt cx="5709753" cy="4922199"/>
          </a:xfrm>
        </p:grpSpPr>
        <p:grpSp>
          <p:nvGrpSpPr>
            <p:cNvPr id="39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2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3" name="直接连接符 42"/>
              <p:cNvCxnSpPr>
                <a:stCxn id="4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0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05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23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05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346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9" r:id="rId3"/>
    <p:sldLayoutId id="2147483700" r:id="rId4"/>
    <p:sldLayoutId id="2147483701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25602" y="1199862"/>
            <a:ext cx="8573432" cy="1231998"/>
          </a:xfrm>
        </p:spPr>
        <p:txBody>
          <a:bodyPr/>
          <a:lstStyle/>
          <a:p>
            <a:r>
              <a:rPr lang="en-US" altLang="zh-CN" dirty="0">
                <a:solidFill>
                  <a:prstClr val="white"/>
                </a:solidFill>
              </a:rPr>
              <a:t>2021</a:t>
            </a:r>
            <a:r>
              <a:rPr lang="zh-CN" altLang="en-US" dirty="0">
                <a:solidFill>
                  <a:prstClr val="white"/>
                </a:solidFill>
              </a:rPr>
              <a:t> 用户平台部个人述职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37475" y="2512807"/>
            <a:ext cx="5785627" cy="503730"/>
          </a:xfrm>
        </p:spPr>
        <p:txBody>
          <a:bodyPr/>
          <a:lstStyle/>
          <a:p>
            <a:r>
              <a:rPr lang="en-US" altLang="zh-CN" dirty="0">
                <a:solidFill>
                  <a:prstClr val="black"/>
                </a:solidFill>
              </a:rPr>
              <a:t>2021.06.25-2021.08.10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8474925" y="5719887"/>
            <a:ext cx="3291472" cy="94854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prstClr val="black"/>
                </a:solidFill>
              </a:rPr>
              <a:t>汇报人：</a:t>
            </a:r>
            <a:r>
              <a:rPr lang="en-US" altLang="zh-CN" dirty="0" err="1">
                <a:solidFill>
                  <a:prstClr val="black"/>
                </a:solidFill>
              </a:rPr>
              <a:t>gestaltxu</a:t>
            </a:r>
            <a:r>
              <a:rPr lang="zh-CN" altLang="en-US" dirty="0">
                <a:solidFill>
                  <a:prstClr val="black"/>
                </a:solidFill>
              </a:rPr>
              <a:t> 徐俊杰龙</a:t>
            </a:r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400346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工作思考</a:t>
            </a:r>
          </a:p>
        </p:txBody>
      </p:sp>
      <p:sp>
        <p:nvSpPr>
          <p:cNvPr id="20" name="燕尾形 19"/>
          <p:cNvSpPr/>
          <p:nvPr/>
        </p:nvSpPr>
        <p:spPr>
          <a:xfrm>
            <a:off x="2879619" y="1757360"/>
            <a:ext cx="812269" cy="1965613"/>
          </a:xfrm>
          <a:prstGeom prst="chevron">
            <a:avLst>
              <a:gd name="adj" fmla="val 65810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21" name="矩形 31"/>
          <p:cNvSpPr/>
          <p:nvPr/>
        </p:nvSpPr>
        <p:spPr>
          <a:xfrm>
            <a:off x="3066990" y="2381374"/>
            <a:ext cx="717570" cy="7175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altLang="zh-CN" sz="2400" b="1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1</a:t>
            </a:r>
            <a:endParaRPr lang="zh-CN" altLang="en-US" sz="2400" b="1" kern="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2" name="燕尾形 21"/>
          <p:cNvSpPr/>
          <p:nvPr/>
        </p:nvSpPr>
        <p:spPr>
          <a:xfrm>
            <a:off x="6308717" y="1757360"/>
            <a:ext cx="812269" cy="1965613"/>
          </a:xfrm>
          <a:prstGeom prst="chevron">
            <a:avLst>
              <a:gd name="adj" fmla="val 65810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9737816" y="1757360"/>
            <a:ext cx="812269" cy="1965613"/>
          </a:xfrm>
          <a:prstGeom prst="chevron">
            <a:avLst>
              <a:gd name="adj" fmla="val 65810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24" name="矩形 31"/>
          <p:cNvSpPr/>
          <p:nvPr/>
        </p:nvSpPr>
        <p:spPr>
          <a:xfrm>
            <a:off x="6568646" y="2381374"/>
            <a:ext cx="717570" cy="7175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altLang="zh-CN" sz="2400" b="1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2</a:t>
            </a:r>
            <a:endParaRPr lang="zh-CN" altLang="en-US" sz="2400" b="1" kern="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5" name="矩形 31"/>
          <p:cNvSpPr/>
          <p:nvPr/>
        </p:nvSpPr>
        <p:spPr>
          <a:xfrm>
            <a:off x="9963977" y="2381374"/>
            <a:ext cx="717570" cy="7175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altLang="zh-CN" sz="2400" b="1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3</a:t>
            </a:r>
            <a:endParaRPr lang="zh-CN" altLang="en-US" sz="2400" b="1" kern="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32745" y="198126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调研</a:t>
            </a:r>
          </a:p>
        </p:txBody>
      </p:sp>
      <p:sp>
        <p:nvSpPr>
          <p:cNvPr id="27" name="矩形 26"/>
          <p:cNvSpPr/>
          <p:nvPr/>
        </p:nvSpPr>
        <p:spPr>
          <a:xfrm>
            <a:off x="521629" y="2381374"/>
            <a:ext cx="2147605" cy="1122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列举项目需求</a:t>
            </a:r>
            <a:endParaRPr lang="en-US" altLang="zh-CN" sz="1050" dirty="0">
              <a:solidFill>
                <a:srgbClr val="000000">
                  <a:lumMod val="85000"/>
                  <a:lumOff val="1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模块化分类分工</a:t>
            </a:r>
            <a:endParaRPr lang="en-US" altLang="zh-CN" sz="1050" dirty="0">
              <a:solidFill>
                <a:srgbClr val="000000">
                  <a:lumMod val="85000"/>
                  <a:lumOff val="1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针对需求寻找优化的解决方案</a:t>
            </a:r>
            <a:endParaRPr lang="en-US" altLang="zh-CN" sz="1050" dirty="0">
              <a:solidFill>
                <a:srgbClr val="000000">
                  <a:lumMod val="85000"/>
                  <a:lumOff val="1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做实验，做对比</a:t>
            </a:r>
            <a:endParaRPr lang="en-US" altLang="zh-CN" sz="1050" dirty="0">
              <a:solidFill>
                <a:srgbClr val="000000">
                  <a:lumMod val="85000"/>
                  <a:lumOff val="1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05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调研工期不应被压缩</a:t>
            </a:r>
            <a:endParaRPr lang="zh-CN" altLang="en-US" sz="1050" b="1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984782" y="198126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开发</a:t>
            </a:r>
          </a:p>
        </p:txBody>
      </p:sp>
      <p:sp>
        <p:nvSpPr>
          <p:cNvPr id="29" name="矩形 28"/>
          <p:cNvSpPr/>
          <p:nvPr/>
        </p:nvSpPr>
        <p:spPr>
          <a:xfrm>
            <a:off x="3973666" y="2381374"/>
            <a:ext cx="2147605" cy="701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根据调研结果分工开发</a:t>
            </a:r>
            <a:endParaRPr lang="en-US" altLang="zh-CN" sz="1050" dirty="0">
              <a:solidFill>
                <a:srgbClr val="000000">
                  <a:lumMod val="85000"/>
                  <a:lumOff val="1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低耦合！</a:t>
            </a:r>
            <a:r>
              <a:rPr lang="zh-CN" alt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可复用！</a:t>
            </a:r>
            <a:endParaRPr lang="en-US" altLang="zh-CN" sz="105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细粒度提交</a:t>
            </a:r>
            <a:endParaRPr lang="en-US" altLang="zh-CN" sz="1050" dirty="0">
              <a:solidFill>
                <a:srgbClr val="000000">
                  <a:lumMod val="85000"/>
                  <a:lumOff val="15000"/>
                </a:srgb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557321" y="198126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自测</a:t>
            </a:r>
          </a:p>
        </p:txBody>
      </p:sp>
      <p:sp>
        <p:nvSpPr>
          <p:cNvPr id="31" name="矩形 30"/>
          <p:cNvSpPr/>
          <p:nvPr/>
        </p:nvSpPr>
        <p:spPr>
          <a:xfrm>
            <a:off x="7546205" y="2381374"/>
            <a:ext cx="2147605" cy="701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编译问题</a:t>
            </a:r>
            <a:endParaRPr lang="en-US" altLang="zh-CN" sz="1050" dirty="0">
              <a:solidFill>
                <a:srgbClr val="000000">
                  <a:lumMod val="85000"/>
                  <a:lumOff val="1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链接问题</a:t>
            </a:r>
            <a:endParaRPr lang="en-US" altLang="zh-CN" sz="1050" dirty="0">
              <a:solidFill>
                <a:srgbClr val="000000">
                  <a:lumMod val="85000"/>
                  <a:lumOff val="1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逻辑问题</a:t>
            </a:r>
            <a:endParaRPr lang="zh-CN" altLang="en-US" sz="105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61620" y="4561255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工作流程：常被忽略的调研步骤</a:t>
            </a:r>
          </a:p>
        </p:txBody>
      </p:sp>
      <p:sp>
        <p:nvSpPr>
          <p:cNvPr id="33" name="矩形 32"/>
          <p:cNvSpPr/>
          <p:nvPr/>
        </p:nvSpPr>
        <p:spPr>
          <a:xfrm>
            <a:off x="550505" y="5012239"/>
            <a:ext cx="7240137" cy="670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3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以日志库重构项目为例</a:t>
            </a:r>
            <a:endParaRPr lang="zh-CN" altLang="en-US" sz="320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00350" y="4322972"/>
            <a:ext cx="7964004" cy="1772093"/>
          </a:xfrm>
          <a:prstGeom prst="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36CDFC8-0761-464B-ADA6-118819E75A0C}"/>
              </a:ext>
            </a:extLst>
          </p:cNvPr>
          <p:cNvSpPr/>
          <p:nvPr/>
        </p:nvSpPr>
        <p:spPr>
          <a:xfrm>
            <a:off x="10871778" y="1996846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对接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70531AE-12FC-3045-8B47-9C1097B1CF1E}"/>
              </a:ext>
            </a:extLst>
          </p:cNvPr>
          <p:cNvSpPr/>
          <p:nvPr/>
        </p:nvSpPr>
        <p:spPr>
          <a:xfrm>
            <a:off x="10952098" y="2396956"/>
            <a:ext cx="2147605" cy="701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产品</a:t>
            </a:r>
            <a:endParaRPr lang="en-US" altLang="zh-CN" sz="1050" dirty="0">
              <a:solidFill>
                <a:srgbClr val="000000">
                  <a:lumMod val="85000"/>
                  <a:lumOff val="1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后台</a:t>
            </a:r>
            <a:endParaRPr lang="en-US" altLang="zh-CN" sz="1050" dirty="0">
              <a:solidFill>
                <a:srgbClr val="000000">
                  <a:lumMod val="85000"/>
                  <a:lumOff val="1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测试</a:t>
            </a:r>
            <a:endParaRPr lang="zh-CN" altLang="en-US" sz="105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488299F-FDF9-6D44-B735-EE6CB4CA86AB}"/>
              </a:ext>
            </a:extLst>
          </p:cNvPr>
          <p:cNvSpPr/>
          <p:nvPr/>
        </p:nvSpPr>
        <p:spPr>
          <a:xfrm>
            <a:off x="331098" y="1281512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常被忽略的调研步骤</a:t>
            </a:r>
          </a:p>
        </p:txBody>
      </p:sp>
    </p:spTree>
    <p:extLst>
      <p:ext uri="{BB962C8B-B14F-4D97-AF65-F5344CB8AC3E}">
        <p14:creationId xmlns:p14="http://schemas.microsoft.com/office/powerpoint/2010/main" val="19262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58BE8A8-42DF-214D-ABA2-C7CF6D1BB4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9820" y="445674"/>
            <a:ext cx="847485" cy="666562"/>
          </a:xfrm>
        </p:spPr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DBC53903-875F-E14A-92C0-08293FC2DE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97305" y="445674"/>
            <a:ext cx="2442257" cy="307632"/>
          </a:xfrm>
        </p:spPr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088A84C1-ACBA-5F4E-9CB9-94E535C351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97305" y="712635"/>
            <a:ext cx="2442257" cy="399600"/>
          </a:xfrm>
        </p:spPr>
        <p:txBody>
          <a:bodyPr/>
          <a:lstStyle/>
          <a:p>
            <a:r>
              <a:rPr kumimoji="1" lang="zh-CN" altLang="en-US" dirty="0"/>
              <a:t>工作思考</a:t>
            </a:r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A8AC0FB6-AD1E-534E-AC66-FD7AFC26B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8" y="1234801"/>
            <a:ext cx="8300763" cy="547880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9222323-AAAE-1A4E-AF3B-A5BF6C22B081}"/>
              </a:ext>
            </a:extLst>
          </p:cNvPr>
          <p:cNvSpPr/>
          <p:nvPr/>
        </p:nvSpPr>
        <p:spPr>
          <a:xfrm>
            <a:off x="8604218" y="1838526"/>
            <a:ext cx="5331708" cy="709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调研：原日志库架构</a:t>
            </a:r>
            <a:endParaRPr lang="en-US" altLang="zh-CN" sz="2000" b="1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画图不误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coding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功</a:t>
            </a:r>
          </a:p>
        </p:txBody>
      </p:sp>
    </p:spTree>
    <p:extLst>
      <p:ext uri="{BB962C8B-B14F-4D97-AF65-F5344CB8AC3E}">
        <p14:creationId xmlns:p14="http://schemas.microsoft.com/office/powerpoint/2010/main" val="1572875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58BE8A8-42DF-214D-ABA2-C7CF6D1BB4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9820" y="445674"/>
            <a:ext cx="847485" cy="666562"/>
          </a:xfrm>
        </p:spPr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DBC53903-875F-E14A-92C0-08293FC2DE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97305" y="445674"/>
            <a:ext cx="2442257" cy="307632"/>
          </a:xfrm>
        </p:spPr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088A84C1-ACBA-5F4E-9CB9-94E535C351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97305" y="712635"/>
            <a:ext cx="2442257" cy="399600"/>
          </a:xfrm>
        </p:spPr>
        <p:txBody>
          <a:bodyPr/>
          <a:lstStyle/>
          <a:p>
            <a:r>
              <a:rPr kumimoji="1" lang="zh-CN" altLang="en-US" dirty="0"/>
              <a:t>工作思考</a:t>
            </a:r>
          </a:p>
        </p:txBody>
      </p:sp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5DA96CF3-B75E-9D45-BA4A-BB0AB3875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392" y="0"/>
            <a:ext cx="7206220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69BDF8F-2623-EC49-9D96-EFFD32833740}"/>
              </a:ext>
            </a:extLst>
          </p:cNvPr>
          <p:cNvSpPr/>
          <p:nvPr/>
        </p:nvSpPr>
        <p:spPr>
          <a:xfrm>
            <a:off x="672330" y="2146870"/>
            <a:ext cx="5331708" cy="709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调研：新日志库模块</a:t>
            </a:r>
            <a:endParaRPr lang="en-US" altLang="zh-CN" sz="2000" b="1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画图不误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coding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功</a:t>
            </a:r>
          </a:p>
        </p:txBody>
      </p:sp>
    </p:spTree>
    <p:extLst>
      <p:ext uri="{BB962C8B-B14F-4D97-AF65-F5344CB8AC3E}">
        <p14:creationId xmlns:p14="http://schemas.microsoft.com/office/powerpoint/2010/main" val="1566777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83458EA-92BD-E747-8943-66865E42AE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6F21A5-D3A3-564E-A886-FBB09FB0FC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89CBDF-28B7-DF47-B377-CA9BBF00F9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工作思考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5BDE82-59F7-194B-B0B8-F9FEA3ADBC13}"/>
              </a:ext>
            </a:extLst>
          </p:cNvPr>
          <p:cNvSpPr/>
          <p:nvPr/>
        </p:nvSpPr>
        <p:spPr>
          <a:xfrm>
            <a:off x="3540540" y="1379196"/>
            <a:ext cx="5110919" cy="709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调研：</a:t>
            </a:r>
            <a:r>
              <a:rPr lang="en-US" altLang="zh-CN" sz="20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Xlog</a:t>
            </a:r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——Mars</a:t>
            </a:r>
            <a:r>
              <a: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跨平台基础日志组件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79354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工作思考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A3189AB-7310-044D-BB69-260D9A86415C}"/>
              </a:ext>
            </a:extLst>
          </p:cNvPr>
          <p:cNvSpPr/>
          <p:nvPr/>
        </p:nvSpPr>
        <p:spPr>
          <a:xfrm>
            <a:off x="4039561" y="912435"/>
            <a:ext cx="6997033" cy="453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调研：加密模块算法对比实验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	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ACFB489-9D8F-794D-BFE6-B92234D21754}"/>
              </a:ext>
            </a:extLst>
          </p:cNvPr>
          <p:cNvSpPr/>
          <p:nvPr/>
        </p:nvSpPr>
        <p:spPr>
          <a:xfrm>
            <a:off x="87123" y="1524958"/>
            <a:ext cx="4270468" cy="148513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34AD3BA-56CF-1043-9A58-BAE9683D7A02}"/>
              </a:ext>
            </a:extLst>
          </p:cNvPr>
          <p:cNvSpPr/>
          <p:nvPr/>
        </p:nvSpPr>
        <p:spPr>
          <a:xfrm>
            <a:off x="415871" y="1673244"/>
            <a:ext cx="36971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对称加密（</a:t>
            </a:r>
            <a:r>
              <a:rPr lang="en-US" altLang="zh-CN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AES</a:t>
            </a:r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为例）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D07C4BD-FDF2-0341-A180-DF6DF5EDD080}"/>
              </a:ext>
            </a:extLst>
          </p:cNvPr>
          <p:cNvSpPr/>
          <p:nvPr/>
        </p:nvSpPr>
        <p:spPr>
          <a:xfrm>
            <a:off x="404756" y="2027976"/>
            <a:ext cx="3825243" cy="790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buAutoNum type="arabicPeriod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加解密速度快</a:t>
            </a:r>
            <a:endParaRPr lang="en-US" altLang="zh-CN" sz="12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资源占用少</a:t>
            </a:r>
            <a:endParaRPr lang="en-US" altLang="zh-CN" sz="12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客户端被逆向，则无法保证用户未脱敏信息的安全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8566FB3-065B-EF42-AC0E-3FC9753CAF15}"/>
              </a:ext>
            </a:extLst>
          </p:cNvPr>
          <p:cNvSpPr/>
          <p:nvPr/>
        </p:nvSpPr>
        <p:spPr>
          <a:xfrm>
            <a:off x="7250479" y="1524958"/>
            <a:ext cx="4270468" cy="148513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0C57C53-6E22-0541-B771-94CB36B6963F}"/>
              </a:ext>
            </a:extLst>
          </p:cNvPr>
          <p:cNvSpPr/>
          <p:nvPr/>
        </p:nvSpPr>
        <p:spPr>
          <a:xfrm>
            <a:off x="7579227" y="1673244"/>
            <a:ext cx="36971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非对称加密（</a:t>
            </a:r>
            <a:r>
              <a:rPr lang="en-US" altLang="zh-CN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RSA</a:t>
            </a:r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为例）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B0A4F13-8F3E-5F44-9161-3061B20AE0DE}"/>
              </a:ext>
            </a:extLst>
          </p:cNvPr>
          <p:cNvSpPr/>
          <p:nvPr/>
        </p:nvSpPr>
        <p:spPr>
          <a:xfrm>
            <a:off x="7568112" y="2027976"/>
            <a:ext cx="3825243" cy="790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buAutoNum type="arabicPeriod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加解密速度慢</a:t>
            </a:r>
            <a:endParaRPr lang="en-US" altLang="zh-CN" sz="12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资源占用多</a:t>
            </a:r>
            <a:endParaRPr lang="en-US" altLang="zh-CN" sz="12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相对更加安全（在黑产算力有限的情况下）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C1B6B584-9058-B142-992B-13C33C3EB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481069"/>
              </p:ext>
            </p:extLst>
          </p:nvPr>
        </p:nvGraphicFramePr>
        <p:xfrm>
          <a:off x="0" y="3048000"/>
          <a:ext cx="5252485" cy="3810000"/>
        </p:xfrm>
        <a:graphic>
          <a:graphicData uri="http://schemas.openxmlformats.org/drawingml/2006/table">
            <a:tbl>
              <a:tblPr/>
              <a:tblGrid>
                <a:gridCol w="1050497">
                  <a:extLst>
                    <a:ext uri="{9D8B030D-6E8A-4147-A177-3AD203B41FA5}">
                      <a16:colId xmlns:a16="http://schemas.microsoft.com/office/drawing/2014/main" val="2527220735"/>
                    </a:ext>
                  </a:extLst>
                </a:gridCol>
                <a:gridCol w="1050497">
                  <a:extLst>
                    <a:ext uri="{9D8B030D-6E8A-4147-A177-3AD203B41FA5}">
                      <a16:colId xmlns:a16="http://schemas.microsoft.com/office/drawing/2014/main" val="338782001"/>
                    </a:ext>
                  </a:extLst>
                </a:gridCol>
                <a:gridCol w="1050497">
                  <a:extLst>
                    <a:ext uri="{9D8B030D-6E8A-4147-A177-3AD203B41FA5}">
                      <a16:colId xmlns:a16="http://schemas.microsoft.com/office/drawing/2014/main" val="2193239512"/>
                    </a:ext>
                  </a:extLst>
                </a:gridCol>
                <a:gridCol w="1050497">
                  <a:extLst>
                    <a:ext uri="{9D8B030D-6E8A-4147-A177-3AD203B41FA5}">
                      <a16:colId xmlns:a16="http://schemas.microsoft.com/office/drawing/2014/main" val="2685193231"/>
                    </a:ext>
                  </a:extLst>
                </a:gridCol>
                <a:gridCol w="1050497">
                  <a:extLst>
                    <a:ext uri="{9D8B030D-6E8A-4147-A177-3AD203B41FA5}">
                      <a16:colId xmlns:a16="http://schemas.microsoft.com/office/drawing/2014/main" val="439312601"/>
                    </a:ext>
                  </a:extLst>
                </a:gridCol>
              </a:tblGrid>
              <a:tr h="5643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1">
                          <a:solidFill>
                            <a:srgbClr val="4F4F4F"/>
                          </a:solidFill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1" dirty="0">
                          <a:solidFill>
                            <a:srgbClr val="4F4F4F"/>
                          </a:solidFill>
                          <a:effectLst/>
                        </a:rPr>
                        <a:t>原始文件大小（</a:t>
                      </a:r>
                      <a:r>
                        <a:rPr lang="en" b="1" dirty="0">
                          <a:solidFill>
                            <a:srgbClr val="4F4F4F"/>
                          </a:solidFill>
                          <a:effectLst/>
                        </a:rPr>
                        <a:t>M）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1">
                          <a:solidFill>
                            <a:srgbClr val="4F4F4F"/>
                          </a:solidFill>
                          <a:effectLst/>
                        </a:rPr>
                        <a:t>加密后文件大小（</a:t>
                      </a:r>
                      <a:r>
                        <a:rPr lang="en" b="1">
                          <a:solidFill>
                            <a:srgbClr val="4F4F4F"/>
                          </a:solidFill>
                          <a:effectLst/>
                        </a:rPr>
                        <a:t>M）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1" dirty="0">
                          <a:solidFill>
                            <a:srgbClr val="4F4F4F"/>
                          </a:solidFill>
                          <a:effectLst/>
                        </a:rPr>
                        <a:t>加密平均用时（秒）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1">
                          <a:solidFill>
                            <a:srgbClr val="4F4F4F"/>
                          </a:solidFill>
                          <a:effectLst/>
                        </a:rPr>
                        <a:t>解密平均用时（秒）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83007"/>
                  </a:ext>
                </a:extLst>
              </a:tr>
              <a:tr h="3435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1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1.6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3.2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878629"/>
                  </a:ext>
                </a:extLst>
              </a:tr>
              <a:tr h="3435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1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3.2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6.4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06579"/>
                  </a:ext>
                </a:extLst>
              </a:tr>
              <a:tr h="3435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1">
                          <a:solidFill>
                            <a:srgbClr val="4F4F4F"/>
                          </a:solidFill>
                          <a:effectLst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6.4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12.8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256010"/>
                  </a:ext>
                </a:extLst>
              </a:tr>
              <a:tr h="3435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1">
                          <a:solidFill>
                            <a:srgbClr val="4F4F4F"/>
                          </a:solidFill>
                          <a:effectLst/>
                        </a:rPr>
                        <a:t>4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12.8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25.6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6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365867"/>
                  </a:ext>
                </a:extLst>
              </a:tr>
              <a:tr h="3435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1">
                          <a:solidFill>
                            <a:srgbClr val="4F4F4F"/>
                          </a:solidFill>
                          <a:effectLst/>
                        </a:rPr>
                        <a:t>5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25.6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51.2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6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12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819311"/>
                  </a:ext>
                </a:extLst>
              </a:tr>
              <a:tr h="3435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1">
                          <a:solidFill>
                            <a:srgbClr val="4F4F4F"/>
                          </a:solidFill>
                          <a:effectLst/>
                        </a:rPr>
                        <a:t>6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51.2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102.4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12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24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733624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8FB2E1C7-DBD4-2B43-920E-7541BB447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771847"/>
              </p:ext>
            </p:extLst>
          </p:nvPr>
        </p:nvGraphicFramePr>
        <p:xfrm>
          <a:off x="6705416" y="3033510"/>
          <a:ext cx="5252485" cy="3838980"/>
        </p:xfrm>
        <a:graphic>
          <a:graphicData uri="http://schemas.openxmlformats.org/drawingml/2006/table">
            <a:tbl>
              <a:tblPr/>
              <a:tblGrid>
                <a:gridCol w="1050497">
                  <a:extLst>
                    <a:ext uri="{9D8B030D-6E8A-4147-A177-3AD203B41FA5}">
                      <a16:colId xmlns:a16="http://schemas.microsoft.com/office/drawing/2014/main" val="2293354999"/>
                    </a:ext>
                  </a:extLst>
                </a:gridCol>
                <a:gridCol w="1050497">
                  <a:extLst>
                    <a:ext uri="{9D8B030D-6E8A-4147-A177-3AD203B41FA5}">
                      <a16:colId xmlns:a16="http://schemas.microsoft.com/office/drawing/2014/main" val="1828263010"/>
                    </a:ext>
                  </a:extLst>
                </a:gridCol>
                <a:gridCol w="1050497">
                  <a:extLst>
                    <a:ext uri="{9D8B030D-6E8A-4147-A177-3AD203B41FA5}">
                      <a16:colId xmlns:a16="http://schemas.microsoft.com/office/drawing/2014/main" val="1938036943"/>
                    </a:ext>
                  </a:extLst>
                </a:gridCol>
                <a:gridCol w="1050497">
                  <a:extLst>
                    <a:ext uri="{9D8B030D-6E8A-4147-A177-3AD203B41FA5}">
                      <a16:colId xmlns:a16="http://schemas.microsoft.com/office/drawing/2014/main" val="2931184699"/>
                    </a:ext>
                  </a:extLst>
                </a:gridCol>
                <a:gridCol w="1050497">
                  <a:extLst>
                    <a:ext uri="{9D8B030D-6E8A-4147-A177-3AD203B41FA5}">
                      <a16:colId xmlns:a16="http://schemas.microsoft.com/office/drawing/2014/main" val="620382742"/>
                    </a:ext>
                  </a:extLst>
                </a:gridCol>
              </a:tblGrid>
              <a:tr h="122069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1" dirty="0">
                          <a:solidFill>
                            <a:srgbClr val="4F4F4F"/>
                          </a:solidFill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1">
                          <a:solidFill>
                            <a:srgbClr val="4F4F4F"/>
                          </a:solidFill>
                          <a:effectLst/>
                        </a:rPr>
                        <a:t>原始文件大小（</a:t>
                      </a:r>
                      <a:r>
                        <a:rPr lang="en" b="1">
                          <a:solidFill>
                            <a:srgbClr val="4F4F4F"/>
                          </a:solidFill>
                          <a:effectLst/>
                        </a:rPr>
                        <a:t>KB）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1">
                          <a:solidFill>
                            <a:srgbClr val="4F4F4F"/>
                          </a:solidFill>
                          <a:effectLst/>
                        </a:rPr>
                        <a:t>加密后文件大小（</a:t>
                      </a:r>
                      <a:r>
                        <a:rPr lang="en" b="1">
                          <a:solidFill>
                            <a:srgbClr val="4F4F4F"/>
                          </a:solidFill>
                          <a:effectLst/>
                        </a:rPr>
                        <a:t>KB）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1">
                          <a:solidFill>
                            <a:srgbClr val="4F4F4F"/>
                          </a:solidFill>
                          <a:effectLst/>
                        </a:rPr>
                        <a:t>加密平均用时（秒）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1">
                          <a:solidFill>
                            <a:srgbClr val="4F4F4F"/>
                          </a:solidFill>
                          <a:effectLst/>
                        </a:rPr>
                        <a:t>解密平均用时（秒）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3378"/>
                  </a:ext>
                </a:extLst>
              </a:tr>
              <a:tr h="431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1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6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6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630534"/>
                  </a:ext>
                </a:extLst>
              </a:tr>
              <a:tr h="431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1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48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48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9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031432"/>
                  </a:ext>
                </a:extLst>
              </a:tr>
              <a:tr h="431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1">
                          <a:solidFill>
                            <a:srgbClr val="4F4F4F"/>
                          </a:solidFill>
                          <a:effectLst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192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192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40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903115"/>
                  </a:ext>
                </a:extLst>
              </a:tr>
              <a:tr h="431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1">
                          <a:solidFill>
                            <a:srgbClr val="4F4F4F"/>
                          </a:solidFill>
                          <a:effectLst/>
                        </a:rPr>
                        <a:t>4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384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384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85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027474"/>
                  </a:ext>
                </a:extLst>
              </a:tr>
              <a:tr h="431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1">
                          <a:solidFill>
                            <a:srgbClr val="4F4F4F"/>
                          </a:solidFill>
                          <a:effectLst/>
                        </a:rPr>
                        <a:t>5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768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768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170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2140"/>
                  </a:ext>
                </a:extLst>
              </a:tr>
              <a:tr h="431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1">
                          <a:solidFill>
                            <a:srgbClr val="4F4F4F"/>
                          </a:solidFill>
                          <a:effectLst/>
                        </a:rPr>
                        <a:t>6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1536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1536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4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330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661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567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white"/>
                </a:solidFill>
              </a:rPr>
              <a:t>Part Four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经验总结</a:t>
            </a:r>
            <a:endParaRPr kumimoji="1"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54293" y="3189169"/>
            <a:ext cx="0" cy="1494421"/>
          </a:xfrm>
          <a:prstGeom prst="line">
            <a:avLst/>
          </a:prstGeom>
          <a:noFill/>
          <a:ln w="762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20475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经验总结</a:t>
            </a:r>
          </a:p>
        </p:txBody>
      </p:sp>
      <p:sp>
        <p:nvSpPr>
          <p:cNvPr id="78" name="矩形 77"/>
          <p:cNvSpPr/>
          <p:nvPr/>
        </p:nvSpPr>
        <p:spPr>
          <a:xfrm>
            <a:off x="4832291" y="4604339"/>
            <a:ext cx="25274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Stack</a:t>
            </a:r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 </a:t>
            </a:r>
            <a:r>
              <a:rPr lang="en-US" altLang="zh-CN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Overflow</a:t>
            </a:r>
            <a:endParaRPr lang="zh-CN" altLang="en-US" sz="2400" b="1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711136" y="5055323"/>
            <a:ext cx="2769729" cy="510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或者其他网站、搜索引擎</a:t>
            </a:r>
            <a:endParaRPr lang="en-US" altLang="zh-CN" sz="1100" dirty="0">
              <a:solidFill>
                <a:srgbClr val="000000">
                  <a:lumMod val="85000"/>
                  <a:lumOff val="15000"/>
                </a:srgbClr>
              </a:solidFill>
              <a:latin typeface="微软雅黑" charset="0"/>
              <a:ea typeface="微软雅黑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提供报错码，准确定位错误所在</a:t>
            </a:r>
            <a:endParaRPr lang="zh-CN" altLang="en-US" sz="110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grpSp>
        <p:nvGrpSpPr>
          <p:cNvPr id="9" name="组 8"/>
          <p:cNvGrpSpPr/>
          <p:nvPr/>
        </p:nvGrpSpPr>
        <p:grpSpPr>
          <a:xfrm>
            <a:off x="4537612" y="1551446"/>
            <a:ext cx="3116776" cy="2892197"/>
            <a:chOff x="4537612" y="1551446"/>
            <a:chExt cx="3116776" cy="2892197"/>
          </a:xfrm>
        </p:grpSpPr>
        <p:grpSp>
          <p:nvGrpSpPr>
            <p:cNvPr id="8" name="组 7"/>
            <p:cNvGrpSpPr/>
            <p:nvPr/>
          </p:nvGrpSpPr>
          <p:grpSpPr>
            <a:xfrm>
              <a:off x="4537612" y="1551446"/>
              <a:ext cx="3116776" cy="2892197"/>
              <a:chOff x="4537612" y="1551446"/>
              <a:chExt cx="3116776" cy="2892197"/>
            </a:xfrm>
          </p:grpSpPr>
          <p:sp>
            <p:nvSpPr>
              <p:cNvPr id="61" name="等腰三角形 16"/>
              <p:cNvSpPr/>
              <p:nvPr/>
            </p:nvSpPr>
            <p:spPr>
              <a:xfrm flipH="1">
                <a:off x="4537613" y="1551446"/>
                <a:ext cx="3116775" cy="268687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endParaRPr>
              </a:p>
            </p:txBody>
          </p:sp>
          <p:cxnSp>
            <p:nvCxnSpPr>
              <p:cNvPr id="62" name="直接连接符 17"/>
              <p:cNvCxnSpPr>
                <a:stCxn id="64" idx="0"/>
              </p:cNvCxnSpPr>
              <p:nvPr/>
            </p:nvCxnSpPr>
            <p:spPr>
              <a:xfrm rot="10296580" flipV="1">
                <a:off x="5966459" y="1560948"/>
                <a:ext cx="259082" cy="1756553"/>
              </a:xfrm>
              <a:prstGeom prst="line">
                <a:avLst/>
              </a:prstGeom>
              <a:noFill/>
              <a:ln w="762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3" name="直接连接符 18"/>
              <p:cNvCxnSpPr/>
              <p:nvPr/>
            </p:nvCxnSpPr>
            <p:spPr>
              <a:xfrm flipV="1">
                <a:off x="4537612" y="3337833"/>
                <a:ext cx="1559695" cy="900491"/>
              </a:xfrm>
              <a:prstGeom prst="line">
                <a:avLst/>
              </a:prstGeom>
              <a:noFill/>
              <a:ln w="762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4" name="直接连接符 19"/>
              <p:cNvCxnSpPr/>
              <p:nvPr/>
            </p:nvCxnSpPr>
            <p:spPr>
              <a:xfrm flipH="1" flipV="1">
                <a:off x="6090775" y="3335571"/>
                <a:ext cx="1563613" cy="902753"/>
              </a:xfrm>
              <a:prstGeom prst="line">
                <a:avLst/>
              </a:prstGeom>
              <a:noFill/>
              <a:ln w="762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  <p:sp>
            <p:nvSpPr>
              <p:cNvPr id="59" name="等腰三角形 14"/>
              <p:cNvSpPr/>
              <p:nvPr/>
            </p:nvSpPr>
            <p:spPr>
              <a:xfrm flipH="1">
                <a:off x="5690447" y="3453090"/>
                <a:ext cx="811107" cy="24670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60" name="等腰三角形 16"/>
              <p:cNvSpPr/>
              <p:nvPr/>
            </p:nvSpPr>
            <p:spPr>
              <a:xfrm rot="5400000" flipH="1">
                <a:off x="6082478" y="1862385"/>
                <a:ext cx="405554" cy="246700"/>
              </a:xfrm>
              <a:custGeom>
                <a:avLst/>
                <a:gdLst>
                  <a:gd name="connsiteX0" fmla="*/ 0 w 1485900"/>
                  <a:gd name="connsiteY0" fmla="*/ 451940 h 451940"/>
                  <a:gd name="connsiteX1" fmla="*/ 742950 w 1485900"/>
                  <a:gd name="connsiteY1" fmla="*/ 0 h 451940"/>
                  <a:gd name="connsiteX2" fmla="*/ 1485900 w 1485900"/>
                  <a:gd name="connsiteY2" fmla="*/ 451940 h 451940"/>
                  <a:gd name="connsiteX3" fmla="*/ 0 w 1485900"/>
                  <a:gd name="connsiteY3" fmla="*/ 451940 h 451940"/>
                  <a:gd name="connsiteX0" fmla="*/ 123324 w 742950"/>
                  <a:gd name="connsiteY0" fmla="*/ 432689 h 451940"/>
                  <a:gd name="connsiteX1" fmla="*/ 0 w 742950"/>
                  <a:gd name="connsiteY1" fmla="*/ 0 h 451940"/>
                  <a:gd name="connsiteX2" fmla="*/ 742950 w 742950"/>
                  <a:gd name="connsiteY2" fmla="*/ 451940 h 451940"/>
                  <a:gd name="connsiteX3" fmla="*/ 123324 w 742950"/>
                  <a:gd name="connsiteY3" fmla="*/ 432689 h 45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950" h="451940">
                    <a:moveTo>
                      <a:pt x="123324" y="432689"/>
                    </a:moveTo>
                    <a:lnTo>
                      <a:pt x="0" y="0"/>
                    </a:lnTo>
                    <a:lnTo>
                      <a:pt x="742950" y="451940"/>
                    </a:lnTo>
                    <a:lnTo>
                      <a:pt x="123324" y="432689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06" name="等腰三角形 16"/>
              <p:cNvSpPr/>
              <p:nvPr/>
            </p:nvSpPr>
            <p:spPr>
              <a:xfrm rot="10800000" flipH="1">
                <a:off x="4941735" y="2462537"/>
                <a:ext cx="2298080" cy="198110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74" name="文本框 73"/>
            <p:cNvSpPr txBox="1"/>
            <p:nvPr/>
          </p:nvSpPr>
          <p:spPr>
            <a:xfrm>
              <a:off x="5719134" y="2629913"/>
              <a:ext cx="75373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rPr>
                <a:t>2</a:t>
              </a:r>
              <a:endParaRPr lang="zh-CN" altLang="en-US" sz="72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108" name="矩形 107"/>
          <p:cNvSpPr/>
          <p:nvPr/>
        </p:nvSpPr>
        <p:spPr>
          <a:xfrm>
            <a:off x="1940447" y="460433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官方文档</a:t>
            </a:r>
          </a:p>
        </p:txBody>
      </p:sp>
      <p:sp>
        <p:nvSpPr>
          <p:cNvPr id="109" name="矩形 108"/>
          <p:cNvSpPr/>
          <p:nvPr/>
        </p:nvSpPr>
        <p:spPr>
          <a:xfrm>
            <a:off x="1263467" y="5055323"/>
            <a:ext cx="2769729" cy="290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提供最全的使用说明</a:t>
            </a:r>
            <a:endParaRPr lang="zh-CN" altLang="en-US" sz="110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grpSp>
        <p:nvGrpSpPr>
          <p:cNvPr id="110" name="组 109"/>
          <p:cNvGrpSpPr/>
          <p:nvPr/>
        </p:nvGrpSpPr>
        <p:grpSpPr>
          <a:xfrm>
            <a:off x="1089943" y="1551446"/>
            <a:ext cx="3116776" cy="2892197"/>
            <a:chOff x="4537612" y="1551446"/>
            <a:chExt cx="3116776" cy="2892197"/>
          </a:xfrm>
        </p:grpSpPr>
        <p:grpSp>
          <p:nvGrpSpPr>
            <p:cNvPr id="111" name="组 110"/>
            <p:cNvGrpSpPr/>
            <p:nvPr/>
          </p:nvGrpSpPr>
          <p:grpSpPr>
            <a:xfrm>
              <a:off x="4537612" y="1551446"/>
              <a:ext cx="3116776" cy="2892197"/>
              <a:chOff x="4537612" y="1551446"/>
              <a:chExt cx="3116776" cy="2892197"/>
            </a:xfrm>
          </p:grpSpPr>
          <p:sp>
            <p:nvSpPr>
              <p:cNvPr id="113" name="等腰三角形 16"/>
              <p:cNvSpPr/>
              <p:nvPr/>
            </p:nvSpPr>
            <p:spPr>
              <a:xfrm flipH="1">
                <a:off x="4537613" y="1551446"/>
                <a:ext cx="3116775" cy="268687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endParaRPr>
              </a:p>
            </p:txBody>
          </p:sp>
          <p:cxnSp>
            <p:nvCxnSpPr>
              <p:cNvPr id="114" name="直接连接符 17"/>
              <p:cNvCxnSpPr/>
              <p:nvPr/>
            </p:nvCxnSpPr>
            <p:spPr>
              <a:xfrm rot="10296580" flipV="1">
                <a:off x="5966459" y="1560948"/>
                <a:ext cx="259082" cy="1756553"/>
              </a:xfrm>
              <a:prstGeom prst="line">
                <a:avLst/>
              </a:prstGeom>
              <a:noFill/>
              <a:ln w="762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5" name="直接连接符 18"/>
              <p:cNvCxnSpPr/>
              <p:nvPr/>
            </p:nvCxnSpPr>
            <p:spPr>
              <a:xfrm flipV="1">
                <a:off x="4537612" y="3337833"/>
                <a:ext cx="1559695" cy="900491"/>
              </a:xfrm>
              <a:prstGeom prst="line">
                <a:avLst/>
              </a:prstGeom>
              <a:noFill/>
              <a:ln w="762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6" name="直接连接符 19"/>
              <p:cNvCxnSpPr/>
              <p:nvPr/>
            </p:nvCxnSpPr>
            <p:spPr>
              <a:xfrm flipH="1" flipV="1">
                <a:off x="6090775" y="3335571"/>
                <a:ext cx="1563613" cy="902753"/>
              </a:xfrm>
              <a:prstGeom prst="line">
                <a:avLst/>
              </a:prstGeom>
              <a:noFill/>
              <a:ln w="762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  <p:sp>
            <p:nvSpPr>
              <p:cNvPr id="117" name="等腰三角形 14"/>
              <p:cNvSpPr/>
              <p:nvPr/>
            </p:nvSpPr>
            <p:spPr>
              <a:xfrm flipH="1">
                <a:off x="5690447" y="3453090"/>
                <a:ext cx="811107" cy="24670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18" name="等腰三角形 16"/>
              <p:cNvSpPr/>
              <p:nvPr/>
            </p:nvSpPr>
            <p:spPr>
              <a:xfrm rot="5400000" flipH="1">
                <a:off x="6082478" y="1862385"/>
                <a:ext cx="405554" cy="246700"/>
              </a:xfrm>
              <a:custGeom>
                <a:avLst/>
                <a:gdLst>
                  <a:gd name="connsiteX0" fmla="*/ 0 w 1485900"/>
                  <a:gd name="connsiteY0" fmla="*/ 451940 h 451940"/>
                  <a:gd name="connsiteX1" fmla="*/ 742950 w 1485900"/>
                  <a:gd name="connsiteY1" fmla="*/ 0 h 451940"/>
                  <a:gd name="connsiteX2" fmla="*/ 1485900 w 1485900"/>
                  <a:gd name="connsiteY2" fmla="*/ 451940 h 451940"/>
                  <a:gd name="connsiteX3" fmla="*/ 0 w 1485900"/>
                  <a:gd name="connsiteY3" fmla="*/ 451940 h 451940"/>
                  <a:gd name="connsiteX0" fmla="*/ 123324 w 742950"/>
                  <a:gd name="connsiteY0" fmla="*/ 432689 h 451940"/>
                  <a:gd name="connsiteX1" fmla="*/ 0 w 742950"/>
                  <a:gd name="connsiteY1" fmla="*/ 0 h 451940"/>
                  <a:gd name="connsiteX2" fmla="*/ 742950 w 742950"/>
                  <a:gd name="connsiteY2" fmla="*/ 451940 h 451940"/>
                  <a:gd name="connsiteX3" fmla="*/ 123324 w 742950"/>
                  <a:gd name="connsiteY3" fmla="*/ 432689 h 45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950" h="451940">
                    <a:moveTo>
                      <a:pt x="123324" y="432689"/>
                    </a:moveTo>
                    <a:lnTo>
                      <a:pt x="0" y="0"/>
                    </a:lnTo>
                    <a:lnTo>
                      <a:pt x="742950" y="451940"/>
                    </a:lnTo>
                    <a:lnTo>
                      <a:pt x="123324" y="432689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19" name="等腰三角形 16"/>
              <p:cNvSpPr/>
              <p:nvPr/>
            </p:nvSpPr>
            <p:spPr>
              <a:xfrm rot="10800000" flipH="1">
                <a:off x="4941735" y="2462537"/>
                <a:ext cx="2298080" cy="198110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112" name="文本框 111"/>
            <p:cNvSpPr txBox="1"/>
            <p:nvPr/>
          </p:nvSpPr>
          <p:spPr>
            <a:xfrm>
              <a:off x="5719134" y="2629913"/>
              <a:ext cx="75373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rPr>
                <a:t>1</a:t>
              </a:r>
              <a:endParaRPr lang="zh-CN" altLang="en-US" sz="72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121" name="矩形 120"/>
          <p:cNvSpPr/>
          <p:nvPr/>
        </p:nvSpPr>
        <p:spPr>
          <a:xfrm>
            <a:off x="9143561" y="460433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源码</a:t>
            </a:r>
          </a:p>
        </p:txBody>
      </p:sp>
      <p:sp>
        <p:nvSpPr>
          <p:cNvPr id="122" name="矩形 121"/>
          <p:cNvSpPr/>
          <p:nvPr/>
        </p:nvSpPr>
        <p:spPr>
          <a:xfrm>
            <a:off x="8158805" y="5055323"/>
            <a:ext cx="2769729" cy="510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如果有源码</a:t>
            </a:r>
            <a:endParaRPr lang="en-US" altLang="zh-CN" sz="1100" dirty="0">
              <a:solidFill>
                <a:srgbClr val="000000">
                  <a:lumMod val="85000"/>
                  <a:lumOff val="15000"/>
                </a:srgbClr>
              </a:solidFill>
              <a:latin typeface="微软雅黑" charset="0"/>
              <a:ea typeface="微软雅黑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看源码是最能深入理解错误原因的手段</a:t>
            </a:r>
            <a:endParaRPr lang="zh-CN" altLang="en-US" sz="110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grpSp>
        <p:nvGrpSpPr>
          <p:cNvPr id="123" name="组 122"/>
          <p:cNvGrpSpPr/>
          <p:nvPr/>
        </p:nvGrpSpPr>
        <p:grpSpPr>
          <a:xfrm>
            <a:off x="7985281" y="1551446"/>
            <a:ext cx="3116776" cy="2892197"/>
            <a:chOff x="4537612" y="1551446"/>
            <a:chExt cx="3116776" cy="2892197"/>
          </a:xfrm>
        </p:grpSpPr>
        <p:grpSp>
          <p:nvGrpSpPr>
            <p:cNvPr id="124" name="组 123"/>
            <p:cNvGrpSpPr/>
            <p:nvPr/>
          </p:nvGrpSpPr>
          <p:grpSpPr>
            <a:xfrm>
              <a:off x="4537612" y="1551446"/>
              <a:ext cx="3116776" cy="2892197"/>
              <a:chOff x="4537612" y="1551446"/>
              <a:chExt cx="3116776" cy="2892197"/>
            </a:xfrm>
          </p:grpSpPr>
          <p:sp>
            <p:nvSpPr>
              <p:cNvPr id="126" name="等腰三角形 16"/>
              <p:cNvSpPr/>
              <p:nvPr/>
            </p:nvSpPr>
            <p:spPr>
              <a:xfrm flipH="1">
                <a:off x="4537613" y="1551446"/>
                <a:ext cx="3116775" cy="268687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endParaRPr>
              </a:p>
            </p:txBody>
          </p:sp>
          <p:cxnSp>
            <p:nvCxnSpPr>
              <p:cNvPr id="127" name="直接连接符 17"/>
              <p:cNvCxnSpPr/>
              <p:nvPr/>
            </p:nvCxnSpPr>
            <p:spPr>
              <a:xfrm rot="10296580" flipV="1">
                <a:off x="5966459" y="1560948"/>
                <a:ext cx="259082" cy="1756553"/>
              </a:xfrm>
              <a:prstGeom prst="line">
                <a:avLst/>
              </a:prstGeom>
              <a:noFill/>
              <a:ln w="762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8" name="直接连接符 18"/>
              <p:cNvCxnSpPr/>
              <p:nvPr/>
            </p:nvCxnSpPr>
            <p:spPr>
              <a:xfrm flipV="1">
                <a:off x="4537612" y="3337833"/>
                <a:ext cx="1559695" cy="900491"/>
              </a:xfrm>
              <a:prstGeom prst="line">
                <a:avLst/>
              </a:prstGeom>
              <a:noFill/>
              <a:ln w="762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9" name="直接连接符 19"/>
              <p:cNvCxnSpPr/>
              <p:nvPr/>
            </p:nvCxnSpPr>
            <p:spPr>
              <a:xfrm flipH="1" flipV="1">
                <a:off x="6090775" y="3335571"/>
                <a:ext cx="1563613" cy="902753"/>
              </a:xfrm>
              <a:prstGeom prst="line">
                <a:avLst/>
              </a:prstGeom>
              <a:noFill/>
              <a:ln w="762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  <p:sp>
            <p:nvSpPr>
              <p:cNvPr id="130" name="等腰三角形 14"/>
              <p:cNvSpPr/>
              <p:nvPr/>
            </p:nvSpPr>
            <p:spPr>
              <a:xfrm flipH="1">
                <a:off x="5690447" y="3453090"/>
                <a:ext cx="811107" cy="24670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31" name="等腰三角形 16"/>
              <p:cNvSpPr/>
              <p:nvPr/>
            </p:nvSpPr>
            <p:spPr>
              <a:xfrm rot="5400000" flipH="1">
                <a:off x="6082478" y="1862385"/>
                <a:ext cx="405554" cy="246700"/>
              </a:xfrm>
              <a:custGeom>
                <a:avLst/>
                <a:gdLst>
                  <a:gd name="connsiteX0" fmla="*/ 0 w 1485900"/>
                  <a:gd name="connsiteY0" fmla="*/ 451940 h 451940"/>
                  <a:gd name="connsiteX1" fmla="*/ 742950 w 1485900"/>
                  <a:gd name="connsiteY1" fmla="*/ 0 h 451940"/>
                  <a:gd name="connsiteX2" fmla="*/ 1485900 w 1485900"/>
                  <a:gd name="connsiteY2" fmla="*/ 451940 h 451940"/>
                  <a:gd name="connsiteX3" fmla="*/ 0 w 1485900"/>
                  <a:gd name="connsiteY3" fmla="*/ 451940 h 451940"/>
                  <a:gd name="connsiteX0" fmla="*/ 123324 w 742950"/>
                  <a:gd name="connsiteY0" fmla="*/ 432689 h 451940"/>
                  <a:gd name="connsiteX1" fmla="*/ 0 w 742950"/>
                  <a:gd name="connsiteY1" fmla="*/ 0 h 451940"/>
                  <a:gd name="connsiteX2" fmla="*/ 742950 w 742950"/>
                  <a:gd name="connsiteY2" fmla="*/ 451940 h 451940"/>
                  <a:gd name="connsiteX3" fmla="*/ 123324 w 742950"/>
                  <a:gd name="connsiteY3" fmla="*/ 432689 h 45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950" h="451940">
                    <a:moveTo>
                      <a:pt x="123324" y="432689"/>
                    </a:moveTo>
                    <a:lnTo>
                      <a:pt x="0" y="0"/>
                    </a:lnTo>
                    <a:lnTo>
                      <a:pt x="742950" y="451940"/>
                    </a:lnTo>
                    <a:lnTo>
                      <a:pt x="123324" y="432689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32" name="等腰三角形 16"/>
              <p:cNvSpPr/>
              <p:nvPr/>
            </p:nvSpPr>
            <p:spPr>
              <a:xfrm rot="10800000" flipH="1">
                <a:off x="4941735" y="2462537"/>
                <a:ext cx="2298080" cy="198110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125" name="文本框 124"/>
            <p:cNvSpPr txBox="1"/>
            <p:nvPr/>
          </p:nvSpPr>
          <p:spPr>
            <a:xfrm>
              <a:off x="5719134" y="2629913"/>
              <a:ext cx="75373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rPr>
                <a:t>3</a:t>
              </a:r>
              <a:endParaRPr lang="zh-CN" altLang="en-US" sz="72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6C1AC73E-9B79-B34B-AB4A-5DBBC7587DC1}"/>
              </a:ext>
            </a:extLst>
          </p:cNvPr>
          <p:cNvSpPr/>
          <p:nvPr/>
        </p:nvSpPr>
        <p:spPr>
          <a:xfrm>
            <a:off x="5075111" y="800189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解决偶发问题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1BD8753-3DE6-B245-B0E0-2DA8325A7249}"/>
              </a:ext>
            </a:extLst>
          </p:cNvPr>
          <p:cNvSpPr/>
          <p:nvPr/>
        </p:nvSpPr>
        <p:spPr>
          <a:xfrm>
            <a:off x="7030250" y="745540"/>
            <a:ext cx="2769729" cy="510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都找不到，就问问导师问问同事</a:t>
            </a:r>
            <a:endParaRPr lang="en-US" altLang="zh-CN" sz="1100" dirty="0">
              <a:solidFill>
                <a:srgbClr val="000000">
                  <a:lumMod val="85000"/>
                  <a:lumOff val="15000"/>
                </a:srgbClr>
              </a:solidFill>
              <a:latin typeface="微软雅黑" charset="0"/>
              <a:ea typeface="微软雅黑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树挪死人挪活嘛</a:t>
            </a:r>
            <a:endParaRPr lang="zh-CN" altLang="en-US" sz="110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901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经验总结</a:t>
            </a:r>
          </a:p>
        </p:txBody>
      </p:sp>
      <p:sp>
        <p:nvSpPr>
          <p:cNvPr id="57" name="矩形 56"/>
          <p:cNvSpPr/>
          <p:nvPr/>
        </p:nvSpPr>
        <p:spPr>
          <a:xfrm>
            <a:off x="512016" y="1379196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解决重复出现的同类问题：以依赖为例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59A851-4661-C244-A44A-261A0CCCDAF3}"/>
              </a:ext>
            </a:extLst>
          </p:cNvPr>
          <p:cNvSpPr txBox="1"/>
          <p:nvPr/>
        </p:nvSpPr>
        <p:spPr>
          <a:xfrm>
            <a:off x="1126893" y="2011383"/>
            <a:ext cx="7772400" cy="189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Java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Native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C++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第三方库依赖关系混乱</a:t>
            </a: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C++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编译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——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链接顺序严格</a:t>
            </a: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C++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STL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版本冲突</a:t>
            </a: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主模块和子模块对同名静态链接库的引用冲突导致编译不过</a:t>
            </a: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+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图片</a:t>
            </a: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77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4A1E02-AF97-2D42-81DB-227CD51747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F1A175-8B4D-DB41-A860-F0B0C81E49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F2F61B-B79F-764E-951B-CF3D805E07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经验总结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921496-2B8B-5842-8CA6-EBFDBC81860B}"/>
              </a:ext>
            </a:extLst>
          </p:cNvPr>
          <p:cNvSpPr/>
          <p:nvPr/>
        </p:nvSpPr>
        <p:spPr>
          <a:xfrm>
            <a:off x="5444006" y="59949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解决重复出现的同类问题：以依赖为例</a:t>
            </a:r>
          </a:p>
        </p:txBody>
      </p:sp>
    </p:spTree>
    <p:extLst>
      <p:ext uri="{BB962C8B-B14F-4D97-AF65-F5344CB8AC3E}">
        <p14:creationId xmlns:p14="http://schemas.microsoft.com/office/powerpoint/2010/main" val="974689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经验总结</a:t>
            </a:r>
          </a:p>
        </p:txBody>
      </p:sp>
      <p:sp>
        <p:nvSpPr>
          <p:cNvPr id="21" name="L 形 20"/>
          <p:cNvSpPr/>
          <p:nvPr/>
        </p:nvSpPr>
        <p:spPr>
          <a:xfrm rot="2686645">
            <a:off x="4407754" y="2077532"/>
            <a:ext cx="1820938" cy="1838258"/>
          </a:xfrm>
          <a:prstGeom prst="corner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zh-CN" altLang="en-US" sz="2700" kern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2" name="L 形 21"/>
          <p:cNvSpPr/>
          <p:nvPr/>
        </p:nvSpPr>
        <p:spPr>
          <a:xfrm rot="8086645">
            <a:off x="5953185" y="2082916"/>
            <a:ext cx="1808999" cy="1772856"/>
          </a:xfrm>
          <a:prstGeom prst="corner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zh-CN" altLang="en-US" sz="2700" kern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3" name="L 形 22"/>
          <p:cNvSpPr/>
          <p:nvPr/>
        </p:nvSpPr>
        <p:spPr>
          <a:xfrm rot="13486645">
            <a:off x="5968158" y="3603286"/>
            <a:ext cx="1819350" cy="1819350"/>
          </a:xfrm>
          <a:prstGeom prst="corner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zh-CN" altLang="en-US" sz="2700" kern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4" name="L 形 23"/>
          <p:cNvSpPr/>
          <p:nvPr/>
        </p:nvSpPr>
        <p:spPr>
          <a:xfrm rot="18886645">
            <a:off x="4439908" y="3641424"/>
            <a:ext cx="1819350" cy="1819350"/>
          </a:xfrm>
          <a:prstGeom prst="corner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zh-CN" altLang="en-US" sz="2700" kern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31195" y="2581162"/>
            <a:ext cx="599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FFFFFF">
                    <a:lumMod val="95000"/>
                  </a:srgbClr>
                </a:solidFill>
                <a:latin typeface="微软雅黑"/>
                <a:ea typeface="微软雅黑"/>
              </a:rPr>
              <a:t>C</a:t>
            </a:r>
            <a:endParaRPr lang="zh-CN" altLang="en-US" sz="4800" b="1" dirty="0">
              <a:solidFill>
                <a:srgbClr val="FFFFFF">
                  <a:lumMod val="9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073203" y="4629413"/>
            <a:ext cx="707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FFFFFF">
                    <a:lumMod val="95000"/>
                  </a:srgbClr>
                </a:solidFill>
                <a:latin typeface="微软雅黑"/>
                <a:ea typeface="微软雅黑"/>
              </a:rPr>
              <a:t>N</a:t>
            </a:r>
            <a:endParaRPr lang="zh-CN" altLang="en-US" sz="4800" b="1" dirty="0">
              <a:solidFill>
                <a:srgbClr val="FFFFFF">
                  <a:lumMod val="9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130089" y="4107470"/>
            <a:ext cx="3914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FFFFFF">
                    <a:lumMod val="95000"/>
                  </a:srgbClr>
                </a:solidFill>
                <a:latin typeface="微软雅黑"/>
                <a:ea typeface="微软雅黑"/>
              </a:rPr>
              <a:t>I</a:t>
            </a:r>
            <a:endParaRPr lang="zh-CN" altLang="en-US" sz="4800" b="1" dirty="0">
              <a:solidFill>
                <a:srgbClr val="FFFFFF">
                  <a:lumMod val="9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624983" y="2113249"/>
            <a:ext cx="5549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FFFFFF">
                    <a:lumMod val="95000"/>
                  </a:srgbClr>
                </a:solidFill>
                <a:latin typeface="微软雅黑"/>
                <a:ea typeface="微软雅黑"/>
              </a:rPr>
              <a:t>S</a:t>
            </a:r>
            <a:endParaRPr lang="zh-CN" altLang="en-US" sz="4800" b="1" dirty="0">
              <a:solidFill>
                <a:srgbClr val="FFFFFF">
                  <a:lumMod val="9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425671" y="1567508"/>
            <a:ext cx="10409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Search</a:t>
            </a:r>
            <a:endParaRPr lang="zh-CN" altLang="en-US" sz="2000" b="1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414556" y="2002450"/>
            <a:ext cx="2814918" cy="789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搜索同类问题的解决方法</a:t>
            </a:r>
            <a:endParaRPr lang="en-US" altLang="zh-CN" sz="1200" dirty="0">
              <a:solidFill>
                <a:srgbClr val="000000">
                  <a:lumMod val="85000"/>
                  <a:lumOff val="1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如果没有对应的解决方法</a:t>
            </a:r>
            <a:endParaRPr lang="en-US" altLang="zh-CN" sz="1200" dirty="0">
              <a:solidFill>
                <a:srgbClr val="000000">
                  <a:lumMod val="85000"/>
                  <a:lumOff val="1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再三步走</a:t>
            </a:r>
            <a:endParaRPr lang="zh-CN" altLang="en-US" sz="120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425671" y="3903000"/>
            <a:ext cx="14237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Induction</a:t>
            </a:r>
            <a:endParaRPr lang="zh-CN" altLang="en-US" sz="2000" b="1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414556" y="4337942"/>
            <a:ext cx="3248908" cy="54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将新问题和同类、相似问题的解法进行归纳</a:t>
            </a:r>
            <a:endParaRPr lang="en-US" altLang="zh-CN" sz="1200" dirty="0">
              <a:solidFill>
                <a:srgbClr val="000000">
                  <a:lumMod val="85000"/>
                  <a:lumOff val="1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思考：该类问题有无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general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的解决方案</a:t>
            </a:r>
            <a:endParaRPr lang="zh-CN" altLang="en-US" sz="120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514194" y="1567508"/>
            <a:ext cx="11661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Classify</a:t>
            </a:r>
            <a:endParaRPr lang="zh-CN" altLang="en-US" sz="2000" b="1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98358" y="2002450"/>
            <a:ext cx="2781989" cy="54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问题分类，和以前碰到过的同类问题和相似问题归纳到一起</a:t>
            </a:r>
            <a:endParaRPr lang="zh-CN" altLang="en-US" sz="12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855633" y="3903000"/>
            <a:ext cx="8247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Note</a:t>
            </a:r>
            <a:endParaRPr lang="zh-CN" altLang="en-US" sz="2000" b="1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98358" y="4337942"/>
            <a:ext cx="2781989" cy="54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记笔记是个好习惯</a:t>
            </a:r>
            <a:endParaRPr lang="en-US" altLang="zh-CN" sz="1200" dirty="0">
              <a:solidFill>
                <a:srgbClr val="000000">
                  <a:lumMod val="85000"/>
                  <a:lumOff val="15000"/>
                </a:srgbClr>
              </a:solidFill>
              <a:latin typeface="微软雅黑" charset="0"/>
              <a:ea typeface="微软雅黑" charset="0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尤其在缺乏文档的情况下</a:t>
            </a:r>
            <a:endParaRPr lang="zh-CN" altLang="en-US" sz="120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ED7D516-BDBC-C943-BA02-42A3E799998E}"/>
              </a:ext>
            </a:extLst>
          </p:cNvPr>
          <p:cNvSpPr/>
          <p:nvPr/>
        </p:nvSpPr>
        <p:spPr>
          <a:xfrm>
            <a:off x="3695343" y="861489"/>
            <a:ext cx="48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重复出现的同类问题：以依赖为例</a:t>
            </a:r>
          </a:p>
        </p:txBody>
      </p:sp>
      <p:pic>
        <p:nvPicPr>
          <p:cNvPr id="6" name="图片 5" descr="文本&#10;&#10;低可信度描述已自动生成">
            <a:extLst>
              <a:ext uri="{FF2B5EF4-FFF2-40B4-BE49-F238E27FC236}">
                <a16:creationId xmlns:a16="http://schemas.microsoft.com/office/drawing/2014/main" id="{A815736C-FD1C-4B4A-8590-142E538AF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509" y="4986594"/>
            <a:ext cx="1036911" cy="334080"/>
          </a:xfrm>
          <a:prstGeom prst="rect">
            <a:avLst/>
          </a:prstGeom>
        </p:spPr>
      </p:pic>
      <p:pic>
        <p:nvPicPr>
          <p:cNvPr id="8" name="图片 7" descr="图片包含 徽标&#10;&#10;描述已自动生成">
            <a:extLst>
              <a:ext uri="{FF2B5EF4-FFF2-40B4-BE49-F238E27FC236}">
                <a16:creationId xmlns:a16="http://schemas.microsoft.com/office/drawing/2014/main" id="{E0FE564D-5F0C-BE47-9B00-813317DEB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243" y="4986594"/>
            <a:ext cx="9271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2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</a:t>
            </a:r>
            <a:r>
              <a:rPr lang="zh-CN" altLang="en-US" dirty="0">
                <a:solidFill>
                  <a:srgbClr val="FFFFFF"/>
                </a:solidFill>
              </a:rPr>
              <a:t>自我介绍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</a:t>
            </a:r>
            <a:r>
              <a:rPr lang="zh-CN" altLang="en-US" dirty="0">
                <a:solidFill>
                  <a:srgbClr val="FFFFFF"/>
                </a:solidFill>
              </a:rPr>
              <a:t>工作内容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工作思考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经验总结与未来展望</a:t>
            </a:r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4756D4CD-F52A-9847-85D5-FFED8AB497AB}"/>
              </a:ext>
            </a:extLst>
          </p:cNvPr>
          <p:cNvSpPr txBox="1">
            <a:spLocks/>
          </p:cNvSpPr>
          <p:nvPr/>
        </p:nvSpPr>
        <p:spPr>
          <a:xfrm>
            <a:off x="1423002" y="4913246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7963981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F1F05B-2D5E-D446-BDEB-B06063897A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41F8D7-79AD-0D4C-BC81-ACC1CEB7BC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F8F79D-E3ED-C14A-BE04-0BBDD24EB4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经验总结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C76920-38C2-3F49-AC82-C8D43A304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873" y="0"/>
            <a:ext cx="854231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FB542C2-9EA3-244D-AECC-5375482A90CC}"/>
              </a:ext>
            </a:extLst>
          </p:cNvPr>
          <p:cNvSpPr/>
          <p:nvPr/>
        </p:nvSpPr>
        <p:spPr>
          <a:xfrm>
            <a:off x="672330" y="2146870"/>
            <a:ext cx="5331708" cy="709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工作笔记</a:t>
            </a:r>
            <a:endParaRPr lang="en-US" altLang="zh-CN" sz="2000" b="1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新知识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/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易错点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/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备忘录</a:t>
            </a:r>
          </a:p>
        </p:txBody>
      </p:sp>
    </p:spTree>
    <p:extLst>
      <p:ext uri="{BB962C8B-B14F-4D97-AF65-F5344CB8AC3E}">
        <p14:creationId xmlns:p14="http://schemas.microsoft.com/office/powerpoint/2010/main" val="1986776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3F521C6F-DBF5-5244-B6B0-BB5CCE793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9820" y="445674"/>
            <a:ext cx="847485" cy="666562"/>
          </a:xfrm>
        </p:spPr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15BDD1F3-2DD5-8F48-9376-B3E6AE3759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97305" y="445674"/>
            <a:ext cx="2442257" cy="307632"/>
          </a:xfrm>
        </p:spPr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44C11C6C-C076-1D48-B49E-17C0514307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97305" y="712635"/>
            <a:ext cx="2442257" cy="399600"/>
          </a:xfrm>
        </p:spPr>
        <p:txBody>
          <a:bodyPr/>
          <a:lstStyle/>
          <a:p>
            <a:r>
              <a:rPr kumimoji="1" lang="zh-CN" altLang="en-US" dirty="0"/>
              <a:t>经验总结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ECE61A8-F68D-4844-ABB4-3949AD52090B}"/>
              </a:ext>
            </a:extLst>
          </p:cNvPr>
          <p:cNvSpPr/>
          <p:nvPr/>
        </p:nvSpPr>
        <p:spPr>
          <a:xfrm>
            <a:off x="512016" y="1379196"/>
            <a:ext cx="43059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其他在工程开发中积累的经验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929D81-FA23-8446-B50A-FDC00D98136B}"/>
              </a:ext>
            </a:extLst>
          </p:cNvPr>
          <p:cNvSpPr txBox="1"/>
          <p:nvPr/>
        </p:nvSpPr>
        <p:spPr>
          <a:xfrm>
            <a:off x="1126893" y="2011383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1.</a:t>
            </a:r>
            <a:r>
              <a:rPr lang="zh-CN" altLang="en-US" sz="1200" dirty="0"/>
              <a:t> </a:t>
            </a:r>
            <a:r>
              <a:rPr lang="zh-CN" altLang="en-US" sz="1200" b="1" dirty="0"/>
              <a:t>主动性</a:t>
            </a:r>
            <a:r>
              <a:rPr lang="zh-CN" altLang="en-US" sz="1200" dirty="0"/>
              <a:t>很重要。对工作内容有不理解的地方，需要和其他同事沟通；有问题的地方，要主动询问；碰到自己不了解的技术问题，要主动去学习</a:t>
            </a:r>
            <a:endParaRPr lang="en-US" altLang="zh-CN" sz="1200" dirty="0"/>
          </a:p>
          <a:p>
            <a:endParaRPr lang="zh-CN" altLang="en-US" sz="1200" dirty="0"/>
          </a:p>
          <a:p>
            <a:r>
              <a:rPr lang="en-US" altLang="zh-CN" sz="1200" dirty="0"/>
              <a:t>2.</a:t>
            </a:r>
            <a:r>
              <a:rPr lang="zh-CN" altLang="en-US" sz="1200" dirty="0"/>
              <a:t> 时时刻刻自我管理，自我排期。否则后期事情会堆压在一起。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3.</a:t>
            </a:r>
            <a:r>
              <a:rPr lang="zh-CN" altLang="en-US" sz="1200" dirty="0"/>
              <a:t> 开发之前先调研</a:t>
            </a:r>
          </a:p>
          <a:p>
            <a:endParaRPr lang="en-US" altLang="zh-CN" sz="1200" dirty="0"/>
          </a:p>
          <a:p>
            <a:r>
              <a:rPr lang="en-US" altLang="zh-CN" sz="1200" dirty="0"/>
              <a:t>4.</a:t>
            </a:r>
            <a:r>
              <a:rPr lang="zh-CN" altLang="en-US" sz="1200" dirty="0"/>
              <a:t> </a:t>
            </a:r>
            <a:r>
              <a:rPr lang="zh-CN" altLang="en-US" sz="1200" b="1" dirty="0"/>
              <a:t>独立分析问题</a:t>
            </a:r>
            <a:r>
              <a:rPr lang="zh-CN" altLang="en-US" sz="1200" dirty="0"/>
              <a:t>。</a:t>
            </a:r>
            <a:r>
              <a:rPr lang="zh-CN" altLang="en-US" sz="1200" b="1" dirty="0"/>
              <a:t>合作解决问题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5.</a:t>
            </a:r>
            <a:r>
              <a:rPr lang="zh-CN" altLang="en-US" sz="1200" dirty="0"/>
              <a:t> 一定一定要注重开发模块之间的耦合性，以及模块的可复用性。（如果没有</a:t>
            </a:r>
            <a:r>
              <a:rPr lang="en" altLang="zh-CN" sz="1200" dirty="0"/>
              <a:t>mentor</a:t>
            </a:r>
            <a:r>
              <a:rPr lang="zh-CN" altLang="en-US" sz="1200" dirty="0"/>
              <a:t>帮忙做</a:t>
            </a:r>
            <a:r>
              <a:rPr lang="en" altLang="zh-CN" sz="1200" dirty="0"/>
              <a:t>cv</a:t>
            </a:r>
            <a:r>
              <a:rPr lang="zh-CN" altLang="en" sz="1200" dirty="0"/>
              <a:t>，</a:t>
            </a:r>
            <a:r>
              <a:rPr lang="zh-CN" altLang="en-US" sz="1200" dirty="0"/>
              <a:t>那么这些修改后的模块可能会引发很大的问题）</a:t>
            </a:r>
          </a:p>
          <a:p>
            <a:endParaRPr lang="en-US" altLang="zh-CN" sz="1200" dirty="0"/>
          </a:p>
          <a:p>
            <a:r>
              <a:rPr lang="en-US" altLang="zh-CN" sz="1200" dirty="0"/>
              <a:t>6.</a:t>
            </a:r>
            <a:r>
              <a:rPr lang="zh-CN" altLang="en-US" sz="1200" dirty="0"/>
              <a:t> 能通过增加代码解决的问题，就尽量不要用删除代码的方式解决</a:t>
            </a:r>
          </a:p>
          <a:p>
            <a:endParaRPr lang="en-US" altLang="zh-CN" sz="1200" dirty="0"/>
          </a:p>
          <a:p>
            <a:r>
              <a:rPr lang="en-US" altLang="zh-CN" sz="1200" dirty="0"/>
              <a:t>7.</a:t>
            </a:r>
            <a:r>
              <a:rPr lang="zh-CN" altLang="en-US" sz="1200" dirty="0"/>
              <a:t> 尽力</a:t>
            </a:r>
            <a:r>
              <a:rPr lang="zh-CN" altLang="en-US" sz="1200" b="1" dirty="0"/>
              <a:t>了解底层原理</a:t>
            </a:r>
            <a:r>
              <a:rPr lang="zh-CN" altLang="en-US" sz="1200" dirty="0"/>
              <a:t>。如果把一切都当成黑箱来使用，会出现很多当时无法发现的问题，为后续留下隐患（这个是吃过亏的）</a:t>
            </a:r>
          </a:p>
          <a:p>
            <a:endParaRPr lang="en-US" altLang="zh-CN" sz="1200" dirty="0"/>
          </a:p>
          <a:p>
            <a:r>
              <a:rPr lang="en-US" altLang="zh-CN" sz="1200" dirty="0"/>
              <a:t>8.</a:t>
            </a:r>
            <a:r>
              <a:rPr lang="zh-CN" altLang="en-US" sz="1200" dirty="0"/>
              <a:t> 思考</a:t>
            </a:r>
            <a:r>
              <a:rPr lang="en" altLang="zh-CN" sz="1200" dirty="0"/>
              <a:t>Why</a:t>
            </a:r>
            <a:r>
              <a:rPr lang="zh-CN" altLang="en-US" sz="1200" dirty="0"/>
              <a:t>永远比思考</a:t>
            </a:r>
            <a:r>
              <a:rPr lang="en" altLang="zh-CN" sz="1200" dirty="0"/>
              <a:t>What</a:t>
            </a:r>
            <a:r>
              <a:rPr lang="zh-CN" altLang="en-US" sz="1200" dirty="0"/>
              <a:t>重要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9.</a:t>
            </a:r>
            <a:r>
              <a:rPr lang="zh-CN" altLang="en-US" sz="1200" dirty="0"/>
              <a:t> 保持身心健康，才能高效工作</a:t>
            </a:r>
          </a:p>
        </p:txBody>
      </p:sp>
    </p:spTree>
    <p:extLst>
      <p:ext uri="{BB962C8B-B14F-4D97-AF65-F5344CB8AC3E}">
        <p14:creationId xmlns:p14="http://schemas.microsoft.com/office/powerpoint/2010/main" val="355967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未来展望</a:t>
            </a:r>
            <a:r>
              <a:rPr kumimoji="1" lang="zh-CN" altLang="en-US"/>
              <a:t>（如何落实）</a:t>
            </a:r>
            <a:endParaRPr kumimoji="1" lang="zh-CN" altLang="en-US" dirty="0"/>
          </a:p>
        </p:txBody>
      </p:sp>
      <p:cxnSp>
        <p:nvCxnSpPr>
          <p:cNvPr id="106" name="直接连接符 18"/>
          <p:cNvCxnSpPr/>
          <p:nvPr/>
        </p:nvCxnSpPr>
        <p:spPr>
          <a:xfrm>
            <a:off x="6426220" y="1214361"/>
            <a:ext cx="0" cy="2112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</p:cxnSp>
      <p:cxnSp>
        <p:nvCxnSpPr>
          <p:cNvPr id="107" name="直接连接符 20"/>
          <p:cNvCxnSpPr/>
          <p:nvPr/>
        </p:nvCxnSpPr>
        <p:spPr>
          <a:xfrm>
            <a:off x="3929357" y="1889426"/>
            <a:ext cx="0" cy="1344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</p:cxnSp>
      <p:sp>
        <p:nvSpPr>
          <p:cNvPr id="108" name="等腰三角形 4"/>
          <p:cNvSpPr>
            <a:spLocks noChangeAspect="1"/>
          </p:cNvSpPr>
          <p:nvPr/>
        </p:nvSpPr>
        <p:spPr>
          <a:xfrm rot="6331942">
            <a:off x="6821410" y="2988437"/>
            <a:ext cx="1933929" cy="1920000"/>
          </a:xfrm>
          <a:prstGeom prst="triangle">
            <a:avLst>
              <a:gd name="adj" fmla="val 29723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rgbClr val="FFFFFF">
                  <a:lumMod val="50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109" name="等腰三角形 5"/>
          <p:cNvSpPr>
            <a:spLocks noChangeAspect="1"/>
          </p:cNvSpPr>
          <p:nvPr/>
        </p:nvSpPr>
        <p:spPr>
          <a:xfrm rot="6331942">
            <a:off x="5833251" y="3228438"/>
            <a:ext cx="1450447" cy="1440000"/>
          </a:xfrm>
          <a:prstGeom prst="triangle">
            <a:avLst>
              <a:gd name="adj" fmla="val 29723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rgbClr val="FFFFFF">
                  <a:lumMod val="50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110" name="等腰三角形 6"/>
          <p:cNvSpPr>
            <a:spLocks noChangeAspect="1"/>
          </p:cNvSpPr>
          <p:nvPr/>
        </p:nvSpPr>
        <p:spPr>
          <a:xfrm rot="6331942">
            <a:off x="4762150" y="3228438"/>
            <a:ext cx="1450447" cy="1440000"/>
          </a:xfrm>
          <a:prstGeom prst="triangle">
            <a:avLst>
              <a:gd name="adj" fmla="val 29723"/>
            </a:avLst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rgbClr val="FFFFFF">
                  <a:lumMod val="50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111" name="等腰三角形 7"/>
          <p:cNvSpPr>
            <a:spLocks noChangeAspect="1"/>
          </p:cNvSpPr>
          <p:nvPr/>
        </p:nvSpPr>
        <p:spPr>
          <a:xfrm rot="6331942">
            <a:off x="3682134" y="3228438"/>
            <a:ext cx="1450447" cy="1440000"/>
          </a:xfrm>
          <a:prstGeom prst="triangle">
            <a:avLst>
              <a:gd name="adj" fmla="val 29723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rgbClr val="FFFFFF">
                  <a:lumMod val="50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112" name="等腰三角形 8"/>
          <p:cNvSpPr>
            <a:spLocks noChangeAspect="1"/>
          </p:cNvSpPr>
          <p:nvPr/>
        </p:nvSpPr>
        <p:spPr>
          <a:xfrm rot="6331942">
            <a:off x="2637931" y="3250033"/>
            <a:ext cx="1307691" cy="1452101"/>
          </a:xfrm>
          <a:custGeom>
            <a:avLst/>
            <a:gdLst>
              <a:gd name="connsiteX0" fmla="*/ 0 w 1096977"/>
              <a:gd name="connsiteY0" fmla="*/ 1089076 h 1089076"/>
              <a:gd name="connsiteX1" fmla="*/ 326054 w 1096977"/>
              <a:gd name="connsiteY1" fmla="*/ 0 h 1089076"/>
              <a:gd name="connsiteX2" fmla="*/ 1096977 w 1096977"/>
              <a:gd name="connsiteY2" fmla="*/ 1089076 h 1089076"/>
              <a:gd name="connsiteX3" fmla="*/ 0 w 1096977"/>
              <a:gd name="connsiteY3" fmla="*/ 1089076 h 1089076"/>
              <a:gd name="connsiteX0" fmla="*/ 0 w 980768"/>
              <a:gd name="connsiteY0" fmla="*/ 819512 h 1089076"/>
              <a:gd name="connsiteX1" fmla="*/ 209845 w 980768"/>
              <a:gd name="connsiteY1" fmla="*/ 0 h 1089076"/>
              <a:gd name="connsiteX2" fmla="*/ 980768 w 980768"/>
              <a:gd name="connsiteY2" fmla="*/ 1089076 h 1089076"/>
              <a:gd name="connsiteX3" fmla="*/ 0 w 980768"/>
              <a:gd name="connsiteY3" fmla="*/ 819512 h 1089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0768" h="1089076">
                <a:moveTo>
                  <a:pt x="0" y="819512"/>
                </a:moveTo>
                <a:lnTo>
                  <a:pt x="209845" y="0"/>
                </a:lnTo>
                <a:lnTo>
                  <a:pt x="980768" y="1089076"/>
                </a:lnTo>
                <a:lnTo>
                  <a:pt x="0" y="8195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rgbClr val="FFFFFF">
                  <a:lumMod val="50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7662107" y="3472126"/>
            <a:ext cx="240000" cy="240000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rgbClr val="FFFFFF">
                  <a:lumMod val="50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114" name="文本框 8"/>
          <p:cNvSpPr txBox="1"/>
          <p:nvPr/>
        </p:nvSpPr>
        <p:spPr>
          <a:xfrm>
            <a:off x="5113218" y="1140097"/>
            <a:ext cx="1313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>
              <a:defRPr/>
            </a:pPr>
            <a:r>
              <a:rPr lang="zh-CN" altLang="en-US" sz="1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rPr>
              <a:t>关注前沿知识</a:t>
            </a:r>
            <a:endParaRPr lang="en-US" altLang="zh-CN" sz="1400" b="1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115" name="文本框 8"/>
          <p:cNvSpPr txBox="1"/>
          <p:nvPr/>
        </p:nvSpPr>
        <p:spPr>
          <a:xfrm>
            <a:off x="2153545" y="1840888"/>
            <a:ext cx="1775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>
              <a:defRPr/>
            </a:pPr>
            <a:r>
              <a:rPr lang="zh-CN" altLang="en-US" sz="1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rPr>
              <a:t>尝试自己做小项目</a:t>
            </a:r>
            <a:endParaRPr lang="en-US" altLang="zh-CN" sz="1400" b="1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116" name="文本框 8"/>
          <p:cNvSpPr txBox="1"/>
          <p:nvPr/>
        </p:nvSpPr>
        <p:spPr>
          <a:xfrm>
            <a:off x="3929358" y="4944493"/>
            <a:ext cx="1501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>
              <a:defRPr/>
            </a:pPr>
            <a:r>
              <a:rPr lang="zh-CN" altLang="en-US" sz="1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rPr>
              <a:t>坚持锻炼</a:t>
            </a:r>
            <a:endParaRPr lang="en-US" altLang="zh-CN" sz="1400" b="1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微软雅黑"/>
            </a:endParaRPr>
          </a:p>
        </p:txBody>
      </p:sp>
      <p:cxnSp>
        <p:nvCxnSpPr>
          <p:cNvPr id="117" name="直接连接符 19"/>
          <p:cNvCxnSpPr/>
          <p:nvPr/>
        </p:nvCxnSpPr>
        <p:spPr>
          <a:xfrm>
            <a:off x="5420779" y="4133765"/>
            <a:ext cx="0" cy="1720255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</p:cxnSp>
      <p:cxnSp>
        <p:nvCxnSpPr>
          <p:cNvPr id="118" name="直接连接符 21"/>
          <p:cNvCxnSpPr/>
          <p:nvPr/>
        </p:nvCxnSpPr>
        <p:spPr>
          <a:xfrm>
            <a:off x="3136181" y="4122346"/>
            <a:ext cx="0" cy="1344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</p:cxnSp>
      <p:sp>
        <p:nvSpPr>
          <p:cNvPr id="119" name="矩形 118"/>
          <p:cNvSpPr/>
          <p:nvPr/>
        </p:nvSpPr>
        <p:spPr>
          <a:xfrm>
            <a:off x="4284030" y="1406446"/>
            <a:ext cx="2142191" cy="333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333" dirty="0">
                <a:solidFill>
                  <a:srgbClr val="FFFFFF">
                    <a:lumMod val="50000"/>
                  </a:srgbClr>
                </a:solidFill>
                <a:latin typeface="微软雅黑"/>
                <a:ea typeface="微软雅黑"/>
                <a:cs typeface="Arial" panose="020B0604020202020204" pitchFamily="34" charset="0"/>
              </a:rPr>
              <a:t>紧跟时代，不被淘汰</a:t>
            </a:r>
          </a:p>
        </p:txBody>
      </p:sp>
      <p:sp>
        <p:nvSpPr>
          <p:cNvPr id="120" name="矩形 119"/>
          <p:cNvSpPr/>
          <p:nvPr/>
        </p:nvSpPr>
        <p:spPr>
          <a:xfrm>
            <a:off x="3288186" y="5210550"/>
            <a:ext cx="2142191" cy="599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333" dirty="0">
                <a:solidFill>
                  <a:srgbClr val="FFFFFF">
                    <a:lumMod val="50000"/>
                  </a:srgbClr>
                </a:solidFill>
                <a:latin typeface="微软雅黑"/>
                <a:ea typeface="微软雅黑"/>
                <a:cs typeface="Arial" panose="020B0604020202020204" pitchFamily="34" charset="0"/>
              </a:rPr>
              <a:t>劳逸结合</a:t>
            </a:r>
            <a:endParaRPr lang="en-US" altLang="zh-CN" sz="1333" dirty="0">
              <a:solidFill>
                <a:srgbClr val="FFFFFF">
                  <a:lumMod val="50000"/>
                </a:srgbClr>
              </a:solidFill>
              <a:latin typeface="微软雅黑"/>
              <a:ea typeface="微软雅黑"/>
              <a:cs typeface="Arial" panose="020B0604020202020204" pitchFamily="34" charset="0"/>
            </a:endParaRPr>
          </a:p>
          <a:p>
            <a:pPr algn="r">
              <a:lnSpc>
                <a:spcPct val="130000"/>
              </a:lnSpc>
            </a:pPr>
            <a:r>
              <a:rPr lang="zh-CN" altLang="en-US" sz="1333" dirty="0">
                <a:solidFill>
                  <a:srgbClr val="FFFFFF">
                    <a:lumMod val="50000"/>
                  </a:srgbClr>
                </a:solidFill>
                <a:latin typeface="微软雅黑"/>
                <a:ea typeface="微软雅黑"/>
                <a:cs typeface="Arial" panose="020B0604020202020204" pitchFamily="34" charset="0"/>
              </a:rPr>
              <a:t>身体是革命的本钱</a:t>
            </a:r>
          </a:p>
        </p:txBody>
      </p:sp>
      <p:sp>
        <p:nvSpPr>
          <p:cNvPr id="121" name="文本框 8"/>
          <p:cNvSpPr txBox="1"/>
          <p:nvPr/>
        </p:nvSpPr>
        <p:spPr>
          <a:xfrm>
            <a:off x="1386935" y="5075977"/>
            <a:ext cx="1749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>
              <a:defRPr/>
            </a:pPr>
            <a:r>
              <a:rPr lang="zh-CN" altLang="en-US" sz="1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rPr>
              <a:t>学习语言底层原理</a:t>
            </a:r>
            <a:endParaRPr lang="en-US" altLang="zh-CN" sz="1400" b="1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1787167" y="2140166"/>
            <a:ext cx="2142191" cy="599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333" dirty="0">
                <a:solidFill>
                  <a:srgbClr val="FFFFFF">
                    <a:lumMod val="50000"/>
                  </a:srgbClr>
                </a:solidFill>
                <a:latin typeface="微软雅黑"/>
                <a:ea typeface="微软雅黑"/>
                <a:cs typeface="Arial" panose="020B0604020202020204" pitchFamily="34" charset="0"/>
              </a:rPr>
              <a:t>综合性的项目能锻炼独立思考和解决问题的能力</a:t>
            </a:r>
          </a:p>
        </p:txBody>
      </p:sp>
      <p:sp>
        <p:nvSpPr>
          <p:cNvPr id="123" name="矩形 122"/>
          <p:cNvSpPr/>
          <p:nvPr/>
        </p:nvSpPr>
        <p:spPr>
          <a:xfrm>
            <a:off x="993991" y="5387394"/>
            <a:ext cx="2142191" cy="599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333" dirty="0">
                <a:solidFill>
                  <a:srgbClr val="FFFFFF">
                    <a:lumMod val="50000"/>
                  </a:srgbClr>
                </a:solidFill>
                <a:latin typeface="微软雅黑"/>
                <a:ea typeface="微软雅黑"/>
                <a:cs typeface="Arial" panose="020B0604020202020204" pitchFamily="34" charset="0"/>
              </a:rPr>
              <a:t>拒绝当</a:t>
            </a:r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微软雅黑"/>
                <a:ea typeface="微软雅黑"/>
                <a:cs typeface="Arial" panose="020B0604020202020204" pitchFamily="34" charset="0"/>
              </a:rPr>
              <a:t>API</a:t>
            </a:r>
            <a:r>
              <a:rPr lang="zh-CN" altLang="en-US" sz="1333" dirty="0">
                <a:solidFill>
                  <a:srgbClr val="FFFFFF">
                    <a:lumMod val="50000"/>
                  </a:srgbClr>
                </a:solidFill>
                <a:latin typeface="微软雅黑"/>
                <a:ea typeface="微软雅黑"/>
                <a:cs typeface="Arial" panose="020B0604020202020204" pitchFamily="34" charset="0"/>
              </a:rPr>
              <a:t>的搬运工</a:t>
            </a:r>
            <a:endParaRPr lang="en-US" altLang="zh-CN" sz="1333" dirty="0">
              <a:solidFill>
                <a:srgbClr val="FFFFFF">
                  <a:lumMod val="50000"/>
                </a:srgbClr>
              </a:solidFill>
              <a:latin typeface="微软雅黑"/>
              <a:ea typeface="微软雅黑"/>
              <a:cs typeface="Arial" panose="020B0604020202020204" pitchFamily="34" charset="0"/>
            </a:endParaRPr>
          </a:p>
          <a:p>
            <a:pPr algn="r">
              <a:lnSpc>
                <a:spcPct val="130000"/>
              </a:lnSpc>
            </a:pPr>
            <a:r>
              <a:rPr lang="zh-CN" altLang="en-US" sz="1333" dirty="0">
                <a:solidFill>
                  <a:srgbClr val="FFFFFF">
                    <a:lumMod val="50000"/>
                  </a:srgbClr>
                </a:solidFill>
                <a:latin typeface="微软雅黑"/>
                <a:ea typeface="微软雅黑"/>
                <a:cs typeface="Arial" panose="020B0604020202020204" pitchFamily="34" charset="0"/>
              </a:rPr>
              <a:t>不止是流水线的螺丝钉</a:t>
            </a:r>
          </a:p>
        </p:txBody>
      </p:sp>
      <p:sp>
        <p:nvSpPr>
          <p:cNvPr id="125" name="文本框 8"/>
          <p:cNvSpPr txBox="1"/>
          <p:nvPr/>
        </p:nvSpPr>
        <p:spPr>
          <a:xfrm>
            <a:off x="9146184" y="3661446"/>
            <a:ext cx="2443304" cy="599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>
                    <a:lumMod val="50000"/>
                  </a:srgbClr>
                </a:solidFill>
                <a:latin typeface="微软雅黑"/>
                <a:ea typeface="微软雅黑"/>
              </a:rPr>
              <a:t>不断发掘自身潜力</a:t>
            </a:r>
            <a:endParaRPr lang="en-US" altLang="zh-CN" sz="1333" dirty="0">
              <a:solidFill>
                <a:srgbClr val="FFFFFF">
                  <a:lumMod val="50000"/>
                </a:srgb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>
                    <a:lumMod val="50000"/>
                  </a:srgbClr>
                </a:solidFill>
                <a:latin typeface="微软雅黑"/>
                <a:ea typeface="微软雅黑"/>
              </a:rPr>
              <a:t>做一个具备综合能力的人</a:t>
            </a:r>
          </a:p>
        </p:txBody>
      </p:sp>
      <p:sp>
        <p:nvSpPr>
          <p:cNvPr id="126" name="矩形 125"/>
          <p:cNvSpPr/>
          <p:nvPr/>
        </p:nvSpPr>
        <p:spPr>
          <a:xfrm>
            <a:off x="9146183" y="3326362"/>
            <a:ext cx="1378904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</a:rPr>
              <a:t>不仅是技术</a:t>
            </a:r>
          </a:p>
        </p:txBody>
      </p:sp>
    </p:spTree>
    <p:extLst>
      <p:ext uri="{BB962C8B-B14F-4D97-AF65-F5344CB8AC3E}">
        <p14:creationId xmlns:p14="http://schemas.microsoft.com/office/powerpoint/2010/main" val="110803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203187" y="2336447"/>
            <a:ext cx="5785627" cy="1231998"/>
          </a:xfrm>
        </p:spPr>
        <p:txBody>
          <a:bodyPr/>
          <a:lstStyle/>
          <a:p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</a:rPr>
              <a:t>THANK YOU </a:t>
            </a:r>
          </a:p>
          <a:p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</a:rPr>
              <a:t>FOR WATCHING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203187" y="4125391"/>
            <a:ext cx="5785627" cy="1234800"/>
          </a:xfrm>
        </p:spPr>
        <p:txBody>
          <a:bodyPr/>
          <a:lstStyle/>
          <a:p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</a:rPr>
              <a:t>报告人：</a:t>
            </a:r>
            <a:r>
              <a:rPr lang="en-US" altLang="zh-CN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Gestaltxu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</a:rPr>
              <a:t> 徐俊杰龙</a:t>
            </a:r>
            <a:endParaRPr kumimoji="1" lang="zh-CN" altLang="en-US" dirty="0"/>
          </a:p>
        </p:txBody>
      </p:sp>
      <p:cxnSp>
        <p:nvCxnSpPr>
          <p:cNvPr id="4" name="直接连接符 5"/>
          <p:cNvCxnSpPr/>
          <p:nvPr/>
        </p:nvCxnSpPr>
        <p:spPr>
          <a:xfrm>
            <a:off x="3852333" y="3915828"/>
            <a:ext cx="4626052" cy="0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white"/>
                </a:solidFill>
              </a:rPr>
              <a:t>Part One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自我介绍</a:t>
            </a:r>
            <a:endParaRPr kumimoji="1"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54293" y="3189169"/>
            <a:ext cx="0" cy="1494421"/>
          </a:xfrm>
          <a:prstGeom prst="line">
            <a:avLst/>
          </a:prstGeom>
          <a:noFill/>
          <a:ln w="762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7105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自我介绍</a:t>
            </a:r>
          </a:p>
        </p:txBody>
      </p:sp>
      <p:grpSp>
        <p:nvGrpSpPr>
          <p:cNvPr id="35" name="组 34"/>
          <p:cNvGrpSpPr/>
          <p:nvPr/>
        </p:nvGrpSpPr>
        <p:grpSpPr>
          <a:xfrm>
            <a:off x="4622801" y="2287752"/>
            <a:ext cx="2007125" cy="1503562"/>
            <a:chOff x="4622803" y="2287752"/>
            <a:chExt cx="2007125" cy="1503562"/>
          </a:xfrm>
        </p:grpSpPr>
        <p:sp>
          <p:nvSpPr>
            <p:cNvPr id="21" name="等腰三角形 6"/>
            <p:cNvSpPr/>
            <p:nvPr/>
          </p:nvSpPr>
          <p:spPr>
            <a:xfrm rot="10800000">
              <a:off x="4622803" y="2287752"/>
              <a:ext cx="1744132" cy="150356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762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srgbClr val="FFFFFF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214156" y="2453938"/>
              <a:ext cx="14157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rgbClr val="000000"/>
                  </a:solidFill>
                  <a:latin typeface="微软雅黑"/>
                  <a:ea typeface="微软雅黑"/>
                </a:rPr>
                <a:t>1</a:t>
              </a:r>
              <a:endParaRPr lang="zh-CN" altLang="en-US" sz="4800" b="1" dirty="0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6" name="组 35"/>
          <p:cNvGrpSpPr/>
          <p:nvPr/>
        </p:nvGrpSpPr>
        <p:grpSpPr>
          <a:xfrm>
            <a:off x="7120467" y="2287752"/>
            <a:ext cx="1744132" cy="1503562"/>
            <a:chOff x="7120467" y="2287752"/>
            <a:chExt cx="1744132" cy="1503562"/>
          </a:xfrm>
        </p:grpSpPr>
        <p:sp>
          <p:nvSpPr>
            <p:cNvPr id="22" name="等腰三角形 8"/>
            <p:cNvSpPr/>
            <p:nvPr/>
          </p:nvSpPr>
          <p:spPr>
            <a:xfrm rot="10800000">
              <a:off x="7120467" y="2287752"/>
              <a:ext cx="1744132" cy="150356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762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 dirty="0">
                <a:solidFill>
                  <a:srgbClr val="FFFFFF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710244" y="2447297"/>
              <a:ext cx="18473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4800" b="1" dirty="0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7" name="组 36"/>
          <p:cNvGrpSpPr/>
          <p:nvPr/>
        </p:nvGrpSpPr>
        <p:grpSpPr>
          <a:xfrm>
            <a:off x="9652001" y="2287752"/>
            <a:ext cx="1744132" cy="1503562"/>
            <a:chOff x="9652001" y="2287752"/>
            <a:chExt cx="1744132" cy="1503562"/>
          </a:xfrm>
        </p:grpSpPr>
        <p:sp>
          <p:nvSpPr>
            <p:cNvPr id="23" name="等腰三角形 9"/>
            <p:cNvSpPr/>
            <p:nvPr/>
          </p:nvSpPr>
          <p:spPr>
            <a:xfrm rot="10800000">
              <a:off x="9652001" y="2287752"/>
              <a:ext cx="1744132" cy="150356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762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srgbClr val="FFFFFF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241778" y="2447297"/>
              <a:ext cx="5645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rgbClr val="000000"/>
                  </a:solidFill>
                  <a:latin typeface="微软雅黑"/>
                  <a:ea typeface="微软雅黑"/>
                </a:rPr>
                <a:t>3</a:t>
              </a:r>
              <a:endParaRPr lang="zh-CN" altLang="en-US" sz="4800" b="1" dirty="0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4675572" y="3872967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  <a:latin typeface="微软雅黑"/>
                <a:ea typeface="微软雅黑"/>
              </a:rPr>
              <a:t>华中科技大学 </a:t>
            </a:r>
          </a:p>
        </p:txBody>
      </p:sp>
      <p:sp>
        <p:nvSpPr>
          <p:cNvPr id="28" name="矩形 27"/>
          <p:cNvSpPr/>
          <p:nvPr/>
        </p:nvSpPr>
        <p:spPr>
          <a:xfrm>
            <a:off x="4473529" y="4242299"/>
            <a:ext cx="2042441" cy="873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  <a:latin typeface="微软雅黑"/>
                <a:ea typeface="微软雅黑"/>
              </a:rPr>
              <a:t>电子信息工程专业</a:t>
            </a:r>
            <a:endParaRPr lang="en-US" altLang="zh-CN" sz="1000" dirty="0">
              <a:solidFill>
                <a:srgbClr val="FFFFFF"/>
              </a:solidFill>
              <a:latin typeface="微软雅黑"/>
              <a:ea typeface="微软雅黑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  <a:latin typeface="微软雅黑"/>
                <a:ea typeface="微软雅黑"/>
              </a:rPr>
              <a:t>大三本科生</a:t>
            </a:r>
            <a:endParaRPr lang="en-US" altLang="zh-CN" sz="1000" dirty="0">
              <a:solidFill>
                <a:srgbClr val="FFFFFF"/>
              </a:solidFill>
              <a:latin typeface="微软雅黑"/>
              <a:ea typeface="微软雅黑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  <a:latin typeface="微软雅黑"/>
                <a:ea typeface="微软雅黑"/>
              </a:rPr>
              <a:t>排名</a:t>
            </a:r>
            <a:r>
              <a:rPr lang="en-US" altLang="zh-CN" sz="1000" dirty="0">
                <a:solidFill>
                  <a:srgbClr val="FFFFFF"/>
                </a:solidFill>
                <a:latin typeface="微软雅黑"/>
                <a:ea typeface="微软雅黑"/>
              </a:rPr>
              <a:t>20%</a:t>
            </a:r>
          </a:p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  <a:latin typeface="微软雅黑"/>
                <a:ea typeface="微软雅黑"/>
              </a:rPr>
              <a:t>数学建模全国一等奖</a:t>
            </a:r>
            <a:endParaRPr lang="en-US" altLang="zh-CN" sz="100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438535" y="387296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  <a:latin typeface="微软雅黑"/>
                <a:ea typeface="微软雅黑"/>
              </a:rPr>
              <a:t>游戏玩家</a:t>
            </a:r>
          </a:p>
        </p:txBody>
      </p:sp>
      <p:sp>
        <p:nvSpPr>
          <p:cNvPr id="30" name="矩形 29"/>
          <p:cNvSpPr/>
          <p:nvPr/>
        </p:nvSpPr>
        <p:spPr>
          <a:xfrm>
            <a:off x="6973845" y="4231317"/>
            <a:ext cx="2042441" cy="472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  <a:latin typeface="微软雅黑" charset="0"/>
                <a:ea typeface="微软雅黑" charset="0"/>
              </a:rPr>
              <a:t>桌游、电竞、主机</a:t>
            </a:r>
            <a:endParaRPr lang="en-US" altLang="zh-CN" sz="1000" dirty="0">
              <a:solidFill>
                <a:srgbClr val="FFFFFF"/>
              </a:solidFill>
              <a:latin typeface="微软雅黑" charset="0"/>
              <a:ea typeface="微软雅黑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  <a:latin typeface="微软雅黑" charset="0"/>
                <a:ea typeface="微软雅黑" charset="0"/>
              </a:rPr>
              <a:t>解密型、对抗性、剧情向</a:t>
            </a:r>
            <a:endParaRPr lang="zh-CN" altLang="en-US" sz="100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864501" y="387296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  <a:latin typeface="微软雅黑"/>
                <a:ea typeface="微软雅黑"/>
              </a:rPr>
              <a:t>用户平台部</a:t>
            </a:r>
          </a:p>
        </p:txBody>
      </p:sp>
      <p:sp>
        <p:nvSpPr>
          <p:cNvPr id="32" name="矩形 31"/>
          <p:cNvSpPr/>
          <p:nvPr/>
        </p:nvSpPr>
        <p:spPr>
          <a:xfrm>
            <a:off x="9463045" y="4231317"/>
            <a:ext cx="2042441" cy="67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  <a:latin typeface="微软雅黑" charset="0"/>
                <a:ea typeface="微软雅黑" charset="0"/>
              </a:rPr>
              <a:t>小悦项目组</a:t>
            </a:r>
            <a:endParaRPr lang="en-US" altLang="zh-CN" sz="1000" dirty="0">
              <a:solidFill>
                <a:srgbClr val="FFFFFF"/>
              </a:solidFill>
              <a:latin typeface="微软雅黑" charset="0"/>
              <a:ea typeface="微软雅黑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srgbClr val="FFFFFF"/>
                </a:solidFill>
                <a:latin typeface="微软雅黑"/>
                <a:ea typeface="微软雅黑"/>
              </a:rPr>
              <a:t>Android</a:t>
            </a:r>
            <a:r>
              <a:rPr lang="zh-CN" altLang="en-US" sz="1000" dirty="0">
                <a:solidFill>
                  <a:srgbClr val="FFFFFF"/>
                </a:solidFill>
                <a:latin typeface="微软雅黑"/>
                <a:ea typeface="微软雅黑"/>
              </a:rPr>
              <a:t>客户端 </a:t>
            </a:r>
            <a:r>
              <a:rPr lang="en-US" altLang="zh-CN" sz="1000" dirty="0">
                <a:solidFill>
                  <a:srgbClr val="FFFFFF"/>
                </a:solidFill>
                <a:latin typeface="微软雅黑"/>
                <a:ea typeface="微软雅黑"/>
              </a:rPr>
              <a:t>hippy</a:t>
            </a:r>
            <a:r>
              <a:rPr lang="zh-CN" altLang="en-US" sz="1000" dirty="0">
                <a:solidFill>
                  <a:srgbClr val="FFFFFF"/>
                </a:solidFill>
                <a:latin typeface="微软雅黑"/>
                <a:ea typeface="微软雅黑"/>
              </a:rPr>
              <a:t>跨端</a:t>
            </a:r>
            <a:endParaRPr lang="en-US" altLang="zh-CN" sz="1000" dirty="0">
              <a:solidFill>
                <a:srgbClr val="FFFFFF"/>
              </a:solidFill>
              <a:latin typeface="微软雅黑"/>
              <a:ea typeface="微软雅黑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srgbClr val="FFFFFF"/>
                </a:solidFill>
                <a:latin typeface="微软雅黑"/>
                <a:ea typeface="微软雅黑"/>
              </a:rPr>
              <a:t>Java</a:t>
            </a:r>
            <a:r>
              <a:rPr lang="zh-CN" altLang="en-US" sz="1000" dirty="0">
                <a:solidFill>
                  <a:srgbClr val="FFFFFF"/>
                </a:solidFill>
                <a:latin typeface="微软雅黑"/>
                <a:ea typeface="微软雅黑"/>
              </a:rPr>
              <a:t> </a:t>
            </a:r>
            <a:r>
              <a:rPr lang="en-US" altLang="zh-CN" sz="1000" dirty="0">
                <a:solidFill>
                  <a:srgbClr val="FFFFFF"/>
                </a:solidFill>
                <a:latin typeface="微软雅黑"/>
                <a:ea typeface="微软雅黑"/>
              </a:rPr>
              <a:t>C++</a:t>
            </a:r>
            <a:r>
              <a:rPr lang="zh-CN" altLang="en-US" sz="1000" dirty="0">
                <a:solidFill>
                  <a:srgbClr val="FFFFFF"/>
                </a:solidFill>
                <a:latin typeface="微软雅黑"/>
                <a:ea typeface="微软雅黑"/>
              </a:rPr>
              <a:t> </a:t>
            </a:r>
            <a:r>
              <a:rPr lang="en-US" altLang="zh-CN" sz="1000" dirty="0">
                <a:solidFill>
                  <a:srgbClr val="FFFFFF"/>
                </a:solidFill>
                <a:latin typeface="微软雅黑"/>
                <a:ea typeface="微软雅黑"/>
              </a:rPr>
              <a:t>Vue</a:t>
            </a:r>
            <a:endParaRPr lang="zh-CN" altLang="en-US" sz="100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88671" y="412807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FFFF"/>
                </a:solidFill>
                <a:latin typeface="微软雅黑"/>
                <a:ea typeface="微软雅黑"/>
              </a:rPr>
              <a:t>徐俊杰龙</a:t>
            </a:r>
          </a:p>
        </p:txBody>
      </p:sp>
      <p:pic>
        <p:nvPicPr>
          <p:cNvPr id="6" name="图片 5" descr="一群年轻男人和女人&#10;&#10;中度可信度描述已自动生成">
            <a:extLst>
              <a:ext uri="{FF2B5EF4-FFF2-40B4-BE49-F238E27FC236}">
                <a16:creationId xmlns:a16="http://schemas.microsoft.com/office/drawing/2014/main" id="{5C747399-2532-DB4E-A81F-867339281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42" y="1772400"/>
            <a:ext cx="2259746" cy="2186477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820B9CA9-CF0F-054C-BE28-306D18A80C78}"/>
              </a:ext>
            </a:extLst>
          </p:cNvPr>
          <p:cNvSpPr txBox="1"/>
          <p:nvPr/>
        </p:nvSpPr>
        <p:spPr>
          <a:xfrm>
            <a:off x="7710244" y="2438556"/>
            <a:ext cx="1415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000000"/>
                </a:solidFill>
                <a:latin typeface="微软雅黑"/>
                <a:ea typeface="微软雅黑"/>
              </a:rPr>
              <a:t>2</a:t>
            </a:r>
            <a:endParaRPr lang="zh-CN" altLang="en-US" sz="4800" b="1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83854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white"/>
                </a:solidFill>
              </a:rPr>
              <a:t>Part Two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工作内容</a:t>
            </a:r>
            <a:endParaRPr kumimoji="1"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54293" y="3189169"/>
            <a:ext cx="0" cy="1494421"/>
          </a:xfrm>
          <a:prstGeom prst="line">
            <a:avLst/>
          </a:prstGeom>
          <a:noFill/>
          <a:ln w="762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97901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工作内容</a:t>
            </a:r>
          </a:p>
        </p:txBody>
      </p:sp>
      <p:sp>
        <p:nvSpPr>
          <p:cNvPr id="28" name="矩形 27"/>
          <p:cNvSpPr/>
          <p:nvPr/>
        </p:nvSpPr>
        <p:spPr>
          <a:xfrm flipV="1">
            <a:off x="371475" y="3344333"/>
            <a:ext cx="11178842" cy="169334"/>
          </a:xfrm>
          <a:prstGeom prst="rect">
            <a:avLst/>
          </a:prstGeom>
          <a:pattFill prst="ltUpDiag">
            <a:fgClr>
              <a:schemeClr val="accent1"/>
            </a:fgClr>
            <a:bgClr>
              <a:srgbClr val="E9E9E9"/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9" name="等腰三角形 5"/>
          <p:cNvSpPr/>
          <p:nvPr/>
        </p:nvSpPr>
        <p:spPr>
          <a:xfrm rot="5400000">
            <a:off x="11432973" y="3238825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0" name="等腰三角形 6"/>
          <p:cNvSpPr/>
          <p:nvPr/>
        </p:nvSpPr>
        <p:spPr>
          <a:xfrm rot="5400000">
            <a:off x="400787" y="3238825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1" name="等腰三角形 7"/>
          <p:cNvSpPr/>
          <p:nvPr/>
        </p:nvSpPr>
        <p:spPr>
          <a:xfrm rot="5400000">
            <a:off x="13335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2" name="等腰三角形 8"/>
          <p:cNvSpPr/>
          <p:nvPr/>
        </p:nvSpPr>
        <p:spPr>
          <a:xfrm rot="5400000">
            <a:off x="22606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3" name="等腰三角形 9"/>
          <p:cNvSpPr/>
          <p:nvPr/>
        </p:nvSpPr>
        <p:spPr>
          <a:xfrm rot="5400000">
            <a:off x="31877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4" name="等腰三角形 10"/>
          <p:cNvSpPr/>
          <p:nvPr/>
        </p:nvSpPr>
        <p:spPr>
          <a:xfrm rot="5400000">
            <a:off x="41148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5" name="等腰三角形 11"/>
          <p:cNvSpPr/>
          <p:nvPr/>
        </p:nvSpPr>
        <p:spPr>
          <a:xfrm rot="5400000">
            <a:off x="50419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6" name="等腰三角形 12"/>
          <p:cNvSpPr/>
          <p:nvPr/>
        </p:nvSpPr>
        <p:spPr>
          <a:xfrm rot="5400000">
            <a:off x="59690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7" name="等腰三角形 13"/>
          <p:cNvSpPr/>
          <p:nvPr/>
        </p:nvSpPr>
        <p:spPr>
          <a:xfrm rot="5400000">
            <a:off x="68961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8" name="等腰三角形 14"/>
          <p:cNvSpPr/>
          <p:nvPr/>
        </p:nvSpPr>
        <p:spPr>
          <a:xfrm rot="5400000">
            <a:off x="78232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9" name="等腰三角形 15"/>
          <p:cNvSpPr/>
          <p:nvPr/>
        </p:nvSpPr>
        <p:spPr>
          <a:xfrm rot="5400000">
            <a:off x="87503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40" name="等腰三角形 16"/>
          <p:cNvSpPr/>
          <p:nvPr/>
        </p:nvSpPr>
        <p:spPr>
          <a:xfrm rot="5400000">
            <a:off x="96774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41" name="等腰三角形 17"/>
          <p:cNvSpPr/>
          <p:nvPr/>
        </p:nvSpPr>
        <p:spPr>
          <a:xfrm rot="5400000">
            <a:off x="106045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cxnSp>
        <p:nvCxnSpPr>
          <p:cNvPr id="42" name="直接连接符 20"/>
          <p:cNvCxnSpPr>
            <a:cxnSpLocks/>
          </p:cNvCxnSpPr>
          <p:nvPr/>
        </p:nvCxnSpPr>
        <p:spPr>
          <a:xfrm>
            <a:off x="371475" y="4004732"/>
            <a:ext cx="0" cy="1495447"/>
          </a:xfrm>
          <a:prstGeom prst="line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43" name="矩形 42"/>
          <p:cNvSpPr/>
          <p:nvPr/>
        </p:nvSpPr>
        <p:spPr>
          <a:xfrm>
            <a:off x="483366" y="3962397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</a:rPr>
              <a:t>6.25</a:t>
            </a:r>
            <a:r>
              <a: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</a:rPr>
              <a:t>：初入客户端</a:t>
            </a:r>
          </a:p>
        </p:txBody>
      </p:sp>
      <p:sp>
        <p:nvSpPr>
          <p:cNvPr id="44" name="矩形 43"/>
          <p:cNvSpPr/>
          <p:nvPr/>
        </p:nvSpPr>
        <p:spPr>
          <a:xfrm>
            <a:off x="472249" y="4329025"/>
            <a:ext cx="3496635" cy="731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加入小悦项目组</a:t>
            </a:r>
            <a:endParaRPr lang="en-US" altLang="zh-CN" sz="11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完成简单的需求</a:t>
            </a:r>
            <a:endParaRPr lang="en-US" altLang="zh-CN" sz="11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在工作中入门</a:t>
            </a:r>
            <a:endParaRPr lang="en-US" altLang="zh-CN" sz="11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45" name="直接连接符 24"/>
          <p:cNvCxnSpPr>
            <a:cxnSpLocks/>
          </p:cNvCxnSpPr>
          <p:nvPr/>
        </p:nvCxnSpPr>
        <p:spPr>
          <a:xfrm>
            <a:off x="4072731" y="1574797"/>
            <a:ext cx="12757" cy="1460233"/>
          </a:xfrm>
          <a:prstGeom prst="line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46" name="矩形 45"/>
          <p:cNvSpPr/>
          <p:nvPr/>
        </p:nvSpPr>
        <p:spPr>
          <a:xfrm>
            <a:off x="4191766" y="1574797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</a:rPr>
              <a:t>7.10</a:t>
            </a:r>
            <a:r>
              <a: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</a:rPr>
              <a:t>：逐步深入</a:t>
            </a:r>
          </a:p>
        </p:txBody>
      </p:sp>
      <p:sp>
        <p:nvSpPr>
          <p:cNvPr id="47" name="矩形 46"/>
          <p:cNvSpPr/>
          <p:nvPr/>
        </p:nvSpPr>
        <p:spPr>
          <a:xfrm>
            <a:off x="4180650" y="1941425"/>
            <a:ext cx="3676503" cy="731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接手更多需求</a:t>
            </a:r>
            <a:endParaRPr lang="en-US" altLang="zh-CN" sz="11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从类比中学习、从挫折中学习</a:t>
            </a:r>
            <a:endParaRPr lang="en-US" altLang="zh-CN" sz="11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和同事对接需求，高效工程化开发</a:t>
            </a:r>
            <a:endParaRPr lang="en-US" altLang="zh-CN" sz="11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48" name="直接连接符 27"/>
          <p:cNvCxnSpPr>
            <a:cxnSpLocks/>
          </p:cNvCxnSpPr>
          <p:nvPr/>
        </p:nvCxnSpPr>
        <p:spPr>
          <a:xfrm>
            <a:off x="7857154" y="4004732"/>
            <a:ext cx="0" cy="1423302"/>
          </a:xfrm>
          <a:prstGeom prst="line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49" name="矩形 48"/>
          <p:cNvSpPr/>
          <p:nvPr/>
        </p:nvSpPr>
        <p:spPr>
          <a:xfrm>
            <a:off x="7969045" y="3962397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</a:rPr>
              <a:t>8.1</a:t>
            </a:r>
            <a:r>
              <a: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</a:rPr>
              <a:t>：渐入佳境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C4726BF-FF38-3040-A181-CEBF61EF0B92}"/>
              </a:ext>
            </a:extLst>
          </p:cNvPr>
          <p:cNvSpPr/>
          <p:nvPr/>
        </p:nvSpPr>
        <p:spPr>
          <a:xfrm>
            <a:off x="7957927" y="4362507"/>
            <a:ext cx="4444837" cy="731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综合应用学到的技术</a:t>
            </a:r>
            <a:endParaRPr lang="en-US" altLang="zh-CN" sz="11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负责基于</a:t>
            </a:r>
            <a:r>
              <a:rPr lang="en-US" altLang="zh-CN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Crossing</a:t>
            </a:r>
            <a:r>
              <a:rPr lang="zh-CN" alt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框架的标准日志库重构</a:t>
            </a:r>
            <a:endParaRPr lang="en-US" altLang="zh-CN" sz="11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endParaRPr lang="en-US" altLang="zh-CN" sz="11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38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工作内容</a:t>
            </a:r>
          </a:p>
        </p:txBody>
      </p:sp>
      <p:sp>
        <p:nvSpPr>
          <p:cNvPr id="20" name="矩形 19"/>
          <p:cNvSpPr/>
          <p:nvPr/>
        </p:nvSpPr>
        <p:spPr>
          <a:xfrm>
            <a:off x="656542" y="1661573"/>
            <a:ext cx="4897591" cy="47561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660342" y="1661573"/>
            <a:ext cx="6106055" cy="152189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60342" y="3278706"/>
            <a:ext cx="6106055" cy="152189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60342" y="4895839"/>
            <a:ext cx="6106055" cy="152189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989091" y="180985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需求</a:t>
            </a:r>
          </a:p>
        </p:txBody>
      </p:sp>
      <p:sp>
        <p:nvSpPr>
          <p:cNvPr id="25" name="矩形 24"/>
          <p:cNvSpPr/>
          <p:nvPr/>
        </p:nvSpPr>
        <p:spPr>
          <a:xfrm>
            <a:off x="5977976" y="2164591"/>
            <a:ext cx="5331708" cy="789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1.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VLink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的部分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UI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和逻辑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Bug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修复：安卓项目入门</a:t>
            </a:r>
            <a:endParaRPr lang="en-US" altLang="zh-CN" sz="12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2. </a:t>
            </a:r>
            <a:r>
              <a:rPr lang="en-US" altLang="zh-CN" sz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Xiaoyue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-hippy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的文本链接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Bug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修复：跨端技术入门</a:t>
            </a:r>
            <a:endParaRPr lang="en-US" altLang="zh-CN" sz="12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3.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Xiaoyue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-Android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的网络传参修复</a:t>
            </a:r>
          </a:p>
        </p:txBody>
      </p:sp>
      <p:sp>
        <p:nvSpPr>
          <p:cNvPr id="26" name="矩形 25"/>
          <p:cNvSpPr/>
          <p:nvPr/>
        </p:nvSpPr>
        <p:spPr>
          <a:xfrm>
            <a:off x="5989091" y="337007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优化</a:t>
            </a:r>
            <a:endParaRPr lang="zh-CN" altLang="en-US" sz="2400" b="1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977976" y="3771407"/>
            <a:ext cx="5894630" cy="1029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1. 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仿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iOS-pb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的网络传参，优化</a:t>
            </a:r>
            <a:r>
              <a:rPr lang="en-US" altLang="zh-CN" sz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VLink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安卓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request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包结构</a:t>
            </a:r>
            <a:endParaRPr lang="en-US" altLang="zh-CN" sz="12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2. 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针对多次出现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AAR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中的原生依赖问题，调研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Prefab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的工作原理，优化组件依赖关系</a:t>
            </a:r>
            <a:endParaRPr lang="en-US" altLang="zh-CN" sz="12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3.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调研并解决</a:t>
            </a:r>
            <a:r>
              <a:rPr lang="en-US" altLang="zh-CN" sz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Gmate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在吃鸡游戏中的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STL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问题，提出一套解决方案*</a:t>
            </a:r>
            <a:endParaRPr lang="en-US" altLang="zh-CN" sz="12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4.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完成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crossing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框架的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C++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版本降级，提高日志组件对旧项目的兼容性</a:t>
            </a:r>
            <a:endParaRPr lang="en-US" altLang="zh-CN" sz="12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989091" y="4974001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日志库重构项目</a:t>
            </a:r>
          </a:p>
        </p:txBody>
      </p:sp>
      <p:sp>
        <p:nvSpPr>
          <p:cNvPr id="29" name="矩形 28"/>
          <p:cNvSpPr/>
          <p:nvPr/>
        </p:nvSpPr>
        <p:spPr>
          <a:xfrm>
            <a:off x="5977976" y="5364977"/>
            <a:ext cx="5331708" cy="1029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0.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提前调研，设法增加日志加密和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IO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效率和同步安全问题，并做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demo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实验</a:t>
            </a:r>
            <a:endParaRPr lang="en-US" altLang="zh-CN" sz="12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1.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重构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C++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日志内核，增加加密模块，日志上报模块等</a:t>
            </a:r>
            <a:endParaRPr lang="en-US" altLang="zh-CN" sz="12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2. 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设计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Android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Java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应用层架构</a:t>
            </a:r>
            <a:endParaRPr lang="en-US" altLang="zh-CN" sz="12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3. 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编写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Demo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依次在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C++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层和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Java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层测试</a:t>
            </a:r>
            <a:endParaRPr lang="en-US" altLang="zh-CN" sz="12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6" name="图片 5" descr="表格&#10;&#10;低可信度描述已自动生成">
            <a:extLst>
              <a:ext uri="{FF2B5EF4-FFF2-40B4-BE49-F238E27FC236}">
                <a16:creationId xmlns:a16="http://schemas.microsoft.com/office/drawing/2014/main" id="{EE929121-A158-6C40-9A71-EEE55338A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50" y="2271524"/>
            <a:ext cx="4808717" cy="345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9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DD3203F-212C-E246-89F8-1C3CDD9474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E8C007-9433-FB47-B6CB-A7576B475A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92DBBB-31BA-8049-8A76-B58CA85F84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工作内容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DEB128-6B8B-3841-BD85-4653C064EF39}"/>
              </a:ext>
            </a:extLst>
          </p:cNvPr>
          <p:cNvSpPr txBox="1"/>
          <p:nvPr/>
        </p:nvSpPr>
        <p:spPr>
          <a:xfrm>
            <a:off x="2126512" y="2211572"/>
            <a:ext cx="7250703" cy="2211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平台兼容性问题：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 </a:t>
            </a:r>
            <a:r>
              <a:rPr kumimoji="1" lang="en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UI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差异，</a:t>
            </a:r>
            <a:r>
              <a:rPr kumimoji="1" lang="en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hippy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基于原生平台控件，两端实现有可能不一致，</a:t>
            </a:r>
            <a:r>
              <a:rPr kumimoji="1" lang="en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UI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联调要花费不少时间。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 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系统版本</a:t>
            </a:r>
            <a:r>
              <a:rPr kumimoji="1" lang="en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API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适配，有些能力低版本系统不具备，比如浮动键盘的高度获取，只有</a:t>
            </a:r>
            <a:r>
              <a:rPr kumimoji="1" lang="en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android 11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才支持。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kumimoji="1"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开发效率：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 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非</a:t>
            </a:r>
            <a:r>
              <a:rPr kumimoji="1" lang="en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功能使用原生实现，两端都要各实现一次。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 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对外给游戏接口传参太多，不方便接入。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FDB4E4-7A52-E04A-83D4-1A8177992156}"/>
              </a:ext>
            </a:extLst>
          </p:cNvPr>
          <p:cNvSpPr/>
          <p:nvPr/>
        </p:nvSpPr>
        <p:spPr>
          <a:xfrm>
            <a:off x="4428424" y="120023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平台差异、鲁棒性</a:t>
            </a:r>
          </a:p>
        </p:txBody>
      </p:sp>
    </p:spTree>
    <p:extLst>
      <p:ext uri="{BB962C8B-B14F-4D97-AF65-F5344CB8AC3E}">
        <p14:creationId xmlns:p14="http://schemas.microsoft.com/office/powerpoint/2010/main" val="337684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white"/>
                </a:solidFill>
              </a:rPr>
              <a:t>Part Three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工作思考</a:t>
            </a:r>
            <a:endParaRPr kumimoji="1"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54293" y="3189169"/>
            <a:ext cx="0" cy="1494421"/>
          </a:xfrm>
          <a:prstGeom prst="line">
            <a:avLst/>
          </a:prstGeom>
          <a:noFill/>
          <a:ln w="762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28785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82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009FB1"/>
      </a:accent1>
      <a:accent2>
        <a:srgbClr val="9FD9DE"/>
      </a:accent2>
      <a:accent3>
        <a:srgbClr val="0C3553"/>
      </a:accent3>
      <a:accent4>
        <a:srgbClr val="FFCC00"/>
      </a:accent4>
      <a:accent5>
        <a:srgbClr val="FF8900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1193</TotalTime>
  <Words>1315</Words>
  <Application>Microsoft Macintosh PowerPoint</Application>
  <PresentationFormat>宽屏</PresentationFormat>
  <Paragraphs>311</Paragraphs>
  <Slides>23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Microsoft YaHei</vt:lpstr>
      <vt:lpstr>Microsoft YaHei</vt:lpstr>
      <vt:lpstr>Arial</vt:lpstr>
      <vt:lpstr>Calibri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T177885</cp:lastModifiedBy>
  <cp:revision>193</cp:revision>
  <dcterms:created xsi:type="dcterms:W3CDTF">2015-08-18T02:51:41Z</dcterms:created>
  <dcterms:modified xsi:type="dcterms:W3CDTF">2021-08-18T07:56:37Z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2017-12-21T08:40:10.4087324Z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