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2"/>
  </p:notesMasterIdLst>
  <p:sldIdLst>
    <p:sldId id="283" r:id="rId3"/>
    <p:sldId id="284" r:id="rId4"/>
    <p:sldId id="285" r:id="rId5"/>
    <p:sldId id="262" r:id="rId6"/>
    <p:sldId id="286" r:id="rId7"/>
    <p:sldId id="264" r:id="rId8"/>
    <p:sldId id="265" r:id="rId9"/>
    <p:sldId id="287" r:id="rId10"/>
    <p:sldId id="266" r:id="rId11"/>
    <p:sldId id="298" r:id="rId12"/>
    <p:sldId id="299" r:id="rId13"/>
    <p:sldId id="300" r:id="rId14"/>
    <p:sldId id="288" r:id="rId15"/>
    <p:sldId id="269" r:id="rId16"/>
    <p:sldId id="268" r:id="rId17"/>
    <p:sldId id="270" r:id="rId18"/>
    <p:sldId id="296" r:id="rId19"/>
    <p:sldId id="276" r:id="rId20"/>
    <p:sldId id="291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3605"/>
  </p:normalViewPr>
  <p:slideViewPr>
    <p:cSldViewPr snapToGrid="0" snapToObjects="1">
      <p:cViewPr varScale="1">
        <p:scale>
          <a:sx n="120" d="100"/>
          <a:sy n="120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E515-D702-764B-A215-79B14312EF65}" type="datetimeFigureOut">
              <a:rPr kumimoji="1" lang="zh-CN" altLang="en-US" smtClean="0"/>
              <a:t>2021/8/10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DB2-B8EC-9C47-885B-C7A5EAB341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40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41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286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778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027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316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94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32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297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70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83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41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927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087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065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F7DB2-B8EC-9C47-885B-C7A5EAB3413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682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25602" y="652450"/>
            <a:ext cx="11340795" cy="487654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 rot="9861016" flipH="1">
            <a:off x="-2443125" y="4065941"/>
            <a:ext cx="8030020" cy="6922436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-15754" y="-23111"/>
            <a:ext cx="12207754" cy="361483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 userDrawn="1"/>
        </p:nvGrpSpPr>
        <p:grpSpPr>
          <a:xfrm>
            <a:off x="-2652465" y="3920365"/>
            <a:ext cx="7841069" cy="6746062"/>
            <a:chOff x="-2652465" y="3920365"/>
            <a:chExt cx="7841069" cy="6746062"/>
          </a:xfrm>
        </p:grpSpPr>
        <p:sp>
          <p:nvSpPr>
            <p:cNvPr id="22" name="等腰三角形 21"/>
            <p:cNvSpPr/>
            <p:nvPr/>
          </p:nvSpPr>
          <p:spPr>
            <a:xfrm rot="9861016" flipH="1">
              <a:off x="-2153421" y="4337093"/>
              <a:ext cx="7342025" cy="632933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cxnSp>
          <p:nvCxnSpPr>
            <p:cNvPr id="23" name="直接连接符 22"/>
            <p:cNvCxnSpPr>
              <a:stCxn id="22" idx="0"/>
            </p:cNvCxnSpPr>
            <p:nvPr/>
          </p:nvCxnSpPr>
          <p:spPr>
            <a:xfrm rot="20157596" flipV="1">
              <a:off x="1501986" y="6466432"/>
              <a:ext cx="610306" cy="413782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9861016" flipV="1">
              <a:off x="878946" y="3920365"/>
              <a:ext cx="3674091" cy="2121239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9861016" flipH="1" flipV="1">
              <a:off x="-2652465" y="4908468"/>
              <a:ext cx="3683320" cy="2126568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9861016" flipH="1">
              <a:off x="169930" y="5810758"/>
              <a:ext cx="1910682" cy="5811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1" name="等腰三角形 16"/>
            <p:cNvSpPr/>
            <p:nvPr/>
          </p:nvSpPr>
          <p:spPr>
            <a:xfrm rot="15261016" flipH="1">
              <a:off x="1255317" y="9492666"/>
              <a:ext cx="955342" cy="581138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5785627" cy="1231998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8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425601" y="2512807"/>
            <a:ext cx="5785627" cy="503730"/>
          </a:xfrm>
          <a:prstGeom prst="rect">
            <a:avLst/>
          </a:prstGeom>
          <a:noFill/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503730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415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5754" y="1968500"/>
            <a:ext cx="12207754" cy="4889500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4" name="组合 37"/>
          <p:cNvGrpSpPr/>
          <p:nvPr userDrawn="1"/>
        </p:nvGrpSpPr>
        <p:grpSpPr>
          <a:xfrm rot="10281601" flipH="1">
            <a:off x="7798517" y="6336748"/>
            <a:ext cx="2791863" cy="2406781"/>
            <a:chOff x="3241129" y="967902"/>
            <a:chExt cx="5709753" cy="4922199"/>
          </a:xfrm>
        </p:grpSpPr>
        <p:grpSp>
          <p:nvGrpSpPr>
            <p:cNvPr id="4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2" name="组合 37"/>
          <p:cNvGrpSpPr/>
          <p:nvPr userDrawn="1"/>
        </p:nvGrpSpPr>
        <p:grpSpPr>
          <a:xfrm rot="19800000" flipH="1">
            <a:off x="10206838" y="6059270"/>
            <a:ext cx="1800711" cy="1552339"/>
            <a:chOff x="3241129" y="967902"/>
            <a:chExt cx="5709753" cy="4922199"/>
          </a:xfrm>
        </p:grpSpPr>
        <p:grpSp>
          <p:nvGrpSpPr>
            <p:cNvPr id="53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56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7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0" name="组合 37"/>
          <p:cNvGrpSpPr/>
          <p:nvPr userDrawn="1"/>
        </p:nvGrpSpPr>
        <p:grpSpPr>
          <a:xfrm rot="1736580" flipH="1">
            <a:off x="10896689" y="4949948"/>
            <a:ext cx="1477337" cy="1273568"/>
            <a:chOff x="3241129" y="967902"/>
            <a:chExt cx="5709753" cy="4922199"/>
          </a:xfrm>
        </p:grpSpPr>
        <p:grpSp>
          <p:nvGrpSpPr>
            <p:cNvPr id="61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64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65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3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414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37"/>
          <p:cNvGrpSpPr/>
          <p:nvPr userDrawn="1"/>
        </p:nvGrpSpPr>
        <p:grpSpPr>
          <a:xfrm rot="10800000" flipH="1">
            <a:off x="3043306" y="889732"/>
            <a:ext cx="6105388" cy="5263272"/>
            <a:chOff x="3241129" y="967902"/>
            <a:chExt cx="5709753" cy="4922199"/>
          </a:xfrm>
        </p:grpSpPr>
        <p:grpSp>
          <p:nvGrpSpPr>
            <p:cNvPr id="20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23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4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2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1998"/>
          </a:xfrm>
          <a:prstGeom prst="rect">
            <a:avLst/>
          </a:prstGeom>
          <a:noFill/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015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8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70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  <p:sp>
        <p:nvSpPr>
          <p:cNvPr id="30" name="矩形 29"/>
          <p:cNvSpPr/>
          <p:nvPr userDrawn="1"/>
        </p:nvSpPr>
        <p:spPr>
          <a:xfrm>
            <a:off x="0" y="2920999"/>
            <a:ext cx="12192000" cy="3996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3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6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56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2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2673478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3618280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3816575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447221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512786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578350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3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778891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723693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921988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357763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42332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8889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5520901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4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/>
        </p:nvGrpSpPr>
        <p:grpSpPr>
          <a:xfrm rot="693700">
            <a:off x="6432728" y="-2025321"/>
            <a:ext cx="7510760" cy="6474794"/>
            <a:chOff x="3241129" y="967902"/>
            <a:chExt cx="5709753" cy="4922199"/>
          </a:xfrm>
        </p:grpSpPr>
        <p:grpSp>
          <p:nvGrpSpPr>
            <p:cNvPr id="28" name="组合 27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1" name="等腰三角形 30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2" name="直接连接符 31"/>
              <p:cNvCxnSpPr>
                <a:stCxn id="31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等腰三角形 28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0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 rot="2715711">
            <a:off x="-1269661" y="5733927"/>
            <a:ext cx="3282274" cy="2829546"/>
            <a:chOff x="3241129" y="967902"/>
            <a:chExt cx="5709753" cy="4922199"/>
          </a:xfrm>
        </p:grpSpPr>
        <p:grpSp>
          <p:nvGrpSpPr>
            <p:cNvPr id="43" name="组合 42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6" name="等腰三角形 45"/>
              <p:cNvSpPr/>
              <p:nvPr/>
            </p:nvSpPr>
            <p:spPr>
              <a:xfrm>
                <a:off x="3241126" y="967902"/>
                <a:ext cx="5709748" cy="4922196"/>
              </a:xfrm>
              <a:prstGeom prst="triangl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7" name="直接连接符 46"/>
              <p:cNvCxnSpPr>
                <a:stCxn id="46" idx="0"/>
              </p:cNvCxnSpPr>
              <p:nvPr/>
            </p:nvCxnSpPr>
            <p:spPr>
              <a:xfrm rot="11303420" flipH="1" flipV="1">
                <a:off x="5858688" y="985310"/>
                <a:ext cx="474623" cy="32179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等腰三角形 43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5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6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423004" y="1147577"/>
            <a:ext cx="5785627" cy="944802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5" name="直接连接符 46"/>
          <p:cNvCxnSpPr/>
          <p:nvPr userDrawn="1"/>
        </p:nvCxnSpPr>
        <p:spPr>
          <a:xfrm>
            <a:off x="1442998" y="2092379"/>
            <a:ext cx="4088007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36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1442998" y="2290674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442998" y="294631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1423003" y="360196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13"/>
          <p:cNvSpPr>
            <a:spLocks noGrp="1"/>
          </p:cNvSpPr>
          <p:nvPr>
            <p:ph type="body" sz="quarter" idx="14"/>
          </p:nvPr>
        </p:nvSpPr>
        <p:spPr>
          <a:xfrm>
            <a:off x="1423003" y="4257603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13"/>
          <p:cNvSpPr>
            <a:spLocks noGrp="1"/>
          </p:cNvSpPr>
          <p:nvPr>
            <p:ph type="body" sz="quarter" idx="15"/>
          </p:nvPr>
        </p:nvSpPr>
        <p:spPr>
          <a:xfrm>
            <a:off x="1423002" y="4889587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13"/>
          <p:cNvSpPr>
            <a:spLocks noGrp="1"/>
          </p:cNvSpPr>
          <p:nvPr>
            <p:ph type="body" sz="quarter" idx="16"/>
          </p:nvPr>
        </p:nvSpPr>
        <p:spPr>
          <a:xfrm>
            <a:off x="1423001" y="5545230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8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 rot="2835027" flipH="1">
            <a:off x="7909724" y="2222235"/>
            <a:ext cx="6126790" cy="5281720"/>
            <a:chOff x="3241129" y="967902"/>
            <a:chExt cx="5709753" cy="4922199"/>
          </a:xfrm>
        </p:grpSpPr>
        <p:grpSp>
          <p:nvGrpSpPr>
            <p:cNvPr id="5" name="组合 4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8" name="等腰三角形 7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9" name="直接连接符 8"/>
              <p:cNvCxnSpPr>
                <a:stCxn id="8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等腰三角形 5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932350" y="311402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/>
          </p:nvPr>
        </p:nvSpPr>
        <p:spPr>
          <a:xfrm>
            <a:off x="939294" y="3936380"/>
            <a:ext cx="5785627" cy="82236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98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flipH="1" flipV="1">
            <a:off x="-27998" y="6684266"/>
            <a:ext cx="12207852" cy="196846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268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4" name="组合 37"/>
          <p:cNvGrpSpPr/>
          <p:nvPr userDrawn="1"/>
        </p:nvGrpSpPr>
        <p:grpSpPr>
          <a:xfrm rot="16200000" flipH="1">
            <a:off x="-3130981" y="3168345"/>
            <a:ext cx="7576411" cy="6531396"/>
            <a:chOff x="3241129" y="967902"/>
            <a:chExt cx="5709753" cy="4922199"/>
          </a:xfrm>
        </p:grpSpPr>
        <p:grpSp>
          <p:nvGrpSpPr>
            <p:cNvPr id="35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38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9" name="直接连接符 42"/>
              <p:cNvCxnSpPr/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47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5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6200000">
            <a:off x="8652407" y="3330556"/>
            <a:ext cx="6881113" cy="173779"/>
          </a:xfrm>
          <a:prstGeom prst="rect">
            <a:avLst/>
          </a:prstGeom>
          <a:pattFill prst="ltUpDiag">
            <a:fgClr>
              <a:srgbClr val="1A9895"/>
            </a:fgClr>
            <a:bgClr>
              <a:srgbClr val="E9E9E9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2"/>
          <p:cNvSpPr/>
          <p:nvPr userDrawn="1"/>
        </p:nvSpPr>
        <p:spPr>
          <a:xfrm>
            <a:off x="657225" y="364331"/>
            <a:ext cx="1607344" cy="707232"/>
          </a:xfrm>
          <a:custGeom>
            <a:avLst/>
            <a:gdLst>
              <a:gd name="connsiteX0" fmla="*/ 0 w 1607344"/>
              <a:gd name="connsiteY0" fmla="*/ 707232 h 707232"/>
              <a:gd name="connsiteX1" fmla="*/ 0 w 1607344"/>
              <a:gd name="connsiteY1" fmla="*/ 0 h 707232"/>
              <a:gd name="connsiteX2" fmla="*/ 1607344 w 1607344"/>
              <a:gd name="connsiteY2" fmla="*/ 0 h 7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7344" h="707232">
                <a:moveTo>
                  <a:pt x="0" y="707232"/>
                </a:moveTo>
                <a:lnTo>
                  <a:pt x="0" y="0"/>
                </a:lnTo>
                <a:lnTo>
                  <a:pt x="1607344" y="0"/>
                </a:ln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15009001" flipH="1">
            <a:off x="7910336" y="3529802"/>
            <a:ext cx="5967820" cy="5144678"/>
            <a:chOff x="3241129" y="967902"/>
            <a:chExt cx="5709753" cy="4922199"/>
          </a:xfrm>
          <a:solidFill>
            <a:schemeClr val="bg1">
              <a:lumMod val="95000"/>
            </a:schemeClr>
          </a:solidFill>
        </p:grpSpPr>
        <p:grpSp>
          <p:nvGrpSpPr>
            <p:cNvPr id="46" name="组合 45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  <a:grpFill/>
          </p:grpSpPr>
          <p:sp>
            <p:nvSpPr>
              <p:cNvPr id="49" name="等腰三角形 48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grpFill/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0" name="直接连接符 49"/>
              <p:cNvCxnSpPr>
                <a:stCxn id="49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grpFill/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等腰三角形 46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8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组合 37"/>
          <p:cNvGrpSpPr/>
          <p:nvPr userDrawn="1"/>
        </p:nvGrpSpPr>
        <p:grpSpPr>
          <a:xfrm rot="15009001" flipH="1">
            <a:off x="8397836" y="3808906"/>
            <a:ext cx="5196791" cy="4479997"/>
            <a:chOff x="3241129" y="967902"/>
            <a:chExt cx="5709753" cy="4922199"/>
          </a:xfrm>
        </p:grpSpPr>
        <p:grpSp>
          <p:nvGrpSpPr>
            <p:cNvPr id="39" name="组合 38"/>
            <p:cNvGrpSpPr/>
            <p:nvPr/>
          </p:nvGrpSpPr>
          <p:grpSpPr>
            <a:xfrm>
              <a:off x="3241129" y="967902"/>
              <a:ext cx="5709753" cy="4922199"/>
              <a:chOff x="3241126" y="967902"/>
              <a:chExt cx="5709748" cy="4922199"/>
            </a:xfrm>
          </p:grpSpPr>
          <p:sp>
            <p:nvSpPr>
              <p:cNvPr id="42" name="等腰三角形 41"/>
              <p:cNvSpPr/>
              <p:nvPr/>
            </p:nvSpPr>
            <p:spPr>
              <a:xfrm>
                <a:off x="3241126" y="967902"/>
                <a:ext cx="5709747" cy="492219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rot="11303420" flipH="1" flipV="1">
                <a:off x="5858688" y="985309"/>
                <a:ext cx="474623" cy="321790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6093606" y="4240456"/>
                <a:ext cx="2857268" cy="1649645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V="1">
                <a:off x="3241127" y="4236312"/>
                <a:ext cx="2864445" cy="1653789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等腰三角形 39"/>
            <p:cNvSpPr/>
            <p:nvPr/>
          </p:nvSpPr>
          <p:spPr>
            <a:xfrm>
              <a:off x="5353054" y="4334047"/>
              <a:ext cx="1485901" cy="451940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41" name="等腰三角形 16"/>
            <p:cNvSpPr/>
            <p:nvPr/>
          </p:nvSpPr>
          <p:spPr>
            <a:xfrm rot="16200000">
              <a:off x="5407214" y="1449360"/>
              <a:ext cx="742950" cy="451940"/>
            </a:xfrm>
            <a:custGeom>
              <a:avLst/>
              <a:gdLst>
                <a:gd name="connsiteX0" fmla="*/ 0 w 1485900"/>
                <a:gd name="connsiteY0" fmla="*/ 451940 h 451940"/>
                <a:gd name="connsiteX1" fmla="*/ 742950 w 1485900"/>
                <a:gd name="connsiteY1" fmla="*/ 0 h 451940"/>
                <a:gd name="connsiteX2" fmla="*/ 1485900 w 1485900"/>
                <a:gd name="connsiteY2" fmla="*/ 451940 h 451940"/>
                <a:gd name="connsiteX3" fmla="*/ 0 w 1485900"/>
                <a:gd name="connsiteY3" fmla="*/ 451940 h 451940"/>
                <a:gd name="connsiteX0" fmla="*/ 123324 w 742950"/>
                <a:gd name="connsiteY0" fmla="*/ 432689 h 451940"/>
                <a:gd name="connsiteX1" fmla="*/ 0 w 742950"/>
                <a:gd name="connsiteY1" fmla="*/ 0 h 451940"/>
                <a:gd name="connsiteX2" fmla="*/ 742950 w 742950"/>
                <a:gd name="connsiteY2" fmla="*/ 451940 h 451940"/>
                <a:gd name="connsiteX3" fmla="*/ 123324 w 742950"/>
                <a:gd name="connsiteY3" fmla="*/ 432689 h 45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451940">
                  <a:moveTo>
                    <a:pt x="123324" y="432689"/>
                  </a:moveTo>
                  <a:lnTo>
                    <a:pt x="0" y="0"/>
                  </a:lnTo>
                  <a:lnTo>
                    <a:pt x="742950" y="451940"/>
                  </a:lnTo>
                  <a:lnTo>
                    <a:pt x="123324" y="43268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49820" y="445674"/>
            <a:ext cx="847485" cy="666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597305" y="445674"/>
            <a:ext cx="2442257" cy="3076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endParaRPr kumimoji="1" lang="zh-CN" altLang="en-US" dirty="0"/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305" y="712635"/>
            <a:ext cx="2442257" cy="3996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46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9" r:id="rId3"/>
    <p:sldLayoutId id="2147483700" r:id="rId4"/>
    <p:sldLayoutId id="2147483701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25602" y="1199862"/>
            <a:ext cx="8573432" cy="1231998"/>
          </a:xfrm>
        </p:spPr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2021</a:t>
            </a:r>
            <a:r>
              <a:rPr lang="zh-CN" altLang="en-US" dirty="0">
                <a:solidFill>
                  <a:prstClr val="white"/>
                </a:solidFill>
              </a:rPr>
              <a:t> 用户平台部个人述职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37475" y="2512807"/>
            <a:ext cx="5785627" cy="503730"/>
          </a:xfrm>
        </p:spPr>
        <p:txBody>
          <a:bodyPr/>
          <a:lstStyle/>
          <a:p>
            <a:r>
              <a:rPr lang="en-US" altLang="zh-CN" dirty="0">
                <a:solidFill>
                  <a:prstClr val="black"/>
                </a:solidFill>
              </a:rPr>
              <a:t>2021.06.25-2021.08.10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8474925" y="5719887"/>
            <a:ext cx="3291472" cy="94854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prstClr val="black"/>
                </a:solidFill>
              </a:rPr>
              <a:t>汇报人：</a:t>
            </a:r>
            <a:r>
              <a:rPr lang="en-US" altLang="zh-CN" dirty="0" err="1">
                <a:solidFill>
                  <a:prstClr val="black"/>
                </a:solidFill>
              </a:rPr>
              <a:t>gestaltxu</a:t>
            </a:r>
            <a:r>
              <a:rPr lang="zh-CN" altLang="en-US" dirty="0">
                <a:solidFill>
                  <a:prstClr val="black"/>
                </a:solidFill>
              </a:rPr>
              <a:t> 徐俊杰龙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034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58BE8A8-42DF-214D-ABA2-C7CF6D1BB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C53903-875F-E14A-92C0-08293FC2D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88A84C1-ACBA-5F4E-9CB9-94E535C35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A8AC0FB6-AD1E-534E-AC66-FD7AFC26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8" y="1234801"/>
            <a:ext cx="8300763" cy="547880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222323-AAAE-1A4E-AF3B-A5BF6C22B081}"/>
              </a:ext>
            </a:extLst>
          </p:cNvPr>
          <p:cNvSpPr/>
          <p:nvPr/>
        </p:nvSpPr>
        <p:spPr>
          <a:xfrm>
            <a:off x="8604218" y="1838526"/>
            <a:ext cx="5331708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调研：原日志库架构</a:t>
            </a:r>
            <a:endParaRPr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画图不误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coding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功</a:t>
            </a:r>
          </a:p>
        </p:txBody>
      </p:sp>
    </p:spTree>
    <p:extLst>
      <p:ext uri="{BB962C8B-B14F-4D97-AF65-F5344CB8AC3E}">
        <p14:creationId xmlns:p14="http://schemas.microsoft.com/office/powerpoint/2010/main" val="157287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58BE8A8-42DF-214D-ABA2-C7CF6D1BB4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DBC53903-875F-E14A-92C0-08293FC2D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088A84C1-ACBA-5F4E-9CB9-94E535C35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5DA96CF3-B75E-9D45-BA4A-BB0AB387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392" y="0"/>
            <a:ext cx="720622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69BDF8F-2623-EC49-9D96-EFFD32833740}"/>
              </a:ext>
            </a:extLst>
          </p:cNvPr>
          <p:cNvSpPr/>
          <p:nvPr/>
        </p:nvSpPr>
        <p:spPr>
          <a:xfrm>
            <a:off x="672330" y="2146870"/>
            <a:ext cx="5331708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调研：新日志库模块</a:t>
            </a:r>
            <a:endParaRPr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画图不误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coding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功</a:t>
            </a:r>
          </a:p>
        </p:txBody>
      </p:sp>
    </p:spTree>
    <p:extLst>
      <p:ext uri="{BB962C8B-B14F-4D97-AF65-F5344CB8AC3E}">
        <p14:creationId xmlns:p14="http://schemas.microsoft.com/office/powerpoint/2010/main" val="156677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3189AB-7310-044D-BB69-260D9A86415C}"/>
              </a:ext>
            </a:extLst>
          </p:cNvPr>
          <p:cNvSpPr/>
          <p:nvPr/>
        </p:nvSpPr>
        <p:spPr>
          <a:xfrm>
            <a:off x="4039562" y="912435"/>
            <a:ext cx="5331708" cy="709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调研：加密模块算法对比实验</a:t>
            </a:r>
            <a:endParaRPr lang="en-US" altLang="zh-CN" sz="2000" b="1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	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CFB489-9D8F-794D-BFE6-B92234D21754}"/>
              </a:ext>
            </a:extLst>
          </p:cNvPr>
          <p:cNvSpPr/>
          <p:nvPr/>
        </p:nvSpPr>
        <p:spPr>
          <a:xfrm>
            <a:off x="87123" y="1524958"/>
            <a:ext cx="4270468" cy="14851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4AD3BA-56CF-1043-9A58-BAE9683D7A02}"/>
              </a:ext>
            </a:extLst>
          </p:cNvPr>
          <p:cNvSpPr/>
          <p:nvPr/>
        </p:nvSpPr>
        <p:spPr>
          <a:xfrm>
            <a:off x="415871" y="1673244"/>
            <a:ext cx="369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对称加密（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AES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为例）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07C4BD-FDF2-0341-A180-DF6DF5EDD080}"/>
              </a:ext>
            </a:extLst>
          </p:cNvPr>
          <p:cNvSpPr/>
          <p:nvPr/>
        </p:nvSpPr>
        <p:spPr>
          <a:xfrm>
            <a:off x="404756" y="2027976"/>
            <a:ext cx="3825243" cy="79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加解密速度快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资源占用少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客户端被逆向，则无法保证用户未脱敏信息的安全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566FB3-065B-EF42-AC0E-3FC9753CAF15}"/>
              </a:ext>
            </a:extLst>
          </p:cNvPr>
          <p:cNvSpPr/>
          <p:nvPr/>
        </p:nvSpPr>
        <p:spPr>
          <a:xfrm>
            <a:off x="7250479" y="1524958"/>
            <a:ext cx="4270468" cy="14851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C57C53-6E22-0541-B771-94CB36B6963F}"/>
              </a:ext>
            </a:extLst>
          </p:cNvPr>
          <p:cNvSpPr/>
          <p:nvPr/>
        </p:nvSpPr>
        <p:spPr>
          <a:xfrm>
            <a:off x="7579227" y="1673244"/>
            <a:ext cx="3697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非对称加密（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RSA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为例）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A4F13-8F3E-5F44-9161-3061B20AE0DE}"/>
              </a:ext>
            </a:extLst>
          </p:cNvPr>
          <p:cNvSpPr/>
          <p:nvPr/>
        </p:nvSpPr>
        <p:spPr>
          <a:xfrm>
            <a:off x="7568112" y="2027976"/>
            <a:ext cx="3825243" cy="790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加解密速度慢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资源占用多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相对更加安全（在黑产算力有限的情况下）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1B6B584-9058-B142-992B-13C33C3E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81069"/>
              </p:ext>
            </p:extLst>
          </p:nvPr>
        </p:nvGraphicFramePr>
        <p:xfrm>
          <a:off x="0" y="3048000"/>
          <a:ext cx="5252485" cy="3810000"/>
        </p:xfrm>
        <a:graphic>
          <a:graphicData uri="http://schemas.openxmlformats.org/drawingml/2006/table">
            <a:tbl>
              <a:tblPr/>
              <a:tblGrid>
                <a:gridCol w="1050497">
                  <a:extLst>
                    <a:ext uri="{9D8B030D-6E8A-4147-A177-3AD203B41FA5}">
                      <a16:colId xmlns:a16="http://schemas.microsoft.com/office/drawing/2014/main" val="2527220735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338782001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2193239512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2685193231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439312601"/>
                    </a:ext>
                  </a:extLst>
                </a:gridCol>
              </a:tblGrid>
              <a:tr h="5643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原始文件大小（</a:t>
                      </a:r>
                      <a:r>
                        <a:rPr lang="en" b="1" dirty="0">
                          <a:solidFill>
                            <a:srgbClr val="4F4F4F"/>
                          </a:solidFill>
                          <a:effectLst/>
                        </a:rPr>
                        <a:t>M）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加密后文件大小（</a:t>
                      </a:r>
                      <a:r>
                        <a:rPr lang="en" b="1">
                          <a:solidFill>
                            <a:srgbClr val="4F4F4F"/>
                          </a:solidFill>
                          <a:effectLst/>
                        </a:rPr>
                        <a:t>M）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加密平均用时（秒）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解密平均用时（秒）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83007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1.6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878629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6.4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06579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6.4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12.8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256010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12.8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25.6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65867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25.6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51.2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19311"/>
                  </a:ext>
                </a:extLst>
              </a:tr>
              <a:tr h="3435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51.2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102.4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24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33624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FB2E1C7-DBD4-2B43-920E-7541BB447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71847"/>
              </p:ext>
            </p:extLst>
          </p:nvPr>
        </p:nvGraphicFramePr>
        <p:xfrm>
          <a:off x="6705416" y="3033510"/>
          <a:ext cx="5252485" cy="3838980"/>
        </p:xfrm>
        <a:graphic>
          <a:graphicData uri="http://schemas.openxmlformats.org/drawingml/2006/table">
            <a:tbl>
              <a:tblPr/>
              <a:tblGrid>
                <a:gridCol w="1050497">
                  <a:extLst>
                    <a:ext uri="{9D8B030D-6E8A-4147-A177-3AD203B41FA5}">
                      <a16:colId xmlns:a16="http://schemas.microsoft.com/office/drawing/2014/main" val="2293354999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1828263010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1938036943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2931184699"/>
                    </a:ext>
                  </a:extLst>
                </a:gridCol>
                <a:gridCol w="1050497">
                  <a:extLst>
                    <a:ext uri="{9D8B030D-6E8A-4147-A177-3AD203B41FA5}">
                      <a16:colId xmlns:a16="http://schemas.microsoft.com/office/drawing/2014/main" val="620382742"/>
                    </a:ext>
                  </a:extLst>
                </a:gridCol>
              </a:tblGrid>
              <a:tr h="12206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原始文件大小（</a:t>
                      </a:r>
                      <a:r>
                        <a:rPr lang="en" b="1">
                          <a:solidFill>
                            <a:srgbClr val="4F4F4F"/>
                          </a:solidFill>
                          <a:effectLst/>
                        </a:rPr>
                        <a:t>KB）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加密后文件大小（</a:t>
                      </a:r>
                      <a:r>
                        <a:rPr lang="en" b="1">
                          <a:solidFill>
                            <a:srgbClr val="4F4F4F"/>
                          </a:solidFill>
                          <a:effectLst/>
                        </a:rPr>
                        <a:t>KB）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加密平均用时（秒）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解密平均用时（秒）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3378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30534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9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031432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192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192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03115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384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384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85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7474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768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768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170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2140"/>
                  </a:ext>
                </a:extLst>
              </a:tr>
              <a:tr h="431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1">
                          <a:solidFill>
                            <a:srgbClr val="4F4F4F"/>
                          </a:solidFill>
                          <a:effectLst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1536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1536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330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6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56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经验总结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047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78" name="矩形 77"/>
          <p:cNvSpPr/>
          <p:nvPr/>
        </p:nvSpPr>
        <p:spPr>
          <a:xfrm>
            <a:off x="4832291" y="4604339"/>
            <a:ext cx="2527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Stack</a:t>
            </a: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 </a:t>
            </a:r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Overflow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11136" y="5055323"/>
            <a:ext cx="2769729" cy="51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或者其他网站、搜索引擎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提供报错码，准确定位错误所在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4537612" y="1551446"/>
            <a:ext cx="3116776" cy="2892197"/>
            <a:chOff x="4537612" y="1551446"/>
            <a:chExt cx="3116776" cy="2892197"/>
          </a:xfrm>
        </p:grpSpPr>
        <p:grpSp>
          <p:nvGrpSpPr>
            <p:cNvPr id="8" name="组 7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61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62" name="直接连接符 17"/>
              <p:cNvCxnSpPr>
                <a:stCxn id="64" idx="0"/>
              </p:cNvCxnSpPr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3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4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06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4" name="文本框 73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1940447" y="460433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官方文档</a:t>
            </a:r>
          </a:p>
        </p:txBody>
      </p:sp>
      <p:sp>
        <p:nvSpPr>
          <p:cNvPr id="109" name="矩形 108"/>
          <p:cNvSpPr/>
          <p:nvPr/>
        </p:nvSpPr>
        <p:spPr>
          <a:xfrm>
            <a:off x="1263467" y="5055323"/>
            <a:ext cx="2769729" cy="290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提供最全的使用说明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10" name="组 109"/>
          <p:cNvGrpSpPr/>
          <p:nvPr/>
        </p:nvGrpSpPr>
        <p:grpSpPr>
          <a:xfrm>
            <a:off x="1089943" y="1551446"/>
            <a:ext cx="3116776" cy="2892197"/>
            <a:chOff x="4537612" y="1551446"/>
            <a:chExt cx="3116776" cy="2892197"/>
          </a:xfrm>
        </p:grpSpPr>
        <p:grpSp>
          <p:nvGrpSpPr>
            <p:cNvPr id="111" name="组 110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13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14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6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8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19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9143561" y="46043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源码</a:t>
            </a:r>
          </a:p>
        </p:txBody>
      </p:sp>
      <p:sp>
        <p:nvSpPr>
          <p:cNvPr id="122" name="矩形 121"/>
          <p:cNvSpPr/>
          <p:nvPr/>
        </p:nvSpPr>
        <p:spPr>
          <a:xfrm>
            <a:off x="8158805" y="5055323"/>
            <a:ext cx="2769729" cy="510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如果有源码</a:t>
            </a:r>
            <a:endParaRPr lang="en-US" altLang="zh-CN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看源码是最能深入理解错误原因的手段</a:t>
            </a:r>
            <a:endParaRPr lang="zh-CN" altLang="en-US" sz="11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grpSp>
        <p:nvGrpSpPr>
          <p:cNvPr id="123" name="组 122"/>
          <p:cNvGrpSpPr/>
          <p:nvPr/>
        </p:nvGrpSpPr>
        <p:grpSpPr>
          <a:xfrm>
            <a:off x="7985281" y="1551446"/>
            <a:ext cx="3116776" cy="2892197"/>
            <a:chOff x="4537612" y="1551446"/>
            <a:chExt cx="3116776" cy="2892197"/>
          </a:xfrm>
        </p:grpSpPr>
        <p:grpSp>
          <p:nvGrpSpPr>
            <p:cNvPr id="124" name="组 123"/>
            <p:cNvGrpSpPr/>
            <p:nvPr/>
          </p:nvGrpSpPr>
          <p:grpSpPr>
            <a:xfrm>
              <a:off x="4537612" y="1551446"/>
              <a:ext cx="3116776" cy="2892197"/>
              <a:chOff x="4537612" y="1551446"/>
              <a:chExt cx="3116776" cy="2892197"/>
            </a:xfrm>
          </p:grpSpPr>
          <p:sp>
            <p:nvSpPr>
              <p:cNvPr id="126" name="等腰三角形 16"/>
              <p:cNvSpPr/>
              <p:nvPr/>
            </p:nvSpPr>
            <p:spPr>
              <a:xfrm flipH="1">
                <a:off x="4537613" y="1551446"/>
                <a:ext cx="3116775" cy="268687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5715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cxnSp>
            <p:nvCxnSpPr>
              <p:cNvPr id="127" name="直接连接符 17"/>
              <p:cNvCxnSpPr/>
              <p:nvPr/>
            </p:nvCxnSpPr>
            <p:spPr>
              <a:xfrm rot="10296580" flipV="1">
                <a:off x="5966459" y="1560948"/>
                <a:ext cx="259082" cy="17565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8" name="直接连接符 18"/>
              <p:cNvCxnSpPr/>
              <p:nvPr/>
            </p:nvCxnSpPr>
            <p:spPr>
              <a:xfrm flipV="1">
                <a:off x="4537612" y="3337833"/>
                <a:ext cx="1559695" cy="900491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直接连接符 19"/>
              <p:cNvCxnSpPr/>
              <p:nvPr/>
            </p:nvCxnSpPr>
            <p:spPr>
              <a:xfrm flipH="1" flipV="1">
                <a:off x="6090775" y="3335571"/>
                <a:ext cx="1563613" cy="902753"/>
              </a:xfrm>
              <a:prstGeom prst="line">
                <a:avLst/>
              </a:pr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0" name="等腰三角形 14"/>
              <p:cNvSpPr/>
              <p:nvPr/>
            </p:nvSpPr>
            <p:spPr>
              <a:xfrm flipH="1">
                <a:off x="5690447" y="3453090"/>
                <a:ext cx="811107" cy="24670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1" name="等腰三角形 16"/>
              <p:cNvSpPr/>
              <p:nvPr/>
            </p:nvSpPr>
            <p:spPr>
              <a:xfrm rot="5400000" flipH="1">
                <a:off x="6082478" y="1862385"/>
                <a:ext cx="405554" cy="246700"/>
              </a:xfrm>
              <a:custGeom>
                <a:avLst/>
                <a:gdLst>
                  <a:gd name="connsiteX0" fmla="*/ 0 w 1485900"/>
                  <a:gd name="connsiteY0" fmla="*/ 451940 h 451940"/>
                  <a:gd name="connsiteX1" fmla="*/ 742950 w 1485900"/>
                  <a:gd name="connsiteY1" fmla="*/ 0 h 451940"/>
                  <a:gd name="connsiteX2" fmla="*/ 1485900 w 1485900"/>
                  <a:gd name="connsiteY2" fmla="*/ 451940 h 451940"/>
                  <a:gd name="connsiteX3" fmla="*/ 0 w 1485900"/>
                  <a:gd name="connsiteY3" fmla="*/ 451940 h 451940"/>
                  <a:gd name="connsiteX0" fmla="*/ 123324 w 742950"/>
                  <a:gd name="connsiteY0" fmla="*/ 432689 h 451940"/>
                  <a:gd name="connsiteX1" fmla="*/ 0 w 742950"/>
                  <a:gd name="connsiteY1" fmla="*/ 0 h 451940"/>
                  <a:gd name="connsiteX2" fmla="*/ 742950 w 742950"/>
                  <a:gd name="connsiteY2" fmla="*/ 451940 h 451940"/>
                  <a:gd name="connsiteX3" fmla="*/ 123324 w 742950"/>
                  <a:gd name="connsiteY3" fmla="*/ 432689 h 45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950" h="451940">
                    <a:moveTo>
                      <a:pt x="123324" y="432689"/>
                    </a:moveTo>
                    <a:lnTo>
                      <a:pt x="0" y="0"/>
                    </a:lnTo>
                    <a:lnTo>
                      <a:pt x="742950" y="451940"/>
                    </a:lnTo>
                    <a:lnTo>
                      <a:pt x="123324" y="432689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32" name="等腰三角形 16"/>
              <p:cNvSpPr/>
              <p:nvPr/>
            </p:nvSpPr>
            <p:spPr>
              <a:xfrm rot="10800000" flipH="1">
                <a:off x="4941735" y="2462537"/>
                <a:ext cx="2298080" cy="1981106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endParaRPr lang="zh-CN" altLang="en-US" kern="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25" name="文本框 124"/>
            <p:cNvSpPr txBox="1"/>
            <p:nvPr/>
          </p:nvSpPr>
          <p:spPr>
            <a:xfrm>
              <a:off x="5719134" y="2629913"/>
              <a:ext cx="75373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/>
                  <a:ea typeface="微软雅黑"/>
                </a:rPr>
                <a:t>3</a:t>
              </a:r>
              <a:endParaRPr lang="zh-CN" altLang="en-US" sz="72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6C1AC73E-9B79-B34B-AB4A-5DBBC7587DC1}"/>
              </a:ext>
            </a:extLst>
          </p:cNvPr>
          <p:cNvSpPr/>
          <p:nvPr/>
        </p:nvSpPr>
        <p:spPr>
          <a:xfrm>
            <a:off x="5075111" y="80018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解决偶发问题</a:t>
            </a:r>
          </a:p>
        </p:txBody>
      </p:sp>
    </p:spTree>
    <p:extLst>
      <p:ext uri="{BB962C8B-B14F-4D97-AF65-F5344CB8AC3E}">
        <p14:creationId xmlns:p14="http://schemas.microsoft.com/office/powerpoint/2010/main" val="35901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57" name="矩形 56"/>
          <p:cNvSpPr/>
          <p:nvPr/>
        </p:nvSpPr>
        <p:spPr>
          <a:xfrm>
            <a:off x="512016" y="1379196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解决重复出现的同类问题：以依赖为例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59A851-4661-C244-A44A-261A0CCCDAF3}"/>
              </a:ext>
            </a:extLst>
          </p:cNvPr>
          <p:cNvSpPr txBox="1"/>
          <p:nvPr/>
        </p:nvSpPr>
        <p:spPr>
          <a:xfrm>
            <a:off x="1126893" y="2011383"/>
            <a:ext cx="7772400" cy="15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Native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第三方库依赖关系混乱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编译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链接顺序严格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C++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1" lang="en-US" altLang="zh-CN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STL</a:t>
            </a: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版本冲突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2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主模块和子模块对同名静态链接库的引用冲突导致编译不过</a:t>
            </a:r>
            <a:endParaRPr kumimoji="1" lang="en-US" altLang="zh-CN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7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21" name="L 形 20"/>
          <p:cNvSpPr/>
          <p:nvPr/>
        </p:nvSpPr>
        <p:spPr>
          <a:xfrm rot="2686645">
            <a:off x="4407754" y="2077532"/>
            <a:ext cx="1820938" cy="1838258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L 形 21"/>
          <p:cNvSpPr/>
          <p:nvPr/>
        </p:nvSpPr>
        <p:spPr>
          <a:xfrm rot="8086645">
            <a:off x="5953185" y="2082916"/>
            <a:ext cx="1808999" cy="1772856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3" name="L 形 22"/>
          <p:cNvSpPr/>
          <p:nvPr/>
        </p:nvSpPr>
        <p:spPr>
          <a:xfrm rot="13486645">
            <a:off x="5968158" y="3603286"/>
            <a:ext cx="1819350" cy="1819350"/>
          </a:xfrm>
          <a:prstGeom prst="corner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4" name="L 形 23"/>
          <p:cNvSpPr/>
          <p:nvPr/>
        </p:nvSpPr>
        <p:spPr>
          <a:xfrm rot="18886645">
            <a:off x="4439908" y="3641424"/>
            <a:ext cx="1819350" cy="1819350"/>
          </a:xfrm>
          <a:prstGeom prst="corne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zh-CN" altLang="en-US" sz="2700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31195" y="2581162"/>
            <a:ext cx="59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C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73203" y="4629413"/>
            <a:ext cx="707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N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30089" y="4107470"/>
            <a:ext cx="391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I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24983" y="2113249"/>
            <a:ext cx="554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>
                    <a:lumMod val="95000"/>
                  </a:srgbClr>
                </a:solidFill>
                <a:latin typeface="微软雅黑"/>
                <a:ea typeface="微软雅黑"/>
              </a:rPr>
              <a:t>S</a:t>
            </a:r>
            <a:endParaRPr lang="zh-CN" altLang="en-US" sz="4800" b="1" dirty="0">
              <a:solidFill>
                <a:srgbClr val="FFFFFF">
                  <a:lumMod val="9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25671" y="1567508"/>
            <a:ext cx="1040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Search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14556" y="2002450"/>
            <a:ext cx="2814918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搜索同类问题的解决方法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如果没有对应的解决方法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再三步走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25671" y="3903000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Induction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14556" y="4337942"/>
            <a:ext cx="3248908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将新问题和同类、相似问题的解法进行归纳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思考：该类问题有无</a:t>
            </a:r>
            <a:r>
              <a:rPr lang="en-US" altLang="zh-CN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general</a:t>
            </a: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的解决方案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14194" y="1567508"/>
            <a:ext cx="1166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Classify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98358" y="2002450"/>
            <a:ext cx="278198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问题分类，和以前碰到过的同类问题和相似问题归纳到一起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55633" y="3903000"/>
            <a:ext cx="824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Note</a:t>
            </a:r>
            <a:endParaRPr lang="zh-CN" altLang="en-US" sz="200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98358" y="4337942"/>
            <a:ext cx="2781989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记笔记是个好习惯</a:t>
            </a:r>
            <a:endParaRPr lang="en-US" altLang="zh-CN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尤其在缺乏文档的情况下</a:t>
            </a:r>
            <a:endParaRPr lang="zh-CN" altLang="en-US" sz="1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ED7D516-BDBC-C943-BA02-42A3E799998E}"/>
              </a:ext>
            </a:extLst>
          </p:cNvPr>
          <p:cNvSpPr/>
          <p:nvPr/>
        </p:nvSpPr>
        <p:spPr>
          <a:xfrm>
            <a:off x="3695343" y="861489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重复出现的同类问题：以依赖为例</a:t>
            </a:r>
          </a:p>
        </p:txBody>
      </p:sp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A815736C-FD1C-4B4A-8590-142E538A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509" y="4986594"/>
            <a:ext cx="1036911" cy="334080"/>
          </a:xfrm>
          <a:prstGeom prst="rect">
            <a:avLst/>
          </a:prstGeom>
        </p:spPr>
      </p:pic>
      <p:pic>
        <p:nvPicPr>
          <p:cNvPr id="8" name="图片 7" descr="图片包含 徽标&#10;&#10;描述已自动生成">
            <a:extLst>
              <a:ext uri="{FF2B5EF4-FFF2-40B4-BE49-F238E27FC236}">
                <a16:creationId xmlns:a16="http://schemas.microsoft.com/office/drawing/2014/main" id="{E0FE564D-5F0C-BE47-9B00-813317DEB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43" y="4986594"/>
            <a:ext cx="9271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3F521C6F-DBF5-5244-B6B0-BB5CCE793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820" y="445674"/>
            <a:ext cx="847485" cy="666562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15BDD1F3-2DD5-8F48-9376-B3E6AE3759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7305" y="445674"/>
            <a:ext cx="2442257" cy="307632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44C11C6C-C076-1D48-B49E-17C0514307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7305" y="712635"/>
            <a:ext cx="2442257" cy="399600"/>
          </a:xfrm>
        </p:spPr>
        <p:txBody>
          <a:bodyPr/>
          <a:lstStyle/>
          <a:p>
            <a:r>
              <a:rPr kumimoji="1" lang="zh-CN" altLang="en-US" dirty="0"/>
              <a:t>经验总结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CE61A8-F68D-4844-ABB4-3949AD52090B}"/>
              </a:ext>
            </a:extLst>
          </p:cNvPr>
          <p:cNvSpPr/>
          <p:nvPr/>
        </p:nvSpPr>
        <p:spPr>
          <a:xfrm>
            <a:off x="512016" y="1379196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其他在工程开发中积累的经验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929D81-FA23-8446-B50A-FDC00D98136B}"/>
              </a:ext>
            </a:extLst>
          </p:cNvPr>
          <p:cNvSpPr txBox="1"/>
          <p:nvPr/>
        </p:nvSpPr>
        <p:spPr>
          <a:xfrm>
            <a:off x="1126893" y="2011383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 </a:t>
            </a:r>
            <a:r>
              <a:rPr lang="zh-CN" altLang="en-US" sz="1200" b="1" dirty="0"/>
              <a:t>主动性</a:t>
            </a:r>
            <a:r>
              <a:rPr lang="zh-CN" altLang="en-US" sz="1200" dirty="0"/>
              <a:t>很重要。对工作内容有不理解的地方，需要和其他同事沟通；有问题的地方，要主动询问；碰到自己不了解的技术问题，要主动去学习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 时时刻刻自我管理，自我排期。否则后期事情会堆压在一起。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 开发之前先调研</a:t>
            </a:r>
          </a:p>
          <a:p>
            <a:endParaRPr lang="en-US" altLang="zh-CN" sz="1200" dirty="0"/>
          </a:p>
          <a:p>
            <a:r>
              <a:rPr lang="en-US" altLang="zh-CN" sz="1200" dirty="0"/>
              <a:t>4.</a:t>
            </a:r>
            <a:r>
              <a:rPr lang="zh-CN" altLang="en-US" sz="1200" dirty="0"/>
              <a:t> </a:t>
            </a:r>
            <a:r>
              <a:rPr lang="zh-CN" altLang="en-US" sz="1200" b="1" dirty="0"/>
              <a:t>独立分析问题</a:t>
            </a:r>
            <a:r>
              <a:rPr lang="zh-CN" altLang="en-US" sz="1200" dirty="0"/>
              <a:t>。拒绝当没有大脑的工具人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5.</a:t>
            </a:r>
            <a:r>
              <a:rPr lang="zh-CN" altLang="en-US" sz="1200" dirty="0"/>
              <a:t> 一定一定要注重开发模块之间的耦合性，以及模块的可复用性。（如果没有</a:t>
            </a:r>
            <a:r>
              <a:rPr lang="en" altLang="zh-CN" sz="1200" dirty="0"/>
              <a:t>mentor</a:t>
            </a:r>
            <a:r>
              <a:rPr lang="zh-CN" altLang="en-US" sz="1200" dirty="0"/>
              <a:t>帮忙做</a:t>
            </a:r>
            <a:r>
              <a:rPr lang="en" altLang="zh-CN" sz="1200" dirty="0"/>
              <a:t>cv</a:t>
            </a:r>
            <a:r>
              <a:rPr lang="zh-CN" altLang="en" sz="1200" dirty="0"/>
              <a:t>，</a:t>
            </a:r>
            <a:r>
              <a:rPr lang="zh-CN" altLang="en-US" sz="1200" dirty="0"/>
              <a:t>那么这些修改后的模块可能会引发很大的问题）</a:t>
            </a:r>
          </a:p>
          <a:p>
            <a:endParaRPr lang="en-US" altLang="zh-CN" sz="1200" dirty="0"/>
          </a:p>
          <a:p>
            <a:r>
              <a:rPr lang="en-US" altLang="zh-CN" sz="1200" dirty="0"/>
              <a:t>6.</a:t>
            </a:r>
            <a:r>
              <a:rPr lang="zh-CN" altLang="en-US" sz="1200" dirty="0"/>
              <a:t> 能通过增加代码解决的问题，就尽量不要用删除代码的方式解决</a:t>
            </a:r>
          </a:p>
          <a:p>
            <a:endParaRPr lang="en-US" altLang="zh-CN" sz="1200" dirty="0"/>
          </a:p>
          <a:p>
            <a:r>
              <a:rPr lang="en-US" altLang="zh-CN" sz="1200" dirty="0"/>
              <a:t>7.</a:t>
            </a:r>
            <a:r>
              <a:rPr lang="zh-CN" altLang="en-US" sz="1200" dirty="0"/>
              <a:t> 尽力</a:t>
            </a:r>
            <a:r>
              <a:rPr lang="zh-CN" altLang="en-US" sz="1200" b="1" dirty="0"/>
              <a:t>了解底层原理</a:t>
            </a:r>
            <a:r>
              <a:rPr lang="zh-CN" altLang="en-US" sz="1200" dirty="0"/>
              <a:t>。如果把一切都当成黑箱来使用，会出现很多当时无法发现的问题，为后续留下隐患（这个是吃过亏的）</a:t>
            </a:r>
          </a:p>
          <a:p>
            <a:endParaRPr lang="en-US" altLang="zh-CN" sz="1200" dirty="0"/>
          </a:p>
          <a:p>
            <a:r>
              <a:rPr lang="en-US" altLang="zh-CN" sz="1200" dirty="0"/>
              <a:t>8.</a:t>
            </a:r>
            <a:r>
              <a:rPr lang="zh-CN" altLang="en-US" sz="1200" dirty="0"/>
              <a:t> 思考</a:t>
            </a:r>
            <a:r>
              <a:rPr lang="en" altLang="zh-CN" sz="1200" dirty="0"/>
              <a:t>Why</a:t>
            </a:r>
            <a:r>
              <a:rPr lang="zh-CN" altLang="en-US" sz="1200" dirty="0"/>
              <a:t>永远比思考</a:t>
            </a:r>
            <a:r>
              <a:rPr lang="en" altLang="zh-CN" sz="1200" dirty="0"/>
              <a:t>What</a:t>
            </a:r>
            <a:r>
              <a:rPr lang="zh-CN" altLang="en-US" sz="1200" dirty="0"/>
              <a:t>重要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9.</a:t>
            </a:r>
            <a:r>
              <a:rPr lang="zh-CN" altLang="en-US" sz="1200" dirty="0"/>
              <a:t> 保持身心健康，才能高效工作</a:t>
            </a:r>
          </a:p>
        </p:txBody>
      </p:sp>
    </p:spTree>
    <p:extLst>
      <p:ext uri="{BB962C8B-B14F-4D97-AF65-F5344CB8AC3E}">
        <p14:creationId xmlns:p14="http://schemas.microsoft.com/office/powerpoint/2010/main" val="355967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未来展望</a:t>
            </a:r>
          </a:p>
        </p:txBody>
      </p:sp>
      <p:cxnSp>
        <p:nvCxnSpPr>
          <p:cNvPr id="106" name="直接连接符 18"/>
          <p:cNvCxnSpPr/>
          <p:nvPr/>
        </p:nvCxnSpPr>
        <p:spPr>
          <a:xfrm>
            <a:off x="6426220" y="1214361"/>
            <a:ext cx="0" cy="2112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07" name="直接连接符 20"/>
          <p:cNvCxnSpPr/>
          <p:nvPr/>
        </p:nvCxnSpPr>
        <p:spPr>
          <a:xfrm>
            <a:off x="3929357" y="188942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08" name="等腰三角形 4"/>
          <p:cNvSpPr>
            <a:spLocks noChangeAspect="1"/>
          </p:cNvSpPr>
          <p:nvPr/>
        </p:nvSpPr>
        <p:spPr>
          <a:xfrm rot="6331942">
            <a:off x="6821410" y="2988437"/>
            <a:ext cx="1933929" cy="1920000"/>
          </a:xfrm>
          <a:prstGeom prst="triangle">
            <a:avLst>
              <a:gd name="adj" fmla="val 29723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09" name="等腰三角形 5"/>
          <p:cNvSpPr>
            <a:spLocks noChangeAspect="1"/>
          </p:cNvSpPr>
          <p:nvPr/>
        </p:nvSpPr>
        <p:spPr>
          <a:xfrm rot="6331942">
            <a:off x="5833251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0" name="等腰三角形 6"/>
          <p:cNvSpPr>
            <a:spLocks noChangeAspect="1"/>
          </p:cNvSpPr>
          <p:nvPr/>
        </p:nvSpPr>
        <p:spPr>
          <a:xfrm rot="6331942">
            <a:off x="4762150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1" name="等腰三角形 7"/>
          <p:cNvSpPr>
            <a:spLocks noChangeAspect="1"/>
          </p:cNvSpPr>
          <p:nvPr/>
        </p:nvSpPr>
        <p:spPr>
          <a:xfrm rot="6331942">
            <a:off x="3682134" y="3228438"/>
            <a:ext cx="1450447" cy="1440000"/>
          </a:xfrm>
          <a:prstGeom prst="triangle">
            <a:avLst>
              <a:gd name="adj" fmla="val 29723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2" name="等腰三角形 8"/>
          <p:cNvSpPr>
            <a:spLocks noChangeAspect="1"/>
          </p:cNvSpPr>
          <p:nvPr/>
        </p:nvSpPr>
        <p:spPr>
          <a:xfrm rot="6331942">
            <a:off x="2637931" y="3250033"/>
            <a:ext cx="1307691" cy="1452101"/>
          </a:xfrm>
          <a:custGeom>
            <a:avLst/>
            <a:gdLst>
              <a:gd name="connsiteX0" fmla="*/ 0 w 1096977"/>
              <a:gd name="connsiteY0" fmla="*/ 1089076 h 1089076"/>
              <a:gd name="connsiteX1" fmla="*/ 326054 w 1096977"/>
              <a:gd name="connsiteY1" fmla="*/ 0 h 1089076"/>
              <a:gd name="connsiteX2" fmla="*/ 1096977 w 1096977"/>
              <a:gd name="connsiteY2" fmla="*/ 1089076 h 1089076"/>
              <a:gd name="connsiteX3" fmla="*/ 0 w 1096977"/>
              <a:gd name="connsiteY3" fmla="*/ 1089076 h 1089076"/>
              <a:gd name="connsiteX0" fmla="*/ 0 w 980768"/>
              <a:gd name="connsiteY0" fmla="*/ 819512 h 1089076"/>
              <a:gd name="connsiteX1" fmla="*/ 209845 w 980768"/>
              <a:gd name="connsiteY1" fmla="*/ 0 h 1089076"/>
              <a:gd name="connsiteX2" fmla="*/ 980768 w 980768"/>
              <a:gd name="connsiteY2" fmla="*/ 1089076 h 1089076"/>
              <a:gd name="connsiteX3" fmla="*/ 0 w 980768"/>
              <a:gd name="connsiteY3" fmla="*/ 819512 h 108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768" h="1089076">
                <a:moveTo>
                  <a:pt x="0" y="819512"/>
                </a:moveTo>
                <a:lnTo>
                  <a:pt x="209845" y="0"/>
                </a:lnTo>
                <a:lnTo>
                  <a:pt x="980768" y="1089076"/>
                </a:lnTo>
                <a:lnTo>
                  <a:pt x="0" y="81951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7662107" y="3472126"/>
            <a:ext cx="240000" cy="2400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kern="0">
              <a:solidFill>
                <a:srgbClr val="FFFFFF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4" name="文本框 8"/>
          <p:cNvSpPr txBox="1"/>
          <p:nvPr/>
        </p:nvSpPr>
        <p:spPr>
          <a:xfrm>
            <a:off x="5113218" y="1140097"/>
            <a:ext cx="131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关注前沿知识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5" name="文本框 8"/>
          <p:cNvSpPr txBox="1"/>
          <p:nvPr/>
        </p:nvSpPr>
        <p:spPr>
          <a:xfrm>
            <a:off x="2153545" y="1840888"/>
            <a:ext cx="177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尝试自己做小项目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16" name="文本框 8"/>
          <p:cNvSpPr txBox="1"/>
          <p:nvPr/>
        </p:nvSpPr>
        <p:spPr>
          <a:xfrm>
            <a:off x="3929358" y="4944493"/>
            <a:ext cx="1501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坚持锻炼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cxnSp>
        <p:nvCxnSpPr>
          <p:cNvPr id="117" name="直接连接符 19"/>
          <p:cNvCxnSpPr/>
          <p:nvPr/>
        </p:nvCxnSpPr>
        <p:spPr>
          <a:xfrm>
            <a:off x="5420779" y="4133765"/>
            <a:ext cx="0" cy="1720255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118" name="直接连接符 21"/>
          <p:cNvCxnSpPr/>
          <p:nvPr/>
        </p:nvCxnSpPr>
        <p:spPr>
          <a:xfrm>
            <a:off x="3136181" y="4122346"/>
            <a:ext cx="0" cy="134400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19" name="矩形 118"/>
          <p:cNvSpPr/>
          <p:nvPr/>
        </p:nvSpPr>
        <p:spPr>
          <a:xfrm>
            <a:off x="4284030" y="1406446"/>
            <a:ext cx="2142191" cy="3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紧跟时代，不被淘汰</a:t>
            </a:r>
          </a:p>
        </p:txBody>
      </p:sp>
      <p:sp>
        <p:nvSpPr>
          <p:cNvPr id="120" name="矩形 119"/>
          <p:cNvSpPr/>
          <p:nvPr/>
        </p:nvSpPr>
        <p:spPr>
          <a:xfrm>
            <a:off x="3288186" y="5210550"/>
            <a:ext cx="2142191" cy="5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劳逸结合</a:t>
            </a:r>
            <a:endParaRPr lang="en-US" altLang="zh-CN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身体是革命的本钱</a:t>
            </a:r>
          </a:p>
        </p:txBody>
      </p:sp>
      <p:sp>
        <p:nvSpPr>
          <p:cNvPr id="121" name="文本框 8"/>
          <p:cNvSpPr txBox="1"/>
          <p:nvPr/>
        </p:nvSpPr>
        <p:spPr>
          <a:xfrm>
            <a:off x="1386935" y="5075977"/>
            <a:ext cx="174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>
              <a:defRPr/>
            </a:pPr>
            <a:r>
              <a:rPr lang="zh-CN" altLang="en-US" sz="1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学习语言底层原理</a:t>
            </a:r>
            <a:endParaRPr lang="en-US" altLang="zh-CN" sz="1400" b="1" dirty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787167" y="2140166"/>
            <a:ext cx="2142191" cy="5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综合性的项目能锻炼独立思考和解决问题的能力</a:t>
            </a:r>
          </a:p>
        </p:txBody>
      </p:sp>
      <p:sp>
        <p:nvSpPr>
          <p:cNvPr id="123" name="矩形 122"/>
          <p:cNvSpPr/>
          <p:nvPr/>
        </p:nvSpPr>
        <p:spPr>
          <a:xfrm>
            <a:off x="993991" y="5387394"/>
            <a:ext cx="2142191" cy="59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拒绝当</a:t>
            </a:r>
            <a:r>
              <a:rPr lang="en-US" altLang="zh-CN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API</a:t>
            </a: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的搬运工</a:t>
            </a:r>
            <a:endParaRPr lang="en-US" altLang="zh-CN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  <a:cs typeface="Arial" panose="020B0604020202020204" pitchFamily="34" charset="0"/>
              </a:rPr>
              <a:t>不止是流水线的螺丝钉</a:t>
            </a:r>
          </a:p>
        </p:txBody>
      </p:sp>
      <p:sp>
        <p:nvSpPr>
          <p:cNvPr id="125" name="文本框 8"/>
          <p:cNvSpPr txBox="1"/>
          <p:nvPr/>
        </p:nvSpPr>
        <p:spPr>
          <a:xfrm>
            <a:off x="9146184" y="3661446"/>
            <a:ext cx="2443304" cy="599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不断发掘自身潜力</a:t>
            </a:r>
            <a:endParaRPr lang="en-US" altLang="zh-CN" sz="1333" dirty="0">
              <a:solidFill>
                <a:srgbClr val="FFFFFF">
                  <a:lumMod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>
                    <a:lumMod val="50000"/>
                  </a:srgbClr>
                </a:solidFill>
                <a:latin typeface="微软雅黑"/>
                <a:ea typeface="微软雅黑"/>
              </a:rPr>
              <a:t>做一个具备综合能力的人</a:t>
            </a:r>
          </a:p>
        </p:txBody>
      </p:sp>
      <p:sp>
        <p:nvSpPr>
          <p:cNvPr id="126" name="矩形 125"/>
          <p:cNvSpPr/>
          <p:nvPr/>
        </p:nvSpPr>
        <p:spPr>
          <a:xfrm>
            <a:off x="9146183" y="3326362"/>
            <a:ext cx="137890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不仅是技术</a:t>
            </a:r>
          </a:p>
        </p:txBody>
      </p:sp>
    </p:spTree>
    <p:extLst>
      <p:ext uri="{BB962C8B-B14F-4D97-AF65-F5344CB8AC3E}">
        <p14:creationId xmlns:p14="http://schemas.microsoft.com/office/powerpoint/2010/main" val="11080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03187" y="2336447"/>
            <a:ext cx="5785627" cy="1231998"/>
          </a:xfrm>
        </p:spPr>
        <p:txBody>
          <a:bodyPr/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THANK YOU </a:t>
            </a: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</a:rPr>
              <a:t>FOR 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3203187" y="4125391"/>
            <a:ext cx="5785627" cy="1234800"/>
          </a:xfrm>
        </p:spPr>
        <p:txBody>
          <a:bodyPr/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报告人：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</a:rPr>
              <a:t>Gestaltxu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</a:rPr>
              <a:t> 徐俊杰龙</a:t>
            </a:r>
            <a:endParaRPr kumimoji="1" lang="zh-CN" altLang="en-US" dirty="0"/>
          </a:p>
        </p:txBody>
      </p:sp>
      <p:cxnSp>
        <p:nvCxnSpPr>
          <p:cNvPr id="4" name="直接连接符 5"/>
          <p:cNvCxnSpPr/>
          <p:nvPr/>
        </p:nvCxnSpPr>
        <p:spPr>
          <a:xfrm>
            <a:off x="3852333" y="3915828"/>
            <a:ext cx="4626052" cy="0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自我介绍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</a:t>
            </a:r>
            <a:r>
              <a:rPr lang="zh-CN" altLang="en-US" dirty="0">
                <a:solidFill>
                  <a:srgbClr val="FFFFFF"/>
                </a:solidFill>
              </a:rPr>
              <a:t>工作内容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r>
              <a:rPr kumimoji="1" lang="zh-CN" altLang="en-US" dirty="0"/>
              <a:t> 工作思考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经验总结与未来展望</a:t>
            </a:r>
          </a:p>
        </p:txBody>
      </p:sp>
      <p:sp>
        <p:nvSpPr>
          <p:cNvPr id="7" name="文本占位符 5">
            <a:extLst>
              <a:ext uri="{FF2B5EF4-FFF2-40B4-BE49-F238E27FC236}">
                <a16:creationId xmlns:a16="http://schemas.microsoft.com/office/drawing/2014/main" id="{4756D4CD-F52A-9847-85D5-FFED8AB497AB}"/>
              </a:ext>
            </a:extLst>
          </p:cNvPr>
          <p:cNvSpPr txBox="1">
            <a:spLocks/>
          </p:cNvSpPr>
          <p:nvPr/>
        </p:nvSpPr>
        <p:spPr>
          <a:xfrm>
            <a:off x="1423002" y="4913246"/>
            <a:ext cx="5785627" cy="495054"/>
          </a:xfrm>
          <a:prstGeom prst="rect">
            <a:avLst/>
          </a:prstGeom>
          <a:noFill/>
        </p:spPr>
        <p:txBody>
          <a:bodyPr anchor="t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796398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自我介绍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10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自我介绍</a:t>
            </a:r>
          </a:p>
        </p:txBody>
      </p:sp>
      <p:grpSp>
        <p:nvGrpSpPr>
          <p:cNvPr id="35" name="组 34"/>
          <p:cNvGrpSpPr/>
          <p:nvPr/>
        </p:nvGrpSpPr>
        <p:grpSpPr>
          <a:xfrm>
            <a:off x="4622801" y="2287752"/>
            <a:ext cx="2007125" cy="1503562"/>
            <a:chOff x="4622803" y="2287752"/>
            <a:chExt cx="2007125" cy="1503562"/>
          </a:xfrm>
        </p:grpSpPr>
        <p:sp>
          <p:nvSpPr>
            <p:cNvPr id="21" name="等腰三角形 6"/>
            <p:cNvSpPr/>
            <p:nvPr/>
          </p:nvSpPr>
          <p:spPr>
            <a:xfrm rot="10800000">
              <a:off x="4622803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14156" y="2453938"/>
              <a:ext cx="14157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1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7120467" y="2287752"/>
            <a:ext cx="1744132" cy="1503562"/>
            <a:chOff x="7120467" y="2287752"/>
            <a:chExt cx="1744132" cy="1503562"/>
          </a:xfrm>
        </p:grpSpPr>
        <p:sp>
          <p:nvSpPr>
            <p:cNvPr id="22" name="等腰三角形 8"/>
            <p:cNvSpPr/>
            <p:nvPr/>
          </p:nvSpPr>
          <p:spPr>
            <a:xfrm rot="10800000">
              <a:off x="7120467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 dirty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710244" y="2447297"/>
              <a:ext cx="1847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7" name="组 36"/>
          <p:cNvGrpSpPr/>
          <p:nvPr/>
        </p:nvGrpSpPr>
        <p:grpSpPr>
          <a:xfrm>
            <a:off x="9652001" y="2287752"/>
            <a:ext cx="1744132" cy="1503562"/>
            <a:chOff x="9652001" y="2287752"/>
            <a:chExt cx="1744132" cy="1503562"/>
          </a:xfrm>
        </p:grpSpPr>
        <p:sp>
          <p:nvSpPr>
            <p:cNvPr id="23" name="等腰三角形 9"/>
            <p:cNvSpPr/>
            <p:nvPr/>
          </p:nvSpPr>
          <p:spPr>
            <a:xfrm rot="10800000">
              <a:off x="9652001" y="2287752"/>
              <a:ext cx="1744132" cy="1503562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762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srgbClr val="FFFFFF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241778" y="2447297"/>
              <a:ext cx="5645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endParaRPr lang="zh-CN" altLang="en-US" sz="4800" b="1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4675572" y="3872967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华中科技大学 </a:t>
            </a:r>
          </a:p>
        </p:txBody>
      </p:sp>
      <p:sp>
        <p:nvSpPr>
          <p:cNvPr id="28" name="矩形 27"/>
          <p:cNvSpPr/>
          <p:nvPr/>
        </p:nvSpPr>
        <p:spPr>
          <a:xfrm>
            <a:off x="4473529" y="4242299"/>
            <a:ext cx="2042441" cy="107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电子信息工程专业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大三本科生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排名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20%</a:t>
            </a: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数学建模全国一等奖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438535" y="387296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游戏玩家</a:t>
            </a:r>
          </a:p>
        </p:txBody>
      </p:sp>
      <p:sp>
        <p:nvSpPr>
          <p:cNvPr id="30" name="矩形 29"/>
          <p:cNvSpPr/>
          <p:nvPr/>
        </p:nvSpPr>
        <p:spPr>
          <a:xfrm>
            <a:off x="6973845" y="4231317"/>
            <a:ext cx="2042441" cy="472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桌游、电竞、主机</a:t>
            </a:r>
            <a:endParaRPr lang="en-US" altLang="zh-CN" sz="1000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解密型、对抗性、剧情向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864501" y="387296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  <a:latin typeface="微软雅黑"/>
                <a:ea typeface="微软雅黑"/>
              </a:rPr>
              <a:t>用户平台部</a:t>
            </a:r>
          </a:p>
        </p:txBody>
      </p:sp>
      <p:sp>
        <p:nvSpPr>
          <p:cNvPr id="32" name="矩形 31"/>
          <p:cNvSpPr/>
          <p:nvPr/>
        </p:nvSpPr>
        <p:spPr>
          <a:xfrm>
            <a:off x="9463045" y="4231317"/>
            <a:ext cx="2042441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微软雅黑" charset="0"/>
                <a:ea typeface="微软雅黑" charset="0"/>
              </a:rPr>
              <a:t>小悦项目组</a:t>
            </a:r>
            <a:endParaRPr lang="en-US" altLang="zh-CN" sz="1000" dirty="0">
              <a:solidFill>
                <a:srgbClr val="FFFFFF"/>
              </a:solidFill>
              <a:latin typeface="微软雅黑" charset="0"/>
              <a:ea typeface="微软雅黑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Android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客户端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hippy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跨端</a:t>
            </a:r>
            <a:endParaRPr lang="en-US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Java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C++</a:t>
            </a:r>
            <a:r>
              <a:rPr lang="zh-CN" altLang="en-US" sz="1000" dirty="0">
                <a:solidFill>
                  <a:srgbClr val="FFFFFF"/>
                </a:solidFill>
                <a:latin typeface="微软雅黑"/>
                <a:ea typeface="微软雅黑"/>
              </a:rPr>
              <a:t> 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  <a:ea typeface="微软雅黑"/>
              </a:rPr>
              <a:t>Vue</a:t>
            </a:r>
            <a:endParaRPr lang="zh-CN" altLang="en-US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88671" y="412807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FFFF"/>
                </a:solidFill>
                <a:latin typeface="微软雅黑"/>
                <a:ea typeface="微软雅黑"/>
              </a:rPr>
              <a:t>徐俊杰龙</a:t>
            </a:r>
          </a:p>
        </p:txBody>
      </p:sp>
      <p:pic>
        <p:nvPicPr>
          <p:cNvPr id="6" name="图片 5" descr="一群年轻男人和女人&#10;&#10;中度可信度描述已自动生成">
            <a:extLst>
              <a:ext uri="{FF2B5EF4-FFF2-40B4-BE49-F238E27FC236}">
                <a16:creationId xmlns:a16="http://schemas.microsoft.com/office/drawing/2014/main" id="{5C747399-2532-DB4E-A81F-8673392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2" y="1772400"/>
            <a:ext cx="2259746" cy="218647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20B9CA9-CF0F-054C-BE28-306D18A80C78}"/>
              </a:ext>
            </a:extLst>
          </p:cNvPr>
          <p:cNvSpPr txBox="1"/>
          <p:nvPr/>
        </p:nvSpPr>
        <p:spPr>
          <a:xfrm>
            <a:off x="7710244" y="2438556"/>
            <a:ext cx="141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endParaRPr lang="zh-CN" altLang="en-US" sz="48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385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工作内容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371475" y="3344333"/>
            <a:ext cx="11178842" cy="169334"/>
          </a:xfrm>
          <a:prstGeom prst="rect">
            <a:avLst/>
          </a:prstGeom>
          <a:pattFill prst="ltUpDiag">
            <a:fgClr>
              <a:schemeClr val="accent1"/>
            </a:fgClr>
            <a:bgClr>
              <a:srgbClr val="E9E9E9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9" name="等腰三角形 5"/>
          <p:cNvSpPr/>
          <p:nvPr/>
        </p:nvSpPr>
        <p:spPr>
          <a:xfrm rot="5400000">
            <a:off x="11432973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0" name="等腰三角形 6"/>
          <p:cNvSpPr/>
          <p:nvPr/>
        </p:nvSpPr>
        <p:spPr>
          <a:xfrm rot="5400000">
            <a:off x="400787" y="3238825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1" name="等腰三角形 7"/>
          <p:cNvSpPr/>
          <p:nvPr/>
        </p:nvSpPr>
        <p:spPr>
          <a:xfrm rot="5400000">
            <a:off x="1333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2" name="等腰三角形 8"/>
          <p:cNvSpPr/>
          <p:nvPr/>
        </p:nvSpPr>
        <p:spPr>
          <a:xfrm rot="5400000">
            <a:off x="22606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3" name="等腰三角形 9"/>
          <p:cNvSpPr/>
          <p:nvPr/>
        </p:nvSpPr>
        <p:spPr>
          <a:xfrm rot="5400000">
            <a:off x="31877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4" name="等腰三角形 10"/>
          <p:cNvSpPr/>
          <p:nvPr/>
        </p:nvSpPr>
        <p:spPr>
          <a:xfrm rot="5400000">
            <a:off x="41148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5" name="等腰三角形 11"/>
          <p:cNvSpPr/>
          <p:nvPr/>
        </p:nvSpPr>
        <p:spPr>
          <a:xfrm rot="5400000">
            <a:off x="50419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6" name="等腰三角形 12"/>
          <p:cNvSpPr/>
          <p:nvPr/>
        </p:nvSpPr>
        <p:spPr>
          <a:xfrm rot="5400000">
            <a:off x="59690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7" name="等腰三角形 13"/>
          <p:cNvSpPr/>
          <p:nvPr/>
        </p:nvSpPr>
        <p:spPr>
          <a:xfrm rot="5400000">
            <a:off x="68961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8" name="等腰三角形 14"/>
          <p:cNvSpPr/>
          <p:nvPr/>
        </p:nvSpPr>
        <p:spPr>
          <a:xfrm rot="5400000">
            <a:off x="78232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39" name="等腰三角形 15"/>
          <p:cNvSpPr/>
          <p:nvPr/>
        </p:nvSpPr>
        <p:spPr>
          <a:xfrm rot="5400000">
            <a:off x="87503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0" name="等腰三角形 16"/>
          <p:cNvSpPr/>
          <p:nvPr/>
        </p:nvSpPr>
        <p:spPr>
          <a:xfrm rot="5400000">
            <a:off x="96774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41" name="等腰三角形 17"/>
          <p:cNvSpPr/>
          <p:nvPr/>
        </p:nvSpPr>
        <p:spPr>
          <a:xfrm rot="5400000">
            <a:off x="10604500" y="3238500"/>
            <a:ext cx="321728" cy="380352"/>
          </a:xfrm>
          <a:prstGeom prst="triangle">
            <a:avLst>
              <a:gd name="adj" fmla="val 52478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cxnSp>
        <p:nvCxnSpPr>
          <p:cNvPr id="42" name="直接连接符 20"/>
          <p:cNvCxnSpPr>
            <a:cxnSpLocks/>
          </p:cNvCxnSpPr>
          <p:nvPr/>
        </p:nvCxnSpPr>
        <p:spPr>
          <a:xfrm>
            <a:off x="371475" y="4004732"/>
            <a:ext cx="0" cy="1495447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83366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6.25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：初入客户端</a:t>
            </a:r>
          </a:p>
        </p:txBody>
      </p:sp>
      <p:sp>
        <p:nvSpPr>
          <p:cNvPr id="44" name="矩形 43"/>
          <p:cNvSpPr/>
          <p:nvPr/>
        </p:nvSpPr>
        <p:spPr>
          <a:xfrm>
            <a:off x="472249" y="4329025"/>
            <a:ext cx="3496635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加入小悦项目组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完成简单的需求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在工作中入门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5" name="直接连接符 24"/>
          <p:cNvCxnSpPr>
            <a:cxnSpLocks/>
          </p:cNvCxnSpPr>
          <p:nvPr/>
        </p:nvCxnSpPr>
        <p:spPr>
          <a:xfrm>
            <a:off x="4072731" y="1574797"/>
            <a:ext cx="12757" cy="1460233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191766" y="15747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7.10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：逐步深入</a:t>
            </a:r>
          </a:p>
        </p:txBody>
      </p:sp>
      <p:sp>
        <p:nvSpPr>
          <p:cNvPr id="47" name="矩形 46"/>
          <p:cNvSpPr/>
          <p:nvPr/>
        </p:nvSpPr>
        <p:spPr>
          <a:xfrm>
            <a:off x="4180650" y="1941425"/>
            <a:ext cx="3676503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接手更多需求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从类比中学习、从挫折中学习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和同事对接需求，高效工程化开发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cxnSp>
        <p:nvCxnSpPr>
          <p:cNvPr id="48" name="直接连接符 27"/>
          <p:cNvCxnSpPr>
            <a:cxnSpLocks/>
          </p:cNvCxnSpPr>
          <p:nvPr/>
        </p:nvCxnSpPr>
        <p:spPr>
          <a:xfrm>
            <a:off x="7857154" y="4004732"/>
            <a:ext cx="0" cy="1423302"/>
          </a:xfrm>
          <a:prstGeom prst="lin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7969045" y="3962397"/>
            <a:ext cx="240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8.1</a:t>
            </a:r>
            <a:r>
              <a:rPr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</a:rPr>
              <a:t>：渐入佳境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C4726BF-FF38-3040-A181-CEBF61EF0B92}"/>
              </a:ext>
            </a:extLst>
          </p:cNvPr>
          <p:cNvSpPr/>
          <p:nvPr/>
        </p:nvSpPr>
        <p:spPr>
          <a:xfrm>
            <a:off x="7957927" y="4362507"/>
            <a:ext cx="4444837" cy="731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综合应用学到的技术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负责基于</a:t>
            </a:r>
            <a:r>
              <a:rPr lang="en-US" altLang="zh-CN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Crossing</a:t>
            </a:r>
            <a:r>
              <a:rPr lang="zh-CN" altLang="en-US" sz="11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框架的标准日志库重构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工作内容</a:t>
            </a:r>
          </a:p>
        </p:txBody>
      </p:sp>
      <p:sp>
        <p:nvSpPr>
          <p:cNvPr id="20" name="矩形 19"/>
          <p:cNvSpPr/>
          <p:nvPr/>
        </p:nvSpPr>
        <p:spPr>
          <a:xfrm>
            <a:off x="656542" y="1661573"/>
            <a:ext cx="4897591" cy="47561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660342" y="1661573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60342" y="3278706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60342" y="4895839"/>
            <a:ext cx="6106055" cy="15218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9091" y="18098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修复类需求</a:t>
            </a:r>
          </a:p>
        </p:txBody>
      </p:sp>
      <p:sp>
        <p:nvSpPr>
          <p:cNvPr id="25" name="矩形 24"/>
          <p:cNvSpPr/>
          <p:nvPr/>
        </p:nvSpPr>
        <p:spPr>
          <a:xfrm>
            <a:off x="5977976" y="2164591"/>
            <a:ext cx="5331708" cy="78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VLink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的部分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UI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和逻辑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修复：安卓项目入门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Xiaoyue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-hippy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的文本链接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修复：跨端技术入门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Xiaoyue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-Android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的网络传参修复</a:t>
            </a:r>
          </a:p>
        </p:txBody>
      </p:sp>
      <p:sp>
        <p:nvSpPr>
          <p:cNvPr id="26" name="矩形 25"/>
          <p:cNvSpPr/>
          <p:nvPr/>
        </p:nvSpPr>
        <p:spPr>
          <a:xfrm>
            <a:off x="5989091" y="337007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改造类需求</a:t>
            </a:r>
          </a:p>
        </p:txBody>
      </p:sp>
      <p:sp>
        <p:nvSpPr>
          <p:cNvPr id="27" name="矩形 26"/>
          <p:cNvSpPr/>
          <p:nvPr/>
        </p:nvSpPr>
        <p:spPr>
          <a:xfrm>
            <a:off x="5977976" y="3771407"/>
            <a:ext cx="5331708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仿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iOS-pb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的网络传参，改造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VLink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安卓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request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包结构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针对多次出现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AAR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中的原生依赖问题，调研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Prefab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的工作原理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调研并解决</a:t>
            </a:r>
            <a:r>
              <a:rPr lang="en-US" altLang="zh-CN" sz="120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Gmate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在吃鸡游戏中的改造链接库依赖问题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完成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crossing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框架的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版本降级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89091" y="497400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日志库重构</a:t>
            </a:r>
          </a:p>
        </p:txBody>
      </p:sp>
      <p:sp>
        <p:nvSpPr>
          <p:cNvPr id="29" name="矩形 28"/>
          <p:cNvSpPr/>
          <p:nvPr/>
        </p:nvSpPr>
        <p:spPr>
          <a:xfrm>
            <a:off x="5977976" y="5364977"/>
            <a:ext cx="5331708" cy="1029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0.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提前调研，设法增加日志加密和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IO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效率和同步安全问题，并做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demo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实验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1.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重构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日志内核，增加加密模块，日志上报模块等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2.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设计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Android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应用层架构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3. 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编写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Demo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依次在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C++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层和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Java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charset="0"/>
                <a:ea typeface="微软雅黑" charset="0"/>
              </a:rPr>
              <a:t>层测试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6" name="图片 5" descr="表格&#10;&#10;低可信度描述已自动生成">
            <a:extLst>
              <a:ext uri="{FF2B5EF4-FFF2-40B4-BE49-F238E27FC236}">
                <a16:creationId xmlns:a16="http://schemas.microsoft.com/office/drawing/2014/main" id="{EE929121-A158-6C40-9A71-EEE55338A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0" y="2271524"/>
            <a:ext cx="4808717" cy="34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white"/>
                </a:solidFill>
              </a:rPr>
              <a:t>Part 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white"/>
                </a:solidFill>
              </a:rPr>
              <a:t>工作思考</a:t>
            </a:r>
            <a:endParaRPr kumimoji="1"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854293" y="3189169"/>
            <a:ext cx="0" cy="1494421"/>
          </a:xfrm>
          <a:prstGeom prst="line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工作思考</a:t>
            </a:r>
          </a:p>
        </p:txBody>
      </p:sp>
      <p:sp>
        <p:nvSpPr>
          <p:cNvPr id="20" name="燕尾形 19"/>
          <p:cNvSpPr/>
          <p:nvPr/>
        </p:nvSpPr>
        <p:spPr>
          <a:xfrm>
            <a:off x="2879619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1" name="矩形 31"/>
          <p:cNvSpPr/>
          <p:nvPr/>
        </p:nvSpPr>
        <p:spPr>
          <a:xfrm>
            <a:off x="3066990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1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6308717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9737816" y="1757360"/>
            <a:ext cx="812269" cy="1965613"/>
          </a:xfrm>
          <a:prstGeom prst="chevron">
            <a:avLst>
              <a:gd name="adj" fmla="val 65810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4" name="矩形 31"/>
          <p:cNvSpPr/>
          <p:nvPr/>
        </p:nvSpPr>
        <p:spPr>
          <a:xfrm>
            <a:off x="6568646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2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5" name="矩形 31"/>
          <p:cNvSpPr/>
          <p:nvPr/>
        </p:nvSpPr>
        <p:spPr>
          <a:xfrm>
            <a:off x="9963977" y="2381374"/>
            <a:ext cx="717570" cy="7175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3</a:t>
            </a:r>
            <a:endParaRPr lang="zh-CN" altLang="en-US" sz="2400" b="1" kern="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32745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调研</a:t>
            </a:r>
          </a:p>
        </p:txBody>
      </p:sp>
      <p:sp>
        <p:nvSpPr>
          <p:cNvPr id="27" name="矩形 26"/>
          <p:cNvSpPr/>
          <p:nvPr/>
        </p:nvSpPr>
        <p:spPr>
          <a:xfrm>
            <a:off x="521629" y="2381374"/>
            <a:ext cx="2147605" cy="1122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列举项目需求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模块化分类分工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针对需求寻找优化的解决方案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做实验，做对比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调研工期不应被压缩</a:t>
            </a:r>
            <a:endParaRPr lang="zh-CN" altLang="en-US" sz="1050" b="1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84782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开发</a:t>
            </a:r>
          </a:p>
        </p:txBody>
      </p:sp>
      <p:sp>
        <p:nvSpPr>
          <p:cNvPr id="29" name="矩形 28"/>
          <p:cNvSpPr/>
          <p:nvPr/>
        </p:nvSpPr>
        <p:spPr>
          <a:xfrm>
            <a:off x="3973666" y="2381374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根据调研结果分工开发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低耦合！</a:t>
            </a: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可复用！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细粒度提交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57321" y="198126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自测</a:t>
            </a:r>
          </a:p>
        </p:txBody>
      </p:sp>
      <p:sp>
        <p:nvSpPr>
          <p:cNvPr id="31" name="矩形 30"/>
          <p:cNvSpPr/>
          <p:nvPr/>
        </p:nvSpPr>
        <p:spPr>
          <a:xfrm>
            <a:off x="7546205" y="2381374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编译问题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链接问题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逻辑问题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61620" y="45612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工作流程：常被忽略的调研步骤</a:t>
            </a:r>
          </a:p>
        </p:txBody>
      </p:sp>
      <p:sp>
        <p:nvSpPr>
          <p:cNvPr id="33" name="矩形 32"/>
          <p:cNvSpPr/>
          <p:nvPr/>
        </p:nvSpPr>
        <p:spPr>
          <a:xfrm>
            <a:off x="550505" y="5012239"/>
            <a:ext cx="7240137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以日志库重构项目为例</a:t>
            </a:r>
            <a:endParaRPr lang="zh-CN" altLang="en-US" sz="32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0350" y="4322972"/>
            <a:ext cx="7964004" cy="1772093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zh-CN" altLang="en-US" kern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36CDFC8-0761-464B-ADA6-118819E75A0C}"/>
              </a:ext>
            </a:extLst>
          </p:cNvPr>
          <p:cNvSpPr/>
          <p:nvPr/>
        </p:nvSpPr>
        <p:spPr>
          <a:xfrm>
            <a:off x="10871778" y="199684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对接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70531AE-12FC-3045-8B47-9C1097B1CF1E}"/>
              </a:ext>
            </a:extLst>
          </p:cNvPr>
          <p:cNvSpPr/>
          <p:nvPr/>
        </p:nvSpPr>
        <p:spPr>
          <a:xfrm>
            <a:off x="10952098" y="2396956"/>
            <a:ext cx="2147605" cy="70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产品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后台</a:t>
            </a:r>
            <a:endParaRPr lang="en-US" altLang="zh-CN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charset="0"/>
                <a:ea typeface="微软雅黑" charset="0"/>
              </a:rPr>
              <a:t>测试</a:t>
            </a:r>
            <a:endParaRPr lang="zh-CN" altLang="en-US" sz="105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488299F-FDF9-6D44-B735-EE6CB4CA86AB}"/>
              </a:ext>
            </a:extLst>
          </p:cNvPr>
          <p:cNvSpPr/>
          <p:nvPr/>
        </p:nvSpPr>
        <p:spPr>
          <a:xfrm>
            <a:off x="331098" y="128151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常被忽略的调研步骤</a:t>
            </a:r>
          </a:p>
        </p:txBody>
      </p:sp>
    </p:spTree>
    <p:extLst>
      <p:ext uri="{BB962C8B-B14F-4D97-AF65-F5344CB8AC3E}">
        <p14:creationId xmlns:p14="http://schemas.microsoft.com/office/powerpoint/2010/main" val="1926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9FB1"/>
      </a:accent1>
      <a:accent2>
        <a:srgbClr val="9FD9DE"/>
      </a:accent2>
      <a:accent3>
        <a:srgbClr val="0C3553"/>
      </a:accent3>
      <a:accent4>
        <a:srgbClr val="FFCC00"/>
      </a:accent4>
      <a:accent5>
        <a:srgbClr val="FF8900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1130</Words>
  <Application>Microsoft Macintosh PowerPoint</Application>
  <PresentationFormat>宽屏</PresentationFormat>
  <Paragraphs>285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Microsoft YaHei</vt:lpstr>
      <vt:lpstr>Microsoft YaHei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T177885</cp:lastModifiedBy>
  <cp:revision>162</cp:revision>
  <dcterms:created xsi:type="dcterms:W3CDTF">2015-08-18T02:51:41Z</dcterms:created>
  <dcterms:modified xsi:type="dcterms:W3CDTF">2021-08-10T06:47:20Z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2017-12-21T08:40:10.4087324Z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