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10.jpg" ContentType="image/png"/>
  <Override PartName="/ppt/media/image1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9" r:id="rId3"/>
    <p:sldId id="268" r:id="rId4"/>
    <p:sldId id="258" r:id="rId5"/>
    <p:sldId id="277" r:id="rId6"/>
    <p:sldId id="271" r:id="rId7"/>
    <p:sldId id="256" r:id="rId8"/>
    <p:sldId id="283" r:id="rId9"/>
    <p:sldId id="274" r:id="rId10"/>
    <p:sldId id="281" r:id="rId11"/>
    <p:sldId id="284" r:id="rId12"/>
    <p:sldId id="282" r:id="rId13"/>
    <p:sldId id="279" r:id="rId14"/>
    <p:sldId id="267" r:id="rId15"/>
    <p:sldId id="273" r:id="rId16"/>
    <p:sldId id="278" r:id="rId17"/>
    <p:sldId id="280"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ixuan Wang" initials="RW" lastIdx="1" clrIdx="0">
    <p:extLst>
      <p:ext uri="{19B8F6BF-5375-455C-9EA6-DF929625EA0E}">
        <p15:presenceInfo xmlns:p15="http://schemas.microsoft.com/office/powerpoint/2012/main" userId="Ruixuan W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p:scale>
          <a:sx n="75" d="100"/>
          <a:sy n="75" d="100"/>
        </p:scale>
        <p:origin x="459" y="7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endy\Desktop\test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869750656167981E-2"/>
          <c:y val="2.3330515412335547E-2"/>
          <c:w val="0.94838024934383203"/>
          <c:h val="0.89307283121223546"/>
        </c:manualLayout>
      </c:layout>
      <c:barChart>
        <c:barDir val="bar"/>
        <c:grouping val="clustered"/>
        <c:varyColors val="0"/>
        <c:ser>
          <c:idx val="0"/>
          <c:order val="0"/>
          <c:tx>
            <c:strRef>
              <c:f>Sheet1!$A$1</c:f>
              <c:strCache>
                <c:ptCount val="1"/>
                <c:pt idx="0">
                  <c:v>MAX value</c:v>
                </c:pt>
              </c:strCache>
            </c:strRef>
          </c:tx>
          <c:spPr>
            <a:solidFill>
              <a:schemeClr val="accent1"/>
            </a:solidFill>
            <a:ln>
              <a:noFill/>
            </a:ln>
            <a:effectLst/>
          </c:spPr>
          <c:invertIfNegative val="0"/>
          <c:val>
            <c:numRef>
              <c:f>Sheet1!$A$2:$A$22</c:f>
              <c:numCache>
                <c:formatCode>General</c:formatCode>
                <c:ptCount val="21"/>
                <c:pt idx="0">
                  <c:v>160</c:v>
                </c:pt>
                <c:pt idx="1">
                  <c:v>1.9E-2</c:v>
                </c:pt>
                <c:pt idx="2">
                  <c:v>0.48</c:v>
                </c:pt>
                <c:pt idx="3">
                  <c:v>1.4999999999999999E-2</c:v>
                </c:pt>
                <c:pt idx="4">
                  <c:v>1.4999999999999999E-2</c:v>
                </c:pt>
                <c:pt idx="5">
                  <c:v>1E-3</c:v>
                </c:pt>
                <c:pt idx="6">
                  <c:v>5.0000000000000001E-3</c:v>
                </c:pt>
                <c:pt idx="7">
                  <c:v>87</c:v>
                </c:pt>
                <c:pt idx="8">
                  <c:v>7</c:v>
                </c:pt>
                <c:pt idx="9">
                  <c:v>91</c:v>
                </c:pt>
                <c:pt idx="10">
                  <c:v>50.7</c:v>
                </c:pt>
                <c:pt idx="11">
                  <c:v>180</c:v>
                </c:pt>
                <c:pt idx="12">
                  <c:v>159</c:v>
                </c:pt>
                <c:pt idx="13">
                  <c:v>238</c:v>
                </c:pt>
                <c:pt idx="14">
                  <c:v>18</c:v>
                </c:pt>
                <c:pt idx="15">
                  <c:v>10</c:v>
                </c:pt>
                <c:pt idx="16">
                  <c:v>187</c:v>
                </c:pt>
                <c:pt idx="17">
                  <c:v>182</c:v>
                </c:pt>
                <c:pt idx="18">
                  <c:v>186</c:v>
                </c:pt>
                <c:pt idx="19">
                  <c:v>269</c:v>
                </c:pt>
                <c:pt idx="20">
                  <c:v>1</c:v>
                </c:pt>
              </c:numCache>
            </c:numRef>
          </c:val>
          <c:extLst>
            <c:ext xmlns:c16="http://schemas.microsoft.com/office/drawing/2014/chart" uri="{C3380CC4-5D6E-409C-BE32-E72D297353CC}">
              <c16:uniqueId val="{00000000-3B13-4D1F-A02B-79EFB84FBA80}"/>
            </c:ext>
          </c:extLst>
        </c:ser>
        <c:ser>
          <c:idx val="1"/>
          <c:order val="1"/>
          <c:tx>
            <c:strRef>
              <c:f>Sheet1!$B$1</c:f>
              <c:strCache>
                <c:ptCount val="1"/>
                <c:pt idx="0">
                  <c:v>MIN value</c:v>
                </c:pt>
              </c:strCache>
            </c:strRef>
          </c:tx>
          <c:spPr>
            <a:solidFill>
              <a:schemeClr val="accent2"/>
            </a:solidFill>
            <a:ln>
              <a:noFill/>
            </a:ln>
            <a:effectLst/>
          </c:spPr>
          <c:invertIfNegative val="0"/>
          <c:val>
            <c:numRef>
              <c:f>Sheet1!$B$2:$B$22</c:f>
              <c:numCache>
                <c:formatCode>General</c:formatCode>
                <c:ptCount val="21"/>
                <c:pt idx="0">
                  <c:v>106</c:v>
                </c:pt>
                <c:pt idx="1">
                  <c:v>0</c:v>
                </c:pt>
                <c:pt idx="2">
                  <c:v>0</c:v>
                </c:pt>
                <c:pt idx="3">
                  <c:v>0</c:v>
                </c:pt>
                <c:pt idx="4">
                  <c:v>0</c:v>
                </c:pt>
                <c:pt idx="5">
                  <c:v>0</c:v>
                </c:pt>
                <c:pt idx="6">
                  <c:v>0</c:v>
                </c:pt>
                <c:pt idx="7">
                  <c:v>12</c:v>
                </c:pt>
                <c:pt idx="8">
                  <c:v>0.2</c:v>
                </c:pt>
                <c:pt idx="9">
                  <c:v>0</c:v>
                </c:pt>
                <c:pt idx="10">
                  <c:v>0</c:v>
                </c:pt>
                <c:pt idx="11">
                  <c:v>3</c:v>
                </c:pt>
                <c:pt idx="12">
                  <c:v>50</c:v>
                </c:pt>
                <c:pt idx="13">
                  <c:v>122</c:v>
                </c:pt>
                <c:pt idx="14">
                  <c:v>0</c:v>
                </c:pt>
                <c:pt idx="15">
                  <c:v>0</c:v>
                </c:pt>
                <c:pt idx="16">
                  <c:v>60</c:v>
                </c:pt>
                <c:pt idx="17">
                  <c:v>73</c:v>
                </c:pt>
                <c:pt idx="18">
                  <c:v>77</c:v>
                </c:pt>
                <c:pt idx="19">
                  <c:v>0</c:v>
                </c:pt>
                <c:pt idx="20">
                  <c:v>-1</c:v>
                </c:pt>
              </c:numCache>
            </c:numRef>
          </c:val>
          <c:extLst>
            <c:ext xmlns:c16="http://schemas.microsoft.com/office/drawing/2014/chart" uri="{C3380CC4-5D6E-409C-BE32-E72D297353CC}">
              <c16:uniqueId val="{00000001-3B13-4D1F-A02B-79EFB84FBA80}"/>
            </c:ext>
          </c:extLst>
        </c:ser>
        <c:dLbls>
          <c:showLegendKey val="0"/>
          <c:showVal val="0"/>
          <c:showCatName val="0"/>
          <c:showSerName val="0"/>
          <c:showPercent val="0"/>
          <c:showBubbleSize val="0"/>
        </c:dLbls>
        <c:gapWidth val="182"/>
        <c:axId val="624530464"/>
        <c:axId val="624532104"/>
      </c:barChart>
      <c:catAx>
        <c:axId val="624530464"/>
        <c:scaling>
          <c:orientation val="minMax"/>
        </c:scaling>
        <c:delete val="1"/>
        <c:axPos val="l"/>
        <c:majorTickMark val="none"/>
        <c:minorTickMark val="none"/>
        <c:tickLblPos val="nextTo"/>
        <c:crossAx val="624532104"/>
        <c:crosses val="autoZero"/>
        <c:auto val="1"/>
        <c:lblAlgn val="ctr"/>
        <c:lblOffset val="100"/>
        <c:noMultiLvlLbl val="0"/>
      </c:catAx>
      <c:valAx>
        <c:axId val="624532104"/>
        <c:scaling>
          <c:orientation val="minMax"/>
          <c:min val="-1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530464"/>
        <c:crosses val="autoZero"/>
        <c:crossBetween val="between"/>
        <c:majorUnit val="10"/>
        <c:minorUnit val="5"/>
      </c:valAx>
      <c:spPr>
        <a:noFill/>
        <a:ln>
          <a:noFill/>
        </a:ln>
        <a:effectLst/>
      </c:spPr>
    </c:plotArea>
    <c:legend>
      <c:legendPos val="b"/>
      <c:legendEntry>
        <c:idx val="0"/>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ayout>
        <c:manualLayout>
          <c:xMode val="edge"/>
          <c:yMode val="edge"/>
          <c:x val="0.43930787804350813"/>
          <c:y val="0.97284069550078978"/>
          <c:w val="0.39108654631233347"/>
          <c:h val="2.311839733686009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E3C20-8528-4D73-A22C-893CAFC9DF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DEA2765C-A310-4137-9E62-A5E915BFE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3462800-E11E-4AFD-B11E-F7CDD5A6D4E4}"/>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5" name="页脚占位符 4">
            <a:extLst>
              <a:ext uri="{FF2B5EF4-FFF2-40B4-BE49-F238E27FC236}">
                <a16:creationId xmlns:a16="http://schemas.microsoft.com/office/drawing/2014/main" id="{43623ADD-D97C-4381-9990-7E62F2D20C8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EC7B17E-7D36-470A-AD27-BA622E457B6E}"/>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84331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C74A1-95AE-4F8E-AC51-8361E801E33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EE32977-7360-49E1-8A2F-56BC3EB208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4A44AE-6B03-4C7D-9154-EF1284BB4FCB}"/>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5" name="页脚占位符 4">
            <a:extLst>
              <a:ext uri="{FF2B5EF4-FFF2-40B4-BE49-F238E27FC236}">
                <a16:creationId xmlns:a16="http://schemas.microsoft.com/office/drawing/2014/main" id="{3D82FFE6-D117-4868-8396-8645BA89024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B28175A-CDCC-4685-9975-960CDB7FD3C1}"/>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123846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B93FCC-E513-4AE2-A234-93DC7E9948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4DE2C51-7B67-4032-BEE6-AF277F8ABD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4F0A265-DCD7-4202-899F-1AAAFC58FC54}"/>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5" name="页脚占位符 4">
            <a:extLst>
              <a:ext uri="{FF2B5EF4-FFF2-40B4-BE49-F238E27FC236}">
                <a16:creationId xmlns:a16="http://schemas.microsoft.com/office/drawing/2014/main" id="{C22BDDC4-A48B-468D-8D16-F09F8DF64FC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BD4CEBD-A13C-4731-9137-CDB9337EB827}"/>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349373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52CF4-081A-450E-9A8E-73D9AB8F48F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D6E0727-1E6E-48BA-91A6-C1DB6C8D16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3361763-5FC7-4823-8EA7-DBA070B6796C}"/>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5" name="页脚占位符 4">
            <a:extLst>
              <a:ext uri="{FF2B5EF4-FFF2-40B4-BE49-F238E27FC236}">
                <a16:creationId xmlns:a16="http://schemas.microsoft.com/office/drawing/2014/main" id="{3DB95A79-1F7A-491F-A33A-B469C684AC1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04BB22B-75BD-425B-9F47-2914BEF1B21D}"/>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25107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8CDA6-6303-4D94-A990-0EEDE64F47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3EC0C05-0ED5-4CFE-9F5F-8EBE8C65A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65C979-9B7D-49E4-8FE1-3405A591D753}"/>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5" name="页脚占位符 4">
            <a:extLst>
              <a:ext uri="{FF2B5EF4-FFF2-40B4-BE49-F238E27FC236}">
                <a16:creationId xmlns:a16="http://schemas.microsoft.com/office/drawing/2014/main" id="{8078984F-9580-4823-A6EB-7D762AD8D03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2820E71-3035-4684-8676-3A7E491651F7}"/>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31059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5D4C9-E0C3-4C18-87DC-EDD86FE344F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21E4F21-8997-431C-BBAF-A72BC85502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669C8E6D-2368-46DA-B7F0-5808125FB1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B14CE7BC-06E1-4585-B1D2-B6A321B6E083}"/>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6" name="页脚占位符 5">
            <a:extLst>
              <a:ext uri="{FF2B5EF4-FFF2-40B4-BE49-F238E27FC236}">
                <a16:creationId xmlns:a16="http://schemas.microsoft.com/office/drawing/2014/main" id="{75F7F682-F354-4A99-A8F2-FC7C8BAA829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F1E52F4-21F7-41B6-9695-1149C15F6D4F}"/>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292447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A9A83-D8A7-41BC-B0E4-967A04AAB864}"/>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898C936-7E1F-4994-A18E-6F0DFA7E0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4ED59BD-348F-4876-95A1-512CBA10F1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3C5999BB-99C3-455B-BF7B-3F2C9E9D17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D31281-2E86-4CC6-A3C6-3F8E0199AE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17CFFFE6-9D16-4248-A53D-9A972AA79164}"/>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8" name="页脚占位符 7">
            <a:extLst>
              <a:ext uri="{FF2B5EF4-FFF2-40B4-BE49-F238E27FC236}">
                <a16:creationId xmlns:a16="http://schemas.microsoft.com/office/drawing/2014/main" id="{DD98F614-D579-468D-A6AD-12AD6DB48E0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9DBF0A22-84BF-4151-98F1-63AFB2FFAF8E}"/>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415607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92940-A383-4BB5-BA4F-C772655DBC18}"/>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2121826E-43F4-4751-BD00-5481EFA16C00}"/>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4" name="页脚占位符 3">
            <a:extLst>
              <a:ext uri="{FF2B5EF4-FFF2-40B4-BE49-F238E27FC236}">
                <a16:creationId xmlns:a16="http://schemas.microsoft.com/office/drawing/2014/main" id="{9A52CCAB-4075-4CDE-A2DD-6E7C4DD0F07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209900B-A02A-4F50-B610-8EB0C1A893B7}"/>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65272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3BDB6C-B216-48BA-B2A0-F388673C3178}"/>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3" name="页脚占位符 2">
            <a:extLst>
              <a:ext uri="{FF2B5EF4-FFF2-40B4-BE49-F238E27FC236}">
                <a16:creationId xmlns:a16="http://schemas.microsoft.com/office/drawing/2014/main" id="{56D04275-CD12-43CB-B22E-E67501C68F3A}"/>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856795C5-51D6-4CEB-A7CD-BE7664E2CC94}"/>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151102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A55C7-5E3C-4463-A591-B9DD299498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BE441ED-C70F-4475-B05C-584888C54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131AF106-31FC-487E-976B-7CE7E0B16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D6CFFA-2C06-4127-9835-FD430783BBC1}"/>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6" name="页脚占位符 5">
            <a:extLst>
              <a:ext uri="{FF2B5EF4-FFF2-40B4-BE49-F238E27FC236}">
                <a16:creationId xmlns:a16="http://schemas.microsoft.com/office/drawing/2014/main" id="{53AD6E40-5F4B-4CCD-BE91-00CEF92301D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67F0C1A-D453-4289-B32F-0AE16E735601}"/>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211408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D2C2C-3A71-48B0-9FC9-1C6D1E6AB3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268ECEA-D80D-4AE7-8153-2075A9984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B7AB3E1-AC7D-4D6F-B2B2-A3682C9A3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6E50A0-67E2-4947-AD82-B5458D326954}"/>
              </a:ext>
            </a:extLst>
          </p:cNvPr>
          <p:cNvSpPr>
            <a:spLocks noGrp="1"/>
          </p:cNvSpPr>
          <p:nvPr>
            <p:ph type="dt" sz="half" idx="10"/>
          </p:nvPr>
        </p:nvSpPr>
        <p:spPr/>
        <p:txBody>
          <a:bodyPr/>
          <a:lstStyle/>
          <a:p>
            <a:fld id="{17093C16-D659-4738-A7F3-0BD277A33446}" type="datetimeFigureOut">
              <a:rPr lang="en-US" smtClean="0"/>
              <a:t>4/27/2021</a:t>
            </a:fld>
            <a:endParaRPr lang="en-US"/>
          </a:p>
        </p:txBody>
      </p:sp>
      <p:sp>
        <p:nvSpPr>
          <p:cNvPr id="6" name="页脚占位符 5">
            <a:extLst>
              <a:ext uri="{FF2B5EF4-FFF2-40B4-BE49-F238E27FC236}">
                <a16:creationId xmlns:a16="http://schemas.microsoft.com/office/drawing/2014/main" id="{F47C0761-6DB1-425A-AC9A-38D75A1DDF5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62B0B2D-6C86-42FF-9AD0-143F3CB0E568}"/>
              </a:ext>
            </a:extLst>
          </p:cNvPr>
          <p:cNvSpPr>
            <a:spLocks noGrp="1"/>
          </p:cNvSpPr>
          <p:nvPr>
            <p:ph type="sldNum" sz="quarter" idx="12"/>
          </p:nvPr>
        </p:nvSpPr>
        <p:spPr/>
        <p:txBody>
          <a:bodyPr/>
          <a:lstStyle/>
          <a:p>
            <a:fld id="{262635A5-544E-4AFC-B13D-03821D4CDD27}" type="slidenum">
              <a:rPr lang="en-US" smtClean="0"/>
              <a:t>‹#›</a:t>
            </a:fld>
            <a:endParaRPr lang="en-US"/>
          </a:p>
        </p:txBody>
      </p:sp>
    </p:spTree>
    <p:extLst>
      <p:ext uri="{BB962C8B-B14F-4D97-AF65-F5344CB8AC3E}">
        <p14:creationId xmlns:p14="http://schemas.microsoft.com/office/powerpoint/2010/main" val="122277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2A8282-3B4B-4C5D-8905-80F51049D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8E9F465-5BFC-454F-897B-68806A799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B096680-14D4-40CC-B380-4D1E54235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93C16-D659-4738-A7F3-0BD277A33446}" type="datetimeFigureOut">
              <a:rPr lang="en-US" smtClean="0"/>
              <a:t>4/27/2021</a:t>
            </a:fld>
            <a:endParaRPr lang="en-US"/>
          </a:p>
        </p:txBody>
      </p:sp>
      <p:sp>
        <p:nvSpPr>
          <p:cNvPr id="5" name="页脚占位符 4">
            <a:extLst>
              <a:ext uri="{FF2B5EF4-FFF2-40B4-BE49-F238E27FC236}">
                <a16:creationId xmlns:a16="http://schemas.microsoft.com/office/drawing/2014/main" id="{1E604111-2316-45D7-B6E5-EB2046A1F5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8CE80F37-095E-407D-A3CB-F571B529E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635A5-544E-4AFC-B13D-03821D4CDD27}" type="slidenum">
              <a:rPr lang="en-US" smtClean="0"/>
              <a:t>‹#›</a:t>
            </a:fld>
            <a:endParaRPr lang="en-US"/>
          </a:p>
        </p:txBody>
      </p:sp>
    </p:spTree>
    <p:extLst>
      <p:ext uri="{BB962C8B-B14F-4D97-AF65-F5344CB8AC3E}">
        <p14:creationId xmlns:p14="http://schemas.microsoft.com/office/powerpoint/2010/main" val="11400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B212A-C3F1-4F41-9FEA-031A968E795E}"/>
              </a:ext>
            </a:extLst>
          </p:cNvPr>
          <p:cNvSpPr>
            <a:spLocks noGrp="1"/>
          </p:cNvSpPr>
          <p:nvPr>
            <p:ph type="title"/>
          </p:nvPr>
        </p:nvSpPr>
        <p:spPr>
          <a:xfrm>
            <a:off x="838199" y="910748"/>
            <a:ext cx="10515600" cy="2289652"/>
          </a:xfrm>
          <a:noFill/>
        </p:spPr>
        <p:txBody>
          <a:bodyPr>
            <a:normAutofit fontScale="90000"/>
          </a:bodyPr>
          <a:lstStyle/>
          <a:p>
            <a:pPr algn="ctr"/>
            <a:r>
              <a:rPr lang="en-US" dirty="0">
                <a:latin typeface="Times New Roman" panose="02020603050405020304" pitchFamily="18" charset="0"/>
                <a:cs typeface="Times New Roman" panose="02020603050405020304" pitchFamily="18" charset="0"/>
              </a:rPr>
              <a:t>ECE 8405 </a:t>
            </a:r>
            <a:r>
              <a:rPr lang="en-US" altLang="zh-CN" dirty="0">
                <a:latin typeface="Times New Roman" panose="02020603050405020304" pitchFamily="18" charset="0"/>
                <a:cs typeface="Times New Roman" panose="02020603050405020304" pitchFamily="18" charset="0"/>
              </a:rPr>
              <a:t>Final</a:t>
            </a:r>
            <a:r>
              <a:rPr lang="en-US" dirty="0">
                <a:latin typeface="Times New Roman" panose="02020603050405020304" pitchFamily="18" charset="0"/>
                <a:cs typeface="Times New Roman" panose="02020603050405020304" pitchFamily="18" charset="0"/>
              </a:rPr>
              <a:t> Project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and Implementation of Hyperdimensional Computing for Cardio Classification </a:t>
            </a:r>
          </a:p>
        </p:txBody>
      </p:sp>
      <p:sp>
        <p:nvSpPr>
          <p:cNvPr id="5" name="文本框 4">
            <a:extLst>
              <a:ext uri="{FF2B5EF4-FFF2-40B4-BE49-F238E27FC236}">
                <a16:creationId xmlns:a16="http://schemas.microsoft.com/office/drawing/2014/main" id="{79468261-9ED2-4A2B-87E2-E9A7F06894C2}"/>
              </a:ext>
            </a:extLst>
          </p:cNvPr>
          <p:cNvSpPr txBox="1"/>
          <p:nvPr/>
        </p:nvSpPr>
        <p:spPr>
          <a:xfrm>
            <a:off x="5151549" y="3849348"/>
            <a:ext cx="1888899" cy="974626"/>
          </a:xfrm>
          <a:prstGeom prst="rect">
            <a:avLst/>
          </a:prstGeom>
          <a:noFill/>
        </p:spPr>
        <p:txBody>
          <a:bodyPr wrap="square">
            <a:spAutoFit/>
          </a:bodyPr>
          <a:lstStyle/>
          <a:p>
            <a:pPr algn="ctr" rtl="0">
              <a:spcBef>
                <a:spcPts val="100"/>
              </a:spcBef>
              <a:spcAft>
                <a:spcPts val="100"/>
              </a:spcAft>
            </a:pPr>
            <a:r>
              <a:rPr lang="en-US" sz="1800" b="0" i="0" u="none" strike="noStrike" dirty="0">
                <a:effectLst/>
                <a:latin typeface="Times New Roman" panose="02020603050405020304" pitchFamily="18" charset="0"/>
                <a:cs typeface="Times New Roman" panose="02020603050405020304" pitchFamily="18" charset="0"/>
              </a:rPr>
              <a:t>Richard Wang</a:t>
            </a:r>
            <a:endParaRPr lang="en-US" b="0" dirty="0">
              <a:effectLst/>
              <a:latin typeface="Times New Roman" panose="02020603050405020304" pitchFamily="18" charset="0"/>
              <a:cs typeface="Times New Roman" panose="02020603050405020304" pitchFamily="18" charset="0"/>
            </a:endParaRPr>
          </a:p>
          <a:p>
            <a:pPr algn="ctr">
              <a:spcBef>
                <a:spcPts val="100"/>
              </a:spcBef>
              <a:spcAft>
                <a:spcPts val="100"/>
              </a:spcAft>
            </a:pPr>
            <a:r>
              <a:rPr lang="en-US" sz="1800" b="0" i="0" u="none" strike="noStrike" dirty="0" err="1">
                <a:effectLst/>
                <a:latin typeface="Times New Roman" panose="02020603050405020304" pitchFamily="18" charset="0"/>
                <a:cs typeface="Times New Roman" panose="02020603050405020304" pitchFamily="18" charset="0"/>
              </a:rPr>
              <a:t>Sizhe</a:t>
            </a:r>
            <a:r>
              <a:rPr lang="en-US" sz="1800" b="0" i="0" u="none" strike="noStrike"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Zhang</a:t>
            </a:r>
          </a:p>
          <a:p>
            <a:pPr algn="ctr">
              <a:spcBef>
                <a:spcPts val="100"/>
              </a:spcBef>
              <a:spcAft>
                <a:spcPts val="100"/>
              </a:spcAft>
            </a:pPr>
            <a:r>
              <a:rPr lang="en-US" dirty="0" err="1">
                <a:latin typeface="Times New Roman" panose="02020603050405020304" pitchFamily="18" charset="0"/>
                <a:cs typeface="Times New Roman" panose="02020603050405020304" pitchFamily="18" charset="0"/>
              </a:rPr>
              <a:t>Yujia</a:t>
            </a:r>
            <a:r>
              <a:rPr lang="en-US" dirty="0">
                <a:latin typeface="Times New Roman" panose="02020603050405020304" pitchFamily="18" charset="0"/>
                <a:cs typeface="Times New Roman" panose="02020603050405020304" pitchFamily="18" charset="0"/>
              </a:rPr>
              <a:t> Zhang</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587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729CC7-8F3A-4D28-907C-9FA66A4D5641}"/>
              </a:ext>
            </a:extLst>
          </p:cNvPr>
          <p:cNvPicPr>
            <a:picLocks noChangeAspect="1"/>
          </p:cNvPicPr>
          <p:nvPr/>
        </p:nvPicPr>
        <p:blipFill>
          <a:blip r:embed="rId2"/>
          <a:stretch>
            <a:fillRect/>
          </a:stretch>
        </p:blipFill>
        <p:spPr>
          <a:xfrm>
            <a:off x="436754" y="1465275"/>
            <a:ext cx="3982403" cy="2691304"/>
          </a:xfrm>
          <a:prstGeom prst="rect">
            <a:avLst/>
          </a:prstGeom>
        </p:spPr>
      </p:pic>
      <p:pic>
        <p:nvPicPr>
          <p:cNvPr id="4" name="图片 3">
            <a:extLst>
              <a:ext uri="{FF2B5EF4-FFF2-40B4-BE49-F238E27FC236}">
                <a16:creationId xmlns:a16="http://schemas.microsoft.com/office/drawing/2014/main" id="{5FE1A760-88E6-4D54-A3A6-8FA2E9421D8E}"/>
              </a:ext>
            </a:extLst>
          </p:cNvPr>
          <p:cNvPicPr>
            <a:picLocks noChangeAspect="1"/>
          </p:cNvPicPr>
          <p:nvPr/>
        </p:nvPicPr>
        <p:blipFill>
          <a:blip r:embed="rId3"/>
          <a:stretch>
            <a:fillRect/>
          </a:stretch>
        </p:blipFill>
        <p:spPr>
          <a:xfrm>
            <a:off x="7516731" y="1465274"/>
            <a:ext cx="3474246" cy="2428453"/>
          </a:xfrm>
          <a:prstGeom prst="rect">
            <a:avLst/>
          </a:prstGeom>
        </p:spPr>
      </p:pic>
      <p:sp>
        <p:nvSpPr>
          <p:cNvPr id="6" name="文本框 5">
            <a:extLst>
              <a:ext uri="{FF2B5EF4-FFF2-40B4-BE49-F238E27FC236}">
                <a16:creationId xmlns:a16="http://schemas.microsoft.com/office/drawing/2014/main" id="{C68474EB-5704-43B5-82D8-30B83D5FB134}"/>
              </a:ext>
            </a:extLst>
          </p:cNvPr>
          <p:cNvSpPr txBox="1"/>
          <p:nvPr/>
        </p:nvSpPr>
        <p:spPr>
          <a:xfrm>
            <a:off x="1379382" y="1065164"/>
            <a:ext cx="287003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ID-based Encoding           </a:t>
            </a:r>
            <a:endParaRPr lang="en-US"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E004E3A-8508-41A2-BCD0-47CE0C99A209}"/>
              </a:ext>
            </a:extLst>
          </p:cNvPr>
          <p:cNvSpPr txBox="1"/>
          <p:nvPr/>
        </p:nvSpPr>
        <p:spPr>
          <a:xfrm>
            <a:off x="8022589" y="1065164"/>
            <a:ext cx="27900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Permutation Encoding           </a:t>
            </a:r>
            <a:endParaRPr lang="en-US" sz="20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8E2739A6-230C-46D2-9EE7-CD72FDB908CB}"/>
              </a:ext>
            </a:extLst>
          </p:cNvPr>
          <p:cNvPicPr>
            <a:picLocks noChangeAspect="1"/>
          </p:cNvPicPr>
          <p:nvPr/>
        </p:nvPicPr>
        <p:blipFill>
          <a:blip r:embed="rId4"/>
          <a:stretch>
            <a:fillRect/>
          </a:stretch>
        </p:blipFill>
        <p:spPr>
          <a:xfrm>
            <a:off x="383047" y="4156579"/>
            <a:ext cx="4240217" cy="754803"/>
          </a:xfrm>
          <a:prstGeom prst="rect">
            <a:avLst/>
          </a:prstGeom>
        </p:spPr>
      </p:pic>
      <p:sp>
        <p:nvSpPr>
          <p:cNvPr id="10" name="文本框 9">
            <a:extLst>
              <a:ext uri="{FF2B5EF4-FFF2-40B4-BE49-F238E27FC236}">
                <a16:creationId xmlns:a16="http://schemas.microsoft.com/office/drawing/2014/main" id="{913AB799-B515-41A0-8114-913FB11D06C3}"/>
              </a:ext>
            </a:extLst>
          </p:cNvPr>
          <p:cNvSpPr txBox="1"/>
          <p:nvPr/>
        </p:nvSpPr>
        <p:spPr>
          <a:xfrm>
            <a:off x="319036" y="170822"/>
            <a:ext cx="5776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Encoding strategy</a:t>
            </a:r>
          </a:p>
        </p:txBody>
      </p:sp>
      <p:sp>
        <p:nvSpPr>
          <p:cNvPr id="12" name="文本框 11">
            <a:extLst>
              <a:ext uri="{FF2B5EF4-FFF2-40B4-BE49-F238E27FC236}">
                <a16:creationId xmlns:a16="http://schemas.microsoft.com/office/drawing/2014/main" id="{2FDA26D2-2489-4EAD-BE27-9777392D3BB5}"/>
              </a:ext>
            </a:extLst>
          </p:cNvPr>
          <p:cNvSpPr txBox="1"/>
          <p:nvPr/>
        </p:nvSpPr>
        <p:spPr>
          <a:xfrm>
            <a:off x="1137136" y="5507070"/>
            <a:ext cx="1023979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 Ge, Lulu and </a:t>
            </a:r>
            <a:r>
              <a:rPr lang="en-US" dirty="0" err="1">
                <a:latin typeface="Times New Roman" panose="02020603050405020304" pitchFamily="18" charset="0"/>
                <a:cs typeface="Times New Roman" panose="02020603050405020304" pitchFamily="18" charset="0"/>
              </a:rPr>
              <a:t>Parhi</a:t>
            </a:r>
            <a:r>
              <a:rPr lang="en-US" dirty="0">
                <a:latin typeface="Times New Roman" panose="02020603050405020304" pitchFamily="18" charset="0"/>
                <a:cs typeface="Times New Roman" panose="02020603050405020304" pitchFamily="18" charset="0"/>
              </a:rPr>
              <a:t>, Keshab K. Classification Using Hyperdimensional Computing: A Review</a:t>
            </a:r>
          </a:p>
        </p:txBody>
      </p:sp>
      <p:pic>
        <p:nvPicPr>
          <p:cNvPr id="9" name="图片 8">
            <a:extLst>
              <a:ext uri="{FF2B5EF4-FFF2-40B4-BE49-F238E27FC236}">
                <a16:creationId xmlns:a16="http://schemas.microsoft.com/office/drawing/2014/main" id="{94F9C7B4-49E3-494A-99CC-81E819B1BFAF}"/>
              </a:ext>
            </a:extLst>
          </p:cNvPr>
          <p:cNvPicPr>
            <a:picLocks noChangeAspect="1"/>
          </p:cNvPicPr>
          <p:nvPr/>
        </p:nvPicPr>
        <p:blipFill>
          <a:blip r:embed="rId5"/>
          <a:stretch>
            <a:fillRect/>
          </a:stretch>
        </p:blipFill>
        <p:spPr>
          <a:xfrm>
            <a:off x="7133746" y="4082604"/>
            <a:ext cx="4240217" cy="813621"/>
          </a:xfrm>
          <a:prstGeom prst="rect">
            <a:avLst/>
          </a:prstGeom>
        </p:spPr>
      </p:pic>
    </p:spTree>
    <p:extLst>
      <p:ext uri="{BB962C8B-B14F-4D97-AF65-F5344CB8AC3E}">
        <p14:creationId xmlns:p14="http://schemas.microsoft.com/office/powerpoint/2010/main" val="355222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文本框 15">
            <a:extLst>
              <a:ext uri="{FF2B5EF4-FFF2-40B4-BE49-F238E27FC236}">
                <a16:creationId xmlns:a16="http://schemas.microsoft.com/office/drawing/2014/main" id="{1E315591-E117-4A89-BE3C-9BDC9CC9D5CD}"/>
              </a:ext>
            </a:extLst>
          </p:cNvPr>
          <p:cNvSpPr txBox="1"/>
          <p:nvPr/>
        </p:nvSpPr>
        <p:spPr>
          <a:xfrm>
            <a:off x="319036" y="170822"/>
            <a:ext cx="5776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HDC Encoding &amp; training</a:t>
            </a:r>
          </a:p>
        </p:txBody>
      </p:sp>
      <p:pic>
        <p:nvPicPr>
          <p:cNvPr id="3" name="图片 2" descr="日程表&#10;&#10;描述已自动生成">
            <a:extLst>
              <a:ext uri="{FF2B5EF4-FFF2-40B4-BE49-F238E27FC236}">
                <a16:creationId xmlns:a16="http://schemas.microsoft.com/office/drawing/2014/main" id="{2754B24A-736C-4F81-A23D-A73BB84B1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03" y="788130"/>
            <a:ext cx="5353797" cy="4706007"/>
          </a:xfrm>
          <a:prstGeom prst="rect">
            <a:avLst/>
          </a:prstGeom>
        </p:spPr>
      </p:pic>
      <p:pic>
        <p:nvPicPr>
          <p:cNvPr id="5" name="图片 4" descr="文本, 日程表&#10;&#10;描述已自动生成">
            <a:extLst>
              <a:ext uri="{FF2B5EF4-FFF2-40B4-BE49-F238E27FC236}">
                <a16:creationId xmlns:a16="http://schemas.microsoft.com/office/drawing/2014/main" id="{9D6C9C47-2EC8-45A1-A404-569C4DA0F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679" y="788130"/>
            <a:ext cx="4124901" cy="4972744"/>
          </a:xfrm>
          <a:prstGeom prst="rect">
            <a:avLst/>
          </a:prstGeom>
        </p:spPr>
      </p:pic>
    </p:spTree>
    <p:extLst>
      <p:ext uri="{BB962C8B-B14F-4D97-AF65-F5344CB8AC3E}">
        <p14:creationId xmlns:p14="http://schemas.microsoft.com/office/powerpoint/2010/main" val="34608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文本框 15">
            <a:extLst>
              <a:ext uri="{FF2B5EF4-FFF2-40B4-BE49-F238E27FC236}">
                <a16:creationId xmlns:a16="http://schemas.microsoft.com/office/drawing/2014/main" id="{1E315591-E117-4A89-BE3C-9BDC9CC9D5CD}"/>
              </a:ext>
            </a:extLst>
          </p:cNvPr>
          <p:cNvSpPr txBox="1"/>
          <p:nvPr/>
        </p:nvSpPr>
        <p:spPr>
          <a:xfrm>
            <a:off x="319036" y="170822"/>
            <a:ext cx="5776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HDC inference</a:t>
            </a:r>
          </a:p>
        </p:txBody>
      </p:sp>
      <p:sp>
        <p:nvSpPr>
          <p:cNvPr id="18" name="文本框 17">
            <a:extLst>
              <a:ext uri="{FF2B5EF4-FFF2-40B4-BE49-F238E27FC236}">
                <a16:creationId xmlns:a16="http://schemas.microsoft.com/office/drawing/2014/main" id="{B17FAE25-B680-4AB6-89B7-2956953D3BCA}"/>
              </a:ext>
            </a:extLst>
          </p:cNvPr>
          <p:cNvSpPr txBox="1"/>
          <p:nvPr/>
        </p:nvSpPr>
        <p:spPr>
          <a:xfrm>
            <a:off x="871838" y="587441"/>
            <a:ext cx="1044832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 hamming distance as our similarity check. </a:t>
            </a:r>
          </a:p>
        </p:txBody>
      </p:sp>
      <p:pic>
        <p:nvPicPr>
          <p:cNvPr id="9" name="图片 8" descr="图形用户界面, 文本, 应用程序, 电子邮件&#10;&#10;描述已自动生成">
            <a:extLst>
              <a:ext uri="{FF2B5EF4-FFF2-40B4-BE49-F238E27FC236}">
                <a16:creationId xmlns:a16="http://schemas.microsoft.com/office/drawing/2014/main" id="{CDE738E9-E9DE-4C96-810A-3ADCE1025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38" y="1975102"/>
            <a:ext cx="4847167" cy="1911383"/>
          </a:xfrm>
          <a:prstGeom prst="rect">
            <a:avLst/>
          </a:prstGeom>
        </p:spPr>
      </p:pic>
      <p:pic>
        <p:nvPicPr>
          <p:cNvPr id="12" name="图片 11" descr="文本&#10;&#10;描述已自动生成">
            <a:extLst>
              <a:ext uri="{FF2B5EF4-FFF2-40B4-BE49-F238E27FC236}">
                <a16:creationId xmlns:a16="http://schemas.microsoft.com/office/drawing/2014/main" id="{6F7B0B6F-656D-4773-BF31-2BEE4FD5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75102"/>
            <a:ext cx="5228695" cy="1888719"/>
          </a:xfrm>
          <a:prstGeom prst="rect">
            <a:avLst/>
          </a:prstGeom>
        </p:spPr>
      </p:pic>
    </p:spTree>
    <p:extLst>
      <p:ext uri="{BB962C8B-B14F-4D97-AF65-F5344CB8AC3E}">
        <p14:creationId xmlns:p14="http://schemas.microsoft.com/office/powerpoint/2010/main" val="371357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165196-2F56-4B59-AE8E-3A1AFBA73B7C}"/>
              </a:ext>
            </a:extLst>
          </p:cNvPr>
          <p:cNvSpPr txBox="1"/>
          <p:nvPr/>
        </p:nvSpPr>
        <p:spPr>
          <a:xfrm>
            <a:off x="4682610" y="158448"/>
            <a:ext cx="2858530" cy="369332"/>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HDC</a:t>
            </a:r>
          </a:p>
        </p:txBody>
      </p:sp>
      <p:sp>
        <p:nvSpPr>
          <p:cNvPr id="37" name="文本框 36">
            <a:extLst>
              <a:ext uri="{FF2B5EF4-FFF2-40B4-BE49-F238E27FC236}">
                <a16:creationId xmlns:a16="http://schemas.microsoft.com/office/drawing/2014/main" id="{77EF70A1-1FA0-44DA-94B9-9F7906A4A7AE}"/>
              </a:ext>
            </a:extLst>
          </p:cNvPr>
          <p:cNvSpPr txBox="1"/>
          <p:nvPr/>
        </p:nvSpPr>
        <p:spPr>
          <a:xfrm>
            <a:off x="348546" y="199943"/>
            <a:ext cx="7742636"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Cosine Similarity Module</a:t>
            </a:r>
            <a:endParaRPr lang="en-US" sz="20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4E4BFC4-68D4-4EA7-9B05-5BB5113BECD7}"/>
              </a:ext>
            </a:extLst>
          </p:cNvPr>
          <p:cNvPicPr>
            <a:picLocks noChangeAspect="1"/>
          </p:cNvPicPr>
          <p:nvPr/>
        </p:nvPicPr>
        <p:blipFill>
          <a:blip r:embed="rId2"/>
          <a:stretch>
            <a:fillRect/>
          </a:stretch>
        </p:blipFill>
        <p:spPr>
          <a:xfrm>
            <a:off x="6751414" y="1402851"/>
            <a:ext cx="4312942" cy="1757363"/>
          </a:xfrm>
          <a:prstGeom prst="rect">
            <a:avLst/>
          </a:prstGeom>
        </p:spPr>
      </p:pic>
      <p:pic>
        <p:nvPicPr>
          <p:cNvPr id="6" name="图片 5">
            <a:extLst>
              <a:ext uri="{FF2B5EF4-FFF2-40B4-BE49-F238E27FC236}">
                <a16:creationId xmlns:a16="http://schemas.microsoft.com/office/drawing/2014/main" id="{1250E9F2-B39C-4740-BF2A-644B93D3D813}"/>
              </a:ext>
            </a:extLst>
          </p:cNvPr>
          <p:cNvPicPr>
            <a:picLocks noChangeAspect="1"/>
          </p:cNvPicPr>
          <p:nvPr/>
        </p:nvPicPr>
        <p:blipFill>
          <a:blip r:embed="rId3"/>
          <a:stretch>
            <a:fillRect/>
          </a:stretch>
        </p:blipFill>
        <p:spPr>
          <a:xfrm>
            <a:off x="777418" y="3753902"/>
            <a:ext cx="5505450" cy="1600200"/>
          </a:xfrm>
          <a:prstGeom prst="rect">
            <a:avLst/>
          </a:prstGeom>
        </p:spPr>
      </p:pic>
      <p:pic>
        <p:nvPicPr>
          <p:cNvPr id="8" name="图片 7">
            <a:extLst>
              <a:ext uri="{FF2B5EF4-FFF2-40B4-BE49-F238E27FC236}">
                <a16:creationId xmlns:a16="http://schemas.microsoft.com/office/drawing/2014/main" id="{F188584B-8987-4065-9608-6A60F89EECA4}"/>
              </a:ext>
            </a:extLst>
          </p:cNvPr>
          <p:cNvPicPr>
            <a:picLocks noChangeAspect="1"/>
          </p:cNvPicPr>
          <p:nvPr/>
        </p:nvPicPr>
        <p:blipFill>
          <a:blip r:embed="rId4"/>
          <a:stretch>
            <a:fillRect/>
          </a:stretch>
        </p:blipFill>
        <p:spPr>
          <a:xfrm>
            <a:off x="6821631" y="3586954"/>
            <a:ext cx="4445321" cy="1951814"/>
          </a:xfrm>
          <a:prstGeom prst="rect">
            <a:avLst/>
          </a:prstGeom>
        </p:spPr>
      </p:pic>
      <p:cxnSp>
        <p:nvCxnSpPr>
          <p:cNvPr id="21" name="直接连接符 20">
            <a:extLst>
              <a:ext uri="{FF2B5EF4-FFF2-40B4-BE49-F238E27FC236}">
                <a16:creationId xmlns:a16="http://schemas.microsoft.com/office/drawing/2014/main" id="{18D2D376-73B2-40B4-A7ED-A5EC4EAB8E54}"/>
              </a:ext>
            </a:extLst>
          </p:cNvPr>
          <p:cNvCxnSpPr>
            <a:cxnSpLocks/>
          </p:cNvCxnSpPr>
          <p:nvPr/>
        </p:nvCxnSpPr>
        <p:spPr>
          <a:xfrm>
            <a:off x="4682610" y="4574122"/>
            <a:ext cx="550506" cy="587828"/>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直接连接符 45">
            <a:extLst>
              <a:ext uri="{FF2B5EF4-FFF2-40B4-BE49-F238E27FC236}">
                <a16:creationId xmlns:a16="http://schemas.microsoft.com/office/drawing/2014/main" id="{AD5D1B03-0AE5-4F22-BC50-FB7DABDCC5C4}"/>
              </a:ext>
            </a:extLst>
          </p:cNvPr>
          <p:cNvCxnSpPr>
            <a:cxnSpLocks/>
          </p:cNvCxnSpPr>
          <p:nvPr/>
        </p:nvCxnSpPr>
        <p:spPr>
          <a:xfrm>
            <a:off x="5586767" y="4657026"/>
            <a:ext cx="550506" cy="587828"/>
          </a:xfrm>
          <a:prstGeom prst="line">
            <a:avLst/>
          </a:prstGeom>
        </p:spPr>
        <p:style>
          <a:lnRef idx="3">
            <a:schemeClr val="accent2"/>
          </a:lnRef>
          <a:fillRef idx="0">
            <a:schemeClr val="accent2"/>
          </a:fillRef>
          <a:effectRef idx="2">
            <a:schemeClr val="accent2"/>
          </a:effectRef>
          <a:fontRef idx="minor">
            <a:schemeClr val="tx1"/>
          </a:fontRef>
        </p:style>
      </p:cxnSp>
      <p:sp>
        <p:nvSpPr>
          <p:cNvPr id="47" name="文本框 46">
            <a:extLst>
              <a:ext uri="{FF2B5EF4-FFF2-40B4-BE49-F238E27FC236}">
                <a16:creationId xmlns:a16="http://schemas.microsoft.com/office/drawing/2014/main" id="{267ECC55-6466-464A-824C-C4541B0A2E4C}"/>
              </a:ext>
            </a:extLst>
          </p:cNvPr>
          <p:cNvSpPr txBox="1"/>
          <p:nvPr/>
        </p:nvSpPr>
        <p:spPr>
          <a:xfrm>
            <a:off x="685098" y="1789381"/>
            <a:ext cx="514012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Square calculation is costly.</a:t>
            </a:r>
          </a:p>
          <a:p>
            <a:r>
              <a:rPr lang="en-US" altLang="zh-CN" sz="2000" dirty="0">
                <a:latin typeface="Times New Roman" panose="02020603050405020304" pitchFamily="18" charset="0"/>
                <a:cs typeface="Times New Roman" panose="02020603050405020304" pitchFamily="18" charset="0"/>
              </a:rPr>
              <a:t>Able to skip the normalization part especially for hyper vector</a:t>
            </a:r>
            <a:r>
              <a:rPr lang="en-US" sz="2000" dirty="0">
                <a:latin typeface="Times New Roman" panose="02020603050405020304" pitchFamily="18" charset="0"/>
                <a:cs typeface="Times New Roman" panose="02020603050405020304" pitchFamily="18" charset="0"/>
              </a:rPr>
              <a:t>s.</a:t>
            </a:r>
          </a:p>
        </p:txBody>
      </p:sp>
      <p:sp>
        <p:nvSpPr>
          <p:cNvPr id="24" name="矩形 23">
            <a:extLst>
              <a:ext uri="{FF2B5EF4-FFF2-40B4-BE49-F238E27FC236}">
                <a16:creationId xmlns:a16="http://schemas.microsoft.com/office/drawing/2014/main" id="{BD2ED665-CA42-43C5-B7C5-13B8B8DED62C}"/>
              </a:ext>
            </a:extLst>
          </p:cNvPr>
          <p:cNvSpPr/>
          <p:nvPr/>
        </p:nvSpPr>
        <p:spPr>
          <a:xfrm>
            <a:off x="8156496" y="3244334"/>
            <a:ext cx="219374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FACH -ASP</a:t>
            </a:r>
            <a:r>
              <a:rPr lang="en-US" altLang="zh-CN" dirty="0">
                <a:latin typeface="Times New Roman" panose="02020603050405020304" pitchFamily="18" charset="0"/>
                <a:cs typeface="Times New Roman" panose="02020603050405020304" pitchFamily="18" charset="0"/>
              </a:rPr>
              <a:t>DAC’19 </a:t>
            </a:r>
            <a:endParaRPr lang="en-US" dirty="0">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684A7B74-8326-43FB-9C26-58C765710009}"/>
              </a:ext>
            </a:extLst>
          </p:cNvPr>
          <p:cNvSpPr/>
          <p:nvPr/>
        </p:nvSpPr>
        <p:spPr>
          <a:xfrm>
            <a:off x="8358173" y="5354102"/>
            <a:ext cx="140942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Verilog Code</a:t>
            </a:r>
          </a:p>
        </p:txBody>
      </p:sp>
      <p:sp>
        <p:nvSpPr>
          <p:cNvPr id="49" name="矩形 48">
            <a:extLst>
              <a:ext uri="{FF2B5EF4-FFF2-40B4-BE49-F238E27FC236}">
                <a16:creationId xmlns:a16="http://schemas.microsoft.com/office/drawing/2014/main" id="{9BF70EA4-4288-4F1B-A653-A995FBC404EF}"/>
              </a:ext>
            </a:extLst>
          </p:cNvPr>
          <p:cNvSpPr/>
          <p:nvPr/>
        </p:nvSpPr>
        <p:spPr>
          <a:xfrm>
            <a:off x="2789395" y="5354102"/>
            <a:ext cx="177324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Cosine similarity</a:t>
            </a:r>
          </a:p>
        </p:txBody>
      </p:sp>
    </p:spTree>
    <p:extLst>
      <p:ext uri="{BB962C8B-B14F-4D97-AF65-F5344CB8AC3E}">
        <p14:creationId xmlns:p14="http://schemas.microsoft.com/office/powerpoint/2010/main" val="42985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5A95A8-7112-4681-BDE4-0E4B3B67C456}"/>
              </a:ext>
            </a:extLst>
          </p:cNvPr>
          <p:cNvSpPr txBox="1"/>
          <p:nvPr/>
        </p:nvSpPr>
        <p:spPr>
          <a:xfrm>
            <a:off x="319036" y="170822"/>
            <a:ext cx="577696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Experiment Result</a:t>
            </a:r>
          </a:p>
        </p:txBody>
      </p:sp>
      <p:sp>
        <p:nvSpPr>
          <p:cNvPr id="5" name="文本框 4">
            <a:extLst>
              <a:ext uri="{FF2B5EF4-FFF2-40B4-BE49-F238E27FC236}">
                <a16:creationId xmlns:a16="http://schemas.microsoft.com/office/drawing/2014/main" id="{510795C2-CF35-4A08-BD7E-66DD17F0D080}"/>
              </a:ext>
            </a:extLst>
          </p:cNvPr>
          <p:cNvSpPr txBox="1"/>
          <p:nvPr/>
        </p:nvSpPr>
        <p:spPr>
          <a:xfrm>
            <a:off x="904115" y="1032214"/>
            <a:ext cx="10448323"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tested both python code and Verilog code on CARDIO using same configurations and our experiment result shows as following. One observation is that binarized </a:t>
            </a:r>
            <a:r>
              <a:rPr lang="en-US" dirty="0" err="1">
                <a:latin typeface="Times New Roman" panose="02020603050405020304" pitchFamily="18" charset="0"/>
                <a:cs typeface="Times New Roman" panose="02020603050405020304" pitchFamily="18" charset="0"/>
              </a:rPr>
              <a:t>hypervectors</a:t>
            </a:r>
            <a:r>
              <a:rPr lang="en-US" dirty="0">
                <a:latin typeface="Times New Roman" panose="02020603050405020304" pitchFamily="18" charset="0"/>
                <a:cs typeface="Times New Roman" panose="02020603050405020304" pitchFamily="18" charset="0"/>
              </a:rPr>
              <a:t> are not sufficient for CARDIO dataset classification.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explored two kinds of Encoding methods, id encoding and permutation encoding; meanwhile we also tested two kinds of similarity check metrics, hamming distance and cosine distance, the experiment result shows as following.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solution is that we can employ bipolar level/</a:t>
            </a:r>
            <a:r>
              <a:rPr lang="en-US" altLang="zh-CN" dirty="0">
                <a:latin typeface="Times New Roman" panose="02020603050405020304" pitchFamily="18" charset="0"/>
                <a:cs typeface="Times New Roman" panose="02020603050405020304" pitchFamily="18" charset="0"/>
              </a:rPr>
              <a:t>position </a:t>
            </a:r>
            <a:r>
              <a:rPr lang="en-US" dirty="0">
                <a:latin typeface="Times New Roman" panose="02020603050405020304" pitchFamily="18" charset="0"/>
                <a:cs typeface="Times New Roman" panose="02020603050405020304" pitchFamily="18" charset="0"/>
              </a:rPr>
              <a:t>hyper vector to generate integer-based class hyper vectors combined with retraining to get an acceptable accuracy.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17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5A95A8-7112-4681-BDE4-0E4B3B67C456}"/>
              </a:ext>
            </a:extLst>
          </p:cNvPr>
          <p:cNvSpPr txBox="1"/>
          <p:nvPr/>
        </p:nvSpPr>
        <p:spPr>
          <a:xfrm>
            <a:off x="319036" y="170822"/>
            <a:ext cx="577696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Experiment Result</a:t>
            </a:r>
          </a:p>
        </p:txBody>
      </p:sp>
      <p:pic>
        <p:nvPicPr>
          <p:cNvPr id="4" name="图片 3">
            <a:extLst>
              <a:ext uri="{FF2B5EF4-FFF2-40B4-BE49-F238E27FC236}">
                <a16:creationId xmlns:a16="http://schemas.microsoft.com/office/drawing/2014/main" id="{F6EAC9B8-F25E-4B2C-A582-F4B8DC813370}"/>
              </a:ext>
            </a:extLst>
          </p:cNvPr>
          <p:cNvPicPr>
            <a:picLocks noChangeAspect="1"/>
          </p:cNvPicPr>
          <p:nvPr/>
        </p:nvPicPr>
        <p:blipFill rotWithShape="1">
          <a:blip r:embed="rId2"/>
          <a:srcRect l="290" t="41898" r="73219" b="16101"/>
          <a:stretch/>
        </p:blipFill>
        <p:spPr>
          <a:xfrm>
            <a:off x="7551105" y="3830832"/>
            <a:ext cx="3555921" cy="196671"/>
          </a:xfrm>
          <a:prstGeom prst="rect">
            <a:avLst/>
          </a:prstGeom>
        </p:spPr>
      </p:pic>
      <p:pic>
        <p:nvPicPr>
          <p:cNvPr id="14" name="图片 13">
            <a:extLst>
              <a:ext uri="{FF2B5EF4-FFF2-40B4-BE49-F238E27FC236}">
                <a16:creationId xmlns:a16="http://schemas.microsoft.com/office/drawing/2014/main" id="{8F9F9CF5-70C9-4549-A2E6-FE26E36EB33D}"/>
              </a:ext>
            </a:extLst>
          </p:cNvPr>
          <p:cNvPicPr>
            <a:picLocks noChangeAspect="1"/>
          </p:cNvPicPr>
          <p:nvPr/>
        </p:nvPicPr>
        <p:blipFill rotWithShape="1">
          <a:blip r:embed="rId3"/>
          <a:srcRect l="3354" t="1" r="-13837" b="-12917"/>
          <a:stretch/>
        </p:blipFill>
        <p:spPr>
          <a:xfrm>
            <a:off x="7544572" y="4025007"/>
            <a:ext cx="4070709" cy="196671"/>
          </a:xfrm>
          <a:prstGeom prst="rect">
            <a:avLst/>
          </a:prstGeom>
        </p:spPr>
      </p:pic>
      <p:graphicFrame>
        <p:nvGraphicFramePr>
          <p:cNvPr id="15" name="表格 15">
            <a:extLst>
              <a:ext uri="{FF2B5EF4-FFF2-40B4-BE49-F238E27FC236}">
                <a16:creationId xmlns:a16="http://schemas.microsoft.com/office/drawing/2014/main" id="{DF446253-40C6-41CC-8101-98E68B98B516}"/>
              </a:ext>
            </a:extLst>
          </p:cNvPr>
          <p:cNvGraphicFramePr>
            <a:graphicFrameLocks noGrp="1"/>
          </p:cNvGraphicFramePr>
          <p:nvPr>
            <p:extLst>
              <p:ext uri="{D42A27DB-BD31-4B8C-83A1-F6EECF244321}">
                <p14:modId xmlns:p14="http://schemas.microsoft.com/office/powerpoint/2010/main" val="2242260772"/>
              </p:ext>
            </p:extLst>
          </p:nvPr>
        </p:nvGraphicFramePr>
        <p:xfrm>
          <a:off x="836081" y="1157422"/>
          <a:ext cx="5326494" cy="1964072"/>
        </p:xfrm>
        <a:graphic>
          <a:graphicData uri="http://schemas.openxmlformats.org/drawingml/2006/table">
            <a:tbl>
              <a:tblPr firstRow="1" bandRow="1">
                <a:tableStyleId>{5C22544A-7EE6-4342-B048-85BDC9FD1C3A}</a:tableStyleId>
              </a:tblPr>
              <a:tblGrid>
                <a:gridCol w="1775498">
                  <a:extLst>
                    <a:ext uri="{9D8B030D-6E8A-4147-A177-3AD203B41FA5}">
                      <a16:colId xmlns:a16="http://schemas.microsoft.com/office/drawing/2014/main" val="4017504680"/>
                    </a:ext>
                  </a:extLst>
                </a:gridCol>
                <a:gridCol w="1775498">
                  <a:extLst>
                    <a:ext uri="{9D8B030D-6E8A-4147-A177-3AD203B41FA5}">
                      <a16:colId xmlns:a16="http://schemas.microsoft.com/office/drawing/2014/main" val="1833458460"/>
                    </a:ext>
                  </a:extLst>
                </a:gridCol>
                <a:gridCol w="1775498">
                  <a:extLst>
                    <a:ext uri="{9D8B030D-6E8A-4147-A177-3AD203B41FA5}">
                      <a16:colId xmlns:a16="http://schemas.microsoft.com/office/drawing/2014/main" val="2735473287"/>
                    </a:ext>
                  </a:extLst>
                </a:gridCol>
              </a:tblGrid>
              <a:tr h="651194">
                <a:tc>
                  <a:txBody>
                    <a:bodyPr/>
                    <a:lstStyle/>
                    <a:p>
                      <a:r>
                        <a:rPr lang="en-US" dirty="0">
                          <a:solidFill>
                            <a:schemeClr val="tx1"/>
                          </a:solidFill>
                        </a:rPr>
                        <a:t>Accuracy</a:t>
                      </a:r>
                    </a:p>
                    <a:p>
                      <a:r>
                        <a:rPr lang="en-US" dirty="0">
                          <a:solidFill>
                            <a:schemeClr val="tx1"/>
                          </a:solidFill>
                        </a:rPr>
                        <a:t>(System Verilog)</a:t>
                      </a:r>
                    </a:p>
                  </a:txBody>
                  <a:tcPr>
                    <a:solidFill>
                      <a:schemeClr val="accent1">
                        <a:lumMod val="60000"/>
                        <a:lumOff val="40000"/>
                      </a:schemeClr>
                    </a:solidFill>
                  </a:tcPr>
                </a:tc>
                <a:tc>
                  <a:txBody>
                    <a:bodyPr/>
                    <a:lstStyle/>
                    <a:p>
                      <a:r>
                        <a:rPr lang="en-US" dirty="0">
                          <a:solidFill>
                            <a:schemeClr val="tx1"/>
                          </a:solidFill>
                        </a:rPr>
                        <a:t>Record-based</a:t>
                      </a:r>
                    </a:p>
                  </a:txBody>
                  <a:tcPr>
                    <a:solidFill>
                      <a:schemeClr val="accent1">
                        <a:lumMod val="60000"/>
                        <a:lumOff val="40000"/>
                      </a:schemeClr>
                    </a:solidFill>
                  </a:tcPr>
                </a:tc>
                <a:tc>
                  <a:txBody>
                    <a:bodyPr/>
                    <a:lstStyle/>
                    <a:p>
                      <a:r>
                        <a:rPr lang="en-US" dirty="0">
                          <a:solidFill>
                            <a:schemeClr val="tx1"/>
                          </a:solidFill>
                        </a:rPr>
                        <a:t>Permutation</a:t>
                      </a:r>
                    </a:p>
                  </a:txBody>
                  <a:tcPr>
                    <a:solidFill>
                      <a:schemeClr val="accent1">
                        <a:lumMod val="60000"/>
                        <a:lumOff val="40000"/>
                      </a:schemeClr>
                    </a:solidFill>
                  </a:tcPr>
                </a:tc>
                <a:extLst>
                  <a:ext uri="{0D108BD9-81ED-4DB2-BD59-A6C34878D82A}">
                    <a16:rowId xmlns:a16="http://schemas.microsoft.com/office/drawing/2014/main" val="649413815"/>
                  </a:ext>
                </a:extLst>
              </a:tr>
              <a:tr h="656439">
                <a:tc>
                  <a:txBody>
                    <a:bodyPr/>
                    <a:lstStyle/>
                    <a:p>
                      <a:r>
                        <a:rPr lang="en-US" sz="1800" b="1" kern="1200" dirty="0">
                          <a:solidFill>
                            <a:schemeClr val="tx1"/>
                          </a:solidFill>
                          <a:latin typeface="+mn-lt"/>
                          <a:ea typeface="+mn-ea"/>
                          <a:cs typeface="+mn-cs"/>
                        </a:rPr>
                        <a:t>Cosine Similarity</a:t>
                      </a:r>
                    </a:p>
                  </a:txBody>
                  <a:tcPr/>
                </a:tc>
                <a:tc>
                  <a:txBody>
                    <a:bodyPr/>
                    <a:lstStyle/>
                    <a:p>
                      <a:r>
                        <a:rPr lang="en-US" sz="1800" b="1" kern="1200" dirty="0">
                          <a:solidFill>
                            <a:schemeClr val="tx1"/>
                          </a:solidFill>
                          <a:latin typeface="+mn-lt"/>
                          <a:ea typeface="+mn-ea"/>
                          <a:cs typeface="+mn-cs"/>
                        </a:rPr>
                        <a:t>15.5%</a:t>
                      </a:r>
                    </a:p>
                  </a:txBody>
                  <a:tcPr/>
                </a:tc>
                <a:tc>
                  <a:txBody>
                    <a:bodyPr/>
                    <a:lstStyle/>
                    <a:p>
                      <a:r>
                        <a:rPr lang="en-US" sz="1800" b="1" kern="1200" dirty="0">
                          <a:solidFill>
                            <a:schemeClr val="tx1"/>
                          </a:solidFill>
                          <a:latin typeface="+mn-lt"/>
                          <a:ea typeface="+mn-ea"/>
                          <a:cs typeface="+mn-cs"/>
                        </a:rPr>
                        <a:t>22.1%</a:t>
                      </a:r>
                    </a:p>
                  </a:txBody>
                  <a:tcPr/>
                </a:tc>
                <a:extLst>
                  <a:ext uri="{0D108BD9-81ED-4DB2-BD59-A6C34878D82A}">
                    <a16:rowId xmlns:a16="http://schemas.microsoft.com/office/drawing/2014/main" val="3533764768"/>
                  </a:ext>
                </a:extLst>
              </a:tr>
              <a:tr h="656439">
                <a:tc>
                  <a:txBody>
                    <a:bodyPr/>
                    <a:lstStyle/>
                    <a:p>
                      <a:r>
                        <a:rPr lang="en-US" sz="1800" b="1" kern="1200" dirty="0">
                          <a:solidFill>
                            <a:schemeClr val="tx1"/>
                          </a:solidFill>
                          <a:latin typeface="+mn-lt"/>
                          <a:ea typeface="+mn-ea"/>
                          <a:cs typeface="+mn-cs"/>
                        </a:rPr>
                        <a:t>Hamming Distance</a:t>
                      </a:r>
                    </a:p>
                  </a:txBody>
                  <a:tcPr/>
                </a:tc>
                <a:tc>
                  <a:txBody>
                    <a:bodyPr/>
                    <a:lstStyle/>
                    <a:p>
                      <a:r>
                        <a:rPr lang="en-US" sz="1800" b="1" kern="1200" dirty="0">
                          <a:solidFill>
                            <a:schemeClr val="tx1"/>
                          </a:solidFill>
                          <a:latin typeface="+mn-lt"/>
                          <a:ea typeface="+mn-ea"/>
                          <a:cs typeface="+mn-cs"/>
                        </a:rPr>
                        <a:t>20.2%</a:t>
                      </a:r>
                    </a:p>
                  </a:txBody>
                  <a:tcPr/>
                </a:tc>
                <a:tc>
                  <a:txBody>
                    <a:bodyPr/>
                    <a:lstStyle/>
                    <a:p>
                      <a:r>
                        <a:rPr lang="en-US" sz="1800" b="1" kern="1200" dirty="0">
                          <a:solidFill>
                            <a:schemeClr val="tx1"/>
                          </a:solidFill>
                          <a:latin typeface="+mn-lt"/>
                          <a:ea typeface="+mn-ea"/>
                          <a:cs typeface="+mn-cs"/>
                        </a:rPr>
                        <a:t>2.8%</a:t>
                      </a:r>
                    </a:p>
                  </a:txBody>
                  <a:tcPr/>
                </a:tc>
                <a:extLst>
                  <a:ext uri="{0D108BD9-81ED-4DB2-BD59-A6C34878D82A}">
                    <a16:rowId xmlns:a16="http://schemas.microsoft.com/office/drawing/2014/main" val="3612262929"/>
                  </a:ext>
                </a:extLst>
              </a:tr>
            </a:tbl>
          </a:graphicData>
        </a:graphic>
      </p:graphicFrame>
      <p:graphicFrame>
        <p:nvGraphicFramePr>
          <p:cNvPr id="19" name="表格 19">
            <a:extLst>
              <a:ext uri="{FF2B5EF4-FFF2-40B4-BE49-F238E27FC236}">
                <a16:creationId xmlns:a16="http://schemas.microsoft.com/office/drawing/2014/main" id="{2C9F79A9-8FA2-4BCF-BEB4-47C19BA6D262}"/>
              </a:ext>
            </a:extLst>
          </p:cNvPr>
          <p:cNvGraphicFramePr>
            <a:graphicFrameLocks noGrp="1"/>
          </p:cNvGraphicFramePr>
          <p:nvPr>
            <p:extLst>
              <p:ext uri="{D42A27DB-BD31-4B8C-83A1-F6EECF244321}">
                <p14:modId xmlns:p14="http://schemas.microsoft.com/office/powerpoint/2010/main" val="2636374110"/>
              </p:ext>
            </p:extLst>
          </p:nvPr>
        </p:nvGraphicFramePr>
        <p:xfrm>
          <a:off x="809865" y="3519550"/>
          <a:ext cx="5378925" cy="1407492"/>
        </p:xfrm>
        <a:graphic>
          <a:graphicData uri="http://schemas.openxmlformats.org/drawingml/2006/table">
            <a:tbl>
              <a:tblPr firstRow="1" bandRow="1">
                <a:tableStyleId>{93296810-A885-4BE3-A3E7-6D5BEEA58F35}</a:tableStyleId>
              </a:tblPr>
              <a:tblGrid>
                <a:gridCol w="1792975">
                  <a:extLst>
                    <a:ext uri="{9D8B030D-6E8A-4147-A177-3AD203B41FA5}">
                      <a16:colId xmlns:a16="http://schemas.microsoft.com/office/drawing/2014/main" val="2713946933"/>
                    </a:ext>
                  </a:extLst>
                </a:gridCol>
                <a:gridCol w="1792975">
                  <a:extLst>
                    <a:ext uri="{9D8B030D-6E8A-4147-A177-3AD203B41FA5}">
                      <a16:colId xmlns:a16="http://schemas.microsoft.com/office/drawing/2014/main" val="1842338006"/>
                    </a:ext>
                  </a:extLst>
                </a:gridCol>
                <a:gridCol w="1792975">
                  <a:extLst>
                    <a:ext uri="{9D8B030D-6E8A-4147-A177-3AD203B41FA5}">
                      <a16:colId xmlns:a16="http://schemas.microsoft.com/office/drawing/2014/main" val="1956734800"/>
                    </a:ext>
                  </a:extLst>
                </a:gridCol>
              </a:tblGrid>
              <a:tr h="703746">
                <a:tc>
                  <a:txBody>
                    <a:bodyPr/>
                    <a:lstStyle/>
                    <a:p>
                      <a:r>
                        <a:rPr lang="en-US" dirty="0">
                          <a:solidFill>
                            <a:schemeClr val="tx1"/>
                          </a:solidFill>
                        </a:rPr>
                        <a:t>Accuracy</a:t>
                      </a:r>
                    </a:p>
                    <a:p>
                      <a:r>
                        <a:rPr lang="en-US" dirty="0">
                          <a:solidFill>
                            <a:schemeClr val="tx1"/>
                          </a:solidFill>
                        </a:rPr>
                        <a:t>(Python)</a:t>
                      </a:r>
                    </a:p>
                  </a:txBody>
                  <a:tcPr>
                    <a:solidFill>
                      <a:schemeClr val="accent6">
                        <a:lumMod val="60000"/>
                        <a:lumOff val="40000"/>
                      </a:schemeClr>
                    </a:solidFill>
                  </a:tcPr>
                </a:tc>
                <a:tc>
                  <a:txBody>
                    <a:bodyPr/>
                    <a:lstStyle/>
                    <a:p>
                      <a:r>
                        <a:rPr lang="en-US" sz="1800" b="1" kern="1200" dirty="0">
                          <a:solidFill>
                            <a:schemeClr val="tx1"/>
                          </a:solidFill>
                          <a:latin typeface="+mn-lt"/>
                          <a:ea typeface="+mn-ea"/>
                          <a:cs typeface="+mn-cs"/>
                        </a:rPr>
                        <a:t>Binary</a:t>
                      </a:r>
                    </a:p>
                  </a:txBody>
                  <a:tcPr>
                    <a:solidFill>
                      <a:schemeClr val="accent6">
                        <a:lumMod val="60000"/>
                        <a:lumOff val="40000"/>
                      </a:schemeClr>
                    </a:solidFill>
                  </a:tcPr>
                </a:tc>
                <a:tc>
                  <a:txBody>
                    <a:bodyPr/>
                    <a:lstStyle/>
                    <a:p>
                      <a:r>
                        <a:rPr lang="en-US" sz="1800" b="1" kern="1200" dirty="0">
                          <a:solidFill>
                            <a:schemeClr val="tx1"/>
                          </a:solidFill>
                          <a:latin typeface="+mn-lt"/>
                          <a:ea typeface="+mn-ea"/>
                          <a:cs typeface="+mn-cs"/>
                        </a:rPr>
                        <a:t>Integer</a:t>
                      </a:r>
                    </a:p>
                  </a:txBody>
                  <a:tcPr>
                    <a:solidFill>
                      <a:schemeClr val="accent6">
                        <a:lumMod val="60000"/>
                        <a:lumOff val="40000"/>
                      </a:schemeClr>
                    </a:solidFill>
                  </a:tcPr>
                </a:tc>
                <a:extLst>
                  <a:ext uri="{0D108BD9-81ED-4DB2-BD59-A6C34878D82A}">
                    <a16:rowId xmlns:a16="http://schemas.microsoft.com/office/drawing/2014/main" val="3529580434"/>
                  </a:ext>
                </a:extLst>
              </a:tr>
              <a:tr h="703746">
                <a:tc>
                  <a:txBody>
                    <a:bodyPr/>
                    <a:lstStyle/>
                    <a:p>
                      <a:pPr marL="0" algn="l" defTabSz="914400" rtl="0" eaLnBrk="1" latinLnBrk="0" hangingPunct="1"/>
                      <a:endParaRPr lang="en-US" sz="1800" b="1" kern="1200" dirty="0">
                        <a:solidFill>
                          <a:schemeClr val="tx1"/>
                        </a:solidFill>
                        <a:latin typeface="+mn-lt"/>
                        <a:ea typeface="+mn-ea"/>
                        <a:cs typeface="+mn-cs"/>
                      </a:endParaRPr>
                    </a:p>
                  </a:txBody>
                  <a:tcPr/>
                </a:tc>
                <a:tc>
                  <a:txBody>
                    <a:bodyPr/>
                    <a:lstStyle/>
                    <a:p>
                      <a:r>
                        <a:rPr lang="en-US" sz="1800" b="1" kern="1200" dirty="0">
                          <a:solidFill>
                            <a:schemeClr val="tx1"/>
                          </a:solidFill>
                          <a:latin typeface="+mn-lt"/>
                          <a:ea typeface="+mn-ea"/>
                          <a:cs typeface="+mn-cs"/>
                        </a:rPr>
                        <a:t>22.1%</a:t>
                      </a:r>
                    </a:p>
                  </a:txBody>
                  <a:tcPr/>
                </a:tc>
                <a:tc>
                  <a:txBody>
                    <a:bodyPr/>
                    <a:lstStyle/>
                    <a:p>
                      <a:r>
                        <a:rPr lang="en-US" sz="1800" b="1" kern="1200" dirty="0">
                          <a:solidFill>
                            <a:schemeClr val="tx1"/>
                          </a:solidFill>
                          <a:latin typeface="+mn-lt"/>
                          <a:ea typeface="+mn-ea"/>
                          <a:cs typeface="+mn-cs"/>
                        </a:rPr>
                        <a:t>53.5% (91.2% with retraining)</a:t>
                      </a:r>
                    </a:p>
                  </a:txBody>
                  <a:tcPr/>
                </a:tc>
                <a:extLst>
                  <a:ext uri="{0D108BD9-81ED-4DB2-BD59-A6C34878D82A}">
                    <a16:rowId xmlns:a16="http://schemas.microsoft.com/office/drawing/2014/main" val="2329318535"/>
                  </a:ext>
                </a:extLst>
              </a:tr>
            </a:tbl>
          </a:graphicData>
        </a:graphic>
      </p:graphicFrame>
      <p:pic>
        <p:nvPicPr>
          <p:cNvPr id="24" name="图片 23" descr="文本&#10;&#10;描述已自动生成">
            <a:extLst>
              <a:ext uri="{FF2B5EF4-FFF2-40B4-BE49-F238E27FC236}">
                <a16:creationId xmlns:a16="http://schemas.microsoft.com/office/drawing/2014/main" id="{AB8B6D79-35EF-475D-924E-DE42E86927CB}"/>
              </a:ext>
            </a:extLst>
          </p:cNvPr>
          <p:cNvPicPr>
            <a:picLocks noChangeAspect="1"/>
          </p:cNvPicPr>
          <p:nvPr/>
        </p:nvPicPr>
        <p:blipFill rotWithShape="1">
          <a:blip r:embed="rId4">
            <a:extLst>
              <a:ext uri="{28A0092B-C50C-407E-A947-70E740481C1C}">
                <a14:useLocalDpi xmlns:a14="http://schemas.microsoft.com/office/drawing/2010/main" val="0"/>
              </a:ext>
            </a:extLst>
          </a:blip>
          <a:srcRect t="58518" r="16609"/>
          <a:stretch/>
        </p:blipFill>
        <p:spPr>
          <a:xfrm>
            <a:off x="7561468" y="3334821"/>
            <a:ext cx="2739329" cy="473869"/>
          </a:xfrm>
          <a:prstGeom prst="rect">
            <a:avLst/>
          </a:prstGeom>
        </p:spPr>
      </p:pic>
      <p:pic>
        <p:nvPicPr>
          <p:cNvPr id="25" name="图片 24">
            <a:extLst>
              <a:ext uri="{FF2B5EF4-FFF2-40B4-BE49-F238E27FC236}">
                <a16:creationId xmlns:a16="http://schemas.microsoft.com/office/drawing/2014/main" id="{F78F9211-EC8A-47D5-B79F-4A65DD0B7C6B}"/>
              </a:ext>
            </a:extLst>
          </p:cNvPr>
          <p:cNvPicPr>
            <a:picLocks noChangeAspect="1"/>
          </p:cNvPicPr>
          <p:nvPr/>
        </p:nvPicPr>
        <p:blipFill>
          <a:blip r:embed="rId5"/>
          <a:stretch>
            <a:fillRect/>
          </a:stretch>
        </p:blipFill>
        <p:spPr>
          <a:xfrm>
            <a:off x="7557382" y="2876937"/>
            <a:ext cx="3061413" cy="439927"/>
          </a:xfrm>
          <a:prstGeom prst="rect">
            <a:avLst/>
          </a:prstGeom>
        </p:spPr>
      </p:pic>
      <p:pic>
        <p:nvPicPr>
          <p:cNvPr id="26" name="图片 25">
            <a:extLst>
              <a:ext uri="{FF2B5EF4-FFF2-40B4-BE49-F238E27FC236}">
                <a16:creationId xmlns:a16="http://schemas.microsoft.com/office/drawing/2014/main" id="{E7F48C00-B950-44D0-A232-50C1F6FE5D4E}"/>
              </a:ext>
            </a:extLst>
          </p:cNvPr>
          <p:cNvPicPr>
            <a:picLocks noChangeAspect="1"/>
          </p:cNvPicPr>
          <p:nvPr/>
        </p:nvPicPr>
        <p:blipFill rotWithShape="1">
          <a:blip r:embed="rId6"/>
          <a:srcRect t="57138" r="6758"/>
          <a:stretch/>
        </p:blipFill>
        <p:spPr>
          <a:xfrm>
            <a:off x="7558502" y="2340240"/>
            <a:ext cx="2973453" cy="481176"/>
          </a:xfrm>
          <a:prstGeom prst="rect">
            <a:avLst/>
          </a:prstGeom>
        </p:spPr>
      </p:pic>
      <p:pic>
        <p:nvPicPr>
          <p:cNvPr id="27" name="图片 26">
            <a:extLst>
              <a:ext uri="{FF2B5EF4-FFF2-40B4-BE49-F238E27FC236}">
                <a16:creationId xmlns:a16="http://schemas.microsoft.com/office/drawing/2014/main" id="{E195F471-176B-4EE2-A5EA-FF5682E14B34}"/>
              </a:ext>
            </a:extLst>
          </p:cNvPr>
          <p:cNvPicPr>
            <a:picLocks noChangeAspect="1"/>
          </p:cNvPicPr>
          <p:nvPr/>
        </p:nvPicPr>
        <p:blipFill>
          <a:blip r:embed="rId7"/>
          <a:stretch>
            <a:fillRect/>
          </a:stretch>
        </p:blipFill>
        <p:spPr>
          <a:xfrm>
            <a:off x="7553146" y="1853293"/>
            <a:ext cx="3395343" cy="493053"/>
          </a:xfrm>
          <a:prstGeom prst="rect">
            <a:avLst/>
          </a:prstGeom>
        </p:spPr>
      </p:pic>
    </p:spTree>
    <p:extLst>
      <p:ext uri="{BB962C8B-B14F-4D97-AF65-F5344CB8AC3E}">
        <p14:creationId xmlns:p14="http://schemas.microsoft.com/office/powerpoint/2010/main" val="266668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902D69-65D5-4FFC-A6C5-8605430E79C3}"/>
              </a:ext>
            </a:extLst>
          </p:cNvPr>
          <p:cNvSpPr txBox="1"/>
          <p:nvPr/>
        </p:nvSpPr>
        <p:spPr>
          <a:xfrm>
            <a:off x="1126675" y="1553277"/>
            <a:ext cx="10366241" cy="2677656"/>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2400" b="1">
                <a:latin typeface="Times New Roman" panose="02020603050405020304" pitchFamily="18" charset="0"/>
                <a:cs typeface="Times New Roman" panose="02020603050405020304" pitchFamily="18" charset="0"/>
              </a:defRPr>
            </a:lvl1pPr>
          </a:lstStyle>
          <a:p>
            <a:r>
              <a:rPr lang="en-US" dirty="0">
                <a:solidFill>
                  <a:schemeClr val="bg2"/>
                </a:solidFill>
              </a:rPr>
              <a:t>Background &amp; Dataset overview</a:t>
            </a:r>
          </a:p>
          <a:p>
            <a:endParaRPr lang="en-US" dirty="0"/>
          </a:p>
          <a:p>
            <a:endParaRPr lang="en-US" dirty="0"/>
          </a:p>
          <a:p>
            <a:r>
              <a:rPr lang="en-US" dirty="0">
                <a:solidFill>
                  <a:schemeClr val="bg2"/>
                </a:solidFill>
              </a:rPr>
              <a:t> HDC RTL design and implementation with Design space exploration</a:t>
            </a:r>
          </a:p>
          <a:p>
            <a:endParaRPr lang="en-US" dirty="0"/>
          </a:p>
          <a:p>
            <a:endParaRPr lang="en-US" dirty="0"/>
          </a:p>
          <a:p>
            <a:r>
              <a:rPr lang="en-US" dirty="0"/>
              <a:t> Conclusion &amp; Future Work</a:t>
            </a:r>
          </a:p>
        </p:txBody>
      </p:sp>
    </p:spTree>
    <p:extLst>
      <p:ext uri="{BB962C8B-B14F-4D97-AF65-F5344CB8AC3E}">
        <p14:creationId xmlns:p14="http://schemas.microsoft.com/office/powerpoint/2010/main" val="364351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E6AE0B-1988-4749-A272-7E6363058C0F}"/>
              </a:ext>
            </a:extLst>
          </p:cNvPr>
          <p:cNvSpPr txBox="1"/>
          <p:nvPr/>
        </p:nvSpPr>
        <p:spPr>
          <a:xfrm>
            <a:off x="1388670" y="977783"/>
            <a:ext cx="874936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implemented Hyper dimensional computing on RTL level for CARDIO. Though we did not get a useable accuracy because off using binarized hyper vector, as the binarized hyper vector loss a large amount of data information. Which cause the HDC can not function well.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on other hand, we build a complete framework for HDC with different encoding methods and distance calculation methods , which can be expended to other datasets and non-binarized form in the feature.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6077E18-D1E1-41B4-8068-33FF8C94BC01}"/>
              </a:ext>
            </a:extLst>
          </p:cNvPr>
          <p:cNvSpPr txBox="1"/>
          <p:nvPr/>
        </p:nvSpPr>
        <p:spPr>
          <a:xfrm>
            <a:off x="319036" y="170822"/>
            <a:ext cx="577696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114425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E6AE0B-1988-4749-A272-7E6363058C0F}"/>
              </a:ext>
            </a:extLst>
          </p:cNvPr>
          <p:cNvSpPr txBox="1"/>
          <p:nvPr/>
        </p:nvSpPr>
        <p:spPr>
          <a:xfrm>
            <a:off x="1388670" y="977783"/>
            <a:ext cx="8749364"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HDC performance improvement: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use a bipolar encoding approach instead of binary encoding. In python simulation, bipolar encoding gives us 2 times accuracy than binary encoding approach, but bipolar encoding takes 16 times or 32 times memory consuming, as we use only 10000 bits for each binary </a:t>
            </a:r>
            <a:r>
              <a:rPr lang="en-US" dirty="0" err="1">
                <a:latin typeface="Times New Roman" panose="02020603050405020304" pitchFamily="18" charset="0"/>
                <a:cs typeface="Times New Roman" panose="02020603050405020304" pitchFamily="18" charset="0"/>
              </a:rPr>
              <a:t>hypervector</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also employ a retraining method to increase the accuracy of model, which gives us 40% accuracy improvement than one-shot learning.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6077E18-D1E1-41B4-8068-33FF8C94BC01}"/>
              </a:ext>
            </a:extLst>
          </p:cNvPr>
          <p:cNvSpPr txBox="1"/>
          <p:nvPr/>
        </p:nvSpPr>
        <p:spPr>
          <a:xfrm>
            <a:off x="319036" y="170822"/>
            <a:ext cx="577696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50280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77EAAC-C8BE-437E-A1E6-4AF4AA20D2BE}"/>
              </a:ext>
            </a:extLst>
          </p:cNvPr>
          <p:cNvSpPr txBox="1"/>
          <p:nvPr/>
        </p:nvSpPr>
        <p:spPr>
          <a:xfrm>
            <a:off x="1339243" y="602138"/>
            <a:ext cx="8749364"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HDC hyper-parameter fine-tuning: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HDC, the </a:t>
            </a:r>
            <a:r>
              <a:rPr lang="en-US" dirty="0" err="1">
                <a:latin typeface="Times New Roman" panose="02020603050405020304" pitchFamily="18" charset="0"/>
                <a:cs typeface="Times New Roman" panose="02020603050405020304" pitchFamily="18" charset="0"/>
              </a:rPr>
              <a:t>hypervectors</a:t>
            </a:r>
            <a:r>
              <a:rPr lang="en-US" dirty="0">
                <a:latin typeface="Times New Roman" panose="02020603050405020304" pitchFamily="18" charset="0"/>
                <a:cs typeface="Times New Roman" panose="02020603050405020304" pitchFamily="18" charset="0"/>
              </a:rPr>
              <a:t> are defined by several parameters, like dimension D, encoding level M, and the quantization like [-1, 1] or [0, 1].</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Here’s a curve shows the relationship between dimension of bipolar </a:t>
            </a:r>
            <a:r>
              <a:rPr lang="en-US" dirty="0" err="1">
                <a:latin typeface="Times New Roman" panose="02020603050405020304" pitchFamily="18" charset="0"/>
                <a:cs typeface="Times New Roman" panose="02020603050405020304" pitchFamily="18" charset="0"/>
              </a:rPr>
              <a:t>hypervector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oneshot</a:t>
            </a:r>
            <a:r>
              <a:rPr lang="en-US" dirty="0">
                <a:latin typeface="Times New Roman" panose="02020603050405020304" pitchFamily="18" charset="0"/>
                <a:cs typeface="Times New Roman" panose="02020603050405020304" pitchFamily="18" charset="0"/>
              </a:rPr>
              <a:t> accuracy. The first two points show that we can halve the memory by decrease dimension from 10000 to 5000 without losing accuracy.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7FBCDCE-4092-4F8D-B313-ED78E1E3D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693" y="2666257"/>
            <a:ext cx="5506613" cy="334462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A2ACB21-FFC4-4A07-80EE-DFC49CFDC04C}"/>
              </a:ext>
            </a:extLst>
          </p:cNvPr>
          <p:cNvSpPr txBox="1"/>
          <p:nvPr/>
        </p:nvSpPr>
        <p:spPr>
          <a:xfrm>
            <a:off x="319036" y="170822"/>
            <a:ext cx="577696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422524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902D69-65D5-4FFC-A6C5-8605430E79C3}"/>
              </a:ext>
            </a:extLst>
          </p:cNvPr>
          <p:cNvSpPr txBox="1"/>
          <p:nvPr/>
        </p:nvSpPr>
        <p:spPr>
          <a:xfrm>
            <a:off x="1126675" y="1553277"/>
            <a:ext cx="10366241"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Background &amp; Dataset overview</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solidFill>
                  <a:schemeClr val="bg2"/>
                </a:solidFill>
                <a:latin typeface="Times New Roman" panose="02020603050405020304" pitchFamily="18" charset="0"/>
                <a:cs typeface="Times New Roman" panose="02020603050405020304" pitchFamily="18" charset="0"/>
              </a:rPr>
              <a:t> HDC RTL design and implementation with Design space exploration</a:t>
            </a:r>
          </a:p>
          <a:p>
            <a:endParaRPr lang="en-US" sz="2400" b="1" dirty="0">
              <a:solidFill>
                <a:schemeClr val="bg2"/>
              </a:solidFill>
              <a:latin typeface="Times New Roman" panose="02020603050405020304" pitchFamily="18" charset="0"/>
              <a:cs typeface="Times New Roman" panose="02020603050405020304" pitchFamily="18" charset="0"/>
            </a:endParaRPr>
          </a:p>
          <a:p>
            <a:endParaRPr lang="en-US" sz="2400" b="1"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solidFill>
                  <a:schemeClr val="bg2"/>
                </a:solidFill>
                <a:latin typeface="Times New Roman" panose="02020603050405020304" pitchFamily="18" charset="0"/>
                <a:cs typeface="Times New Roman" panose="02020603050405020304" pitchFamily="18" charset="0"/>
              </a:rPr>
              <a:t> Conclusion &amp; Future Work</a:t>
            </a:r>
          </a:p>
        </p:txBody>
      </p:sp>
    </p:spTree>
    <p:extLst>
      <p:ext uri="{BB962C8B-B14F-4D97-AF65-F5344CB8AC3E}">
        <p14:creationId xmlns:p14="http://schemas.microsoft.com/office/powerpoint/2010/main" val="413276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1C22419-8F5E-49ED-808F-30D727D8437D}"/>
              </a:ext>
            </a:extLst>
          </p:cNvPr>
          <p:cNvSpPr txBox="1"/>
          <p:nvPr/>
        </p:nvSpPr>
        <p:spPr>
          <a:xfrm>
            <a:off x="1216994" y="716544"/>
            <a:ext cx="9758012" cy="4093428"/>
          </a:xfrm>
          <a:prstGeom prst="rect">
            <a:avLst/>
          </a:prstGeom>
          <a:noFill/>
        </p:spPr>
        <p:txBody>
          <a:bodyPr wrap="square">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UCI Cardio dataset aiming at classifying measurements of fetal heart rate (FHR) and uterine contraction (UC) features into 10 classes. It has a total of 2126 fetal </a:t>
            </a:r>
            <a:r>
              <a:rPr lang="en-US" sz="2000" b="0" i="0" dirty="0" err="1">
                <a:effectLst/>
                <a:latin typeface="Times New Roman" panose="02020603050405020304" pitchFamily="18" charset="0"/>
                <a:cs typeface="Times New Roman" panose="02020603050405020304" pitchFamily="18" charset="0"/>
              </a:rPr>
              <a:t>cardiotocograms</a:t>
            </a:r>
            <a:r>
              <a:rPr lang="en-US" sz="2000" b="0" i="0" dirty="0">
                <a:effectLst/>
                <a:latin typeface="Times New Roman" panose="02020603050405020304" pitchFamily="18" charset="0"/>
                <a:cs typeface="Times New Roman" panose="02020603050405020304" pitchFamily="18" charset="0"/>
              </a:rPr>
              <a:t> (CTGs) signals</a:t>
            </a:r>
            <a:r>
              <a:rPr lang="en-US" sz="2000" dirty="0">
                <a:latin typeface="Times New Roman" panose="02020603050405020304" pitchFamily="18" charset="0"/>
                <a:cs typeface="Times New Roman" panose="02020603050405020304" pitchFamily="18" charset="0"/>
              </a:rPr>
              <a:t>. The 2126 fetal </a:t>
            </a:r>
            <a:r>
              <a:rPr lang="en-US" sz="2000" dirty="0" err="1">
                <a:latin typeface="Times New Roman" panose="02020603050405020304" pitchFamily="18" charset="0"/>
                <a:cs typeface="Times New Roman" panose="02020603050405020304" pitchFamily="18" charset="0"/>
              </a:rPr>
              <a:t>cardiotocograms</a:t>
            </a:r>
            <a:r>
              <a:rPr lang="en-US" sz="2000" dirty="0">
                <a:latin typeface="Times New Roman" panose="02020603050405020304" pitchFamily="18" charset="0"/>
                <a:cs typeface="Times New Roman" panose="02020603050405020304" pitchFamily="18" charset="0"/>
              </a:rPr>
              <a:t> (CTGs) were automatically processed and the respective diagnostic features measured. The CTGs were also classified by three expert obstetricians and a consensus classification label assigned to each of them. In </a:t>
            </a:r>
            <a:r>
              <a:rPr lang="en-US" sz="2000" b="0" i="0" dirty="0">
                <a:effectLst/>
                <a:latin typeface="Times New Roman" panose="02020603050405020304" pitchFamily="18" charset="0"/>
                <a:cs typeface="Times New Roman" panose="02020603050405020304" pitchFamily="18" charset="0"/>
              </a:rPr>
              <a:t>this application, we use 1913 samples for training and 213 samples for testing.</a:t>
            </a:r>
          </a:p>
          <a:p>
            <a:endParaRPr lang="en-US" sz="2000" dirty="0">
              <a:solidFill>
                <a:srgbClr val="12365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123654"/>
                </a:solidFill>
                <a:latin typeface="Times New Roman" panose="02020603050405020304" pitchFamily="18" charset="0"/>
                <a:cs typeface="Times New Roman" panose="02020603050405020304" pitchFamily="18" charset="0"/>
              </a:rPr>
              <a:t>There’s tons of model tested on CARDIO dataset on </a:t>
            </a:r>
            <a:r>
              <a:rPr lang="en-US" sz="2000" dirty="0" err="1">
                <a:solidFill>
                  <a:srgbClr val="123654"/>
                </a:solidFill>
                <a:latin typeface="Times New Roman" panose="02020603050405020304" pitchFamily="18" charset="0"/>
                <a:cs typeface="Times New Roman" panose="02020603050405020304" pitchFamily="18" charset="0"/>
              </a:rPr>
              <a:t>OpenML</a:t>
            </a:r>
            <a:r>
              <a:rPr lang="en-US" sz="2000" dirty="0">
                <a:solidFill>
                  <a:srgbClr val="123654"/>
                </a:solidFill>
                <a:latin typeface="Times New Roman" panose="02020603050405020304" pitchFamily="18" charset="0"/>
                <a:cs typeface="Times New Roman" panose="02020603050405020304" pitchFamily="18" charset="0"/>
              </a:rPr>
              <a:t>, the different prediction accuracy distributed from 10% using random forest -&gt; 90% using SVM. </a:t>
            </a:r>
          </a:p>
          <a:p>
            <a:pPr marL="342900" indent="-342900">
              <a:buFont typeface="Arial" panose="020B0604020202020204" pitchFamily="34" charset="0"/>
              <a:buChar char="•"/>
            </a:pPr>
            <a:endParaRPr lang="en-US" sz="2000" dirty="0">
              <a:solidFill>
                <a:srgbClr val="12365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123654"/>
                </a:solidFill>
                <a:latin typeface="Times New Roman" panose="02020603050405020304" pitchFamily="18" charset="0"/>
                <a:cs typeface="Times New Roman" panose="02020603050405020304" pitchFamily="18" charset="0"/>
              </a:rPr>
              <a:t>In our project, we first tested our algorithms using python then deployed using system Verilog. Then we used model-sim to validate our design.</a:t>
            </a:r>
            <a:endParaRPr 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AAA149C-6AF9-4960-8C2B-A4BA0D9F55C4}"/>
              </a:ext>
            </a:extLst>
          </p:cNvPr>
          <p:cNvSpPr txBox="1"/>
          <p:nvPr/>
        </p:nvSpPr>
        <p:spPr>
          <a:xfrm>
            <a:off x="319036" y="170822"/>
            <a:ext cx="577696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Cardio Dataset Overview</a:t>
            </a:r>
          </a:p>
        </p:txBody>
      </p:sp>
      <p:sp>
        <p:nvSpPr>
          <p:cNvPr id="7" name="文本框 6">
            <a:extLst>
              <a:ext uri="{FF2B5EF4-FFF2-40B4-BE49-F238E27FC236}">
                <a16:creationId xmlns:a16="http://schemas.microsoft.com/office/drawing/2014/main" id="{C9DB7036-9679-4AD8-B428-7EC5DBBC08D0}"/>
              </a:ext>
            </a:extLst>
          </p:cNvPr>
          <p:cNvSpPr txBox="1"/>
          <p:nvPr/>
        </p:nvSpPr>
        <p:spPr>
          <a:xfrm>
            <a:off x="1216994" y="5432362"/>
            <a:ext cx="609668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 https://www.openml.org/t/9979</a:t>
            </a:r>
          </a:p>
        </p:txBody>
      </p:sp>
    </p:spTree>
    <p:extLst>
      <p:ext uri="{BB962C8B-B14F-4D97-AF65-F5344CB8AC3E}">
        <p14:creationId xmlns:p14="http://schemas.microsoft.com/office/powerpoint/2010/main" val="44702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35E5540-04D6-407E-B64A-AC62E1DE2D4F}"/>
              </a:ext>
            </a:extLst>
          </p:cNvPr>
          <p:cNvSpPr txBox="1"/>
          <p:nvPr/>
        </p:nvSpPr>
        <p:spPr>
          <a:xfrm>
            <a:off x="106765" y="897972"/>
            <a:ext cx="6096000"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LB - FHR baseline (beats per minute)</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 - # of accelerations per second</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FM - # of fetal movements per second</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 - # of uterine contractions per second</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DL - # of light decelerations per second</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DS - # of severe decelerations per second</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DP - # of prolonged decelerations per second</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ASTV - percentage of time with abnormal short-term variability</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MSTV - mean value of short-term variability</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ALTV - percentage of time with abnormal long-term variability</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MLTV - mean value of long-term variability</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Width - width of FHR histogram</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Min - minimum of FHR histogram</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Max - Maximum of FHR histogram</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N-max - # of histogram peaks</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N-zeros - # of histogram zeros</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Mode - histogram mode</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Mean - histogram mean</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Median - histogram median</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Variance - histogram variance</a:t>
            </a:r>
            <a:b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Tendency - histogram tendency</a:t>
            </a:r>
          </a:p>
        </p:txBody>
      </p:sp>
      <p:sp>
        <p:nvSpPr>
          <p:cNvPr id="7" name="文本框 6">
            <a:extLst>
              <a:ext uri="{FF2B5EF4-FFF2-40B4-BE49-F238E27FC236}">
                <a16:creationId xmlns:a16="http://schemas.microsoft.com/office/drawing/2014/main" id="{5763F2E7-65FE-4E22-A9A8-7E166F7E4DF3}"/>
              </a:ext>
            </a:extLst>
          </p:cNvPr>
          <p:cNvSpPr txBox="1"/>
          <p:nvPr/>
        </p:nvSpPr>
        <p:spPr>
          <a:xfrm>
            <a:off x="319036" y="170822"/>
            <a:ext cx="5776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Cardio Dataset Features</a:t>
            </a:r>
          </a:p>
        </p:txBody>
      </p:sp>
      <p:graphicFrame>
        <p:nvGraphicFramePr>
          <p:cNvPr id="8" name="表格 7">
            <a:extLst>
              <a:ext uri="{FF2B5EF4-FFF2-40B4-BE49-F238E27FC236}">
                <a16:creationId xmlns:a16="http://schemas.microsoft.com/office/drawing/2014/main" id="{7FB44080-4019-4896-BB25-B88F96501318}"/>
              </a:ext>
            </a:extLst>
          </p:cNvPr>
          <p:cNvGraphicFramePr>
            <a:graphicFrameLocks noGrp="1"/>
          </p:cNvGraphicFramePr>
          <p:nvPr>
            <p:extLst>
              <p:ext uri="{D42A27DB-BD31-4B8C-83A1-F6EECF244321}">
                <p14:modId xmlns:p14="http://schemas.microsoft.com/office/powerpoint/2010/main" val="2814935569"/>
              </p:ext>
            </p:extLst>
          </p:nvPr>
        </p:nvGraphicFramePr>
        <p:xfrm>
          <a:off x="4836977" y="647881"/>
          <a:ext cx="1043686" cy="5116830"/>
        </p:xfrm>
        <a:graphic>
          <a:graphicData uri="http://schemas.openxmlformats.org/drawingml/2006/table">
            <a:tbl>
              <a:tblPr>
                <a:tableStyleId>{5C22544A-7EE6-4342-B048-85BDC9FD1C3A}</a:tableStyleId>
              </a:tblPr>
              <a:tblGrid>
                <a:gridCol w="1043686">
                  <a:extLst>
                    <a:ext uri="{9D8B030D-6E8A-4147-A177-3AD203B41FA5}">
                      <a16:colId xmlns:a16="http://schemas.microsoft.com/office/drawing/2014/main" val="3177747766"/>
                    </a:ext>
                  </a:extLst>
                </a:gridCol>
              </a:tblGrid>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 of feature values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357862515"/>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48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77578926"/>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66653342"/>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224284209"/>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848714600"/>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965670990"/>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74628422"/>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860053397"/>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756155723"/>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33441086"/>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04554784"/>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249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530769131"/>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154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569267624"/>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109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25751797"/>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348391250"/>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463671446"/>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87524064"/>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88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776029289"/>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103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61691785"/>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95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38477728"/>
                  </a:ext>
                </a:extLst>
              </a:tr>
              <a:tr h="177665">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133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70442327"/>
                  </a:ext>
                </a:extLst>
              </a:tr>
              <a:tr h="177665">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94328377"/>
                  </a:ext>
                </a:extLst>
              </a:tr>
            </a:tbl>
          </a:graphicData>
        </a:graphic>
      </p:graphicFrame>
      <p:graphicFrame>
        <p:nvGraphicFramePr>
          <p:cNvPr id="9" name="图表 8">
            <a:extLst>
              <a:ext uri="{FF2B5EF4-FFF2-40B4-BE49-F238E27FC236}">
                <a16:creationId xmlns:a16="http://schemas.microsoft.com/office/drawing/2014/main" id="{A71BFC6B-84CF-43B9-AAA2-FE3A78524393}"/>
              </a:ext>
            </a:extLst>
          </p:cNvPr>
          <p:cNvGraphicFramePr>
            <a:graphicFrameLocks/>
          </p:cNvGraphicFramePr>
          <p:nvPr>
            <p:extLst>
              <p:ext uri="{D42A27DB-BD31-4B8C-83A1-F6EECF244321}">
                <p14:modId xmlns:p14="http://schemas.microsoft.com/office/powerpoint/2010/main" val="4276096545"/>
              </p:ext>
            </p:extLst>
          </p:nvPr>
        </p:nvGraphicFramePr>
        <p:xfrm>
          <a:off x="5956193" y="787399"/>
          <a:ext cx="6096000" cy="48377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613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902D69-65D5-4FFC-A6C5-8605430E79C3}"/>
              </a:ext>
            </a:extLst>
          </p:cNvPr>
          <p:cNvSpPr txBox="1"/>
          <p:nvPr/>
        </p:nvSpPr>
        <p:spPr>
          <a:xfrm>
            <a:off x="1126675" y="1553277"/>
            <a:ext cx="10366241" cy="2677656"/>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2400" b="1">
                <a:latin typeface="Times New Roman" panose="02020603050405020304" pitchFamily="18" charset="0"/>
                <a:cs typeface="Times New Roman" panose="02020603050405020304" pitchFamily="18" charset="0"/>
              </a:defRPr>
            </a:lvl1pPr>
          </a:lstStyle>
          <a:p>
            <a:r>
              <a:rPr lang="en-US" dirty="0">
                <a:solidFill>
                  <a:schemeClr val="bg2"/>
                </a:solidFill>
              </a:rPr>
              <a:t>Background &amp; Dataset overview</a:t>
            </a:r>
          </a:p>
          <a:p>
            <a:endParaRPr lang="en-US" dirty="0"/>
          </a:p>
          <a:p>
            <a:endParaRPr lang="en-US" dirty="0"/>
          </a:p>
          <a:p>
            <a:r>
              <a:rPr lang="en-US" dirty="0"/>
              <a:t> HDC RTL design and implementation with Design space exploration</a:t>
            </a:r>
          </a:p>
          <a:p>
            <a:endParaRPr lang="en-US" dirty="0"/>
          </a:p>
          <a:p>
            <a:endParaRPr lang="en-US" dirty="0"/>
          </a:p>
          <a:p>
            <a:r>
              <a:rPr lang="en-US" dirty="0">
                <a:solidFill>
                  <a:schemeClr val="bg2"/>
                </a:solidFill>
              </a:rPr>
              <a:t> Conclusion &amp; Future Work</a:t>
            </a:r>
          </a:p>
        </p:txBody>
      </p:sp>
    </p:spTree>
    <p:extLst>
      <p:ext uri="{BB962C8B-B14F-4D97-AF65-F5344CB8AC3E}">
        <p14:creationId xmlns:p14="http://schemas.microsoft.com/office/powerpoint/2010/main" val="309377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a:extLst>
              <a:ext uri="{FF2B5EF4-FFF2-40B4-BE49-F238E27FC236}">
                <a16:creationId xmlns:a16="http://schemas.microsoft.com/office/drawing/2014/main" id="{F46826E9-7927-4145-9428-538F376B19F6}"/>
              </a:ext>
            </a:extLst>
          </p:cNvPr>
          <p:cNvGrpSpPr/>
          <p:nvPr/>
        </p:nvGrpSpPr>
        <p:grpSpPr>
          <a:xfrm>
            <a:off x="1015324" y="747101"/>
            <a:ext cx="10097176" cy="5120299"/>
            <a:chOff x="471675" y="418654"/>
            <a:chExt cx="10833633" cy="5905413"/>
          </a:xfrm>
        </p:grpSpPr>
        <p:grpSp>
          <p:nvGrpSpPr>
            <p:cNvPr id="16" name="组合 15">
              <a:extLst>
                <a:ext uri="{FF2B5EF4-FFF2-40B4-BE49-F238E27FC236}">
                  <a16:creationId xmlns:a16="http://schemas.microsoft.com/office/drawing/2014/main" id="{F4D87D81-F054-4EAA-942F-579EA1DF6AB2}"/>
                </a:ext>
              </a:extLst>
            </p:cNvPr>
            <p:cNvGrpSpPr/>
            <p:nvPr/>
          </p:nvGrpSpPr>
          <p:grpSpPr>
            <a:xfrm>
              <a:off x="471675" y="418654"/>
              <a:ext cx="10833633" cy="5905413"/>
              <a:chOff x="471675" y="418654"/>
              <a:chExt cx="11140566" cy="6052485"/>
            </a:xfrm>
          </p:grpSpPr>
          <p:sp>
            <p:nvSpPr>
              <p:cNvPr id="4" name="矩形: 圆角 3">
                <a:extLst>
                  <a:ext uri="{FF2B5EF4-FFF2-40B4-BE49-F238E27FC236}">
                    <a16:creationId xmlns:a16="http://schemas.microsoft.com/office/drawing/2014/main" id="{374A9EBD-E41C-4E88-AEC2-E86F281089F9}"/>
                  </a:ext>
                </a:extLst>
              </p:cNvPr>
              <p:cNvSpPr/>
              <p:nvPr/>
            </p:nvSpPr>
            <p:spPr>
              <a:xfrm>
                <a:off x="471675" y="418654"/>
                <a:ext cx="2304440" cy="60524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矩形: 圆角 4">
                <a:extLst>
                  <a:ext uri="{FF2B5EF4-FFF2-40B4-BE49-F238E27FC236}">
                    <a16:creationId xmlns:a16="http://schemas.microsoft.com/office/drawing/2014/main" id="{6F88A0A1-A5B8-4E80-87B5-EEFE0CB6DFBD}"/>
                  </a:ext>
                </a:extLst>
              </p:cNvPr>
              <p:cNvSpPr/>
              <p:nvPr/>
            </p:nvSpPr>
            <p:spPr>
              <a:xfrm>
                <a:off x="3690724" y="418654"/>
                <a:ext cx="2884829" cy="316167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矩形: 圆角 5">
                <a:extLst>
                  <a:ext uri="{FF2B5EF4-FFF2-40B4-BE49-F238E27FC236}">
                    <a16:creationId xmlns:a16="http://schemas.microsoft.com/office/drawing/2014/main" id="{F6B81D46-6D2C-46CE-A7B5-742CF8D478E3}"/>
                  </a:ext>
                </a:extLst>
              </p:cNvPr>
              <p:cNvSpPr/>
              <p:nvPr/>
            </p:nvSpPr>
            <p:spPr>
              <a:xfrm>
                <a:off x="8146917" y="418654"/>
                <a:ext cx="3465323" cy="316167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矩形: 圆角 6">
                <a:extLst>
                  <a:ext uri="{FF2B5EF4-FFF2-40B4-BE49-F238E27FC236}">
                    <a16:creationId xmlns:a16="http://schemas.microsoft.com/office/drawing/2014/main" id="{B58343C9-A145-4D4C-8096-27A8C69BF85E}"/>
                  </a:ext>
                </a:extLst>
              </p:cNvPr>
              <p:cNvSpPr/>
              <p:nvPr/>
            </p:nvSpPr>
            <p:spPr>
              <a:xfrm>
                <a:off x="3690723" y="4075457"/>
                <a:ext cx="7921518" cy="236389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箭头: 右 7">
                <a:extLst>
                  <a:ext uri="{FF2B5EF4-FFF2-40B4-BE49-F238E27FC236}">
                    <a16:creationId xmlns:a16="http://schemas.microsoft.com/office/drawing/2014/main" id="{C29F3EAB-FD3F-4588-843D-C08C68FE6C9C}"/>
                  </a:ext>
                </a:extLst>
              </p:cNvPr>
              <p:cNvSpPr/>
              <p:nvPr/>
            </p:nvSpPr>
            <p:spPr>
              <a:xfrm>
                <a:off x="2776115" y="1803223"/>
                <a:ext cx="914606" cy="358086"/>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箭头: 右 8">
                <a:extLst>
                  <a:ext uri="{FF2B5EF4-FFF2-40B4-BE49-F238E27FC236}">
                    <a16:creationId xmlns:a16="http://schemas.microsoft.com/office/drawing/2014/main" id="{BC0A8600-7428-43E2-957E-23FD3C47EAFE}"/>
                  </a:ext>
                </a:extLst>
              </p:cNvPr>
              <p:cNvSpPr/>
              <p:nvPr/>
            </p:nvSpPr>
            <p:spPr>
              <a:xfrm>
                <a:off x="6575555" y="1820450"/>
                <a:ext cx="1571363" cy="358086"/>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箭头: 右 9">
                <a:extLst>
                  <a:ext uri="{FF2B5EF4-FFF2-40B4-BE49-F238E27FC236}">
                    <a16:creationId xmlns:a16="http://schemas.microsoft.com/office/drawing/2014/main" id="{BC02690A-215F-47AE-A5B2-4A07A726A0AF}"/>
                  </a:ext>
                </a:extLst>
              </p:cNvPr>
              <p:cNvSpPr/>
              <p:nvPr/>
            </p:nvSpPr>
            <p:spPr>
              <a:xfrm rot="5400000">
                <a:off x="4941608" y="3641815"/>
                <a:ext cx="481048" cy="358086"/>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箭头: 右 10">
                <a:extLst>
                  <a:ext uri="{FF2B5EF4-FFF2-40B4-BE49-F238E27FC236}">
                    <a16:creationId xmlns:a16="http://schemas.microsoft.com/office/drawing/2014/main" id="{B9AD462F-B403-4112-B1E0-45470FC90B0E}"/>
                  </a:ext>
                </a:extLst>
              </p:cNvPr>
              <p:cNvSpPr/>
              <p:nvPr/>
            </p:nvSpPr>
            <p:spPr>
              <a:xfrm rot="16200000">
                <a:off x="9651632" y="3648851"/>
                <a:ext cx="495124" cy="358086"/>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文本框 11">
                <a:extLst>
                  <a:ext uri="{FF2B5EF4-FFF2-40B4-BE49-F238E27FC236}">
                    <a16:creationId xmlns:a16="http://schemas.microsoft.com/office/drawing/2014/main" id="{F3F76354-DE8C-4AE8-ABA2-A22B840328EB}"/>
                  </a:ext>
                </a:extLst>
              </p:cNvPr>
              <p:cNvSpPr txBox="1"/>
              <p:nvPr/>
            </p:nvSpPr>
            <p:spPr>
              <a:xfrm>
                <a:off x="4205503" y="611641"/>
                <a:ext cx="2033421" cy="369332"/>
              </a:xfrm>
              <a:prstGeom prst="rect">
                <a:avLst/>
              </a:prstGeom>
              <a:noFill/>
            </p:spPr>
            <p:txBody>
              <a:bodyPr wrap="square" rtlCol="0">
                <a:spAutoFit/>
              </a:bodyPr>
              <a:lstStyle/>
              <a:p>
                <a:r>
                  <a:rPr lang="en-US" altLang="zh-CN" sz="1400" dirty="0"/>
                  <a:t>Encoding Module</a:t>
                </a:r>
              </a:p>
            </p:txBody>
          </p:sp>
          <p:sp>
            <p:nvSpPr>
              <p:cNvPr id="13" name="文本框 12">
                <a:extLst>
                  <a:ext uri="{FF2B5EF4-FFF2-40B4-BE49-F238E27FC236}">
                    <a16:creationId xmlns:a16="http://schemas.microsoft.com/office/drawing/2014/main" id="{47F326D9-4F0D-4C35-BC70-0D2BC5BE1D20}"/>
                  </a:ext>
                </a:extLst>
              </p:cNvPr>
              <p:cNvSpPr txBox="1"/>
              <p:nvPr/>
            </p:nvSpPr>
            <p:spPr>
              <a:xfrm>
                <a:off x="8741732" y="611641"/>
                <a:ext cx="2469246" cy="357321"/>
              </a:xfrm>
              <a:prstGeom prst="rect">
                <a:avLst/>
              </a:prstGeom>
              <a:noFill/>
            </p:spPr>
            <p:txBody>
              <a:bodyPr wrap="square" rtlCol="0">
                <a:spAutoFit/>
              </a:bodyPr>
              <a:lstStyle/>
              <a:p>
                <a:r>
                  <a:rPr lang="en-US" altLang="zh-CN" sz="1400" dirty="0"/>
                  <a:t>Distance Check Module</a:t>
                </a:r>
              </a:p>
            </p:txBody>
          </p:sp>
          <p:sp>
            <p:nvSpPr>
              <p:cNvPr id="14" name="文本框 13">
                <a:extLst>
                  <a:ext uri="{FF2B5EF4-FFF2-40B4-BE49-F238E27FC236}">
                    <a16:creationId xmlns:a16="http://schemas.microsoft.com/office/drawing/2014/main" id="{B453A0C7-3002-4EAB-939D-0C724B8214D3}"/>
                  </a:ext>
                </a:extLst>
              </p:cNvPr>
              <p:cNvSpPr txBox="1"/>
              <p:nvPr/>
            </p:nvSpPr>
            <p:spPr>
              <a:xfrm>
                <a:off x="1072258" y="585082"/>
                <a:ext cx="1160586" cy="369332"/>
              </a:xfrm>
              <a:prstGeom prst="rect">
                <a:avLst/>
              </a:prstGeom>
              <a:noFill/>
            </p:spPr>
            <p:txBody>
              <a:bodyPr wrap="square" rtlCol="0">
                <a:spAutoFit/>
              </a:bodyPr>
              <a:lstStyle/>
              <a:p>
                <a:r>
                  <a:rPr lang="en-US" altLang="zh-CN" sz="1400" dirty="0"/>
                  <a:t>Testbench</a:t>
                </a:r>
              </a:p>
            </p:txBody>
          </p:sp>
          <p:sp>
            <p:nvSpPr>
              <p:cNvPr id="15" name="文本框 14">
                <a:extLst>
                  <a:ext uri="{FF2B5EF4-FFF2-40B4-BE49-F238E27FC236}">
                    <a16:creationId xmlns:a16="http://schemas.microsoft.com/office/drawing/2014/main" id="{90527EEE-577C-46D2-980F-CE5AB93A7460}"/>
                  </a:ext>
                </a:extLst>
              </p:cNvPr>
              <p:cNvSpPr txBox="1"/>
              <p:nvPr/>
            </p:nvSpPr>
            <p:spPr>
              <a:xfrm>
                <a:off x="5960329" y="4176625"/>
                <a:ext cx="2801815" cy="369332"/>
              </a:xfrm>
              <a:prstGeom prst="rect">
                <a:avLst/>
              </a:prstGeom>
              <a:noFill/>
            </p:spPr>
            <p:txBody>
              <a:bodyPr wrap="square" rtlCol="0">
                <a:spAutoFit/>
              </a:bodyPr>
              <a:lstStyle/>
              <a:p>
                <a:r>
                  <a:rPr lang="en-US" altLang="zh-CN" sz="1400" dirty="0"/>
                  <a:t>Associate Memory Module</a:t>
                </a:r>
              </a:p>
            </p:txBody>
          </p:sp>
        </p:grpSp>
        <p:sp>
          <p:nvSpPr>
            <p:cNvPr id="38" name="矩形 37">
              <a:extLst>
                <a:ext uri="{FF2B5EF4-FFF2-40B4-BE49-F238E27FC236}">
                  <a16:creationId xmlns:a16="http://schemas.microsoft.com/office/drawing/2014/main" id="{BE87B5CA-30AB-4A22-84AF-3727E8380D81}"/>
                </a:ext>
              </a:extLst>
            </p:cNvPr>
            <p:cNvSpPr/>
            <p:nvPr/>
          </p:nvSpPr>
          <p:spPr>
            <a:xfrm>
              <a:off x="3852405" y="1968168"/>
              <a:ext cx="1003427" cy="12323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矩形 16">
              <a:extLst>
                <a:ext uri="{FF2B5EF4-FFF2-40B4-BE49-F238E27FC236}">
                  <a16:creationId xmlns:a16="http://schemas.microsoft.com/office/drawing/2014/main" id="{7AE03E57-09DB-42D9-9273-4AB7709F6550}"/>
                </a:ext>
              </a:extLst>
            </p:cNvPr>
            <p:cNvSpPr/>
            <p:nvPr/>
          </p:nvSpPr>
          <p:spPr>
            <a:xfrm>
              <a:off x="9663405" y="1276350"/>
              <a:ext cx="1464319" cy="71828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矩形 17">
              <a:extLst>
                <a:ext uri="{FF2B5EF4-FFF2-40B4-BE49-F238E27FC236}">
                  <a16:creationId xmlns:a16="http://schemas.microsoft.com/office/drawing/2014/main" id="{789CBF43-2C16-458B-B7FF-B40A7D295FA0}"/>
                </a:ext>
              </a:extLst>
            </p:cNvPr>
            <p:cNvSpPr/>
            <p:nvPr/>
          </p:nvSpPr>
          <p:spPr>
            <a:xfrm>
              <a:off x="9663407" y="2363381"/>
              <a:ext cx="1464319" cy="70451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文本框 18">
              <a:extLst>
                <a:ext uri="{FF2B5EF4-FFF2-40B4-BE49-F238E27FC236}">
                  <a16:creationId xmlns:a16="http://schemas.microsoft.com/office/drawing/2014/main" id="{57937023-C284-4981-A5AD-C4A57BA8F861}"/>
                </a:ext>
              </a:extLst>
            </p:cNvPr>
            <p:cNvSpPr txBox="1"/>
            <p:nvPr/>
          </p:nvSpPr>
          <p:spPr>
            <a:xfrm>
              <a:off x="10221455" y="1961079"/>
              <a:ext cx="348221" cy="348639"/>
            </a:xfrm>
            <a:prstGeom prst="rect">
              <a:avLst/>
            </a:prstGeom>
            <a:noFill/>
          </p:spPr>
          <p:txBody>
            <a:bodyPr wrap="square" rtlCol="0">
              <a:spAutoFit/>
            </a:bodyPr>
            <a:lstStyle/>
            <a:p>
              <a:r>
                <a:rPr lang="en-US" altLang="zh-CN" sz="1400" dirty="0"/>
                <a:t>…</a:t>
              </a:r>
            </a:p>
          </p:txBody>
        </p:sp>
        <p:sp>
          <p:nvSpPr>
            <p:cNvPr id="20" name="矩形 19">
              <a:extLst>
                <a:ext uri="{FF2B5EF4-FFF2-40B4-BE49-F238E27FC236}">
                  <a16:creationId xmlns:a16="http://schemas.microsoft.com/office/drawing/2014/main" id="{D1FEDC17-6202-44D5-A654-5187E0DDC718}"/>
                </a:ext>
              </a:extLst>
            </p:cNvPr>
            <p:cNvSpPr/>
            <p:nvPr/>
          </p:nvSpPr>
          <p:spPr>
            <a:xfrm>
              <a:off x="768850" y="1464136"/>
              <a:ext cx="1702334" cy="9742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Initial/Reset Modules</a:t>
              </a:r>
            </a:p>
          </p:txBody>
        </p:sp>
        <p:sp>
          <p:nvSpPr>
            <p:cNvPr id="21" name="矩形 20">
              <a:extLst>
                <a:ext uri="{FF2B5EF4-FFF2-40B4-BE49-F238E27FC236}">
                  <a16:creationId xmlns:a16="http://schemas.microsoft.com/office/drawing/2014/main" id="{40847431-4F2D-41D8-BA8C-7436FB9F6799}"/>
                </a:ext>
              </a:extLst>
            </p:cNvPr>
            <p:cNvSpPr/>
            <p:nvPr/>
          </p:nvSpPr>
          <p:spPr>
            <a:xfrm>
              <a:off x="712161" y="2867813"/>
              <a:ext cx="1758068" cy="9742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Open Training/Testing Dataset</a:t>
              </a:r>
            </a:p>
          </p:txBody>
        </p:sp>
        <p:sp>
          <p:nvSpPr>
            <p:cNvPr id="22" name="矩形 21">
              <a:extLst>
                <a:ext uri="{FF2B5EF4-FFF2-40B4-BE49-F238E27FC236}">
                  <a16:creationId xmlns:a16="http://schemas.microsoft.com/office/drawing/2014/main" id="{45ADF659-8996-419B-A7CF-0F1AE7C1E59D}"/>
                </a:ext>
              </a:extLst>
            </p:cNvPr>
            <p:cNvSpPr/>
            <p:nvPr/>
          </p:nvSpPr>
          <p:spPr>
            <a:xfrm>
              <a:off x="712161" y="4265486"/>
              <a:ext cx="1758068" cy="9742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Read/Transfer ASCII code</a:t>
              </a:r>
            </a:p>
            <a:p>
              <a:pPr algn="ctr"/>
              <a:r>
                <a:rPr lang="en-US" sz="1400" dirty="0">
                  <a:solidFill>
                    <a:schemeClr val="tx1"/>
                  </a:solidFill>
                </a:rPr>
                <a:t>Send to module</a:t>
              </a:r>
            </a:p>
          </p:txBody>
        </p:sp>
        <p:sp>
          <p:nvSpPr>
            <p:cNvPr id="24" name="文本框 23">
              <a:extLst>
                <a:ext uri="{FF2B5EF4-FFF2-40B4-BE49-F238E27FC236}">
                  <a16:creationId xmlns:a16="http://schemas.microsoft.com/office/drawing/2014/main" id="{6EEBE1D2-0150-48FA-BD1F-464D041D7C08}"/>
                </a:ext>
              </a:extLst>
            </p:cNvPr>
            <p:cNvSpPr txBox="1"/>
            <p:nvPr/>
          </p:nvSpPr>
          <p:spPr>
            <a:xfrm>
              <a:off x="2860050" y="3541633"/>
              <a:ext cx="2018193" cy="354970"/>
            </a:xfrm>
            <a:prstGeom prst="rect">
              <a:avLst/>
            </a:prstGeom>
            <a:noFill/>
          </p:spPr>
          <p:txBody>
            <a:bodyPr wrap="square" rtlCol="0">
              <a:spAutoFit/>
            </a:bodyPr>
            <a:lstStyle/>
            <a:p>
              <a:r>
                <a:rPr lang="en-US" altLang="zh-CN" sz="1400" dirty="0"/>
                <a:t>Encoded Hyper vector</a:t>
              </a:r>
            </a:p>
          </p:txBody>
        </p:sp>
        <p:sp>
          <p:nvSpPr>
            <p:cNvPr id="25" name="文本框 24">
              <a:extLst>
                <a:ext uri="{FF2B5EF4-FFF2-40B4-BE49-F238E27FC236}">
                  <a16:creationId xmlns:a16="http://schemas.microsoft.com/office/drawing/2014/main" id="{DC858433-6767-434C-853E-4EA191ADEA84}"/>
                </a:ext>
              </a:extLst>
            </p:cNvPr>
            <p:cNvSpPr txBox="1"/>
            <p:nvPr/>
          </p:nvSpPr>
          <p:spPr>
            <a:xfrm>
              <a:off x="7209486" y="3538583"/>
              <a:ext cx="2269402" cy="348639"/>
            </a:xfrm>
            <a:prstGeom prst="rect">
              <a:avLst/>
            </a:prstGeom>
            <a:noFill/>
          </p:spPr>
          <p:txBody>
            <a:bodyPr wrap="square" rtlCol="0">
              <a:spAutoFit/>
            </a:bodyPr>
            <a:lstStyle/>
            <a:p>
              <a:r>
                <a:rPr lang="en-US" altLang="zh-CN" sz="1400" dirty="0"/>
                <a:t>Encoded Hyper vector</a:t>
              </a:r>
            </a:p>
          </p:txBody>
        </p:sp>
        <p:sp>
          <p:nvSpPr>
            <p:cNvPr id="26" name="矩形 25">
              <a:extLst>
                <a:ext uri="{FF2B5EF4-FFF2-40B4-BE49-F238E27FC236}">
                  <a16:creationId xmlns:a16="http://schemas.microsoft.com/office/drawing/2014/main" id="{BC1D25A8-67D7-49AF-9EBB-C2C87D2D4DF8}"/>
                </a:ext>
              </a:extLst>
            </p:cNvPr>
            <p:cNvSpPr/>
            <p:nvPr/>
          </p:nvSpPr>
          <p:spPr>
            <a:xfrm>
              <a:off x="4187249" y="4482028"/>
              <a:ext cx="6781146" cy="34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Binary/Integer Class HV 1</a:t>
              </a:r>
            </a:p>
          </p:txBody>
        </p:sp>
        <p:sp>
          <p:nvSpPr>
            <p:cNvPr id="27" name="文本框 26">
              <a:extLst>
                <a:ext uri="{FF2B5EF4-FFF2-40B4-BE49-F238E27FC236}">
                  <a16:creationId xmlns:a16="http://schemas.microsoft.com/office/drawing/2014/main" id="{0A7C9635-3ED6-4F9F-96F4-18B142C8DADE}"/>
                </a:ext>
              </a:extLst>
            </p:cNvPr>
            <p:cNvSpPr txBox="1"/>
            <p:nvPr/>
          </p:nvSpPr>
          <p:spPr>
            <a:xfrm>
              <a:off x="6470730" y="1083174"/>
              <a:ext cx="1464726" cy="592685"/>
            </a:xfrm>
            <a:prstGeom prst="rect">
              <a:avLst/>
            </a:prstGeom>
            <a:noFill/>
          </p:spPr>
          <p:txBody>
            <a:bodyPr wrap="square" rtlCol="0">
              <a:spAutoFit/>
            </a:bodyPr>
            <a:lstStyle/>
            <a:p>
              <a:r>
                <a:rPr lang="en-US" altLang="zh-CN" sz="1400" dirty="0"/>
                <a:t>Encoded Hyper vector</a:t>
              </a:r>
            </a:p>
          </p:txBody>
        </p:sp>
        <p:sp>
          <p:nvSpPr>
            <p:cNvPr id="32" name="矩形 31">
              <a:extLst>
                <a:ext uri="{FF2B5EF4-FFF2-40B4-BE49-F238E27FC236}">
                  <a16:creationId xmlns:a16="http://schemas.microsoft.com/office/drawing/2014/main" id="{50688C6D-663B-46AE-993F-E8EA819B87C8}"/>
                </a:ext>
              </a:extLst>
            </p:cNvPr>
            <p:cNvSpPr/>
            <p:nvPr/>
          </p:nvSpPr>
          <p:spPr>
            <a:xfrm>
              <a:off x="5118154" y="1961079"/>
              <a:ext cx="1003427" cy="12323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8" name="文本框 27">
              <a:extLst>
                <a:ext uri="{FF2B5EF4-FFF2-40B4-BE49-F238E27FC236}">
                  <a16:creationId xmlns:a16="http://schemas.microsoft.com/office/drawing/2014/main" id="{B13A5E74-0810-46E6-AEFE-3AFD131E48A8}"/>
                </a:ext>
              </a:extLst>
            </p:cNvPr>
            <p:cNvSpPr txBox="1"/>
            <p:nvPr/>
          </p:nvSpPr>
          <p:spPr>
            <a:xfrm>
              <a:off x="4041460" y="2226852"/>
              <a:ext cx="625318" cy="603447"/>
            </a:xfrm>
            <a:prstGeom prst="rect">
              <a:avLst/>
            </a:prstGeom>
            <a:noFill/>
          </p:spPr>
          <p:txBody>
            <a:bodyPr wrap="square" rtlCol="0">
              <a:spAutoFit/>
            </a:bodyPr>
            <a:lstStyle/>
            <a:p>
              <a:r>
                <a:rPr lang="en-US" altLang="zh-CN" sz="1400" dirty="0"/>
                <a:t>Level </a:t>
              </a:r>
            </a:p>
            <a:p>
              <a:r>
                <a:rPr lang="en-US" altLang="zh-CN" sz="1400" dirty="0"/>
                <a:t>  HV</a:t>
              </a:r>
            </a:p>
          </p:txBody>
        </p:sp>
        <p:sp>
          <p:nvSpPr>
            <p:cNvPr id="34" name="文本框 33">
              <a:extLst>
                <a:ext uri="{FF2B5EF4-FFF2-40B4-BE49-F238E27FC236}">
                  <a16:creationId xmlns:a16="http://schemas.microsoft.com/office/drawing/2014/main" id="{3B3DD002-D425-4D38-8C5B-B5E41EEB3E2E}"/>
                </a:ext>
              </a:extLst>
            </p:cNvPr>
            <p:cNvSpPr txBox="1"/>
            <p:nvPr/>
          </p:nvSpPr>
          <p:spPr>
            <a:xfrm>
              <a:off x="2838001" y="1432920"/>
              <a:ext cx="1464726" cy="348639"/>
            </a:xfrm>
            <a:prstGeom prst="rect">
              <a:avLst/>
            </a:prstGeom>
            <a:noFill/>
          </p:spPr>
          <p:txBody>
            <a:bodyPr wrap="square" rtlCol="0">
              <a:spAutoFit/>
            </a:bodyPr>
            <a:lstStyle/>
            <a:p>
              <a:r>
                <a:rPr lang="en-US" altLang="zh-CN" sz="1400" dirty="0"/>
                <a:t>Data</a:t>
              </a:r>
            </a:p>
          </p:txBody>
        </p:sp>
        <p:sp>
          <p:nvSpPr>
            <p:cNvPr id="35" name="文本框 34">
              <a:extLst>
                <a:ext uri="{FF2B5EF4-FFF2-40B4-BE49-F238E27FC236}">
                  <a16:creationId xmlns:a16="http://schemas.microsoft.com/office/drawing/2014/main" id="{924846FE-4FBF-49AD-9A54-CE761E93EDEA}"/>
                </a:ext>
              </a:extLst>
            </p:cNvPr>
            <p:cNvSpPr txBox="1"/>
            <p:nvPr/>
          </p:nvSpPr>
          <p:spPr>
            <a:xfrm>
              <a:off x="5289634" y="2327134"/>
              <a:ext cx="654057" cy="354970"/>
            </a:xfrm>
            <a:prstGeom prst="rect">
              <a:avLst/>
            </a:prstGeom>
            <a:noFill/>
          </p:spPr>
          <p:txBody>
            <a:bodyPr wrap="square" rtlCol="0">
              <a:spAutoFit/>
            </a:bodyPr>
            <a:lstStyle/>
            <a:p>
              <a:r>
                <a:rPr lang="en-US" altLang="zh-CN" sz="1400" dirty="0"/>
                <a:t>ID HV</a:t>
              </a:r>
            </a:p>
          </p:txBody>
        </p:sp>
        <p:sp>
          <p:nvSpPr>
            <p:cNvPr id="36" name="文本框 35">
              <a:extLst>
                <a:ext uri="{FF2B5EF4-FFF2-40B4-BE49-F238E27FC236}">
                  <a16:creationId xmlns:a16="http://schemas.microsoft.com/office/drawing/2014/main" id="{6F5D518D-677D-42DC-A09C-7606B91F97A1}"/>
                </a:ext>
              </a:extLst>
            </p:cNvPr>
            <p:cNvSpPr txBox="1"/>
            <p:nvPr/>
          </p:nvSpPr>
          <p:spPr>
            <a:xfrm>
              <a:off x="9764030" y="1295548"/>
              <a:ext cx="1314156" cy="592685"/>
            </a:xfrm>
            <a:prstGeom prst="rect">
              <a:avLst/>
            </a:prstGeom>
            <a:noFill/>
          </p:spPr>
          <p:txBody>
            <a:bodyPr wrap="square" rtlCol="0">
              <a:spAutoFit/>
            </a:bodyPr>
            <a:lstStyle/>
            <a:p>
              <a:r>
                <a:rPr lang="en-US" altLang="zh-CN" sz="1400" dirty="0"/>
                <a:t>Distance Calculator 1</a:t>
              </a:r>
            </a:p>
          </p:txBody>
        </p:sp>
        <p:sp>
          <p:nvSpPr>
            <p:cNvPr id="37" name="文本框 36">
              <a:extLst>
                <a:ext uri="{FF2B5EF4-FFF2-40B4-BE49-F238E27FC236}">
                  <a16:creationId xmlns:a16="http://schemas.microsoft.com/office/drawing/2014/main" id="{BB61B087-99A6-49DD-B3C5-639EECD84A15}"/>
                </a:ext>
              </a:extLst>
            </p:cNvPr>
            <p:cNvSpPr txBox="1"/>
            <p:nvPr/>
          </p:nvSpPr>
          <p:spPr>
            <a:xfrm>
              <a:off x="9714492" y="2367085"/>
              <a:ext cx="1413232" cy="592685"/>
            </a:xfrm>
            <a:prstGeom prst="rect">
              <a:avLst/>
            </a:prstGeom>
            <a:noFill/>
          </p:spPr>
          <p:txBody>
            <a:bodyPr wrap="square" rtlCol="0">
              <a:spAutoFit/>
            </a:bodyPr>
            <a:lstStyle/>
            <a:p>
              <a:r>
                <a:rPr lang="en-US" altLang="zh-CN" sz="1400" dirty="0"/>
                <a:t>Distance Calculator 10</a:t>
              </a:r>
            </a:p>
          </p:txBody>
        </p:sp>
        <p:sp>
          <p:nvSpPr>
            <p:cNvPr id="39" name="矩形 38">
              <a:extLst>
                <a:ext uri="{FF2B5EF4-FFF2-40B4-BE49-F238E27FC236}">
                  <a16:creationId xmlns:a16="http://schemas.microsoft.com/office/drawing/2014/main" id="{A3D73117-AE11-4833-97A6-9A862BD16220}"/>
                </a:ext>
              </a:extLst>
            </p:cNvPr>
            <p:cNvSpPr/>
            <p:nvPr/>
          </p:nvSpPr>
          <p:spPr>
            <a:xfrm>
              <a:off x="4187249" y="5493425"/>
              <a:ext cx="6781146" cy="34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Binary/Integer Class HV 10</a:t>
              </a:r>
            </a:p>
          </p:txBody>
        </p:sp>
        <p:sp>
          <p:nvSpPr>
            <p:cNvPr id="40" name="文本框 39">
              <a:extLst>
                <a:ext uri="{FF2B5EF4-FFF2-40B4-BE49-F238E27FC236}">
                  <a16:creationId xmlns:a16="http://schemas.microsoft.com/office/drawing/2014/main" id="{AAD72E19-A25D-4D73-AC14-40E153DCCE51}"/>
                </a:ext>
              </a:extLst>
            </p:cNvPr>
            <p:cNvSpPr txBox="1"/>
            <p:nvPr/>
          </p:nvSpPr>
          <p:spPr>
            <a:xfrm>
              <a:off x="7279560" y="4928396"/>
              <a:ext cx="348221" cy="348639"/>
            </a:xfrm>
            <a:prstGeom prst="rect">
              <a:avLst/>
            </a:prstGeom>
            <a:noFill/>
          </p:spPr>
          <p:txBody>
            <a:bodyPr wrap="square" rtlCol="0">
              <a:spAutoFit/>
            </a:bodyPr>
            <a:lstStyle/>
            <a:p>
              <a:r>
                <a:rPr lang="en-US" altLang="zh-CN" sz="1400" dirty="0"/>
                <a:t>…</a:t>
              </a:r>
            </a:p>
          </p:txBody>
        </p:sp>
        <p:sp>
          <p:nvSpPr>
            <p:cNvPr id="41" name="文本框 40">
              <a:extLst>
                <a:ext uri="{FF2B5EF4-FFF2-40B4-BE49-F238E27FC236}">
                  <a16:creationId xmlns:a16="http://schemas.microsoft.com/office/drawing/2014/main" id="{A513443E-EE5B-480E-9F69-212725F69B57}"/>
                </a:ext>
              </a:extLst>
            </p:cNvPr>
            <p:cNvSpPr txBox="1"/>
            <p:nvPr/>
          </p:nvSpPr>
          <p:spPr>
            <a:xfrm>
              <a:off x="7938560" y="1480215"/>
              <a:ext cx="1825469" cy="1100404"/>
            </a:xfrm>
            <a:prstGeom prst="rect">
              <a:avLst/>
            </a:prstGeom>
            <a:noFill/>
          </p:spPr>
          <p:txBody>
            <a:bodyPr wrap="square" rtlCol="0">
              <a:spAutoFit/>
            </a:bodyPr>
            <a:lstStyle/>
            <a:p>
              <a:r>
                <a:rPr lang="en-US" altLang="zh-CN" sz="1400" dirty="0"/>
                <a:t>Parallelized </a:t>
              </a:r>
            </a:p>
            <a:p>
              <a:r>
                <a:rPr lang="en-US" altLang="zh-CN" sz="1400" dirty="0"/>
                <a:t>Cosine Similarity /Hamming Distance Module</a:t>
              </a:r>
            </a:p>
          </p:txBody>
        </p:sp>
        <p:sp>
          <p:nvSpPr>
            <p:cNvPr id="43" name="文本框 42">
              <a:extLst>
                <a:ext uri="{FF2B5EF4-FFF2-40B4-BE49-F238E27FC236}">
                  <a16:creationId xmlns:a16="http://schemas.microsoft.com/office/drawing/2014/main" id="{6728F0A4-B6F4-4036-B8FD-A7BD4286BDD2}"/>
                </a:ext>
              </a:extLst>
            </p:cNvPr>
            <p:cNvSpPr txBox="1"/>
            <p:nvPr/>
          </p:nvSpPr>
          <p:spPr>
            <a:xfrm>
              <a:off x="3852405" y="1109917"/>
              <a:ext cx="2362620" cy="603447"/>
            </a:xfrm>
            <a:prstGeom prst="rect">
              <a:avLst/>
            </a:prstGeom>
            <a:noFill/>
          </p:spPr>
          <p:txBody>
            <a:bodyPr wrap="square" rtlCol="0">
              <a:spAutoFit/>
            </a:bodyPr>
            <a:lstStyle/>
            <a:p>
              <a:r>
                <a:rPr lang="en-US" altLang="zh-CN" sz="1400" dirty="0"/>
                <a:t>Record-based/Permutation </a:t>
              </a:r>
            </a:p>
            <a:p>
              <a:r>
                <a:rPr lang="en-US" altLang="zh-CN" sz="1400" dirty="0"/>
                <a:t>Encoding</a:t>
              </a:r>
            </a:p>
          </p:txBody>
        </p:sp>
      </p:grpSp>
      <p:sp>
        <p:nvSpPr>
          <p:cNvPr id="42" name="文本框 41">
            <a:extLst>
              <a:ext uri="{FF2B5EF4-FFF2-40B4-BE49-F238E27FC236}">
                <a16:creationId xmlns:a16="http://schemas.microsoft.com/office/drawing/2014/main" id="{E915CADC-E7CB-4C5A-8F97-65803CE8E657}"/>
              </a:ext>
            </a:extLst>
          </p:cNvPr>
          <p:cNvSpPr txBox="1"/>
          <p:nvPr/>
        </p:nvSpPr>
        <p:spPr>
          <a:xfrm>
            <a:off x="319035" y="170822"/>
            <a:ext cx="7042303"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Dataflow for </a:t>
            </a:r>
            <a:r>
              <a:rPr lang="en-US" sz="2000" b="1" dirty="0">
                <a:latin typeface="Times New Roman" panose="02020603050405020304" pitchFamily="18" charset="0"/>
                <a:cs typeface="Times New Roman" panose="02020603050405020304" pitchFamily="18" charset="0"/>
              </a:rPr>
              <a:t>Hyperdimensional Computing Hardware Design</a:t>
            </a:r>
          </a:p>
        </p:txBody>
      </p:sp>
    </p:spTree>
    <p:extLst>
      <p:ext uri="{BB962C8B-B14F-4D97-AF65-F5344CB8AC3E}">
        <p14:creationId xmlns:p14="http://schemas.microsoft.com/office/powerpoint/2010/main" val="81059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165196-2F56-4B59-AE8E-3A1AFBA73B7C}"/>
              </a:ext>
            </a:extLst>
          </p:cNvPr>
          <p:cNvSpPr txBox="1"/>
          <p:nvPr/>
        </p:nvSpPr>
        <p:spPr>
          <a:xfrm>
            <a:off x="4682610" y="158448"/>
            <a:ext cx="2858530" cy="369332"/>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HDC</a:t>
            </a:r>
          </a:p>
        </p:txBody>
      </p:sp>
      <p:grpSp>
        <p:nvGrpSpPr>
          <p:cNvPr id="2" name="组合 1">
            <a:extLst>
              <a:ext uri="{FF2B5EF4-FFF2-40B4-BE49-F238E27FC236}">
                <a16:creationId xmlns:a16="http://schemas.microsoft.com/office/drawing/2014/main" id="{3AFA543B-8123-4E04-A53D-DB7FA3A6A5C2}"/>
              </a:ext>
            </a:extLst>
          </p:cNvPr>
          <p:cNvGrpSpPr/>
          <p:nvPr/>
        </p:nvGrpSpPr>
        <p:grpSpPr>
          <a:xfrm>
            <a:off x="785328" y="897114"/>
            <a:ext cx="10733572" cy="4786136"/>
            <a:chOff x="785328" y="897114"/>
            <a:chExt cx="10040922" cy="5802438"/>
          </a:xfrm>
        </p:grpSpPr>
        <p:sp>
          <p:nvSpPr>
            <p:cNvPr id="4" name="矩形: 圆角 3">
              <a:extLst>
                <a:ext uri="{FF2B5EF4-FFF2-40B4-BE49-F238E27FC236}">
                  <a16:creationId xmlns:a16="http://schemas.microsoft.com/office/drawing/2014/main" id="{D82D6E53-98E7-4DD0-B741-3A012A2C3C0A}"/>
                </a:ext>
              </a:extLst>
            </p:cNvPr>
            <p:cNvSpPr/>
            <p:nvPr/>
          </p:nvSpPr>
          <p:spPr>
            <a:xfrm>
              <a:off x="3051545" y="897114"/>
              <a:ext cx="6088910" cy="5802438"/>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直接连接符 6">
              <a:extLst>
                <a:ext uri="{FF2B5EF4-FFF2-40B4-BE49-F238E27FC236}">
                  <a16:creationId xmlns:a16="http://schemas.microsoft.com/office/drawing/2014/main" id="{B31EF5D1-5EA9-49C2-ADFA-17A871C861B1}"/>
                </a:ext>
              </a:extLst>
            </p:cNvPr>
            <p:cNvCxnSpPr>
              <a:cxnSpLocks/>
            </p:cNvCxnSpPr>
            <p:nvPr/>
          </p:nvCxnSpPr>
          <p:spPr>
            <a:xfrm flipV="1">
              <a:off x="785328" y="1791733"/>
              <a:ext cx="3471333" cy="334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C8A018-2B6C-4662-9EC4-01054A7EB443}"/>
                </a:ext>
              </a:extLst>
            </p:cNvPr>
            <p:cNvSpPr txBox="1"/>
            <p:nvPr/>
          </p:nvSpPr>
          <p:spPr>
            <a:xfrm>
              <a:off x="785328" y="1394970"/>
              <a:ext cx="135466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dataReady</a:t>
              </a:r>
              <a:endParaRPr lang="en-US" sz="2000" dirty="0">
                <a:latin typeface="Times New Roman" panose="02020603050405020304" pitchFamily="18" charset="0"/>
                <a:cs typeface="Times New Roman" panose="02020603050405020304" pitchFamily="18" charset="0"/>
              </a:endParaRPr>
            </a:p>
          </p:txBody>
        </p:sp>
        <p:cxnSp>
          <p:nvCxnSpPr>
            <p:cNvPr id="10" name="直接连接符 9">
              <a:extLst>
                <a:ext uri="{FF2B5EF4-FFF2-40B4-BE49-F238E27FC236}">
                  <a16:creationId xmlns:a16="http://schemas.microsoft.com/office/drawing/2014/main" id="{E515E51E-F33A-4596-9A41-AFC75569C3D7}"/>
                </a:ext>
              </a:extLst>
            </p:cNvPr>
            <p:cNvCxnSpPr>
              <a:cxnSpLocks/>
            </p:cNvCxnSpPr>
            <p:nvPr/>
          </p:nvCxnSpPr>
          <p:spPr>
            <a:xfrm>
              <a:off x="785328" y="2197439"/>
              <a:ext cx="347133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52B154C-ABBA-4919-BE5D-E3D3E2653FDD}"/>
                </a:ext>
              </a:extLst>
            </p:cNvPr>
            <p:cNvSpPr txBox="1"/>
            <p:nvPr/>
          </p:nvSpPr>
          <p:spPr>
            <a:xfrm>
              <a:off x="785328" y="1797329"/>
              <a:ext cx="135466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Inputdata</a:t>
              </a:r>
              <a:endParaRPr lang="en-US" sz="2000" dirty="0">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F12C2F28-5C8B-4245-AB0C-D47C02F88B4E}"/>
                </a:ext>
              </a:extLst>
            </p:cNvPr>
            <p:cNvCxnSpPr>
              <a:cxnSpLocks/>
            </p:cNvCxnSpPr>
            <p:nvPr/>
          </p:nvCxnSpPr>
          <p:spPr>
            <a:xfrm flipV="1">
              <a:off x="785328" y="2591952"/>
              <a:ext cx="3853935" cy="334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D5DEA67-B090-4EEA-AC51-65A62BA11CA8}"/>
                </a:ext>
              </a:extLst>
            </p:cNvPr>
            <p:cNvSpPr txBox="1"/>
            <p:nvPr/>
          </p:nvSpPr>
          <p:spPr>
            <a:xfrm>
              <a:off x="785328" y="2195189"/>
              <a:ext cx="135466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dataDone</a:t>
              </a:r>
              <a:endParaRPr lang="en-US" sz="2000" dirty="0">
                <a:latin typeface="Times New Roman" panose="02020603050405020304" pitchFamily="18" charset="0"/>
                <a:cs typeface="Times New Roman" panose="02020603050405020304" pitchFamily="18" charset="0"/>
              </a:endParaRPr>
            </a:p>
          </p:txBody>
        </p:sp>
        <p:cxnSp>
          <p:nvCxnSpPr>
            <p:cNvPr id="14" name="直接连接符 13">
              <a:extLst>
                <a:ext uri="{FF2B5EF4-FFF2-40B4-BE49-F238E27FC236}">
                  <a16:creationId xmlns:a16="http://schemas.microsoft.com/office/drawing/2014/main" id="{B886EE49-D105-488E-AF7B-52E00230A418}"/>
                </a:ext>
              </a:extLst>
            </p:cNvPr>
            <p:cNvCxnSpPr>
              <a:cxnSpLocks/>
            </p:cNvCxnSpPr>
            <p:nvPr/>
          </p:nvCxnSpPr>
          <p:spPr>
            <a:xfrm>
              <a:off x="785328" y="4635383"/>
              <a:ext cx="572346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EB07821-0306-4AE9-865E-9F17063FF8B9}"/>
                </a:ext>
              </a:extLst>
            </p:cNvPr>
            <p:cNvSpPr txBox="1"/>
            <p:nvPr/>
          </p:nvSpPr>
          <p:spPr>
            <a:xfrm>
              <a:off x="785328" y="4235273"/>
              <a:ext cx="135466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clk</a:t>
              </a:r>
              <a:endParaRPr lang="en-US" sz="2000" dirty="0">
                <a:latin typeface="Times New Roman" panose="02020603050405020304" pitchFamily="18" charset="0"/>
                <a:cs typeface="Times New Roman" panose="02020603050405020304" pitchFamily="18" charset="0"/>
              </a:endParaRPr>
            </a:p>
          </p:txBody>
        </p:sp>
        <p:cxnSp>
          <p:nvCxnSpPr>
            <p:cNvPr id="16" name="直接连接符 15">
              <a:extLst>
                <a:ext uri="{FF2B5EF4-FFF2-40B4-BE49-F238E27FC236}">
                  <a16:creationId xmlns:a16="http://schemas.microsoft.com/office/drawing/2014/main" id="{28895B00-8820-4486-9460-2E86135D6BD5}"/>
                </a:ext>
              </a:extLst>
            </p:cNvPr>
            <p:cNvCxnSpPr>
              <a:cxnSpLocks/>
            </p:cNvCxnSpPr>
            <p:nvPr/>
          </p:nvCxnSpPr>
          <p:spPr>
            <a:xfrm>
              <a:off x="827799" y="6329351"/>
              <a:ext cx="59404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7A4CA9B-689E-40DB-BDC8-9D1EB31472E9}"/>
                </a:ext>
              </a:extLst>
            </p:cNvPr>
            <p:cNvSpPr txBox="1"/>
            <p:nvPr/>
          </p:nvSpPr>
          <p:spPr>
            <a:xfrm>
              <a:off x="827799" y="5967968"/>
              <a:ext cx="135466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rst</a:t>
              </a:r>
              <a:endParaRPr lang="en-US" sz="2000" dirty="0">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5D178EB0-91D2-4079-BD13-82A67F76519F}"/>
                </a:ext>
              </a:extLst>
            </p:cNvPr>
            <p:cNvCxnSpPr>
              <a:cxnSpLocks/>
            </p:cNvCxnSpPr>
            <p:nvPr/>
          </p:nvCxnSpPr>
          <p:spPr>
            <a:xfrm>
              <a:off x="827799" y="4234293"/>
              <a:ext cx="603320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D8E5E57-37A9-4680-A3C3-5573C5FB861E}"/>
                </a:ext>
              </a:extLst>
            </p:cNvPr>
            <p:cNvSpPr txBox="1"/>
            <p:nvPr/>
          </p:nvSpPr>
          <p:spPr>
            <a:xfrm>
              <a:off x="785328" y="3834183"/>
              <a:ext cx="2180695"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computeDis</a:t>
              </a:r>
              <a:endParaRPr lang="en-US" sz="20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EC0F50FD-E7C4-4000-86D0-55737BEF8711}"/>
                </a:ext>
              </a:extLst>
            </p:cNvPr>
            <p:cNvSpPr txBox="1"/>
            <p:nvPr/>
          </p:nvSpPr>
          <p:spPr>
            <a:xfrm>
              <a:off x="785328" y="5160257"/>
              <a:ext cx="1574800"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rst_Encoding</a:t>
              </a:r>
              <a:endParaRPr lang="en-US" sz="2000" dirty="0">
                <a:latin typeface="Times New Roman" panose="02020603050405020304" pitchFamily="18" charset="0"/>
                <a:cs typeface="Times New Roman" panose="02020603050405020304" pitchFamily="18" charset="0"/>
              </a:endParaRPr>
            </a:p>
          </p:txBody>
        </p:sp>
        <p:cxnSp>
          <p:nvCxnSpPr>
            <p:cNvPr id="28" name="直接连接符 27">
              <a:extLst>
                <a:ext uri="{FF2B5EF4-FFF2-40B4-BE49-F238E27FC236}">
                  <a16:creationId xmlns:a16="http://schemas.microsoft.com/office/drawing/2014/main" id="{CFD97A14-0701-4ACE-AE52-30B93F923106}"/>
                </a:ext>
              </a:extLst>
            </p:cNvPr>
            <p:cNvCxnSpPr>
              <a:cxnSpLocks/>
            </p:cNvCxnSpPr>
            <p:nvPr/>
          </p:nvCxnSpPr>
          <p:spPr>
            <a:xfrm flipV="1">
              <a:off x="827799" y="3445150"/>
              <a:ext cx="6083799" cy="882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28E8340B-BA72-40BD-810A-79F1BE86C124}"/>
                </a:ext>
              </a:extLst>
            </p:cNvPr>
            <p:cNvSpPr txBox="1"/>
            <p:nvPr/>
          </p:nvSpPr>
          <p:spPr>
            <a:xfrm>
              <a:off x="827799" y="3070280"/>
              <a:ext cx="13546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argmax</a:t>
              </a:r>
            </a:p>
          </p:txBody>
        </p:sp>
        <p:cxnSp>
          <p:nvCxnSpPr>
            <p:cNvPr id="30" name="直接连接符 29">
              <a:extLst>
                <a:ext uri="{FF2B5EF4-FFF2-40B4-BE49-F238E27FC236}">
                  <a16:creationId xmlns:a16="http://schemas.microsoft.com/office/drawing/2014/main" id="{C7AA968B-A137-49A8-BC11-4F9B461A4FDE}"/>
                </a:ext>
              </a:extLst>
            </p:cNvPr>
            <p:cNvCxnSpPr>
              <a:cxnSpLocks/>
            </p:cNvCxnSpPr>
            <p:nvPr/>
          </p:nvCxnSpPr>
          <p:spPr>
            <a:xfrm>
              <a:off x="7816000" y="3831934"/>
              <a:ext cx="289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C687224-149B-49C4-AD7D-75FCAF49DB24}"/>
                </a:ext>
              </a:extLst>
            </p:cNvPr>
            <p:cNvSpPr txBox="1"/>
            <p:nvPr/>
          </p:nvSpPr>
          <p:spPr>
            <a:xfrm>
              <a:off x="9356933" y="3435171"/>
              <a:ext cx="1354667" cy="400110"/>
            </a:xfrm>
            <a:prstGeom prst="rect">
              <a:avLst/>
            </a:prstGeom>
            <a:noFill/>
          </p:spPr>
          <p:txBody>
            <a:bodyPr wrap="square" rtlCol="0">
              <a:spAutoFit/>
            </a:bodyPr>
            <a:lstStyle/>
            <a:p>
              <a:pPr algn="r"/>
              <a:r>
                <a:rPr lang="en-US" sz="2000" dirty="0">
                  <a:latin typeface="Times New Roman" panose="02020603050405020304" pitchFamily="18" charset="0"/>
                  <a:cs typeface="Times New Roman" panose="02020603050405020304" pitchFamily="18" charset="0"/>
                </a:rPr>
                <a:t>distance</a:t>
              </a:r>
            </a:p>
          </p:txBody>
        </p:sp>
        <p:cxnSp>
          <p:nvCxnSpPr>
            <p:cNvPr id="32" name="直接连接符 31">
              <a:extLst>
                <a:ext uri="{FF2B5EF4-FFF2-40B4-BE49-F238E27FC236}">
                  <a16:creationId xmlns:a16="http://schemas.microsoft.com/office/drawing/2014/main" id="{037FFD23-ABAA-4F33-9369-0843B0016A65}"/>
                </a:ext>
              </a:extLst>
            </p:cNvPr>
            <p:cNvCxnSpPr>
              <a:cxnSpLocks/>
            </p:cNvCxnSpPr>
            <p:nvPr/>
          </p:nvCxnSpPr>
          <p:spPr>
            <a:xfrm>
              <a:off x="7816000" y="4234293"/>
              <a:ext cx="289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6AF9EF5-1F39-474E-A801-4991621E83EB}"/>
                </a:ext>
              </a:extLst>
            </p:cNvPr>
            <p:cNvSpPr txBox="1"/>
            <p:nvPr/>
          </p:nvSpPr>
          <p:spPr>
            <a:xfrm>
              <a:off x="9277760" y="3847762"/>
              <a:ext cx="1548490"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bestMatchID</a:t>
              </a:r>
              <a:endParaRPr lang="en-US" sz="2000" dirty="0">
                <a:latin typeface="Times New Roman" panose="02020603050405020304" pitchFamily="18" charset="0"/>
                <a:cs typeface="Times New Roman" panose="02020603050405020304" pitchFamily="18" charset="0"/>
              </a:endParaRPr>
            </a:p>
          </p:txBody>
        </p:sp>
        <p:cxnSp>
          <p:nvCxnSpPr>
            <p:cNvPr id="34" name="直接连接符 33">
              <a:extLst>
                <a:ext uri="{FF2B5EF4-FFF2-40B4-BE49-F238E27FC236}">
                  <a16:creationId xmlns:a16="http://schemas.microsoft.com/office/drawing/2014/main" id="{49BD2EA4-47A8-49FE-BEC7-421894B396C9}"/>
                </a:ext>
              </a:extLst>
            </p:cNvPr>
            <p:cNvCxnSpPr>
              <a:cxnSpLocks/>
            </p:cNvCxnSpPr>
            <p:nvPr/>
          </p:nvCxnSpPr>
          <p:spPr>
            <a:xfrm>
              <a:off x="7816000" y="4632153"/>
              <a:ext cx="28956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D7EA3C1-32B0-4BBE-A856-A7A8633550B6}"/>
                </a:ext>
              </a:extLst>
            </p:cNvPr>
            <p:cNvSpPr txBox="1"/>
            <p:nvPr/>
          </p:nvSpPr>
          <p:spPr>
            <a:xfrm>
              <a:off x="9356933" y="4235390"/>
              <a:ext cx="1354667" cy="400110"/>
            </a:xfrm>
            <a:prstGeom prst="rect">
              <a:avLst/>
            </a:prstGeom>
            <a:noFill/>
          </p:spPr>
          <p:txBody>
            <a:bodyPr wrap="square" rtlCol="0">
              <a:spAutoFit/>
            </a:bodyPr>
            <a:lstStyle/>
            <a:p>
              <a:pPr algn="r"/>
              <a:r>
                <a:rPr lang="en-US" sz="2000" dirty="0" err="1">
                  <a:latin typeface="Times New Roman" panose="02020603050405020304" pitchFamily="18" charset="0"/>
                  <a:cs typeface="Times New Roman" panose="02020603050405020304" pitchFamily="18" charset="0"/>
                </a:rPr>
                <a:t>testdone</a:t>
              </a:r>
              <a:endParaRPr lang="en-US" sz="2000" dirty="0">
                <a:latin typeface="Times New Roman" panose="02020603050405020304" pitchFamily="18" charset="0"/>
                <a:cs typeface="Times New Roman" panose="02020603050405020304" pitchFamily="18" charset="0"/>
              </a:endParaRPr>
            </a:p>
          </p:txBody>
        </p:sp>
        <p:cxnSp>
          <p:nvCxnSpPr>
            <p:cNvPr id="38" name="直接连接符 37">
              <a:extLst>
                <a:ext uri="{FF2B5EF4-FFF2-40B4-BE49-F238E27FC236}">
                  <a16:creationId xmlns:a16="http://schemas.microsoft.com/office/drawing/2014/main" id="{1F64DE20-073F-46DF-B846-84978FD34D8C}"/>
                </a:ext>
              </a:extLst>
            </p:cNvPr>
            <p:cNvCxnSpPr>
              <a:cxnSpLocks/>
            </p:cNvCxnSpPr>
            <p:nvPr/>
          </p:nvCxnSpPr>
          <p:spPr>
            <a:xfrm>
              <a:off x="827799" y="3839721"/>
              <a:ext cx="589795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256BB49-BFDE-43C7-B4CD-534A06B8B7B2}"/>
                </a:ext>
              </a:extLst>
            </p:cNvPr>
            <p:cNvSpPr txBox="1"/>
            <p:nvPr/>
          </p:nvSpPr>
          <p:spPr>
            <a:xfrm>
              <a:off x="827799" y="3439611"/>
              <a:ext cx="13546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index</a:t>
              </a:r>
            </a:p>
          </p:txBody>
        </p:sp>
        <p:sp>
          <p:nvSpPr>
            <p:cNvPr id="40" name="矩形 39">
              <a:extLst>
                <a:ext uri="{FF2B5EF4-FFF2-40B4-BE49-F238E27FC236}">
                  <a16:creationId xmlns:a16="http://schemas.microsoft.com/office/drawing/2014/main" id="{DCF27F4D-9CEF-430B-B13E-FFA224BCDEAB}"/>
                </a:ext>
              </a:extLst>
            </p:cNvPr>
            <p:cNvSpPr/>
            <p:nvPr/>
          </p:nvSpPr>
          <p:spPr>
            <a:xfrm>
              <a:off x="3980213" y="1604501"/>
              <a:ext cx="1751999" cy="1606629"/>
            </a:xfrm>
            <a:prstGeom prst="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Encoding Module</a:t>
              </a:r>
            </a:p>
          </p:txBody>
        </p:sp>
        <p:cxnSp>
          <p:nvCxnSpPr>
            <p:cNvPr id="45" name="连接符: 肘形 44">
              <a:extLst>
                <a:ext uri="{FF2B5EF4-FFF2-40B4-BE49-F238E27FC236}">
                  <a16:creationId xmlns:a16="http://schemas.microsoft.com/office/drawing/2014/main" id="{36DC49E5-7573-45AD-9B9A-32D76D3FCA3F}"/>
                </a:ext>
              </a:extLst>
            </p:cNvPr>
            <p:cNvCxnSpPr>
              <a:cxnSpLocks/>
            </p:cNvCxnSpPr>
            <p:nvPr/>
          </p:nvCxnSpPr>
          <p:spPr>
            <a:xfrm rot="5400000">
              <a:off x="2805306" y="3471894"/>
              <a:ext cx="1774577" cy="552403"/>
            </a:xfrm>
            <a:prstGeom prst="bentConnector3">
              <a:avLst>
                <a:gd name="adj1" fmla="val 82"/>
              </a:avLst>
            </a:prstGeom>
            <a:ln w="19050"/>
          </p:spPr>
          <p:style>
            <a:lnRef idx="1">
              <a:schemeClr val="accent2"/>
            </a:lnRef>
            <a:fillRef idx="0">
              <a:schemeClr val="accent2"/>
            </a:fillRef>
            <a:effectRef idx="0">
              <a:schemeClr val="accent2"/>
            </a:effectRef>
            <a:fontRef idx="minor">
              <a:schemeClr val="tx1"/>
            </a:fontRef>
          </p:style>
        </p:cxnSp>
        <p:cxnSp>
          <p:nvCxnSpPr>
            <p:cNvPr id="57" name="连接符: 肘形 56">
              <a:extLst>
                <a:ext uri="{FF2B5EF4-FFF2-40B4-BE49-F238E27FC236}">
                  <a16:creationId xmlns:a16="http://schemas.microsoft.com/office/drawing/2014/main" id="{0DADB2A5-F53F-475A-BCD1-891DD9C30E2C}"/>
                </a:ext>
              </a:extLst>
            </p:cNvPr>
            <p:cNvCxnSpPr>
              <a:cxnSpLocks/>
              <a:stCxn id="40" idx="3"/>
              <a:endCxn id="73" idx="1"/>
            </p:cNvCxnSpPr>
            <p:nvPr/>
          </p:nvCxnSpPr>
          <p:spPr>
            <a:xfrm>
              <a:off x="5732212" y="2407816"/>
              <a:ext cx="659050" cy="1665879"/>
            </a:xfrm>
            <a:prstGeom prst="bentConnector3">
              <a:avLst>
                <a:gd name="adj1" fmla="val 50000"/>
              </a:avLst>
            </a:prstGeom>
            <a:ln w="19050"/>
          </p:spPr>
          <p:style>
            <a:lnRef idx="1">
              <a:schemeClr val="accent2"/>
            </a:lnRef>
            <a:fillRef idx="0">
              <a:schemeClr val="accent2"/>
            </a:fillRef>
            <a:effectRef idx="0">
              <a:schemeClr val="accent2"/>
            </a:effectRef>
            <a:fontRef idx="minor">
              <a:schemeClr val="tx1"/>
            </a:fontRef>
          </p:style>
        </p:cxnSp>
        <p:cxnSp>
          <p:nvCxnSpPr>
            <p:cNvPr id="107" name="连接符: 肘形 106">
              <a:extLst>
                <a:ext uri="{FF2B5EF4-FFF2-40B4-BE49-F238E27FC236}">
                  <a16:creationId xmlns:a16="http://schemas.microsoft.com/office/drawing/2014/main" id="{FE1C04E7-A8A9-43F2-ABFE-1122E0106366}"/>
                </a:ext>
              </a:extLst>
            </p:cNvPr>
            <p:cNvCxnSpPr>
              <a:cxnSpLocks/>
              <a:stCxn id="40" idx="2"/>
            </p:cNvCxnSpPr>
            <p:nvPr/>
          </p:nvCxnSpPr>
          <p:spPr>
            <a:xfrm rot="5400000">
              <a:off x="1714492" y="2384453"/>
              <a:ext cx="2315044" cy="3968398"/>
            </a:xfrm>
            <a:prstGeom prst="bentConnector2">
              <a:avLst/>
            </a:prstGeom>
            <a:ln w="19050"/>
          </p:spPr>
          <p:style>
            <a:lnRef idx="1">
              <a:schemeClr val="accent2"/>
            </a:lnRef>
            <a:fillRef idx="0">
              <a:schemeClr val="accent2"/>
            </a:fillRef>
            <a:effectRef idx="0">
              <a:schemeClr val="accent2"/>
            </a:effectRef>
            <a:fontRef idx="minor">
              <a:schemeClr val="tx1"/>
            </a:fontRef>
          </p:style>
        </p:cxnSp>
        <p:cxnSp>
          <p:nvCxnSpPr>
            <p:cNvPr id="115" name="连接符: 肘形 114">
              <a:extLst>
                <a:ext uri="{FF2B5EF4-FFF2-40B4-BE49-F238E27FC236}">
                  <a16:creationId xmlns:a16="http://schemas.microsoft.com/office/drawing/2014/main" id="{778EE571-3905-41BA-A0E2-FFEC023A08B7}"/>
                </a:ext>
              </a:extLst>
            </p:cNvPr>
            <p:cNvCxnSpPr>
              <a:cxnSpLocks/>
            </p:cNvCxnSpPr>
            <p:nvPr/>
          </p:nvCxnSpPr>
          <p:spPr>
            <a:xfrm rot="5400000">
              <a:off x="6291978" y="5347343"/>
              <a:ext cx="1478221" cy="511674"/>
            </a:xfrm>
            <a:prstGeom prst="bentConnector3">
              <a:avLst>
                <a:gd name="adj1" fmla="val -12606"/>
              </a:avLst>
            </a:prstGeom>
            <a:ln w="19050"/>
          </p:spPr>
          <p:style>
            <a:lnRef idx="1">
              <a:schemeClr val="accent2"/>
            </a:lnRef>
            <a:fillRef idx="0">
              <a:schemeClr val="accent2"/>
            </a:fillRef>
            <a:effectRef idx="0">
              <a:schemeClr val="accent2"/>
            </a:effectRef>
            <a:fontRef idx="minor">
              <a:schemeClr val="tx1"/>
            </a:fontRef>
          </p:style>
        </p:cxnSp>
        <p:cxnSp>
          <p:nvCxnSpPr>
            <p:cNvPr id="166" name="直接连接符 165">
              <a:extLst>
                <a:ext uri="{FF2B5EF4-FFF2-40B4-BE49-F238E27FC236}">
                  <a16:creationId xmlns:a16="http://schemas.microsoft.com/office/drawing/2014/main" id="{C7990ABD-B5DB-463C-B019-75D54D0B9906}"/>
                </a:ext>
              </a:extLst>
            </p:cNvPr>
            <p:cNvCxnSpPr/>
            <p:nvPr/>
          </p:nvCxnSpPr>
          <p:spPr>
            <a:xfrm>
              <a:off x="6053138" y="2407816"/>
              <a:ext cx="607218"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73" name="连接符: 肘形 172">
              <a:extLst>
                <a:ext uri="{FF2B5EF4-FFF2-40B4-BE49-F238E27FC236}">
                  <a16:creationId xmlns:a16="http://schemas.microsoft.com/office/drawing/2014/main" id="{CCA29FDA-0BA4-45E9-9D3F-BF7BE86E21A7}"/>
                </a:ext>
              </a:extLst>
            </p:cNvPr>
            <p:cNvCxnSpPr/>
            <p:nvPr/>
          </p:nvCxnSpPr>
          <p:spPr>
            <a:xfrm rot="5400000" flipH="1" flipV="1">
              <a:off x="5308775" y="3432132"/>
              <a:ext cx="1771346" cy="628696"/>
            </a:xfrm>
            <a:prstGeom prst="bentConnector3">
              <a:avLst>
                <a:gd name="adj1" fmla="val 98754"/>
              </a:avLst>
            </a:prstGeom>
            <a:ln w="19050"/>
          </p:spPr>
          <p:style>
            <a:lnRef idx="1">
              <a:schemeClr val="accent2"/>
            </a:lnRef>
            <a:fillRef idx="0">
              <a:schemeClr val="accent2"/>
            </a:fillRef>
            <a:effectRef idx="0">
              <a:schemeClr val="accent2"/>
            </a:effectRef>
            <a:fontRef idx="minor">
              <a:schemeClr val="tx1"/>
            </a:fontRef>
          </p:style>
        </p:cxnSp>
        <p:sp>
          <p:nvSpPr>
            <p:cNvPr id="156" name="矩形 155">
              <a:extLst>
                <a:ext uri="{FF2B5EF4-FFF2-40B4-BE49-F238E27FC236}">
                  <a16:creationId xmlns:a16="http://schemas.microsoft.com/office/drawing/2014/main" id="{88BF12DF-10B1-412D-A543-002A2C9581FA}"/>
                </a:ext>
              </a:extLst>
            </p:cNvPr>
            <p:cNvSpPr/>
            <p:nvPr/>
          </p:nvSpPr>
          <p:spPr>
            <a:xfrm>
              <a:off x="6394159" y="1443904"/>
              <a:ext cx="1754987" cy="1606628"/>
            </a:xfrm>
            <a:prstGeom prst="rect">
              <a:avLst/>
            </a:prstGeom>
            <a:solidFill>
              <a:schemeClr val="accent2">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Associate Memory</a:t>
              </a:r>
            </a:p>
          </p:txBody>
        </p:sp>
        <p:sp>
          <p:nvSpPr>
            <p:cNvPr id="73" name="矩形 72">
              <a:extLst>
                <a:ext uri="{FF2B5EF4-FFF2-40B4-BE49-F238E27FC236}">
                  <a16:creationId xmlns:a16="http://schemas.microsoft.com/office/drawing/2014/main" id="{7BB02B1B-E59A-4D70-8914-484B51A91497}"/>
                </a:ext>
              </a:extLst>
            </p:cNvPr>
            <p:cNvSpPr/>
            <p:nvPr/>
          </p:nvSpPr>
          <p:spPr>
            <a:xfrm>
              <a:off x="6391262" y="3270381"/>
              <a:ext cx="1754987" cy="1606628"/>
            </a:xfrm>
            <a:prstGeom prst="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Distance Check</a:t>
              </a:r>
            </a:p>
          </p:txBody>
        </p:sp>
      </p:grpSp>
      <p:sp>
        <p:nvSpPr>
          <p:cNvPr id="37" name="文本框 36">
            <a:extLst>
              <a:ext uri="{FF2B5EF4-FFF2-40B4-BE49-F238E27FC236}">
                <a16:creationId xmlns:a16="http://schemas.microsoft.com/office/drawing/2014/main" id="{77EF70A1-1FA0-44DA-94B9-9F7906A4A7AE}"/>
              </a:ext>
            </a:extLst>
          </p:cNvPr>
          <p:cNvSpPr txBox="1"/>
          <p:nvPr/>
        </p:nvSpPr>
        <p:spPr>
          <a:xfrm>
            <a:off x="317082" y="168830"/>
            <a:ext cx="7742636"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Control Signal for </a:t>
            </a:r>
            <a:r>
              <a:rPr lang="en-US" sz="2000" b="1" dirty="0">
                <a:latin typeface="Times New Roman" panose="02020603050405020304" pitchFamily="18" charset="0"/>
                <a:cs typeface="Times New Roman" panose="02020603050405020304" pitchFamily="18" charset="0"/>
              </a:rPr>
              <a:t>Hyperdimensional Computing Hardware Design</a:t>
            </a:r>
          </a:p>
        </p:txBody>
      </p:sp>
    </p:spTree>
    <p:extLst>
      <p:ext uri="{BB962C8B-B14F-4D97-AF65-F5344CB8AC3E}">
        <p14:creationId xmlns:p14="http://schemas.microsoft.com/office/powerpoint/2010/main" val="397970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E5A95A8-7112-4681-BDE4-0E4B3B67C456}"/>
              </a:ext>
            </a:extLst>
          </p:cNvPr>
          <p:cNvSpPr txBox="1"/>
          <p:nvPr/>
        </p:nvSpPr>
        <p:spPr>
          <a:xfrm>
            <a:off x="319036" y="170822"/>
            <a:ext cx="577696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Experiment Environment and Data Preprocess</a:t>
            </a:r>
          </a:p>
        </p:txBody>
      </p:sp>
      <p:sp>
        <p:nvSpPr>
          <p:cNvPr id="12" name="文本框 11">
            <a:extLst>
              <a:ext uri="{FF2B5EF4-FFF2-40B4-BE49-F238E27FC236}">
                <a16:creationId xmlns:a16="http://schemas.microsoft.com/office/drawing/2014/main" id="{620B0D8B-21FB-4F20-92E0-0600729DB348}"/>
              </a:ext>
            </a:extLst>
          </p:cNvPr>
          <p:cNvSpPr txBox="1"/>
          <p:nvPr/>
        </p:nvSpPr>
        <p:spPr>
          <a:xfrm>
            <a:off x="1237245" y="1403958"/>
            <a:ext cx="5701204"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System Verilog </a:t>
            </a:r>
          </a:p>
          <a:p>
            <a:r>
              <a:rPr lang="en-US" dirty="0" err="1">
                <a:latin typeface="Times New Roman" panose="02020603050405020304" pitchFamily="18" charset="0"/>
                <a:cs typeface="Times New Roman" panose="02020603050405020304" pitchFamily="18" charset="0"/>
              </a:rPr>
              <a:t>ModelSim</a:t>
            </a:r>
            <a:r>
              <a:rPr lang="en-US" dirty="0">
                <a:latin typeface="Times New Roman" panose="02020603050405020304" pitchFamily="18" charset="0"/>
                <a:cs typeface="Times New Roman" panose="02020603050405020304" pitchFamily="18" charset="0"/>
              </a:rPr>
              <a:t> 10.6d</a:t>
            </a:r>
          </a:p>
          <a:p>
            <a:r>
              <a:rPr lang="en-US" dirty="0">
                <a:latin typeface="Times New Roman" panose="02020603050405020304" pitchFamily="18" charset="0"/>
                <a:cs typeface="Times New Roman" panose="02020603050405020304" pitchFamily="18" charset="0"/>
              </a:rPr>
              <a:t>We run the algorithm on both Python code and Verilog code, which give us similar result with binarized hyper vector.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Preprocessed the training and testing data to level number </a:t>
            </a:r>
          </a:p>
          <a:p>
            <a:r>
              <a:rPr lang="en-US" dirty="0">
                <a:latin typeface="Times New Roman" panose="02020603050405020304" pitchFamily="18" charset="0"/>
                <a:cs typeface="Times New Roman" panose="02020603050405020304" pitchFamily="18" charset="0"/>
              </a:rPr>
              <a:t>10 level for each feature</a:t>
            </a:r>
          </a:p>
          <a:p>
            <a:r>
              <a:rPr lang="en-US" dirty="0">
                <a:latin typeface="Times New Roman" panose="02020603050405020304" pitchFamily="18" charset="0"/>
                <a:cs typeface="Times New Roman" panose="02020603050405020304" pitchFamily="18" charset="0"/>
              </a:rPr>
              <a:t>Use integer level number in both training/testing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Record-based Encoding / Permutation Encoding</a:t>
            </a:r>
          </a:p>
        </p:txBody>
      </p:sp>
      <p:pic>
        <p:nvPicPr>
          <p:cNvPr id="4" name="图片 3">
            <a:extLst>
              <a:ext uri="{FF2B5EF4-FFF2-40B4-BE49-F238E27FC236}">
                <a16:creationId xmlns:a16="http://schemas.microsoft.com/office/drawing/2014/main" id="{789D26E5-AABF-4D54-9393-32CF1545E7FD}"/>
              </a:ext>
            </a:extLst>
          </p:cNvPr>
          <p:cNvPicPr>
            <a:picLocks noChangeAspect="1"/>
          </p:cNvPicPr>
          <p:nvPr/>
        </p:nvPicPr>
        <p:blipFill>
          <a:blip r:embed="rId2"/>
          <a:stretch>
            <a:fillRect/>
          </a:stretch>
        </p:blipFill>
        <p:spPr>
          <a:xfrm>
            <a:off x="7572375" y="170822"/>
            <a:ext cx="3612113" cy="2858851"/>
          </a:xfrm>
          <a:prstGeom prst="rect">
            <a:avLst/>
          </a:prstGeom>
        </p:spPr>
      </p:pic>
      <p:pic>
        <p:nvPicPr>
          <p:cNvPr id="16" name="图片 15">
            <a:extLst>
              <a:ext uri="{FF2B5EF4-FFF2-40B4-BE49-F238E27FC236}">
                <a16:creationId xmlns:a16="http://schemas.microsoft.com/office/drawing/2014/main" id="{404FF09B-59C0-45E4-A028-592E1CF6FAEE}"/>
              </a:ext>
            </a:extLst>
          </p:cNvPr>
          <p:cNvPicPr>
            <a:picLocks noChangeAspect="1"/>
          </p:cNvPicPr>
          <p:nvPr/>
        </p:nvPicPr>
        <p:blipFill>
          <a:blip r:embed="rId3"/>
          <a:stretch>
            <a:fillRect/>
          </a:stretch>
        </p:blipFill>
        <p:spPr>
          <a:xfrm>
            <a:off x="7261614" y="3029673"/>
            <a:ext cx="3922874" cy="2689409"/>
          </a:xfrm>
          <a:prstGeom prst="rect">
            <a:avLst/>
          </a:prstGeom>
        </p:spPr>
      </p:pic>
    </p:spTree>
    <p:extLst>
      <p:ext uri="{BB962C8B-B14F-4D97-AF65-F5344CB8AC3E}">
        <p14:creationId xmlns:p14="http://schemas.microsoft.com/office/powerpoint/2010/main" val="43651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E874AD07-10FD-4369-9C52-EA4CEA98AE59}"/>
              </a:ext>
            </a:extLst>
          </p:cNvPr>
          <p:cNvSpPr txBox="1"/>
          <p:nvPr/>
        </p:nvSpPr>
        <p:spPr>
          <a:xfrm>
            <a:off x="319036" y="170822"/>
            <a:ext cx="5776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preprocessing</a:t>
            </a:r>
          </a:p>
        </p:txBody>
      </p:sp>
      <p:sp>
        <p:nvSpPr>
          <p:cNvPr id="6" name="矩形: 圆角 5">
            <a:extLst>
              <a:ext uri="{FF2B5EF4-FFF2-40B4-BE49-F238E27FC236}">
                <a16:creationId xmlns:a16="http://schemas.microsoft.com/office/drawing/2014/main" id="{9FF6C1FE-1AB7-48EF-9E05-FB3BDEF05F4B}"/>
              </a:ext>
            </a:extLst>
          </p:cNvPr>
          <p:cNvSpPr/>
          <p:nvPr/>
        </p:nvSpPr>
        <p:spPr>
          <a:xfrm>
            <a:off x="1800222" y="518205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min</a:t>
            </a:r>
          </a:p>
        </p:txBody>
      </p:sp>
      <p:sp>
        <p:nvSpPr>
          <p:cNvPr id="9" name="矩形: 圆角 8">
            <a:extLst>
              <a:ext uri="{FF2B5EF4-FFF2-40B4-BE49-F238E27FC236}">
                <a16:creationId xmlns:a16="http://schemas.microsoft.com/office/drawing/2014/main" id="{3B0A73C0-5103-44A4-9C5C-70B94D667FE4}"/>
              </a:ext>
            </a:extLst>
          </p:cNvPr>
          <p:cNvSpPr/>
          <p:nvPr/>
        </p:nvSpPr>
        <p:spPr>
          <a:xfrm>
            <a:off x="4577442" y="5182059"/>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min</a:t>
            </a:r>
          </a:p>
        </p:txBody>
      </p:sp>
      <p:sp>
        <p:nvSpPr>
          <p:cNvPr id="20" name="矩形: 圆角 19">
            <a:extLst>
              <a:ext uri="{FF2B5EF4-FFF2-40B4-BE49-F238E27FC236}">
                <a16:creationId xmlns:a16="http://schemas.microsoft.com/office/drawing/2014/main" id="{E8833192-2E7B-47F3-B37E-DC8EBB8CB98C}"/>
              </a:ext>
            </a:extLst>
          </p:cNvPr>
          <p:cNvSpPr/>
          <p:nvPr/>
        </p:nvSpPr>
        <p:spPr>
          <a:xfrm>
            <a:off x="6765470" y="5182059"/>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min</a:t>
            </a:r>
          </a:p>
        </p:txBody>
      </p:sp>
      <p:sp>
        <p:nvSpPr>
          <p:cNvPr id="21" name="矩形: 圆角 20">
            <a:extLst>
              <a:ext uri="{FF2B5EF4-FFF2-40B4-BE49-F238E27FC236}">
                <a16:creationId xmlns:a16="http://schemas.microsoft.com/office/drawing/2014/main" id="{6C9B7ACF-2242-4F1F-9CB7-1E6A9DE8DAA0}"/>
              </a:ext>
            </a:extLst>
          </p:cNvPr>
          <p:cNvSpPr/>
          <p:nvPr/>
        </p:nvSpPr>
        <p:spPr>
          <a:xfrm>
            <a:off x="8154079" y="5182059"/>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min</a:t>
            </a:r>
          </a:p>
        </p:txBody>
      </p:sp>
      <p:sp>
        <p:nvSpPr>
          <p:cNvPr id="22" name="矩形: 圆角 21">
            <a:extLst>
              <a:ext uri="{FF2B5EF4-FFF2-40B4-BE49-F238E27FC236}">
                <a16:creationId xmlns:a16="http://schemas.microsoft.com/office/drawing/2014/main" id="{B5C80E4D-0266-4A54-980F-B3DB2F0AB6CB}"/>
              </a:ext>
            </a:extLst>
          </p:cNvPr>
          <p:cNvSpPr/>
          <p:nvPr/>
        </p:nvSpPr>
        <p:spPr>
          <a:xfrm>
            <a:off x="9542688" y="5182059"/>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min</a:t>
            </a:r>
          </a:p>
        </p:txBody>
      </p:sp>
      <p:sp>
        <p:nvSpPr>
          <p:cNvPr id="3" name="文本框 2">
            <a:extLst>
              <a:ext uri="{FF2B5EF4-FFF2-40B4-BE49-F238E27FC236}">
                <a16:creationId xmlns:a16="http://schemas.microsoft.com/office/drawing/2014/main" id="{D9D93E13-9456-4EED-8B87-D231EEDD7B4A}"/>
              </a:ext>
            </a:extLst>
          </p:cNvPr>
          <p:cNvSpPr txBox="1"/>
          <p:nvPr/>
        </p:nvSpPr>
        <p:spPr>
          <a:xfrm>
            <a:off x="1859414" y="5657009"/>
            <a:ext cx="103278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id 0</a:t>
            </a:r>
          </a:p>
        </p:txBody>
      </p:sp>
      <p:sp>
        <p:nvSpPr>
          <p:cNvPr id="23" name="文本框 22">
            <a:extLst>
              <a:ext uri="{FF2B5EF4-FFF2-40B4-BE49-F238E27FC236}">
                <a16:creationId xmlns:a16="http://schemas.microsoft.com/office/drawing/2014/main" id="{24A36C35-C1CC-430E-8CCD-AAC4EF19FAF7}"/>
              </a:ext>
            </a:extLst>
          </p:cNvPr>
          <p:cNvSpPr txBox="1"/>
          <p:nvPr/>
        </p:nvSpPr>
        <p:spPr>
          <a:xfrm>
            <a:off x="3248023" y="5657009"/>
            <a:ext cx="103278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id 1</a:t>
            </a:r>
          </a:p>
        </p:txBody>
      </p:sp>
      <p:sp>
        <p:nvSpPr>
          <p:cNvPr id="24" name="文本框 23">
            <a:extLst>
              <a:ext uri="{FF2B5EF4-FFF2-40B4-BE49-F238E27FC236}">
                <a16:creationId xmlns:a16="http://schemas.microsoft.com/office/drawing/2014/main" id="{A7769014-45E4-4A1D-89CE-B462C77B58AB}"/>
              </a:ext>
            </a:extLst>
          </p:cNvPr>
          <p:cNvSpPr txBox="1"/>
          <p:nvPr/>
        </p:nvSpPr>
        <p:spPr>
          <a:xfrm>
            <a:off x="4636632" y="5657009"/>
            <a:ext cx="103278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id 2</a:t>
            </a:r>
          </a:p>
        </p:txBody>
      </p:sp>
      <p:cxnSp>
        <p:nvCxnSpPr>
          <p:cNvPr id="5" name="直接连接符 4">
            <a:extLst>
              <a:ext uri="{FF2B5EF4-FFF2-40B4-BE49-F238E27FC236}">
                <a16:creationId xmlns:a16="http://schemas.microsoft.com/office/drawing/2014/main" id="{01952E40-D140-4816-9038-61454B1EC2E2}"/>
              </a:ext>
            </a:extLst>
          </p:cNvPr>
          <p:cNvCxnSpPr/>
          <p:nvPr/>
        </p:nvCxnSpPr>
        <p:spPr>
          <a:xfrm>
            <a:off x="5906859" y="5312687"/>
            <a:ext cx="730704" cy="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95B8C8D-6C38-48FC-8DDE-6C4D99D7CE69}"/>
              </a:ext>
            </a:extLst>
          </p:cNvPr>
          <p:cNvSpPr txBox="1"/>
          <p:nvPr/>
        </p:nvSpPr>
        <p:spPr>
          <a:xfrm>
            <a:off x="6824660" y="5568563"/>
            <a:ext cx="103278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id 20</a:t>
            </a:r>
          </a:p>
        </p:txBody>
      </p:sp>
      <p:sp>
        <p:nvSpPr>
          <p:cNvPr id="26" name="文本框 25">
            <a:extLst>
              <a:ext uri="{FF2B5EF4-FFF2-40B4-BE49-F238E27FC236}">
                <a16:creationId xmlns:a16="http://schemas.microsoft.com/office/drawing/2014/main" id="{9A58299B-96F0-4F0B-AC3F-F6FB983D318A}"/>
              </a:ext>
            </a:extLst>
          </p:cNvPr>
          <p:cNvSpPr txBox="1"/>
          <p:nvPr/>
        </p:nvSpPr>
        <p:spPr>
          <a:xfrm>
            <a:off x="8213269" y="5568563"/>
            <a:ext cx="103278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id 21</a:t>
            </a:r>
          </a:p>
        </p:txBody>
      </p:sp>
      <p:sp>
        <p:nvSpPr>
          <p:cNvPr id="27" name="文本框 26">
            <a:extLst>
              <a:ext uri="{FF2B5EF4-FFF2-40B4-BE49-F238E27FC236}">
                <a16:creationId xmlns:a16="http://schemas.microsoft.com/office/drawing/2014/main" id="{7E83A799-D943-4BBA-9C46-1FF7A71A7E4C}"/>
              </a:ext>
            </a:extLst>
          </p:cNvPr>
          <p:cNvSpPr txBox="1"/>
          <p:nvPr/>
        </p:nvSpPr>
        <p:spPr>
          <a:xfrm>
            <a:off x="9601878" y="5568563"/>
            <a:ext cx="103278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id 22</a:t>
            </a:r>
          </a:p>
        </p:txBody>
      </p:sp>
      <p:sp>
        <p:nvSpPr>
          <p:cNvPr id="28" name="矩形: 圆角 27">
            <a:extLst>
              <a:ext uri="{FF2B5EF4-FFF2-40B4-BE49-F238E27FC236}">
                <a16:creationId xmlns:a16="http://schemas.microsoft.com/office/drawing/2014/main" id="{5BDA3F0E-5000-4F43-95CF-A46E96F1E176}"/>
              </a:ext>
            </a:extLst>
          </p:cNvPr>
          <p:cNvSpPr/>
          <p:nvPr/>
        </p:nvSpPr>
        <p:spPr>
          <a:xfrm>
            <a:off x="1800223" y="4825846"/>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圆角 28">
            <a:extLst>
              <a:ext uri="{FF2B5EF4-FFF2-40B4-BE49-F238E27FC236}">
                <a16:creationId xmlns:a16="http://schemas.microsoft.com/office/drawing/2014/main" id="{F9241ACB-03D2-4632-ADD8-CAA077BD0F12}"/>
              </a:ext>
            </a:extLst>
          </p:cNvPr>
          <p:cNvSpPr/>
          <p:nvPr/>
        </p:nvSpPr>
        <p:spPr>
          <a:xfrm>
            <a:off x="1800224" y="4469633"/>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圆角 29">
            <a:extLst>
              <a:ext uri="{FF2B5EF4-FFF2-40B4-BE49-F238E27FC236}">
                <a16:creationId xmlns:a16="http://schemas.microsoft.com/office/drawing/2014/main" id="{D9CF7A27-C690-41D6-913A-0020B8D6B74A}"/>
              </a:ext>
            </a:extLst>
          </p:cNvPr>
          <p:cNvSpPr/>
          <p:nvPr/>
        </p:nvSpPr>
        <p:spPr>
          <a:xfrm>
            <a:off x="1800223" y="4117501"/>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圆角 30">
            <a:extLst>
              <a:ext uri="{FF2B5EF4-FFF2-40B4-BE49-F238E27FC236}">
                <a16:creationId xmlns:a16="http://schemas.microsoft.com/office/drawing/2014/main" id="{C002D4DA-4042-4978-8DF5-6B36AF14700A}"/>
              </a:ext>
            </a:extLst>
          </p:cNvPr>
          <p:cNvSpPr/>
          <p:nvPr/>
        </p:nvSpPr>
        <p:spPr>
          <a:xfrm>
            <a:off x="1800223" y="3765369"/>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圆角 31">
            <a:extLst>
              <a:ext uri="{FF2B5EF4-FFF2-40B4-BE49-F238E27FC236}">
                <a16:creationId xmlns:a16="http://schemas.microsoft.com/office/drawing/2014/main" id="{390255C9-6D89-4574-B6CD-E9C1D30699E5}"/>
              </a:ext>
            </a:extLst>
          </p:cNvPr>
          <p:cNvSpPr/>
          <p:nvPr/>
        </p:nvSpPr>
        <p:spPr>
          <a:xfrm>
            <a:off x="1800223" y="3413237"/>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圆角 32">
            <a:extLst>
              <a:ext uri="{FF2B5EF4-FFF2-40B4-BE49-F238E27FC236}">
                <a16:creationId xmlns:a16="http://schemas.microsoft.com/office/drawing/2014/main" id="{8D3D96F9-384D-490C-BE78-08636531F733}"/>
              </a:ext>
            </a:extLst>
          </p:cNvPr>
          <p:cNvSpPr/>
          <p:nvPr/>
        </p:nvSpPr>
        <p:spPr>
          <a:xfrm>
            <a:off x="1800222" y="3057024"/>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圆角 33">
            <a:extLst>
              <a:ext uri="{FF2B5EF4-FFF2-40B4-BE49-F238E27FC236}">
                <a16:creationId xmlns:a16="http://schemas.microsoft.com/office/drawing/2014/main" id="{7BE97818-DBE6-403D-B98F-EF46E741152C}"/>
              </a:ext>
            </a:extLst>
          </p:cNvPr>
          <p:cNvSpPr/>
          <p:nvPr/>
        </p:nvSpPr>
        <p:spPr>
          <a:xfrm>
            <a:off x="1800223" y="2700811"/>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圆角 34">
            <a:extLst>
              <a:ext uri="{FF2B5EF4-FFF2-40B4-BE49-F238E27FC236}">
                <a16:creationId xmlns:a16="http://schemas.microsoft.com/office/drawing/2014/main" id="{E3608ED0-AE3D-475A-BA62-78B0FB195EF6}"/>
              </a:ext>
            </a:extLst>
          </p:cNvPr>
          <p:cNvSpPr/>
          <p:nvPr/>
        </p:nvSpPr>
        <p:spPr>
          <a:xfrm>
            <a:off x="1800222" y="2348679"/>
            <a:ext cx="1151164" cy="2612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矩形: 圆角 35">
            <a:extLst>
              <a:ext uri="{FF2B5EF4-FFF2-40B4-BE49-F238E27FC236}">
                <a16:creationId xmlns:a16="http://schemas.microsoft.com/office/drawing/2014/main" id="{BAFF3FB2-F535-4E38-B861-6D302A2D34C9}"/>
              </a:ext>
            </a:extLst>
          </p:cNvPr>
          <p:cNvSpPr/>
          <p:nvPr/>
        </p:nvSpPr>
        <p:spPr>
          <a:xfrm>
            <a:off x="1800222" y="1996547"/>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max</a:t>
            </a:r>
          </a:p>
        </p:txBody>
      </p:sp>
      <p:sp>
        <p:nvSpPr>
          <p:cNvPr id="37" name="矩形: 圆角 36">
            <a:extLst>
              <a:ext uri="{FF2B5EF4-FFF2-40B4-BE49-F238E27FC236}">
                <a16:creationId xmlns:a16="http://schemas.microsoft.com/office/drawing/2014/main" id="{6C4A08D6-6560-49DD-B8FE-CA10E3BD4F37}"/>
              </a:ext>
            </a:extLst>
          </p:cNvPr>
          <p:cNvSpPr/>
          <p:nvPr/>
        </p:nvSpPr>
        <p:spPr>
          <a:xfrm>
            <a:off x="3188830" y="518205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min</a:t>
            </a:r>
          </a:p>
        </p:txBody>
      </p:sp>
      <p:sp>
        <p:nvSpPr>
          <p:cNvPr id="38" name="矩形: 圆角 37">
            <a:extLst>
              <a:ext uri="{FF2B5EF4-FFF2-40B4-BE49-F238E27FC236}">
                <a16:creationId xmlns:a16="http://schemas.microsoft.com/office/drawing/2014/main" id="{79ADC50A-3A62-42F0-8F35-51D61D2BD327}"/>
              </a:ext>
            </a:extLst>
          </p:cNvPr>
          <p:cNvSpPr/>
          <p:nvPr/>
        </p:nvSpPr>
        <p:spPr>
          <a:xfrm>
            <a:off x="3188829" y="4825845"/>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圆角 38">
            <a:extLst>
              <a:ext uri="{FF2B5EF4-FFF2-40B4-BE49-F238E27FC236}">
                <a16:creationId xmlns:a16="http://schemas.microsoft.com/office/drawing/2014/main" id="{CD03B751-62AC-4515-B188-CAE53F40A974}"/>
              </a:ext>
            </a:extLst>
          </p:cNvPr>
          <p:cNvSpPr/>
          <p:nvPr/>
        </p:nvSpPr>
        <p:spPr>
          <a:xfrm>
            <a:off x="3188830" y="4469632"/>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圆角 39">
            <a:extLst>
              <a:ext uri="{FF2B5EF4-FFF2-40B4-BE49-F238E27FC236}">
                <a16:creationId xmlns:a16="http://schemas.microsoft.com/office/drawing/2014/main" id="{00D9CC71-9131-449A-86B3-A19F5A6A55C9}"/>
              </a:ext>
            </a:extLst>
          </p:cNvPr>
          <p:cNvSpPr/>
          <p:nvPr/>
        </p:nvSpPr>
        <p:spPr>
          <a:xfrm>
            <a:off x="3188829" y="411750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圆角 40">
            <a:extLst>
              <a:ext uri="{FF2B5EF4-FFF2-40B4-BE49-F238E27FC236}">
                <a16:creationId xmlns:a16="http://schemas.microsoft.com/office/drawing/2014/main" id="{DDF65112-24CE-480D-B46C-A0F9B0FA6DCE}"/>
              </a:ext>
            </a:extLst>
          </p:cNvPr>
          <p:cNvSpPr/>
          <p:nvPr/>
        </p:nvSpPr>
        <p:spPr>
          <a:xfrm>
            <a:off x="3188829" y="376536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圆角 41">
            <a:extLst>
              <a:ext uri="{FF2B5EF4-FFF2-40B4-BE49-F238E27FC236}">
                <a16:creationId xmlns:a16="http://schemas.microsoft.com/office/drawing/2014/main" id="{846CE430-6D9A-4B53-B22F-41DE888EA78E}"/>
              </a:ext>
            </a:extLst>
          </p:cNvPr>
          <p:cNvSpPr/>
          <p:nvPr/>
        </p:nvSpPr>
        <p:spPr>
          <a:xfrm>
            <a:off x="3188829" y="3413236"/>
            <a:ext cx="1151164" cy="2612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矩形: 圆角 42">
            <a:extLst>
              <a:ext uri="{FF2B5EF4-FFF2-40B4-BE49-F238E27FC236}">
                <a16:creationId xmlns:a16="http://schemas.microsoft.com/office/drawing/2014/main" id="{A146FC76-F1B0-4897-A19A-78269EB64B8C}"/>
              </a:ext>
            </a:extLst>
          </p:cNvPr>
          <p:cNvSpPr/>
          <p:nvPr/>
        </p:nvSpPr>
        <p:spPr>
          <a:xfrm>
            <a:off x="3188828" y="3057023"/>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圆角 43">
            <a:extLst>
              <a:ext uri="{FF2B5EF4-FFF2-40B4-BE49-F238E27FC236}">
                <a16:creationId xmlns:a16="http://schemas.microsoft.com/office/drawing/2014/main" id="{942CF6ED-CA53-46AB-B66C-8C43876276C4}"/>
              </a:ext>
            </a:extLst>
          </p:cNvPr>
          <p:cNvSpPr/>
          <p:nvPr/>
        </p:nvSpPr>
        <p:spPr>
          <a:xfrm>
            <a:off x="3188829" y="270081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圆角 44">
            <a:extLst>
              <a:ext uri="{FF2B5EF4-FFF2-40B4-BE49-F238E27FC236}">
                <a16:creationId xmlns:a16="http://schemas.microsoft.com/office/drawing/2014/main" id="{0ED55F00-1CF7-4081-97BB-59A1CB747042}"/>
              </a:ext>
            </a:extLst>
          </p:cNvPr>
          <p:cNvSpPr/>
          <p:nvPr/>
        </p:nvSpPr>
        <p:spPr>
          <a:xfrm>
            <a:off x="3188828" y="234867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圆角 45">
            <a:extLst>
              <a:ext uri="{FF2B5EF4-FFF2-40B4-BE49-F238E27FC236}">
                <a16:creationId xmlns:a16="http://schemas.microsoft.com/office/drawing/2014/main" id="{8883FBC7-FCC7-4AB9-8D1F-BD78690E283D}"/>
              </a:ext>
            </a:extLst>
          </p:cNvPr>
          <p:cNvSpPr/>
          <p:nvPr/>
        </p:nvSpPr>
        <p:spPr>
          <a:xfrm>
            <a:off x="3188828" y="1996546"/>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max</a:t>
            </a:r>
          </a:p>
        </p:txBody>
      </p:sp>
      <p:sp>
        <p:nvSpPr>
          <p:cNvPr id="47" name="矩形: 圆角 46">
            <a:extLst>
              <a:ext uri="{FF2B5EF4-FFF2-40B4-BE49-F238E27FC236}">
                <a16:creationId xmlns:a16="http://schemas.microsoft.com/office/drawing/2014/main" id="{13741D4F-ADB7-4177-BAE4-92517930B89E}"/>
              </a:ext>
            </a:extLst>
          </p:cNvPr>
          <p:cNvSpPr/>
          <p:nvPr/>
        </p:nvSpPr>
        <p:spPr>
          <a:xfrm>
            <a:off x="4577442" y="4825845"/>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圆角 47">
            <a:extLst>
              <a:ext uri="{FF2B5EF4-FFF2-40B4-BE49-F238E27FC236}">
                <a16:creationId xmlns:a16="http://schemas.microsoft.com/office/drawing/2014/main" id="{EFD662B4-C84A-4550-B39A-596DC54CD8F4}"/>
              </a:ext>
            </a:extLst>
          </p:cNvPr>
          <p:cNvSpPr/>
          <p:nvPr/>
        </p:nvSpPr>
        <p:spPr>
          <a:xfrm>
            <a:off x="4577443" y="4469632"/>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圆角 48">
            <a:extLst>
              <a:ext uri="{FF2B5EF4-FFF2-40B4-BE49-F238E27FC236}">
                <a16:creationId xmlns:a16="http://schemas.microsoft.com/office/drawing/2014/main" id="{95F33517-58E2-4913-BCB1-65BDA38BCB2A}"/>
              </a:ext>
            </a:extLst>
          </p:cNvPr>
          <p:cNvSpPr/>
          <p:nvPr/>
        </p:nvSpPr>
        <p:spPr>
          <a:xfrm>
            <a:off x="4577442" y="411750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圆角 49">
            <a:extLst>
              <a:ext uri="{FF2B5EF4-FFF2-40B4-BE49-F238E27FC236}">
                <a16:creationId xmlns:a16="http://schemas.microsoft.com/office/drawing/2014/main" id="{BC625639-45CD-45DB-8CD9-96DA8DBA680B}"/>
              </a:ext>
            </a:extLst>
          </p:cNvPr>
          <p:cNvSpPr/>
          <p:nvPr/>
        </p:nvSpPr>
        <p:spPr>
          <a:xfrm>
            <a:off x="4577442" y="376536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圆角 50">
            <a:extLst>
              <a:ext uri="{FF2B5EF4-FFF2-40B4-BE49-F238E27FC236}">
                <a16:creationId xmlns:a16="http://schemas.microsoft.com/office/drawing/2014/main" id="{5FC05A8C-BB48-4297-BD89-2A6CD986A0E3}"/>
              </a:ext>
            </a:extLst>
          </p:cNvPr>
          <p:cNvSpPr/>
          <p:nvPr/>
        </p:nvSpPr>
        <p:spPr>
          <a:xfrm>
            <a:off x="4577442" y="3413236"/>
            <a:ext cx="1151164" cy="2612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矩形: 圆角 51">
            <a:extLst>
              <a:ext uri="{FF2B5EF4-FFF2-40B4-BE49-F238E27FC236}">
                <a16:creationId xmlns:a16="http://schemas.microsoft.com/office/drawing/2014/main" id="{2A8779EC-795E-463E-BCB2-3B12E3091810}"/>
              </a:ext>
            </a:extLst>
          </p:cNvPr>
          <p:cNvSpPr/>
          <p:nvPr/>
        </p:nvSpPr>
        <p:spPr>
          <a:xfrm>
            <a:off x="4577441" y="3057023"/>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圆角 52">
            <a:extLst>
              <a:ext uri="{FF2B5EF4-FFF2-40B4-BE49-F238E27FC236}">
                <a16:creationId xmlns:a16="http://schemas.microsoft.com/office/drawing/2014/main" id="{CD968C40-00F2-4862-AB79-E483CCEE7460}"/>
              </a:ext>
            </a:extLst>
          </p:cNvPr>
          <p:cNvSpPr/>
          <p:nvPr/>
        </p:nvSpPr>
        <p:spPr>
          <a:xfrm>
            <a:off x="4577442" y="270081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圆角 53">
            <a:extLst>
              <a:ext uri="{FF2B5EF4-FFF2-40B4-BE49-F238E27FC236}">
                <a16:creationId xmlns:a16="http://schemas.microsoft.com/office/drawing/2014/main" id="{06B2460D-1C4D-49A5-A8D1-C3D704F75691}"/>
              </a:ext>
            </a:extLst>
          </p:cNvPr>
          <p:cNvSpPr/>
          <p:nvPr/>
        </p:nvSpPr>
        <p:spPr>
          <a:xfrm>
            <a:off x="4577441" y="234867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圆角 54">
            <a:extLst>
              <a:ext uri="{FF2B5EF4-FFF2-40B4-BE49-F238E27FC236}">
                <a16:creationId xmlns:a16="http://schemas.microsoft.com/office/drawing/2014/main" id="{513954C1-2508-4F67-98A3-E9BC9964B564}"/>
              </a:ext>
            </a:extLst>
          </p:cNvPr>
          <p:cNvSpPr/>
          <p:nvPr/>
        </p:nvSpPr>
        <p:spPr>
          <a:xfrm>
            <a:off x="4577441" y="1996546"/>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max</a:t>
            </a:r>
          </a:p>
        </p:txBody>
      </p:sp>
      <p:sp>
        <p:nvSpPr>
          <p:cNvPr id="56" name="矩形: 圆角 55">
            <a:extLst>
              <a:ext uri="{FF2B5EF4-FFF2-40B4-BE49-F238E27FC236}">
                <a16:creationId xmlns:a16="http://schemas.microsoft.com/office/drawing/2014/main" id="{86FBE074-292D-4A3E-8712-17ABF6C59B6E}"/>
              </a:ext>
            </a:extLst>
          </p:cNvPr>
          <p:cNvSpPr/>
          <p:nvPr/>
        </p:nvSpPr>
        <p:spPr>
          <a:xfrm>
            <a:off x="6765470" y="4825845"/>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矩形: 圆角 56">
            <a:extLst>
              <a:ext uri="{FF2B5EF4-FFF2-40B4-BE49-F238E27FC236}">
                <a16:creationId xmlns:a16="http://schemas.microsoft.com/office/drawing/2014/main" id="{0F0A8530-9812-4594-AAD6-DE3D252F7C37}"/>
              </a:ext>
            </a:extLst>
          </p:cNvPr>
          <p:cNvSpPr/>
          <p:nvPr/>
        </p:nvSpPr>
        <p:spPr>
          <a:xfrm>
            <a:off x="6765471" y="4469632"/>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矩形: 圆角 57">
            <a:extLst>
              <a:ext uri="{FF2B5EF4-FFF2-40B4-BE49-F238E27FC236}">
                <a16:creationId xmlns:a16="http://schemas.microsoft.com/office/drawing/2014/main" id="{5CFF28F2-F724-45E2-9900-99F4CFBD6A13}"/>
              </a:ext>
            </a:extLst>
          </p:cNvPr>
          <p:cNvSpPr/>
          <p:nvPr/>
        </p:nvSpPr>
        <p:spPr>
          <a:xfrm>
            <a:off x="6765470" y="411750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圆角 58">
            <a:extLst>
              <a:ext uri="{FF2B5EF4-FFF2-40B4-BE49-F238E27FC236}">
                <a16:creationId xmlns:a16="http://schemas.microsoft.com/office/drawing/2014/main" id="{0C2DAB71-470F-48FF-BC42-901FB5FF3A05}"/>
              </a:ext>
            </a:extLst>
          </p:cNvPr>
          <p:cNvSpPr/>
          <p:nvPr/>
        </p:nvSpPr>
        <p:spPr>
          <a:xfrm>
            <a:off x="6765470" y="376536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圆角 59">
            <a:extLst>
              <a:ext uri="{FF2B5EF4-FFF2-40B4-BE49-F238E27FC236}">
                <a16:creationId xmlns:a16="http://schemas.microsoft.com/office/drawing/2014/main" id="{68135B57-922D-4867-8095-65B663046D4A}"/>
              </a:ext>
            </a:extLst>
          </p:cNvPr>
          <p:cNvSpPr/>
          <p:nvPr/>
        </p:nvSpPr>
        <p:spPr>
          <a:xfrm>
            <a:off x="6765470" y="3413236"/>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矩形: 圆角 60">
            <a:extLst>
              <a:ext uri="{FF2B5EF4-FFF2-40B4-BE49-F238E27FC236}">
                <a16:creationId xmlns:a16="http://schemas.microsoft.com/office/drawing/2014/main" id="{347977CE-6288-4B6F-B79E-1EA3FB690097}"/>
              </a:ext>
            </a:extLst>
          </p:cNvPr>
          <p:cNvSpPr/>
          <p:nvPr/>
        </p:nvSpPr>
        <p:spPr>
          <a:xfrm>
            <a:off x="6765469" y="3057023"/>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矩形: 圆角 61">
            <a:extLst>
              <a:ext uri="{FF2B5EF4-FFF2-40B4-BE49-F238E27FC236}">
                <a16:creationId xmlns:a16="http://schemas.microsoft.com/office/drawing/2014/main" id="{CAC51272-D6F8-4635-8447-19A157551C36}"/>
              </a:ext>
            </a:extLst>
          </p:cNvPr>
          <p:cNvSpPr/>
          <p:nvPr/>
        </p:nvSpPr>
        <p:spPr>
          <a:xfrm>
            <a:off x="6765470" y="270081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圆角 62">
            <a:extLst>
              <a:ext uri="{FF2B5EF4-FFF2-40B4-BE49-F238E27FC236}">
                <a16:creationId xmlns:a16="http://schemas.microsoft.com/office/drawing/2014/main" id="{345104BC-E52C-4513-9ADD-E97B8FA718B2}"/>
              </a:ext>
            </a:extLst>
          </p:cNvPr>
          <p:cNvSpPr/>
          <p:nvPr/>
        </p:nvSpPr>
        <p:spPr>
          <a:xfrm>
            <a:off x="6765469" y="234867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矩形: 圆角 63">
            <a:extLst>
              <a:ext uri="{FF2B5EF4-FFF2-40B4-BE49-F238E27FC236}">
                <a16:creationId xmlns:a16="http://schemas.microsoft.com/office/drawing/2014/main" id="{3297304B-BA24-40A9-A5A3-1F21542F3825}"/>
              </a:ext>
            </a:extLst>
          </p:cNvPr>
          <p:cNvSpPr/>
          <p:nvPr/>
        </p:nvSpPr>
        <p:spPr>
          <a:xfrm>
            <a:off x="6765469" y="1996546"/>
            <a:ext cx="1151164" cy="2612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max</a:t>
            </a:r>
          </a:p>
        </p:txBody>
      </p:sp>
      <p:sp>
        <p:nvSpPr>
          <p:cNvPr id="65" name="矩形: 圆角 64">
            <a:extLst>
              <a:ext uri="{FF2B5EF4-FFF2-40B4-BE49-F238E27FC236}">
                <a16:creationId xmlns:a16="http://schemas.microsoft.com/office/drawing/2014/main" id="{315DCB89-7050-4A44-A9C3-8A6A8BBFE27B}"/>
              </a:ext>
            </a:extLst>
          </p:cNvPr>
          <p:cNvSpPr/>
          <p:nvPr/>
        </p:nvSpPr>
        <p:spPr>
          <a:xfrm>
            <a:off x="8154079" y="4825845"/>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矩形: 圆角 65">
            <a:extLst>
              <a:ext uri="{FF2B5EF4-FFF2-40B4-BE49-F238E27FC236}">
                <a16:creationId xmlns:a16="http://schemas.microsoft.com/office/drawing/2014/main" id="{7DF2EE49-88B8-4203-BD87-78E4238257EA}"/>
              </a:ext>
            </a:extLst>
          </p:cNvPr>
          <p:cNvSpPr/>
          <p:nvPr/>
        </p:nvSpPr>
        <p:spPr>
          <a:xfrm>
            <a:off x="8154080" y="4469632"/>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矩形: 圆角 66">
            <a:extLst>
              <a:ext uri="{FF2B5EF4-FFF2-40B4-BE49-F238E27FC236}">
                <a16:creationId xmlns:a16="http://schemas.microsoft.com/office/drawing/2014/main" id="{913EFE00-C00F-4DEB-AD09-6DB98ED7D284}"/>
              </a:ext>
            </a:extLst>
          </p:cNvPr>
          <p:cNvSpPr/>
          <p:nvPr/>
        </p:nvSpPr>
        <p:spPr>
          <a:xfrm>
            <a:off x="8154079" y="411750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矩形: 圆角 67">
            <a:extLst>
              <a:ext uri="{FF2B5EF4-FFF2-40B4-BE49-F238E27FC236}">
                <a16:creationId xmlns:a16="http://schemas.microsoft.com/office/drawing/2014/main" id="{1D12D6A2-29FA-4C33-B97E-78AD70CAFECA}"/>
              </a:ext>
            </a:extLst>
          </p:cNvPr>
          <p:cNvSpPr/>
          <p:nvPr/>
        </p:nvSpPr>
        <p:spPr>
          <a:xfrm>
            <a:off x="8154079" y="376536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矩形: 圆角 68">
            <a:extLst>
              <a:ext uri="{FF2B5EF4-FFF2-40B4-BE49-F238E27FC236}">
                <a16:creationId xmlns:a16="http://schemas.microsoft.com/office/drawing/2014/main" id="{3AD193E7-DFED-47B9-A205-BB2BAC189C32}"/>
              </a:ext>
            </a:extLst>
          </p:cNvPr>
          <p:cNvSpPr/>
          <p:nvPr/>
        </p:nvSpPr>
        <p:spPr>
          <a:xfrm>
            <a:off x="8154079" y="3413236"/>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矩形: 圆角 69">
            <a:extLst>
              <a:ext uri="{FF2B5EF4-FFF2-40B4-BE49-F238E27FC236}">
                <a16:creationId xmlns:a16="http://schemas.microsoft.com/office/drawing/2014/main" id="{4E658090-54A7-46A4-85A2-473D0C1CF3CB}"/>
              </a:ext>
            </a:extLst>
          </p:cNvPr>
          <p:cNvSpPr/>
          <p:nvPr/>
        </p:nvSpPr>
        <p:spPr>
          <a:xfrm>
            <a:off x="8154078" y="3057023"/>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矩形: 圆角 70">
            <a:extLst>
              <a:ext uri="{FF2B5EF4-FFF2-40B4-BE49-F238E27FC236}">
                <a16:creationId xmlns:a16="http://schemas.microsoft.com/office/drawing/2014/main" id="{41C61A98-88FC-4394-997D-003033B61EF4}"/>
              </a:ext>
            </a:extLst>
          </p:cNvPr>
          <p:cNvSpPr/>
          <p:nvPr/>
        </p:nvSpPr>
        <p:spPr>
          <a:xfrm>
            <a:off x="8154079" y="270081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矩形: 圆角 71">
            <a:extLst>
              <a:ext uri="{FF2B5EF4-FFF2-40B4-BE49-F238E27FC236}">
                <a16:creationId xmlns:a16="http://schemas.microsoft.com/office/drawing/2014/main" id="{E4527AB0-D900-4837-B43B-7BF2C2573145}"/>
              </a:ext>
            </a:extLst>
          </p:cNvPr>
          <p:cNvSpPr/>
          <p:nvPr/>
        </p:nvSpPr>
        <p:spPr>
          <a:xfrm>
            <a:off x="8154078" y="234867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圆角 72">
            <a:extLst>
              <a:ext uri="{FF2B5EF4-FFF2-40B4-BE49-F238E27FC236}">
                <a16:creationId xmlns:a16="http://schemas.microsoft.com/office/drawing/2014/main" id="{E76C4B2B-4218-4892-9785-D77A6B3EB7F1}"/>
              </a:ext>
            </a:extLst>
          </p:cNvPr>
          <p:cNvSpPr/>
          <p:nvPr/>
        </p:nvSpPr>
        <p:spPr>
          <a:xfrm>
            <a:off x="8154078" y="1996546"/>
            <a:ext cx="1151164" cy="2612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max</a:t>
            </a:r>
          </a:p>
        </p:txBody>
      </p:sp>
      <p:sp>
        <p:nvSpPr>
          <p:cNvPr id="74" name="矩形: 圆角 73">
            <a:extLst>
              <a:ext uri="{FF2B5EF4-FFF2-40B4-BE49-F238E27FC236}">
                <a16:creationId xmlns:a16="http://schemas.microsoft.com/office/drawing/2014/main" id="{56450F86-71CE-44BC-BCEE-49650D76313E}"/>
              </a:ext>
            </a:extLst>
          </p:cNvPr>
          <p:cNvSpPr/>
          <p:nvPr/>
        </p:nvSpPr>
        <p:spPr>
          <a:xfrm>
            <a:off x="9542687" y="4825845"/>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圆角 74">
            <a:extLst>
              <a:ext uri="{FF2B5EF4-FFF2-40B4-BE49-F238E27FC236}">
                <a16:creationId xmlns:a16="http://schemas.microsoft.com/office/drawing/2014/main" id="{D5BD1EC5-3EED-4779-B7BD-F63F6A25F2F5}"/>
              </a:ext>
            </a:extLst>
          </p:cNvPr>
          <p:cNvSpPr/>
          <p:nvPr/>
        </p:nvSpPr>
        <p:spPr>
          <a:xfrm>
            <a:off x="9542688" y="4469632"/>
            <a:ext cx="1151164" cy="2612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6" name="矩形: 圆角 75">
            <a:extLst>
              <a:ext uri="{FF2B5EF4-FFF2-40B4-BE49-F238E27FC236}">
                <a16:creationId xmlns:a16="http://schemas.microsoft.com/office/drawing/2014/main" id="{095581FB-3547-4EF9-85E5-B2EC7424CD77}"/>
              </a:ext>
            </a:extLst>
          </p:cNvPr>
          <p:cNvSpPr/>
          <p:nvPr/>
        </p:nvSpPr>
        <p:spPr>
          <a:xfrm>
            <a:off x="9542687" y="411750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矩形: 圆角 76">
            <a:extLst>
              <a:ext uri="{FF2B5EF4-FFF2-40B4-BE49-F238E27FC236}">
                <a16:creationId xmlns:a16="http://schemas.microsoft.com/office/drawing/2014/main" id="{2EF79332-8B66-4DCC-B50F-02BB7FE157A9}"/>
              </a:ext>
            </a:extLst>
          </p:cNvPr>
          <p:cNvSpPr/>
          <p:nvPr/>
        </p:nvSpPr>
        <p:spPr>
          <a:xfrm>
            <a:off x="9542687" y="376536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矩形: 圆角 77">
            <a:extLst>
              <a:ext uri="{FF2B5EF4-FFF2-40B4-BE49-F238E27FC236}">
                <a16:creationId xmlns:a16="http://schemas.microsoft.com/office/drawing/2014/main" id="{44FACC7B-F154-4B58-B2C6-DDA633CCD761}"/>
              </a:ext>
            </a:extLst>
          </p:cNvPr>
          <p:cNvSpPr/>
          <p:nvPr/>
        </p:nvSpPr>
        <p:spPr>
          <a:xfrm>
            <a:off x="9542687" y="3413236"/>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矩形: 圆角 78">
            <a:extLst>
              <a:ext uri="{FF2B5EF4-FFF2-40B4-BE49-F238E27FC236}">
                <a16:creationId xmlns:a16="http://schemas.microsoft.com/office/drawing/2014/main" id="{4C400FBA-6BED-4AA9-8504-6C372D6FCE43}"/>
              </a:ext>
            </a:extLst>
          </p:cNvPr>
          <p:cNvSpPr/>
          <p:nvPr/>
        </p:nvSpPr>
        <p:spPr>
          <a:xfrm>
            <a:off x="9542686" y="3057023"/>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矩形: 圆角 79">
            <a:extLst>
              <a:ext uri="{FF2B5EF4-FFF2-40B4-BE49-F238E27FC236}">
                <a16:creationId xmlns:a16="http://schemas.microsoft.com/office/drawing/2014/main" id="{FC4F6A48-0A98-4A7A-8725-99C6868D96E3}"/>
              </a:ext>
            </a:extLst>
          </p:cNvPr>
          <p:cNvSpPr/>
          <p:nvPr/>
        </p:nvSpPr>
        <p:spPr>
          <a:xfrm>
            <a:off x="9542687" y="2700810"/>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矩形: 圆角 80">
            <a:extLst>
              <a:ext uri="{FF2B5EF4-FFF2-40B4-BE49-F238E27FC236}">
                <a16:creationId xmlns:a16="http://schemas.microsoft.com/office/drawing/2014/main" id="{2E9E7324-EED0-441E-BF09-672BF3D094C7}"/>
              </a:ext>
            </a:extLst>
          </p:cNvPr>
          <p:cNvSpPr/>
          <p:nvPr/>
        </p:nvSpPr>
        <p:spPr>
          <a:xfrm>
            <a:off x="9542686" y="2348678"/>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矩形: 圆角 81">
            <a:extLst>
              <a:ext uri="{FF2B5EF4-FFF2-40B4-BE49-F238E27FC236}">
                <a16:creationId xmlns:a16="http://schemas.microsoft.com/office/drawing/2014/main" id="{D8F52A07-8BA8-43DC-8C4A-7A96CB7EDD8E}"/>
              </a:ext>
            </a:extLst>
          </p:cNvPr>
          <p:cNvSpPr/>
          <p:nvPr/>
        </p:nvSpPr>
        <p:spPr>
          <a:xfrm>
            <a:off x="9542686" y="1996546"/>
            <a:ext cx="1151164" cy="261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 max</a:t>
            </a:r>
          </a:p>
        </p:txBody>
      </p:sp>
      <p:sp>
        <p:nvSpPr>
          <p:cNvPr id="83" name="文本框 82">
            <a:extLst>
              <a:ext uri="{FF2B5EF4-FFF2-40B4-BE49-F238E27FC236}">
                <a16:creationId xmlns:a16="http://schemas.microsoft.com/office/drawing/2014/main" id="{854358C5-879A-456E-B145-92CAB43C3E40}"/>
              </a:ext>
            </a:extLst>
          </p:cNvPr>
          <p:cNvSpPr txBox="1"/>
          <p:nvPr/>
        </p:nvSpPr>
        <p:spPr>
          <a:xfrm>
            <a:off x="871838" y="587441"/>
            <a:ext cx="10448323"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did data preprocessing before dumping into our module. For each feature vector with 23 features, we split the min value to max value into 10 levels and fit the corresponding data value.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is a same length vector with value in [0, …, 9].</a:t>
            </a:r>
          </a:p>
        </p:txBody>
      </p:sp>
      <p:pic>
        <p:nvPicPr>
          <p:cNvPr id="4" name="图片 3">
            <a:extLst>
              <a:ext uri="{FF2B5EF4-FFF2-40B4-BE49-F238E27FC236}">
                <a16:creationId xmlns:a16="http://schemas.microsoft.com/office/drawing/2014/main" id="{4A4F1D1D-0306-4991-B8C6-EB9DB2001D9D}"/>
              </a:ext>
            </a:extLst>
          </p:cNvPr>
          <p:cNvPicPr>
            <a:picLocks noChangeAspect="1"/>
          </p:cNvPicPr>
          <p:nvPr/>
        </p:nvPicPr>
        <p:blipFill rotWithShape="1">
          <a:blip r:embed="rId2">
            <a:extLst>
              <a:ext uri="{28A0092B-C50C-407E-A947-70E740481C1C}">
                <a14:useLocalDpi xmlns:a14="http://schemas.microsoft.com/office/drawing/2010/main" val="0"/>
              </a:ext>
            </a:extLst>
          </a:blip>
          <a:srcRect t="73946"/>
          <a:stretch/>
        </p:blipFill>
        <p:spPr>
          <a:xfrm>
            <a:off x="319036" y="1571313"/>
            <a:ext cx="8252301" cy="168321"/>
          </a:xfrm>
          <a:prstGeom prst="rect">
            <a:avLst/>
          </a:prstGeom>
        </p:spPr>
      </p:pic>
      <p:pic>
        <p:nvPicPr>
          <p:cNvPr id="10" name="图片 9">
            <a:extLst>
              <a:ext uri="{FF2B5EF4-FFF2-40B4-BE49-F238E27FC236}">
                <a16:creationId xmlns:a16="http://schemas.microsoft.com/office/drawing/2014/main" id="{A4CACAA5-7425-4723-941D-096120AEB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878" y="1560223"/>
            <a:ext cx="1809750" cy="190500"/>
          </a:xfrm>
          <a:prstGeom prst="rect">
            <a:avLst/>
          </a:prstGeom>
        </p:spPr>
      </p:pic>
      <p:cxnSp>
        <p:nvCxnSpPr>
          <p:cNvPr id="13" name="直接箭头连接符 12">
            <a:extLst>
              <a:ext uri="{FF2B5EF4-FFF2-40B4-BE49-F238E27FC236}">
                <a16:creationId xmlns:a16="http://schemas.microsoft.com/office/drawing/2014/main" id="{CF4BFB16-0793-47D1-9EDA-A1CCECA520C3}"/>
              </a:ext>
            </a:extLst>
          </p:cNvPr>
          <p:cNvCxnSpPr>
            <a:cxnSpLocks/>
            <a:stCxn id="4" idx="3"/>
            <a:endCxn id="10" idx="1"/>
          </p:cNvCxnSpPr>
          <p:nvPr/>
        </p:nvCxnSpPr>
        <p:spPr>
          <a:xfrm flipV="1">
            <a:off x="8571337" y="1655473"/>
            <a:ext cx="10305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1501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5443</TotalTime>
  <Words>1136</Words>
  <Application>Microsoft Office PowerPoint</Application>
  <PresentationFormat>宽屏</PresentationFormat>
  <Paragraphs>180</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Calibri</vt:lpstr>
      <vt:lpstr>Calibri Light</vt:lpstr>
      <vt:lpstr>Times New Roman</vt:lpstr>
      <vt:lpstr>Office 主题​​</vt:lpstr>
      <vt:lpstr>ECE 8405 Final Project Design and Implementation of Hyperdimensional Computing for Cardio Classification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Ruixuan Wang</dc:creator>
  <cp:lastModifiedBy>RaisonW</cp:lastModifiedBy>
  <cp:revision>78</cp:revision>
  <dcterms:created xsi:type="dcterms:W3CDTF">2021-04-24T04:15:21Z</dcterms:created>
  <dcterms:modified xsi:type="dcterms:W3CDTF">2021-04-27T23:22:10Z</dcterms:modified>
</cp:coreProperties>
</file>