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64" r:id="rId5"/>
    <p:sldId id="267" r:id="rId6"/>
    <p:sldId id="258" r:id="rId7"/>
    <p:sldId id="265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566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1044;&#1080;&#1072;&#1075;&#1088;&#1072;&#1084;&#1084;&#1072;%20&#1074;%20Microsoft%20PowerPoint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1044;&#1080;&#1072;&#1075;&#1088;&#1072;&#1084;&#1084;&#1072;%20&#1074;%20Microsoft%20PowerPoin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7435574791206769E-2"/>
          <c:y val="3.6891097190612232E-2"/>
          <c:w val="0.69358271786226655"/>
          <c:h val="0.91726427097237084"/>
        </c:manualLayout>
      </c:layout>
      <c:lineChart>
        <c:grouping val="standard"/>
        <c:varyColors val="0"/>
        <c:ser>
          <c:idx val="0"/>
          <c:order val="0"/>
          <c:tx>
            <c:strRef>
              <c:f>'[Диаграмма в Microsoft PowerPoint]Лист1'!$A$3</c:f>
              <c:strCache>
                <c:ptCount val="1"/>
                <c:pt idx="0">
                  <c:v>Итерация Shell</c:v>
                </c:pt>
              </c:strCache>
            </c:strRef>
          </c:tx>
          <c:spPr>
            <a:ln w="76200"/>
          </c:spPr>
          <c:marker>
            <c:symbol val="none"/>
          </c:marker>
          <c:cat>
            <c:numRef>
              <c:f>'[Диаграмма в Microsoft PowerPoint]Лист1'!$B$2:$M$2</c:f>
              <c:numCache>
                <c:formatCode>General</c:formatCode>
                <c:ptCount val="12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500</c:v>
                </c:pt>
                <c:pt idx="5">
                  <c:v>1000</c:v>
                </c:pt>
                <c:pt idx="6">
                  <c:v>1500</c:v>
                </c:pt>
                <c:pt idx="7">
                  <c:v>2000</c:v>
                </c:pt>
                <c:pt idx="8">
                  <c:v>3000</c:v>
                </c:pt>
                <c:pt idx="9">
                  <c:v>5000</c:v>
                </c:pt>
                <c:pt idx="10">
                  <c:v>7000</c:v>
                </c:pt>
                <c:pt idx="11">
                  <c:v>10000</c:v>
                </c:pt>
              </c:numCache>
            </c:numRef>
          </c:cat>
          <c:val>
            <c:numRef>
              <c:f>'[Диаграмма в Microsoft PowerPoint]Лист1'!$B$3:$M$3</c:f>
              <c:numCache>
                <c:formatCode>General</c:formatCode>
                <c:ptCount val="12"/>
                <c:pt idx="0">
                  <c:v>329</c:v>
                </c:pt>
                <c:pt idx="1">
                  <c:v>843</c:v>
                </c:pt>
                <c:pt idx="2">
                  <c:v>2088</c:v>
                </c:pt>
                <c:pt idx="3">
                  <c:v>3528</c:v>
                </c:pt>
                <c:pt idx="4">
                  <c:v>6523</c:v>
                </c:pt>
                <c:pt idx="5">
                  <c:v>14971</c:v>
                </c:pt>
                <c:pt idx="6">
                  <c:v>24491</c:v>
                </c:pt>
                <c:pt idx="7">
                  <c:v>36020</c:v>
                </c:pt>
                <c:pt idx="8">
                  <c:v>58696</c:v>
                </c:pt>
                <c:pt idx="9">
                  <c:v>116794</c:v>
                </c:pt>
                <c:pt idx="10">
                  <c:v>170283</c:v>
                </c:pt>
                <c:pt idx="11">
                  <c:v>270364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'[Диаграмма в Microsoft PowerPoint]Лист1'!$A$4</c:f>
              <c:strCache>
                <c:ptCount val="1"/>
                <c:pt idx="0">
                  <c:v>Итерации Insertion</c:v>
                </c:pt>
              </c:strCache>
            </c:strRef>
          </c:tx>
          <c:spPr>
            <a:ln w="76200"/>
          </c:spPr>
          <c:marker>
            <c:symbol val="none"/>
          </c:marker>
          <c:cat>
            <c:numRef>
              <c:f>'[Диаграмма в Microsoft PowerPoint]Лист1'!$B$2:$M$2</c:f>
              <c:numCache>
                <c:formatCode>General</c:formatCode>
                <c:ptCount val="12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500</c:v>
                </c:pt>
                <c:pt idx="5">
                  <c:v>1000</c:v>
                </c:pt>
                <c:pt idx="6">
                  <c:v>1500</c:v>
                </c:pt>
                <c:pt idx="7">
                  <c:v>2000</c:v>
                </c:pt>
                <c:pt idx="8">
                  <c:v>3000</c:v>
                </c:pt>
                <c:pt idx="9">
                  <c:v>5000</c:v>
                </c:pt>
                <c:pt idx="10">
                  <c:v>7000</c:v>
                </c:pt>
                <c:pt idx="11">
                  <c:v>10000</c:v>
                </c:pt>
              </c:numCache>
            </c:numRef>
          </c:cat>
          <c:val>
            <c:numRef>
              <c:f>'[Диаграмма в Microsoft PowerPoint]Лист1'!$B$4:$M$4</c:f>
              <c:numCache>
                <c:formatCode>General</c:formatCode>
                <c:ptCount val="12"/>
                <c:pt idx="0">
                  <c:v>680</c:v>
                </c:pt>
                <c:pt idx="1">
                  <c:v>2590</c:v>
                </c:pt>
                <c:pt idx="2">
                  <c:v>9950</c:v>
                </c:pt>
                <c:pt idx="3">
                  <c:v>22128</c:v>
                </c:pt>
                <c:pt idx="4">
                  <c:v>62472</c:v>
                </c:pt>
                <c:pt idx="5">
                  <c:v>257590</c:v>
                </c:pt>
                <c:pt idx="6">
                  <c:v>590266</c:v>
                </c:pt>
                <c:pt idx="7">
                  <c:v>1029123</c:v>
                </c:pt>
                <c:pt idx="8">
                  <c:v>2277081</c:v>
                </c:pt>
                <c:pt idx="9">
                  <c:v>6257013</c:v>
                </c:pt>
                <c:pt idx="10">
                  <c:v>12310542</c:v>
                </c:pt>
                <c:pt idx="11">
                  <c:v>24813616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588096"/>
        <c:axId val="25589632"/>
      </c:lineChart>
      <c:catAx>
        <c:axId val="255880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5589632"/>
        <c:crosses val="autoZero"/>
        <c:auto val="1"/>
        <c:lblAlgn val="ctr"/>
        <c:lblOffset val="100"/>
        <c:noMultiLvlLbl val="0"/>
      </c:catAx>
      <c:valAx>
        <c:axId val="255896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5588096"/>
        <c:crosses val="autoZero"/>
        <c:crossBetween val="between"/>
      </c:valAx>
      <c:spPr>
        <a:solidFill>
          <a:schemeClr val="bg1">
            <a:lumMod val="85000"/>
            <a:lumOff val="15000"/>
          </a:schemeClr>
        </a:solidFill>
      </c:spPr>
    </c:plotArea>
    <c:legend>
      <c:legendPos val="r"/>
      <c:layout>
        <c:manualLayout>
          <c:xMode val="edge"/>
          <c:yMode val="edge"/>
          <c:x val="0.32126961738550786"/>
          <c:y val="0.30265187440179048"/>
          <c:w val="0.33059273607280348"/>
          <c:h val="0.1364585708621333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000" b="1"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92801601654799"/>
          <c:y val="3.6272031698989932E-2"/>
          <c:w val="0.88726902413493303"/>
          <c:h val="0.81182322334555423"/>
        </c:manualLayout>
      </c:layout>
      <c:lineChart>
        <c:grouping val="standard"/>
        <c:varyColors val="0"/>
        <c:ser>
          <c:idx val="0"/>
          <c:order val="0"/>
          <c:tx>
            <c:strRef>
              <c:f>'[Диаграмма в Microsoft PowerPoint]Лист1'!$A$5</c:f>
              <c:strCache>
                <c:ptCount val="1"/>
                <c:pt idx="0">
                  <c:v>Время Shell</c:v>
                </c:pt>
              </c:strCache>
            </c:strRef>
          </c:tx>
          <c:spPr>
            <a:ln w="76200"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'[Диаграмма в Microsoft PowerPoint]Лист1'!$B$2:$M$2</c:f>
              <c:numCache>
                <c:formatCode>General</c:formatCode>
                <c:ptCount val="12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500</c:v>
                </c:pt>
                <c:pt idx="5">
                  <c:v>1000</c:v>
                </c:pt>
                <c:pt idx="6">
                  <c:v>1500</c:v>
                </c:pt>
                <c:pt idx="7">
                  <c:v>2000</c:v>
                </c:pt>
                <c:pt idx="8">
                  <c:v>3000</c:v>
                </c:pt>
                <c:pt idx="9">
                  <c:v>5000</c:v>
                </c:pt>
                <c:pt idx="10">
                  <c:v>7000</c:v>
                </c:pt>
                <c:pt idx="11">
                  <c:v>10000</c:v>
                </c:pt>
              </c:numCache>
            </c:numRef>
          </c:cat>
          <c:val>
            <c:numRef>
              <c:f>'[Диаграмма в Microsoft PowerPoint]Лист1'!$B$5:$M$5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3</c:v>
                </c:pt>
                <c:pt idx="10">
                  <c:v>4</c:v>
                </c:pt>
                <c:pt idx="11">
                  <c:v>11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'[Диаграмма в Microsoft PowerPoint]Лист1'!$A$6</c:f>
              <c:strCache>
                <c:ptCount val="1"/>
                <c:pt idx="0">
                  <c:v>Время Insertion</c:v>
                </c:pt>
              </c:strCache>
            </c:strRef>
          </c:tx>
          <c:spPr>
            <a:ln w="76200"/>
          </c:spPr>
          <c:marker>
            <c:symbol val="none"/>
          </c:marker>
          <c:cat>
            <c:numRef>
              <c:f>'[Диаграмма в Microsoft PowerPoint]Лист1'!$B$2:$M$2</c:f>
              <c:numCache>
                <c:formatCode>General</c:formatCode>
                <c:ptCount val="12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500</c:v>
                </c:pt>
                <c:pt idx="5">
                  <c:v>1000</c:v>
                </c:pt>
                <c:pt idx="6">
                  <c:v>1500</c:v>
                </c:pt>
                <c:pt idx="7">
                  <c:v>2000</c:v>
                </c:pt>
                <c:pt idx="8">
                  <c:v>3000</c:v>
                </c:pt>
                <c:pt idx="9">
                  <c:v>5000</c:v>
                </c:pt>
                <c:pt idx="10">
                  <c:v>7000</c:v>
                </c:pt>
                <c:pt idx="11">
                  <c:v>10000</c:v>
                </c:pt>
              </c:numCache>
            </c:numRef>
          </c:cat>
          <c:val>
            <c:numRef>
              <c:f>'[Диаграмма в Microsoft PowerPoint]Лист1'!$B$6:$M$6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3</c:v>
                </c:pt>
                <c:pt idx="6">
                  <c:v>5</c:v>
                </c:pt>
                <c:pt idx="7">
                  <c:v>15</c:v>
                </c:pt>
                <c:pt idx="8">
                  <c:v>37</c:v>
                </c:pt>
                <c:pt idx="9">
                  <c:v>59</c:v>
                </c:pt>
                <c:pt idx="10">
                  <c:v>159</c:v>
                </c:pt>
                <c:pt idx="11">
                  <c:v>369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832448"/>
        <c:axId val="25838336"/>
      </c:lineChart>
      <c:catAx>
        <c:axId val="25832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 b="1"/>
            </a:pPr>
            <a:endParaRPr lang="ru-RU"/>
          </a:p>
        </c:txPr>
        <c:crossAx val="25838336"/>
        <c:crosses val="autoZero"/>
        <c:auto val="1"/>
        <c:lblAlgn val="ctr"/>
        <c:lblOffset val="100"/>
        <c:noMultiLvlLbl val="0"/>
      </c:catAx>
      <c:valAx>
        <c:axId val="25838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 b="1"/>
            </a:pPr>
            <a:endParaRPr lang="ru-RU"/>
          </a:p>
        </c:txPr>
        <c:crossAx val="25832448"/>
        <c:crosses val="autoZero"/>
        <c:crossBetween val="between"/>
      </c:valAx>
      <c:spPr>
        <a:solidFill>
          <a:schemeClr val="bg1">
            <a:lumMod val="85000"/>
            <a:lumOff val="15000"/>
          </a:schemeClr>
        </a:solidFill>
        <a:ln w="25400">
          <a:noFill/>
        </a:ln>
      </c:spPr>
    </c:plotArea>
    <c:legend>
      <c:legendPos val="r"/>
      <c:layout>
        <c:manualLayout>
          <c:xMode val="edge"/>
          <c:yMode val="edge"/>
          <c:x val="0.412868243997354"/>
          <c:y val="0.20646101050500562"/>
          <c:w val="0.36545659045019463"/>
          <c:h val="0.24413768840499203"/>
        </c:manualLayout>
      </c:layout>
      <c:overlay val="0"/>
      <c:txPr>
        <a:bodyPr/>
        <a:lstStyle/>
        <a:p>
          <a:pPr>
            <a:defRPr sz="2000"/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4C71EC6-210F-42DE-9C53-41977AD35B3D}" type="datetimeFigureOut">
              <a:rPr lang="ru-RU" smtClean="0"/>
              <a:t>10.04.2018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10.04.2018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10.04.2018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10.04.2018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10.04.2018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10.04.2018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4C71EC6-210F-42DE-9C53-41977AD35B3D}" type="datetimeFigureOut">
              <a:rPr lang="ru-RU" smtClean="0"/>
              <a:t>10.04.2018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4C71EC6-210F-42DE-9C53-41977AD35B3D}" type="datetimeFigureOut">
              <a:rPr lang="ru-RU" smtClean="0"/>
              <a:t>10.04.2018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10.04.2018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8062912" cy="2622153"/>
          </a:xfrm>
        </p:spPr>
        <p:txBody>
          <a:bodyPr>
            <a:noAutofit/>
          </a:bodyPr>
          <a:lstStyle/>
          <a:p>
            <a:r>
              <a:rPr lang="ru-RU" sz="3600" dirty="0">
                <a:effectLst/>
              </a:rPr>
              <a:t>Сортировка </a:t>
            </a:r>
            <a:r>
              <a:rPr lang="ru-RU" sz="3600" dirty="0" smtClean="0">
                <a:effectLst/>
              </a:rPr>
              <a:t>вставками</a:t>
            </a:r>
            <a:br>
              <a:rPr lang="ru-RU" sz="3600" dirty="0" smtClean="0">
                <a:effectLst/>
              </a:rPr>
            </a:br>
            <a:r>
              <a:rPr lang="ru-RU" sz="3600" dirty="0" smtClean="0">
                <a:effectLst/>
              </a:rPr>
              <a:t>(</a:t>
            </a:r>
            <a:r>
              <a:rPr lang="ru-RU" sz="3600" dirty="0">
                <a:effectLst/>
              </a:rPr>
              <a:t>Insertion sort</a:t>
            </a:r>
            <a:r>
              <a:rPr lang="ru-RU" sz="3600" dirty="0" smtClean="0">
                <a:effectLst/>
              </a:rPr>
              <a:t>),</a:t>
            </a:r>
            <a:br>
              <a:rPr lang="ru-RU" sz="3600" dirty="0" smtClean="0">
                <a:effectLst/>
              </a:rPr>
            </a:br>
            <a:r>
              <a:rPr lang="ru-RU" sz="3600" dirty="0">
                <a:effectLst/>
              </a:rPr>
              <a:t>Сортировка Шелла </a:t>
            </a:r>
            <a:r>
              <a:rPr lang="ru-RU" sz="3600" dirty="0" smtClean="0">
                <a:effectLst/>
              </a:rPr>
              <a:t/>
            </a:r>
            <a:br>
              <a:rPr lang="ru-RU" sz="3600" dirty="0" smtClean="0">
                <a:effectLst/>
              </a:rPr>
            </a:br>
            <a:r>
              <a:rPr lang="ru-RU" sz="3600" dirty="0" smtClean="0">
                <a:effectLst/>
              </a:rPr>
              <a:t>(</a:t>
            </a:r>
            <a:r>
              <a:rPr lang="ru-RU" sz="3600" dirty="0">
                <a:effectLst/>
              </a:rPr>
              <a:t>Shell Sort)</a:t>
            </a:r>
            <a:br>
              <a:rPr lang="ru-RU" sz="3600" dirty="0">
                <a:effectLst/>
              </a:rPr>
            </a:br>
            <a:endParaRPr lang="ru-RU" sz="3600" dirty="0">
              <a:effectLst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252536" y="5373216"/>
            <a:ext cx="8495952" cy="648072"/>
          </a:xfrm>
        </p:spPr>
        <p:txBody>
          <a:bodyPr/>
          <a:lstStyle/>
          <a:p>
            <a:r>
              <a:rPr lang="ru-RU" dirty="0" smtClean="0"/>
              <a:t>Сизова Дарья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407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ru-RU" sz="2800" dirty="0" smtClean="0"/>
              <a:t>Анализ среднего случая </a:t>
            </a:r>
            <a:r>
              <a:rPr lang="ru-RU" sz="2800" dirty="0" smtClean="0">
                <a:effectLst/>
              </a:rPr>
              <a:t>Сортировки </a:t>
            </a:r>
            <a:r>
              <a:rPr lang="ru-RU" sz="2800" dirty="0">
                <a:effectLst/>
              </a:rPr>
              <a:t>вставками </a:t>
            </a:r>
            <a:endParaRPr lang="ru-RU" sz="2800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1844824"/>
            <a:ext cx="7344816" cy="1251074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755576" y="3573016"/>
            <a:ext cx="7776864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3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Минусы и плюсы сортировки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628800"/>
            <a:ext cx="7715200" cy="4826008"/>
          </a:xfrm>
        </p:spPr>
        <p:txBody>
          <a:bodyPr>
            <a:normAutofit fontScale="77500" lnSpcReduction="20000"/>
          </a:bodyPr>
          <a:lstStyle/>
          <a:p>
            <a:pPr marL="64008" indent="0">
              <a:buNone/>
            </a:pPr>
            <a:r>
              <a:rPr lang="ru-RU" dirty="0" smtClean="0"/>
              <a:t>Из </a:t>
            </a:r>
            <a:r>
              <a:rPr lang="ru-RU" dirty="0"/>
              <a:t>минусов:</a:t>
            </a:r>
          </a:p>
          <a:p>
            <a:pPr lvl="0"/>
            <a:r>
              <a:rPr lang="ru-RU" dirty="0"/>
              <a:t>Во многих случаях </a:t>
            </a:r>
            <a:r>
              <a:rPr lang="ru-RU" b="1" dirty="0"/>
              <a:t>сортировка Шелла</a:t>
            </a:r>
            <a:r>
              <a:rPr lang="ru-RU" dirty="0"/>
              <a:t> медленнее, чем быстрая сортировка</a:t>
            </a:r>
          </a:p>
          <a:p>
            <a:pPr marL="64008" indent="0">
              <a:buNone/>
            </a:pPr>
            <a:r>
              <a:rPr lang="ru-RU" dirty="0" smtClean="0"/>
              <a:t>Но </a:t>
            </a:r>
            <a:r>
              <a:rPr lang="ru-RU" dirty="0"/>
              <a:t>она также имеет ряд преимуществ:</a:t>
            </a:r>
          </a:p>
          <a:p>
            <a:pPr lvl="0"/>
            <a:r>
              <a:rPr lang="ru-RU" dirty="0"/>
              <a:t>отсутствие потребности в памяти под стек;</a:t>
            </a:r>
          </a:p>
          <a:p>
            <a:pPr lvl="0"/>
            <a:r>
              <a:rPr lang="ru-RU" dirty="0"/>
              <a:t>отсутствие деградации при неудачных наборах данных — быстрая сортировка легко деградирует до O(n²), что хуже, чем худшее гарантированное время для сортировки </a:t>
            </a:r>
          </a:p>
          <a:p>
            <a:pPr lvl="0"/>
            <a:r>
              <a:rPr lang="ru-RU" dirty="0"/>
              <a:t>Шелла.</a:t>
            </a:r>
          </a:p>
          <a:p>
            <a:pPr marL="64008" indent="0">
              <a:buNone/>
            </a:pPr>
            <a:r>
              <a:rPr lang="ru-RU" b="1" dirty="0"/>
              <a:t>Сортировка вставками</a:t>
            </a:r>
            <a:r>
              <a:rPr lang="ru-RU" dirty="0"/>
              <a:t> наиболее эффективна, когда массив уже частично отсортирован и когда элементов массива не много. Если же элементов меньше 10, то данный алгоритм является лучшим.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870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501008"/>
            <a:ext cx="8229600" cy="2953800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Сортировка вставками</a:t>
            </a:r>
            <a:r>
              <a:rPr lang="ru-RU" dirty="0"/>
              <a:t> (</a:t>
            </a:r>
            <a:r>
              <a:rPr lang="ru-RU" i="1" dirty="0"/>
              <a:t>Insertion sort</a:t>
            </a:r>
            <a:r>
              <a:rPr lang="ru-RU" dirty="0"/>
              <a:t>) — алгоритм сортировки, в котором элементы входной последовательности просматриваются по одному, и каждый новый поступивший элемент размещается в подходящее место среди ранее упорядоченных элементов.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80" y="260648"/>
            <a:ext cx="5472608" cy="302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rya\Desktop\Универ\Информатика\Shellsort\Вставкам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7870656" cy="478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513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>
                <a:effectLst/>
              </a:rPr>
              <a:t>Сортировка вставками</a:t>
            </a:r>
            <a:br>
              <a:rPr lang="ru-RU" sz="4400" dirty="0">
                <a:effectLst/>
              </a:rPr>
            </a:br>
            <a:r>
              <a:rPr lang="ru-RU" sz="4400" dirty="0">
                <a:effectLst/>
              </a:rPr>
              <a:t>(Insertion sort</a:t>
            </a:r>
            <a:r>
              <a:rPr lang="ru-RU" sz="4400" dirty="0" smtClean="0">
                <a:effectLst/>
              </a:rPr>
              <a:t>)</a:t>
            </a:r>
            <a:endParaRPr lang="ru-RU" dirty="0"/>
          </a:p>
        </p:txBody>
      </p:sp>
      <p:pic>
        <p:nvPicPr>
          <p:cNvPr id="1026" name="Picture 2" descr="ÐÐ°ÑÑÐ¸Ð½ÐºÐ¸ Ð¿Ð¾ Ð·Ð°Ð¿ÑÐ¾ÑÑ ÑÐ¾ÑÑÐ¸ÑÐ¾Ð²ÐºÐ° Ð²ÑÑÐ°Ð²ÐºÐ°Ð¼Ð¸ Ð²Ð¸Ð·ÑÐ°Ð»Ð¸Ð·Ð°ÑÐ¸Ñ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48880"/>
            <a:ext cx="6462925" cy="368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359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3418400"/>
          </a:xfrm>
        </p:spPr>
        <p:txBody>
          <a:bodyPr>
            <a:normAutofit fontScale="85000" lnSpcReduction="10000"/>
          </a:bodyPr>
          <a:lstStyle/>
          <a:p>
            <a:r>
              <a:rPr lang="ru-RU" b="1" u="sng" dirty="0"/>
              <a:t>Сортировка Шелла</a:t>
            </a:r>
            <a:r>
              <a:rPr lang="ru-RU" dirty="0"/>
              <a:t> (</a:t>
            </a:r>
            <a:r>
              <a:rPr lang="ru-RU" dirty="0">
                <a:hlinkClick r:id="rId2" tooltip="Английский язык"/>
              </a:rPr>
              <a:t>англ.</a:t>
            </a:r>
            <a:r>
              <a:rPr lang="ru-RU" dirty="0"/>
              <a:t> </a:t>
            </a:r>
            <a:r>
              <a:rPr lang="ru-RU" i="1" dirty="0"/>
              <a:t>Shell sort</a:t>
            </a:r>
            <a:r>
              <a:rPr lang="ru-RU" dirty="0"/>
              <a:t>) — алгоритм сортировки, являющийся усовершенствованным вариантом сортировки вставками. Идея метода Шелла состоит в сравнении элементов, стоящих не только рядом, но и на определённом расстоянии друг от друга. Иными словами — это сортировка вставками с предварительными «грубыми» проходами.</a:t>
            </a:r>
          </a:p>
          <a:p>
            <a:endParaRPr lang="ru-RU" dirty="0"/>
          </a:p>
        </p:txBody>
      </p:sp>
      <p:pic>
        <p:nvPicPr>
          <p:cNvPr id="4" name="Рисунок 3" descr="C:\Users\Darya\Desktop\Универ\Информатика\Shellsort\Shell Sort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" t="76648" r="2542" b="1506"/>
          <a:stretch/>
        </p:blipFill>
        <p:spPr bwMode="auto">
          <a:xfrm>
            <a:off x="2126395" y="3933056"/>
            <a:ext cx="4328185" cy="23762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00165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arya\Desktop\Универ\Информатика\Shellsort\Шелл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692696"/>
            <a:ext cx="6554745" cy="546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98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>
                <a:effectLst/>
              </a:rPr>
              <a:t>Сортировка Шелла </a:t>
            </a:r>
            <a:br>
              <a:rPr lang="ru-RU" sz="4400" dirty="0">
                <a:effectLst/>
              </a:rPr>
            </a:br>
            <a:r>
              <a:rPr lang="ru-RU" sz="4400" dirty="0">
                <a:effectLst/>
              </a:rPr>
              <a:t>(Shell Sort)</a:t>
            </a:r>
            <a:endParaRPr lang="ru-RU" dirty="0"/>
          </a:p>
        </p:txBody>
      </p:sp>
      <p:pic>
        <p:nvPicPr>
          <p:cNvPr id="2050" name="Picture 2" descr="ÐÐ°ÑÑÐ¸Ð½ÐºÐ¸ Ð¿Ð¾ Ð·Ð°Ð¿ÑÐ¾ÑÑ Ð¡Ð¾ÑÑÐ¸ÑÐ¾Ð²ÐºÐ° Ð¨ÐµÐ»Ð»Ð° (Shell Sort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016732"/>
            <a:ext cx="248376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ÐÐ°ÑÑÐ¸Ð½ÐºÐ¸ Ð¿Ð¾ Ð·Ð°Ð¿ÑÐ¾ÑÑ Ð¡Ð¾ÑÑÐ¸ÑÐ¾Ð²ÐºÐ° Ð¨ÐµÐ»Ð»Ð° (Shell Sort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58607"/>
            <a:ext cx="6119233" cy="452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016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4848" y="5949280"/>
            <a:ext cx="8229600" cy="1035544"/>
          </a:xfrm>
        </p:spPr>
        <p:txBody>
          <a:bodyPr>
            <a:normAutofit/>
          </a:bodyPr>
          <a:lstStyle/>
          <a:p>
            <a:pPr algn="r"/>
            <a:r>
              <a:rPr lang="ru-RU" sz="2400" b="1" dirty="0">
                <a:effectLst/>
              </a:rPr>
              <a:t>Зависимость количества итераций от </a:t>
            </a:r>
            <a:r>
              <a:rPr lang="ru-RU" sz="2400" b="1" dirty="0" smtClean="0">
                <a:effectLst/>
              </a:rPr>
              <a:t>массива </a:t>
            </a:r>
            <a:r>
              <a:rPr lang="ru-RU" sz="2400" b="1" dirty="0">
                <a:effectLst/>
              </a:rPr>
              <a:t/>
            </a:r>
            <a:br>
              <a:rPr lang="ru-RU" sz="2400" b="1" dirty="0">
                <a:effectLst/>
              </a:rPr>
            </a:br>
            <a:endParaRPr lang="ru-RU" sz="24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296926"/>
              </p:ext>
            </p:extLst>
          </p:nvPr>
        </p:nvGraphicFramePr>
        <p:xfrm>
          <a:off x="395536" y="404664"/>
          <a:ext cx="8568952" cy="5508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5198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7232811"/>
              </p:ext>
            </p:extLst>
          </p:nvPr>
        </p:nvGraphicFramePr>
        <p:xfrm>
          <a:off x="683568" y="260648"/>
          <a:ext cx="7488832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539552" y="5661248"/>
            <a:ext cx="8229600" cy="924832"/>
          </a:xfrm>
        </p:spPr>
        <p:txBody>
          <a:bodyPr>
            <a:normAutofit/>
          </a:bodyPr>
          <a:lstStyle/>
          <a:p>
            <a:pPr algn="r"/>
            <a:r>
              <a:rPr lang="ru-RU" sz="2000" b="1" dirty="0">
                <a:effectLst/>
              </a:rPr>
              <a:t>Зависимость времени работы алгоритма (в мил. Сек) от размерности массива</a:t>
            </a:r>
          </a:p>
        </p:txBody>
      </p:sp>
    </p:spTree>
    <p:extLst>
      <p:ext uri="{BB962C8B-B14F-4D97-AF65-F5344CB8AC3E}">
        <p14:creationId xmlns:p14="http://schemas.microsoft.com/office/powerpoint/2010/main" val="929924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152</TotalTime>
  <Words>72</Words>
  <Application>Microsoft Office PowerPoint</Application>
  <PresentationFormat>Экран (4:3)</PresentationFormat>
  <Paragraphs>17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Яркая</vt:lpstr>
      <vt:lpstr>Сортировка вставками (Insertion sort), Сортировка Шелла  (Shell Sort) </vt:lpstr>
      <vt:lpstr>Презентация PowerPoint</vt:lpstr>
      <vt:lpstr>Презентация PowerPoint</vt:lpstr>
      <vt:lpstr>Сортировка вставками (Insertion sort)</vt:lpstr>
      <vt:lpstr>Презентация PowerPoint</vt:lpstr>
      <vt:lpstr>Презентация PowerPoint</vt:lpstr>
      <vt:lpstr>Сортировка Шелла  (Shell Sort)</vt:lpstr>
      <vt:lpstr>Зависимость количества итераций от массива  </vt:lpstr>
      <vt:lpstr>Зависимость времени работы алгоритма (в мил. Сек) от размерности массива</vt:lpstr>
      <vt:lpstr>Анализ среднего случая Сортировки вставками </vt:lpstr>
      <vt:lpstr>Минусы и плюсы сортировки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Сортировка вставками (Insertion sort), Сортировка Шелла  (Shell Sort) </dc:title>
  <dc:creator>Darya</dc:creator>
  <cp:lastModifiedBy>Darya</cp:lastModifiedBy>
  <cp:revision>10</cp:revision>
  <dcterms:created xsi:type="dcterms:W3CDTF">2018-04-08T14:48:55Z</dcterms:created>
  <dcterms:modified xsi:type="dcterms:W3CDTF">2018-04-10T05:08:52Z</dcterms:modified>
</cp:coreProperties>
</file>