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ikehPlZ6IWTOzn7hkR7P1V8Qi/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FBC176-5B2C-4F59-AB14-A6B5D2B2E92E}">
  <a:tblStyle styleId="{F3FBC176-5B2C-4F59-AB14-A6B5D2B2E9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390885ec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0390885ec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397624a8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20397624a8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397624a8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0397624a8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90885ec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0390885ec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397624a8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20397624a8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390885ec2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20390885ec2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397624a8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20397624a8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397624a8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20397624a8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390885ec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0390885ec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 rot="5400000">
            <a:off x="3927259" y="-1253329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/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6"/>
          <p:cNvSpPr txBox="1"/>
          <p:nvPr>
            <p:ph idx="1" type="body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6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6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" type="body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61"/>
          <p:cNvSpPr txBox="1"/>
          <p:nvPr>
            <p:ph idx="2" type="body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3" type="body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61"/>
          <p:cNvSpPr txBox="1"/>
          <p:nvPr>
            <p:ph idx="4" type="body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6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61" name="Google Shape;61;p63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6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crapy.org/en/latest/index.html" TargetMode="External"/><Relationship Id="rId4" Type="http://schemas.openxmlformats.org/officeDocument/2006/relationships/hyperlink" Target="https://docs.scrapy.org/en/latest/topics/selectors.html" TargetMode="External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about.com/robots.txt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eddit.com/dev/api/" TargetMode="External"/><Relationship Id="rId4" Type="http://schemas.openxmlformats.org/officeDocument/2006/relationships/hyperlink" Target="https://www.reddit.com/" TargetMode="External"/><Relationship Id="rId5" Type="http://schemas.openxmlformats.org/officeDocument/2006/relationships/hyperlink" Target="https://www.reddit.com/prefs/app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aw.readthedocs.io/en/stab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ucene.apache.org/pylucene/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ucene.apache.org/core/7_7_1/core/org/apache/lucene/document/FieldTyp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ucene.apache.org/core/8_4_0/core/org/apache/lucene/search/similarities/package-summary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lass-067.cs.ucr.edu:8888" TargetMode="External"/><Relationship Id="rId4" Type="http://schemas.openxmlformats.org/officeDocument/2006/relationships/hyperlink" Target="http://class-067.cs.ucr.edu:8888" TargetMode="External"/><Relationship Id="rId5" Type="http://schemas.openxmlformats.org/officeDocument/2006/relationships/hyperlink" Target="http://class-067.cs.ucr.edu:8888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netid@bolt.cs.ucr.edu" TargetMode="External"/><Relationship Id="rId4" Type="http://schemas.openxmlformats.org/officeDocument/2006/relationships/hyperlink" Target="mailto:netid@bolt.cs.ucr.edu" TargetMode="External"/><Relationship Id="rId5" Type="http://schemas.openxmlformats.org/officeDocument/2006/relationships/hyperlink" Target="mailto:netid@bolt.cs.ucr.edu" TargetMode="External"/><Relationship Id="rId6" Type="http://schemas.openxmlformats.org/officeDocument/2006/relationships/hyperlink" Target="mailto:netid@bolt.cs.ucr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hrefs.com/blog/google-advanced-search-operators/?fbclid=IwAR05cn9KDnVdc3my20Xg1bh2e5eHwGDqGWDd_bXOT4tBdEYcxv1BFcjI81Y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scrapy.org/en/latest/index.html" TargetMode="External"/><Relationship Id="rId4" Type="http://schemas.openxmlformats.org/officeDocument/2006/relationships/hyperlink" Target="https://jsoup.org/" TargetMode="External"/><Relationship Id="rId5" Type="http://schemas.openxmlformats.org/officeDocument/2006/relationships/hyperlink" Target="https://beautiful-soup-4.readthedocs.io/en/latest/" TargetMode="External"/><Relationship Id="rId6" Type="http://schemas.openxmlformats.org/officeDocument/2006/relationships/hyperlink" Target="https://www.reddit.com/dev/api/" TargetMode="External"/><Relationship Id="rId7" Type="http://schemas.openxmlformats.org/officeDocument/2006/relationships/hyperlink" Target="https://praw.readthedocs.io/en/stabl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ucr.ed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CS242 Project – Winter 2025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Presented By Jannat Ara Meem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600"/>
              <a:t>Additional thanks to Shihab Rashid, Merlin Mao, Nhat Le, Mohiuddin Abdul Qader, Waleed Amjad, Matthew Wiley, Shiwen Cheng and Eduardo Ruiz for some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- Scrapy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845125" y="1346200"/>
            <a:ext cx="10515600" cy="5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https://docs.scrapy.org/en/latest/index.html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Create your first Spider: Scrapy uses Spiders  to scrape information from a website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parse() response: 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extract the scraped data using css selectors as dicts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https://docs.scrapy.org/en/latest/topics/selectors.html</a:t>
            </a:r>
            <a:r>
              <a:rPr lang="en-US"/>
              <a:t>)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parse the response (downloaded page/data)</a:t>
            </a:r>
            <a:endParaRPr/>
          </a:p>
        </p:txBody>
      </p:sp>
      <p:sp>
        <p:nvSpPr>
          <p:cNvPr id="200" name="Google Shape;200;p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301" y="2929675"/>
            <a:ext cx="6191501" cy="3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390885ec2_0_60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- Scrapy</a:t>
            </a:r>
            <a:endParaRPr/>
          </a:p>
        </p:txBody>
      </p:sp>
      <p:sp>
        <p:nvSpPr>
          <p:cNvPr id="207" name="Google Shape;207;g20390885ec2_0_60"/>
          <p:cNvSpPr txBox="1"/>
          <p:nvPr>
            <p:ph idx="1" type="body"/>
          </p:nvPr>
        </p:nvSpPr>
        <p:spPr>
          <a:xfrm>
            <a:off x="845125" y="1803400"/>
            <a:ext cx="10515600" cy="4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Run the Spider and store the scraped data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Go to project’s top level directory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Run command: scrapy crawl crawlerName -o data.jsonl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/>
              <a:t>You can later read the json file as a list of dictionaries using the following command: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with open('data.jsonl', 'r') as file:</a:t>
            </a:r>
            <a:endParaRPr/>
          </a:p>
          <a:p>
            <a:pPr indent="457200" lvl="0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/>
              <a:t>json_data = [json.loads(line) for line in file]</a:t>
            </a:r>
            <a:endParaRPr/>
          </a:p>
        </p:txBody>
      </p:sp>
      <p:sp>
        <p:nvSpPr>
          <p:cNvPr id="208" name="Google Shape;208;g20390885ec2_0_60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 websites don’t want crawlers swarming all over them.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Why?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Increases load on the server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Private websites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…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does the website tell you (crawler) if and what is off limits.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Two options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Site-wide restrictions: robots.txt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Webpage specific restrictions: Meta tag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5" name="Google Shape;215;p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br>
              <a:rPr lang="en-US"/>
            </a:br>
            <a:r>
              <a:rPr lang="en-US"/>
              <a:t>robots.txt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981200" y="1600200"/>
            <a:ext cx="5105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 file called “robots.txt” in the root directory of the website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Example: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http://www.about.com/robots.txt</a:t>
            </a:r>
            <a:endParaRPr sz="2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Format: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User-Agent: &lt;Crawler name&gt;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Disallow:  &lt;don’t follow path&gt;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Allow: &lt;can-follow-paths&gt;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2895601" y="2895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3671" y="990600"/>
            <a:ext cx="272415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Crawler Ethics</a:t>
            </a:r>
            <a:br>
              <a:rPr lang="en-US"/>
            </a:br>
            <a:r>
              <a:rPr lang="en-US"/>
              <a:t>Website Specific: Meta tags</a:t>
            </a:r>
            <a:endParaRPr/>
          </a:p>
        </p:txBody>
      </p:sp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 webpages have one of the following meta-tag entries: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CONTENT="NOINDEX, FOLLOW"&gt;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CONTENT="INDEX, NOFOLLOW"&gt;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&lt;META NAME="ROBOTS" CONTENT="NOINDEX, NOFOLLOW"&gt;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Options: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/>
              <a:t>INDEX or NOINDEX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/>
              <a:t>NOINDEX: Ask search engines to not index this page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/>
              <a:t>FOLLOW or NOFOLLOW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/>
              <a:t>NOFOLLOW: Ask the search engines to not follow the indicated link</a:t>
            </a:r>
            <a:endParaRPr sz="1300"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Crawling Reddit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python library (PRAW) to collect reddit data efficiently</a:t>
            </a:r>
            <a:endParaRPr b="0" i="0" u="none" strike="noStrike">
              <a:solidFill>
                <a:srgbClr val="2A1A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use official reddit API too</a:t>
            </a:r>
            <a:endParaRPr b="0" i="0" u="none" strike="noStrike">
              <a:solidFill>
                <a:srgbClr val="2A1A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posts in large files of about 10 MB, one post per row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Reddit Data Collection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through official Reddit API</a:t>
            </a:r>
            <a:b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https://www.reddit.com/dev/api/</a:t>
            </a:r>
            <a:b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have a Reddit account, obtain username: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members can create separate reddit accounts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</a:t>
            </a: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app and generate “client_id” and “client_secret”: </a:t>
            </a:r>
            <a:b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1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https://www.reddit.com/prefs/apps</a:t>
            </a:r>
            <a:endParaRPr b="0" i="0" sz="2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“create an app”</a:t>
            </a:r>
            <a:endParaRPr/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Third-Party Library-PRAW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PRAW (</a:t>
            </a:r>
            <a:r>
              <a:rPr b="0" i="0" lang="en-US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https://praw.readthedocs.io/en/stable/</a:t>
            </a: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Python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 and easy to read the documentation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many functions to collect different types of reddit data</a:t>
            </a:r>
            <a:b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Reddit API - PRAW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the top posts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5386388" y="1892408"/>
            <a:ext cx="5357813" cy="3323987"/>
          </a:xfrm>
          <a:prstGeom prst="rect">
            <a:avLst/>
          </a:prstGeom>
          <a:noFill/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import praw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reddit = praw.Reddit(client_id=ID,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client_secret=SECRET,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user_agent=AGENT,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username=USERNAME,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192943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password=PASSWORD)</a:t>
            </a:r>
            <a:endParaRPr b="1" i="0" sz="1400" u="none" cap="none" strike="noStrike">
              <a:solidFill>
                <a:srgbClr val="19294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top = reddit.subreddit(“csMajors”).top(limit=500)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post in top: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print(post.selftext) # body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print(post.title) # title 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print(post.id) # id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print(post.score) # upvotes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print(post.url) # image in post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print(post.permalink) # url of post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157538" y="2214563"/>
            <a:ext cx="2228850" cy="1428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3798310" y="3388360"/>
            <a:ext cx="1588077" cy="1428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Reddit API - PRAW</a:t>
            </a:r>
            <a:endParaRPr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comments from a post</a:t>
            </a: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2986087" y="2466343"/>
            <a:ext cx="2157413" cy="1428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439965" y="2152334"/>
            <a:ext cx="4379119" cy="738664"/>
          </a:xfrm>
          <a:prstGeom prst="rect">
            <a:avLst/>
          </a:prstGeom>
          <a:noFill/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post.comments.replace_more(limit=None)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comment in post.comments.list():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print(comment.body)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1135855" y="3358323"/>
            <a:ext cx="9022557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many more! Be sure to check the documentation for all possible options, don’t only crawl top posts.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check duplicates?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post and comments in a json like structure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crawl more data? If permalink, crawl text of permalink too!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 sz="2400"/>
              <a:t>‹#›</a:t>
            </a:fld>
            <a:endParaRPr sz="2400"/>
          </a:p>
        </p:txBody>
      </p:sp>
      <p:grpSp>
        <p:nvGrpSpPr>
          <p:cNvPr id="96" name="Google Shape;96;p2"/>
          <p:cNvGrpSpPr/>
          <p:nvPr/>
        </p:nvGrpSpPr>
        <p:grpSpPr>
          <a:xfrm>
            <a:off x="3593999" y="1399033"/>
            <a:ext cx="5004000" cy="4059942"/>
            <a:chOff x="545999" y="2033"/>
            <a:chExt cx="5004000" cy="4059942"/>
          </a:xfrm>
        </p:grpSpPr>
        <p:sp>
          <p:nvSpPr>
            <p:cNvPr id="97" name="Google Shape;97;p2"/>
            <p:cNvSpPr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overview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5999" y="1029245"/>
              <a:ext cx="5004000" cy="978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45999" y="1029245"/>
              <a:ext cx="5004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Crawler resources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968000" y="2056457"/>
              <a:ext cx="2160000" cy="9783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562100" y="2056450"/>
              <a:ext cx="3111600" cy="97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Indexing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78000" y="3083669"/>
              <a:ext cx="2340000" cy="9783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63600" y="3083675"/>
              <a:ext cx="4524300" cy="978300"/>
            </a:xfrm>
            <a:prstGeom prst="rect">
              <a:avLst/>
            </a:prstGeom>
            <a:solidFill>
              <a:srgbClr val="42719B"/>
            </a:solidFill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Interface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Important Fields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following fields you should save: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Title &amp; 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(content) of post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 b="0" i="0" sz="2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up-votes and downvotes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Crawl Links in Posts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Posts may contain links.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contain useful information. E.g., links to news articles.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collecting the posts, use another process to crawl the links.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crawling is slower, so you may not want to crawl it right after you get the link.</a:t>
            </a:r>
            <a:b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Example of Reddit Posts in JSON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831273" y="1585913"/>
            <a:ext cx="8621653" cy="527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One reddit post per line</a:t>
            </a:r>
            <a:endParaRPr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184" y="2804000"/>
            <a:ext cx="9259337" cy="1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Last words about crawler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You can crawl Instagram/Pinterest etc. too if you like.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Don’t forget to mention in bold what you have done extra to get bonus points.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Multi-threading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Duplicate page handling etc.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Efficient downloading of the links in tweets.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Etc.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Sparse Indexing and Query Search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2016150" y="3583375"/>
            <a:ext cx="81597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https://lucene.apache.org/pylucene/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Only use the PyLucene (or PyElasticSearch), Solr is not acceptable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-US"/>
              <a:t>Note: you may also use Java (Lucene) if you prefer but you have to figure out how to make the Web app work if you choose to do a Web app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075" y="1867999"/>
            <a:ext cx="4879927" cy="153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Apache Lucene</a:t>
            </a:r>
            <a:r>
              <a:rPr baseline="30000" lang="en-US"/>
              <a:t>TM</a:t>
            </a:r>
            <a:r>
              <a:rPr lang="en-US"/>
              <a:t> is a high-performance, full-featured text search engine library written entirely in Java. </a:t>
            </a:r>
            <a:r>
              <a:rPr b="1" lang="en-US"/>
              <a:t>PyLucene</a:t>
            </a:r>
            <a:r>
              <a:rPr lang="en-US"/>
              <a:t> is a Python extension for accessing Java Lucene.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Suitable for nearly any application that requires full-text search, especially cross-platform.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Multiple-index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Ranked searching -- best results returned first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Query parser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Fast and efficient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Already installed on the server PC assigned to you!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in a search system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9"/>
          <p:cNvCxnSpPr/>
          <p:nvPr/>
        </p:nvCxnSpPr>
        <p:spPr>
          <a:xfrm rot="10800000">
            <a:off x="3538175" y="5106788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19"/>
          <p:cNvCxnSpPr/>
          <p:nvPr/>
        </p:nvCxnSpPr>
        <p:spPr>
          <a:xfrm rot="10800000">
            <a:off x="3538175" y="4207753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0" name="Google Shape;330;p19"/>
          <p:cNvCxnSpPr/>
          <p:nvPr/>
        </p:nvCxnSpPr>
        <p:spPr>
          <a:xfrm rot="10800000">
            <a:off x="3538175" y="3308718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Google Shape;331;p19"/>
          <p:cNvCxnSpPr/>
          <p:nvPr/>
        </p:nvCxnSpPr>
        <p:spPr>
          <a:xfrm rot="10800000">
            <a:off x="3538175" y="2407540"/>
            <a:ext cx="0" cy="368688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2" name="Google Shape;332;p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19"/>
          <p:cNvCxnSpPr>
            <a:stCxn id="327" idx="3"/>
            <a:endCxn id="332" idx="2"/>
          </p:cNvCxnSpPr>
          <p:nvPr/>
        </p:nvCxnSpPr>
        <p:spPr>
          <a:xfrm>
            <a:off x="4446261" y="2129834"/>
            <a:ext cx="1502100" cy="1907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4" name="Google Shape;334;p19"/>
          <p:cNvSpPr/>
          <p:nvPr/>
        </p:nvSpPr>
        <p:spPr>
          <a:xfrm>
            <a:off x="8414220" y="1524667"/>
            <a:ext cx="1679615" cy="1119674"/>
          </a:xfrm>
          <a:prstGeom prst="irregularSeal1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337" name="Google Shape;337;p19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 query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 results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9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9"/>
          <p:cNvCxnSpPr>
            <a:endCxn id="337" idx="0"/>
          </p:cNvCxnSpPr>
          <p:nvPr/>
        </p:nvCxnSpPr>
        <p:spPr>
          <a:xfrm flipH="1">
            <a:off x="8611146" y="3470489"/>
            <a:ext cx="396000" cy="47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19"/>
          <p:cNvCxnSpPr>
            <a:stCxn id="338" idx="0"/>
          </p:cNvCxnSpPr>
          <p:nvPr/>
        </p:nvCxnSpPr>
        <p:spPr>
          <a:xfrm rot="10800000">
            <a:off x="9524911" y="3470584"/>
            <a:ext cx="372000" cy="47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9"/>
          <p:cNvCxnSpPr>
            <a:stCxn id="337" idx="2"/>
          </p:cNvCxnSpPr>
          <p:nvPr/>
        </p:nvCxnSpPr>
        <p:spPr>
          <a:xfrm>
            <a:off x="8611146" y="4765440"/>
            <a:ext cx="396000" cy="42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3" name="Google Shape;343;p19"/>
          <p:cNvCxnSpPr/>
          <p:nvPr/>
        </p:nvCxnSpPr>
        <p:spPr>
          <a:xfrm flipH="1" rot="10800000">
            <a:off x="9525001" y="4719789"/>
            <a:ext cx="338355" cy="47324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4" name="Google Shape;344;p19"/>
          <p:cNvCxnSpPr>
            <a:stCxn id="339" idx="1"/>
            <a:endCxn id="332" idx="4"/>
          </p:cNvCxnSpPr>
          <p:nvPr/>
        </p:nvCxnSpPr>
        <p:spPr>
          <a:xfrm rot="10800000">
            <a:off x="7395844" y="4036996"/>
            <a:ext cx="950100" cy="14223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5" name="Google Shape;345;p19"/>
          <p:cNvCxnSpPr>
            <a:endCxn id="335" idx="0"/>
          </p:cNvCxnSpPr>
          <p:nvPr/>
        </p:nvCxnSpPr>
        <p:spPr>
          <a:xfrm>
            <a:off x="9254029" y="2407515"/>
            <a:ext cx="0" cy="530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7" name="Google Shape;347;p19"/>
          <p:cNvCxnSpPr/>
          <p:nvPr/>
        </p:nvCxnSpPr>
        <p:spPr>
          <a:xfrm rot="10800000">
            <a:off x="3538175" y="2396097"/>
            <a:ext cx="0" cy="368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An Information Retrieval Library</a:t>
            </a:r>
            <a:endParaRPr/>
          </a:p>
        </p:txBody>
      </p:sp>
      <p:sp>
        <p:nvSpPr>
          <p:cNvPr id="353" name="Google Shape;353;p20"/>
          <p:cNvSpPr txBox="1"/>
          <p:nvPr>
            <p:ph idx="1" type="body"/>
          </p:nvPr>
        </p:nvSpPr>
        <p:spPr>
          <a:xfrm>
            <a:off x="2152650" y="1825625"/>
            <a:ext cx="7886700" cy="480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Documents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E.g., a webpage, tweet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Fields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Webpage: Title, Content, URL, Metadata, 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Tweets: Content, Hashtags, URL, Location, Time, 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Images: Name, Alternate Text, URL, …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Indexing: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Index document from data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Call IndexWriter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Searching: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Create query, search with created index.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Call IndexSearcher</a:t>
            </a:r>
            <a:endParaRPr/>
          </a:p>
        </p:txBody>
      </p:sp>
      <p:sp>
        <p:nvSpPr>
          <p:cNvPr id="354" name="Google Shape;354;p2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397624a82_0_79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Field</a:t>
            </a:r>
            <a:endParaRPr/>
          </a:p>
        </p:txBody>
      </p:sp>
      <p:sp>
        <p:nvSpPr>
          <p:cNvPr id="360" name="Google Shape;360;g20397624a82_0_79"/>
          <p:cNvSpPr txBox="1"/>
          <p:nvPr>
            <p:ph idx="1" type="body"/>
          </p:nvPr>
        </p:nvSpPr>
        <p:spPr>
          <a:xfrm>
            <a:off x="304800" y="1752600"/>
            <a:ext cx="11277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Most general class at: org.apache.lucene.document.field </a:t>
            </a:r>
            <a:endParaRPr sz="20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– For Expert: directly create a field for a document.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						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import org.apache.lucene.document.Field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Field</a:t>
            </a:r>
            <a:r>
              <a:rPr lang="en-US" sz="1800"/>
              <a:t>(</a:t>
            </a:r>
            <a:r>
              <a:rPr b="1" lang="en-US" sz="1800"/>
              <a:t>String </a:t>
            </a:r>
            <a:r>
              <a:rPr lang="en-US" sz="1800"/>
              <a:t>name, </a:t>
            </a:r>
            <a:r>
              <a:rPr b="1" lang="en-US" sz="1800"/>
              <a:t>String </a:t>
            </a:r>
            <a:r>
              <a:rPr lang="en-US" sz="1800"/>
              <a:t>value, </a:t>
            </a:r>
            <a:r>
              <a:rPr b="1" lang="en-US" sz="1800"/>
              <a:t>IndexableFieldType </a:t>
            </a:r>
            <a:r>
              <a:rPr lang="en-US" sz="1800"/>
              <a:t>type)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value can also be specified with a Reader, a TokenStream, or a byte[]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Refer to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https://lucene.apache.org/core/7_7_1/core/org/apache/lucene/document/FieldType.html</a:t>
            </a:r>
            <a:r>
              <a:rPr lang="en-US" sz="1800"/>
              <a:t> for more details.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1" name="Google Shape;361;g20397624a82_0_7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397624a82_0_94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– Field</a:t>
            </a:r>
            <a:endParaRPr/>
          </a:p>
        </p:txBody>
      </p:sp>
      <p:sp>
        <p:nvSpPr>
          <p:cNvPr id="367" name="Google Shape;367;g20397624a82_0_94"/>
          <p:cNvSpPr txBox="1"/>
          <p:nvPr>
            <p:ph idx="1" type="body"/>
          </p:nvPr>
        </p:nvSpPr>
        <p:spPr>
          <a:xfrm>
            <a:off x="831273" y="1436835"/>
            <a:ext cx="10866120" cy="5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 	 	 		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Field(String name, String value, IndexableFieldType type)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• Fields may (via IndexableFieldType)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– Be indexed or not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• Indexed fields may or may not be analyzed (i.e., tokenized with an Analyzer)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– Non-analyzed fields are viewed as a single token (useful for URLs, paths, dates, social security numbers, ...)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– Be stored or not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• Useful for fields that you’d like to display to users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– Optionally store term vectors (via IndexOptions)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• Like a positional index on the Field’s terms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• Useful for highlighting, finding similar documents, categorization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68" name="Google Shape;368;g20397624a82_0_94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90885ec2_0_15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g20390885ec2_0_15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20390885ec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5" y="1493275"/>
            <a:ext cx="5022275" cy="42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0390885ec2_0_15"/>
          <p:cNvSpPr txBox="1"/>
          <p:nvPr/>
        </p:nvSpPr>
        <p:spPr>
          <a:xfrm>
            <a:off x="7366225" y="2324100"/>
            <a:ext cx="4178100" cy="116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Sparse (using PyLucene or PyElasticSearch)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390885ec2_0_15"/>
          <p:cNvSpPr txBox="1"/>
          <p:nvPr/>
        </p:nvSpPr>
        <p:spPr>
          <a:xfrm>
            <a:off x="7366225" y="4585863"/>
            <a:ext cx="3365400" cy="677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Dense (using BERT)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0390885ec2_0_15"/>
          <p:cNvCxnSpPr>
            <a:endCxn id="112" idx="1"/>
          </p:cNvCxnSpPr>
          <p:nvPr/>
        </p:nvCxnSpPr>
        <p:spPr>
          <a:xfrm flipH="1" rot="10800000">
            <a:off x="4914925" y="2908950"/>
            <a:ext cx="2451300" cy="11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g20390885ec2_0_15"/>
          <p:cNvCxnSpPr>
            <a:endCxn id="113" idx="1"/>
          </p:cNvCxnSpPr>
          <p:nvPr/>
        </p:nvCxnSpPr>
        <p:spPr>
          <a:xfrm>
            <a:off x="4889425" y="4089513"/>
            <a:ext cx="24768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g20390885ec2_0_15"/>
          <p:cNvSpPr txBox="1"/>
          <p:nvPr/>
        </p:nvSpPr>
        <p:spPr>
          <a:xfrm>
            <a:off x="7366300" y="14170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A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390885ec2_0_15"/>
          <p:cNvSpPr txBox="1"/>
          <p:nvPr/>
        </p:nvSpPr>
        <p:spPr>
          <a:xfrm>
            <a:off x="7366300" y="53413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B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397624a82_0_86"/>
          <p:cNvSpPr txBox="1"/>
          <p:nvPr>
            <p:ph type="title"/>
          </p:nvPr>
        </p:nvSpPr>
        <p:spPr>
          <a:xfrm>
            <a:off x="1104900" y="365750"/>
            <a:ext cx="1025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Field options – Different design choices</a:t>
            </a:r>
            <a:endParaRPr/>
          </a:p>
        </p:txBody>
      </p:sp>
      <p:sp>
        <p:nvSpPr>
          <p:cNvPr id="374" name="Google Shape;374;g20397624a82_0_86"/>
          <p:cNvSpPr txBox="1"/>
          <p:nvPr>
            <p:ph idx="1" type="body"/>
          </p:nvPr>
        </p:nvSpPr>
        <p:spPr>
          <a:xfrm>
            <a:off x="1104900" y="1778000"/>
            <a:ext cx="89415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5" name="Google Shape;375;g20397624a82_0_86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6" name="Google Shape;376;g20397624a82_0_86"/>
          <p:cNvGraphicFramePr/>
          <p:nvPr/>
        </p:nvGraphicFramePr>
        <p:xfrm>
          <a:off x="1718025" y="253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{F3FBC176-5B2C-4F59-AB14-A6B5D2B2E92E}</a:tableStyleId>
              </a:tblPr>
              <a:tblGrid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Indexed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Stored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 relevant for searching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Yes, Not Tokenized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Twitter username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Yes, Not Tokenized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Sensitive information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Yes, Tokenized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Title, abstract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Yes, Tokenized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Body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845125" y="0"/>
            <a:ext cx="10724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 txBox="1"/>
          <p:nvPr>
            <p:ph idx="12" type="sldNum"/>
          </p:nvPr>
        </p:nvSpPr>
        <p:spPr>
          <a:xfrm>
            <a:off x="8549261" y="635503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8393375" y="2387600"/>
            <a:ext cx="313200" cy="426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8862354" y="4791400"/>
            <a:ext cx="21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675" y="49187"/>
            <a:ext cx="6208699" cy="6759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8770084" y="203204"/>
            <a:ext cx="27345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Analyzer: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Controls tokenization, stemming, and stop words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StandardAnalyzer Sufficient in most cases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Directory: where to save index</a:t>
            </a:r>
            <a:endParaRPr sz="14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SimpleFSDirectory</a:t>
            </a:r>
            <a:endParaRPr sz="1400"/>
          </a:p>
          <a:p>
            <a:pPr indent="-825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IndexWriter</a:t>
            </a:r>
            <a:endParaRPr sz="1800"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/>
              <a:t>Add Document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-US" sz="1400"/>
              <a:t>Note:</a:t>
            </a:r>
            <a:r>
              <a:rPr i="1" lang="en-US" sz="1400"/>
              <a:t> Ability to store the original document?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075" y="954950"/>
            <a:ext cx="6464299" cy="4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/>
          <p:nvPr/>
        </p:nvSpPr>
        <p:spPr>
          <a:xfrm>
            <a:off x="7535463" y="1064787"/>
            <a:ext cx="313200" cy="426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879775" y="3966350"/>
            <a:ext cx="31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and retrieve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 txBox="1"/>
          <p:nvPr>
            <p:ph idx="1" type="body"/>
          </p:nvPr>
        </p:nvSpPr>
        <p:spPr>
          <a:xfrm>
            <a:off x="8059200" y="1130300"/>
            <a:ext cx="32088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●"/>
            </a:pPr>
            <a:r>
              <a:rPr lang="en-US"/>
              <a:t>Read Index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●"/>
            </a:pPr>
            <a:r>
              <a:rPr lang="en-US"/>
              <a:t>QueryParser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8"/>
              <a:buChar char="●"/>
            </a:pPr>
            <a:r>
              <a:rPr lang="en-US"/>
              <a:t>Analyzer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8108"/>
              <a:buChar char="●"/>
            </a:pPr>
            <a:r>
              <a:rPr lang="en-US"/>
              <a:t>IndexSearcher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8108"/>
              <a:buChar char="●"/>
            </a:pPr>
            <a:r>
              <a:rPr b="1" i="1" lang="en-US"/>
              <a:t>Note:</a:t>
            </a:r>
            <a:r>
              <a:rPr i="1" lang="en-US"/>
              <a:t> Ability to recover the original document?</a:t>
            </a:r>
            <a:endParaRPr/>
          </a:p>
        </p:txBody>
      </p:sp>
      <p:pic>
        <p:nvPicPr>
          <p:cNvPr id="396" name="Google Shape;3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075" y="5639775"/>
            <a:ext cx="10016805" cy="58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Query Semantics</a:t>
            </a:r>
            <a:endParaRPr/>
          </a:p>
        </p:txBody>
      </p:sp>
      <p:sp>
        <p:nvSpPr>
          <p:cNvPr id="402" name="Google Shape;402;p27"/>
          <p:cNvSpPr txBox="1"/>
          <p:nvPr>
            <p:ph idx="1" type="body"/>
          </p:nvPr>
        </p:nvSpPr>
        <p:spPr>
          <a:xfrm>
            <a:off x="1816220" y="1526876"/>
            <a:ext cx="7886700" cy="5331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Basic Query: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Boolean queries: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Field/Term Boosting: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Proximity</a:t>
            </a:r>
            <a:r>
              <a:rPr b="1" lang="en-US"/>
              <a:t> </a:t>
            </a:r>
            <a:r>
              <a:rPr lang="en-US"/>
              <a:t>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Range 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Wildcard search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091" y="1859864"/>
            <a:ext cx="914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993" y="1864444"/>
            <a:ext cx="12287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4390" y="2423174"/>
            <a:ext cx="3821906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0495" y="2414378"/>
            <a:ext cx="1650206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4391" y="3053201"/>
            <a:ext cx="3757613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88091" y="4845513"/>
            <a:ext cx="1092994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88092" y="3659393"/>
            <a:ext cx="9429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2773" y="4280991"/>
            <a:ext cx="2328863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PyLucene Scoring</a:t>
            </a:r>
            <a:endParaRPr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Default is a variant of Tf-Idf scoring model 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also supports Vector Space Model, BM25, Language Models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http://lucene.apache.org/core/8_4_0/core/org/apache/lucene/search/similarities/package-summary.html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Custom scoring</a:t>
            </a:r>
            <a:r>
              <a:rPr lang="en-US"/>
              <a:t> also available, subclass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ClassicSimilarity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How to run a PyLucene code in bolt</a:t>
            </a:r>
            <a:endParaRPr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845125" y="1612900"/>
            <a:ext cx="105156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ssh into bolt account</a:t>
            </a:r>
            <a:br>
              <a:rPr lang="en-US"/>
            </a:br>
            <a:r>
              <a:rPr lang="en-US"/>
              <a:t>“ssh netid@bolt.cs.ucr.edu”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Enter your bolt password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Type “cs242_login”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PyLucene is already installed in the server PC</a:t>
            </a:r>
            <a:r>
              <a:rPr lang="en-US"/>
              <a:t>. So, you can create a python file and write your code there by running command “vim sample.py”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 Then run “python3 sample.py” for running your code</a:t>
            </a:r>
            <a:endParaRPr sz="18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 You can also use Jupyter Lab to write and run your code</a:t>
            </a:r>
            <a:endParaRPr/>
          </a:p>
        </p:txBody>
      </p:sp>
      <p:sp>
        <p:nvSpPr>
          <p:cNvPr id="425" name="Google Shape;425;p2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0390885ec2_0_89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(Optional) How to install Jupyter Lab in bolt</a:t>
            </a:r>
            <a:endParaRPr/>
          </a:p>
        </p:txBody>
      </p:sp>
      <p:sp>
        <p:nvSpPr>
          <p:cNvPr id="431" name="Google Shape;431;g20390885ec2_0_89"/>
          <p:cNvSpPr txBox="1"/>
          <p:nvPr>
            <p:ph idx="1" type="body"/>
          </p:nvPr>
        </p:nvSpPr>
        <p:spPr>
          <a:xfrm>
            <a:off x="845125" y="1612900"/>
            <a:ext cx="1051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Install Jupyter Lab using the following commands: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pip3 install jupyterlab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pip3 install markupsafe==2.0.1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Create a default config file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jupyter notebook --generate-config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Create a password. Your hashed password is stored in ~/.jupyter/jupyter_notebook_config.json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jupyter notebook password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Edit ~/.jupyter/jupyter_notebook_config.py, uncomment and edit the following settings:</a:t>
            </a:r>
            <a:br>
              <a:rPr lang="en-US"/>
            </a:br>
            <a:r>
              <a:rPr lang="en-US"/>
              <a:t>	</a:t>
            </a:r>
            <a:r>
              <a:rPr i="1" lang="en-US" sz="1900"/>
              <a:t>c.NotebookApp.ip = '*'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900"/>
              <a:t>c.NotebookApp.open_browser = False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900"/>
              <a:t>c.NotebookApp.password = 'your_hashed_password'</a:t>
            </a:r>
            <a:endParaRPr i="1" sz="1900"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900"/>
              <a:t>c.NotebookApp.port = 8888</a:t>
            </a:r>
            <a:endParaRPr i="1" sz="1900"/>
          </a:p>
        </p:txBody>
      </p:sp>
      <p:sp>
        <p:nvSpPr>
          <p:cNvPr id="432" name="Google Shape;432;g20390885ec2_0_89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397624a82_0_2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(Optional) How to run Jupyter Lab in bolt</a:t>
            </a:r>
            <a:endParaRPr/>
          </a:p>
        </p:txBody>
      </p:sp>
      <p:sp>
        <p:nvSpPr>
          <p:cNvPr id="438" name="Google Shape;438;g20397624a82_0_2"/>
          <p:cNvSpPr txBox="1"/>
          <p:nvPr>
            <p:ph idx="1" type="body"/>
          </p:nvPr>
        </p:nvSpPr>
        <p:spPr>
          <a:xfrm>
            <a:off x="845125" y="1612900"/>
            <a:ext cx="1051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Run Jupyter Lab</a:t>
            </a:r>
            <a:endParaRPr/>
          </a:p>
          <a:p>
            <a:pPr indent="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jupyter lab --ip 0.0.0.0 --port 8888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Test in your browser: Visit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http://class-0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XX</a:t>
            </a:r>
            <a:r>
              <a:rPr lang="en-US" u="sng">
                <a:solidFill>
                  <a:schemeClr val="hlink"/>
                </a:solidFill>
                <a:hlinkClick r:id="rId5"/>
              </a:rPr>
              <a:t>.cs.ucr.edu:8888</a:t>
            </a:r>
            <a:r>
              <a:rPr lang="en-US"/>
              <a:t> </a:t>
            </a:r>
            <a:br>
              <a:rPr lang="en-US"/>
            </a:br>
            <a:r>
              <a:rPr lang="en-US"/>
              <a:t>	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Login with your password in Jupyter Lab</a:t>
            </a:r>
            <a:br>
              <a:rPr lang="en-US"/>
            </a:br>
            <a:endParaRPr/>
          </a:p>
          <a:p>
            <a:pPr indent="285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900"/>
          </a:p>
        </p:txBody>
      </p:sp>
      <p:sp>
        <p:nvSpPr>
          <p:cNvPr id="439" name="Google Shape;439;g20397624a82_0_2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details in PyLucene API</a:t>
            </a:r>
            <a:endParaRPr/>
          </a:p>
        </p:txBody>
      </p:sp>
      <p:sp>
        <p:nvSpPr>
          <p:cNvPr id="445" name="Google Shape;445;p30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choose: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Fields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Analyzer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Scoring function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Index some fields, display original document in the query result</a:t>
            </a:r>
            <a:endParaRPr/>
          </a:p>
        </p:txBody>
      </p:sp>
      <p:sp>
        <p:nvSpPr>
          <p:cNvPr id="446" name="Google Shape;446;p30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397624a82_0_12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Copying files from server PC to local machine &amp; vice versa</a:t>
            </a:r>
            <a:endParaRPr/>
          </a:p>
        </p:txBody>
      </p:sp>
      <p:sp>
        <p:nvSpPr>
          <p:cNvPr id="452" name="Google Shape;452;g20397624a82_0_12"/>
          <p:cNvSpPr txBox="1"/>
          <p:nvPr>
            <p:ph idx="1" type="body"/>
          </p:nvPr>
        </p:nvSpPr>
        <p:spPr>
          <a:xfrm>
            <a:off x="845127" y="182880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Use the “scp” command: “scp </a:t>
            </a:r>
            <a:r>
              <a:rPr i="1" lang="en-US"/>
              <a:t>source</a:t>
            </a:r>
            <a:r>
              <a:rPr lang="en-US"/>
              <a:t> </a:t>
            </a:r>
            <a:r>
              <a:rPr i="1" lang="en-US"/>
              <a:t>destination</a:t>
            </a:r>
            <a:r>
              <a:rPr lang="en-US"/>
              <a:t>” (Replace source &amp; destination appropriately)</a:t>
            </a:r>
            <a:br>
              <a:rPr lang="en-US"/>
            </a:br>
            <a:endParaRPr/>
          </a:p>
          <a:p>
            <a:pPr indent="-1524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copying files from your local machine to server PC: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161925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First copy your file from personal computer to bolt 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&lt;filepath&gt;/filename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After logging in using “cs242_login”, scp again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:~/filename ~/”</a:t>
            </a:r>
            <a:br>
              <a:rPr lang="en-US" sz="1650">
                <a:latin typeface="Arial"/>
                <a:ea typeface="Arial"/>
                <a:cs typeface="Arial"/>
                <a:sym typeface="Arial"/>
              </a:rPr>
            </a:b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/>
              <a:t>For copying files from your server PC to local machine: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login to server PC using “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cs242_login” from bolt, then copy file from server PC to bolt: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71450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&lt;filepath&gt;/filename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:~/”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Then copy file from bolt to local machine: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-161925" lvl="2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●"/>
            </a:pPr>
            <a:r>
              <a:rPr lang="en-US" sz="1650">
                <a:latin typeface="Arial"/>
                <a:ea typeface="Arial"/>
                <a:cs typeface="Arial"/>
                <a:sym typeface="Arial"/>
              </a:rPr>
              <a:t>“scp </a:t>
            </a:r>
            <a:r>
              <a:rPr lang="en-US" sz="16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netid@bolt.cs.ucr.edu</a:t>
            </a:r>
            <a:r>
              <a:rPr lang="en-US" sz="1650">
                <a:latin typeface="Arial"/>
                <a:ea typeface="Arial"/>
                <a:cs typeface="Arial"/>
                <a:sym typeface="Arial"/>
              </a:rPr>
              <a:t>:~/filename &lt;filepath&gt;/filename”</a:t>
            </a:r>
            <a:endParaRPr/>
          </a:p>
        </p:txBody>
      </p:sp>
      <p:sp>
        <p:nvSpPr>
          <p:cNvPr id="453" name="Google Shape;453;g20397624a82_0_12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 Overview – Part A – Deadline</a:t>
            </a:r>
            <a:r>
              <a:rPr b="1" lang="en-US"/>
              <a:t> Feb 14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1727200" y="1866900"/>
            <a:ext cx="8316895" cy="4311034"/>
            <a:chOff x="-620763" y="2323"/>
            <a:chExt cx="8507462" cy="4346677"/>
          </a:xfrm>
        </p:grpSpPr>
        <p:sp>
          <p:nvSpPr>
            <p:cNvPr id="124" name="Google Shape;124;p3"/>
            <p:cNvSpPr/>
            <p:nvPr/>
          </p:nvSpPr>
          <p:spPr>
            <a:xfrm rot="5400000">
              <a:off x="-626770" y="70197"/>
              <a:ext cx="2280000" cy="22158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-451881" y="905397"/>
              <a:ext cx="1930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Crawler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5400000">
              <a:off x="4001247" y="-2377796"/>
              <a:ext cx="1505333" cy="626557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621128" y="75807"/>
              <a:ext cx="6192087" cy="1358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least 500MB data,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many items?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Crawling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Difficulties &amp; Solutions, Limitation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Instructions for Usage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 rot="5400000">
              <a:off x="-671013" y="2056850"/>
              <a:ext cx="2342400" cy="22419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-560463" y="2856347"/>
              <a:ext cx="21213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alibri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PyLucene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rot="5400000">
              <a:off x="4001249" y="-373457"/>
              <a:ext cx="1505400" cy="6265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621128" y="2106602"/>
              <a:ext cx="6192087" cy="1358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Index Fields -&gt; why?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Analyzer Choices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 time of index construction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Instructions for Usage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Make your project interesting</a:t>
            </a:r>
            <a:endParaRPr/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Support different types of ranking, search operator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already supports a lot of ways to parse the query and customize search.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More suggestions can be borrowed from Google: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https://ahrefs.com/blog/google-advanced-search-operators/?fbclid=IwAR05cn9KDnVdc3my20Xg1bh2e5eHwGDqGWDd_bXOT4tBdEYcxv1BFcjI81Y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Best advices?</a:t>
            </a:r>
            <a:endParaRPr/>
          </a:p>
        </p:txBody>
      </p:sp>
      <p:sp>
        <p:nvSpPr>
          <p:cNvPr id="466" name="Google Shape;466;p52"/>
          <p:cNvSpPr txBox="1"/>
          <p:nvPr>
            <p:ph idx="1" type="body"/>
          </p:nvPr>
        </p:nvSpPr>
        <p:spPr>
          <a:xfrm>
            <a:off x="2157845" y="180340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/>
              <a:t>Crawling takes up a good amount of time, so start early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Google, Google and Google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Stack Overflow</a:t>
            </a:r>
            <a:endParaRPr/>
          </a:p>
        </p:txBody>
      </p:sp>
      <p:sp>
        <p:nvSpPr>
          <p:cNvPr id="467" name="Google Shape;467;p52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reminders</a:t>
            </a:r>
            <a:endParaRPr/>
          </a:p>
        </p:txBody>
      </p:sp>
      <p:sp>
        <p:nvSpPr>
          <p:cNvPr id="473" name="Google Shape;473;p53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Part 1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PyLucene only indexes certain fields and save *some* of these fields. For display purpose, you need some method to store and retrieve the original documents based on PyLucene’s query results.</a:t>
            </a:r>
            <a:endParaRPr/>
          </a:p>
          <a:p>
            <a:pPr indent="0" lvl="0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Document your codes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Only submit necessary files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No need to submit any temporary build files, they are too large for and Canvas and hard to download. Just the source codes are enough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Crawled data files are not necessary, though a link to a small example dataset should be included with your submission.</a:t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2147888" y="1712423"/>
            <a:ext cx="7886700" cy="1073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80" name="Google Shape;480;p54"/>
          <p:cNvSpPr txBox="1"/>
          <p:nvPr>
            <p:ph idx="12" type="sldNum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 Overview – Part B – Deadline </a:t>
            </a:r>
            <a:r>
              <a:rPr b="1" lang="en-US"/>
              <a:t>Mar 17</a:t>
            </a:r>
            <a:endParaRPr/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2157342" y="1831122"/>
            <a:ext cx="7813200" cy="4346795"/>
            <a:chOff x="-72" y="2323"/>
            <a:chExt cx="7813200" cy="4346795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-347471" y="349723"/>
              <a:ext cx="2316000" cy="16212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" y="812886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621128" y="75807"/>
              <a:ext cx="61920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dense embeddings using BERT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Index and search using the dense embeddings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5400000">
              <a:off x="-347472" y="2380518"/>
              <a:ext cx="2316000" cy="1621200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" y="2843681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en-US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UI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2168935" y="1434200"/>
              <a:ext cx="5096400" cy="135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Details will be discussed in the next TA lecture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resources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Webpages: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Scrapy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https://docs.scrapy.org/en/latest/index.html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Jsoup/BeautifulSoup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https://jsoup.org/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https://beautiful-soup-4.readthedocs.io/en/latest/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 anything else similar, just not a full crawler</a:t>
            </a:r>
            <a:endParaRPr/>
          </a:p>
          <a:p>
            <a:pPr indent="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Reddit: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Official Reddit API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https://www.reddit.com/dev/api/</a:t>
            </a:r>
            <a:endParaRPr/>
          </a:p>
          <a:p>
            <a:pPr indent="-171450" lvl="1" marL="4000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PRAW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https://praw.readthedocs.io/en/stable/</a:t>
            </a:r>
            <a:endParaRPr/>
          </a:p>
          <a:p>
            <a:pPr indent="-7620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7613073" y="868635"/>
            <a:ext cx="3733800" cy="548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</a:t>
            </a:r>
            <a:endParaRPr/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727373" y="1191941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contents of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7803573" y="140203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7727373" y="2392635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downloaded file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links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7803573" y="2602729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727373" y="4983435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Store extracted links in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803573" y="5193529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402080" y="4126185"/>
            <a:ext cx="3307773" cy="21346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www.cs.ucr.edu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www.cs.ucr.edu/~vagelis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1773998" y="5270273"/>
            <a:ext cx="23542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6"/>
          <p:cNvSpPr/>
          <p:nvPr/>
        </p:nvSpPr>
        <p:spPr>
          <a:xfrm>
            <a:off x="1926397" y="5422673"/>
            <a:ext cx="152400" cy="2100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35551" y="5350130"/>
            <a:ext cx="1062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getNext()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926397" y="5811684"/>
            <a:ext cx="152400" cy="21009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235551" y="5739141"/>
            <a:ext cx="170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Add(List&lt;URLs&gt;)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/>
          <p:nvPr/>
        </p:nvCxnSpPr>
        <p:spPr>
          <a:xfrm flipH="1" rot="10800000">
            <a:off x="3297573" y="2030141"/>
            <a:ext cx="4301646" cy="35443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3" name="Google Shape;173;p6"/>
          <p:cNvSpPr txBox="1"/>
          <p:nvPr/>
        </p:nvSpPr>
        <p:spPr>
          <a:xfrm>
            <a:off x="6052758" y="3643138"/>
            <a:ext cx="113812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getNext()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813458" y="5668230"/>
            <a:ext cx="1233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addAll(List)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6"/>
          <p:cNvCxnSpPr>
            <a:stCxn id="165" idx="2"/>
            <a:endCxn id="171" idx="3"/>
          </p:cNvCxnSpPr>
          <p:nvPr/>
        </p:nvCxnSpPr>
        <p:spPr>
          <a:xfrm flipH="1">
            <a:off x="3943773" y="5384029"/>
            <a:ext cx="3859800" cy="53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6"/>
          <p:cNvSpPr/>
          <p:nvPr/>
        </p:nvSpPr>
        <p:spPr>
          <a:xfrm>
            <a:off x="7727373" y="3611835"/>
            <a:ext cx="35052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Clean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extracted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803573" y="3821929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5127" y="1525519"/>
            <a:ext cx="4107873" cy="2462213"/>
          </a:xfrm>
          <a:prstGeom prst="rect">
            <a:avLst/>
          </a:prstGeom>
          <a:noFill/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frontier = new Queue(seedList);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 = 0;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(!frontier.isEmpty() &amp;&amp;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count &lt; THRESHOLD) {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url = frontier.pop();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html = HtmlParser.parse(url);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save(html);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frontier.addAll(html.getLinks());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– Things to keep in mind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many pages in total to craw?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Limit per domain, per category, or global limit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Depth of links: How deep to go?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Page A -&gt; Page B -&gt; Page C -&gt; 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Duplicate pages: 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detect?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390885ec2_0_44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Crawling webpages – Things to keep in mind</a:t>
            </a:r>
            <a:endParaRPr/>
          </a:p>
        </p:txBody>
      </p:sp>
      <p:sp>
        <p:nvSpPr>
          <p:cNvPr id="191" name="Google Shape;191;g20390885ec2_0_44"/>
          <p:cNvSpPr txBox="1"/>
          <p:nvPr>
            <p:ph idx="1" type="body"/>
          </p:nvPr>
        </p:nvSpPr>
        <p:spPr>
          <a:xfrm>
            <a:off x="845127" y="182880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many pages in total to craw?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Limit per domain, per category, or global limit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Depth of links: How deep to go?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Page A -&gt; Page B -&gt; Page C -&gt; 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Duplicate pages: 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how to detect?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 b="1">
              <a:solidFill>
                <a:srgbClr val="FF000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and remove?</a:t>
            </a:r>
            <a:endParaRPr sz="1800"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Page A</a:t>
            </a:r>
            <a:r>
              <a:rPr lang="en-US"/>
              <a:t> -&gt; Page B -&gt; Page C -&gt; </a:t>
            </a:r>
            <a:r>
              <a:rPr b="1" lang="en-US">
                <a:solidFill>
                  <a:srgbClr val="FF0000"/>
                </a:solidFill>
              </a:rPr>
              <a:t>Page A</a:t>
            </a:r>
            <a:endParaRPr/>
          </a:p>
        </p:txBody>
      </p:sp>
      <p:sp>
        <p:nvSpPr>
          <p:cNvPr id="192" name="Google Shape;192;g20390885ec2_0_44"/>
          <p:cNvSpPr txBox="1"/>
          <p:nvPr>
            <p:ph idx="12" type="sldNum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20390885ec2_0_44"/>
          <p:cNvSpPr/>
          <p:nvPr/>
        </p:nvSpPr>
        <p:spPr>
          <a:xfrm>
            <a:off x="4092575" y="4344988"/>
            <a:ext cx="457200" cy="4827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2014-01-28T23:04:45Z</dcterms:created>
  <dc:creator>Merlin Mao</dc:creator>
</cp:coreProperties>
</file>