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474"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2e4cc7ceb2_0_5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2e4cc7ceb2_0_5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2e4cc7ceb2_0_57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2e4cc7ceb2_0_5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2e4cc7ceb2_0_2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2e4cc7ceb2_0_2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2e4cc7ceb2_0_3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2e4cc7ceb2_0_3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e4cc7ceb2_0_3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e4cc7ceb2_0_3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e4cc7ceb2_0_39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e4cc7ceb2_0_39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e4cc7ceb2_0_4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2e4cc7ceb2_0_4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e4cc7ceb2_0_4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e4cc7ceb2_0_4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e4cc7ceb2_0_49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2e4cc7ceb2_0_4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2e4cc7ceb2_0_5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2e4cc7ceb2_0_5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p:nvPr/>
        </p:nvSpPr>
        <p:spPr>
          <a:xfrm>
            <a:off x="7500" y="0"/>
            <a:ext cx="9132300" cy="5143500"/>
          </a:xfrm>
          <a:prstGeom prst="rect">
            <a:avLst/>
          </a:prstGeom>
          <a:solidFill>
            <a:srgbClr val="B3D0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 name="Google Shape;52;p13"/>
          <p:cNvCxnSpPr/>
          <p:nvPr/>
        </p:nvCxnSpPr>
        <p:spPr>
          <a:xfrm>
            <a:off x="841350" y="460903"/>
            <a:ext cx="0" cy="4261800"/>
          </a:xfrm>
          <a:prstGeom prst="straightConnector1">
            <a:avLst/>
          </a:prstGeom>
          <a:noFill/>
          <a:ln w="38100" cap="flat" cmpd="sng">
            <a:solidFill>
              <a:srgbClr val="FFFFFF"/>
            </a:solidFill>
            <a:prstDash val="solid"/>
            <a:round/>
            <a:headEnd type="none" w="sm" len="sm"/>
            <a:tailEnd type="none" w="sm" len="sm"/>
          </a:ln>
        </p:spPr>
      </p:cxnSp>
      <p:cxnSp>
        <p:nvCxnSpPr>
          <p:cNvPr id="53" name="Google Shape;53;p13"/>
          <p:cNvCxnSpPr/>
          <p:nvPr/>
        </p:nvCxnSpPr>
        <p:spPr>
          <a:xfrm>
            <a:off x="8337675" y="460903"/>
            <a:ext cx="0" cy="4261800"/>
          </a:xfrm>
          <a:prstGeom prst="straightConnector1">
            <a:avLst/>
          </a:prstGeom>
          <a:noFill/>
          <a:ln w="38100" cap="flat" cmpd="sng">
            <a:solidFill>
              <a:srgbClr val="FFFFFF"/>
            </a:solidFill>
            <a:prstDash val="solid"/>
            <a:round/>
            <a:headEnd type="none" w="sm" len="sm"/>
            <a:tailEnd type="none" w="sm" len="sm"/>
          </a:ln>
        </p:spPr>
      </p:cxnSp>
      <p:sp>
        <p:nvSpPr>
          <p:cNvPr id="54" name="Google Shape;54;p13"/>
          <p:cNvSpPr/>
          <p:nvPr/>
        </p:nvSpPr>
        <p:spPr>
          <a:xfrm rot="-5400000">
            <a:off x="4327200" y="853550"/>
            <a:ext cx="483000" cy="427200"/>
          </a:xfrm>
          <a:prstGeom prst="hexagon">
            <a:avLst>
              <a:gd name="adj" fmla="val 28666"/>
              <a:gd name="vf" fmla="val 115470"/>
            </a:avLst>
          </a:pr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txBox="1">
            <a:spLocks noGrp="1"/>
          </p:cNvSpPr>
          <p:nvPr>
            <p:ph type="ctrTitle"/>
          </p:nvPr>
        </p:nvSpPr>
        <p:spPr>
          <a:xfrm>
            <a:off x="1883125" y="1447250"/>
            <a:ext cx="5400900" cy="1971900"/>
          </a:xfrm>
          <a:prstGeom prst="rect">
            <a:avLst/>
          </a:prstGeom>
          <a:noFill/>
        </p:spPr>
        <p:txBody>
          <a:bodyPr spcFirstLastPara="1" wrap="square" lIns="91425" tIns="91425" rIns="91425" bIns="91425" anchor="ctr" anchorCtr="0">
            <a:normAutofit/>
          </a:bodyPr>
          <a:lstStyle>
            <a:lvl1pPr lvl="0" algn="ctr">
              <a:lnSpc>
                <a:spcPct val="100000"/>
              </a:lnSpc>
              <a:spcBef>
                <a:spcPts val="0"/>
              </a:spcBef>
              <a:spcAft>
                <a:spcPts val="0"/>
              </a:spcAft>
              <a:buClr>
                <a:srgbClr val="343C44"/>
              </a:buClr>
              <a:buSzPts val="3600"/>
              <a:buNone/>
              <a:defRPr sz="3600" b="1">
                <a:solidFill>
                  <a:srgbClr val="343C44"/>
                </a:solidFill>
              </a:defRPr>
            </a:lvl1pPr>
            <a:lvl2pPr lvl="1" algn="ctr">
              <a:lnSpc>
                <a:spcPct val="100000"/>
              </a:lnSpc>
              <a:spcBef>
                <a:spcPts val="0"/>
              </a:spcBef>
              <a:spcAft>
                <a:spcPts val="0"/>
              </a:spcAft>
              <a:buClr>
                <a:srgbClr val="343C44"/>
              </a:buClr>
              <a:buSzPts val="3600"/>
              <a:buNone/>
              <a:defRPr sz="3600" b="1">
                <a:solidFill>
                  <a:srgbClr val="343C44"/>
                </a:solidFill>
              </a:defRPr>
            </a:lvl2pPr>
            <a:lvl3pPr lvl="2" algn="ctr">
              <a:lnSpc>
                <a:spcPct val="100000"/>
              </a:lnSpc>
              <a:spcBef>
                <a:spcPts val="0"/>
              </a:spcBef>
              <a:spcAft>
                <a:spcPts val="0"/>
              </a:spcAft>
              <a:buClr>
                <a:srgbClr val="343C44"/>
              </a:buClr>
              <a:buSzPts val="3600"/>
              <a:buNone/>
              <a:defRPr sz="3600" b="1">
                <a:solidFill>
                  <a:srgbClr val="343C44"/>
                </a:solidFill>
              </a:defRPr>
            </a:lvl3pPr>
            <a:lvl4pPr lvl="3" algn="ctr">
              <a:lnSpc>
                <a:spcPct val="100000"/>
              </a:lnSpc>
              <a:spcBef>
                <a:spcPts val="0"/>
              </a:spcBef>
              <a:spcAft>
                <a:spcPts val="0"/>
              </a:spcAft>
              <a:buClr>
                <a:srgbClr val="343C44"/>
              </a:buClr>
              <a:buSzPts val="3600"/>
              <a:buNone/>
              <a:defRPr sz="3600" b="1">
                <a:solidFill>
                  <a:srgbClr val="343C44"/>
                </a:solidFill>
              </a:defRPr>
            </a:lvl4pPr>
            <a:lvl5pPr lvl="4" algn="ctr">
              <a:lnSpc>
                <a:spcPct val="100000"/>
              </a:lnSpc>
              <a:spcBef>
                <a:spcPts val="0"/>
              </a:spcBef>
              <a:spcAft>
                <a:spcPts val="0"/>
              </a:spcAft>
              <a:buClr>
                <a:srgbClr val="343C44"/>
              </a:buClr>
              <a:buSzPts val="3600"/>
              <a:buNone/>
              <a:defRPr sz="3600" b="1">
                <a:solidFill>
                  <a:srgbClr val="343C44"/>
                </a:solidFill>
              </a:defRPr>
            </a:lvl5pPr>
            <a:lvl6pPr lvl="5" algn="ctr">
              <a:lnSpc>
                <a:spcPct val="100000"/>
              </a:lnSpc>
              <a:spcBef>
                <a:spcPts val="0"/>
              </a:spcBef>
              <a:spcAft>
                <a:spcPts val="0"/>
              </a:spcAft>
              <a:buClr>
                <a:srgbClr val="343C44"/>
              </a:buClr>
              <a:buSzPts val="3600"/>
              <a:buNone/>
              <a:defRPr sz="3600" b="1">
                <a:solidFill>
                  <a:srgbClr val="343C44"/>
                </a:solidFill>
              </a:defRPr>
            </a:lvl6pPr>
            <a:lvl7pPr lvl="6" algn="ctr">
              <a:lnSpc>
                <a:spcPct val="100000"/>
              </a:lnSpc>
              <a:spcBef>
                <a:spcPts val="0"/>
              </a:spcBef>
              <a:spcAft>
                <a:spcPts val="0"/>
              </a:spcAft>
              <a:buClr>
                <a:srgbClr val="343C44"/>
              </a:buClr>
              <a:buSzPts val="3600"/>
              <a:buNone/>
              <a:defRPr sz="3600" b="1">
                <a:solidFill>
                  <a:srgbClr val="343C44"/>
                </a:solidFill>
              </a:defRPr>
            </a:lvl7pPr>
            <a:lvl8pPr lvl="7" algn="ctr">
              <a:lnSpc>
                <a:spcPct val="100000"/>
              </a:lnSpc>
              <a:spcBef>
                <a:spcPts val="0"/>
              </a:spcBef>
              <a:spcAft>
                <a:spcPts val="0"/>
              </a:spcAft>
              <a:buClr>
                <a:srgbClr val="343C44"/>
              </a:buClr>
              <a:buSzPts val="3600"/>
              <a:buNone/>
              <a:defRPr sz="3600" b="1">
                <a:solidFill>
                  <a:srgbClr val="343C44"/>
                </a:solidFill>
              </a:defRPr>
            </a:lvl8pPr>
            <a:lvl9pPr lvl="8" algn="ctr">
              <a:lnSpc>
                <a:spcPct val="100000"/>
              </a:lnSpc>
              <a:spcBef>
                <a:spcPts val="0"/>
              </a:spcBef>
              <a:spcAft>
                <a:spcPts val="0"/>
              </a:spcAft>
              <a:buClr>
                <a:srgbClr val="343C44"/>
              </a:buClr>
              <a:buSzPts val="3600"/>
              <a:buNone/>
              <a:defRPr sz="3600" b="1">
                <a:solidFill>
                  <a:srgbClr val="343C44"/>
                </a:solidFill>
              </a:defRPr>
            </a:lvl9pPr>
          </a:lstStyle>
          <a:p>
            <a:endParaRPr/>
          </a:p>
        </p:txBody>
      </p:sp>
      <p:sp>
        <p:nvSpPr>
          <p:cNvPr id="56" name="Google Shape;56;p13"/>
          <p:cNvSpPr txBox="1">
            <a:spLocks noGrp="1"/>
          </p:cNvSpPr>
          <p:nvPr>
            <p:ph type="subTitle" idx="1"/>
          </p:nvPr>
        </p:nvSpPr>
        <p:spPr>
          <a:xfrm>
            <a:off x="2429850" y="3493650"/>
            <a:ext cx="4287600" cy="788100"/>
          </a:xfrm>
          <a:prstGeom prst="rect">
            <a:avLst/>
          </a:prstGeom>
          <a:noFill/>
        </p:spPr>
        <p:txBody>
          <a:bodyPr spcFirstLastPara="1" wrap="square" lIns="91425" tIns="91425" rIns="91425" bIns="91425" anchor="t" anchorCtr="0">
            <a:normAutofit/>
          </a:bodyPr>
          <a:lstStyle>
            <a:lvl1pPr lvl="0" algn="ctr">
              <a:lnSpc>
                <a:spcPct val="100000"/>
              </a:lnSpc>
              <a:spcBef>
                <a:spcPts val="0"/>
              </a:spcBef>
              <a:spcAft>
                <a:spcPts val="0"/>
              </a:spcAft>
              <a:buClr>
                <a:srgbClr val="FFFFFF"/>
              </a:buClr>
              <a:buSzPts val="1800"/>
              <a:buNone/>
              <a:defRPr sz="18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a:endParaRPr/>
          </a:p>
        </p:txBody>
      </p:sp>
      <p:sp>
        <p:nvSpPr>
          <p:cNvPr id="57" name="Google Shape;57;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434343"/>
                </a:solidFill>
              </a:defRPr>
            </a:lvl1pPr>
            <a:lvl2pPr lvl="1" algn="r">
              <a:lnSpc>
                <a:spcPct val="100000"/>
              </a:lnSpc>
              <a:spcAft>
                <a:spcPts val="0"/>
              </a:spcAft>
              <a:buNone/>
              <a:defRPr sz="1000">
                <a:solidFill>
                  <a:srgbClr val="434343"/>
                </a:solidFill>
              </a:defRPr>
            </a:lvl2pPr>
            <a:lvl3pPr lvl="2" algn="r">
              <a:lnSpc>
                <a:spcPct val="100000"/>
              </a:lnSpc>
              <a:spcAft>
                <a:spcPts val="0"/>
              </a:spcAft>
              <a:buNone/>
              <a:defRPr sz="1000">
                <a:solidFill>
                  <a:srgbClr val="434343"/>
                </a:solidFill>
              </a:defRPr>
            </a:lvl3pPr>
            <a:lvl4pPr lvl="3" algn="r">
              <a:lnSpc>
                <a:spcPct val="100000"/>
              </a:lnSpc>
              <a:spcAft>
                <a:spcPts val="0"/>
              </a:spcAft>
              <a:buNone/>
              <a:defRPr sz="1000">
                <a:solidFill>
                  <a:srgbClr val="434343"/>
                </a:solidFill>
              </a:defRPr>
            </a:lvl4pPr>
            <a:lvl5pPr lvl="4" algn="r">
              <a:lnSpc>
                <a:spcPct val="100000"/>
              </a:lnSpc>
              <a:spcAft>
                <a:spcPts val="0"/>
              </a:spcAft>
              <a:buNone/>
              <a:defRPr sz="1000">
                <a:solidFill>
                  <a:srgbClr val="434343"/>
                </a:solidFill>
              </a:defRPr>
            </a:lvl5pPr>
            <a:lvl6pPr lvl="5" algn="r">
              <a:lnSpc>
                <a:spcPct val="100000"/>
              </a:lnSpc>
              <a:spcAft>
                <a:spcPts val="0"/>
              </a:spcAft>
              <a:buNone/>
              <a:defRPr sz="1000">
                <a:solidFill>
                  <a:srgbClr val="434343"/>
                </a:solidFill>
              </a:defRPr>
            </a:lvl6pPr>
            <a:lvl7pPr lvl="6" algn="r">
              <a:lnSpc>
                <a:spcPct val="100000"/>
              </a:lnSpc>
              <a:spcAft>
                <a:spcPts val="0"/>
              </a:spcAft>
              <a:buNone/>
              <a:defRPr sz="1000">
                <a:solidFill>
                  <a:srgbClr val="434343"/>
                </a:solidFill>
              </a:defRPr>
            </a:lvl7pPr>
            <a:lvl8pPr lvl="7" algn="r">
              <a:lnSpc>
                <a:spcPct val="100000"/>
              </a:lnSpc>
              <a:spcAft>
                <a:spcPts val="0"/>
              </a:spcAft>
              <a:buNone/>
              <a:defRPr sz="1000">
                <a:solidFill>
                  <a:srgbClr val="434343"/>
                </a:solidFill>
              </a:defRPr>
            </a:lvl8pPr>
            <a:lvl9pPr lvl="8" algn="r">
              <a:lnSpc>
                <a:spcPct val="100000"/>
              </a:lnSpc>
              <a:spcAft>
                <a:spcPts val="0"/>
              </a:spcAft>
              <a:buNone/>
              <a:defRPr sz="1000">
                <a:solidFill>
                  <a:srgbClr val="43434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
  <p:cSld name="AUTOLAYOUT_1">
    <p:spTree>
      <p:nvGrpSpPr>
        <p:cNvPr id="1" name="Shape 58"/>
        <p:cNvGrpSpPr/>
        <p:nvPr/>
      </p:nvGrpSpPr>
      <p:grpSpPr>
        <a:xfrm>
          <a:off x="0" y="0"/>
          <a:ext cx="0" cy="0"/>
          <a:chOff x="0" y="0"/>
          <a:chExt cx="0" cy="0"/>
        </a:xfrm>
      </p:grpSpPr>
      <p:sp>
        <p:nvSpPr>
          <p:cNvPr id="59" name="Google Shape;59;p14"/>
          <p:cNvSpPr/>
          <p:nvPr/>
        </p:nvSpPr>
        <p:spPr>
          <a:xfrm>
            <a:off x="0" y="0"/>
            <a:ext cx="9144000" cy="5143500"/>
          </a:xfrm>
          <a:prstGeom prst="rect">
            <a:avLst/>
          </a:prstGeom>
          <a:solidFill>
            <a:srgbClr val="112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0" name="Google Shape;60;p14"/>
          <p:cNvPicPr preferRelativeResize="0"/>
          <p:nvPr/>
        </p:nvPicPr>
        <p:blipFill rotWithShape="1">
          <a:blip r:embed="rId2">
            <a:alphaModFix/>
          </a:blip>
          <a:srcRect l="38684"/>
          <a:stretch/>
        </p:blipFill>
        <p:spPr>
          <a:xfrm>
            <a:off x="2291" y="1007350"/>
            <a:ext cx="1272100" cy="3128806"/>
          </a:xfrm>
          <a:prstGeom prst="rect">
            <a:avLst/>
          </a:prstGeom>
          <a:noFill/>
          <a:ln>
            <a:noFill/>
          </a:ln>
        </p:spPr>
      </p:pic>
      <p:sp>
        <p:nvSpPr>
          <p:cNvPr id="61" name="Google Shape;61;p14"/>
          <p:cNvSpPr txBox="1">
            <a:spLocks noGrp="1"/>
          </p:cNvSpPr>
          <p:nvPr>
            <p:ph type="ctrTitle"/>
          </p:nvPr>
        </p:nvSpPr>
        <p:spPr>
          <a:xfrm>
            <a:off x="1884750" y="711325"/>
            <a:ext cx="6947700" cy="9960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62" name="Google Shape;62;p14"/>
          <p:cNvSpPr txBox="1">
            <a:spLocks noGrp="1"/>
          </p:cNvSpPr>
          <p:nvPr>
            <p:ph type="body" idx="1"/>
          </p:nvPr>
        </p:nvSpPr>
        <p:spPr>
          <a:xfrm>
            <a:off x="1884750" y="1825575"/>
            <a:ext cx="6947700" cy="2743200"/>
          </a:xfrm>
          <a:prstGeom prst="rect">
            <a:avLst/>
          </a:prstGeom>
          <a:noFill/>
        </p:spPr>
        <p:txBody>
          <a:bodyPr spcFirstLastPara="1" wrap="square" lIns="91425" tIns="91425" rIns="91425" bIns="91425" anchor="t" anchorCtr="0">
            <a:normAutofit/>
          </a:bodyPr>
          <a:lstStyle>
            <a:lvl1pPr marL="457200" lvl="0" indent="-330200" algn="l">
              <a:lnSpc>
                <a:spcPct val="115000"/>
              </a:lnSpc>
              <a:spcBef>
                <a:spcPts val="0"/>
              </a:spcBef>
              <a:spcAft>
                <a:spcPts val="0"/>
              </a:spcAft>
              <a:buClr>
                <a:srgbClr val="FFFFFF"/>
              </a:buClr>
              <a:buSzPts val="1600"/>
              <a:buChar char="●"/>
              <a:defRPr sz="1600">
                <a:solidFill>
                  <a:srgbClr val="FFFFFF"/>
                </a:solidFill>
              </a:defRPr>
            </a:lvl1pPr>
            <a:lvl2pPr marL="914400" lvl="1" indent="-317500" algn="l">
              <a:lnSpc>
                <a:spcPct val="115000"/>
              </a:lnSpc>
              <a:spcBef>
                <a:spcPts val="0"/>
              </a:spcBef>
              <a:spcAft>
                <a:spcPts val="0"/>
              </a:spcAft>
              <a:buClr>
                <a:srgbClr val="FFFFFF"/>
              </a:buClr>
              <a:buSzPts val="1400"/>
              <a:buChar char="○"/>
              <a:defRPr sz="1400">
                <a:solidFill>
                  <a:srgbClr val="FFFFFF"/>
                </a:solidFill>
              </a:defRPr>
            </a:lvl2pPr>
            <a:lvl3pPr marL="1371600" lvl="2" indent="-317500" algn="l">
              <a:lnSpc>
                <a:spcPct val="115000"/>
              </a:lnSpc>
              <a:spcBef>
                <a:spcPts val="0"/>
              </a:spcBef>
              <a:spcAft>
                <a:spcPts val="0"/>
              </a:spcAft>
              <a:buClr>
                <a:srgbClr val="FFFFFF"/>
              </a:buClr>
              <a:buSzPts val="1400"/>
              <a:buChar char="■"/>
              <a:defRPr sz="1400">
                <a:solidFill>
                  <a:srgbClr val="FFFFFF"/>
                </a:solidFill>
              </a:defRPr>
            </a:lvl3pPr>
            <a:lvl4pPr marL="1828800" lvl="3" indent="-317500" algn="l">
              <a:lnSpc>
                <a:spcPct val="115000"/>
              </a:lnSpc>
              <a:spcBef>
                <a:spcPts val="0"/>
              </a:spcBef>
              <a:spcAft>
                <a:spcPts val="0"/>
              </a:spcAft>
              <a:buClr>
                <a:srgbClr val="FFFFFF"/>
              </a:buClr>
              <a:buSzPts val="1400"/>
              <a:buChar char="●"/>
              <a:defRPr sz="1400">
                <a:solidFill>
                  <a:srgbClr val="FFFFFF"/>
                </a:solidFill>
              </a:defRPr>
            </a:lvl4pPr>
            <a:lvl5pPr marL="2286000" lvl="4" indent="-317500" algn="l">
              <a:lnSpc>
                <a:spcPct val="115000"/>
              </a:lnSpc>
              <a:spcBef>
                <a:spcPts val="0"/>
              </a:spcBef>
              <a:spcAft>
                <a:spcPts val="0"/>
              </a:spcAft>
              <a:buClr>
                <a:srgbClr val="FFFFFF"/>
              </a:buClr>
              <a:buSzPts val="1400"/>
              <a:buChar char="○"/>
              <a:defRPr sz="1400">
                <a:solidFill>
                  <a:srgbClr val="FFFFFF"/>
                </a:solidFill>
              </a:defRPr>
            </a:lvl5pPr>
            <a:lvl6pPr marL="2743200" lvl="5" indent="-317500" algn="l">
              <a:lnSpc>
                <a:spcPct val="115000"/>
              </a:lnSpc>
              <a:spcBef>
                <a:spcPts val="0"/>
              </a:spcBef>
              <a:spcAft>
                <a:spcPts val="0"/>
              </a:spcAft>
              <a:buClr>
                <a:srgbClr val="FFFFFF"/>
              </a:buClr>
              <a:buSzPts val="1400"/>
              <a:buChar char="■"/>
              <a:defRPr sz="1400">
                <a:solidFill>
                  <a:srgbClr val="FFFFFF"/>
                </a:solidFill>
              </a:defRPr>
            </a:lvl6pPr>
            <a:lvl7pPr marL="3200400" lvl="6" indent="-317500" algn="l">
              <a:lnSpc>
                <a:spcPct val="115000"/>
              </a:lnSpc>
              <a:spcBef>
                <a:spcPts val="0"/>
              </a:spcBef>
              <a:spcAft>
                <a:spcPts val="0"/>
              </a:spcAft>
              <a:buClr>
                <a:srgbClr val="FFFFFF"/>
              </a:buClr>
              <a:buSzPts val="1400"/>
              <a:buChar char="●"/>
              <a:defRPr sz="1400">
                <a:solidFill>
                  <a:srgbClr val="FFFFFF"/>
                </a:solidFill>
              </a:defRPr>
            </a:lvl7pPr>
            <a:lvl8pPr marL="3657600" lvl="7" indent="-317500" algn="l">
              <a:lnSpc>
                <a:spcPct val="115000"/>
              </a:lnSpc>
              <a:spcBef>
                <a:spcPts val="0"/>
              </a:spcBef>
              <a:spcAft>
                <a:spcPts val="0"/>
              </a:spcAft>
              <a:buClr>
                <a:srgbClr val="FFFFFF"/>
              </a:buClr>
              <a:buSzPts val="1400"/>
              <a:buChar char="○"/>
              <a:defRPr sz="1400">
                <a:solidFill>
                  <a:srgbClr val="FFFFFF"/>
                </a:solidFill>
              </a:defRPr>
            </a:lvl8pPr>
            <a:lvl9pPr marL="4114800" lvl="8" indent="-317500" algn="l">
              <a:lnSpc>
                <a:spcPct val="115000"/>
              </a:lnSpc>
              <a:spcBef>
                <a:spcPts val="0"/>
              </a:spcBef>
              <a:spcAft>
                <a:spcPts val="0"/>
              </a:spcAft>
              <a:buClr>
                <a:srgbClr val="FFFFFF"/>
              </a:buClr>
              <a:buSzPts val="1400"/>
              <a:buChar char="■"/>
              <a:defRPr sz="1400">
                <a:solidFill>
                  <a:srgbClr val="FFFFFF"/>
                </a:solidFill>
              </a:defRPr>
            </a:lvl9pPr>
          </a:lstStyle>
          <a:p>
            <a:endParaRPr/>
          </a:p>
        </p:txBody>
      </p:sp>
      <p:sp>
        <p:nvSpPr>
          <p:cNvPr id="63" name="Google Shape;63;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2">
  <p:cSld name="AUTOLAYOUT_2">
    <p:bg>
      <p:bgPr>
        <a:solidFill>
          <a:srgbClr val="FFFFFF"/>
        </a:solidFill>
        <a:effectLst/>
      </p:bgPr>
    </p:bg>
    <p:spTree>
      <p:nvGrpSpPr>
        <p:cNvPr id="1" name="Shape 64"/>
        <p:cNvGrpSpPr/>
        <p:nvPr/>
      </p:nvGrpSpPr>
      <p:grpSpPr>
        <a:xfrm>
          <a:off x="0" y="0"/>
          <a:ext cx="0" cy="0"/>
          <a:chOff x="0" y="0"/>
          <a:chExt cx="0" cy="0"/>
        </a:xfrm>
      </p:grpSpPr>
      <p:sp>
        <p:nvSpPr>
          <p:cNvPr id="65" name="Google Shape;65;p15"/>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50" y="1069800"/>
            <a:ext cx="9144000" cy="22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txBox="1">
            <a:spLocks noGrp="1"/>
          </p:cNvSpPr>
          <p:nvPr>
            <p:ph type="title"/>
          </p:nvPr>
        </p:nvSpPr>
        <p:spPr>
          <a:xfrm>
            <a:off x="311750" y="1225200"/>
            <a:ext cx="8520600" cy="1963500"/>
          </a:xfrm>
          <a:prstGeom prst="rect">
            <a:avLst/>
          </a:prstGeom>
          <a:noFill/>
        </p:spPr>
        <p:txBody>
          <a:bodyPr spcFirstLastPara="1" wrap="square" lIns="91425" tIns="91425" rIns="91425" bIns="91425" anchor="ctr" anchorCtr="0">
            <a:normAutofit/>
          </a:bodyPr>
          <a:lstStyle>
            <a:lvl1pPr lvl="0" algn="ctr">
              <a:lnSpc>
                <a:spcPct val="100000"/>
              </a:lnSpc>
              <a:spcBef>
                <a:spcPts val="0"/>
              </a:spcBef>
              <a:spcAft>
                <a:spcPts val="0"/>
              </a:spcAft>
              <a:buNone/>
              <a:defRPr sz="9600" b="1">
                <a:solidFill>
                  <a:schemeClr val="lt1"/>
                </a:solidFill>
              </a:defRPr>
            </a:lvl1pPr>
            <a:lvl2pPr lvl="1" algn="ctr">
              <a:lnSpc>
                <a:spcPct val="100000"/>
              </a:lnSpc>
              <a:spcBef>
                <a:spcPts val="0"/>
              </a:spcBef>
              <a:spcAft>
                <a:spcPts val="0"/>
              </a:spcAft>
              <a:buNone/>
              <a:defRPr sz="9600" b="1">
                <a:solidFill>
                  <a:schemeClr val="lt1"/>
                </a:solidFill>
              </a:defRPr>
            </a:lvl2pPr>
            <a:lvl3pPr lvl="2" algn="ctr">
              <a:lnSpc>
                <a:spcPct val="100000"/>
              </a:lnSpc>
              <a:spcBef>
                <a:spcPts val="0"/>
              </a:spcBef>
              <a:spcAft>
                <a:spcPts val="0"/>
              </a:spcAft>
              <a:buNone/>
              <a:defRPr sz="9600" b="1">
                <a:solidFill>
                  <a:schemeClr val="lt1"/>
                </a:solidFill>
              </a:defRPr>
            </a:lvl3pPr>
            <a:lvl4pPr lvl="3" algn="ctr">
              <a:lnSpc>
                <a:spcPct val="100000"/>
              </a:lnSpc>
              <a:spcBef>
                <a:spcPts val="0"/>
              </a:spcBef>
              <a:spcAft>
                <a:spcPts val="0"/>
              </a:spcAft>
              <a:buNone/>
              <a:defRPr sz="9600" b="1">
                <a:solidFill>
                  <a:schemeClr val="lt1"/>
                </a:solidFill>
              </a:defRPr>
            </a:lvl4pPr>
            <a:lvl5pPr lvl="4" algn="ctr">
              <a:lnSpc>
                <a:spcPct val="100000"/>
              </a:lnSpc>
              <a:spcBef>
                <a:spcPts val="0"/>
              </a:spcBef>
              <a:spcAft>
                <a:spcPts val="0"/>
              </a:spcAft>
              <a:buNone/>
              <a:defRPr sz="9600" b="1">
                <a:solidFill>
                  <a:schemeClr val="lt1"/>
                </a:solidFill>
              </a:defRPr>
            </a:lvl5pPr>
            <a:lvl6pPr lvl="5" algn="ctr">
              <a:lnSpc>
                <a:spcPct val="100000"/>
              </a:lnSpc>
              <a:spcBef>
                <a:spcPts val="0"/>
              </a:spcBef>
              <a:spcAft>
                <a:spcPts val="0"/>
              </a:spcAft>
              <a:buNone/>
              <a:defRPr sz="9600" b="1">
                <a:solidFill>
                  <a:schemeClr val="lt1"/>
                </a:solidFill>
              </a:defRPr>
            </a:lvl6pPr>
            <a:lvl7pPr lvl="6" algn="ctr">
              <a:lnSpc>
                <a:spcPct val="100000"/>
              </a:lnSpc>
              <a:spcBef>
                <a:spcPts val="0"/>
              </a:spcBef>
              <a:spcAft>
                <a:spcPts val="0"/>
              </a:spcAft>
              <a:buNone/>
              <a:defRPr sz="9600" b="1">
                <a:solidFill>
                  <a:schemeClr val="lt1"/>
                </a:solidFill>
              </a:defRPr>
            </a:lvl7pPr>
            <a:lvl8pPr lvl="7" algn="ctr">
              <a:lnSpc>
                <a:spcPct val="100000"/>
              </a:lnSpc>
              <a:spcBef>
                <a:spcPts val="0"/>
              </a:spcBef>
              <a:spcAft>
                <a:spcPts val="0"/>
              </a:spcAft>
              <a:buNone/>
              <a:defRPr sz="9600" b="1">
                <a:solidFill>
                  <a:schemeClr val="lt1"/>
                </a:solidFill>
              </a:defRPr>
            </a:lvl8pPr>
            <a:lvl9pPr lvl="8" algn="ctr">
              <a:lnSpc>
                <a:spcPct val="100000"/>
              </a:lnSpc>
              <a:spcBef>
                <a:spcPts val="0"/>
              </a:spcBef>
              <a:spcAft>
                <a:spcPts val="0"/>
              </a:spcAft>
              <a:buNone/>
              <a:defRPr sz="9600" b="1">
                <a:solidFill>
                  <a:schemeClr val="lt1"/>
                </a:solidFill>
              </a:defRPr>
            </a:lvl9pPr>
          </a:lstStyle>
          <a:p>
            <a:endParaRPr/>
          </a:p>
        </p:txBody>
      </p:sp>
      <p:sp>
        <p:nvSpPr>
          <p:cNvPr id="68" name="Google Shape;68;p15"/>
          <p:cNvSpPr txBox="1">
            <a:spLocks noGrp="1"/>
          </p:cNvSpPr>
          <p:nvPr>
            <p:ph type="body" idx="1"/>
          </p:nvPr>
        </p:nvSpPr>
        <p:spPr>
          <a:xfrm>
            <a:off x="593900" y="3496500"/>
            <a:ext cx="7956300" cy="577200"/>
          </a:xfrm>
          <a:prstGeom prst="rect">
            <a:avLst/>
          </a:prstGeom>
          <a:noFill/>
        </p:spPr>
        <p:txBody>
          <a:bodyPr spcFirstLastPara="1" wrap="square" lIns="91425" tIns="91425" rIns="91425" bIns="91425" anchor="t" anchorCtr="0">
            <a:normAutofit/>
          </a:bodyPr>
          <a:lstStyle>
            <a:lvl1pPr marL="457200" lvl="0" indent="-381000" algn="ctr">
              <a:lnSpc>
                <a:spcPct val="115000"/>
              </a:lnSpc>
              <a:spcBef>
                <a:spcPts val="0"/>
              </a:spcBef>
              <a:spcAft>
                <a:spcPts val="0"/>
              </a:spcAft>
              <a:buClr>
                <a:schemeClr val="dk2"/>
              </a:buClr>
              <a:buSzPts val="2400"/>
              <a:buChar char="●"/>
              <a:defRPr sz="2400">
                <a:solidFill>
                  <a:schemeClr val="dk2"/>
                </a:solidFill>
              </a:defRPr>
            </a:lvl1pPr>
            <a:lvl2pPr marL="914400" lvl="1" indent="-355600" algn="ctr">
              <a:lnSpc>
                <a:spcPct val="115000"/>
              </a:lnSpc>
              <a:spcBef>
                <a:spcPts val="0"/>
              </a:spcBef>
              <a:spcAft>
                <a:spcPts val="0"/>
              </a:spcAft>
              <a:buClr>
                <a:schemeClr val="dk2"/>
              </a:buClr>
              <a:buSzPts val="2000"/>
              <a:buChar char="○"/>
              <a:defRPr sz="2000">
                <a:solidFill>
                  <a:schemeClr val="dk2"/>
                </a:solidFill>
              </a:defRPr>
            </a:lvl2pPr>
            <a:lvl3pPr marL="1371600" lvl="2" indent="-355600" algn="ctr">
              <a:lnSpc>
                <a:spcPct val="115000"/>
              </a:lnSpc>
              <a:spcBef>
                <a:spcPts val="0"/>
              </a:spcBef>
              <a:spcAft>
                <a:spcPts val="0"/>
              </a:spcAft>
              <a:buClr>
                <a:schemeClr val="dk2"/>
              </a:buClr>
              <a:buSzPts val="2000"/>
              <a:buChar char="■"/>
              <a:defRPr sz="2000">
                <a:solidFill>
                  <a:schemeClr val="dk2"/>
                </a:solidFill>
              </a:defRPr>
            </a:lvl3pPr>
            <a:lvl4pPr marL="1828800" lvl="3" indent="-355600" algn="ctr">
              <a:lnSpc>
                <a:spcPct val="115000"/>
              </a:lnSpc>
              <a:spcBef>
                <a:spcPts val="0"/>
              </a:spcBef>
              <a:spcAft>
                <a:spcPts val="0"/>
              </a:spcAft>
              <a:buClr>
                <a:schemeClr val="dk2"/>
              </a:buClr>
              <a:buSzPts val="2000"/>
              <a:buChar char="●"/>
              <a:defRPr sz="2000">
                <a:solidFill>
                  <a:schemeClr val="dk2"/>
                </a:solidFill>
              </a:defRPr>
            </a:lvl4pPr>
            <a:lvl5pPr marL="2286000" lvl="4" indent="-355600" algn="ctr">
              <a:lnSpc>
                <a:spcPct val="115000"/>
              </a:lnSpc>
              <a:spcBef>
                <a:spcPts val="0"/>
              </a:spcBef>
              <a:spcAft>
                <a:spcPts val="0"/>
              </a:spcAft>
              <a:buClr>
                <a:schemeClr val="dk2"/>
              </a:buClr>
              <a:buSzPts val="2000"/>
              <a:buChar char="○"/>
              <a:defRPr sz="2000">
                <a:solidFill>
                  <a:schemeClr val="dk2"/>
                </a:solidFill>
              </a:defRPr>
            </a:lvl5pPr>
            <a:lvl6pPr marL="2743200" lvl="5" indent="-355600" algn="ctr">
              <a:lnSpc>
                <a:spcPct val="115000"/>
              </a:lnSpc>
              <a:spcBef>
                <a:spcPts val="0"/>
              </a:spcBef>
              <a:spcAft>
                <a:spcPts val="0"/>
              </a:spcAft>
              <a:buClr>
                <a:schemeClr val="dk2"/>
              </a:buClr>
              <a:buSzPts val="2000"/>
              <a:buChar char="■"/>
              <a:defRPr sz="2000">
                <a:solidFill>
                  <a:schemeClr val="dk2"/>
                </a:solidFill>
              </a:defRPr>
            </a:lvl6pPr>
            <a:lvl7pPr marL="3200400" lvl="6" indent="-355600" algn="ctr">
              <a:lnSpc>
                <a:spcPct val="115000"/>
              </a:lnSpc>
              <a:spcBef>
                <a:spcPts val="0"/>
              </a:spcBef>
              <a:spcAft>
                <a:spcPts val="0"/>
              </a:spcAft>
              <a:buClr>
                <a:schemeClr val="dk2"/>
              </a:buClr>
              <a:buSzPts val="2000"/>
              <a:buChar char="●"/>
              <a:defRPr sz="2000">
                <a:solidFill>
                  <a:schemeClr val="dk2"/>
                </a:solidFill>
              </a:defRPr>
            </a:lvl7pPr>
            <a:lvl8pPr marL="3657600" lvl="7" indent="-355600" algn="ctr">
              <a:lnSpc>
                <a:spcPct val="115000"/>
              </a:lnSpc>
              <a:spcBef>
                <a:spcPts val="0"/>
              </a:spcBef>
              <a:spcAft>
                <a:spcPts val="0"/>
              </a:spcAft>
              <a:buClr>
                <a:schemeClr val="dk2"/>
              </a:buClr>
              <a:buSzPts val="2000"/>
              <a:buChar char="○"/>
              <a:defRPr sz="2000">
                <a:solidFill>
                  <a:schemeClr val="dk2"/>
                </a:solidFill>
              </a:defRPr>
            </a:lvl8pPr>
            <a:lvl9pPr marL="4114800" lvl="8" indent="-355600" algn="ctr">
              <a:lnSpc>
                <a:spcPct val="115000"/>
              </a:lnSpc>
              <a:spcBef>
                <a:spcPts val="0"/>
              </a:spcBef>
              <a:spcAft>
                <a:spcPts val="0"/>
              </a:spcAft>
              <a:buClr>
                <a:schemeClr val="dk2"/>
              </a:buClr>
              <a:buSzPts val="2000"/>
              <a:buChar char="■"/>
              <a:defRPr sz="2000">
                <a:solidFill>
                  <a:schemeClr val="dk2"/>
                </a:solidFill>
              </a:defRPr>
            </a:lvl9pPr>
          </a:lstStyle>
          <a:p>
            <a:endParaRPr/>
          </a:p>
        </p:txBody>
      </p:sp>
      <p:sp>
        <p:nvSpPr>
          <p:cNvPr id="69" name="Google Shape;69;p15"/>
          <p:cNvSpPr txBox="1">
            <a:spLocks noGrp="1"/>
          </p:cNvSpPr>
          <p:nvPr>
            <p:ph type="sldNum" idx="12"/>
          </p:nvPr>
        </p:nvSpPr>
        <p:spPr>
          <a:xfrm>
            <a:off x="8497999" y="4688759"/>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www.cs.toronto.edu/~arnold/427/18s/427_18S/indepth/dirty-cow/index.html"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ctrTitle"/>
          </p:nvPr>
        </p:nvSpPr>
        <p:spPr>
          <a:xfrm>
            <a:off x="1883125" y="1447250"/>
            <a:ext cx="5400900" cy="1971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Container Security: Issues, Challenges, and the Road Ahead</a:t>
            </a:r>
            <a:endParaRPr/>
          </a:p>
        </p:txBody>
      </p:sp>
      <p:sp>
        <p:nvSpPr>
          <p:cNvPr id="75" name="Google Shape;75;p16"/>
          <p:cNvSpPr txBox="1">
            <a:spLocks noGrp="1"/>
          </p:cNvSpPr>
          <p:nvPr>
            <p:ph type="subTitle" idx="1"/>
          </p:nvPr>
        </p:nvSpPr>
        <p:spPr>
          <a:xfrm>
            <a:off x="2429850" y="3493650"/>
            <a:ext cx="4287600" cy="788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1884750" y="711325"/>
            <a:ext cx="6947700" cy="9960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TERMINOLOGIES(Contd.)</a:t>
            </a:r>
            <a:endParaRPr/>
          </a:p>
        </p:txBody>
      </p:sp>
      <p:sp>
        <p:nvSpPr>
          <p:cNvPr id="130" name="Google Shape;130;p25"/>
          <p:cNvSpPr txBox="1">
            <a:spLocks noGrp="1"/>
          </p:cNvSpPr>
          <p:nvPr>
            <p:ph type="body" idx="1"/>
          </p:nvPr>
        </p:nvSpPr>
        <p:spPr>
          <a:xfrm>
            <a:off x="1884750" y="1825575"/>
            <a:ext cx="6947700" cy="2743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b="1" dirty="0">
                <a:latin typeface="Courier New"/>
                <a:ea typeface="Courier New"/>
                <a:cs typeface="Courier New"/>
                <a:sym typeface="Courier New"/>
              </a:rPr>
              <a:t>vTPM(Virtual Trusted Platform Modules</a:t>
            </a:r>
            <a:r>
              <a:rPr lang="en" dirty="0">
                <a:latin typeface="Courier New"/>
                <a:ea typeface="Courier New"/>
                <a:cs typeface="Courier New"/>
                <a:sym typeface="Courier New"/>
              </a:rPr>
              <a:t>):</a:t>
            </a:r>
            <a:r>
              <a:rPr lang="en" dirty="0"/>
              <a:t> </a:t>
            </a:r>
            <a:r>
              <a:rPr lang="en" dirty="0">
                <a:latin typeface="Courier New"/>
                <a:ea typeface="Courier New"/>
                <a:cs typeface="Courier New"/>
                <a:sym typeface="Courier New"/>
              </a:rPr>
              <a:t>This is an open source virtual machine monitor developed by Cambridge University. It provides hardware based security related function like random number generation, attestation and key generation. For example, It helps OS to generate private key and store it but these keys are not exposed to OS. As a result, even if OS is corrupted clients data is secured. </a:t>
            </a:r>
            <a:endParaRPr dirty="0">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50" y="1225200"/>
            <a:ext cx="8520600" cy="1963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
        <p:nvSpPr>
          <p:cNvPr id="136" name="Google Shape;136;p26"/>
          <p:cNvSpPr txBox="1">
            <a:spLocks noGrp="1"/>
          </p:cNvSpPr>
          <p:nvPr>
            <p:ph type="body" idx="1"/>
          </p:nvPr>
        </p:nvSpPr>
        <p:spPr>
          <a:xfrm>
            <a:off x="593900" y="3496500"/>
            <a:ext cx="7956300" cy="577200"/>
          </a:xfrm>
          <a:prstGeom prst="rect">
            <a:avLst/>
          </a:prstGeom>
        </p:spPr>
        <p:txBody>
          <a:bodyPr spcFirstLastPara="1" wrap="square" lIns="91425" tIns="91425" rIns="91425" bIns="91425" anchor="t" anchorCtr="0">
            <a:normAutofit/>
          </a:bodyPr>
          <a:lstStyle/>
          <a:p>
            <a:pPr marL="0" lvl="0" indent="0" algn="ctr" rtl="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ctrTitle"/>
          </p:nvPr>
        </p:nvSpPr>
        <p:spPr>
          <a:xfrm>
            <a:off x="1884750" y="711325"/>
            <a:ext cx="6947700" cy="9960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TERMINOLOGIES</a:t>
            </a:r>
            <a:endParaRPr/>
          </a:p>
        </p:txBody>
      </p:sp>
      <p:sp>
        <p:nvSpPr>
          <p:cNvPr id="81" name="Google Shape;81;p17"/>
          <p:cNvSpPr txBox="1">
            <a:spLocks noGrp="1"/>
          </p:cNvSpPr>
          <p:nvPr>
            <p:ph type="body" idx="1"/>
          </p:nvPr>
        </p:nvSpPr>
        <p:spPr>
          <a:xfrm>
            <a:off x="1884750" y="1825575"/>
            <a:ext cx="6947700" cy="2743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Font typeface="Courier New"/>
              <a:buChar char="❏"/>
            </a:pPr>
            <a:r>
              <a:rPr lang="en" b="1" dirty="0">
                <a:latin typeface="Courier New"/>
                <a:ea typeface="Courier New"/>
                <a:cs typeface="Courier New"/>
                <a:sym typeface="Courier New"/>
              </a:rPr>
              <a:t>Sandbox</a:t>
            </a:r>
            <a:r>
              <a:rPr lang="en" dirty="0">
                <a:latin typeface="Courier New"/>
                <a:ea typeface="Courier New"/>
                <a:cs typeface="Courier New"/>
                <a:sym typeface="Courier New"/>
              </a:rPr>
              <a:t>: An isolated testing environment that enables the user to run programs or open files without affecting the application. This is mainly used to test potentially malicious software.</a:t>
            </a:r>
            <a:endParaRPr dirty="0">
              <a:latin typeface="Courier New"/>
              <a:ea typeface="Courier New"/>
              <a:cs typeface="Courier New"/>
              <a:sym typeface="Courier New"/>
            </a:endParaRPr>
          </a:p>
          <a:p>
            <a:pPr marL="457200" lvl="0" indent="-330200" algn="l" rtl="0">
              <a:spcBef>
                <a:spcPts val="0"/>
              </a:spcBef>
              <a:spcAft>
                <a:spcPts val="0"/>
              </a:spcAft>
              <a:buSzPts val="1600"/>
              <a:buFont typeface="Courier New"/>
              <a:buChar char="❏"/>
            </a:pPr>
            <a:r>
              <a:rPr lang="en" b="1" dirty="0">
                <a:latin typeface="Courier New"/>
                <a:ea typeface="Courier New"/>
                <a:cs typeface="Courier New"/>
                <a:sym typeface="Courier New"/>
              </a:rPr>
              <a:t>CVE: </a:t>
            </a:r>
            <a:r>
              <a:rPr lang="en" dirty="0">
                <a:latin typeface="Courier New"/>
                <a:ea typeface="Courier New"/>
                <a:cs typeface="Courier New"/>
                <a:sym typeface="Courier New"/>
              </a:rPr>
              <a:t>Common Vulnerabilities and Exposures.</a:t>
            </a:r>
            <a:endParaRPr dirty="0">
              <a:latin typeface="Courier New"/>
              <a:ea typeface="Courier New"/>
              <a:cs typeface="Courier New"/>
              <a:sym typeface="Courier New"/>
            </a:endParaRPr>
          </a:p>
          <a:p>
            <a:pPr marL="457200" lvl="0" indent="-330200" algn="l" rtl="0">
              <a:spcBef>
                <a:spcPts val="0"/>
              </a:spcBef>
              <a:spcAft>
                <a:spcPts val="0"/>
              </a:spcAft>
              <a:buSzPts val="1600"/>
              <a:buFont typeface="Courier New"/>
              <a:buChar char="❏"/>
            </a:pPr>
            <a:r>
              <a:rPr lang="en" b="1" dirty="0">
                <a:latin typeface="Courier New"/>
                <a:ea typeface="Courier New"/>
                <a:cs typeface="Courier New"/>
                <a:sym typeface="Courier New"/>
              </a:rPr>
              <a:t>ShellShock</a:t>
            </a:r>
            <a:r>
              <a:rPr lang="en" dirty="0">
                <a:latin typeface="Courier New"/>
                <a:ea typeface="Courier New"/>
                <a:cs typeface="Courier New"/>
                <a:sym typeface="Courier New"/>
              </a:rPr>
              <a:t>: This is a security bug. It enables an attacker to cause to bash to execute arbitrary command.</a:t>
            </a:r>
            <a:endParaRPr dirty="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ctrTitle"/>
          </p:nvPr>
        </p:nvSpPr>
        <p:spPr>
          <a:xfrm>
            <a:off x="1884750" y="711325"/>
            <a:ext cx="6947700" cy="9960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TERMINOLOGIES(Contd.)</a:t>
            </a:r>
            <a:endParaRPr/>
          </a:p>
        </p:txBody>
      </p:sp>
      <p:sp>
        <p:nvSpPr>
          <p:cNvPr id="87" name="Google Shape;87;p18"/>
          <p:cNvSpPr txBox="1">
            <a:spLocks noGrp="1"/>
          </p:cNvSpPr>
          <p:nvPr>
            <p:ph type="body" idx="1"/>
          </p:nvPr>
        </p:nvSpPr>
        <p:spPr>
          <a:xfrm>
            <a:off x="1884750" y="1825575"/>
            <a:ext cx="6947700" cy="2743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Font typeface="Courier New"/>
              <a:buChar char="❏"/>
            </a:pPr>
            <a:r>
              <a:rPr lang="en" b="1" dirty="0">
                <a:latin typeface="Courier New"/>
                <a:ea typeface="Courier New"/>
                <a:cs typeface="Courier New"/>
                <a:sym typeface="Courier New"/>
              </a:rPr>
              <a:t>Root Privileges</a:t>
            </a:r>
            <a:r>
              <a:rPr lang="en" dirty="0">
                <a:latin typeface="Courier New"/>
                <a:ea typeface="Courier New"/>
                <a:cs typeface="Courier New"/>
                <a:sym typeface="Courier New"/>
              </a:rPr>
              <a:t>: A user with this privileges can read or write any files on the system.</a:t>
            </a:r>
            <a:endParaRPr dirty="0">
              <a:latin typeface="Courier New"/>
              <a:ea typeface="Courier New"/>
              <a:cs typeface="Courier New"/>
              <a:sym typeface="Courier New"/>
            </a:endParaRPr>
          </a:p>
          <a:p>
            <a:pPr marL="457200" lvl="0" indent="-330200" algn="l" rtl="0">
              <a:spcBef>
                <a:spcPts val="0"/>
              </a:spcBef>
              <a:spcAft>
                <a:spcPts val="0"/>
              </a:spcAft>
              <a:buSzPts val="1600"/>
              <a:buFont typeface="Courier New"/>
              <a:buChar char="❏"/>
            </a:pPr>
            <a:r>
              <a:rPr lang="en" b="1" dirty="0">
                <a:latin typeface="Courier New"/>
                <a:ea typeface="Courier New"/>
                <a:cs typeface="Courier New"/>
                <a:sym typeface="Courier New"/>
              </a:rPr>
              <a:t>SSH(Secure Socket Shell</a:t>
            </a:r>
            <a:r>
              <a:rPr lang="en" dirty="0">
                <a:latin typeface="Courier New"/>
                <a:ea typeface="Courier New"/>
                <a:cs typeface="Courier New"/>
                <a:sym typeface="Courier New"/>
              </a:rPr>
              <a:t>): It enables remote access. It is a network protocol that gives users specially system administrator, a secure way to access a computer over an unsecured network</a:t>
            </a:r>
            <a:endParaRPr dirty="0">
              <a:latin typeface="Courier New"/>
              <a:ea typeface="Courier New"/>
              <a:cs typeface="Courier New"/>
              <a:sym typeface="Courier New"/>
            </a:endParaRPr>
          </a:p>
          <a:p>
            <a:pPr marL="457200" lvl="0" indent="-330200" algn="l" rtl="0">
              <a:spcBef>
                <a:spcPts val="0"/>
              </a:spcBef>
              <a:spcAft>
                <a:spcPts val="0"/>
              </a:spcAft>
              <a:buSzPts val="1600"/>
              <a:buFont typeface="Courier New"/>
              <a:buChar char="❏"/>
            </a:pPr>
            <a:r>
              <a:rPr lang="en" b="1" dirty="0">
                <a:latin typeface="Courier New"/>
                <a:ea typeface="Courier New"/>
                <a:cs typeface="Courier New"/>
                <a:sym typeface="Courier New"/>
              </a:rPr>
              <a:t>Privilege escalation</a:t>
            </a:r>
            <a:r>
              <a:rPr lang="en" dirty="0">
                <a:latin typeface="Courier New"/>
                <a:ea typeface="Courier New"/>
                <a:cs typeface="Courier New"/>
                <a:sym typeface="Courier New"/>
              </a:rPr>
              <a:t>: When an attacker logs into the host system using an account with elevated access privileges.</a:t>
            </a:r>
            <a:endParaRPr dirty="0">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ctrTitle"/>
          </p:nvPr>
        </p:nvSpPr>
        <p:spPr>
          <a:xfrm>
            <a:off x="1884750" y="711325"/>
            <a:ext cx="6947700" cy="9960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TERMINOLOGIES(Contd.)</a:t>
            </a:r>
            <a:endParaRPr/>
          </a:p>
        </p:txBody>
      </p:sp>
      <p:sp>
        <p:nvSpPr>
          <p:cNvPr id="93" name="Google Shape;93;p19"/>
          <p:cNvSpPr txBox="1">
            <a:spLocks noGrp="1"/>
          </p:cNvSpPr>
          <p:nvPr>
            <p:ph type="body" idx="1"/>
          </p:nvPr>
        </p:nvSpPr>
        <p:spPr>
          <a:xfrm>
            <a:off x="1856525" y="1832650"/>
            <a:ext cx="6947700" cy="2743200"/>
          </a:xfrm>
          <a:prstGeom prst="rect">
            <a:avLst/>
          </a:prstGeom>
        </p:spPr>
        <p:txBody>
          <a:bodyPr spcFirstLastPara="1" wrap="square" lIns="91425" tIns="91425" rIns="91425" bIns="91425" anchor="t" anchorCtr="0">
            <a:normAutofit lnSpcReduction="10000"/>
          </a:bodyPr>
          <a:lstStyle/>
          <a:p>
            <a:pPr marL="457200" lvl="0" indent="-330200" algn="l" rtl="0">
              <a:spcBef>
                <a:spcPts val="0"/>
              </a:spcBef>
              <a:spcAft>
                <a:spcPts val="0"/>
              </a:spcAft>
              <a:buSzPts val="1600"/>
              <a:buFont typeface="Courier New"/>
              <a:buChar char="❏"/>
            </a:pPr>
            <a:r>
              <a:rPr lang="en" b="1" dirty="0">
                <a:latin typeface="Courier New"/>
                <a:ea typeface="Courier New"/>
                <a:cs typeface="Courier New"/>
                <a:sym typeface="Courier New"/>
              </a:rPr>
              <a:t>SlowLoris</a:t>
            </a:r>
            <a:r>
              <a:rPr lang="en" dirty="0">
                <a:latin typeface="Courier New"/>
                <a:ea typeface="Courier New"/>
                <a:cs typeface="Courier New"/>
                <a:sym typeface="Courier New"/>
              </a:rPr>
              <a:t>: Slow http DoS attack. This attack exploits the fact that Apache wait for complete http headers to be received before closing a http connection. An attacker can send multiple incomplete GET request to keep the connections open in order to block other users from getting their request processed by the server.</a:t>
            </a:r>
            <a:endParaRPr dirty="0">
              <a:latin typeface="Courier New"/>
              <a:ea typeface="Courier New"/>
              <a:cs typeface="Courier New"/>
              <a:sym typeface="Courier New"/>
            </a:endParaRPr>
          </a:p>
          <a:p>
            <a:pPr marL="457200" lvl="0" indent="-330200" algn="l" rtl="0">
              <a:spcBef>
                <a:spcPts val="0"/>
              </a:spcBef>
              <a:spcAft>
                <a:spcPts val="0"/>
              </a:spcAft>
              <a:buSzPts val="1600"/>
              <a:buFont typeface="Courier New"/>
              <a:buChar char="❏"/>
            </a:pPr>
            <a:r>
              <a:rPr lang="en" b="1" dirty="0">
                <a:latin typeface="Courier New"/>
                <a:ea typeface="Courier New"/>
                <a:cs typeface="Courier New"/>
                <a:sym typeface="Courier New"/>
              </a:rPr>
              <a:t>Syn Flood</a:t>
            </a:r>
            <a:r>
              <a:rPr lang="en" dirty="0">
                <a:latin typeface="Courier New"/>
                <a:ea typeface="Courier New"/>
                <a:cs typeface="Courier New"/>
                <a:sym typeface="Courier New"/>
              </a:rPr>
              <a:t>: It may happen during 3-way handshake in TCP connection establishment phase. Attacker will send tons of SYN packets.</a:t>
            </a:r>
            <a:endParaRPr dirty="0">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1884750" y="711325"/>
            <a:ext cx="6947700" cy="9960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TERMINOLOGIES(Contd.)</a:t>
            </a:r>
            <a:endParaRPr/>
          </a:p>
        </p:txBody>
      </p:sp>
      <p:sp>
        <p:nvSpPr>
          <p:cNvPr id="99" name="Google Shape;99;p20"/>
          <p:cNvSpPr txBox="1">
            <a:spLocks noGrp="1"/>
          </p:cNvSpPr>
          <p:nvPr>
            <p:ph type="body" idx="1"/>
          </p:nvPr>
        </p:nvSpPr>
        <p:spPr>
          <a:xfrm>
            <a:off x="1884750" y="1825575"/>
            <a:ext cx="6947700" cy="2743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Font typeface="Courier New"/>
              <a:buChar char="❏"/>
            </a:pPr>
            <a:r>
              <a:rPr lang="en" b="1" dirty="0">
                <a:latin typeface="Courier New"/>
                <a:ea typeface="Courier New"/>
                <a:cs typeface="Courier New"/>
                <a:sym typeface="Courier New"/>
              </a:rPr>
              <a:t>ICMP flood or Ping flood attack</a:t>
            </a:r>
            <a:r>
              <a:rPr lang="en" dirty="0">
                <a:latin typeface="Courier New"/>
                <a:ea typeface="Courier New"/>
                <a:cs typeface="Courier New"/>
                <a:sym typeface="Courier New"/>
              </a:rPr>
              <a:t>: Attacker attempts to overwhelm a targeted device with ICMP echo request.</a:t>
            </a:r>
            <a:endParaRPr dirty="0">
              <a:latin typeface="Courier New"/>
              <a:ea typeface="Courier New"/>
              <a:cs typeface="Courier New"/>
              <a:sym typeface="Courier New"/>
            </a:endParaRPr>
          </a:p>
          <a:p>
            <a:pPr marL="457200" lvl="0" indent="-330200" algn="l" rtl="0">
              <a:spcBef>
                <a:spcPts val="0"/>
              </a:spcBef>
              <a:spcAft>
                <a:spcPts val="0"/>
              </a:spcAft>
              <a:buSzPts val="1600"/>
              <a:buFont typeface="Courier New"/>
              <a:buChar char="❏"/>
            </a:pPr>
            <a:r>
              <a:rPr lang="en" b="1" dirty="0">
                <a:latin typeface="Courier New"/>
                <a:ea typeface="Courier New"/>
                <a:cs typeface="Courier New"/>
                <a:sym typeface="Courier New"/>
              </a:rPr>
              <a:t>MAC flooding</a:t>
            </a:r>
            <a:r>
              <a:rPr lang="en" dirty="0">
                <a:latin typeface="Courier New"/>
                <a:ea typeface="Courier New"/>
                <a:cs typeface="Courier New"/>
                <a:sym typeface="Courier New"/>
              </a:rPr>
              <a:t>: Switch contains table of MAC address. An attacker will fed many ethernet frames containing many MAC addresses to force legitimate MAC address out of the MAC address table.</a:t>
            </a:r>
            <a:endParaRPr dirty="0">
              <a:latin typeface="Courier New"/>
              <a:ea typeface="Courier New"/>
              <a:cs typeface="Courier New"/>
              <a:sym typeface="Courier New"/>
            </a:endParaRPr>
          </a:p>
          <a:p>
            <a:pPr marL="457200" lvl="0" indent="-330200" algn="l" rtl="0">
              <a:spcBef>
                <a:spcPts val="0"/>
              </a:spcBef>
              <a:spcAft>
                <a:spcPts val="0"/>
              </a:spcAft>
              <a:buSzPts val="1600"/>
              <a:buFont typeface="Courier New"/>
              <a:buChar char="❏"/>
            </a:pPr>
            <a:r>
              <a:rPr lang="en" b="1" dirty="0">
                <a:latin typeface="Courier New"/>
                <a:ea typeface="Courier New"/>
                <a:cs typeface="Courier New"/>
                <a:sym typeface="Courier New"/>
              </a:rPr>
              <a:t>Shocker</a:t>
            </a:r>
            <a:r>
              <a:rPr lang="en" dirty="0">
                <a:latin typeface="Courier New"/>
                <a:ea typeface="Courier New"/>
                <a:cs typeface="Courier New"/>
                <a:sym typeface="Courier New"/>
              </a:rPr>
              <a:t>: A tool to find and exploit servers’ vulnerability to shellshock</a:t>
            </a:r>
            <a:endParaRPr dirty="0">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ctrTitle"/>
          </p:nvPr>
        </p:nvSpPr>
        <p:spPr>
          <a:xfrm>
            <a:off x="1884750" y="711325"/>
            <a:ext cx="6947700" cy="9960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TERMINOLOGIES(Contd.)</a:t>
            </a:r>
            <a:endParaRPr/>
          </a:p>
        </p:txBody>
      </p:sp>
      <p:sp>
        <p:nvSpPr>
          <p:cNvPr id="105" name="Google Shape;105;p21"/>
          <p:cNvSpPr txBox="1">
            <a:spLocks noGrp="1"/>
          </p:cNvSpPr>
          <p:nvPr>
            <p:ph type="body" idx="1"/>
          </p:nvPr>
        </p:nvSpPr>
        <p:spPr>
          <a:xfrm>
            <a:off x="1884750" y="1825575"/>
            <a:ext cx="6947700" cy="2743200"/>
          </a:xfrm>
          <a:prstGeom prst="rect">
            <a:avLst/>
          </a:prstGeom>
        </p:spPr>
        <p:txBody>
          <a:bodyPr spcFirstLastPara="1" wrap="square" lIns="91425" tIns="91425" rIns="91425" bIns="91425" anchor="t" anchorCtr="0">
            <a:normAutofit lnSpcReduction="10000"/>
          </a:bodyPr>
          <a:lstStyle/>
          <a:p>
            <a:pPr marL="457200" lvl="0" indent="-330200" algn="l" rtl="0">
              <a:spcBef>
                <a:spcPts val="0"/>
              </a:spcBef>
              <a:spcAft>
                <a:spcPts val="0"/>
              </a:spcAft>
              <a:buSzPts val="1600"/>
              <a:buFont typeface="Courier New"/>
              <a:buChar char="❏"/>
            </a:pPr>
            <a:r>
              <a:rPr lang="en" b="1" dirty="0">
                <a:latin typeface="Courier New"/>
                <a:ea typeface="Courier New"/>
                <a:cs typeface="Courier New"/>
                <a:sym typeface="Courier New"/>
              </a:rPr>
              <a:t>Dirty COW</a:t>
            </a:r>
            <a:r>
              <a:rPr lang="en" dirty="0">
                <a:latin typeface="Courier New"/>
                <a:ea typeface="Courier New"/>
                <a:cs typeface="Courier New"/>
                <a:sym typeface="Courier New"/>
              </a:rPr>
              <a:t>: COW means copy on write. Because of the race condition(in linux kernel memory subsystem), with the right timing a local attacker can exploit the COW mechanism to turn a read only mapping of a file in a writable mapping.(Details:</a:t>
            </a:r>
            <a:r>
              <a:rPr lang="en" sz="1100" u="sng" dirty="0">
                <a:solidFill>
                  <a:schemeClr val="hlink"/>
                </a:solidFill>
                <a:hlinkClick r:id="rId3"/>
              </a:rPr>
              <a:t>Dirty Cow (toronto.edu)</a:t>
            </a:r>
            <a:r>
              <a:rPr lang="en" dirty="0">
                <a:latin typeface="Courier New"/>
                <a:ea typeface="Courier New"/>
                <a:cs typeface="Courier New"/>
                <a:sym typeface="Courier New"/>
              </a:rPr>
              <a:t>)</a:t>
            </a:r>
            <a:endParaRPr dirty="0">
              <a:latin typeface="Courier New"/>
              <a:ea typeface="Courier New"/>
              <a:cs typeface="Courier New"/>
              <a:sym typeface="Courier New"/>
            </a:endParaRPr>
          </a:p>
          <a:p>
            <a:pPr marL="457200" lvl="0" indent="-330200" algn="l" rtl="0">
              <a:spcBef>
                <a:spcPts val="0"/>
              </a:spcBef>
              <a:spcAft>
                <a:spcPts val="0"/>
              </a:spcAft>
              <a:buSzPts val="1600"/>
              <a:buFont typeface="Courier New"/>
              <a:buChar char="❏"/>
            </a:pPr>
            <a:r>
              <a:rPr lang="en" b="1" dirty="0">
                <a:latin typeface="Courier New"/>
                <a:ea typeface="Courier New"/>
                <a:cs typeface="Courier New"/>
                <a:sym typeface="Courier New"/>
              </a:rPr>
              <a:t>Fine Grained Access</a:t>
            </a:r>
            <a:r>
              <a:rPr lang="en" dirty="0">
                <a:latin typeface="Courier New"/>
                <a:ea typeface="Courier New"/>
                <a:cs typeface="Courier New"/>
                <a:sym typeface="Courier New"/>
              </a:rPr>
              <a:t>: A method of controlling who can access certain data. It gives each item of data its own specified policy for access depending on the role of the person requesting the date and the intended action upon the data(</a:t>
            </a:r>
            <a:r>
              <a:rPr lang="en" b="1" dirty="0">
                <a:latin typeface="Courier New"/>
                <a:ea typeface="Courier New"/>
                <a:cs typeface="Courier New"/>
                <a:sym typeface="Courier New"/>
              </a:rPr>
              <a:t>CAPABILITY</a:t>
            </a:r>
            <a:r>
              <a:rPr lang="en" dirty="0">
                <a:latin typeface="Courier New"/>
                <a:ea typeface="Courier New"/>
                <a:cs typeface="Courier New"/>
                <a:sym typeface="Courier New"/>
              </a:rPr>
              <a:t>)</a:t>
            </a:r>
            <a:endParaRPr dirty="0">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ctrTitle"/>
          </p:nvPr>
        </p:nvSpPr>
        <p:spPr>
          <a:xfrm>
            <a:off x="1884750" y="118650"/>
            <a:ext cx="6947700" cy="9960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TERMINOLOGIES(Contd.)</a:t>
            </a:r>
            <a:endParaRPr/>
          </a:p>
        </p:txBody>
      </p:sp>
      <p:sp>
        <p:nvSpPr>
          <p:cNvPr id="111" name="Google Shape;111;p22"/>
          <p:cNvSpPr txBox="1">
            <a:spLocks noGrp="1"/>
          </p:cNvSpPr>
          <p:nvPr>
            <p:ph type="body" idx="1"/>
          </p:nvPr>
        </p:nvSpPr>
        <p:spPr>
          <a:xfrm>
            <a:off x="1884750" y="1114650"/>
            <a:ext cx="6947700" cy="2743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Font typeface="Courier New"/>
              <a:buChar char="❏"/>
            </a:pPr>
            <a:r>
              <a:rPr lang="en" b="1" dirty="0">
                <a:latin typeface="Courier New"/>
                <a:ea typeface="Courier New"/>
                <a:cs typeface="Courier New"/>
                <a:sym typeface="Courier New"/>
              </a:rPr>
              <a:t>Intel SGX: </a:t>
            </a:r>
            <a:r>
              <a:rPr lang="en" dirty="0">
                <a:latin typeface="Courier New"/>
                <a:ea typeface="Courier New"/>
                <a:cs typeface="Courier New"/>
                <a:sym typeface="Courier New"/>
              </a:rPr>
              <a:t>SGX means Software Guard Extensions. The primary SGX abstraction is SGX: an isolated execution environment within the virtual address space. The code and data in the enclaved memory do not leave leave the CPU package unencrypted.</a:t>
            </a:r>
            <a:endParaRPr dirty="0">
              <a:latin typeface="Courier New"/>
              <a:ea typeface="Courier New"/>
              <a:cs typeface="Courier New"/>
              <a:sym typeface="Courier New"/>
            </a:endParaRPr>
          </a:p>
        </p:txBody>
      </p:sp>
      <p:pic>
        <p:nvPicPr>
          <p:cNvPr id="112" name="Google Shape;112;p22"/>
          <p:cNvPicPr preferRelativeResize="0"/>
          <p:nvPr/>
        </p:nvPicPr>
        <p:blipFill>
          <a:blip r:embed="rId3">
            <a:alphaModFix/>
          </a:blip>
          <a:stretch>
            <a:fillRect/>
          </a:stretch>
        </p:blipFill>
        <p:spPr>
          <a:xfrm>
            <a:off x="2940050" y="2765750"/>
            <a:ext cx="4533900" cy="2377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ctrTitle"/>
          </p:nvPr>
        </p:nvSpPr>
        <p:spPr>
          <a:xfrm>
            <a:off x="1884750" y="711325"/>
            <a:ext cx="6947700" cy="9960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TERMINOLOGIES(Contd.)</a:t>
            </a:r>
            <a:endParaRPr/>
          </a:p>
        </p:txBody>
      </p:sp>
      <p:sp>
        <p:nvSpPr>
          <p:cNvPr id="118" name="Google Shape;118;p23"/>
          <p:cNvSpPr txBox="1">
            <a:spLocks noGrp="1"/>
          </p:cNvSpPr>
          <p:nvPr>
            <p:ph type="body" idx="1"/>
          </p:nvPr>
        </p:nvSpPr>
        <p:spPr>
          <a:xfrm>
            <a:off x="1884750" y="1825575"/>
            <a:ext cx="6947700" cy="2743200"/>
          </a:xfrm>
          <a:prstGeom prst="rect">
            <a:avLst/>
          </a:prstGeom>
        </p:spPr>
        <p:txBody>
          <a:bodyPr spcFirstLastPara="1" wrap="square" lIns="91425" tIns="91425" rIns="91425" bIns="91425" anchor="t" anchorCtr="0">
            <a:normAutofit fontScale="92500" lnSpcReduction="10000"/>
          </a:bodyPr>
          <a:lstStyle/>
          <a:p>
            <a:pPr marL="457200" lvl="0" indent="-330200" algn="l" rtl="0">
              <a:spcBef>
                <a:spcPts val="0"/>
              </a:spcBef>
              <a:spcAft>
                <a:spcPts val="0"/>
              </a:spcAft>
              <a:buSzPts val="1600"/>
              <a:buFont typeface="Courier New"/>
              <a:buChar char="❏"/>
            </a:pPr>
            <a:r>
              <a:rPr lang="en" b="1" dirty="0">
                <a:latin typeface="Courier New"/>
                <a:ea typeface="Courier New"/>
                <a:cs typeface="Courier New"/>
                <a:sym typeface="Courier New"/>
              </a:rPr>
              <a:t>Kubernets Orchestration</a:t>
            </a:r>
            <a:r>
              <a:rPr lang="en" dirty="0">
                <a:latin typeface="Courier New"/>
                <a:ea typeface="Courier New"/>
                <a:cs typeface="Courier New"/>
                <a:sym typeface="Courier New"/>
              </a:rPr>
              <a:t>: It allows a user to build app services that span multiple containers, schedule containers across a cluster, scale those containers and manage their health over time. </a:t>
            </a:r>
            <a:endParaRPr dirty="0">
              <a:latin typeface="Courier New"/>
              <a:ea typeface="Courier New"/>
              <a:cs typeface="Courier New"/>
              <a:sym typeface="Courier New"/>
            </a:endParaRPr>
          </a:p>
          <a:p>
            <a:pPr marL="457200" lvl="0" indent="-330200" algn="l" rtl="0">
              <a:spcBef>
                <a:spcPts val="0"/>
              </a:spcBef>
              <a:spcAft>
                <a:spcPts val="0"/>
              </a:spcAft>
              <a:buSzPts val="1600"/>
              <a:buFont typeface="Courier New"/>
              <a:buChar char="❏"/>
            </a:pPr>
            <a:r>
              <a:rPr lang="en" b="1" dirty="0">
                <a:latin typeface="Courier New"/>
                <a:ea typeface="Courier New"/>
                <a:cs typeface="Courier New"/>
                <a:sym typeface="Courier New"/>
              </a:rPr>
              <a:t>Controlled Channel Attack</a:t>
            </a:r>
            <a:r>
              <a:rPr lang="en" dirty="0">
                <a:latin typeface="Courier New"/>
                <a:ea typeface="Courier New"/>
                <a:cs typeface="Courier New"/>
                <a:sym typeface="Courier New"/>
              </a:rPr>
              <a:t>: Page tables in processors are handled by OS. When a page fault occurs, the MMU(Memory management unit) then reveals the required page to the OS for the page fault handler to handle page fault. Now if the OS is malicious it can obtain valuable informations from here. </a:t>
            </a:r>
            <a:endParaRPr dirty="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ctrTitle"/>
          </p:nvPr>
        </p:nvSpPr>
        <p:spPr>
          <a:xfrm>
            <a:off x="1884750" y="711325"/>
            <a:ext cx="6947700" cy="9960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TERMINOLOGIES(Contd.)</a:t>
            </a:r>
            <a:endParaRPr/>
          </a:p>
        </p:txBody>
      </p:sp>
      <p:sp>
        <p:nvSpPr>
          <p:cNvPr id="124" name="Google Shape;124;p24"/>
          <p:cNvSpPr txBox="1">
            <a:spLocks noGrp="1"/>
          </p:cNvSpPr>
          <p:nvPr>
            <p:ph type="body" idx="1"/>
          </p:nvPr>
        </p:nvSpPr>
        <p:spPr>
          <a:xfrm>
            <a:off x="1884750" y="1825575"/>
            <a:ext cx="6947700" cy="2743200"/>
          </a:xfrm>
          <a:prstGeom prst="rect">
            <a:avLst/>
          </a:prstGeom>
        </p:spPr>
        <p:txBody>
          <a:bodyPr spcFirstLastPara="1" wrap="square" lIns="91425" tIns="91425" rIns="91425" bIns="91425" anchor="t" anchorCtr="0">
            <a:normAutofit fontScale="92500"/>
          </a:bodyPr>
          <a:lstStyle/>
          <a:p>
            <a:pPr marL="457200" lvl="0" indent="-330200" algn="l" rtl="0">
              <a:spcBef>
                <a:spcPts val="0"/>
              </a:spcBef>
              <a:spcAft>
                <a:spcPts val="0"/>
              </a:spcAft>
              <a:buSzPts val="1600"/>
              <a:buFont typeface="Courier New"/>
              <a:buChar char="❏"/>
            </a:pPr>
            <a:r>
              <a:rPr lang="en" b="1" dirty="0">
                <a:latin typeface="Courier New"/>
                <a:ea typeface="Courier New"/>
                <a:cs typeface="Courier New"/>
                <a:sym typeface="Courier New"/>
              </a:rPr>
              <a:t>Heartbleed Bug</a:t>
            </a:r>
            <a:r>
              <a:rPr lang="en" dirty="0">
                <a:latin typeface="Courier New"/>
                <a:ea typeface="Courier New"/>
                <a:cs typeface="Courier New"/>
                <a:sym typeface="Courier New"/>
              </a:rPr>
              <a:t>: This is a bug in OpenSSL cryptographic software library. It results from improper input validation in the implementation of TLS heartbeat extension. It causes buffer Overread(more data can be read than should be read.)</a:t>
            </a:r>
            <a:endParaRPr dirty="0">
              <a:latin typeface="Courier New"/>
              <a:ea typeface="Courier New"/>
              <a:cs typeface="Courier New"/>
              <a:sym typeface="Courier New"/>
            </a:endParaRPr>
          </a:p>
          <a:p>
            <a:pPr marL="457200" lvl="0" indent="-330200" algn="l" rtl="0">
              <a:spcBef>
                <a:spcPts val="0"/>
              </a:spcBef>
              <a:spcAft>
                <a:spcPts val="0"/>
              </a:spcAft>
              <a:buSzPts val="1600"/>
              <a:buFont typeface="Courier New"/>
              <a:buChar char="❏"/>
            </a:pPr>
            <a:r>
              <a:rPr lang="en" b="1" dirty="0">
                <a:latin typeface="Courier New"/>
                <a:ea typeface="Courier New"/>
                <a:cs typeface="Courier New"/>
                <a:sym typeface="Courier New"/>
              </a:rPr>
              <a:t>Forkbomb Attack(Rabbit Attack</a:t>
            </a:r>
            <a:r>
              <a:rPr lang="en" dirty="0">
                <a:latin typeface="Courier New"/>
                <a:ea typeface="Courier New"/>
                <a:cs typeface="Courier New"/>
                <a:sym typeface="Courier New"/>
              </a:rPr>
              <a:t>): In this attack, fork system is recursively used until all system resources execute a command. During this attack, keyboard inputs are ignored and creates kernel panic</a:t>
            </a:r>
            <a:endParaRPr dirty="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705</Words>
  <Application>Microsoft Office PowerPoint</Application>
  <PresentationFormat>On-screen Show (16:9)</PresentationFormat>
  <Paragraphs>30</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Courier New</vt:lpstr>
      <vt:lpstr>Simple Light</vt:lpstr>
      <vt:lpstr>Container Security: Issues, Challenges, and the Road Ahead</vt:lpstr>
      <vt:lpstr>TERMINOLOGIES</vt:lpstr>
      <vt:lpstr>TERMINOLOGIES(Contd.)</vt:lpstr>
      <vt:lpstr>TERMINOLOGIES(Contd.)</vt:lpstr>
      <vt:lpstr>TERMINOLOGIES(Contd.)</vt:lpstr>
      <vt:lpstr>TERMINOLOGIES(Contd.)</vt:lpstr>
      <vt:lpstr>TERMINOLOGIES(Contd.)</vt:lpstr>
      <vt:lpstr>TERMINOLOGIES(Contd.)</vt:lpstr>
      <vt:lpstr>TERMINOLOGIES(Contd.)</vt:lpstr>
      <vt:lpstr>TERMINOLOGIES(Contd.)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 Security: Issues, Challenges, and the Road Ahead</dc:title>
  <cp:lastModifiedBy>1705013 - Md. Olid Hasan Bhuiyan</cp:lastModifiedBy>
  <cp:revision>1</cp:revision>
  <dcterms:modified xsi:type="dcterms:W3CDTF">2022-05-24T08:58:09Z</dcterms:modified>
</cp:coreProperties>
</file>