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73B156-9AAB-4879-AC9C-AB5589FCEE54}" type="datetimeFigureOut">
              <a:rPr lang="en-US" smtClean="0"/>
              <a:t>7/5/2022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0C58E-9F44-489B-869D-8AEE521ADEA7}" type="slidenum">
              <a:rPr lang="en-US" smtClean="0"/>
              <a:t>‹#›</a:t>
            </a:fld>
            <a:endParaRPr lang="en-US"/>
          </a:p>
        </p:txBody>
      </p:sp>
    </p:spTree>
    <p:extLst>
      <p:ext uri="{BB962C8B-B14F-4D97-AF65-F5344CB8AC3E}">
        <p14:creationId xmlns:p14="http://schemas.microsoft.com/office/powerpoint/2010/main" val="2378884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extensive use of third-party plugins and personalized themes opens the door to security flaws involving Cross-site scripting (XSS), SQL injection, Remote Code Execution (RCE), among others.</a:t>
            </a:r>
          </a:p>
        </p:txBody>
      </p:sp>
      <p:sp>
        <p:nvSpPr>
          <p:cNvPr id="4" name="Slide Number Placeholder 3"/>
          <p:cNvSpPr>
            <a:spLocks noGrp="1"/>
          </p:cNvSpPr>
          <p:nvPr>
            <p:ph type="sldNum" sz="quarter" idx="5"/>
          </p:nvPr>
        </p:nvSpPr>
        <p:spPr/>
        <p:txBody>
          <a:bodyPr/>
          <a:lstStyle/>
          <a:p>
            <a:fld id="{8500C58E-9F44-489B-869D-8AEE521ADEA7}" type="slidenum">
              <a:rPr lang="en-US" smtClean="0"/>
              <a:t>9</a:t>
            </a:fld>
            <a:endParaRPr lang="en-US"/>
          </a:p>
        </p:txBody>
      </p:sp>
    </p:spTree>
    <p:extLst>
      <p:ext uri="{BB962C8B-B14F-4D97-AF65-F5344CB8AC3E}">
        <p14:creationId xmlns:p14="http://schemas.microsoft.com/office/powerpoint/2010/main" val="16713269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7/5/2022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7/5/2022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F8277-6344-EB5A-A15A-178BA7F350A2}"/>
              </a:ext>
            </a:extLst>
          </p:cNvPr>
          <p:cNvSpPr>
            <a:spLocks noGrp="1"/>
          </p:cNvSpPr>
          <p:nvPr>
            <p:ph type="ctrTitle"/>
          </p:nvPr>
        </p:nvSpPr>
        <p:spPr/>
        <p:txBody>
          <a:bodyPr/>
          <a:lstStyle/>
          <a:p>
            <a:r>
              <a:rPr lang="en-US" dirty="0"/>
              <a:t>Weekly update 7.2</a:t>
            </a:r>
          </a:p>
        </p:txBody>
      </p:sp>
      <p:sp>
        <p:nvSpPr>
          <p:cNvPr id="3" name="Subtitle 2">
            <a:extLst>
              <a:ext uri="{FF2B5EF4-FFF2-40B4-BE49-F238E27FC236}">
                <a16:creationId xmlns:a16="http://schemas.microsoft.com/office/drawing/2014/main" id="{26E73E77-0950-1298-1524-878D0F7DEEDF}"/>
              </a:ext>
            </a:extLst>
          </p:cNvPr>
          <p:cNvSpPr>
            <a:spLocks noGrp="1"/>
          </p:cNvSpPr>
          <p:nvPr>
            <p:ph type="subTitle" idx="1"/>
          </p:nvPr>
        </p:nvSpPr>
        <p:spPr/>
        <p:txBody>
          <a:bodyPr/>
          <a:lstStyle/>
          <a:p>
            <a:r>
              <a:rPr lang="en-US" dirty="0"/>
              <a:t>Paper :</a:t>
            </a:r>
          </a:p>
          <a:p>
            <a:r>
              <a:rPr lang="en-US" dirty="0"/>
              <a:t> Taking a Peek: An Evaluation of Anomaly Detection Using System calls for Containers</a:t>
            </a:r>
          </a:p>
        </p:txBody>
      </p:sp>
    </p:spTree>
    <p:extLst>
      <p:ext uri="{BB962C8B-B14F-4D97-AF65-F5344CB8AC3E}">
        <p14:creationId xmlns:p14="http://schemas.microsoft.com/office/powerpoint/2010/main" val="4277263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CA4A0-174C-A359-8BB5-DEDE9C0FF4F0}"/>
              </a:ext>
            </a:extLst>
          </p:cNvPr>
          <p:cNvSpPr>
            <a:spLocks noGrp="1"/>
          </p:cNvSpPr>
          <p:nvPr>
            <p:ph type="title"/>
          </p:nvPr>
        </p:nvSpPr>
        <p:spPr/>
        <p:txBody>
          <a:bodyPr/>
          <a:lstStyle/>
          <a:p>
            <a:r>
              <a:rPr lang="en-US" dirty="0"/>
              <a:t>Algorithms used</a:t>
            </a:r>
          </a:p>
        </p:txBody>
      </p:sp>
      <p:sp>
        <p:nvSpPr>
          <p:cNvPr id="3" name="Content Placeholder 2">
            <a:extLst>
              <a:ext uri="{FF2B5EF4-FFF2-40B4-BE49-F238E27FC236}">
                <a16:creationId xmlns:a16="http://schemas.microsoft.com/office/drawing/2014/main" id="{19BB443D-8515-F182-392E-1957AFB418F2}"/>
              </a:ext>
            </a:extLst>
          </p:cNvPr>
          <p:cNvSpPr>
            <a:spLocks noGrp="1"/>
          </p:cNvSpPr>
          <p:nvPr>
            <p:ph idx="1"/>
          </p:nvPr>
        </p:nvSpPr>
        <p:spPr/>
        <p:txBody>
          <a:bodyPr/>
          <a:lstStyle/>
          <a:p>
            <a:r>
              <a:rPr lang="en-US" dirty="0"/>
              <a:t>K-Nearest Neighbors (KNN) with a k = 3</a:t>
            </a:r>
          </a:p>
          <a:p>
            <a:r>
              <a:rPr lang="en-US" dirty="0"/>
              <a:t>Random Forest (RF)</a:t>
            </a:r>
          </a:p>
          <a:p>
            <a:r>
              <a:rPr lang="en-US" dirty="0"/>
              <a:t>Multilayer Perceptron (MLP)</a:t>
            </a:r>
          </a:p>
          <a:p>
            <a:r>
              <a:rPr lang="en-US" dirty="0"/>
              <a:t>AdaBoost (AB)</a:t>
            </a:r>
          </a:p>
        </p:txBody>
      </p:sp>
    </p:spTree>
    <p:extLst>
      <p:ext uri="{BB962C8B-B14F-4D97-AF65-F5344CB8AC3E}">
        <p14:creationId xmlns:p14="http://schemas.microsoft.com/office/powerpoint/2010/main" val="264021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2AC28-5F39-5DB3-C5A6-C1845E86C4F2}"/>
              </a:ext>
            </a:extLst>
          </p:cNvPr>
          <p:cNvSpPr>
            <a:spLocks noGrp="1"/>
          </p:cNvSpPr>
          <p:nvPr>
            <p:ph type="title"/>
          </p:nvPr>
        </p:nvSpPr>
        <p:spPr/>
        <p:txBody>
          <a:bodyPr/>
          <a:lstStyle/>
          <a:p>
            <a:r>
              <a:rPr lang="en-US" dirty="0"/>
              <a:t>accuracy</a:t>
            </a:r>
          </a:p>
        </p:txBody>
      </p:sp>
      <p:sp>
        <p:nvSpPr>
          <p:cNvPr id="3" name="Content Placeholder 2">
            <a:extLst>
              <a:ext uri="{FF2B5EF4-FFF2-40B4-BE49-F238E27FC236}">
                <a16:creationId xmlns:a16="http://schemas.microsoft.com/office/drawing/2014/main" id="{C7F20266-7924-366A-63F8-FA55660BF986}"/>
              </a:ext>
            </a:extLst>
          </p:cNvPr>
          <p:cNvSpPr>
            <a:spLocks noGrp="1"/>
          </p:cNvSpPr>
          <p:nvPr>
            <p:ph idx="1"/>
          </p:nvPr>
        </p:nvSpPr>
        <p:spPr/>
        <p:txBody>
          <a:bodyPr/>
          <a:lstStyle/>
          <a:p>
            <a:r>
              <a:rPr lang="en-US" dirty="0"/>
              <a:t>The efficiency of each algorithm was evaluated using four metrics: </a:t>
            </a:r>
          </a:p>
          <a:p>
            <a:pPr lvl="1"/>
            <a:r>
              <a:rPr lang="en-US" dirty="0"/>
              <a:t>Precision</a:t>
            </a:r>
          </a:p>
          <a:p>
            <a:pPr lvl="1"/>
            <a:r>
              <a:rPr lang="en-US" dirty="0"/>
              <a:t>Recall</a:t>
            </a:r>
          </a:p>
          <a:p>
            <a:pPr lvl="1"/>
            <a:r>
              <a:rPr lang="en-US" dirty="0"/>
              <a:t>f1-score</a:t>
            </a:r>
          </a:p>
          <a:p>
            <a:pPr lvl="1"/>
            <a:r>
              <a:rPr lang="en-US" dirty="0"/>
              <a:t>accuracy</a:t>
            </a:r>
          </a:p>
        </p:txBody>
      </p:sp>
    </p:spTree>
    <p:extLst>
      <p:ext uri="{BB962C8B-B14F-4D97-AF65-F5344CB8AC3E}">
        <p14:creationId xmlns:p14="http://schemas.microsoft.com/office/powerpoint/2010/main" val="847192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04390-F1C2-B72A-F8C7-BF6C6F38E1FD}"/>
              </a:ext>
            </a:extLst>
          </p:cNvPr>
          <p:cNvSpPr>
            <a:spLocks noGrp="1"/>
          </p:cNvSpPr>
          <p:nvPr>
            <p:ph type="title"/>
          </p:nvPr>
        </p:nvSpPr>
        <p:spPr/>
        <p:txBody>
          <a:bodyPr/>
          <a:lstStyle/>
          <a:p>
            <a:endParaRPr lang="en-US" dirty="0"/>
          </a:p>
        </p:txBody>
      </p:sp>
      <p:pic>
        <p:nvPicPr>
          <p:cNvPr id="5" name="Content Placeholder 4" descr="Table&#10;&#10;Description automatically generated with medium confidence">
            <a:extLst>
              <a:ext uri="{FF2B5EF4-FFF2-40B4-BE49-F238E27FC236}">
                <a16:creationId xmlns:a16="http://schemas.microsoft.com/office/drawing/2014/main" id="{0C300C06-2B86-516A-BA86-E78AE9C0D09F}"/>
              </a:ext>
            </a:extLst>
          </p:cNvPr>
          <p:cNvPicPr>
            <a:picLocks noGrp="1" noChangeAspect="1"/>
          </p:cNvPicPr>
          <p:nvPr>
            <p:ph idx="1"/>
          </p:nvPr>
        </p:nvPicPr>
        <p:blipFill>
          <a:blip r:embed="rId2"/>
          <a:stretch>
            <a:fillRect/>
          </a:stretch>
        </p:blipFill>
        <p:spPr>
          <a:xfrm>
            <a:off x="3286779" y="2097087"/>
            <a:ext cx="5072130" cy="4609345"/>
          </a:xfrm>
        </p:spPr>
      </p:pic>
    </p:spTree>
    <p:extLst>
      <p:ext uri="{BB962C8B-B14F-4D97-AF65-F5344CB8AC3E}">
        <p14:creationId xmlns:p14="http://schemas.microsoft.com/office/powerpoint/2010/main" val="391591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A5FB0-9330-7204-08DC-AB9D968A4048}"/>
              </a:ext>
            </a:extLst>
          </p:cNvPr>
          <p:cNvSpPr>
            <a:spLocks noGrp="1"/>
          </p:cNvSpPr>
          <p:nvPr>
            <p:ph type="title"/>
          </p:nvPr>
        </p:nvSpPr>
        <p:spPr/>
        <p:txBody>
          <a:bodyPr/>
          <a:lstStyle/>
          <a:p>
            <a:r>
              <a:rPr lang="en-US" dirty="0"/>
              <a:t>Discarded </a:t>
            </a:r>
            <a:r>
              <a:rPr lang="en-US" dirty="0" err="1"/>
              <a:t>syscalls</a:t>
            </a:r>
            <a:endParaRPr lang="en-US" dirty="0"/>
          </a:p>
        </p:txBody>
      </p:sp>
      <p:pic>
        <p:nvPicPr>
          <p:cNvPr id="5" name="Content Placeholder 4" descr="Table&#10;&#10;Description automatically generated">
            <a:extLst>
              <a:ext uri="{FF2B5EF4-FFF2-40B4-BE49-F238E27FC236}">
                <a16:creationId xmlns:a16="http://schemas.microsoft.com/office/drawing/2014/main" id="{04BCB26F-0C2D-F5E8-229F-5139038E8567}"/>
              </a:ext>
            </a:extLst>
          </p:cNvPr>
          <p:cNvPicPr>
            <a:picLocks noGrp="1" noChangeAspect="1"/>
          </p:cNvPicPr>
          <p:nvPr>
            <p:ph idx="1"/>
          </p:nvPr>
        </p:nvPicPr>
        <p:blipFill>
          <a:blip r:embed="rId2"/>
          <a:stretch>
            <a:fillRect/>
          </a:stretch>
        </p:blipFill>
        <p:spPr>
          <a:xfrm>
            <a:off x="2784842" y="1759959"/>
            <a:ext cx="6960157" cy="4973349"/>
          </a:xfrm>
        </p:spPr>
      </p:pic>
    </p:spTree>
    <p:extLst>
      <p:ext uri="{BB962C8B-B14F-4D97-AF65-F5344CB8AC3E}">
        <p14:creationId xmlns:p14="http://schemas.microsoft.com/office/powerpoint/2010/main" val="1033871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A0CEC-AB2F-66F8-DFED-2FBE875EEA87}"/>
              </a:ext>
            </a:extLst>
          </p:cNvPr>
          <p:cNvSpPr>
            <a:spLocks noGrp="1"/>
          </p:cNvSpPr>
          <p:nvPr>
            <p:ph type="title"/>
          </p:nvPr>
        </p:nvSpPr>
        <p:spPr/>
        <p:txBody>
          <a:bodyPr/>
          <a:lstStyle/>
          <a:p>
            <a:endParaRPr lang="en-US" dirty="0"/>
          </a:p>
        </p:txBody>
      </p:sp>
      <p:pic>
        <p:nvPicPr>
          <p:cNvPr id="5" name="Content Placeholder 4" descr="Table&#10;&#10;Description automatically generated">
            <a:extLst>
              <a:ext uri="{FF2B5EF4-FFF2-40B4-BE49-F238E27FC236}">
                <a16:creationId xmlns:a16="http://schemas.microsoft.com/office/drawing/2014/main" id="{0BF7502C-6FE6-64D0-3E37-79796292765C}"/>
              </a:ext>
            </a:extLst>
          </p:cNvPr>
          <p:cNvPicPr>
            <a:picLocks noGrp="1" noChangeAspect="1"/>
          </p:cNvPicPr>
          <p:nvPr>
            <p:ph idx="1"/>
          </p:nvPr>
        </p:nvPicPr>
        <p:blipFill>
          <a:blip r:embed="rId2"/>
          <a:stretch>
            <a:fillRect/>
          </a:stretch>
        </p:blipFill>
        <p:spPr>
          <a:xfrm>
            <a:off x="3420991" y="2097087"/>
            <a:ext cx="5251954" cy="4673757"/>
          </a:xfrm>
        </p:spPr>
      </p:pic>
    </p:spTree>
    <p:extLst>
      <p:ext uri="{BB962C8B-B14F-4D97-AF65-F5344CB8AC3E}">
        <p14:creationId xmlns:p14="http://schemas.microsoft.com/office/powerpoint/2010/main" val="358546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383BF-22E5-556D-6805-2515BE92157C}"/>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B5F06563-FC92-F366-C0D0-EDCD118FC244}"/>
              </a:ext>
            </a:extLst>
          </p:cNvPr>
          <p:cNvSpPr>
            <a:spLocks noGrp="1"/>
          </p:cNvSpPr>
          <p:nvPr>
            <p:ph idx="1"/>
          </p:nvPr>
        </p:nvSpPr>
        <p:spPr/>
        <p:txBody>
          <a:bodyPr/>
          <a:lstStyle/>
          <a:p>
            <a:r>
              <a:rPr lang="en-US" dirty="0"/>
              <a:t>The classifiers that presented the best performance were Random Forest and AdaBoost</a:t>
            </a:r>
          </a:p>
          <a:p>
            <a:endParaRPr lang="en-US" dirty="0"/>
          </a:p>
        </p:txBody>
      </p:sp>
    </p:spTree>
    <p:extLst>
      <p:ext uri="{BB962C8B-B14F-4D97-AF65-F5344CB8AC3E}">
        <p14:creationId xmlns:p14="http://schemas.microsoft.com/office/powerpoint/2010/main" val="614007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79E4-FA9E-18B2-2FA5-B1BA5DC6A0DE}"/>
              </a:ext>
            </a:extLst>
          </p:cNvPr>
          <p:cNvSpPr>
            <a:spLocks noGrp="1"/>
          </p:cNvSpPr>
          <p:nvPr>
            <p:ph type="title"/>
          </p:nvPr>
        </p:nvSpPr>
        <p:spPr/>
        <p:txBody>
          <a:bodyPr/>
          <a:lstStyle/>
          <a:p>
            <a:r>
              <a:rPr lang="en-US" dirty="0"/>
              <a:t>Dataset and code</a:t>
            </a:r>
          </a:p>
        </p:txBody>
      </p:sp>
      <p:sp>
        <p:nvSpPr>
          <p:cNvPr id="3" name="Content Placeholder 2">
            <a:extLst>
              <a:ext uri="{FF2B5EF4-FFF2-40B4-BE49-F238E27FC236}">
                <a16:creationId xmlns:a16="http://schemas.microsoft.com/office/drawing/2014/main" id="{C5038CEC-B96F-7110-CBE4-536E53A722AB}"/>
              </a:ext>
            </a:extLst>
          </p:cNvPr>
          <p:cNvSpPr>
            <a:spLocks noGrp="1"/>
          </p:cNvSpPr>
          <p:nvPr>
            <p:ph idx="1"/>
          </p:nvPr>
        </p:nvSpPr>
        <p:spPr/>
        <p:txBody>
          <a:bodyPr/>
          <a:lstStyle/>
          <a:p>
            <a:r>
              <a:rPr lang="en-US" dirty="0"/>
              <a:t>https://github.com/gabrielruschel/hids-docker</a:t>
            </a:r>
          </a:p>
        </p:txBody>
      </p:sp>
    </p:spTree>
    <p:extLst>
      <p:ext uri="{BB962C8B-B14F-4D97-AF65-F5344CB8AC3E}">
        <p14:creationId xmlns:p14="http://schemas.microsoft.com/office/powerpoint/2010/main" val="2968454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1A234-9556-0EF1-70ED-9B4532A46310}"/>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E59CD403-419C-26BD-5C6D-DE7C6863C497}"/>
              </a:ext>
            </a:extLst>
          </p:cNvPr>
          <p:cNvSpPr>
            <a:spLocks noGrp="1"/>
          </p:cNvSpPr>
          <p:nvPr>
            <p:ph idx="1"/>
          </p:nvPr>
        </p:nvSpPr>
        <p:spPr/>
        <p:txBody>
          <a:bodyPr/>
          <a:lstStyle/>
          <a:p>
            <a:r>
              <a:rPr lang="en-US" dirty="0"/>
              <a:t>Their work aims to use system calls to identify threats within a container environment, using machine learning based strategies to distinguish between expected and unexpected behaviors (possible threats)</a:t>
            </a:r>
          </a:p>
          <a:p>
            <a:r>
              <a:rPr lang="en-US" dirty="0"/>
              <a:t>The semantic gap between the virtual environment and the host is very small in containers, in comparison to traditional virtual machines. This allows an external observer to gather very detailed information about the applications running inside a container.</a:t>
            </a:r>
          </a:p>
        </p:txBody>
      </p:sp>
    </p:spTree>
    <p:extLst>
      <p:ext uri="{BB962C8B-B14F-4D97-AF65-F5344CB8AC3E}">
        <p14:creationId xmlns:p14="http://schemas.microsoft.com/office/powerpoint/2010/main" val="920119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4C3F2-A6C9-C52E-776D-B073C1C70D9F}"/>
              </a:ext>
            </a:extLst>
          </p:cNvPr>
          <p:cNvSpPr>
            <a:spLocks noGrp="1"/>
          </p:cNvSpPr>
          <p:nvPr>
            <p:ph type="title"/>
          </p:nvPr>
        </p:nvSpPr>
        <p:spPr/>
        <p:txBody>
          <a:bodyPr/>
          <a:lstStyle/>
          <a:p>
            <a:r>
              <a:rPr lang="en-US" dirty="0" err="1"/>
              <a:t>pRopOSAL</a:t>
            </a:r>
            <a:endParaRPr lang="en-US" dirty="0"/>
          </a:p>
        </p:txBody>
      </p:sp>
      <p:sp>
        <p:nvSpPr>
          <p:cNvPr id="3" name="Content Placeholder 2">
            <a:extLst>
              <a:ext uri="{FF2B5EF4-FFF2-40B4-BE49-F238E27FC236}">
                <a16:creationId xmlns:a16="http://schemas.microsoft.com/office/drawing/2014/main" id="{D04E9DEB-FB28-7285-EC8E-4820A97713A4}"/>
              </a:ext>
            </a:extLst>
          </p:cNvPr>
          <p:cNvSpPr>
            <a:spLocks noGrp="1"/>
          </p:cNvSpPr>
          <p:nvPr>
            <p:ph idx="1"/>
          </p:nvPr>
        </p:nvSpPr>
        <p:spPr/>
        <p:txBody>
          <a:bodyPr/>
          <a:lstStyle/>
          <a:p>
            <a:r>
              <a:rPr lang="en-US" dirty="0"/>
              <a:t>Monitoring vulnerabilities at the application level is a processor-consuming task, and it is impracticable to carry out a monitoring from inside the container due to its restrictions and limited resources, as well as the risk of having the IDS exposed to the attacker.</a:t>
            </a:r>
          </a:p>
          <a:p>
            <a:r>
              <a:rPr lang="en-US" dirty="0"/>
              <a:t>An option would be to monitor the guest processes from the host system.</a:t>
            </a:r>
          </a:p>
        </p:txBody>
      </p:sp>
    </p:spTree>
    <p:extLst>
      <p:ext uri="{BB962C8B-B14F-4D97-AF65-F5344CB8AC3E}">
        <p14:creationId xmlns:p14="http://schemas.microsoft.com/office/powerpoint/2010/main" val="2829886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A3AA3-8A7F-6F8B-D080-F4888D92A82A}"/>
              </a:ext>
            </a:extLst>
          </p:cNvPr>
          <p:cNvSpPr>
            <a:spLocks noGrp="1"/>
          </p:cNvSpPr>
          <p:nvPr>
            <p:ph type="title"/>
          </p:nvPr>
        </p:nvSpPr>
        <p:spPr/>
        <p:txBody>
          <a:bodyPr/>
          <a:lstStyle/>
          <a:p>
            <a:r>
              <a:rPr lang="en-US" dirty="0"/>
              <a:t>3 approaches to collect </a:t>
            </a:r>
            <a:r>
              <a:rPr lang="en-US" dirty="0" err="1"/>
              <a:t>syscall</a:t>
            </a:r>
            <a:r>
              <a:rPr lang="en-US" dirty="0"/>
              <a:t> info from guest processes</a:t>
            </a:r>
          </a:p>
        </p:txBody>
      </p:sp>
      <p:pic>
        <p:nvPicPr>
          <p:cNvPr id="5" name="Content Placeholder 4" descr="Graphical user interface, application&#10;&#10;Description automatically generated">
            <a:extLst>
              <a:ext uri="{FF2B5EF4-FFF2-40B4-BE49-F238E27FC236}">
                <a16:creationId xmlns:a16="http://schemas.microsoft.com/office/drawing/2014/main" id="{635039EB-1787-43A8-4DE1-3C1B28111037}"/>
              </a:ext>
            </a:extLst>
          </p:cNvPr>
          <p:cNvPicPr>
            <a:picLocks noGrp="1" noChangeAspect="1"/>
          </p:cNvPicPr>
          <p:nvPr>
            <p:ph idx="1"/>
          </p:nvPr>
        </p:nvPicPr>
        <p:blipFill>
          <a:blip r:embed="rId2"/>
          <a:stretch>
            <a:fillRect/>
          </a:stretch>
        </p:blipFill>
        <p:spPr>
          <a:xfrm>
            <a:off x="3647792" y="2266739"/>
            <a:ext cx="5071829" cy="4475805"/>
          </a:xfrm>
        </p:spPr>
      </p:pic>
    </p:spTree>
    <p:extLst>
      <p:ext uri="{BB962C8B-B14F-4D97-AF65-F5344CB8AC3E}">
        <p14:creationId xmlns:p14="http://schemas.microsoft.com/office/powerpoint/2010/main" val="2737865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35EA0-1E78-5CBD-A489-67AB3F102638}"/>
              </a:ext>
            </a:extLst>
          </p:cNvPr>
          <p:cNvSpPr>
            <a:spLocks noGrp="1"/>
          </p:cNvSpPr>
          <p:nvPr>
            <p:ph type="title"/>
          </p:nvPr>
        </p:nvSpPr>
        <p:spPr/>
        <p:txBody>
          <a:bodyPr/>
          <a:lstStyle/>
          <a:p>
            <a:r>
              <a:rPr lang="en-US" dirty="0"/>
              <a:t>Strategy-1</a:t>
            </a:r>
          </a:p>
        </p:txBody>
      </p:sp>
      <p:sp>
        <p:nvSpPr>
          <p:cNvPr id="3" name="Content Placeholder 2">
            <a:extLst>
              <a:ext uri="{FF2B5EF4-FFF2-40B4-BE49-F238E27FC236}">
                <a16:creationId xmlns:a16="http://schemas.microsoft.com/office/drawing/2014/main" id="{46FFFBAF-E4C5-6675-B52C-4FFEE0189909}"/>
              </a:ext>
            </a:extLst>
          </p:cNvPr>
          <p:cNvSpPr>
            <a:spLocks noGrp="1"/>
          </p:cNvSpPr>
          <p:nvPr>
            <p:ph idx="1"/>
          </p:nvPr>
        </p:nvSpPr>
        <p:spPr/>
        <p:txBody>
          <a:bodyPr/>
          <a:lstStyle/>
          <a:p>
            <a:r>
              <a:rPr lang="en-US" dirty="0"/>
              <a:t>Run the IDS at the host level, outside the container</a:t>
            </a:r>
          </a:p>
          <a:p>
            <a:r>
              <a:rPr lang="en-US" dirty="0"/>
              <a:t>This protects the IDS against a compromised container</a:t>
            </a:r>
          </a:p>
          <a:p>
            <a:r>
              <a:rPr lang="en-US" dirty="0"/>
              <a:t>Represented by App1 in Fig. 1</a:t>
            </a:r>
          </a:p>
        </p:txBody>
      </p:sp>
    </p:spTree>
    <p:extLst>
      <p:ext uri="{BB962C8B-B14F-4D97-AF65-F5344CB8AC3E}">
        <p14:creationId xmlns:p14="http://schemas.microsoft.com/office/powerpoint/2010/main" val="206381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3C178-B10A-1410-93B8-0C30BFE67084}"/>
              </a:ext>
            </a:extLst>
          </p:cNvPr>
          <p:cNvSpPr>
            <a:spLocks noGrp="1"/>
          </p:cNvSpPr>
          <p:nvPr>
            <p:ph type="title"/>
          </p:nvPr>
        </p:nvSpPr>
        <p:spPr/>
        <p:txBody>
          <a:bodyPr/>
          <a:lstStyle/>
          <a:p>
            <a:r>
              <a:rPr lang="en-US" dirty="0"/>
              <a:t>Strategy-2</a:t>
            </a:r>
          </a:p>
        </p:txBody>
      </p:sp>
      <p:sp>
        <p:nvSpPr>
          <p:cNvPr id="3" name="Content Placeholder 2">
            <a:extLst>
              <a:ext uri="{FF2B5EF4-FFF2-40B4-BE49-F238E27FC236}">
                <a16:creationId xmlns:a16="http://schemas.microsoft.com/office/drawing/2014/main" id="{381AC306-CF70-8BFC-6E73-8F2D23CE73EA}"/>
              </a:ext>
            </a:extLst>
          </p:cNvPr>
          <p:cNvSpPr>
            <a:spLocks noGrp="1"/>
          </p:cNvSpPr>
          <p:nvPr>
            <p:ph idx="1"/>
          </p:nvPr>
        </p:nvSpPr>
        <p:spPr/>
        <p:txBody>
          <a:bodyPr/>
          <a:lstStyle/>
          <a:p>
            <a:r>
              <a:rPr lang="en-US" dirty="0"/>
              <a:t>Using the trace application inside the same container the application is running</a:t>
            </a:r>
          </a:p>
          <a:p>
            <a:r>
              <a:rPr lang="en-US" dirty="0"/>
              <a:t>May be harmful to the IDS</a:t>
            </a:r>
          </a:p>
          <a:p>
            <a:r>
              <a:rPr lang="en-US" dirty="0"/>
              <a:t>Represented by App2 in Fig. 1</a:t>
            </a:r>
          </a:p>
          <a:p>
            <a:endParaRPr lang="en-US" dirty="0"/>
          </a:p>
          <a:p>
            <a:endParaRPr lang="en-US" dirty="0"/>
          </a:p>
        </p:txBody>
      </p:sp>
    </p:spTree>
    <p:extLst>
      <p:ext uri="{BB962C8B-B14F-4D97-AF65-F5344CB8AC3E}">
        <p14:creationId xmlns:p14="http://schemas.microsoft.com/office/powerpoint/2010/main" val="1259668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07F43-9FE7-0122-481D-4D2C99DDD43B}"/>
              </a:ext>
            </a:extLst>
          </p:cNvPr>
          <p:cNvSpPr>
            <a:spLocks noGrp="1"/>
          </p:cNvSpPr>
          <p:nvPr>
            <p:ph type="title"/>
          </p:nvPr>
        </p:nvSpPr>
        <p:spPr/>
        <p:txBody>
          <a:bodyPr/>
          <a:lstStyle/>
          <a:p>
            <a:r>
              <a:rPr lang="en-US" dirty="0"/>
              <a:t>Strategy-3</a:t>
            </a:r>
          </a:p>
        </p:txBody>
      </p:sp>
      <p:sp>
        <p:nvSpPr>
          <p:cNvPr id="3" name="Content Placeholder 2">
            <a:extLst>
              <a:ext uri="{FF2B5EF4-FFF2-40B4-BE49-F238E27FC236}">
                <a16:creationId xmlns:a16="http://schemas.microsoft.com/office/drawing/2014/main" id="{36A4E01E-9A6C-C0CB-4EE1-33FA1FCB8B5A}"/>
              </a:ext>
            </a:extLst>
          </p:cNvPr>
          <p:cNvSpPr>
            <a:spLocks noGrp="1"/>
          </p:cNvSpPr>
          <p:nvPr>
            <p:ph idx="1"/>
          </p:nvPr>
        </p:nvSpPr>
        <p:spPr/>
        <p:txBody>
          <a:bodyPr/>
          <a:lstStyle/>
          <a:p>
            <a:r>
              <a:rPr lang="en-US" dirty="0"/>
              <a:t>Privileged container for running the IDS</a:t>
            </a:r>
          </a:p>
          <a:p>
            <a:r>
              <a:rPr lang="en-US" dirty="0"/>
              <a:t>The IDS container should have access rights to the processes being monitored, to gather the system calls they issue</a:t>
            </a:r>
          </a:p>
          <a:p>
            <a:r>
              <a:rPr lang="en-US" dirty="0"/>
              <a:t>It allows to define a complete IDS container, that can be easily deployed elsewhere</a:t>
            </a:r>
          </a:p>
        </p:txBody>
      </p:sp>
    </p:spTree>
    <p:extLst>
      <p:ext uri="{BB962C8B-B14F-4D97-AF65-F5344CB8AC3E}">
        <p14:creationId xmlns:p14="http://schemas.microsoft.com/office/powerpoint/2010/main" val="755256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85B08-9463-BE25-7551-4B34EF58BA30}"/>
              </a:ext>
            </a:extLst>
          </p:cNvPr>
          <p:cNvSpPr>
            <a:spLocks noGrp="1"/>
          </p:cNvSpPr>
          <p:nvPr>
            <p:ph type="title"/>
          </p:nvPr>
        </p:nvSpPr>
        <p:spPr/>
        <p:txBody>
          <a:bodyPr/>
          <a:lstStyle/>
          <a:p>
            <a:r>
              <a:rPr lang="en-US" dirty="0"/>
              <a:t>Data collection</a:t>
            </a:r>
          </a:p>
        </p:txBody>
      </p:sp>
      <p:sp>
        <p:nvSpPr>
          <p:cNvPr id="3" name="Content Placeholder 2">
            <a:extLst>
              <a:ext uri="{FF2B5EF4-FFF2-40B4-BE49-F238E27FC236}">
                <a16:creationId xmlns:a16="http://schemas.microsoft.com/office/drawing/2014/main" id="{F9460C0B-99F7-4C06-A910-3D808A8AE203}"/>
              </a:ext>
            </a:extLst>
          </p:cNvPr>
          <p:cNvSpPr>
            <a:spLocks noGrp="1"/>
          </p:cNvSpPr>
          <p:nvPr>
            <p:ph idx="1"/>
          </p:nvPr>
        </p:nvSpPr>
        <p:spPr/>
        <p:txBody>
          <a:bodyPr/>
          <a:lstStyle/>
          <a:p>
            <a:r>
              <a:rPr lang="en-US" dirty="0"/>
              <a:t>The </a:t>
            </a:r>
            <a:r>
              <a:rPr lang="en-US" dirty="0" err="1"/>
              <a:t>strace</a:t>
            </a:r>
            <a:r>
              <a:rPr lang="en-US" dirty="0"/>
              <a:t> tool is used to collect all the interactions between the guest process and the kernel</a:t>
            </a:r>
          </a:p>
          <a:p>
            <a:r>
              <a:rPr lang="en-US" dirty="0"/>
              <a:t>Enough information was collected to build a base of normal behaviors</a:t>
            </a:r>
          </a:p>
          <a:p>
            <a:pPr lvl="1"/>
            <a:r>
              <a:rPr lang="en-US" dirty="0"/>
              <a:t>Containing sequences of system calls that represent the normal functioning of the app</a:t>
            </a:r>
          </a:p>
          <a:p>
            <a:pPr lvl="1"/>
            <a:r>
              <a:rPr lang="en-US" dirty="0"/>
              <a:t>Sequences that represent it under an attack or malicious behavior, to evaluate the proposal</a:t>
            </a:r>
          </a:p>
        </p:txBody>
      </p:sp>
    </p:spTree>
    <p:extLst>
      <p:ext uri="{BB962C8B-B14F-4D97-AF65-F5344CB8AC3E}">
        <p14:creationId xmlns:p14="http://schemas.microsoft.com/office/powerpoint/2010/main" val="2699815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BC3E3-1379-17A7-565B-03E8E4DD18C6}"/>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98941F44-337D-779E-D505-B9513D298DEA}"/>
              </a:ext>
            </a:extLst>
          </p:cNvPr>
          <p:cNvSpPr>
            <a:spLocks noGrp="1"/>
          </p:cNvSpPr>
          <p:nvPr>
            <p:ph idx="1"/>
          </p:nvPr>
        </p:nvSpPr>
        <p:spPr/>
        <p:txBody>
          <a:bodyPr>
            <a:normAutofit fontScale="92500" lnSpcReduction="10000"/>
          </a:bodyPr>
          <a:lstStyle/>
          <a:p>
            <a:r>
              <a:rPr lang="en-US" dirty="0"/>
              <a:t>The application selected for the tests was </a:t>
            </a:r>
            <a:r>
              <a:rPr lang="en-US" dirty="0" err="1"/>
              <a:t>Wordpress</a:t>
            </a:r>
            <a:r>
              <a:rPr lang="en-US" dirty="0"/>
              <a:t>, a web application that runs over the Apache web server</a:t>
            </a:r>
          </a:p>
          <a:p>
            <a:r>
              <a:rPr lang="en-US" dirty="0"/>
              <a:t>The dataset built contains fifty traces</a:t>
            </a:r>
          </a:p>
          <a:p>
            <a:pPr lvl="1"/>
            <a:r>
              <a:rPr lang="en-US" dirty="0"/>
              <a:t>Half from normal behavior that consist of expected interactions with the app</a:t>
            </a:r>
          </a:p>
          <a:p>
            <a:pPr lvl="1"/>
            <a:r>
              <a:rPr lang="en-US" dirty="0"/>
              <a:t>Other half from anomalous behavior consisting of attacks</a:t>
            </a:r>
          </a:p>
          <a:p>
            <a:r>
              <a:rPr lang="en-US" dirty="0"/>
              <a:t>Two groups of tests were developed</a:t>
            </a:r>
          </a:p>
          <a:p>
            <a:pPr lvl="1"/>
            <a:r>
              <a:rPr lang="en-US" dirty="0"/>
              <a:t>Without filtering</a:t>
            </a:r>
          </a:p>
          <a:p>
            <a:pPr lvl="1"/>
            <a:r>
              <a:rPr lang="en-US" dirty="0"/>
              <a:t>Least dangerous </a:t>
            </a:r>
            <a:r>
              <a:rPr lang="en-US" dirty="0" err="1"/>
              <a:t>syscalls</a:t>
            </a:r>
            <a:r>
              <a:rPr lang="en-US" dirty="0"/>
              <a:t> were discarded (filtered)</a:t>
            </a:r>
          </a:p>
          <a:p>
            <a:endParaRPr lang="en-US" dirty="0"/>
          </a:p>
        </p:txBody>
      </p:sp>
    </p:spTree>
    <p:extLst>
      <p:ext uri="{BB962C8B-B14F-4D97-AF65-F5344CB8AC3E}">
        <p14:creationId xmlns:p14="http://schemas.microsoft.com/office/powerpoint/2010/main" val="31130039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348</TotalTime>
  <Words>481</Words>
  <Application>Microsoft Office PowerPoint</Application>
  <PresentationFormat>Widescreen</PresentationFormat>
  <Paragraphs>53</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Tw Cen MT</vt:lpstr>
      <vt:lpstr>Circuit</vt:lpstr>
      <vt:lpstr>Weekly update 7.2</vt:lpstr>
      <vt:lpstr>Summary</vt:lpstr>
      <vt:lpstr>pRopOSAL</vt:lpstr>
      <vt:lpstr>3 approaches to collect syscall info from guest processes</vt:lpstr>
      <vt:lpstr>Strategy-1</vt:lpstr>
      <vt:lpstr>Strategy-2</vt:lpstr>
      <vt:lpstr>Strategy-3</vt:lpstr>
      <vt:lpstr>Data collection</vt:lpstr>
      <vt:lpstr>Evaluation</vt:lpstr>
      <vt:lpstr>Algorithms used</vt:lpstr>
      <vt:lpstr>accuracy</vt:lpstr>
      <vt:lpstr>PowerPoint Presentation</vt:lpstr>
      <vt:lpstr>Discarded syscalls</vt:lpstr>
      <vt:lpstr>PowerPoint Presentation</vt:lpstr>
      <vt:lpstr>results</vt:lpstr>
      <vt:lpstr>Dataset and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update 7.2</dc:title>
  <dc:creator>Souvik Piyal</dc:creator>
  <cp:lastModifiedBy>Souvik Piyal</cp:lastModifiedBy>
  <cp:revision>3</cp:revision>
  <dcterms:created xsi:type="dcterms:W3CDTF">2022-07-05T08:19:41Z</dcterms:created>
  <dcterms:modified xsi:type="dcterms:W3CDTF">2022-07-05T14:07:54Z</dcterms:modified>
</cp:coreProperties>
</file>