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notesMasterIdLst>
    <p:notesMasterId r:id="rId6"/>
  </p:notesMasterIdLst>
  <p:sldIdLst>
    <p:sldId id="256" r:id="rId5"/>
  </p:sldIdLst>
  <p:sldSz cx="21945600" cy="32918400"/>
  <p:notesSz cx="6715125" cy="9239250"/>
  <p:defaultTextStyle>
    <a:defPPr>
      <a:defRPr lang="en-US"/>
    </a:defPPr>
    <a:lvl1pPr algn="ctr" rtl="0" fontAlgn="base">
      <a:spcBef>
        <a:spcPct val="0"/>
      </a:spcBef>
      <a:spcAft>
        <a:spcPct val="0"/>
      </a:spcAft>
      <a:defRPr sz="6142" kern="1200">
        <a:solidFill>
          <a:schemeClr val="tx1"/>
        </a:solidFill>
        <a:latin typeface="Arial" charset="0"/>
        <a:ea typeface="+mn-ea"/>
        <a:cs typeface="+mn-cs"/>
      </a:defRPr>
    </a:lvl1pPr>
    <a:lvl2pPr marL="326532" algn="ctr" rtl="0" fontAlgn="base">
      <a:spcBef>
        <a:spcPct val="0"/>
      </a:spcBef>
      <a:spcAft>
        <a:spcPct val="0"/>
      </a:spcAft>
      <a:defRPr sz="6142" kern="1200">
        <a:solidFill>
          <a:schemeClr val="tx1"/>
        </a:solidFill>
        <a:latin typeface="Arial" charset="0"/>
        <a:ea typeface="+mn-ea"/>
        <a:cs typeface="+mn-cs"/>
      </a:defRPr>
    </a:lvl2pPr>
    <a:lvl3pPr marL="653064" algn="ctr" rtl="0" fontAlgn="base">
      <a:spcBef>
        <a:spcPct val="0"/>
      </a:spcBef>
      <a:spcAft>
        <a:spcPct val="0"/>
      </a:spcAft>
      <a:defRPr sz="6142" kern="1200">
        <a:solidFill>
          <a:schemeClr val="tx1"/>
        </a:solidFill>
        <a:latin typeface="Arial" charset="0"/>
        <a:ea typeface="+mn-ea"/>
        <a:cs typeface="+mn-cs"/>
      </a:defRPr>
    </a:lvl3pPr>
    <a:lvl4pPr marL="979597" algn="ctr" rtl="0" fontAlgn="base">
      <a:spcBef>
        <a:spcPct val="0"/>
      </a:spcBef>
      <a:spcAft>
        <a:spcPct val="0"/>
      </a:spcAft>
      <a:defRPr sz="6142" kern="1200">
        <a:solidFill>
          <a:schemeClr val="tx1"/>
        </a:solidFill>
        <a:latin typeface="Arial" charset="0"/>
        <a:ea typeface="+mn-ea"/>
        <a:cs typeface="+mn-cs"/>
      </a:defRPr>
    </a:lvl4pPr>
    <a:lvl5pPr marL="1306129" algn="ctr" rtl="0" fontAlgn="base">
      <a:spcBef>
        <a:spcPct val="0"/>
      </a:spcBef>
      <a:spcAft>
        <a:spcPct val="0"/>
      </a:spcAft>
      <a:defRPr sz="6142" kern="1200">
        <a:solidFill>
          <a:schemeClr val="tx1"/>
        </a:solidFill>
        <a:latin typeface="Arial" charset="0"/>
        <a:ea typeface="+mn-ea"/>
        <a:cs typeface="+mn-cs"/>
      </a:defRPr>
    </a:lvl5pPr>
    <a:lvl6pPr marL="1632661" algn="l" defTabSz="653064" rtl="0" eaLnBrk="1" latinLnBrk="0" hangingPunct="1">
      <a:defRPr sz="6142" kern="1200">
        <a:solidFill>
          <a:schemeClr val="tx1"/>
        </a:solidFill>
        <a:latin typeface="Arial" charset="0"/>
        <a:ea typeface="+mn-ea"/>
        <a:cs typeface="+mn-cs"/>
      </a:defRPr>
    </a:lvl6pPr>
    <a:lvl7pPr marL="1959193" algn="l" defTabSz="653064" rtl="0" eaLnBrk="1" latinLnBrk="0" hangingPunct="1">
      <a:defRPr sz="6142" kern="1200">
        <a:solidFill>
          <a:schemeClr val="tx1"/>
        </a:solidFill>
        <a:latin typeface="Arial" charset="0"/>
        <a:ea typeface="+mn-ea"/>
        <a:cs typeface="+mn-cs"/>
      </a:defRPr>
    </a:lvl7pPr>
    <a:lvl8pPr marL="2285726" algn="l" defTabSz="653064" rtl="0" eaLnBrk="1" latinLnBrk="0" hangingPunct="1">
      <a:defRPr sz="6142" kern="1200">
        <a:solidFill>
          <a:schemeClr val="tx1"/>
        </a:solidFill>
        <a:latin typeface="Arial" charset="0"/>
        <a:ea typeface="+mn-ea"/>
        <a:cs typeface="+mn-cs"/>
      </a:defRPr>
    </a:lvl8pPr>
    <a:lvl9pPr marL="2612258" algn="l" defTabSz="653064" rtl="0" eaLnBrk="1" latinLnBrk="0" hangingPunct="1">
      <a:defRPr sz="6142"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425" userDrawn="1">
          <p15:clr>
            <a:srgbClr val="A4A3A4"/>
          </p15:clr>
        </p15:guide>
        <p15:guide id="2" orient="horz" pos="20196" userDrawn="1">
          <p15:clr>
            <a:srgbClr val="A4A3A4"/>
          </p15:clr>
        </p15:guide>
        <p15:guide id="3"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4FF"/>
    <a:srgbClr val="EAEAEA"/>
    <a:srgbClr val="C0C0C0"/>
    <a:srgbClr val="0046D2"/>
    <a:srgbClr val="FF0000"/>
    <a:srgbClr val="698ED9"/>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641B0-3F57-405B-9D33-C1A3D6F99322}" v="1" dt="2023-01-31T19:23:40.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31" autoAdjust="0"/>
    <p:restoredTop sz="94660"/>
  </p:normalViewPr>
  <p:slideViewPr>
    <p:cSldViewPr snapToGrid="0">
      <p:cViewPr varScale="1">
        <p:scale>
          <a:sx n="25" d="100"/>
          <a:sy n="25" d="100"/>
        </p:scale>
        <p:origin x="3708" y="84"/>
      </p:cViewPr>
      <p:guideLst>
        <p:guide orient="horz" pos="10425"/>
        <p:guide orient="horz" pos="20196"/>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2203450" y="692150"/>
            <a:ext cx="2309813"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a:p>
        </p:txBody>
      </p:sp>
    </p:spTree>
    <p:extLst>
      <p:ext uri="{BB962C8B-B14F-4D97-AF65-F5344CB8AC3E}">
        <p14:creationId xmlns:p14="http://schemas.microsoft.com/office/powerpoint/2010/main" val="11934743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857" kern="1200">
        <a:solidFill>
          <a:schemeClr val="tx1"/>
        </a:solidFill>
        <a:latin typeface="Arial" charset="0"/>
        <a:ea typeface="+mn-ea"/>
        <a:cs typeface="+mn-cs"/>
      </a:defRPr>
    </a:lvl1pPr>
    <a:lvl2pPr marL="326532" algn="l" rtl="0" fontAlgn="base">
      <a:spcBef>
        <a:spcPct val="30000"/>
      </a:spcBef>
      <a:spcAft>
        <a:spcPct val="0"/>
      </a:spcAft>
      <a:defRPr sz="857" kern="1200">
        <a:solidFill>
          <a:schemeClr val="tx1"/>
        </a:solidFill>
        <a:latin typeface="Arial" charset="0"/>
        <a:ea typeface="+mn-ea"/>
        <a:cs typeface="+mn-cs"/>
      </a:defRPr>
    </a:lvl2pPr>
    <a:lvl3pPr marL="653064" algn="l" rtl="0" fontAlgn="base">
      <a:spcBef>
        <a:spcPct val="30000"/>
      </a:spcBef>
      <a:spcAft>
        <a:spcPct val="0"/>
      </a:spcAft>
      <a:defRPr sz="857" kern="1200">
        <a:solidFill>
          <a:schemeClr val="tx1"/>
        </a:solidFill>
        <a:latin typeface="Arial" charset="0"/>
        <a:ea typeface="+mn-ea"/>
        <a:cs typeface="+mn-cs"/>
      </a:defRPr>
    </a:lvl3pPr>
    <a:lvl4pPr marL="979597" algn="l" rtl="0" fontAlgn="base">
      <a:spcBef>
        <a:spcPct val="30000"/>
      </a:spcBef>
      <a:spcAft>
        <a:spcPct val="0"/>
      </a:spcAft>
      <a:defRPr sz="857" kern="1200">
        <a:solidFill>
          <a:schemeClr val="tx1"/>
        </a:solidFill>
        <a:latin typeface="Arial" charset="0"/>
        <a:ea typeface="+mn-ea"/>
        <a:cs typeface="+mn-cs"/>
      </a:defRPr>
    </a:lvl4pPr>
    <a:lvl5pPr marL="1306129" algn="l" rtl="0" fontAlgn="base">
      <a:spcBef>
        <a:spcPct val="30000"/>
      </a:spcBef>
      <a:spcAft>
        <a:spcPct val="0"/>
      </a:spcAft>
      <a:defRPr sz="857" kern="1200">
        <a:solidFill>
          <a:schemeClr val="tx1"/>
        </a:solidFill>
        <a:latin typeface="Arial" charset="0"/>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a:p>
        </p:txBody>
      </p:sp>
      <p:sp>
        <p:nvSpPr>
          <p:cNvPr id="4098" name="Rectangle 2"/>
          <p:cNvSpPr>
            <a:spLocks noGrp="1" noRot="1" noChangeAspect="1" noChangeArrowheads="1" noTextEdit="1"/>
          </p:cNvSpPr>
          <p:nvPr>
            <p:ph type="sldImg"/>
          </p:nvPr>
        </p:nvSpPr>
        <p:spPr>
          <a:xfrm>
            <a:off x="2203450" y="692150"/>
            <a:ext cx="2309813" cy="3465513"/>
          </a:xfrm>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6F33D1-580C-4751-B09D-433B31E05EB7}"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2539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F33D1-580C-4751-B09D-433B31E05EB7}"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332087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F33D1-580C-4751-B09D-433B31E05EB7}"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3743035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49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F33D1-580C-4751-B09D-433B31E05EB7}"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4212978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6F33D1-580C-4751-B09D-433B31E05EB7}"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239129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F33D1-580C-4751-B09D-433B31E05EB7}"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9605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F33D1-580C-4751-B09D-433B31E05EB7}"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277467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6F33D1-580C-4751-B09D-433B31E05EB7}" type="datetimeFigureOut">
              <a:rPr lang="en-US" smtClean="0"/>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90852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F33D1-580C-4751-B09D-433B31E05EB7}" type="datetimeFigureOut">
              <a:rPr lang="en-US" smtClean="0"/>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140442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36F33D1-580C-4751-B09D-433B31E05EB7}"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106328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36F33D1-580C-4751-B09D-433B31E05EB7}"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062A8-02E0-43C5-AD18-D1267F0AD9AB}" type="slidenum">
              <a:rPr lang="en-US" smtClean="0"/>
              <a:t>‹#›</a:t>
            </a:fld>
            <a:endParaRPr lang="en-US"/>
          </a:p>
        </p:txBody>
      </p:sp>
    </p:spTree>
    <p:extLst>
      <p:ext uri="{BB962C8B-B14F-4D97-AF65-F5344CB8AC3E}">
        <p14:creationId xmlns:p14="http://schemas.microsoft.com/office/powerpoint/2010/main" val="193449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megaprint.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C36F33D1-580C-4751-B09D-433B31E05EB7}" type="datetimeFigureOut">
              <a:rPr lang="en-US" smtClean="0"/>
              <a:t>2/2/2023</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A46062A8-02E0-43C5-AD18-D1267F0AD9AB}" type="slidenum">
              <a:rPr lang="en-US" smtClean="0"/>
              <a:t>‹#›</a:t>
            </a:fld>
            <a:endParaRPr lang="en-US"/>
          </a:p>
        </p:txBody>
      </p:sp>
      <p:pic>
        <p:nvPicPr>
          <p:cNvPr id="7" name="Picture 6">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r="38727"/>
          <a:stretch>
            <a:fillRect/>
          </a:stretch>
        </p:blipFill>
        <p:spPr bwMode="auto">
          <a:xfrm>
            <a:off x="16602671" y="32411540"/>
            <a:ext cx="2761191" cy="159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1"/>
          <p:cNvSpPr txBox="1"/>
          <p:nvPr userDrawn="1"/>
        </p:nvSpPr>
        <p:spPr>
          <a:xfrm>
            <a:off x="19363862" y="32353914"/>
            <a:ext cx="1659429" cy="256545"/>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067" dirty="0">
                <a:solidFill>
                  <a:schemeClr val="bg1"/>
                </a:solidFill>
              </a:rPr>
              <a:t>www.postersession.com</a:t>
            </a:r>
          </a:p>
        </p:txBody>
      </p:sp>
      <p:sp>
        <p:nvSpPr>
          <p:cNvPr id="9" name="TextBox 8">
            <a:extLst>
              <a:ext uri="{FF2B5EF4-FFF2-40B4-BE49-F238E27FC236}">
                <a16:creationId xmlns:a16="http://schemas.microsoft.com/office/drawing/2014/main" id="{6FDC70A7-D2F1-4488-9AB9-7757FFE6E9FF}"/>
              </a:ext>
            </a:extLst>
          </p:cNvPr>
          <p:cNvSpPr txBox="1"/>
          <p:nvPr userDrawn="1"/>
        </p:nvSpPr>
        <p:spPr>
          <a:xfrm>
            <a:off x="101453" y="32836091"/>
            <a:ext cx="380232" cy="1127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3" b="1" dirty="0">
                <a:solidFill>
                  <a:srgbClr val="003064"/>
                </a:solidFill>
              </a:rPr>
              <a:t>www.postersession.com</a:t>
            </a:r>
          </a:p>
        </p:txBody>
      </p:sp>
    </p:spTree>
    <p:extLst>
      <p:ext uri="{BB962C8B-B14F-4D97-AF65-F5344CB8AC3E}">
        <p14:creationId xmlns:p14="http://schemas.microsoft.com/office/powerpoint/2010/main" val="287158348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AutoShape 50"/>
          <p:cNvSpPr>
            <a:spLocks noChangeArrowheads="1"/>
          </p:cNvSpPr>
          <p:nvPr/>
        </p:nvSpPr>
        <p:spPr bwMode="auto">
          <a:xfrm>
            <a:off x="11498627" y="18984379"/>
            <a:ext cx="9920449" cy="9945147"/>
          </a:xfrm>
          <a:prstGeom prst="roundRect">
            <a:avLst>
              <a:gd name="adj" fmla="val 7000"/>
            </a:avLst>
          </a:prstGeom>
          <a:solidFill>
            <a:schemeClr val="bg1">
              <a:lumMod val="95000"/>
            </a:schemeClr>
          </a:solidFill>
          <a:ln w="9525">
            <a:solidFill>
              <a:schemeClr val="tx1"/>
            </a:solidFill>
            <a:round/>
            <a:headEnd/>
            <a:tailEnd/>
          </a:ln>
          <a:effectLst/>
        </p:spPr>
        <p:txBody>
          <a:bodyPr wrap="none" anchor="ctr"/>
          <a:lstStyle/>
          <a:p>
            <a:endParaRPr lang="en-US" sz="4095" dirty="0">
              <a:latin typeface="Times New Roman" panose="02020603050405020304" pitchFamily="18" charset="0"/>
              <a:cs typeface="Times New Roman" panose="02020603050405020304" pitchFamily="18" charset="0"/>
            </a:endParaRPr>
          </a:p>
        </p:txBody>
      </p:sp>
      <p:sp>
        <p:nvSpPr>
          <p:cNvPr id="2052" name="AutoShape 4"/>
          <p:cNvSpPr>
            <a:spLocks noChangeArrowheads="1"/>
          </p:cNvSpPr>
          <p:nvPr/>
        </p:nvSpPr>
        <p:spPr bwMode="auto">
          <a:xfrm>
            <a:off x="611460" y="6229239"/>
            <a:ext cx="9982200" cy="6954932"/>
          </a:xfrm>
          <a:prstGeom prst="roundRect">
            <a:avLst>
              <a:gd name="adj" fmla="val 7000"/>
            </a:avLst>
          </a:prstGeom>
          <a:solidFill>
            <a:schemeClr val="bg1">
              <a:lumMod val="95000"/>
            </a:schemeClr>
          </a:solidFill>
          <a:ln w="9525">
            <a:solidFill>
              <a:schemeClr val="tx1"/>
            </a:solidFill>
            <a:round/>
            <a:headEnd/>
            <a:tailEnd/>
          </a:ln>
          <a:effectLst/>
        </p:spPr>
        <p:txBody>
          <a:bodyPr wrap="none" anchor="ctr"/>
          <a:lstStyle/>
          <a:p>
            <a:endParaRPr lang="en-US" sz="4095" dirty="0">
              <a:latin typeface="Times New Roman" panose="02020603050405020304" pitchFamily="18" charset="0"/>
              <a:cs typeface="Times New Roman" panose="02020603050405020304" pitchFamily="18" charset="0"/>
            </a:endParaRPr>
          </a:p>
        </p:txBody>
      </p:sp>
      <p:sp>
        <p:nvSpPr>
          <p:cNvPr id="2058" name="Text Box 10"/>
          <p:cNvSpPr txBox="1">
            <a:spLocks noChangeArrowheads="1"/>
          </p:cNvSpPr>
          <p:nvPr/>
        </p:nvSpPr>
        <p:spPr bwMode="auto">
          <a:xfrm>
            <a:off x="2743200" y="21903267"/>
            <a:ext cx="4914900" cy="722505"/>
          </a:xfrm>
          <a:prstGeom prst="rect">
            <a:avLst/>
          </a:prstGeom>
          <a:noFill/>
          <a:ln w="9525">
            <a:noFill/>
            <a:miter lim="800000"/>
            <a:headEnd/>
            <a:tailEnd/>
          </a:ln>
          <a:effectLst/>
        </p:spPr>
        <p:txBody>
          <a:bodyPr>
            <a:spAutoFit/>
          </a:bodyPr>
          <a:lstStyle/>
          <a:p>
            <a:pPr defTabSz="2926438">
              <a:spcBef>
                <a:spcPct val="50000"/>
              </a:spcBef>
            </a:pPr>
            <a:r>
              <a:rPr lang="en-US" sz="4095" b="1">
                <a:latin typeface="Times New Roman" panose="02020603050405020304" pitchFamily="18" charset="0"/>
                <a:cs typeface="Times New Roman" panose="02020603050405020304" pitchFamily="18" charset="0"/>
              </a:rPr>
              <a:t>Methods</a:t>
            </a:r>
          </a:p>
        </p:txBody>
      </p:sp>
      <p:sp>
        <p:nvSpPr>
          <p:cNvPr id="2059" name="Text Box 11"/>
          <p:cNvSpPr txBox="1">
            <a:spLocks noChangeArrowheads="1"/>
          </p:cNvSpPr>
          <p:nvPr/>
        </p:nvSpPr>
        <p:spPr bwMode="auto">
          <a:xfrm>
            <a:off x="12532728" y="19314530"/>
            <a:ext cx="8014583" cy="1107996"/>
          </a:xfrm>
          <a:prstGeom prst="rect">
            <a:avLst/>
          </a:prstGeom>
          <a:noFill/>
          <a:ln w="9525">
            <a:noFill/>
            <a:miter lim="800000"/>
            <a:headEnd/>
            <a:tailEnd/>
          </a:ln>
          <a:effectLst/>
        </p:spPr>
        <p:txBody>
          <a:bodyPr wrap="square">
            <a:spAutoFit/>
          </a:bodyPr>
          <a:lstStyle/>
          <a:p>
            <a:pPr defTabSz="2926438">
              <a:spcBef>
                <a:spcPct val="50000"/>
              </a:spcBef>
            </a:pPr>
            <a:r>
              <a:rPr lang="en-US" sz="6600" b="1" dirty="0">
                <a:latin typeface="Times New Roman" panose="02020603050405020304" pitchFamily="18" charset="0"/>
                <a:cs typeface="Times New Roman" panose="02020603050405020304" pitchFamily="18" charset="0"/>
              </a:rPr>
              <a:t>Research</a:t>
            </a:r>
            <a:r>
              <a:rPr lang="en-US" sz="5400" b="1" dirty="0">
                <a:latin typeface="Times New Roman" panose="02020603050405020304" pitchFamily="18" charset="0"/>
                <a:cs typeface="Times New Roman" panose="02020603050405020304" pitchFamily="18" charset="0"/>
              </a:rPr>
              <a:t> </a:t>
            </a:r>
            <a:r>
              <a:rPr lang="en-US" sz="6600" b="1" dirty="0">
                <a:latin typeface="Times New Roman" panose="02020603050405020304" pitchFamily="18" charset="0"/>
                <a:cs typeface="Times New Roman" panose="02020603050405020304" pitchFamily="18" charset="0"/>
              </a:rPr>
              <a:t>outcome</a:t>
            </a:r>
          </a:p>
        </p:txBody>
      </p:sp>
      <p:sp>
        <p:nvSpPr>
          <p:cNvPr id="2061" name="AutoShape 13"/>
          <p:cNvSpPr>
            <a:spLocks noChangeArrowheads="1"/>
          </p:cNvSpPr>
          <p:nvPr/>
        </p:nvSpPr>
        <p:spPr bwMode="auto">
          <a:xfrm>
            <a:off x="453465" y="806935"/>
            <a:ext cx="21259800" cy="4617819"/>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2926438"/>
            <a:endParaRPr lang="en-US" sz="4095">
              <a:solidFill>
                <a:schemeClr val="bg1"/>
              </a:solidFill>
              <a:latin typeface="Times New Roman" panose="02020603050405020304" pitchFamily="18" charset="0"/>
              <a:cs typeface="Times New Roman" panose="02020603050405020304" pitchFamily="18" charset="0"/>
            </a:endParaRPr>
          </a:p>
        </p:txBody>
      </p:sp>
      <p:sp>
        <p:nvSpPr>
          <p:cNvPr id="2062" name="Text Box 14"/>
          <p:cNvSpPr txBox="1">
            <a:spLocks noChangeArrowheads="1"/>
          </p:cNvSpPr>
          <p:nvPr/>
        </p:nvSpPr>
        <p:spPr bwMode="auto">
          <a:xfrm>
            <a:off x="-502045" y="1293363"/>
            <a:ext cx="20459700" cy="3785652"/>
          </a:xfrm>
          <a:prstGeom prst="rect">
            <a:avLst/>
          </a:prstGeom>
          <a:noFill/>
          <a:ln w="9525">
            <a:noFill/>
            <a:miter lim="800000"/>
            <a:headEnd/>
            <a:tailEnd/>
          </a:ln>
          <a:effectLst/>
        </p:spPr>
        <p:txBody>
          <a:bodyPr>
            <a:spAutoFit/>
          </a:bodyPr>
          <a:lstStyle/>
          <a:p>
            <a:pPr defTabSz="2926438">
              <a:spcBef>
                <a:spcPct val="50000"/>
              </a:spcBef>
            </a:pPr>
            <a:r>
              <a:rPr lang="en-US" sz="12000" b="1" dirty="0">
                <a:latin typeface="Times New Roman" panose="02020603050405020304" pitchFamily="18" charset="0"/>
                <a:cs typeface="Times New Roman" panose="02020603050405020304" pitchFamily="18" charset="0"/>
              </a:rPr>
              <a:t>Intrusion Detection in Containerized Environment</a:t>
            </a:r>
          </a:p>
        </p:txBody>
      </p:sp>
      <p:sp>
        <p:nvSpPr>
          <p:cNvPr id="2090" name="Text Box 42"/>
          <p:cNvSpPr txBox="1">
            <a:spLocks noChangeArrowheads="1"/>
          </p:cNvSpPr>
          <p:nvPr/>
        </p:nvSpPr>
        <p:spPr bwMode="auto">
          <a:xfrm>
            <a:off x="2743200" y="6696203"/>
            <a:ext cx="4914900" cy="1107996"/>
          </a:xfrm>
          <a:prstGeom prst="rect">
            <a:avLst/>
          </a:prstGeom>
          <a:noFill/>
          <a:ln w="9525">
            <a:noFill/>
            <a:miter lim="800000"/>
            <a:headEnd/>
            <a:tailEnd/>
          </a:ln>
          <a:effectLst/>
        </p:spPr>
        <p:txBody>
          <a:bodyPr>
            <a:spAutoFit/>
          </a:bodyPr>
          <a:lstStyle/>
          <a:p>
            <a:pPr defTabSz="2926438">
              <a:spcBef>
                <a:spcPct val="50000"/>
              </a:spcBef>
            </a:pPr>
            <a:r>
              <a:rPr lang="en-US" sz="6600" b="1" dirty="0">
                <a:latin typeface="Times New Roman" panose="02020603050405020304" pitchFamily="18" charset="0"/>
                <a:cs typeface="Times New Roman" panose="02020603050405020304" pitchFamily="18" charset="0"/>
              </a:rPr>
              <a:t>Abstract</a:t>
            </a:r>
          </a:p>
        </p:txBody>
      </p:sp>
      <p:sp>
        <p:nvSpPr>
          <p:cNvPr id="27" name="AutoShape 4"/>
          <p:cNvSpPr>
            <a:spLocks noChangeArrowheads="1"/>
          </p:cNvSpPr>
          <p:nvPr/>
        </p:nvSpPr>
        <p:spPr bwMode="auto">
          <a:xfrm>
            <a:off x="723900" y="13924538"/>
            <a:ext cx="9982200" cy="14409734"/>
          </a:xfrm>
          <a:prstGeom prst="roundRect">
            <a:avLst>
              <a:gd name="adj" fmla="val 7000"/>
            </a:avLst>
          </a:prstGeom>
          <a:solidFill>
            <a:schemeClr val="bg1">
              <a:lumMod val="95000"/>
            </a:schemeClr>
          </a:solidFill>
          <a:ln w="9525">
            <a:solidFill>
              <a:schemeClr val="tx1"/>
            </a:solidFill>
            <a:round/>
            <a:headEnd/>
            <a:tailEnd/>
          </a:ln>
          <a:effectLst/>
        </p:spPr>
        <p:txBody>
          <a:bodyPr wrap="none" anchor="ctr"/>
          <a:lstStyle/>
          <a:p>
            <a:endParaRPr lang="en-US" sz="4095" dirty="0">
              <a:latin typeface="Times New Roman" panose="02020603050405020304" pitchFamily="18" charset="0"/>
              <a:cs typeface="Times New Roman" panose="02020603050405020304" pitchFamily="18" charset="0"/>
            </a:endParaRPr>
          </a:p>
        </p:txBody>
      </p:sp>
      <p:sp>
        <p:nvSpPr>
          <p:cNvPr id="28" name="Text Box 42"/>
          <p:cNvSpPr txBox="1">
            <a:spLocks noChangeArrowheads="1"/>
          </p:cNvSpPr>
          <p:nvPr/>
        </p:nvSpPr>
        <p:spPr bwMode="auto">
          <a:xfrm>
            <a:off x="1799811" y="14116430"/>
            <a:ext cx="7830378" cy="2200602"/>
          </a:xfrm>
          <a:prstGeom prst="rect">
            <a:avLst/>
          </a:prstGeom>
          <a:noFill/>
          <a:ln w="9525">
            <a:noFill/>
            <a:miter lim="800000"/>
            <a:headEnd/>
            <a:tailEnd/>
          </a:ln>
          <a:effectLst/>
        </p:spPr>
        <p:txBody>
          <a:bodyPr wrap="square">
            <a:spAutoFit/>
          </a:bodyPr>
          <a:lstStyle/>
          <a:p>
            <a:pPr defTabSz="2926438">
              <a:spcBef>
                <a:spcPts val="600"/>
              </a:spcBef>
            </a:pPr>
            <a:r>
              <a:rPr lang="en-US" sz="6600" b="1" dirty="0">
                <a:latin typeface="Times New Roman" panose="02020603050405020304" pitchFamily="18" charset="0"/>
                <a:cs typeface="Times New Roman" panose="02020603050405020304" pitchFamily="18" charset="0"/>
              </a:rPr>
              <a:t>Background/</a:t>
            </a:r>
          </a:p>
          <a:p>
            <a:pPr defTabSz="2926438">
              <a:spcBef>
                <a:spcPts val="600"/>
              </a:spcBef>
            </a:pPr>
            <a:r>
              <a:rPr lang="en-US" sz="6600" b="1" dirty="0">
                <a:latin typeface="Times New Roman" panose="02020603050405020304" pitchFamily="18" charset="0"/>
                <a:cs typeface="Times New Roman" panose="02020603050405020304" pitchFamily="18" charset="0"/>
              </a:rPr>
              <a:t>Motivation</a:t>
            </a:r>
          </a:p>
        </p:txBody>
      </p:sp>
      <p:sp>
        <p:nvSpPr>
          <p:cNvPr id="29" name="AutoShape 4"/>
          <p:cNvSpPr>
            <a:spLocks noChangeArrowheads="1"/>
          </p:cNvSpPr>
          <p:nvPr/>
        </p:nvSpPr>
        <p:spPr bwMode="auto">
          <a:xfrm>
            <a:off x="11498627" y="6303819"/>
            <a:ext cx="9911844" cy="11892741"/>
          </a:xfrm>
          <a:prstGeom prst="roundRect">
            <a:avLst>
              <a:gd name="adj" fmla="val 7000"/>
            </a:avLst>
          </a:prstGeom>
          <a:solidFill>
            <a:schemeClr val="bg1">
              <a:lumMod val="95000"/>
            </a:schemeClr>
          </a:solidFill>
          <a:ln w="9525">
            <a:solidFill>
              <a:schemeClr val="tx1"/>
            </a:solidFill>
            <a:round/>
            <a:headEnd/>
            <a:tailEnd/>
          </a:ln>
          <a:effectLst/>
        </p:spPr>
        <p:txBody>
          <a:bodyPr wrap="none" anchor="ctr"/>
          <a:lstStyle/>
          <a:p>
            <a:endParaRPr lang="en-US" sz="4095" dirty="0">
              <a:latin typeface="Times New Roman" panose="02020603050405020304" pitchFamily="18" charset="0"/>
              <a:cs typeface="Times New Roman" panose="02020603050405020304" pitchFamily="18" charset="0"/>
            </a:endParaRPr>
          </a:p>
        </p:txBody>
      </p:sp>
      <p:sp>
        <p:nvSpPr>
          <p:cNvPr id="31" name="Text Box 42"/>
          <p:cNvSpPr txBox="1">
            <a:spLocks noChangeArrowheads="1"/>
          </p:cNvSpPr>
          <p:nvPr/>
        </p:nvSpPr>
        <p:spPr bwMode="auto">
          <a:xfrm>
            <a:off x="13314202" y="6632019"/>
            <a:ext cx="5373230" cy="1107996"/>
          </a:xfrm>
          <a:prstGeom prst="rect">
            <a:avLst/>
          </a:prstGeom>
          <a:noFill/>
          <a:ln w="9525">
            <a:noFill/>
            <a:miter lim="800000"/>
            <a:headEnd/>
            <a:tailEnd/>
          </a:ln>
          <a:effectLst/>
        </p:spPr>
        <p:txBody>
          <a:bodyPr wrap="square">
            <a:spAutoFit/>
          </a:bodyPr>
          <a:lstStyle/>
          <a:p>
            <a:pPr defTabSz="2926438">
              <a:spcBef>
                <a:spcPct val="50000"/>
              </a:spcBef>
            </a:pPr>
            <a:r>
              <a:rPr lang="en-US" sz="6600" b="1" dirty="0">
                <a:latin typeface="Times New Roman" panose="02020603050405020304" pitchFamily="18" charset="0"/>
                <a:cs typeface="Times New Roman" panose="02020603050405020304" pitchFamily="18" charset="0"/>
              </a:rPr>
              <a:t>Methodology</a:t>
            </a:r>
          </a:p>
        </p:txBody>
      </p:sp>
      <p:sp>
        <p:nvSpPr>
          <p:cNvPr id="32" name="AutoShape 13"/>
          <p:cNvSpPr>
            <a:spLocks noChangeArrowheads="1"/>
          </p:cNvSpPr>
          <p:nvPr/>
        </p:nvSpPr>
        <p:spPr bwMode="auto">
          <a:xfrm>
            <a:off x="453465" y="29089579"/>
            <a:ext cx="21259800" cy="3627931"/>
          </a:xfrm>
          <a:prstGeom prst="roundRect">
            <a:avLst>
              <a:gd name="adj" fmla="val 25410"/>
            </a:avLst>
          </a:prstGeom>
          <a:gradFill flip="none" rotWithShape="1">
            <a:gsLst>
              <a:gs pos="0">
                <a:schemeClr val="accent1">
                  <a:lumMod val="5000"/>
                  <a:lumOff val="95000"/>
                </a:schemeClr>
              </a:gs>
              <a:gs pos="78000">
                <a:schemeClr val="accent1">
                  <a:lumMod val="45000"/>
                  <a:lumOff val="55000"/>
                </a:schemeClr>
              </a:gs>
              <a:gs pos="86000">
                <a:schemeClr val="accent1">
                  <a:lumMod val="45000"/>
                  <a:lumOff val="55000"/>
                </a:schemeClr>
              </a:gs>
              <a:gs pos="54000">
                <a:schemeClr val="accent1">
                  <a:lumMod val="30000"/>
                  <a:lumOff val="70000"/>
                </a:schemeClr>
              </a:gs>
            </a:gsLst>
            <a:lin ang="5400000" scaled="1"/>
            <a:tileRect/>
          </a:gradFill>
          <a:ln w="9525">
            <a:solidFill>
              <a:schemeClr val="tx1"/>
            </a:solidFill>
            <a:round/>
            <a:headEnd/>
            <a:tailEnd/>
          </a:ln>
          <a:effectLst/>
        </p:spPr>
        <p:txBody>
          <a:bodyPr wrap="none" anchor="ctr"/>
          <a:lstStyle/>
          <a:p>
            <a:pPr defTabSz="2926438"/>
            <a:endParaRPr lang="en-US" sz="4095" dirty="0">
              <a:solidFill>
                <a:schemeClr val="bg1"/>
              </a:solidFill>
              <a:latin typeface="Times New Roman" panose="02020603050405020304" pitchFamily="18" charset="0"/>
              <a:cs typeface="Times New Roman" panose="02020603050405020304" pitchFamily="18" charset="0"/>
            </a:endParaRPr>
          </a:p>
          <a:p>
            <a:pPr defTabSz="2926438"/>
            <a:endParaRPr lang="en-US" sz="4095"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7432" y="1096223"/>
            <a:ext cx="3273464" cy="3340782"/>
          </a:xfrm>
          <a:prstGeom prst="rect">
            <a:avLst/>
          </a:prstGeom>
        </p:spPr>
      </p:pic>
      <p:sp>
        <p:nvSpPr>
          <p:cNvPr id="3" name="TextBox 2"/>
          <p:cNvSpPr txBox="1"/>
          <p:nvPr/>
        </p:nvSpPr>
        <p:spPr>
          <a:xfrm>
            <a:off x="932096" y="7865755"/>
            <a:ext cx="9490620" cy="5853141"/>
          </a:xfrm>
          <a:prstGeom prst="rect">
            <a:avLst/>
          </a:prstGeom>
          <a:noFill/>
        </p:spPr>
        <p:txBody>
          <a:bodyPr wrap="square" rtlCol="0">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Tahoma" panose="020B0604030504040204" pitchFamily="34" charset="0"/>
                <a:cs typeface="Times New Roman" panose="02020603050405020304" pitchFamily="18" charset="0"/>
              </a:rPr>
              <a:t>The adoption of Docker and Kubernetes has increased along with the rising demand for container technologies. Recent technological assessments indicate that containers are now widely used. This sort of isolated environment's implementation and management pose concerns regarding the security of such systems. Our research attempts to identify risks in a container environment using various system call characteristics (name, frequency, sequence, etc.) and to differentiate between anticipated and unexpected behavior (possible threats).</a:t>
            </a:r>
          </a:p>
        </p:txBody>
      </p:sp>
      <p:sp>
        <p:nvSpPr>
          <p:cNvPr id="5" name="TextBox 4"/>
          <p:cNvSpPr txBox="1"/>
          <p:nvPr/>
        </p:nvSpPr>
        <p:spPr>
          <a:xfrm>
            <a:off x="-599661" y="29083592"/>
            <a:ext cx="23131044" cy="2268634"/>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 Name: Student’s Name (Std.ID: 17XXXXX)</a:t>
            </a:r>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Name: Student’s Name (Std.ID: 17XXXXX); </a:t>
            </a:r>
          </a:p>
          <a:p>
            <a:r>
              <a:rPr lang="en-US" sz="4000" dirty="0">
                <a:latin typeface="Times New Roman" panose="02020603050405020304" pitchFamily="18" charset="0"/>
                <a:cs typeface="Times New Roman" panose="02020603050405020304" pitchFamily="18" charset="0"/>
              </a:rPr>
              <a:t> Name: Student’s Name (Std.ID: 17XXXXX); Name: Student’s Name (Std.ID: 17XXXXX)</a:t>
            </a:r>
          </a:p>
          <a:p>
            <a:endParaRPr lang="en-US" sz="4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11460" y="30671591"/>
            <a:ext cx="19697700" cy="165308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Supervisor’s Name : X;   Project ID: S2022-02-XXX;   Department: EEE/CSE/ME… </a:t>
            </a:r>
          </a:p>
          <a:p>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317933" y="31810186"/>
            <a:ext cx="15295854" cy="1591526"/>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Acknowledgement: This project is funded by RISE Student Research Grant, 2022</a:t>
            </a:r>
          </a:p>
          <a:p>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231936" y="16824953"/>
            <a:ext cx="9243945" cy="8063489"/>
          </a:xfrm>
          <a:prstGeom prst="rect">
            <a:avLst/>
          </a:prstGeom>
          <a:noFill/>
        </p:spPr>
        <p:txBody>
          <a:bodyPr wrap="square" rtlCol="0">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From the perspective of the attacker, there are several ways to attack a container-based virtualization system, such as using virtualization to steal users' private data, initiating attacks by injecting malicious workload, or escalating the intrusion to numerous VM instances.</a:t>
            </a:r>
          </a:p>
          <a:p>
            <a:pPr marL="0" marR="0">
              <a:lnSpc>
                <a:spcPct val="107000"/>
              </a:lnSpc>
              <a:spcBef>
                <a:spcPts val="0"/>
              </a:spcBef>
              <a:spcAft>
                <a:spcPts val="800"/>
              </a:spcAf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CNCF Financial User Group released, in January 2020, documentation and outcomes of an in-depth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threat modeling exercise</a:t>
            </a: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performed against a generic Kubernetes cluster.</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Their work provided a detailed view of several attack paths by which an attacker could exploit configuration vulnerabilities within Kubernetes to achieve specific goals.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Our work contributes to the mitigation of all the attack paths that finally leads to malicious code execution in container. [Figure here]</a:t>
            </a:r>
          </a:p>
        </p:txBody>
      </p:sp>
      <p:sp>
        <p:nvSpPr>
          <p:cNvPr id="35" name="TextBox 34"/>
          <p:cNvSpPr txBox="1"/>
          <p:nvPr/>
        </p:nvSpPr>
        <p:spPr>
          <a:xfrm>
            <a:off x="11751256" y="8521356"/>
            <a:ext cx="9577529" cy="9176230"/>
          </a:xfrm>
          <a:prstGeom prst="rect">
            <a:avLst/>
          </a:prstGeom>
          <a:noFill/>
        </p:spPr>
        <p:txBody>
          <a:bodyPr wrap="square" rtlCol="0">
            <a:spAutoFit/>
          </a:bodyPr>
          <a:lstStyle/>
          <a:p>
            <a:pPr marL="0" marR="0">
              <a:lnSpc>
                <a:spcPct val="107000"/>
              </a:lnSpc>
              <a:spcBef>
                <a:spcPts val="0"/>
              </a:spcBef>
              <a:spcAft>
                <a:spcPts val="800"/>
              </a:spcAf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classified these attack paths according to distinct detection mechanisms.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here]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Firstly, we simulated some attacks(XSS, CSRF, SQLi, RBAC attack,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that follow the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aformentioned</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paths and for each path we experimented with our detection mechanisms. </a:t>
            </a: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benign and malicious </a:t>
            </a:r>
            <a:r>
              <a:rPr lang="en-US" sz="3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are distinguished by </a:t>
            </a:r>
            <a:r>
              <a:rPr lang="en-US" sz="3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analysing</a:t>
            </a: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names, </a:t>
            </a:r>
            <a:r>
              <a:rPr lang="en-US" sz="3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freuquencies</a:t>
            </a: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sequences of system calls.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For the purpose of attack simulation,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Seed-Ubuntu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is used as virtual machine. To collect different parameters of system calls,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sysdig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strace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are used as reverse engineering tools. Kubernetes dashboard collects the log files for RBAC attack. And finally to implement Kubernetes in local machine,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minikube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is used</a:t>
            </a:r>
            <a:r>
              <a:rPr lang="en-US" sz="1800" dirty="0">
                <a:effectLst/>
                <a:latin typeface="Calibri" panose="020F0502020204030204" pitchFamily="34" charset="0"/>
                <a:ea typeface="Calibri" panose="020F0502020204030204" pitchFamily="34" charset="0"/>
                <a:cs typeface="Vrinda" panose="020B0502040204020203" pitchFamily="34" charset="0"/>
              </a:rPr>
              <a:t>.</a:t>
            </a:r>
          </a:p>
          <a:p>
            <a:r>
              <a:rPr lang="en-US" sz="5000" dirty="0">
                <a:latin typeface="Times New Roman" panose="02020603050405020304" pitchFamily="18" charset="0"/>
                <a:cs typeface="Times New Roman" panose="02020603050405020304" pitchFamily="18" charset="0"/>
              </a:rPr>
              <a:t>.</a:t>
            </a:r>
            <a:endParaRPr lang="en-US" sz="54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1751255" y="20752677"/>
            <a:ext cx="9337564" cy="5293757"/>
          </a:xfrm>
          <a:prstGeom prst="rect">
            <a:avLst/>
          </a:prstGeom>
          <a:noFill/>
        </p:spPr>
        <p:txBody>
          <a:bodyPr wrap="square" rtlCol="0">
            <a:spAutoFit/>
          </a:bodyPr>
          <a:lstStyle/>
          <a:p>
            <a:r>
              <a:rPr lang="en-US" sz="3200" dirty="0">
                <a:effectLst/>
                <a:latin typeface="Calibri" panose="020F0502020204030204" pitchFamily="34" charset="0"/>
                <a:ea typeface="Calibri" panose="020F0502020204030204" pitchFamily="34" charset="0"/>
                <a:cs typeface="Vrinda" panose="020B0502040204020203" pitchFamily="34" charset="0"/>
              </a:rPr>
              <a:t>Our research work assumes that each container has its own IDS(Intrusion Detection System) for ensuring scalability. Our detection mechanism shows high accuracy(92-97%) along with healthy precision and recall. It can be observed that frequency-based mechanism is more efficient but less accurate than sequence-based mechanism. For future work, there are many other paths for different kinds of attacks that can be classified and detected. </a:t>
            </a:r>
          </a:p>
          <a:p>
            <a:r>
              <a:rPr lang="en-US" sz="5000" dirty="0">
                <a:latin typeface="Times New Roman" panose="02020603050405020304" pitchFamily="18" charset="0"/>
                <a:cs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D0EC63BD4A794CB34A86F1C7F8B840" ma:contentTypeVersion="4" ma:contentTypeDescription="Create a new document." ma:contentTypeScope="" ma:versionID="6a30c67787e1d28292ce714d1aaeebce">
  <xsd:schema xmlns:xsd="http://www.w3.org/2001/XMLSchema" xmlns:xs="http://www.w3.org/2001/XMLSchema" xmlns:p="http://schemas.microsoft.com/office/2006/metadata/properties" xmlns:ns2="0497f907-6b61-49ef-b4c5-e26325cbe9d2" targetNamespace="http://schemas.microsoft.com/office/2006/metadata/properties" ma:root="true" ma:fieldsID="d1153d6181d82fcbd4bbb3a1b5caa1d1" ns2:_="">
    <xsd:import namespace="0497f907-6b61-49ef-b4c5-e26325cbe9d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97f907-6b61-49ef-b4c5-e26325cbe9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4A9FF0-A07C-40AB-8FCF-DD4B2204F0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97f907-6b61-49ef-b4c5-e26325cbe9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E5D49F-1C6A-4307-99F4-EFD48CCF8A05}">
  <ds:schemaRefs>
    <ds:schemaRef ds:uri="http://schemas.microsoft.com/office/2006/metadata/properties"/>
    <ds:schemaRef ds:uri="http://purl.org/dc/dcmitype/"/>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0497f907-6b61-49ef-b4c5-e26325cbe9d2"/>
  </ds:schemaRefs>
</ds:datastoreItem>
</file>

<file path=customXml/itemProps3.xml><?xml version="1.0" encoding="utf-8"?>
<ds:datastoreItem xmlns:ds="http://schemas.openxmlformats.org/officeDocument/2006/customXml" ds:itemID="{5D9E7A4B-F2A6-4D02-8D34-58284E3561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664</TotalTime>
  <Words>493</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Shulda;www.postersession.com</dc:creator>
  <cp:keywords>www.postersession.com</cp:keywords>
  <dc:description>©MegaPrint Inc. 2009</dc:description>
  <cp:lastModifiedBy>1705013 - Md. Olid Hasan Bhuiyan</cp:lastModifiedBy>
  <cp:revision>53</cp:revision>
  <dcterms:created xsi:type="dcterms:W3CDTF">2008-12-04T00:20:37Z</dcterms:created>
  <dcterms:modified xsi:type="dcterms:W3CDTF">2023-02-02T06:50:21Z</dcterms:modified>
  <cp:category>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0x010100FBD0EC63BD4A794CB34A86F1C7F8B840</vt:lpwstr>
  </property>
</Properties>
</file>