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61676006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061676006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61676006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061676006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61676006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61676006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6167600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6167600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6167600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6167600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06167600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06167600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61676006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61676006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06167600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06167600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61676006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6167600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1676006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1676006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61676006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61676006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Graph Explanation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91750" y="176900"/>
            <a:ext cx="1642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a:t>
            </a:r>
            <a:endParaRPr/>
          </a:p>
        </p:txBody>
      </p:sp>
      <p:sp>
        <p:nvSpPr>
          <p:cNvPr id="115" name="Google Shape;115;p22"/>
          <p:cNvSpPr txBox="1"/>
          <p:nvPr/>
        </p:nvSpPr>
        <p:spPr>
          <a:xfrm>
            <a:off x="155100" y="3266700"/>
            <a:ext cx="8988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Variable Parameters:</a:t>
            </a:r>
            <a:r>
              <a:rPr lang="en" dirty="0"/>
              <a:t> To detect intrusion using sequence of system calls, we used BoSC(Bag of System Call) technique. In this graph, we varied the size of bag and calculated how accurately our system can identify benign and malicious sequence. </a:t>
            </a:r>
            <a:endParaRPr dirty="0"/>
          </a:p>
          <a:p>
            <a:pPr marL="0" lvl="0" indent="0" algn="l" rtl="0">
              <a:spcBef>
                <a:spcPts val="0"/>
              </a:spcBef>
              <a:spcAft>
                <a:spcPts val="0"/>
              </a:spcAft>
              <a:buNone/>
            </a:pPr>
            <a:r>
              <a:rPr lang="en" b="1" dirty="0"/>
              <a:t>Observations: </a:t>
            </a:r>
            <a:r>
              <a:rPr lang="en" dirty="0"/>
              <a:t>As we can see, accuracy drops drastically as we increase the bag size. For bag size ranging from 3 to 6, our system gives satisfactory accuracy. </a:t>
            </a:r>
            <a:endParaRPr dirty="0"/>
          </a:p>
          <a:p>
            <a:pPr marL="0" lvl="0" indent="0" algn="l" rtl="0">
              <a:spcBef>
                <a:spcPts val="0"/>
              </a:spcBef>
              <a:spcAft>
                <a:spcPts val="0"/>
              </a:spcAft>
              <a:buNone/>
            </a:pPr>
            <a:r>
              <a:rPr lang="en" dirty="0"/>
              <a:t>Now as we increase the bag size, the sequence to match becomes longer and lots of new sequences come into play. We set a threshold to the number of mismatch we will tolerate in a small sequence. But as the size of the bag increases, it becomes very hard to match a sequence that big even with that tolerance.  </a:t>
            </a:r>
            <a:endParaRPr dirty="0"/>
          </a:p>
        </p:txBody>
      </p:sp>
      <p:pic>
        <p:nvPicPr>
          <p:cNvPr id="3" name="Picture 2">
            <a:extLst>
              <a:ext uri="{FF2B5EF4-FFF2-40B4-BE49-F238E27FC236}">
                <a16:creationId xmlns:a16="http://schemas.microsoft.com/office/drawing/2014/main" id="{28429122-EE41-3EDB-5EBC-64949F7EBDB8}"/>
              </a:ext>
            </a:extLst>
          </p:cNvPr>
          <p:cNvPicPr>
            <a:picLocks noChangeAspect="1"/>
          </p:cNvPicPr>
          <p:nvPr/>
        </p:nvPicPr>
        <p:blipFill>
          <a:blip r:embed="rId3"/>
          <a:stretch>
            <a:fillRect/>
          </a:stretch>
        </p:blipFill>
        <p:spPr>
          <a:xfrm>
            <a:off x="1834550" y="-145091"/>
            <a:ext cx="7309450" cy="3551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184700" y="127525"/>
            <a:ext cx="1677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a:t>
            </a:r>
            <a:endParaRPr/>
          </a:p>
        </p:txBody>
      </p:sp>
      <p:sp>
        <p:nvSpPr>
          <p:cNvPr id="129" name="Google Shape;129;p24"/>
          <p:cNvSpPr txBox="1"/>
          <p:nvPr/>
        </p:nvSpPr>
        <p:spPr>
          <a:xfrm>
            <a:off x="105825" y="3436050"/>
            <a:ext cx="9038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Variable Parameter: </a:t>
            </a:r>
            <a:r>
              <a:rPr lang="en"/>
              <a:t>We varied the bag size in this graph to calculate the performance metrics. To generate this graph, total of 10000 instances of malicious and benign were simulated. </a:t>
            </a:r>
            <a:endParaRPr/>
          </a:p>
          <a:p>
            <a:pPr marL="0" lvl="0" indent="0" algn="l" rtl="0">
              <a:spcBef>
                <a:spcPts val="0"/>
              </a:spcBef>
              <a:spcAft>
                <a:spcPts val="0"/>
              </a:spcAft>
              <a:buNone/>
            </a:pPr>
            <a:r>
              <a:rPr lang="en" b="1"/>
              <a:t>Observations: </a:t>
            </a:r>
            <a:r>
              <a:rPr lang="en"/>
              <a:t>Performance tends to drop if we increase the number of bag size. This was anticipated because of the high probability of mismatch if we increase the length of sequence.</a:t>
            </a:r>
            <a:endParaRPr/>
          </a:p>
        </p:txBody>
      </p:sp>
      <p:pic>
        <p:nvPicPr>
          <p:cNvPr id="3" name="Picture 2">
            <a:extLst>
              <a:ext uri="{FF2B5EF4-FFF2-40B4-BE49-F238E27FC236}">
                <a16:creationId xmlns:a16="http://schemas.microsoft.com/office/drawing/2014/main" id="{29DEA32D-9CEB-38FB-8B30-C0E19CD37BB8}"/>
              </a:ext>
            </a:extLst>
          </p:cNvPr>
          <p:cNvPicPr>
            <a:picLocks noChangeAspect="1"/>
          </p:cNvPicPr>
          <p:nvPr/>
        </p:nvPicPr>
        <p:blipFill>
          <a:blip r:embed="rId3"/>
          <a:stretch>
            <a:fillRect/>
          </a:stretch>
        </p:blipFill>
        <p:spPr>
          <a:xfrm>
            <a:off x="1809749" y="-130969"/>
            <a:ext cx="7334175" cy="36552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p:nvPr/>
        </p:nvSpPr>
        <p:spPr>
          <a:xfrm>
            <a:off x="2095475" y="1961450"/>
            <a:ext cx="47130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500" dirty="0"/>
              <a:t>Thank You</a:t>
            </a:r>
            <a:endParaRPr sz="7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1750" y="60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sp>
        <p:nvSpPr>
          <p:cNvPr id="61" name="Google Shape;61;p14"/>
          <p:cNvSpPr txBox="1"/>
          <p:nvPr/>
        </p:nvSpPr>
        <p:spPr>
          <a:xfrm>
            <a:off x="4713100" y="232825"/>
            <a:ext cx="42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3" name="Google Shape;63;p14"/>
          <p:cNvSpPr txBox="1"/>
          <p:nvPr/>
        </p:nvSpPr>
        <p:spPr>
          <a:xfrm>
            <a:off x="225775" y="3097400"/>
            <a:ext cx="8875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Variable Parameter:</a:t>
            </a:r>
            <a:r>
              <a:rPr lang="en"/>
              <a:t> In this graph, we varied number of impacted field because of the attack. Number of system calls were kept fixed. We used only those system calls who showed significant change during the attack. </a:t>
            </a:r>
            <a:endParaRPr b="1"/>
          </a:p>
          <a:p>
            <a:pPr marL="0" lvl="0" indent="0" algn="l" rtl="0">
              <a:spcBef>
                <a:spcPts val="0"/>
              </a:spcBef>
              <a:spcAft>
                <a:spcPts val="0"/>
              </a:spcAft>
              <a:buNone/>
            </a:pPr>
            <a:r>
              <a:rPr lang="en" b="1"/>
              <a:t>Observations: </a:t>
            </a:r>
            <a:r>
              <a:rPr lang="en"/>
              <a:t>The more severe the attack, the easier it is for us to detect using frequency of system call. But as we can see the curve is not regular. The reason behind it is:  </a:t>
            </a:r>
            <a:endParaRPr/>
          </a:p>
          <a:p>
            <a:pPr marL="457200" lvl="0" indent="-317500" algn="l" rtl="0">
              <a:spcBef>
                <a:spcPts val="0"/>
              </a:spcBef>
              <a:spcAft>
                <a:spcPts val="0"/>
              </a:spcAft>
              <a:buSzPts val="1400"/>
              <a:buChar char="❖"/>
            </a:pPr>
            <a:r>
              <a:rPr lang="en"/>
              <a:t>We have taken 100 samples of attack and benign behaviour(Total 200). As a result, little irregularity(5/10 samples) of some system calls could have caused the curve to show some irregularity.  </a:t>
            </a:r>
            <a:endParaRPr/>
          </a:p>
        </p:txBody>
      </p:sp>
      <p:pic>
        <p:nvPicPr>
          <p:cNvPr id="3" name="Picture 2">
            <a:extLst>
              <a:ext uri="{FF2B5EF4-FFF2-40B4-BE49-F238E27FC236}">
                <a16:creationId xmlns:a16="http://schemas.microsoft.com/office/drawing/2014/main" id="{380F7556-34E5-771F-82B9-4EC540F6D46E}"/>
              </a:ext>
            </a:extLst>
          </p:cNvPr>
          <p:cNvPicPr>
            <a:picLocks noChangeAspect="1"/>
          </p:cNvPicPr>
          <p:nvPr/>
        </p:nvPicPr>
        <p:blipFill>
          <a:blip r:embed="rId3"/>
          <a:stretch>
            <a:fillRect/>
          </a:stretch>
        </p:blipFill>
        <p:spPr>
          <a:xfrm>
            <a:off x="3500114" y="0"/>
            <a:ext cx="4805686" cy="31518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27000" y="119950"/>
            <a:ext cx="176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pic>
        <p:nvPicPr>
          <p:cNvPr id="69" name="Google Shape;69;p15"/>
          <p:cNvPicPr preferRelativeResize="0"/>
          <p:nvPr/>
        </p:nvPicPr>
        <p:blipFill>
          <a:blip r:embed="rId3">
            <a:alphaModFix/>
          </a:blip>
          <a:stretch>
            <a:fillRect/>
          </a:stretch>
        </p:blipFill>
        <p:spPr>
          <a:xfrm>
            <a:off x="1778000" y="-354400"/>
            <a:ext cx="7069675" cy="4098451"/>
          </a:xfrm>
          <a:prstGeom prst="rect">
            <a:avLst/>
          </a:prstGeom>
          <a:noFill/>
          <a:ln>
            <a:noFill/>
          </a:ln>
        </p:spPr>
      </p:pic>
      <p:sp>
        <p:nvSpPr>
          <p:cNvPr id="70" name="Google Shape;70;p15"/>
          <p:cNvSpPr txBox="1"/>
          <p:nvPr/>
        </p:nvSpPr>
        <p:spPr>
          <a:xfrm>
            <a:off x="148175" y="3556000"/>
            <a:ext cx="89322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Variable Parameters: </a:t>
            </a:r>
            <a:r>
              <a:rPr lang="en" dirty="0"/>
              <a:t>Here we varied the number of manipulated fields again. </a:t>
            </a:r>
            <a:endParaRPr dirty="0"/>
          </a:p>
          <a:p>
            <a:pPr marL="0" lvl="0" indent="0" algn="l" rtl="0">
              <a:spcBef>
                <a:spcPts val="0"/>
              </a:spcBef>
              <a:spcAft>
                <a:spcPts val="0"/>
              </a:spcAft>
              <a:buNone/>
            </a:pPr>
            <a:r>
              <a:rPr lang="en" b="1" dirty="0"/>
              <a:t>Observations: </a:t>
            </a:r>
            <a:r>
              <a:rPr lang="en" dirty="0"/>
              <a:t>The main purpose of this graph is to identify the system calls that showed irregular behaviour. These system calls are the main reason of the irregularity of the previous graph. Generally, the frequency of each system call increase as the number of affected field increases.</a:t>
            </a:r>
          </a:p>
          <a:p>
            <a:pPr marL="0" lvl="0" indent="0" algn="l" rtl="0">
              <a:spcBef>
                <a:spcPts val="0"/>
              </a:spcBef>
              <a:spcAft>
                <a:spcPts val="0"/>
              </a:spcAft>
              <a:buNone/>
            </a:pPr>
            <a:r>
              <a:rPr lang="en" b="1" dirty="0"/>
              <a:t>Reason for Irregularity: </a:t>
            </a:r>
            <a:r>
              <a:rPr lang="en" dirty="0"/>
              <a:t>For number of edited field= 3 and 4 sched_yield shows irregularity in only 4 samples but in great amount. We think this system call is automatically triggered with a certain frequency. </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42375" y="141625"/>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sp>
        <p:nvSpPr>
          <p:cNvPr id="77" name="Google Shape;77;p16"/>
          <p:cNvSpPr txBox="1"/>
          <p:nvPr/>
        </p:nvSpPr>
        <p:spPr>
          <a:xfrm>
            <a:off x="142375" y="3302000"/>
            <a:ext cx="8952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Variable Parameters:</a:t>
            </a:r>
            <a:r>
              <a:rPr lang="en"/>
              <a:t> In this graph, we manipulated only </a:t>
            </a:r>
            <a:r>
              <a:rPr lang="en" b="1"/>
              <a:t>one field</a:t>
            </a:r>
            <a:r>
              <a:rPr lang="en"/>
              <a:t> and calculated accuracy, precision, etc. Along the X-axis, each time we add a new system call to the previous calls. </a:t>
            </a:r>
            <a:endParaRPr/>
          </a:p>
          <a:p>
            <a:pPr marL="0" lvl="0" indent="0" algn="l" rtl="0">
              <a:spcBef>
                <a:spcPts val="0"/>
              </a:spcBef>
              <a:spcAft>
                <a:spcPts val="0"/>
              </a:spcAft>
              <a:buNone/>
            </a:pPr>
            <a:r>
              <a:rPr lang="en" b="1"/>
              <a:t>Observations:</a:t>
            </a:r>
            <a:r>
              <a:rPr lang="en"/>
              <a:t> From the graph, we can see that </a:t>
            </a:r>
            <a:r>
              <a:rPr lang="en" b="1"/>
              <a:t>write, fdatasync, pwrite, pread, fsync, io_submit</a:t>
            </a:r>
            <a:r>
              <a:rPr lang="en"/>
              <a:t> - if we use the frequency of these system calls, then the performance metrics show great improvement. But system calls like </a:t>
            </a:r>
            <a:r>
              <a:rPr lang="en" b="1"/>
              <a:t>futex, shed_yield, munmap</a:t>
            </a:r>
            <a:r>
              <a:rPr lang="en"/>
              <a:t> decrease the performance of our intrusion detection mechanism. And lastly, at the end of the graph, when lots of system calls comes into play, the performance metrics drops a little.  </a:t>
            </a:r>
            <a:endParaRPr/>
          </a:p>
        </p:txBody>
      </p:sp>
      <p:pic>
        <p:nvPicPr>
          <p:cNvPr id="3" name="Picture 2">
            <a:extLst>
              <a:ext uri="{FF2B5EF4-FFF2-40B4-BE49-F238E27FC236}">
                <a16:creationId xmlns:a16="http://schemas.microsoft.com/office/drawing/2014/main" id="{C558DAE5-5CC5-5E27-7EE7-8E1F51DA71EA}"/>
              </a:ext>
            </a:extLst>
          </p:cNvPr>
          <p:cNvPicPr>
            <a:picLocks noChangeAspect="1"/>
          </p:cNvPicPr>
          <p:nvPr/>
        </p:nvPicPr>
        <p:blipFill>
          <a:blip r:embed="rId3"/>
          <a:stretch>
            <a:fillRect/>
          </a:stretch>
        </p:blipFill>
        <p:spPr>
          <a:xfrm>
            <a:off x="1841574" y="0"/>
            <a:ext cx="7302425" cy="34012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63525" y="155750"/>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sp>
        <p:nvSpPr>
          <p:cNvPr id="84" name="Google Shape;84;p17"/>
          <p:cNvSpPr txBox="1"/>
          <p:nvPr/>
        </p:nvSpPr>
        <p:spPr>
          <a:xfrm>
            <a:off x="98775" y="3661825"/>
            <a:ext cx="904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Here we increased the number of manipulated field by 1 and we get the same observations as before. In the next 4 graphs we have just increased the number of manipulated fields and all graphs acts almost in the same manner.  </a:t>
            </a:r>
            <a:endParaRPr/>
          </a:p>
        </p:txBody>
      </p:sp>
      <p:pic>
        <p:nvPicPr>
          <p:cNvPr id="3" name="Picture 2">
            <a:extLst>
              <a:ext uri="{FF2B5EF4-FFF2-40B4-BE49-F238E27FC236}">
                <a16:creationId xmlns:a16="http://schemas.microsoft.com/office/drawing/2014/main" id="{63CE6DC3-ABF1-3B29-2462-96E044525FCC}"/>
              </a:ext>
            </a:extLst>
          </p:cNvPr>
          <p:cNvPicPr>
            <a:picLocks noChangeAspect="1"/>
          </p:cNvPicPr>
          <p:nvPr/>
        </p:nvPicPr>
        <p:blipFill>
          <a:blip r:embed="rId3"/>
          <a:stretch>
            <a:fillRect/>
          </a:stretch>
        </p:blipFill>
        <p:spPr>
          <a:xfrm>
            <a:off x="1822450" y="-92868"/>
            <a:ext cx="7924800" cy="3847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63525" y="155750"/>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pic>
        <p:nvPicPr>
          <p:cNvPr id="3" name="Picture 2">
            <a:extLst>
              <a:ext uri="{FF2B5EF4-FFF2-40B4-BE49-F238E27FC236}">
                <a16:creationId xmlns:a16="http://schemas.microsoft.com/office/drawing/2014/main" id="{196C66B3-DC84-9CB5-0FF0-5C6DDB043CB5}"/>
              </a:ext>
            </a:extLst>
          </p:cNvPr>
          <p:cNvPicPr>
            <a:picLocks noChangeAspect="1"/>
          </p:cNvPicPr>
          <p:nvPr/>
        </p:nvPicPr>
        <p:blipFill>
          <a:blip r:embed="rId3"/>
          <a:stretch>
            <a:fillRect/>
          </a:stretch>
        </p:blipFill>
        <p:spPr>
          <a:xfrm>
            <a:off x="647700" y="728450"/>
            <a:ext cx="8242300" cy="4357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63525" y="155750"/>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pic>
        <p:nvPicPr>
          <p:cNvPr id="5" name="Picture 4">
            <a:extLst>
              <a:ext uri="{FF2B5EF4-FFF2-40B4-BE49-F238E27FC236}">
                <a16:creationId xmlns:a16="http://schemas.microsoft.com/office/drawing/2014/main" id="{FCD1804B-E077-5981-B91D-5505EAF02F84}"/>
              </a:ext>
            </a:extLst>
          </p:cNvPr>
          <p:cNvPicPr>
            <a:picLocks noChangeAspect="1"/>
          </p:cNvPicPr>
          <p:nvPr/>
        </p:nvPicPr>
        <p:blipFill>
          <a:blip r:embed="rId3"/>
          <a:stretch>
            <a:fillRect/>
          </a:stretch>
        </p:blipFill>
        <p:spPr>
          <a:xfrm>
            <a:off x="228600" y="677813"/>
            <a:ext cx="8813800" cy="4380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3525" y="155750"/>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pic>
        <p:nvPicPr>
          <p:cNvPr id="5" name="Picture 4">
            <a:extLst>
              <a:ext uri="{FF2B5EF4-FFF2-40B4-BE49-F238E27FC236}">
                <a16:creationId xmlns:a16="http://schemas.microsoft.com/office/drawing/2014/main" id="{56F4ABD4-4CD0-D076-42F9-E9D51AFAE6B0}"/>
              </a:ext>
            </a:extLst>
          </p:cNvPr>
          <p:cNvPicPr>
            <a:picLocks noChangeAspect="1"/>
          </p:cNvPicPr>
          <p:nvPr/>
        </p:nvPicPr>
        <p:blipFill>
          <a:blip r:embed="rId3"/>
          <a:stretch>
            <a:fillRect/>
          </a:stretch>
        </p:blipFill>
        <p:spPr>
          <a:xfrm>
            <a:off x="260350" y="728450"/>
            <a:ext cx="8572500" cy="435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63525" y="155750"/>
            <a:ext cx="169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Frequency</a:t>
            </a:r>
            <a:endParaRPr/>
          </a:p>
        </p:txBody>
      </p:sp>
      <p:pic>
        <p:nvPicPr>
          <p:cNvPr id="3" name="Picture 2">
            <a:extLst>
              <a:ext uri="{FF2B5EF4-FFF2-40B4-BE49-F238E27FC236}">
                <a16:creationId xmlns:a16="http://schemas.microsoft.com/office/drawing/2014/main" id="{C09125B8-6433-1DFD-CCBF-EDBD955343D6}"/>
              </a:ext>
            </a:extLst>
          </p:cNvPr>
          <p:cNvPicPr>
            <a:picLocks noChangeAspect="1"/>
          </p:cNvPicPr>
          <p:nvPr/>
        </p:nvPicPr>
        <p:blipFill>
          <a:blip r:embed="rId3"/>
          <a:stretch>
            <a:fillRect/>
          </a:stretch>
        </p:blipFill>
        <p:spPr>
          <a:xfrm>
            <a:off x="609600" y="728450"/>
            <a:ext cx="8197850" cy="433375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611</Words>
  <Application>Microsoft Office PowerPoint</Application>
  <PresentationFormat>On-screen Show (16:9)</PresentationFormat>
  <Paragraphs>26</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Graph Explanation</vt:lpstr>
      <vt:lpstr>Frequency</vt:lpstr>
      <vt:lpstr>Frequency</vt:lpstr>
      <vt:lpstr>Frequency</vt:lpstr>
      <vt:lpstr>Frequency</vt:lpstr>
      <vt:lpstr>Frequency</vt:lpstr>
      <vt:lpstr>Frequency</vt:lpstr>
      <vt:lpstr>Frequency</vt:lpstr>
      <vt:lpstr>Frequency</vt:lpstr>
      <vt:lpstr>Sequence</vt:lpstr>
      <vt:lpstr>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Explanation</dc:title>
  <cp:lastModifiedBy>1705013 - Md. Olid Hasan Bhuiyan</cp:lastModifiedBy>
  <cp:revision>12</cp:revision>
  <dcterms:modified xsi:type="dcterms:W3CDTF">2023-02-16T15:56:31Z</dcterms:modified>
</cp:coreProperties>
</file>