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9417B00-7CAA-4F28-ADCF-53C71F973DB7}">
  <a:tblStyle styleId="{19417B00-7CAA-4F28-ADCF-53C71F973DB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8" d="100"/>
          <a:sy n="138" d="100"/>
        </p:scale>
        <p:origin x="-276"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95009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943094ce9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943094ce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d943094ce9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d943094ce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943094ce9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943094ce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943094ce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943094ce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943094ce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943094ce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dc65a5b1c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dc65a5b1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943094ce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943094ce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43094c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943094c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43094ce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d943094ce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943094ce9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943094ce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943094ce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943094ce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c65a5b1c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c65a5b1c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c65a5b1c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c65a5b1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943094ce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943094ce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d943094ce9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d943094ce9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Data 698 Final Project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Tony Mei</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Gradient Boosted Classifiers</a:t>
            </a:r>
            <a:endParaRPr b="1">
              <a:solidFill>
                <a:schemeClr val="accent1"/>
              </a:solidFill>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Ensemble of weak decision tree learners -&gt; prior trees inform improvement in subsequent trees -&gt; strong predictive performance</a:t>
            </a:r>
            <a:endParaRPr/>
          </a:p>
          <a:p>
            <a:pPr marL="457200" lvl="0" indent="-342900" algn="l" rtl="0">
              <a:spcBef>
                <a:spcPts val="0"/>
              </a:spcBef>
              <a:spcAft>
                <a:spcPts val="0"/>
              </a:spcAft>
              <a:buSzPts val="1800"/>
              <a:buChar char="●"/>
            </a:pPr>
            <a:r>
              <a:rPr lang="en"/>
              <a:t>Hyperparameter tuning (optimum per grid search) focused on</a:t>
            </a:r>
            <a:endParaRPr/>
          </a:p>
          <a:p>
            <a:pPr marL="914400" lvl="1" indent="-317500" algn="l" rtl="0">
              <a:spcBef>
                <a:spcPts val="0"/>
              </a:spcBef>
              <a:spcAft>
                <a:spcPts val="0"/>
              </a:spcAft>
              <a:buSzPts val="1400"/>
              <a:buChar char="○"/>
            </a:pPr>
            <a:r>
              <a:rPr lang="en"/>
              <a:t>Number of trees (100)</a:t>
            </a:r>
            <a:endParaRPr/>
          </a:p>
          <a:p>
            <a:pPr marL="914400" lvl="1" indent="-317500" algn="l" rtl="0">
              <a:spcBef>
                <a:spcPts val="0"/>
              </a:spcBef>
              <a:spcAft>
                <a:spcPts val="0"/>
              </a:spcAft>
              <a:buSzPts val="1400"/>
              <a:buChar char="○"/>
            </a:pPr>
            <a:r>
              <a:rPr lang="en"/>
              <a:t>Depth of trees (8)</a:t>
            </a:r>
            <a:endParaRPr/>
          </a:p>
          <a:p>
            <a:pPr marL="914400" lvl="1" indent="-317500" algn="l" rtl="0">
              <a:spcBef>
                <a:spcPts val="0"/>
              </a:spcBef>
              <a:spcAft>
                <a:spcPts val="0"/>
              </a:spcAft>
              <a:buSzPts val="1400"/>
              <a:buChar char="○"/>
            </a:pPr>
            <a:r>
              <a:rPr lang="en"/>
              <a:t>Learning rate: (0.1)</a:t>
            </a:r>
            <a:endParaRPr/>
          </a:p>
          <a:p>
            <a:pPr marL="914400" lvl="1" indent="-317500" algn="l" rtl="0">
              <a:spcBef>
                <a:spcPts val="0"/>
              </a:spcBef>
              <a:spcAft>
                <a:spcPts val="0"/>
              </a:spcAft>
              <a:buSzPts val="1400"/>
              <a:buChar char="○"/>
            </a:pPr>
            <a:r>
              <a:rPr lang="en"/>
              <a:t>Subsample: (0.85)</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K Nearest Neighbors</a:t>
            </a:r>
            <a:endParaRPr b="1">
              <a:solidFill>
                <a:schemeClr val="accent1"/>
              </a:solidFill>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KNN algorithm assumes that similar things exist in close proximity. In other words, similar things are near to each other.</a:t>
            </a:r>
            <a:endParaRPr/>
          </a:p>
          <a:p>
            <a:pPr marL="457200" lvl="0" indent="-342900" algn="l" rtl="0">
              <a:spcBef>
                <a:spcPts val="0"/>
              </a:spcBef>
              <a:spcAft>
                <a:spcPts val="0"/>
              </a:spcAft>
              <a:buSzPts val="1800"/>
              <a:buChar char="●"/>
            </a:pPr>
            <a:r>
              <a:rPr lang="en"/>
              <a:t>Used to solve both classification and regression problems.</a:t>
            </a:r>
            <a:endParaRPr/>
          </a:p>
          <a:p>
            <a:pPr marL="91440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solidFill>
                  <a:schemeClr val="accent1"/>
                </a:solidFill>
              </a:rPr>
              <a:t>Model Comparison</a:t>
            </a:r>
            <a:endParaRPr/>
          </a:p>
        </p:txBody>
      </p:sp>
      <p:pic>
        <p:nvPicPr>
          <p:cNvPr id="127" name="Google Shape;127;p24"/>
          <p:cNvPicPr preferRelativeResize="0"/>
          <p:nvPr/>
        </p:nvPicPr>
        <p:blipFill>
          <a:blip r:embed="rId3">
            <a:alphaModFix/>
          </a:blip>
          <a:stretch>
            <a:fillRect/>
          </a:stretch>
        </p:blipFill>
        <p:spPr>
          <a:xfrm>
            <a:off x="1817500" y="1017725"/>
            <a:ext cx="5219200" cy="378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45550" y="64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solidFill>
                  <a:schemeClr val="accent1"/>
                </a:solidFill>
              </a:rPr>
              <a:t>Model </a:t>
            </a:r>
            <a:r>
              <a:rPr lang="en" b="1" dirty="0" smtClean="0">
                <a:solidFill>
                  <a:schemeClr val="accent1"/>
                </a:solidFill>
              </a:rPr>
              <a:t>Comparison Importance features of LR</a:t>
            </a:r>
            <a:endParaRPr dirty="0"/>
          </a:p>
        </p:txBody>
      </p:sp>
      <p:pic>
        <p:nvPicPr>
          <p:cNvPr id="133" name="Google Shape;133;p25"/>
          <p:cNvPicPr preferRelativeResize="0"/>
          <p:nvPr/>
        </p:nvPicPr>
        <p:blipFill>
          <a:blip r:embed="rId3">
            <a:alphaModFix/>
          </a:blip>
          <a:stretch>
            <a:fillRect/>
          </a:stretch>
        </p:blipFill>
        <p:spPr>
          <a:xfrm>
            <a:off x="1395500" y="532825"/>
            <a:ext cx="5755198" cy="4610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4216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dirty="0">
                <a:solidFill>
                  <a:schemeClr val="accent1"/>
                </a:solidFill>
              </a:rPr>
              <a:t>Model </a:t>
            </a:r>
            <a:r>
              <a:rPr lang="en" b="1" dirty="0" smtClean="0">
                <a:solidFill>
                  <a:schemeClr val="accent1"/>
                </a:solidFill>
              </a:rPr>
              <a:t>Comparison Importance Features of GBC</a:t>
            </a:r>
            <a:endParaRPr dirty="0"/>
          </a:p>
        </p:txBody>
      </p:sp>
      <p:pic>
        <p:nvPicPr>
          <p:cNvPr id="139" name="Google Shape;139;p26"/>
          <p:cNvPicPr preferRelativeResize="0"/>
          <p:nvPr/>
        </p:nvPicPr>
        <p:blipFill>
          <a:blip r:embed="rId3">
            <a:alphaModFix/>
          </a:blip>
          <a:stretch>
            <a:fillRect/>
          </a:stretch>
        </p:blipFill>
        <p:spPr>
          <a:xfrm>
            <a:off x="1539625" y="441450"/>
            <a:ext cx="5759374" cy="4614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42167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solidFill>
                  <a:schemeClr val="accent1"/>
                </a:solidFill>
              </a:rPr>
              <a:t>Model Comparison</a:t>
            </a:r>
            <a:endParaRPr/>
          </a:p>
        </p:txBody>
      </p:sp>
      <p:graphicFrame>
        <p:nvGraphicFramePr>
          <p:cNvPr id="145" name="Google Shape;145;p27"/>
          <p:cNvGraphicFramePr/>
          <p:nvPr/>
        </p:nvGraphicFramePr>
        <p:xfrm>
          <a:off x="813875" y="1030550"/>
          <a:ext cx="6810375" cy="2596746"/>
        </p:xfrm>
        <a:graphic>
          <a:graphicData uri="http://schemas.openxmlformats.org/drawingml/2006/table">
            <a:tbl>
              <a:tblPr>
                <a:noFill/>
                <a:tableStyleId>{19417B00-7CAA-4F28-ADCF-53C71F973DB7}</a:tableStyleId>
              </a:tblPr>
              <a:tblGrid>
                <a:gridCol w="1362075"/>
                <a:gridCol w="1362075"/>
                <a:gridCol w="1362075"/>
                <a:gridCol w="1362075"/>
                <a:gridCol w="1362075"/>
              </a:tblGrid>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AUC</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Recall of 0: Fin. Stable   	</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Recall of 1: Fin. Unstable   	</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Logistic Regression</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0.961</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0.89</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0.93</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Support Vector Classifier</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0.994</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36195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Gradient Boosted Classifiers</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r h="0">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KNN</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0.973</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0.94</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0.87</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sz="1200">
                          <a:latin typeface="Times New Roman"/>
                          <a:ea typeface="Times New Roman"/>
                          <a:cs typeface="Times New Roman"/>
                          <a:sym typeface="Times New Roman"/>
                        </a:rPr>
                        <a:t>1.00</a:t>
                      </a:r>
                      <a:endParaRPr sz="1200">
                        <a:latin typeface="Times New Roman"/>
                        <a:ea typeface="Times New Roman"/>
                        <a:cs typeface="Times New Roman"/>
                        <a:sym typeface="Times New Roman"/>
                      </a:endParaRPr>
                    </a:p>
                  </a:txBody>
                  <a:tcPr marL="68575" marR="68575" marT="91425" marB="914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Conclusions &amp; Future Work</a:t>
            </a:r>
            <a:endParaRPr b="1">
              <a:solidFill>
                <a:schemeClr val="accent1"/>
              </a:solidFill>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b="1"/>
              <a:t>The GBC model has the best performance overall with 98% Accuracy, and 97% and 99% recall for 0 (Fin. Stable) and 1 ( Fin. Unstable)</a:t>
            </a:r>
            <a:endParaRPr/>
          </a:p>
          <a:p>
            <a:pPr marL="457200" lvl="0" indent="-342900" algn="l" rtl="0">
              <a:spcBef>
                <a:spcPts val="1200"/>
              </a:spcBef>
              <a:spcAft>
                <a:spcPts val="0"/>
              </a:spcAft>
              <a:buSzPts val="1800"/>
              <a:buChar char="●"/>
            </a:pPr>
            <a:r>
              <a:rPr lang="en"/>
              <a:t>All models perform relatively well when predicting 0 (Fin. Stable).     </a:t>
            </a:r>
            <a:endParaRPr/>
          </a:p>
          <a:p>
            <a:pPr marL="457200" lvl="0" indent="-342900" algn="l" rtl="0">
              <a:spcBef>
                <a:spcPts val="0"/>
              </a:spcBef>
              <a:spcAft>
                <a:spcPts val="0"/>
              </a:spcAft>
              <a:buSzPts val="1800"/>
              <a:buChar char="●"/>
            </a:pPr>
            <a:r>
              <a:rPr lang="en"/>
              <a:t>Logistic regression performs the worst out of all the models when predicting </a:t>
            </a:r>
            <a:r>
              <a:rPr lang="en" b="1"/>
              <a:t> </a:t>
            </a:r>
            <a:r>
              <a:rPr lang="en"/>
              <a:t>for 0 (Fin. Stable) and 1 ( Fin. Unstable)</a:t>
            </a:r>
            <a:endParaRPr/>
          </a:p>
          <a:p>
            <a:pPr marL="0" lvl="0" indent="0" algn="l" rtl="0">
              <a:spcBef>
                <a:spcPts val="1200"/>
              </a:spcBef>
              <a:spcAft>
                <a:spcPts val="0"/>
              </a:spcAft>
              <a:buNone/>
            </a:pPr>
            <a:endParaRPr/>
          </a:p>
          <a:p>
            <a:pPr marL="0" lvl="0" indent="0" algn="l" rtl="0">
              <a:spcBef>
                <a:spcPts val="1200"/>
              </a:spcBef>
              <a:spcAft>
                <a:spcPts val="0"/>
              </a:spcAft>
              <a:buNone/>
            </a:pPr>
            <a:endParaRPr sz="1100"/>
          </a:p>
          <a:p>
            <a:pPr marL="457200" lvl="0" indent="-342900" algn="l" rtl="0">
              <a:spcBef>
                <a:spcPts val="1200"/>
              </a:spcBef>
              <a:spcAft>
                <a:spcPts val="0"/>
              </a:spcAft>
              <a:buSzPts val="1800"/>
              <a:buChar char="●"/>
            </a:pPr>
            <a:r>
              <a:rPr lang="en" b="1"/>
              <a:t>Future work:</a:t>
            </a:r>
            <a:r>
              <a:rPr lang="en"/>
              <a:t> modeling with Corporate Governance Indicators(CGI) alongside with financial ratios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Company Bankruptcy Predictors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b="1" u="sng" dirty="0"/>
              <a:t>Objective</a:t>
            </a:r>
            <a:r>
              <a:rPr lang="en" dirty="0"/>
              <a:t>: Identify which features contributes to the bankruptcy of a company</a:t>
            </a:r>
            <a:endParaRPr sz="559" dirty="0"/>
          </a:p>
          <a:p>
            <a:pPr marL="0" lvl="0" indent="0" algn="l" rtl="0">
              <a:spcBef>
                <a:spcPts val="1200"/>
              </a:spcBef>
              <a:spcAft>
                <a:spcPts val="0"/>
              </a:spcAft>
              <a:buClr>
                <a:schemeClr val="dk1"/>
              </a:buClr>
              <a:buSzPts val="1100"/>
              <a:buFont typeface="Arial"/>
              <a:buNone/>
            </a:pPr>
            <a:r>
              <a:rPr lang="en" b="1" u="sng" dirty="0"/>
              <a:t>The Data</a:t>
            </a:r>
            <a:r>
              <a:rPr lang="en"/>
              <a:t>: </a:t>
            </a:r>
            <a:r>
              <a:rPr lang="en" smtClean="0"/>
              <a:t>Data collected from the Taiwan Economic Journal for the Years 1999-2009</a:t>
            </a:r>
            <a:endParaRPr dirty="0"/>
          </a:p>
          <a:p>
            <a:pPr marL="457200" lvl="0" indent="-342900" algn="l" rtl="0">
              <a:spcBef>
                <a:spcPts val="1200"/>
              </a:spcBef>
              <a:spcAft>
                <a:spcPts val="0"/>
              </a:spcAft>
              <a:buSzPts val="1800"/>
              <a:buChar char="●"/>
            </a:pPr>
            <a:r>
              <a:rPr lang="en" b="1" dirty="0"/>
              <a:t>Source</a:t>
            </a:r>
            <a:r>
              <a:rPr lang="en" dirty="0"/>
              <a:t>: https://www.kaggle.com/fedesoriano/company-bankruptcy-prediction</a:t>
            </a:r>
            <a:endParaRPr dirty="0"/>
          </a:p>
          <a:p>
            <a:pPr marL="457200" lvl="0" indent="-342900" algn="l" rtl="0">
              <a:spcBef>
                <a:spcPts val="0"/>
              </a:spcBef>
              <a:spcAft>
                <a:spcPts val="0"/>
              </a:spcAft>
              <a:buSzPts val="1800"/>
              <a:buChar char="●"/>
            </a:pPr>
            <a:r>
              <a:rPr lang="en" b="1" dirty="0"/>
              <a:t>Size</a:t>
            </a:r>
            <a:r>
              <a:rPr lang="en" dirty="0"/>
              <a:t>: 6819 samples</a:t>
            </a:r>
            <a:endParaRPr dirty="0"/>
          </a:p>
          <a:p>
            <a:pPr marL="457200" lvl="0" indent="-342900" algn="l" rtl="0">
              <a:spcBef>
                <a:spcPts val="0"/>
              </a:spcBef>
              <a:spcAft>
                <a:spcPts val="0"/>
              </a:spcAft>
              <a:buSzPts val="1800"/>
              <a:buChar char="●"/>
            </a:pPr>
            <a:r>
              <a:rPr lang="en" b="1" dirty="0"/>
              <a:t>Features</a:t>
            </a:r>
            <a:r>
              <a:rPr lang="en" dirty="0"/>
              <a:t>: 96 predictor variables, 1 response variable (Bankruptcy)</a:t>
            </a:r>
            <a:endParaRPr dirty="0"/>
          </a:p>
          <a:p>
            <a:pPr marL="914400" lvl="1" indent="-317500" algn="l" rtl="0">
              <a:spcBef>
                <a:spcPts val="0"/>
              </a:spcBef>
              <a:spcAft>
                <a:spcPts val="0"/>
              </a:spcAft>
              <a:buSzPts val="1400"/>
              <a:buChar char="○"/>
            </a:pPr>
            <a:r>
              <a:rPr lang="en" dirty="0"/>
              <a:t>1- Bankrupt</a:t>
            </a:r>
            <a:endParaRPr dirty="0"/>
          </a:p>
          <a:p>
            <a:pPr marL="914400" lvl="1" indent="-317500" algn="l" rtl="0">
              <a:spcBef>
                <a:spcPts val="0"/>
              </a:spcBef>
              <a:spcAft>
                <a:spcPts val="0"/>
              </a:spcAft>
              <a:buSzPts val="1400"/>
              <a:buChar char="○"/>
            </a:pPr>
            <a:r>
              <a:rPr lang="en" dirty="0"/>
              <a:t>0- Non Bankrupt</a:t>
            </a:r>
            <a:endParaRPr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Approach</a:t>
            </a:r>
            <a:endParaRPr b="1">
              <a:solidFill>
                <a:schemeClr val="accent1"/>
              </a:solidFill>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Data Exploration </a:t>
            </a:r>
            <a:endParaRPr/>
          </a:p>
          <a:p>
            <a:pPr marL="457200" lvl="0" indent="-342900" algn="l" rtl="0">
              <a:spcBef>
                <a:spcPts val="0"/>
              </a:spcBef>
              <a:spcAft>
                <a:spcPts val="0"/>
              </a:spcAft>
              <a:buSzPts val="1800"/>
              <a:buAutoNum type="arabicPeriod"/>
            </a:pPr>
            <a:r>
              <a:rPr lang="en"/>
              <a:t>Data Cleansing</a:t>
            </a:r>
            <a:endParaRPr/>
          </a:p>
          <a:p>
            <a:pPr marL="457200" lvl="0" indent="-342900" algn="l" rtl="0">
              <a:spcBef>
                <a:spcPts val="0"/>
              </a:spcBef>
              <a:spcAft>
                <a:spcPts val="0"/>
              </a:spcAft>
              <a:buSzPts val="1800"/>
              <a:buAutoNum type="arabicPeriod"/>
            </a:pPr>
            <a:r>
              <a:rPr lang="en"/>
              <a:t>Model Development</a:t>
            </a:r>
            <a:endParaRPr/>
          </a:p>
          <a:p>
            <a:pPr marL="914400" lvl="1" indent="-317500" algn="l" rtl="0">
              <a:spcBef>
                <a:spcPts val="0"/>
              </a:spcBef>
              <a:spcAft>
                <a:spcPts val="0"/>
              </a:spcAft>
              <a:buSzPts val="1400"/>
              <a:buAutoNum type="alphaLcPeriod"/>
            </a:pPr>
            <a:r>
              <a:rPr lang="en"/>
              <a:t>Logistic Regression</a:t>
            </a:r>
            <a:endParaRPr/>
          </a:p>
          <a:p>
            <a:pPr marL="914400" lvl="1" indent="-317500" algn="l" rtl="0">
              <a:spcBef>
                <a:spcPts val="0"/>
              </a:spcBef>
              <a:spcAft>
                <a:spcPts val="0"/>
              </a:spcAft>
              <a:buSzPts val="1400"/>
              <a:buAutoNum type="alphaLcPeriod"/>
            </a:pPr>
            <a:r>
              <a:rPr lang="en"/>
              <a:t>Support Vector Classifier</a:t>
            </a:r>
            <a:endParaRPr/>
          </a:p>
          <a:p>
            <a:pPr marL="914400" lvl="1" indent="-317500" algn="l" rtl="0">
              <a:spcBef>
                <a:spcPts val="0"/>
              </a:spcBef>
              <a:spcAft>
                <a:spcPts val="0"/>
              </a:spcAft>
              <a:buSzPts val="1400"/>
              <a:buAutoNum type="alphaLcPeriod"/>
            </a:pPr>
            <a:r>
              <a:rPr lang="en"/>
              <a:t>GBM</a:t>
            </a:r>
            <a:endParaRPr/>
          </a:p>
          <a:p>
            <a:pPr marL="914400" lvl="1" indent="-317500" algn="l" rtl="0">
              <a:spcBef>
                <a:spcPts val="0"/>
              </a:spcBef>
              <a:spcAft>
                <a:spcPts val="0"/>
              </a:spcAft>
              <a:buSzPts val="1400"/>
              <a:buAutoNum type="alphaLcPeriod"/>
            </a:pPr>
            <a:r>
              <a:rPr lang="en"/>
              <a:t>K Nearest Neighbors</a:t>
            </a:r>
            <a:endParaRPr/>
          </a:p>
          <a:p>
            <a:pPr marL="457200" lvl="0" indent="-342900" algn="l" rtl="0">
              <a:spcBef>
                <a:spcPts val="0"/>
              </a:spcBef>
              <a:spcAft>
                <a:spcPts val="0"/>
              </a:spcAft>
              <a:buSzPts val="1800"/>
              <a:buAutoNum type="arabicPeriod"/>
            </a:pPr>
            <a:r>
              <a:rPr lang="en"/>
              <a:t>Model Comparison</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Exploratory Data Analysis</a:t>
            </a:r>
            <a:endParaRPr b="1">
              <a:solidFill>
                <a:schemeClr val="accent1"/>
              </a:solidFill>
            </a:endParaRPr>
          </a:p>
        </p:txBody>
      </p:sp>
      <p:sp>
        <p:nvSpPr>
          <p:cNvPr id="73" name="Google Shape;73;p16"/>
          <p:cNvSpPr txBox="1">
            <a:spLocks noGrp="1"/>
          </p:cNvSpPr>
          <p:nvPr>
            <p:ph type="body" idx="1"/>
          </p:nvPr>
        </p:nvSpPr>
        <p:spPr>
          <a:xfrm>
            <a:off x="321325" y="4011925"/>
            <a:ext cx="4335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Imbalanced Dataset</a:t>
            </a:r>
            <a:endParaRPr b="1"/>
          </a:p>
        </p:txBody>
      </p:sp>
      <p:sp>
        <p:nvSpPr>
          <p:cNvPr id="74" name="Google Shape;74;p16"/>
          <p:cNvSpPr txBox="1">
            <a:spLocks noGrp="1"/>
          </p:cNvSpPr>
          <p:nvPr>
            <p:ph type="body" idx="1"/>
          </p:nvPr>
        </p:nvSpPr>
        <p:spPr>
          <a:xfrm>
            <a:off x="5323350" y="4011925"/>
            <a:ext cx="35187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Observing the Outliers</a:t>
            </a:r>
            <a:endParaRPr b="1"/>
          </a:p>
        </p:txBody>
      </p:sp>
      <p:pic>
        <p:nvPicPr>
          <p:cNvPr id="75" name="Google Shape;75;p16"/>
          <p:cNvPicPr preferRelativeResize="0"/>
          <p:nvPr/>
        </p:nvPicPr>
        <p:blipFill>
          <a:blip r:embed="rId3">
            <a:alphaModFix/>
          </a:blip>
          <a:stretch>
            <a:fillRect/>
          </a:stretch>
        </p:blipFill>
        <p:spPr>
          <a:xfrm>
            <a:off x="152400" y="1170125"/>
            <a:ext cx="3998550" cy="2154550"/>
          </a:xfrm>
          <a:prstGeom prst="rect">
            <a:avLst/>
          </a:prstGeom>
          <a:noFill/>
          <a:ln>
            <a:noFill/>
          </a:ln>
        </p:spPr>
      </p:pic>
      <p:pic>
        <p:nvPicPr>
          <p:cNvPr id="76" name="Google Shape;76;p16"/>
          <p:cNvPicPr preferRelativeResize="0"/>
          <p:nvPr/>
        </p:nvPicPr>
        <p:blipFill>
          <a:blip r:embed="rId4">
            <a:alphaModFix/>
          </a:blip>
          <a:stretch>
            <a:fillRect/>
          </a:stretch>
        </p:blipFill>
        <p:spPr>
          <a:xfrm>
            <a:off x="4150950" y="964400"/>
            <a:ext cx="4840650" cy="304093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Data Cleansing</a:t>
            </a:r>
            <a:endParaRPr b="1">
              <a:solidFill>
                <a:schemeClr val="accent1"/>
              </a:solidFill>
            </a:endParaRPr>
          </a:p>
        </p:txBody>
      </p:sp>
      <p:pic>
        <p:nvPicPr>
          <p:cNvPr id="82" name="Google Shape;82;p17"/>
          <p:cNvPicPr preferRelativeResize="0"/>
          <p:nvPr/>
        </p:nvPicPr>
        <p:blipFill rotWithShape="1">
          <a:blip r:embed="rId3">
            <a:alphaModFix/>
          </a:blip>
          <a:srcRect l="11062" t="16307" r="11580" b="9365"/>
          <a:stretch/>
        </p:blipFill>
        <p:spPr>
          <a:xfrm>
            <a:off x="5246975" y="1430188"/>
            <a:ext cx="3585325" cy="2283125"/>
          </a:xfrm>
          <a:prstGeom prst="rect">
            <a:avLst/>
          </a:prstGeom>
          <a:noFill/>
          <a:ln>
            <a:noFill/>
          </a:ln>
        </p:spPr>
      </p:pic>
      <p:pic>
        <p:nvPicPr>
          <p:cNvPr id="83" name="Google Shape;83;p17"/>
          <p:cNvPicPr preferRelativeResize="0"/>
          <p:nvPr/>
        </p:nvPicPr>
        <p:blipFill>
          <a:blip r:embed="rId4">
            <a:alphaModFix/>
          </a:blip>
          <a:stretch>
            <a:fillRect/>
          </a:stretch>
        </p:blipFill>
        <p:spPr>
          <a:xfrm>
            <a:off x="311700" y="1514899"/>
            <a:ext cx="4695076" cy="2113700"/>
          </a:xfrm>
          <a:prstGeom prst="rect">
            <a:avLst/>
          </a:prstGeom>
          <a:noFill/>
          <a:ln>
            <a:noFill/>
          </a:ln>
        </p:spPr>
      </p:pic>
      <p:sp>
        <p:nvSpPr>
          <p:cNvPr id="84" name="Google Shape;84;p17"/>
          <p:cNvSpPr txBox="1">
            <a:spLocks noGrp="1"/>
          </p:cNvSpPr>
          <p:nvPr>
            <p:ph type="body" idx="1"/>
          </p:nvPr>
        </p:nvSpPr>
        <p:spPr>
          <a:xfrm>
            <a:off x="491288" y="3713300"/>
            <a:ext cx="4335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Min/Max Normalization</a:t>
            </a:r>
            <a:endParaRPr b="1"/>
          </a:p>
        </p:txBody>
      </p:sp>
      <p:sp>
        <p:nvSpPr>
          <p:cNvPr id="85" name="Google Shape;85;p17"/>
          <p:cNvSpPr txBox="1">
            <a:spLocks noGrp="1"/>
          </p:cNvSpPr>
          <p:nvPr>
            <p:ph type="body" idx="1"/>
          </p:nvPr>
        </p:nvSpPr>
        <p:spPr>
          <a:xfrm>
            <a:off x="5409772" y="3713300"/>
            <a:ext cx="3189900" cy="643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Capping Outliers</a:t>
            </a: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Multicollinearity </a:t>
            </a:r>
            <a:endParaRPr>
              <a:solidFill>
                <a:schemeClr val="accent1"/>
              </a:solidFill>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Used to check if there is perfect correlation between any of the columns. If the correlation is more than 0.95 or less than -0.95 then remove one of the columns to avoid multicollinearity in the dataset. </a:t>
            </a:r>
            <a:endParaRPr/>
          </a:p>
          <a:p>
            <a:pPr marL="457200" lvl="0" indent="-342900" algn="l" rtl="0">
              <a:spcBef>
                <a:spcPts val="0"/>
              </a:spcBef>
              <a:spcAft>
                <a:spcPts val="0"/>
              </a:spcAft>
              <a:buSzPts val="1800"/>
              <a:buChar char="●"/>
            </a:pPr>
            <a:r>
              <a:rPr lang="en"/>
              <a:t>17 columns dropped</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Balancing data with SMOTE</a:t>
            </a:r>
            <a:endParaRPr>
              <a:solidFill>
                <a:schemeClr val="accent1"/>
              </a:solidFill>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Imbalance dataset</a:t>
            </a:r>
            <a:endParaRPr/>
          </a:p>
          <a:p>
            <a:pPr marL="457200" lvl="0" indent="-342900" algn="l" rtl="0">
              <a:spcBef>
                <a:spcPts val="0"/>
              </a:spcBef>
              <a:spcAft>
                <a:spcPts val="0"/>
              </a:spcAft>
              <a:buSzPts val="1800"/>
              <a:buChar char="●"/>
            </a:pPr>
            <a:r>
              <a:rPr lang="en"/>
              <a:t>SMOTE will be used which oversamples the minority class, the bankrupt counts in this case. It duplicates examples in the minority class, yet they won't add any new information to the models. The new examples can be synthesized from existing examples.</a:t>
            </a:r>
            <a:endParaRPr/>
          </a:p>
          <a:p>
            <a:pPr marL="457200" lvl="0" indent="0" algn="l" rtl="0">
              <a:spcBef>
                <a:spcPts val="10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Logistic Regression</a:t>
            </a:r>
            <a:endParaRPr b="1">
              <a:solidFill>
                <a:schemeClr val="accent1"/>
              </a:solidFill>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Logistic regression is a classification algorithm, used when the value of the target variable is categorical in nature. Logistic regression is most commonly used when the data in question has binary output, so when it belongs to one class or another, or is either a 0 or 1.</a:t>
            </a:r>
            <a:endParaRPr/>
          </a:p>
          <a:p>
            <a:pPr marL="457200" lvl="0" indent="-342900" algn="l" rtl="0">
              <a:spcBef>
                <a:spcPts val="0"/>
              </a:spcBef>
              <a:spcAft>
                <a:spcPts val="0"/>
              </a:spcAft>
              <a:buSzPts val="1800"/>
              <a:buChar char="●"/>
            </a:pPr>
            <a:r>
              <a:rPr lang="en"/>
              <a:t>Important Features</a:t>
            </a:r>
            <a:endParaRPr/>
          </a:p>
          <a:p>
            <a:pPr marL="914400" lvl="0" indent="-342900" algn="l" rtl="0">
              <a:spcBef>
                <a:spcPts val="0"/>
              </a:spcBef>
              <a:spcAft>
                <a:spcPts val="0"/>
              </a:spcAft>
              <a:buSzPts val="1800"/>
              <a:buAutoNum type="arabicPeriod"/>
            </a:pPr>
            <a:r>
              <a:rPr lang="en"/>
              <a:t>Operating Profit Rate</a:t>
            </a:r>
            <a:endParaRPr/>
          </a:p>
          <a:p>
            <a:pPr marL="914400" lvl="0" indent="-342900" algn="l" rtl="0">
              <a:spcBef>
                <a:spcPts val="0"/>
              </a:spcBef>
              <a:spcAft>
                <a:spcPts val="0"/>
              </a:spcAft>
              <a:buSzPts val="1800"/>
              <a:buAutoNum type="arabicPeriod"/>
            </a:pPr>
            <a:r>
              <a:rPr lang="en"/>
              <a:t>Working Capital Turnover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accent1"/>
                </a:solidFill>
              </a:rPr>
              <a:t>Support Vector Classifiers</a:t>
            </a:r>
            <a:endParaRPr b="1">
              <a:solidFill>
                <a:schemeClr val="accent1"/>
              </a:solidFill>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4A4A4A"/>
              </a:buClr>
              <a:buSzPts val="1800"/>
              <a:buChar char="●"/>
            </a:pPr>
            <a:r>
              <a:rPr lang="en">
                <a:solidFill>
                  <a:srgbClr val="4A4A4A"/>
                </a:solidFill>
              </a:rPr>
              <a:t>SVC is a supervised learning algorithm. This means that SVM trains on a set of labeled data. SVC studies the labeled training data and then classifies any new input data depending on what it learned in the training phase.</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A main advantage of SVC is that it can be used for both classification and regression problems. </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SVM can be used for classifying non-linear data by using the kernel method. The kernel method means transforming data into another dimension that has a clear dividing margin between classes of data. The kernels can be Linear, Radial, Polynomial or Sigmoid.</a:t>
            </a:r>
            <a:endParaRPr>
              <a:solidFill>
                <a:srgbClr val="4A4A4A"/>
              </a:solidFill>
            </a:endParaRPr>
          </a:p>
          <a:p>
            <a:pPr marL="457200" lvl="0" indent="-342900" algn="l" rtl="0">
              <a:spcBef>
                <a:spcPts val="0"/>
              </a:spcBef>
              <a:spcAft>
                <a:spcPts val="0"/>
              </a:spcAft>
              <a:buClr>
                <a:srgbClr val="4A4A4A"/>
              </a:buClr>
              <a:buSzPts val="1800"/>
              <a:buChar char="●"/>
            </a:pPr>
            <a:r>
              <a:rPr lang="en">
                <a:solidFill>
                  <a:srgbClr val="4A4A4A"/>
                </a:solidFill>
              </a:rPr>
              <a:t>In this project to predict bankruptcy, radial basis function (rbf) are used.</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On-screen Show (16:9)</PresentationFormat>
  <Paragraphs>87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Light</vt:lpstr>
      <vt:lpstr>Data 698 Final Project</vt:lpstr>
      <vt:lpstr>Company Bankruptcy Predictors</vt:lpstr>
      <vt:lpstr>Approach</vt:lpstr>
      <vt:lpstr>Exploratory Data Analysis</vt:lpstr>
      <vt:lpstr>Data Cleansing</vt:lpstr>
      <vt:lpstr>Multicollinearity </vt:lpstr>
      <vt:lpstr>Balancing data with SMOTE</vt:lpstr>
      <vt:lpstr>Logistic Regression</vt:lpstr>
      <vt:lpstr>Support Vector Classifiers</vt:lpstr>
      <vt:lpstr>Gradient Boosted Classifiers</vt:lpstr>
      <vt:lpstr>K Nearest Neighbors</vt:lpstr>
      <vt:lpstr>Model Comparison</vt:lpstr>
      <vt:lpstr>Model Comparison Importance features of LR</vt:lpstr>
      <vt:lpstr>Model Comparison Importance Features of GBC</vt:lpstr>
      <vt:lpstr>Model Comparison</vt:lpstr>
      <vt:lpstr>Conclusions &amp; Future 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698 Final Project</dc:title>
  <cp:lastModifiedBy>Tone</cp:lastModifiedBy>
  <cp:revision>1</cp:revision>
  <dcterms:modified xsi:type="dcterms:W3CDTF">2021-05-23T19:54:43Z</dcterms:modified>
</cp:coreProperties>
</file>