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417B00-7CAA-4F28-ADCF-53C71F973DB7}">
  <a:tblStyle styleId="{19417B00-7CAA-4F28-ADCF-53C71F973DB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943094ce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943094ce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943094ce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943094ce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943094ce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943094ce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943094ce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943094ce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943094ce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943094ce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c65a5b1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c65a5b1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943094ce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943094ce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943094c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943094c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943094ce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943094ce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943094ce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943094ce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943094ce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943094ce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c65a5b1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c65a5b1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c65a5b1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c65a5b1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943094ce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943094ce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943094ce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943094ce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698 Final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Tony Mei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Gradient Boosted Classifiers</a:t>
            </a:r>
            <a:endParaRPr b="1">
              <a:solidFill>
                <a:schemeClr val="accent1"/>
              </a:solidFill>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Ensemble of weak decision tree learners -&gt; prior trees inform improvement in subsequent trees -&gt; strong predictive performance</a:t>
            </a:r>
            <a:endParaRPr/>
          </a:p>
          <a:p>
            <a:pPr indent="-342900" lvl="0" marL="457200" rtl="0" algn="l">
              <a:spcBef>
                <a:spcPts val="0"/>
              </a:spcBef>
              <a:spcAft>
                <a:spcPts val="0"/>
              </a:spcAft>
              <a:buSzPts val="1800"/>
              <a:buChar char="●"/>
            </a:pPr>
            <a:r>
              <a:rPr lang="en"/>
              <a:t>Hyperparameter tuning (optimum per grid search) focused on</a:t>
            </a:r>
            <a:endParaRPr/>
          </a:p>
          <a:p>
            <a:pPr indent="-317500" lvl="1" marL="914400" rtl="0" algn="l">
              <a:spcBef>
                <a:spcPts val="0"/>
              </a:spcBef>
              <a:spcAft>
                <a:spcPts val="0"/>
              </a:spcAft>
              <a:buSzPts val="1400"/>
              <a:buChar char="○"/>
            </a:pPr>
            <a:r>
              <a:rPr lang="en"/>
              <a:t>Number of trees (100)</a:t>
            </a:r>
            <a:endParaRPr/>
          </a:p>
          <a:p>
            <a:pPr indent="-317500" lvl="1" marL="914400" rtl="0" algn="l">
              <a:spcBef>
                <a:spcPts val="0"/>
              </a:spcBef>
              <a:spcAft>
                <a:spcPts val="0"/>
              </a:spcAft>
              <a:buSzPts val="1400"/>
              <a:buChar char="○"/>
            </a:pPr>
            <a:r>
              <a:rPr lang="en"/>
              <a:t>Depth of trees (8)</a:t>
            </a:r>
            <a:endParaRPr/>
          </a:p>
          <a:p>
            <a:pPr indent="-317500" lvl="1" marL="914400" rtl="0" algn="l">
              <a:spcBef>
                <a:spcPts val="0"/>
              </a:spcBef>
              <a:spcAft>
                <a:spcPts val="0"/>
              </a:spcAft>
              <a:buSzPts val="1400"/>
              <a:buChar char="○"/>
            </a:pPr>
            <a:r>
              <a:rPr lang="en"/>
              <a:t>L</a:t>
            </a:r>
            <a:r>
              <a:rPr lang="en"/>
              <a:t>earning rate: (0.1)</a:t>
            </a:r>
            <a:endParaRPr/>
          </a:p>
          <a:p>
            <a:pPr indent="-317500" lvl="1" marL="914400" rtl="0" algn="l">
              <a:spcBef>
                <a:spcPts val="0"/>
              </a:spcBef>
              <a:spcAft>
                <a:spcPts val="0"/>
              </a:spcAft>
              <a:buSzPts val="1400"/>
              <a:buChar char="○"/>
            </a:pPr>
            <a:r>
              <a:rPr lang="en"/>
              <a:t>Subsample: (0.85)</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K Nearest Neighbors</a:t>
            </a:r>
            <a:endParaRPr b="1">
              <a:solidFill>
                <a:schemeClr val="accent1"/>
              </a:solidFill>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KNN algorithm assumes that similar things exist in close proximity. In other words, similar things are near to each other.</a:t>
            </a:r>
            <a:endParaRPr/>
          </a:p>
          <a:p>
            <a:pPr indent="-342900" lvl="0" marL="457200" rtl="0" algn="l">
              <a:spcBef>
                <a:spcPts val="0"/>
              </a:spcBef>
              <a:spcAft>
                <a:spcPts val="0"/>
              </a:spcAft>
              <a:buSzPts val="1800"/>
              <a:buChar char="●"/>
            </a:pPr>
            <a:r>
              <a:rPr lang="en"/>
              <a:t>Used to solve both classification and regression problems.</a:t>
            </a:r>
            <a:endParaRPr/>
          </a:p>
          <a:p>
            <a:pPr indent="0" lvl="0" marL="9144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accent1"/>
                </a:solidFill>
              </a:rPr>
              <a:t>Model Comparison</a:t>
            </a:r>
            <a:endParaRPr/>
          </a:p>
        </p:txBody>
      </p:sp>
      <p:pic>
        <p:nvPicPr>
          <p:cNvPr id="127" name="Google Shape;127;p24"/>
          <p:cNvPicPr preferRelativeResize="0"/>
          <p:nvPr/>
        </p:nvPicPr>
        <p:blipFill>
          <a:blip r:embed="rId3">
            <a:alphaModFix/>
          </a:blip>
          <a:stretch>
            <a:fillRect/>
          </a:stretch>
        </p:blipFill>
        <p:spPr>
          <a:xfrm>
            <a:off x="1817500" y="1017725"/>
            <a:ext cx="5219200" cy="378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45550" y="64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accent1"/>
                </a:solidFill>
              </a:rPr>
              <a:t>Model Comparison</a:t>
            </a:r>
            <a:endParaRPr/>
          </a:p>
        </p:txBody>
      </p:sp>
      <p:pic>
        <p:nvPicPr>
          <p:cNvPr id="133" name="Google Shape;133;p25"/>
          <p:cNvPicPr preferRelativeResize="0"/>
          <p:nvPr/>
        </p:nvPicPr>
        <p:blipFill>
          <a:blip r:embed="rId3">
            <a:alphaModFix/>
          </a:blip>
          <a:stretch>
            <a:fillRect/>
          </a:stretch>
        </p:blipFill>
        <p:spPr>
          <a:xfrm>
            <a:off x="1395500" y="532825"/>
            <a:ext cx="5755198" cy="4610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216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accent1"/>
                </a:solidFill>
              </a:rPr>
              <a:t>Model Comparison</a:t>
            </a:r>
            <a:endParaRPr/>
          </a:p>
        </p:txBody>
      </p:sp>
      <p:pic>
        <p:nvPicPr>
          <p:cNvPr id="139" name="Google Shape;139;p26"/>
          <p:cNvPicPr preferRelativeResize="0"/>
          <p:nvPr/>
        </p:nvPicPr>
        <p:blipFill>
          <a:blip r:embed="rId3">
            <a:alphaModFix/>
          </a:blip>
          <a:stretch>
            <a:fillRect/>
          </a:stretch>
        </p:blipFill>
        <p:spPr>
          <a:xfrm>
            <a:off x="1539625" y="441450"/>
            <a:ext cx="5759374" cy="4614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4216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accent1"/>
                </a:solidFill>
              </a:rPr>
              <a:t>Model Comparison</a:t>
            </a:r>
            <a:endParaRPr/>
          </a:p>
        </p:txBody>
      </p:sp>
      <p:graphicFrame>
        <p:nvGraphicFramePr>
          <p:cNvPr id="145" name="Google Shape;145;p27"/>
          <p:cNvGraphicFramePr/>
          <p:nvPr/>
        </p:nvGraphicFramePr>
        <p:xfrm>
          <a:off x="813875" y="1030550"/>
          <a:ext cx="3000000" cy="3000000"/>
        </p:xfrm>
        <a:graphic>
          <a:graphicData uri="http://schemas.openxmlformats.org/drawingml/2006/table">
            <a:tbl>
              <a:tblPr>
                <a:noFill/>
                <a:tableStyleId>{19417B00-7CAA-4F28-ADCF-53C71F973DB7}</a:tableStyleId>
              </a:tblPr>
              <a:tblGrid>
                <a:gridCol w="1362075"/>
                <a:gridCol w="1362075"/>
                <a:gridCol w="1362075"/>
                <a:gridCol w="1362075"/>
                <a:gridCol w="1362075"/>
              </a:tblGrid>
              <a:tr h="361950">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Model</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AUC</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Accuracy</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Recall of 0: Fin. Stable   	</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Recall of 1: Fin. Unstable   	</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Logistic Regression</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0.961</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0.91</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0.89</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0.93</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61950">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Support Vector Classifier</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0.994</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0.96</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61950">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Gradient Boosted Classifiers</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0.998</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0.97</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0.99</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KNN</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0.973</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0.94</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0.87</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91425" marB="91425" marR="68575" marL="68575">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Conclusions &amp; Future Work</a:t>
            </a:r>
            <a:endParaRPr b="1">
              <a:solidFill>
                <a:schemeClr val="accent1"/>
              </a:solidFill>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The GBC model has the best performance overall with 98% Accuracy, and 97% and 99% recall for 0 (Fin. Stable) and 1 ( Fin. Unstable)</a:t>
            </a:r>
            <a:endParaRPr/>
          </a:p>
          <a:p>
            <a:pPr indent="-342900" lvl="0" marL="457200" rtl="0" algn="l">
              <a:spcBef>
                <a:spcPts val="1200"/>
              </a:spcBef>
              <a:spcAft>
                <a:spcPts val="0"/>
              </a:spcAft>
              <a:buSzPts val="1800"/>
              <a:buChar char="●"/>
            </a:pPr>
            <a:r>
              <a:rPr lang="en"/>
              <a:t>All models perform relatively well when predicting </a:t>
            </a:r>
            <a:r>
              <a:rPr lang="en"/>
              <a:t>0 (Fin. Stable).     </a:t>
            </a:r>
            <a:endParaRPr/>
          </a:p>
          <a:p>
            <a:pPr indent="-342900" lvl="0" marL="457200" rtl="0" algn="l">
              <a:spcBef>
                <a:spcPts val="0"/>
              </a:spcBef>
              <a:spcAft>
                <a:spcPts val="0"/>
              </a:spcAft>
              <a:buSzPts val="1800"/>
              <a:buChar char="●"/>
            </a:pPr>
            <a:r>
              <a:rPr lang="en"/>
              <a:t>Logistic regression performs the worst out of all the models when predicting </a:t>
            </a:r>
            <a:r>
              <a:rPr b="1" lang="en"/>
              <a:t> </a:t>
            </a:r>
            <a:r>
              <a:rPr lang="en"/>
              <a:t>for 0 (Fin. Stable) and 1 ( Fin. Unstable)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p>
          <a:p>
            <a:pPr indent="-342900" lvl="0" marL="457200" rtl="0" algn="l">
              <a:spcBef>
                <a:spcPts val="1200"/>
              </a:spcBef>
              <a:spcAft>
                <a:spcPts val="0"/>
              </a:spcAft>
              <a:buSzPts val="1800"/>
              <a:buChar char="●"/>
            </a:pPr>
            <a:r>
              <a:rPr b="1" lang="en"/>
              <a:t>Future work:</a:t>
            </a:r>
            <a:r>
              <a:rPr lang="en"/>
              <a:t> modeling with Corporate Governance Indicators(CGI) </a:t>
            </a:r>
            <a:r>
              <a:rPr lang="en"/>
              <a:t>alongside with financial ratios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Company Bankruptcy Predictors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u="sng"/>
              <a:t>Objective</a:t>
            </a:r>
            <a:r>
              <a:rPr lang="en"/>
              <a:t>: Identify which features contributes to the bankruptcy of a company</a:t>
            </a:r>
            <a:endParaRPr sz="559"/>
          </a:p>
          <a:p>
            <a:pPr indent="0" lvl="0" marL="0" rtl="0" algn="l">
              <a:spcBef>
                <a:spcPts val="1200"/>
              </a:spcBef>
              <a:spcAft>
                <a:spcPts val="0"/>
              </a:spcAft>
              <a:buClr>
                <a:schemeClr val="dk1"/>
              </a:buClr>
              <a:buSzPts val="1100"/>
              <a:buFont typeface="Arial"/>
              <a:buNone/>
            </a:pPr>
            <a:r>
              <a:rPr b="1" lang="en" u="sng"/>
              <a:t>The Data</a:t>
            </a:r>
            <a:r>
              <a:rPr lang="en"/>
              <a:t>: CTG data with fetal health classified by three expert obstetricians</a:t>
            </a:r>
            <a:endParaRPr/>
          </a:p>
          <a:p>
            <a:pPr indent="-342900" lvl="0" marL="457200" rtl="0" algn="l">
              <a:spcBef>
                <a:spcPts val="1200"/>
              </a:spcBef>
              <a:spcAft>
                <a:spcPts val="0"/>
              </a:spcAft>
              <a:buSzPts val="1800"/>
              <a:buChar char="●"/>
            </a:pPr>
            <a:r>
              <a:rPr b="1" lang="en"/>
              <a:t>Source</a:t>
            </a:r>
            <a:r>
              <a:rPr lang="en"/>
              <a:t>: https://www.kaggle.com/fedesoriano/company-bankruptcy-prediction</a:t>
            </a:r>
            <a:endParaRPr/>
          </a:p>
          <a:p>
            <a:pPr indent="-342900" lvl="0" marL="457200" rtl="0" algn="l">
              <a:spcBef>
                <a:spcPts val="0"/>
              </a:spcBef>
              <a:spcAft>
                <a:spcPts val="0"/>
              </a:spcAft>
              <a:buSzPts val="1800"/>
              <a:buChar char="●"/>
            </a:pPr>
            <a:r>
              <a:rPr b="1" lang="en"/>
              <a:t>Size</a:t>
            </a:r>
            <a:r>
              <a:rPr lang="en"/>
              <a:t>: 6819 samples</a:t>
            </a:r>
            <a:endParaRPr/>
          </a:p>
          <a:p>
            <a:pPr indent="-342900" lvl="0" marL="457200" rtl="0" algn="l">
              <a:spcBef>
                <a:spcPts val="0"/>
              </a:spcBef>
              <a:spcAft>
                <a:spcPts val="0"/>
              </a:spcAft>
              <a:buSzPts val="1800"/>
              <a:buChar char="●"/>
            </a:pPr>
            <a:r>
              <a:rPr b="1" lang="en"/>
              <a:t>Features</a:t>
            </a:r>
            <a:r>
              <a:rPr lang="en"/>
              <a:t>: 96 predictor variables, 1 response variable (Bankruptcy)</a:t>
            </a:r>
            <a:endParaRPr/>
          </a:p>
          <a:p>
            <a:pPr indent="-317500" lvl="1" marL="914400" rtl="0" algn="l">
              <a:spcBef>
                <a:spcPts val="0"/>
              </a:spcBef>
              <a:spcAft>
                <a:spcPts val="0"/>
              </a:spcAft>
              <a:buSzPts val="1400"/>
              <a:buChar char="○"/>
            </a:pPr>
            <a:r>
              <a:rPr lang="en"/>
              <a:t>1- Bankrupt</a:t>
            </a:r>
            <a:endParaRPr/>
          </a:p>
          <a:p>
            <a:pPr indent="-317500" lvl="1" marL="914400" rtl="0" algn="l">
              <a:spcBef>
                <a:spcPts val="0"/>
              </a:spcBef>
              <a:spcAft>
                <a:spcPts val="0"/>
              </a:spcAft>
              <a:buSzPts val="1400"/>
              <a:buChar char="○"/>
            </a:pPr>
            <a:r>
              <a:rPr lang="en"/>
              <a:t>0- Non Bankrupt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Approach</a:t>
            </a:r>
            <a:endParaRPr b="1">
              <a:solidFill>
                <a:schemeClr val="accent1"/>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Data Exploration </a:t>
            </a:r>
            <a:endParaRPr/>
          </a:p>
          <a:p>
            <a:pPr indent="-342900" lvl="0" marL="457200" rtl="0" algn="l">
              <a:spcBef>
                <a:spcPts val="0"/>
              </a:spcBef>
              <a:spcAft>
                <a:spcPts val="0"/>
              </a:spcAft>
              <a:buSzPts val="1800"/>
              <a:buAutoNum type="arabicPeriod"/>
            </a:pPr>
            <a:r>
              <a:rPr lang="en"/>
              <a:t>Data Cleansing</a:t>
            </a:r>
            <a:endParaRPr/>
          </a:p>
          <a:p>
            <a:pPr indent="-342900" lvl="0" marL="457200" rtl="0" algn="l">
              <a:spcBef>
                <a:spcPts val="0"/>
              </a:spcBef>
              <a:spcAft>
                <a:spcPts val="0"/>
              </a:spcAft>
              <a:buSzPts val="1800"/>
              <a:buAutoNum type="arabicPeriod"/>
            </a:pPr>
            <a:r>
              <a:rPr lang="en"/>
              <a:t>Model Development</a:t>
            </a:r>
            <a:endParaRPr/>
          </a:p>
          <a:p>
            <a:pPr indent="-317500" lvl="1" marL="914400" rtl="0" algn="l">
              <a:spcBef>
                <a:spcPts val="0"/>
              </a:spcBef>
              <a:spcAft>
                <a:spcPts val="0"/>
              </a:spcAft>
              <a:buSzPts val="1400"/>
              <a:buAutoNum type="alphaLcPeriod"/>
            </a:pPr>
            <a:r>
              <a:rPr lang="en"/>
              <a:t>Logistic Regression</a:t>
            </a:r>
            <a:endParaRPr/>
          </a:p>
          <a:p>
            <a:pPr indent="-317500" lvl="1" marL="914400" rtl="0" algn="l">
              <a:spcBef>
                <a:spcPts val="0"/>
              </a:spcBef>
              <a:spcAft>
                <a:spcPts val="0"/>
              </a:spcAft>
              <a:buSzPts val="1400"/>
              <a:buAutoNum type="alphaLcPeriod"/>
            </a:pPr>
            <a:r>
              <a:rPr lang="en"/>
              <a:t>Support Vector Classifier</a:t>
            </a:r>
            <a:endParaRPr/>
          </a:p>
          <a:p>
            <a:pPr indent="-317500" lvl="1" marL="914400" rtl="0" algn="l">
              <a:spcBef>
                <a:spcPts val="0"/>
              </a:spcBef>
              <a:spcAft>
                <a:spcPts val="0"/>
              </a:spcAft>
              <a:buSzPts val="1400"/>
              <a:buAutoNum type="alphaLcPeriod"/>
            </a:pPr>
            <a:r>
              <a:rPr lang="en"/>
              <a:t>GBM</a:t>
            </a:r>
            <a:endParaRPr/>
          </a:p>
          <a:p>
            <a:pPr indent="-317500" lvl="1" marL="914400" rtl="0" algn="l">
              <a:spcBef>
                <a:spcPts val="0"/>
              </a:spcBef>
              <a:spcAft>
                <a:spcPts val="0"/>
              </a:spcAft>
              <a:buSzPts val="1400"/>
              <a:buAutoNum type="alphaLcPeriod"/>
            </a:pPr>
            <a:r>
              <a:rPr lang="en"/>
              <a:t>K Nearest Neighbors</a:t>
            </a:r>
            <a:endParaRPr/>
          </a:p>
          <a:p>
            <a:pPr indent="-342900" lvl="0" marL="457200" rtl="0" algn="l">
              <a:spcBef>
                <a:spcPts val="0"/>
              </a:spcBef>
              <a:spcAft>
                <a:spcPts val="0"/>
              </a:spcAft>
              <a:buSzPts val="1800"/>
              <a:buAutoNum type="arabicPeriod"/>
            </a:pPr>
            <a:r>
              <a:rPr lang="en"/>
              <a:t>Model Comparison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Exploratory Data Analysis</a:t>
            </a:r>
            <a:endParaRPr b="1">
              <a:solidFill>
                <a:schemeClr val="accent1"/>
              </a:solidFill>
            </a:endParaRPr>
          </a:p>
        </p:txBody>
      </p:sp>
      <p:sp>
        <p:nvSpPr>
          <p:cNvPr id="73" name="Google Shape;73;p16"/>
          <p:cNvSpPr txBox="1"/>
          <p:nvPr>
            <p:ph idx="1" type="body"/>
          </p:nvPr>
        </p:nvSpPr>
        <p:spPr>
          <a:xfrm>
            <a:off x="321325" y="4011925"/>
            <a:ext cx="4335900" cy="64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Imbalanced Dataset</a:t>
            </a:r>
            <a:endParaRPr b="1"/>
          </a:p>
        </p:txBody>
      </p:sp>
      <p:sp>
        <p:nvSpPr>
          <p:cNvPr id="74" name="Google Shape;74;p16"/>
          <p:cNvSpPr txBox="1"/>
          <p:nvPr>
            <p:ph idx="1" type="body"/>
          </p:nvPr>
        </p:nvSpPr>
        <p:spPr>
          <a:xfrm>
            <a:off x="5323350" y="4011925"/>
            <a:ext cx="3518700" cy="64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Observing the Outliers</a:t>
            </a:r>
            <a:endParaRPr b="1"/>
          </a:p>
        </p:txBody>
      </p:sp>
      <p:pic>
        <p:nvPicPr>
          <p:cNvPr id="75" name="Google Shape;75;p16"/>
          <p:cNvPicPr preferRelativeResize="0"/>
          <p:nvPr/>
        </p:nvPicPr>
        <p:blipFill>
          <a:blip r:embed="rId3">
            <a:alphaModFix/>
          </a:blip>
          <a:stretch>
            <a:fillRect/>
          </a:stretch>
        </p:blipFill>
        <p:spPr>
          <a:xfrm>
            <a:off x="152400" y="1170125"/>
            <a:ext cx="3998550" cy="2154550"/>
          </a:xfrm>
          <a:prstGeom prst="rect">
            <a:avLst/>
          </a:prstGeom>
          <a:noFill/>
          <a:ln>
            <a:noFill/>
          </a:ln>
        </p:spPr>
      </p:pic>
      <p:pic>
        <p:nvPicPr>
          <p:cNvPr id="76" name="Google Shape;76;p16"/>
          <p:cNvPicPr preferRelativeResize="0"/>
          <p:nvPr/>
        </p:nvPicPr>
        <p:blipFill>
          <a:blip r:embed="rId4">
            <a:alphaModFix/>
          </a:blip>
          <a:stretch>
            <a:fillRect/>
          </a:stretch>
        </p:blipFill>
        <p:spPr>
          <a:xfrm>
            <a:off x="4150950" y="964400"/>
            <a:ext cx="4840650" cy="30409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Data Cleansing</a:t>
            </a:r>
            <a:endParaRPr b="1">
              <a:solidFill>
                <a:schemeClr val="accent1"/>
              </a:solidFill>
            </a:endParaRPr>
          </a:p>
        </p:txBody>
      </p:sp>
      <p:pic>
        <p:nvPicPr>
          <p:cNvPr id="82" name="Google Shape;82;p17"/>
          <p:cNvPicPr preferRelativeResize="0"/>
          <p:nvPr/>
        </p:nvPicPr>
        <p:blipFill rotWithShape="1">
          <a:blip r:embed="rId3">
            <a:alphaModFix/>
          </a:blip>
          <a:srcRect b="9365" l="11062" r="11580" t="16307"/>
          <a:stretch/>
        </p:blipFill>
        <p:spPr>
          <a:xfrm>
            <a:off x="5246975" y="1430188"/>
            <a:ext cx="3585325" cy="2283125"/>
          </a:xfrm>
          <a:prstGeom prst="rect">
            <a:avLst/>
          </a:prstGeom>
          <a:noFill/>
          <a:ln>
            <a:noFill/>
          </a:ln>
        </p:spPr>
      </p:pic>
      <p:pic>
        <p:nvPicPr>
          <p:cNvPr id="83" name="Google Shape;83;p17"/>
          <p:cNvPicPr preferRelativeResize="0"/>
          <p:nvPr/>
        </p:nvPicPr>
        <p:blipFill>
          <a:blip r:embed="rId4">
            <a:alphaModFix/>
          </a:blip>
          <a:stretch>
            <a:fillRect/>
          </a:stretch>
        </p:blipFill>
        <p:spPr>
          <a:xfrm>
            <a:off x="311700" y="1514899"/>
            <a:ext cx="4695076" cy="2113700"/>
          </a:xfrm>
          <a:prstGeom prst="rect">
            <a:avLst/>
          </a:prstGeom>
          <a:noFill/>
          <a:ln>
            <a:noFill/>
          </a:ln>
        </p:spPr>
      </p:pic>
      <p:sp>
        <p:nvSpPr>
          <p:cNvPr id="84" name="Google Shape;84;p17"/>
          <p:cNvSpPr txBox="1"/>
          <p:nvPr>
            <p:ph idx="1" type="body"/>
          </p:nvPr>
        </p:nvSpPr>
        <p:spPr>
          <a:xfrm>
            <a:off x="491288" y="3713300"/>
            <a:ext cx="4335900" cy="64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Min/Max Normalization</a:t>
            </a:r>
            <a:endParaRPr b="1"/>
          </a:p>
        </p:txBody>
      </p:sp>
      <p:sp>
        <p:nvSpPr>
          <p:cNvPr id="85" name="Google Shape;85;p17"/>
          <p:cNvSpPr txBox="1"/>
          <p:nvPr>
            <p:ph idx="1" type="body"/>
          </p:nvPr>
        </p:nvSpPr>
        <p:spPr>
          <a:xfrm>
            <a:off x="5409772" y="3713300"/>
            <a:ext cx="3189900" cy="64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Capping Outliers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Multicollinearity </a:t>
            </a:r>
            <a:endParaRPr>
              <a:solidFill>
                <a:schemeClr val="accent1"/>
              </a:solidFill>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a:t>
            </a:r>
            <a:r>
              <a:rPr lang="en"/>
              <a:t>sed to check if there is perfect correlation between any of the columns. If the correlation is more than 0.95 or less than -0.95 then remove one of the columns to avoid multicollinearity in the dataset. </a:t>
            </a:r>
            <a:endParaRPr/>
          </a:p>
          <a:p>
            <a:pPr indent="-342900" lvl="0" marL="457200" rtl="0" algn="l">
              <a:spcBef>
                <a:spcPts val="0"/>
              </a:spcBef>
              <a:spcAft>
                <a:spcPts val="0"/>
              </a:spcAft>
              <a:buSzPts val="1800"/>
              <a:buChar char="●"/>
            </a:pPr>
            <a:r>
              <a:rPr lang="en"/>
              <a:t>17 columns dropped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Balancing data with SMOTE</a:t>
            </a:r>
            <a:endParaRPr>
              <a:solidFill>
                <a:schemeClr val="accent1"/>
              </a:solidFill>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Imbalance dataset</a:t>
            </a:r>
            <a:endParaRPr/>
          </a:p>
          <a:p>
            <a:pPr indent="-342900" lvl="0" marL="457200" rtl="0" algn="l">
              <a:spcBef>
                <a:spcPts val="0"/>
              </a:spcBef>
              <a:spcAft>
                <a:spcPts val="0"/>
              </a:spcAft>
              <a:buSzPts val="1800"/>
              <a:buChar char="●"/>
            </a:pPr>
            <a:r>
              <a:rPr lang="en"/>
              <a:t>SMOTE will be used which oversamples the minority class, the bankrupt counts in this case. It duplicates examples in the minority class, yet they won't add any new information to the models. The new examples can be synthesized from existing examples.</a:t>
            </a:r>
            <a:endParaRPr/>
          </a:p>
          <a:p>
            <a:pPr indent="0" lvl="0" marL="457200" rtl="0" algn="l">
              <a:spcBef>
                <a:spcPts val="10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Logistic Regression</a:t>
            </a:r>
            <a:endParaRPr b="1">
              <a:solidFill>
                <a:schemeClr val="accent1"/>
              </a:solidFill>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Logistic regression is a classification algorithm, used when the value of the target variable is categorical in nature. Logistic regression is most commonly used when the data in question has binary output, so when it belongs to one class or another, or is either a 0 or 1.</a:t>
            </a:r>
            <a:endParaRPr/>
          </a:p>
          <a:p>
            <a:pPr indent="-342900" lvl="0" marL="457200" rtl="0" algn="l">
              <a:spcBef>
                <a:spcPts val="0"/>
              </a:spcBef>
              <a:spcAft>
                <a:spcPts val="0"/>
              </a:spcAft>
              <a:buSzPts val="1800"/>
              <a:buChar char="●"/>
            </a:pPr>
            <a:r>
              <a:rPr lang="en"/>
              <a:t>Important Features</a:t>
            </a:r>
            <a:endParaRPr/>
          </a:p>
          <a:p>
            <a:pPr indent="-342900" lvl="0" marL="914400" rtl="0" algn="l">
              <a:spcBef>
                <a:spcPts val="0"/>
              </a:spcBef>
              <a:spcAft>
                <a:spcPts val="0"/>
              </a:spcAft>
              <a:buSzPts val="1800"/>
              <a:buAutoNum type="arabicPeriod"/>
            </a:pPr>
            <a:r>
              <a:rPr lang="en"/>
              <a:t>Operating Profit Rate</a:t>
            </a:r>
            <a:endParaRPr/>
          </a:p>
          <a:p>
            <a:pPr indent="-342900" lvl="0" marL="914400" rtl="0" algn="l">
              <a:spcBef>
                <a:spcPts val="0"/>
              </a:spcBef>
              <a:spcAft>
                <a:spcPts val="0"/>
              </a:spcAft>
              <a:buSzPts val="1800"/>
              <a:buAutoNum type="arabicPeriod"/>
            </a:pPr>
            <a:r>
              <a:rPr lang="en"/>
              <a:t>Working Capital Turnover rate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Support Vector Classifiers</a:t>
            </a:r>
            <a:endParaRPr b="1">
              <a:solidFill>
                <a:schemeClr val="accent1"/>
              </a:solidFill>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A4A4A"/>
              </a:buClr>
              <a:buSzPts val="1800"/>
              <a:buChar char="●"/>
            </a:pPr>
            <a:r>
              <a:rPr lang="en">
                <a:solidFill>
                  <a:srgbClr val="4A4A4A"/>
                </a:solidFill>
              </a:rPr>
              <a:t>SVC is a supervised learning algorithm. This means that SVM trains on a set of labeled data. SVC studies the labeled training data and then classifies any new input data depending on what it learned in the training phase.</a:t>
            </a:r>
            <a:endParaRPr>
              <a:solidFill>
                <a:srgbClr val="4A4A4A"/>
              </a:solidFill>
            </a:endParaRPr>
          </a:p>
          <a:p>
            <a:pPr indent="-342900" lvl="0" marL="457200" rtl="0" algn="l">
              <a:spcBef>
                <a:spcPts val="0"/>
              </a:spcBef>
              <a:spcAft>
                <a:spcPts val="0"/>
              </a:spcAft>
              <a:buClr>
                <a:srgbClr val="4A4A4A"/>
              </a:buClr>
              <a:buSzPts val="1800"/>
              <a:buChar char="●"/>
            </a:pPr>
            <a:r>
              <a:rPr lang="en">
                <a:solidFill>
                  <a:srgbClr val="4A4A4A"/>
                </a:solidFill>
              </a:rPr>
              <a:t>A main advantage of SVC is that it can be used for both classification and regression problems. </a:t>
            </a:r>
            <a:endParaRPr>
              <a:solidFill>
                <a:srgbClr val="4A4A4A"/>
              </a:solidFill>
            </a:endParaRPr>
          </a:p>
          <a:p>
            <a:pPr indent="-342900" lvl="0" marL="457200" rtl="0" algn="l">
              <a:spcBef>
                <a:spcPts val="0"/>
              </a:spcBef>
              <a:spcAft>
                <a:spcPts val="0"/>
              </a:spcAft>
              <a:buClr>
                <a:srgbClr val="4A4A4A"/>
              </a:buClr>
              <a:buSzPts val="1800"/>
              <a:buChar char="●"/>
            </a:pPr>
            <a:r>
              <a:rPr lang="en">
                <a:solidFill>
                  <a:srgbClr val="4A4A4A"/>
                </a:solidFill>
              </a:rPr>
              <a:t>SVM can be used for classifying non-linear data by using the kernel method. The kernel method means transforming data into another dimension that has a clear dividing margin between classes of data. The kernels can be Linear, Radial, Polynomial or </a:t>
            </a:r>
            <a:r>
              <a:rPr lang="en">
                <a:solidFill>
                  <a:srgbClr val="4A4A4A"/>
                </a:solidFill>
              </a:rPr>
              <a:t>Sigmoid</a:t>
            </a:r>
            <a:r>
              <a:rPr lang="en">
                <a:solidFill>
                  <a:srgbClr val="4A4A4A"/>
                </a:solidFill>
              </a:rPr>
              <a:t>.</a:t>
            </a:r>
            <a:endParaRPr>
              <a:solidFill>
                <a:srgbClr val="4A4A4A"/>
              </a:solidFill>
            </a:endParaRPr>
          </a:p>
          <a:p>
            <a:pPr indent="-342900" lvl="0" marL="457200" rtl="0" algn="l">
              <a:spcBef>
                <a:spcPts val="0"/>
              </a:spcBef>
              <a:spcAft>
                <a:spcPts val="0"/>
              </a:spcAft>
              <a:buClr>
                <a:srgbClr val="4A4A4A"/>
              </a:buClr>
              <a:buSzPts val="1800"/>
              <a:buChar char="●"/>
            </a:pPr>
            <a:r>
              <a:rPr lang="en">
                <a:solidFill>
                  <a:srgbClr val="4A4A4A"/>
                </a:solidFill>
              </a:rPr>
              <a:t>In this project to predict bankruptcy, radial basis function (rbf) are used.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