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5673" y="1275410"/>
            <a:ext cx="8280653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2FFFF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10055" y="6095"/>
            <a:ext cx="24384" cy="21793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27760" y="2176272"/>
            <a:ext cx="192024" cy="1920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24711" y="4020311"/>
            <a:ext cx="188975" cy="18897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89303" y="0"/>
            <a:ext cx="983488" cy="199034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5632" y="6095"/>
            <a:ext cx="240792" cy="108813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9144"/>
            <a:ext cx="524256" cy="46634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0831" y="5480303"/>
            <a:ext cx="515112" cy="137159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94944" y="6095"/>
            <a:ext cx="387096" cy="173735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0" y="4882896"/>
            <a:ext cx="441959" cy="1956814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94359" y="6095"/>
            <a:ext cx="816864" cy="402335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19784" y="4867655"/>
            <a:ext cx="977422" cy="199034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05968" y="9144"/>
            <a:ext cx="832104" cy="6833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1086" y="2147087"/>
            <a:ext cx="6989826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2101" y="2593833"/>
            <a:ext cx="8527796" cy="3463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82FFFF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5" y="9142"/>
              <a:ext cx="12170664" cy="68488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8023" y="2170176"/>
              <a:ext cx="7226427" cy="25904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81655" y="2234183"/>
              <a:ext cx="7028815" cy="2395855"/>
            </a:xfrm>
            <a:custGeom>
              <a:avLst/>
              <a:gdLst/>
              <a:ahLst/>
              <a:cxnLst/>
              <a:rect l="l" t="t" r="r" b="b"/>
              <a:pathLst>
                <a:path w="7028815" h="2395854">
                  <a:moveTo>
                    <a:pt x="7028688" y="0"/>
                  </a:moveTo>
                  <a:lnTo>
                    <a:pt x="221487" y="0"/>
                  </a:lnTo>
                  <a:lnTo>
                    <a:pt x="176857" y="4500"/>
                  </a:lnTo>
                  <a:lnTo>
                    <a:pt x="135284" y="17408"/>
                  </a:lnTo>
                  <a:lnTo>
                    <a:pt x="97662" y="37832"/>
                  </a:lnTo>
                  <a:lnTo>
                    <a:pt x="64881" y="64881"/>
                  </a:lnTo>
                  <a:lnTo>
                    <a:pt x="37832" y="97662"/>
                  </a:lnTo>
                  <a:lnTo>
                    <a:pt x="17408" y="135284"/>
                  </a:lnTo>
                  <a:lnTo>
                    <a:pt x="4500" y="176857"/>
                  </a:lnTo>
                  <a:lnTo>
                    <a:pt x="0" y="221487"/>
                  </a:lnTo>
                  <a:lnTo>
                    <a:pt x="0" y="2395728"/>
                  </a:lnTo>
                  <a:lnTo>
                    <a:pt x="6807200" y="2395728"/>
                  </a:lnTo>
                  <a:lnTo>
                    <a:pt x="6851830" y="2391227"/>
                  </a:lnTo>
                  <a:lnTo>
                    <a:pt x="6893403" y="2378319"/>
                  </a:lnTo>
                  <a:lnTo>
                    <a:pt x="6931025" y="2357895"/>
                  </a:lnTo>
                  <a:lnTo>
                    <a:pt x="6963806" y="2330846"/>
                  </a:lnTo>
                  <a:lnTo>
                    <a:pt x="6990855" y="2298065"/>
                  </a:lnTo>
                  <a:lnTo>
                    <a:pt x="7011279" y="2260443"/>
                  </a:lnTo>
                  <a:lnTo>
                    <a:pt x="7024187" y="2218870"/>
                  </a:lnTo>
                  <a:lnTo>
                    <a:pt x="7028688" y="2174240"/>
                  </a:lnTo>
                  <a:lnTo>
                    <a:pt x="7028688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81655" y="2234183"/>
              <a:ext cx="7028815" cy="2395855"/>
            </a:xfrm>
            <a:custGeom>
              <a:avLst/>
              <a:gdLst/>
              <a:ahLst/>
              <a:cxnLst/>
              <a:rect l="l" t="t" r="r" b="b"/>
              <a:pathLst>
                <a:path w="7028815" h="2395854">
                  <a:moveTo>
                    <a:pt x="221487" y="0"/>
                  </a:moveTo>
                  <a:lnTo>
                    <a:pt x="7028688" y="0"/>
                  </a:lnTo>
                  <a:lnTo>
                    <a:pt x="7028688" y="2174240"/>
                  </a:lnTo>
                  <a:lnTo>
                    <a:pt x="7024187" y="2218870"/>
                  </a:lnTo>
                  <a:lnTo>
                    <a:pt x="7011279" y="2260443"/>
                  </a:lnTo>
                  <a:lnTo>
                    <a:pt x="6990855" y="2298065"/>
                  </a:lnTo>
                  <a:lnTo>
                    <a:pt x="6963806" y="2330846"/>
                  </a:lnTo>
                  <a:lnTo>
                    <a:pt x="6931025" y="2357895"/>
                  </a:lnTo>
                  <a:lnTo>
                    <a:pt x="6893403" y="2378319"/>
                  </a:lnTo>
                  <a:lnTo>
                    <a:pt x="6851830" y="2391227"/>
                  </a:lnTo>
                  <a:lnTo>
                    <a:pt x="6807200" y="2395728"/>
                  </a:lnTo>
                  <a:lnTo>
                    <a:pt x="0" y="2395728"/>
                  </a:lnTo>
                  <a:lnTo>
                    <a:pt x="0" y="221487"/>
                  </a:lnTo>
                  <a:lnTo>
                    <a:pt x="4500" y="176857"/>
                  </a:lnTo>
                  <a:lnTo>
                    <a:pt x="17408" y="135284"/>
                  </a:lnTo>
                  <a:lnTo>
                    <a:pt x="37832" y="97662"/>
                  </a:lnTo>
                  <a:lnTo>
                    <a:pt x="64881" y="64881"/>
                  </a:lnTo>
                  <a:lnTo>
                    <a:pt x="97662" y="37832"/>
                  </a:lnTo>
                  <a:lnTo>
                    <a:pt x="135284" y="17408"/>
                  </a:lnTo>
                  <a:lnTo>
                    <a:pt x="176857" y="4500"/>
                  </a:lnTo>
                  <a:lnTo>
                    <a:pt x="221487" y="0"/>
                  </a:lnTo>
                  <a:close/>
                </a:path>
              </a:pathLst>
            </a:custGeom>
            <a:ln w="18288">
              <a:solidFill>
                <a:srgbClr val="8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9864" y="3398481"/>
              <a:ext cx="617004" cy="5225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607295" y="3425952"/>
              <a:ext cx="512445" cy="417830"/>
            </a:xfrm>
            <a:custGeom>
              <a:avLst/>
              <a:gdLst/>
              <a:ahLst/>
              <a:cxnLst/>
              <a:rect l="l" t="t" r="r" b="b"/>
              <a:pathLst>
                <a:path w="512445" h="417829">
                  <a:moveTo>
                    <a:pt x="497839" y="0"/>
                  </a:moveTo>
                  <a:lnTo>
                    <a:pt x="171196" y="322325"/>
                  </a:lnTo>
                  <a:lnTo>
                    <a:pt x="0" y="393700"/>
                  </a:lnTo>
                  <a:lnTo>
                    <a:pt x="9525" y="417575"/>
                  </a:lnTo>
                  <a:lnTo>
                    <a:pt x="185547" y="346075"/>
                  </a:lnTo>
                  <a:lnTo>
                    <a:pt x="512063" y="19050"/>
                  </a:lnTo>
                  <a:lnTo>
                    <a:pt x="497839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2304" y="3285731"/>
              <a:ext cx="257441" cy="25744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79735" y="3314287"/>
              <a:ext cx="152400" cy="1512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19104" y="3547859"/>
              <a:ext cx="293890" cy="29389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46535" y="3575303"/>
              <a:ext cx="188975" cy="1889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82911" y="3627132"/>
              <a:ext cx="1650365" cy="4098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610343" y="3654552"/>
              <a:ext cx="1545590" cy="304800"/>
            </a:xfrm>
            <a:custGeom>
              <a:avLst/>
              <a:gdLst/>
              <a:ahLst/>
              <a:cxnLst/>
              <a:rect l="l" t="t" r="r" b="b"/>
              <a:pathLst>
                <a:path w="1545590" h="304800">
                  <a:moveTo>
                    <a:pt x="1545335" y="0"/>
                  </a:moveTo>
                  <a:lnTo>
                    <a:pt x="1254632" y="0"/>
                  </a:lnTo>
                  <a:lnTo>
                    <a:pt x="975105" y="276225"/>
                  </a:lnTo>
                  <a:lnTo>
                    <a:pt x="0" y="276225"/>
                  </a:lnTo>
                  <a:lnTo>
                    <a:pt x="0" y="304800"/>
                  </a:lnTo>
                  <a:lnTo>
                    <a:pt x="984757" y="304800"/>
                  </a:lnTo>
                  <a:lnTo>
                    <a:pt x="1264157" y="23749"/>
                  </a:lnTo>
                  <a:lnTo>
                    <a:pt x="1545335" y="23749"/>
                  </a:lnTo>
                  <a:lnTo>
                    <a:pt x="1545335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79864" y="2962706"/>
              <a:ext cx="1257096" cy="40368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607295" y="2990088"/>
              <a:ext cx="1152525" cy="299085"/>
            </a:xfrm>
            <a:custGeom>
              <a:avLst/>
              <a:gdLst/>
              <a:ahLst/>
              <a:cxnLst/>
              <a:rect l="l" t="t" r="r" b="b"/>
              <a:pathLst>
                <a:path w="1152525" h="299085">
                  <a:moveTo>
                    <a:pt x="507110" y="0"/>
                  </a:moveTo>
                  <a:lnTo>
                    <a:pt x="0" y="0"/>
                  </a:lnTo>
                  <a:lnTo>
                    <a:pt x="0" y="23875"/>
                  </a:lnTo>
                  <a:lnTo>
                    <a:pt x="502411" y="23875"/>
                  </a:lnTo>
                  <a:lnTo>
                    <a:pt x="1142619" y="298703"/>
                  </a:lnTo>
                  <a:lnTo>
                    <a:pt x="1152144" y="279653"/>
                  </a:lnTo>
                  <a:lnTo>
                    <a:pt x="507110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19816" y="3203409"/>
              <a:ext cx="260438" cy="26343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47247" y="3230879"/>
              <a:ext cx="155448" cy="1584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72088" y="3069323"/>
              <a:ext cx="293890" cy="29389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99519" y="3096767"/>
              <a:ext cx="188975" cy="18897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79864" y="2871165"/>
              <a:ext cx="1906397" cy="41584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607295" y="2898648"/>
              <a:ext cx="1801495" cy="311150"/>
            </a:xfrm>
            <a:custGeom>
              <a:avLst/>
              <a:gdLst/>
              <a:ahLst/>
              <a:cxnLst/>
              <a:rect l="l" t="t" r="r" b="b"/>
              <a:pathLst>
                <a:path w="1801495" h="311150">
                  <a:moveTo>
                    <a:pt x="1239520" y="0"/>
                  </a:moveTo>
                  <a:lnTo>
                    <a:pt x="0" y="0"/>
                  </a:lnTo>
                  <a:lnTo>
                    <a:pt x="0" y="28828"/>
                  </a:lnTo>
                  <a:lnTo>
                    <a:pt x="1229995" y="28828"/>
                  </a:lnTo>
                  <a:lnTo>
                    <a:pt x="1510919" y="310896"/>
                  </a:lnTo>
                  <a:lnTo>
                    <a:pt x="1801368" y="310896"/>
                  </a:lnTo>
                  <a:lnTo>
                    <a:pt x="1801368" y="282066"/>
                  </a:lnTo>
                  <a:lnTo>
                    <a:pt x="1520444" y="282066"/>
                  </a:lnTo>
                  <a:lnTo>
                    <a:pt x="1239520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23704" y="3279660"/>
              <a:ext cx="290880" cy="29704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851135" y="3307079"/>
              <a:ext cx="186055" cy="192405"/>
            </a:xfrm>
            <a:custGeom>
              <a:avLst/>
              <a:gdLst/>
              <a:ahLst/>
              <a:cxnLst/>
              <a:rect l="l" t="t" r="r" b="b"/>
              <a:pathLst>
                <a:path w="186054" h="192404">
                  <a:moveTo>
                    <a:pt x="92964" y="0"/>
                  </a:moveTo>
                  <a:lnTo>
                    <a:pt x="56846" y="7572"/>
                  </a:lnTo>
                  <a:lnTo>
                    <a:pt x="27289" y="28194"/>
                  </a:lnTo>
                  <a:lnTo>
                    <a:pt x="7328" y="58721"/>
                  </a:lnTo>
                  <a:lnTo>
                    <a:pt x="0" y="96012"/>
                  </a:lnTo>
                  <a:lnTo>
                    <a:pt x="7328" y="133302"/>
                  </a:lnTo>
                  <a:lnTo>
                    <a:pt x="27289" y="163830"/>
                  </a:lnTo>
                  <a:lnTo>
                    <a:pt x="56846" y="184451"/>
                  </a:lnTo>
                  <a:lnTo>
                    <a:pt x="92964" y="192024"/>
                  </a:lnTo>
                  <a:lnTo>
                    <a:pt x="129081" y="184451"/>
                  </a:lnTo>
                  <a:lnTo>
                    <a:pt x="145714" y="172847"/>
                  </a:lnTo>
                  <a:lnTo>
                    <a:pt x="92964" y="172847"/>
                  </a:lnTo>
                  <a:lnTo>
                    <a:pt x="63708" y="166913"/>
                  </a:lnTo>
                  <a:lnTo>
                    <a:pt x="40084" y="150622"/>
                  </a:lnTo>
                  <a:lnTo>
                    <a:pt x="24294" y="126234"/>
                  </a:lnTo>
                  <a:lnTo>
                    <a:pt x="18542" y="96012"/>
                  </a:lnTo>
                  <a:lnTo>
                    <a:pt x="24294" y="67825"/>
                  </a:lnTo>
                  <a:lnTo>
                    <a:pt x="40084" y="43211"/>
                  </a:lnTo>
                  <a:lnTo>
                    <a:pt x="63708" y="25788"/>
                  </a:lnTo>
                  <a:lnTo>
                    <a:pt x="92964" y="19177"/>
                  </a:lnTo>
                  <a:lnTo>
                    <a:pt x="145714" y="19177"/>
                  </a:lnTo>
                  <a:lnTo>
                    <a:pt x="129081" y="7572"/>
                  </a:lnTo>
                  <a:lnTo>
                    <a:pt x="92964" y="0"/>
                  </a:lnTo>
                  <a:close/>
                </a:path>
                <a:path w="186054" h="192404">
                  <a:moveTo>
                    <a:pt x="145714" y="19177"/>
                  </a:moveTo>
                  <a:lnTo>
                    <a:pt x="92964" y="19177"/>
                  </a:lnTo>
                  <a:lnTo>
                    <a:pt x="122219" y="25788"/>
                  </a:lnTo>
                  <a:lnTo>
                    <a:pt x="145843" y="43211"/>
                  </a:lnTo>
                  <a:lnTo>
                    <a:pt x="161633" y="67825"/>
                  </a:lnTo>
                  <a:lnTo>
                    <a:pt x="167386" y="96012"/>
                  </a:lnTo>
                  <a:lnTo>
                    <a:pt x="161633" y="126234"/>
                  </a:lnTo>
                  <a:lnTo>
                    <a:pt x="145843" y="150622"/>
                  </a:lnTo>
                  <a:lnTo>
                    <a:pt x="122219" y="166913"/>
                  </a:lnTo>
                  <a:lnTo>
                    <a:pt x="92964" y="172847"/>
                  </a:lnTo>
                  <a:lnTo>
                    <a:pt x="145714" y="172847"/>
                  </a:lnTo>
                  <a:lnTo>
                    <a:pt x="158638" y="163830"/>
                  </a:lnTo>
                  <a:lnTo>
                    <a:pt x="178599" y="133302"/>
                  </a:lnTo>
                  <a:lnTo>
                    <a:pt x="185928" y="96012"/>
                  </a:lnTo>
                  <a:lnTo>
                    <a:pt x="178599" y="58721"/>
                  </a:lnTo>
                  <a:lnTo>
                    <a:pt x="158638" y="28194"/>
                  </a:lnTo>
                  <a:lnTo>
                    <a:pt x="145714" y="19177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79864" y="3371050"/>
              <a:ext cx="357936" cy="1293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607295" y="3398520"/>
              <a:ext cx="253365" cy="24765"/>
            </a:xfrm>
            <a:custGeom>
              <a:avLst/>
              <a:gdLst/>
              <a:ahLst/>
              <a:cxnLst/>
              <a:rect l="l" t="t" r="r" b="b"/>
              <a:pathLst>
                <a:path w="253365" h="24764">
                  <a:moveTo>
                    <a:pt x="252983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252983" y="24384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48255" y="3550881"/>
              <a:ext cx="617004" cy="52251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75688" y="3578352"/>
              <a:ext cx="512445" cy="417830"/>
            </a:xfrm>
            <a:custGeom>
              <a:avLst/>
              <a:gdLst/>
              <a:ahLst/>
              <a:cxnLst/>
              <a:rect l="l" t="t" r="r" b="b"/>
              <a:pathLst>
                <a:path w="512444" h="417829">
                  <a:moveTo>
                    <a:pt x="14224" y="0"/>
                  </a:moveTo>
                  <a:lnTo>
                    <a:pt x="0" y="19050"/>
                  </a:lnTo>
                  <a:lnTo>
                    <a:pt x="326517" y="346075"/>
                  </a:lnTo>
                  <a:lnTo>
                    <a:pt x="502538" y="417575"/>
                  </a:lnTo>
                  <a:lnTo>
                    <a:pt x="512063" y="393700"/>
                  </a:lnTo>
                  <a:lnTo>
                    <a:pt x="340868" y="322325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32432" y="3438131"/>
              <a:ext cx="257441" cy="25744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59864" y="3466687"/>
              <a:ext cx="152400" cy="15128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9055" y="3700259"/>
              <a:ext cx="297040" cy="29389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6488" y="3727703"/>
              <a:ext cx="192024" cy="1889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11936" y="3779532"/>
              <a:ext cx="1647189" cy="40981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39367" y="3806952"/>
              <a:ext cx="1542415" cy="304800"/>
            </a:xfrm>
            <a:custGeom>
              <a:avLst/>
              <a:gdLst/>
              <a:ahLst/>
              <a:cxnLst/>
              <a:rect l="l" t="t" r="r" b="b"/>
              <a:pathLst>
                <a:path w="1542414" h="304800">
                  <a:moveTo>
                    <a:pt x="290068" y="0"/>
                  </a:moveTo>
                  <a:lnTo>
                    <a:pt x="0" y="0"/>
                  </a:lnTo>
                  <a:lnTo>
                    <a:pt x="0" y="23749"/>
                  </a:lnTo>
                  <a:lnTo>
                    <a:pt x="280543" y="23749"/>
                  </a:lnTo>
                  <a:lnTo>
                    <a:pt x="559562" y="304800"/>
                  </a:lnTo>
                  <a:lnTo>
                    <a:pt x="1542288" y="304800"/>
                  </a:lnTo>
                  <a:lnTo>
                    <a:pt x="1542288" y="276225"/>
                  </a:lnTo>
                  <a:lnTo>
                    <a:pt x="569087" y="276225"/>
                  </a:lnTo>
                  <a:lnTo>
                    <a:pt x="290068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05127" y="3115106"/>
              <a:ext cx="1260170" cy="40368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432560" y="3142488"/>
              <a:ext cx="1155700" cy="299085"/>
            </a:xfrm>
            <a:custGeom>
              <a:avLst/>
              <a:gdLst/>
              <a:ahLst/>
              <a:cxnLst/>
              <a:rect l="l" t="t" r="r" b="b"/>
              <a:pathLst>
                <a:path w="1155700" h="299085">
                  <a:moveTo>
                    <a:pt x="1155192" y="0"/>
                  </a:moveTo>
                  <a:lnTo>
                    <a:pt x="646684" y="0"/>
                  </a:lnTo>
                  <a:lnTo>
                    <a:pt x="0" y="279653"/>
                  </a:lnTo>
                  <a:lnTo>
                    <a:pt x="9525" y="298703"/>
                  </a:lnTo>
                  <a:lnTo>
                    <a:pt x="651510" y="23875"/>
                  </a:lnTo>
                  <a:lnTo>
                    <a:pt x="1155192" y="23875"/>
                  </a:lnTo>
                  <a:lnTo>
                    <a:pt x="1155192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61872" y="3355809"/>
              <a:ext cx="260438" cy="2634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89303" y="3383279"/>
              <a:ext cx="155448" cy="15849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119" y="3221723"/>
              <a:ext cx="293890" cy="29389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6551" y="3249167"/>
              <a:ext cx="188976" cy="18897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58951" y="3023565"/>
              <a:ext cx="1906397" cy="41584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86383" y="3051048"/>
              <a:ext cx="1801495" cy="311150"/>
            </a:xfrm>
            <a:custGeom>
              <a:avLst/>
              <a:gdLst/>
              <a:ahLst/>
              <a:cxnLst/>
              <a:rect l="l" t="t" r="r" b="b"/>
              <a:pathLst>
                <a:path w="1801495" h="311150">
                  <a:moveTo>
                    <a:pt x="1801367" y="0"/>
                  </a:moveTo>
                  <a:lnTo>
                    <a:pt x="561847" y="0"/>
                  </a:lnTo>
                  <a:lnTo>
                    <a:pt x="280924" y="282066"/>
                  </a:lnTo>
                  <a:lnTo>
                    <a:pt x="0" y="282066"/>
                  </a:lnTo>
                  <a:lnTo>
                    <a:pt x="0" y="310896"/>
                  </a:lnTo>
                  <a:lnTo>
                    <a:pt x="290436" y="310896"/>
                  </a:lnTo>
                  <a:lnTo>
                    <a:pt x="571372" y="28828"/>
                  </a:lnTo>
                  <a:lnTo>
                    <a:pt x="1801367" y="28828"/>
                  </a:lnTo>
                  <a:lnTo>
                    <a:pt x="1801367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127504" y="3432060"/>
              <a:ext cx="293890" cy="29704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154935" y="3459479"/>
              <a:ext cx="189230" cy="192405"/>
            </a:xfrm>
            <a:custGeom>
              <a:avLst/>
              <a:gdLst/>
              <a:ahLst/>
              <a:cxnLst/>
              <a:rect l="l" t="t" r="r" b="b"/>
              <a:pathLst>
                <a:path w="189230" h="192404">
                  <a:moveTo>
                    <a:pt x="94487" y="0"/>
                  </a:moveTo>
                  <a:lnTo>
                    <a:pt x="57810" y="7572"/>
                  </a:lnTo>
                  <a:lnTo>
                    <a:pt x="27765" y="28194"/>
                  </a:lnTo>
                  <a:lnTo>
                    <a:pt x="7459" y="58721"/>
                  </a:lnTo>
                  <a:lnTo>
                    <a:pt x="0" y="96012"/>
                  </a:lnTo>
                  <a:lnTo>
                    <a:pt x="7459" y="133302"/>
                  </a:lnTo>
                  <a:lnTo>
                    <a:pt x="27765" y="163830"/>
                  </a:lnTo>
                  <a:lnTo>
                    <a:pt x="57810" y="184451"/>
                  </a:lnTo>
                  <a:lnTo>
                    <a:pt x="94487" y="192024"/>
                  </a:lnTo>
                  <a:lnTo>
                    <a:pt x="131165" y="184451"/>
                  </a:lnTo>
                  <a:lnTo>
                    <a:pt x="148072" y="172847"/>
                  </a:lnTo>
                  <a:lnTo>
                    <a:pt x="94487" y="172847"/>
                  </a:lnTo>
                  <a:lnTo>
                    <a:pt x="64732" y="166913"/>
                  </a:lnTo>
                  <a:lnTo>
                    <a:pt x="40751" y="150622"/>
                  </a:lnTo>
                  <a:lnTo>
                    <a:pt x="24747" y="126234"/>
                  </a:lnTo>
                  <a:lnTo>
                    <a:pt x="18922" y="96012"/>
                  </a:lnTo>
                  <a:lnTo>
                    <a:pt x="24747" y="67825"/>
                  </a:lnTo>
                  <a:lnTo>
                    <a:pt x="40751" y="43211"/>
                  </a:lnTo>
                  <a:lnTo>
                    <a:pt x="64732" y="25788"/>
                  </a:lnTo>
                  <a:lnTo>
                    <a:pt x="94487" y="19177"/>
                  </a:lnTo>
                  <a:lnTo>
                    <a:pt x="148072" y="19177"/>
                  </a:lnTo>
                  <a:lnTo>
                    <a:pt x="131165" y="7572"/>
                  </a:lnTo>
                  <a:lnTo>
                    <a:pt x="94487" y="0"/>
                  </a:lnTo>
                  <a:close/>
                </a:path>
                <a:path w="189230" h="192404">
                  <a:moveTo>
                    <a:pt x="148072" y="19177"/>
                  </a:moveTo>
                  <a:lnTo>
                    <a:pt x="94487" y="19177"/>
                  </a:lnTo>
                  <a:lnTo>
                    <a:pt x="124243" y="25788"/>
                  </a:lnTo>
                  <a:lnTo>
                    <a:pt x="148224" y="43211"/>
                  </a:lnTo>
                  <a:lnTo>
                    <a:pt x="164228" y="67825"/>
                  </a:lnTo>
                  <a:lnTo>
                    <a:pt x="170052" y="96012"/>
                  </a:lnTo>
                  <a:lnTo>
                    <a:pt x="164228" y="126234"/>
                  </a:lnTo>
                  <a:lnTo>
                    <a:pt x="148224" y="150622"/>
                  </a:lnTo>
                  <a:lnTo>
                    <a:pt x="124243" y="166913"/>
                  </a:lnTo>
                  <a:lnTo>
                    <a:pt x="94487" y="172847"/>
                  </a:lnTo>
                  <a:lnTo>
                    <a:pt x="148072" y="172847"/>
                  </a:lnTo>
                  <a:lnTo>
                    <a:pt x="161210" y="163830"/>
                  </a:lnTo>
                  <a:lnTo>
                    <a:pt x="181516" y="133302"/>
                  </a:lnTo>
                  <a:lnTo>
                    <a:pt x="188975" y="96012"/>
                  </a:lnTo>
                  <a:lnTo>
                    <a:pt x="181516" y="58721"/>
                  </a:lnTo>
                  <a:lnTo>
                    <a:pt x="161210" y="28194"/>
                  </a:lnTo>
                  <a:lnTo>
                    <a:pt x="148072" y="19177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07335" y="3523450"/>
              <a:ext cx="357936" cy="12932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334767" y="3550920"/>
              <a:ext cx="253365" cy="24765"/>
            </a:xfrm>
            <a:custGeom>
              <a:avLst/>
              <a:gdLst/>
              <a:ahLst/>
              <a:cxnLst/>
              <a:rect l="l" t="t" r="r" b="b"/>
              <a:pathLst>
                <a:path w="253364" h="24764">
                  <a:moveTo>
                    <a:pt x="252983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252983" y="24384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3009138" y="2448255"/>
            <a:ext cx="621411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40" dirty="0"/>
              <a:t>HA</a:t>
            </a:r>
            <a:r>
              <a:rPr sz="4300" spc="-375" dirty="0"/>
              <a:t>N</a:t>
            </a:r>
            <a:r>
              <a:rPr sz="4300" spc="-509" dirty="0"/>
              <a:t>D</a:t>
            </a:r>
            <a:r>
              <a:rPr sz="4300" spc="70" dirty="0"/>
              <a:t> </a:t>
            </a:r>
            <a:r>
              <a:rPr sz="4300" spc="-305" dirty="0"/>
              <a:t>DIG</a:t>
            </a:r>
            <a:r>
              <a:rPr sz="4300" spc="-165" dirty="0"/>
              <a:t>I</a:t>
            </a:r>
            <a:r>
              <a:rPr sz="4300" spc="-745" dirty="0"/>
              <a:t>T</a:t>
            </a:r>
            <a:r>
              <a:rPr sz="4300" spc="40" dirty="0"/>
              <a:t> </a:t>
            </a:r>
            <a:r>
              <a:rPr sz="4300" spc="-955" dirty="0"/>
              <a:t>R</a:t>
            </a:r>
            <a:r>
              <a:rPr sz="4300" spc="-720" dirty="0"/>
              <a:t>E</a:t>
            </a:r>
            <a:r>
              <a:rPr sz="4300" spc="-795" dirty="0"/>
              <a:t>C</a:t>
            </a:r>
            <a:r>
              <a:rPr sz="4300" spc="-105" dirty="0"/>
              <a:t>OG</a:t>
            </a:r>
            <a:r>
              <a:rPr sz="4300" spc="-114" dirty="0"/>
              <a:t>N</a:t>
            </a:r>
            <a:r>
              <a:rPr sz="4300" spc="-320" dirty="0"/>
              <a:t>I</a:t>
            </a:r>
            <a:r>
              <a:rPr sz="4300" spc="-705" dirty="0"/>
              <a:t>T</a:t>
            </a:r>
            <a:r>
              <a:rPr sz="4300" spc="-180" dirty="0"/>
              <a:t>ION</a:t>
            </a:r>
            <a:endParaRPr sz="4300"/>
          </a:p>
        </p:txBody>
      </p:sp>
      <p:sp>
        <p:nvSpPr>
          <p:cNvPr id="49" name="object 49"/>
          <p:cNvSpPr txBox="1"/>
          <p:nvPr/>
        </p:nvSpPr>
        <p:spPr>
          <a:xfrm>
            <a:off x="3882390" y="3203270"/>
            <a:ext cx="4415790" cy="1314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95"/>
              </a:spcBef>
            </a:pP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AR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15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F</a:t>
            </a:r>
            <a:r>
              <a:rPr sz="2000" spc="-10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C</a:t>
            </a:r>
            <a:r>
              <a:rPr sz="2000" spc="-8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L</a:t>
            </a:r>
            <a:r>
              <a:rPr sz="2000" spc="9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LLI</a:t>
            </a:r>
            <a:r>
              <a:rPr sz="2000" spc="-310" dirty="0">
                <a:solidFill>
                  <a:srgbClr val="82FFFF"/>
                </a:solidFill>
                <a:latin typeface="Microsoft Sans Serif"/>
                <a:cs typeface="Microsoft Sans Serif"/>
              </a:rPr>
              <a:t>G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CE</a:t>
            </a:r>
            <a:r>
              <a:rPr sz="2000" spc="1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M</a:t>
            </a:r>
            <a:r>
              <a:rPr sz="2000" spc="-7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114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-</a:t>
            </a:r>
            <a:r>
              <a:rPr sz="2000" spc="-335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445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OJ</a:t>
            </a:r>
            <a:r>
              <a:rPr sz="2000" spc="-260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CT</a:t>
            </a:r>
            <a:endParaRPr sz="2000" dirty="0">
              <a:latin typeface="Microsoft Sans Serif"/>
              <a:cs typeface="Microsoft Sans Serif"/>
            </a:endParaRPr>
          </a:p>
          <a:p>
            <a:pPr marL="146685" marR="5080" indent="-134620">
              <a:lnSpc>
                <a:spcPct val="161100"/>
              </a:lnSpc>
              <a:spcBef>
                <a:spcPts val="20"/>
              </a:spcBef>
            </a:pPr>
            <a:r>
              <a:rPr lang="en-IN" sz="2000" spc="-140" dirty="0">
                <a:solidFill>
                  <a:srgbClr val="82FFFF"/>
                </a:solidFill>
                <a:latin typeface="Microsoft Sans Serif"/>
                <a:cs typeface="Microsoft Sans Serif"/>
              </a:rPr>
              <a:t>SHAGUN JINDAL</a:t>
            </a:r>
            <a:r>
              <a:rPr sz="2000" spc="7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409" dirty="0">
                <a:solidFill>
                  <a:srgbClr val="82FFFF"/>
                </a:solidFill>
                <a:latin typeface="Microsoft Sans Serif"/>
                <a:cs typeface="Microsoft Sans Serif"/>
              </a:rPr>
              <a:t>–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8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15" dirty="0">
                <a:solidFill>
                  <a:srgbClr val="82FFFF"/>
                </a:solidFill>
                <a:latin typeface="Microsoft Sans Serif"/>
                <a:cs typeface="Microsoft Sans Serif"/>
              </a:rPr>
              <a:t>19110030</a:t>
            </a:r>
            <a:r>
              <a:rPr lang="en-IN" sz="2000" spc="-15" dirty="0">
                <a:solidFill>
                  <a:srgbClr val="82FFFF"/>
                </a:solidFill>
                <a:latin typeface="Microsoft Sans Serif"/>
                <a:cs typeface="Microsoft Sans Serif"/>
              </a:rPr>
              <a:t>10544</a:t>
            </a:r>
          </a:p>
          <a:p>
            <a:pPr marL="146685" marR="5080" indent="-134620">
              <a:lnSpc>
                <a:spcPct val="161100"/>
              </a:lnSpc>
              <a:spcBef>
                <a:spcPts val="20"/>
              </a:spcBef>
            </a:pPr>
            <a:r>
              <a:rPr lang="en-IN" sz="2000" spc="-15" dirty="0">
                <a:solidFill>
                  <a:srgbClr val="82FFFF"/>
                </a:solidFill>
                <a:latin typeface="Microsoft Sans Serif"/>
                <a:cs typeface="Microsoft Sans Serif"/>
              </a:rPr>
              <a:t>TANYA KUMAR</a:t>
            </a:r>
            <a:r>
              <a:rPr sz="2000" spc="409" dirty="0">
                <a:solidFill>
                  <a:srgbClr val="82FFFF"/>
                </a:solidFill>
                <a:latin typeface="Microsoft Sans Serif"/>
                <a:cs typeface="Microsoft Sans Serif"/>
              </a:rPr>
              <a:t>–</a:t>
            </a:r>
            <a:r>
              <a:rPr sz="2000" spc="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82FFFF"/>
                </a:solidFill>
                <a:latin typeface="Microsoft Sans Serif"/>
                <a:cs typeface="Microsoft Sans Serif"/>
              </a:rPr>
              <a:t>RA191100301</a:t>
            </a:r>
            <a:r>
              <a:rPr lang="en-IN" sz="2000" spc="-50">
                <a:solidFill>
                  <a:srgbClr val="82FFFF"/>
                </a:solidFill>
                <a:latin typeface="Microsoft Sans Serif"/>
                <a:cs typeface="Microsoft Sans Serif"/>
              </a:rPr>
              <a:t>0546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1564970"/>
            <a:ext cx="76422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PRE-PROCESSING OF IMAGES: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3049509"/>
            <a:ext cx="8216900" cy="3491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5"/>
              </a:spcBef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PRE-PROCESSING OF IMAGES IS DONE USING A PYTHON LIBRARY CALLED  OPENCV. IT HAS CERTAIN FUNCTIONS WHICH CAN BE IMPLEMENTED TO MAKE  NECESSARY CHANGES IN THE IMAGE BEFORE PASSING THEM TO NETWORK.</a:t>
            </a:r>
            <a:endParaRPr sz="2000" dirty="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490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GAUSSIAN BLUR</a:t>
            </a:r>
            <a:endParaRPr sz="2000" dirty="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46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ADAPTIVE THRESHOLD</a:t>
            </a:r>
            <a:endParaRPr sz="2000" dirty="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490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DILATION</a:t>
            </a:r>
            <a:endParaRPr sz="2000" dirty="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490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EROSION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1564970"/>
            <a:ext cx="77381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IMAGE AFTER GAUSSIAN BLUR: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2810255"/>
            <a:ext cx="2325624" cy="30662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255" y="3090672"/>
            <a:ext cx="3285744" cy="25054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1111" y="804672"/>
            <a:ext cx="8193024" cy="52486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5704" y="627887"/>
            <a:ext cx="8183880" cy="56022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823" y="6095"/>
              <a:ext cx="21335" cy="21793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28" y="2176272"/>
              <a:ext cx="188976" cy="1920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1168" y="0"/>
            <a:ext cx="974328" cy="19903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550920"/>
            <a:ext cx="219456" cy="6583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" y="1383791"/>
            <a:ext cx="310896" cy="57302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4480559"/>
            <a:ext cx="1200150" cy="2377440"/>
            <a:chOff x="0" y="4480559"/>
            <a:chExt cx="1200150" cy="237744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480559"/>
              <a:ext cx="243840" cy="2362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2504" y="4867655"/>
              <a:ext cx="977299" cy="1990343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73072" y="0"/>
            <a:ext cx="529367" cy="6278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530583" y="5550408"/>
            <a:ext cx="509016" cy="129844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631168" y="6095"/>
            <a:ext cx="384048" cy="172516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442192" y="4867655"/>
            <a:ext cx="384048" cy="19811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72639" y="618744"/>
            <a:ext cx="8046719" cy="56205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784" y="2502408"/>
            <a:ext cx="10107168" cy="39227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498805"/>
            <a:ext cx="368490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15" dirty="0"/>
              <a:t>CONCLUSION: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955673" y="1460739"/>
            <a:ext cx="8246745" cy="10624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THE HANDWRITTEN DIGIT RECOGNITION USING CONVOLUTIONAL NEURAL</a:t>
            </a:r>
            <a:endParaRPr sz="2000" dirty="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NETWORK HAS PROVED TO BE OF FAIRLY GOOD EFFICIENCY.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7814" y="2921686"/>
            <a:ext cx="7980680" cy="716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marR="5080" indent="-344805">
              <a:lnSpc>
                <a:spcPct val="1201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IT WORKS BETTER THAN ANY OTHER ALGORITHM, INCLUDING ARTIFICIAL  NEURAL NETWORKS.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086" y="2147087"/>
            <a:ext cx="6989826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5819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THANK YOU</a:t>
            </a:r>
            <a:r>
              <a:rPr lang="en-US" dirty="0"/>
              <a:t>!!!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673" y="1419809"/>
            <a:ext cx="703592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Microsoft Sans Serif"/>
                <a:cs typeface="Microsoft Sans Serif"/>
              </a:rPr>
              <a:t>ACKNOWLEDGEMENT:</a:t>
            </a:r>
            <a:endParaRPr sz="48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1872" y="2945128"/>
            <a:ext cx="932192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solidFill>
                  <a:srgbClr val="82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WOULD LIKE TO THANK </a:t>
            </a:r>
            <a:r>
              <a:rPr lang="en-US" sz="2400" dirty="0">
                <a:solidFill>
                  <a:srgbClr val="82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SIR</a:t>
            </a:r>
            <a:r>
              <a:rPr lang="en-IN" sz="2400" dirty="0">
                <a:solidFill>
                  <a:srgbClr val="82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400" dirty="0">
                <a:solidFill>
                  <a:srgbClr val="82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PROVIDING  US THE OPPORTUNITY TO WORK ON THIS PROJECT THAT IS BASED  ON MACHINE LEARNING AND ARTIFICIAL INTELLIGENCE.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673" y="2122677"/>
            <a:ext cx="7874127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WHAT IS HAND DIGIT RECOGNITION?</a:t>
            </a:r>
            <a:endParaRPr sz="3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6401" y="3124200"/>
            <a:ext cx="9753600" cy="10015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5"/>
              </a:spcBef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HANDWRITTEN DIGIT RECOGNITION IS THE ABILITY OF THE </a:t>
            </a:r>
            <a:r>
              <a:rPr lang="en-US"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COMPUTER TO  RECOGNIZE THE HUMAN HAND-WRITTEN DIGITS FROM DIFFERENT SOURCES LIKE  IMAGES, PAPERS, TOUCH SCREENS, ETC.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1821306"/>
            <a:ext cx="5892927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/>
              <a:t>GOAL AND 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2681146"/>
            <a:ext cx="9434703" cy="26013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296545" indent="-344805">
              <a:lnSpc>
                <a:spcPct val="1100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HANDWRITTEN DIGIT RECOGNITION IS USED TO RECOGNIZE THE DIGITS  WHICH ARE WRITTEN BY HAND.</a:t>
            </a:r>
            <a:endParaRPr sz="2000" dirty="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22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A HANDWRITTEN DIGIT RECOGNITION SYSTEM IS USED TO VISUALIZE</a:t>
            </a:r>
            <a:endParaRPr sz="2000" dirty="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ARTIFICIAL NEURAL NETWORKS.</a:t>
            </a:r>
            <a:endParaRPr sz="2000" dirty="0">
              <a:latin typeface="Microsoft Sans Serif"/>
              <a:cs typeface="Microsoft Sans Serif"/>
            </a:endParaRPr>
          </a:p>
          <a:p>
            <a:pPr marL="356870" marR="5080" indent="-344805">
              <a:lnSpc>
                <a:spcPct val="110000"/>
              </a:lnSpc>
              <a:spcBef>
                <a:spcPts val="1010"/>
              </a:spcBef>
              <a:buClr>
                <a:srgbClr val="82FFFF"/>
              </a:buClr>
              <a:buSzPct val="125000"/>
              <a:buFont typeface="Arial MT"/>
              <a:buChar char="•"/>
              <a:tabLst>
                <a:tab pos="426720" algn="l"/>
                <a:tab pos="427355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IT IS WIDELY USED IN THE AUTOMATIC PROCESSING OF BANK CHEQUES,  POSTAL ADDRESSES, IN MOBILE PHONES(AS A SCANNER) AND MANY SUCH  APPLICATIONS.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2" y="1355217"/>
            <a:ext cx="7721727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/>
              <a:t>WHAT ARE NEURAL NETWORKS?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2472993"/>
            <a:ext cx="8014970" cy="32976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0100"/>
              </a:lnSpc>
              <a:spcBef>
                <a:spcPts val="95"/>
              </a:spcBef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NEURAL NETWORKS ARE INTERCONNECTED SYSTEMS COMPOSED</a:t>
            </a:r>
            <a:r>
              <a:rPr lang="en-US"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OF MANY</a:t>
            </a:r>
            <a:r>
              <a:rPr lang="en-US"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SIMPLE PROCESSING ELEMENTS(NEURONS) OPERATING IN PARALLEL WHOSE  FUNCTION IS TO DETERMINE BY:</a:t>
            </a:r>
            <a:endParaRPr sz="2000" dirty="0">
              <a:latin typeface="Microsoft Sans Serif"/>
              <a:cs typeface="Microsoft Sans Serif"/>
            </a:endParaRPr>
          </a:p>
          <a:p>
            <a:pPr marL="289560" indent="-277495">
              <a:lnSpc>
                <a:spcPct val="100000"/>
              </a:lnSpc>
              <a:spcBef>
                <a:spcPts val="1490"/>
              </a:spcBef>
              <a:buAutoNum type="arabicParenR"/>
              <a:tabLst>
                <a:tab pos="290195" algn="l"/>
              </a:tabLst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NETWORK STRUCTURE</a:t>
            </a:r>
            <a:endParaRPr sz="2000" dirty="0">
              <a:latin typeface="Microsoft Sans Serif"/>
              <a:cs typeface="Microsoft Sans Serif"/>
            </a:endParaRPr>
          </a:p>
          <a:p>
            <a:pPr marL="289560" indent="-277495">
              <a:lnSpc>
                <a:spcPct val="100000"/>
              </a:lnSpc>
              <a:spcBef>
                <a:spcPts val="1465"/>
              </a:spcBef>
              <a:buAutoNum type="arabicParenR"/>
              <a:tabLst>
                <a:tab pos="290195" algn="l"/>
              </a:tabLst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CONNECTION STRENGTHS</a:t>
            </a:r>
            <a:endParaRPr sz="2000" dirty="0">
              <a:latin typeface="Microsoft Sans Serif"/>
              <a:cs typeface="Microsoft Sans Serif"/>
            </a:endParaRPr>
          </a:p>
          <a:p>
            <a:pPr marL="289560" indent="-277495">
              <a:lnSpc>
                <a:spcPct val="100000"/>
              </a:lnSpc>
              <a:spcBef>
                <a:spcPts val="1490"/>
              </a:spcBef>
              <a:buAutoNum type="arabicParenR"/>
              <a:tabLst>
                <a:tab pos="290195" algn="l"/>
              </a:tabLst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THE PROCESSING PERFORMED AT COMPUTING ELEMENTS OR NODES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1564970"/>
            <a:ext cx="84353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TRAINING AND TESTING 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2864343"/>
            <a:ext cx="8549005" cy="2742417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TRAINING OF THE NETWORK IS DONE BY A DATASET NAMES “MNIST”</a:t>
            </a:r>
            <a:endParaRPr sz="2000" dirty="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DATASET.</a:t>
            </a:r>
            <a:endParaRPr sz="2000" dirty="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49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“MNIST” DATASET HAS A TRAINING SET OF 60,000 EXAMPLES, AND A TEST SET</a:t>
            </a:r>
            <a:endParaRPr sz="2000" dirty="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OF 10,000 EXAMPLES.</a:t>
            </a:r>
            <a:endParaRPr sz="2000" dirty="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46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ALL THE IMAGES IN THE DATASET ARE OF 28*28 PIXELS.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0335" y="1235949"/>
            <a:ext cx="8298180" cy="10624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  <a:tab pos="1139190" algn="l"/>
              </a:tabLst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IT IS A	PERFECT DATASET FOR LEARNING PATTERN RECOGNITION METHODS</a:t>
            </a:r>
            <a:endParaRPr sz="2000" dirty="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ON REAL WORLD DATA.</a:t>
            </a:r>
            <a:endParaRPr sz="20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4359" y="2276855"/>
            <a:ext cx="4184903" cy="41727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1564970"/>
            <a:ext cx="29216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/>
              <a:t>WHY</a:t>
            </a:r>
            <a:r>
              <a:rPr sz="4800" spc="35" dirty="0"/>
              <a:t> </a:t>
            </a:r>
            <a:r>
              <a:rPr sz="4800" spc="-365" dirty="0"/>
              <a:t>CN</a:t>
            </a:r>
            <a:r>
              <a:rPr sz="4800" spc="-385" dirty="0"/>
              <a:t>N</a:t>
            </a:r>
            <a:r>
              <a:rPr sz="4800" spc="-825" dirty="0"/>
              <a:t>?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832101" y="2593833"/>
            <a:ext cx="8527796" cy="4171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890" marR="5080">
              <a:lnSpc>
                <a:spcPct val="120100"/>
              </a:lnSpc>
              <a:spcBef>
                <a:spcPts val="105"/>
              </a:spcBef>
            </a:pPr>
            <a:r>
              <a:rPr dirty="0"/>
              <a:t>CONVOLUTION IS A SIMPLE MATHEMATICAL OPERATION BETWEEN TWO  MATRICES IN WHICH ONE IS MULTIPLIED TO OTHER ELEMENT-WISE AND SUM OF  ALL THESE MULTIPLICATIONS IS CALCULATED.</a:t>
            </a:r>
          </a:p>
          <a:p>
            <a:pPr marL="480059" indent="-344805">
              <a:lnSpc>
                <a:spcPct val="100000"/>
              </a:lnSpc>
              <a:spcBef>
                <a:spcPts val="1490"/>
              </a:spcBef>
              <a:buSzPct val="125000"/>
              <a:buFont typeface="Arial MT"/>
              <a:buChar char="•"/>
              <a:tabLst>
                <a:tab pos="480695" algn="l"/>
                <a:tab pos="481330" algn="l"/>
              </a:tabLst>
            </a:pPr>
            <a:r>
              <a:rPr dirty="0"/>
              <a:t>CONVOLUTIONS PROVIDE BETTER FEATURE EXTRACTION</a:t>
            </a:r>
          </a:p>
          <a:p>
            <a:pPr marL="480059" indent="-344805">
              <a:lnSpc>
                <a:spcPct val="100000"/>
              </a:lnSpc>
              <a:spcBef>
                <a:spcPts val="1465"/>
              </a:spcBef>
              <a:buSzPct val="125000"/>
              <a:buFont typeface="Arial MT"/>
              <a:buChar char="•"/>
              <a:tabLst>
                <a:tab pos="480695" algn="l"/>
                <a:tab pos="481330" algn="l"/>
              </a:tabLst>
            </a:pPr>
            <a:r>
              <a:rPr dirty="0"/>
              <a:t>THEY SAVE A LOT OF COMPUTATION COMPARED TO ANNS.</a:t>
            </a:r>
          </a:p>
          <a:p>
            <a:pPr marL="480059" indent="-344805">
              <a:lnSpc>
                <a:spcPct val="100000"/>
              </a:lnSpc>
              <a:spcBef>
                <a:spcPts val="1490"/>
              </a:spcBef>
              <a:buSzPct val="125000"/>
              <a:buFont typeface="Arial MT"/>
              <a:buChar char="•"/>
              <a:tabLst>
                <a:tab pos="480695" algn="l"/>
                <a:tab pos="481330" algn="l"/>
              </a:tabLst>
            </a:pPr>
            <a:r>
              <a:rPr dirty="0"/>
              <a:t>LESS NUMBER OF PARAMETERS WITH MORE ACCURACY</a:t>
            </a:r>
          </a:p>
          <a:p>
            <a:pPr marL="480059" indent="-344805">
              <a:lnSpc>
                <a:spcPct val="100000"/>
              </a:lnSpc>
              <a:spcBef>
                <a:spcPts val="1490"/>
              </a:spcBef>
              <a:buSzPct val="125000"/>
              <a:buFont typeface="Arial MT"/>
              <a:buChar char="•"/>
              <a:tabLst>
                <a:tab pos="480695" algn="l"/>
                <a:tab pos="481330" algn="l"/>
              </a:tabLst>
            </a:pPr>
            <a:r>
              <a:rPr dirty="0"/>
              <a:t>DUE TO LESS NUMBER OF REQUIRED PARAMETERS, LESSER FULLY CONNECTED</a:t>
            </a:r>
          </a:p>
          <a:p>
            <a:pPr marL="480059">
              <a:lnSpc>
                <a:spcPct val="100000"/>
              </a:lnSpc>
              <a:spcBef>
                <a:spcPts val="480"/>
              </a:spcBef>
            </a:pPr>
            <a:r>
              <a:rPr dirty="0"/>
              <a:t>LAYERS ARE NEEDED.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1219200"/>
            <a:ext cx="619772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Microsoft Sans Serif"/>
                <a:cs typeface="Microsoft Sans Serif"/>
              </a:rPr>
              <a:t>USE OF OPENCV:</a:t>
            </a:r>
            <a:endParaRPr sz="48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673" y="2656408"/>
            <a:ext cx="77495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TO TAKE IMAGES FROM WEBCAM, OPENCV FUNCTIONS HAVE BEEN USED</a:t>
            </a:r>
            <a:endParaRPr sz="20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3552" y="3480815"/>
            <a:ext cx="2743200" cy="23134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409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 MT</vt:lpstr>
      <vt:lpstr>Calibri</vt:lpstr>
      <vt:lpstr>Microsoft Sans Serif</vt:lpstr>
      <vt:lpstr>Office Theme</vt:lpstr>
      <vt:lpstr>HAND DIGIT RECOGNITION</vt:lpstr>
      <vt:lpstr>PowerPoint Presentation</vt:lpstr>
      <vt:lpstr>PowerPoint Presentation</vt:lpstr>
      <vt:lpstr>GOAL AND APPLICATION</vt:lpstr>
      <vt:lpstr>WHAT ARE NEURAL NETWORKS?</vt:lpstr>
      <vt:lpstr>TRAINING AND TESTING DATASET</vt:lpstr>
      <vt:lpstr>PowerPoint Presentation</vt:lpstr>
      <vt:lpstr>WHY CNN?</vt:lpstr>
      <vt:lpstr>PowerPoint Presentation</vt:lpstr>
      <vt:lpstr>PRE-PROCESSING OF IMAGES:</vt:lpstr>
      <vt:lpstr>IMAGE AFTER GAUSSIAN BLUR:</vt:lpstr>
      <vt:lpstr>PowerPoint Presentation</vt:lpstr>
      <vt:lpstr>PowerPoint Presentation</vt:lpstr>
      <vt:lpstr>PowerPoint Presentation</vt:lpstr>
      <vt:lpstr>CONCLUSION: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DIGIT RECOGNITION</dc:title>
  <dc:creator>Admin</dc:creator>
  <cp:lastModifiedBy>Shagun Jindal</cp:lastModifiedBy>
  <cp:revision>4</cp:revision>
  <dcterms:created xsi:type="dcterms:W3CDTF">2022-04-20T17:32:17Z</dcterms:created>
  <dcterms:modified xsi:type="dcterms:W3CDTF">2022-04-20T18:20:59Z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2022-04-20T00:00:00Z</vt:filetime>
  </property>
</Properties>
</file>