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9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673" y="1275410"/>
            <a:ext cx="828065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2FF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0055" y="6095"/>
            <a:ext cx="24384" cy="21793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7760" y="2176272"/>
            <a:ext cx="192024" cy="1920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4711" y="4020311"/>
            <a:ext cx="188975" cy="1889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9303" y="0"/>
            <a:ext cx="983488" cy="199034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5632" y="6095"/>
            <a:ext cx="240792" cy="108813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0831" y="5480303"/>
            <a:ext cx="515112" cy="13715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4944" y="6095"/>
            <a:ext cx="387096" cy="173735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4882896"/>
            <a:ext cx="441959" cy="195681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4359" y="6095"/>
            <a:ext cx="816864" cy="402335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9784" y="4867655"/>
            <a:ext cx="977422" cy="199034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5968" y="9144"/>
            <a:ext cx="832104" cy="683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1086" y="2147087"/>
            <a:ext cx="6989826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2101" y="2593833"/>
            <a:ext cx="8527796" cy="346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2FF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" y="9142"/>
              <a:ext cx="12170664" cy="68488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8023" y="2170176"/>
              <a:ext cx="7226427" cy="25904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81655" y="2234183"/>
              <a:ext cx="7028815" cy="2395855"/>
            </a:xfrm>
            <a:custGeom>
              <a:avLst/>
              <a:gdLst/>
              <a:ahLst/>
              <a:cxnLst/>
              <a:rect l="l" t="t" r="r" b="b"/>
              <a:pathLst>
                <a:path w="7028815" h="2395854">
                  <a:moveTo>
                    <a:pt x="7028688" y="0"/>
                  </a:moveTo>
                  <a:lnTo>
                    <a:pt x="221487" y="0"/>
                  </a:lnTo>
                  <a:lnTo>
                    <a:pt x="176857" y="4500"/>
                  </a:lnTo>
                  <a:lnTo>
                    <a:pt x="135284" y="17408"/>
                  </a:lnTo>
                  <a:lnTo>
                    <a:pt x="97662" y="37832"/>
                  </a:lnTo>
                  <a:lnTo>
                    <a:pt x="64881" y="64881"/>
                  </a:lnTo>
                  <a:lnTo>
                    <a:pt x="37832" y="97662"/>
                  </a:lnTo>
                  <a:lnTo>
                    <a:pt x="17408" y="135284"/>
                  </a:lnTo>
                  <a:lnTo>
                    <a:pt x="4500" y="176857"/>
                  </a:lnTo>
                  <a:lnTo>
                    <a:pt x="0" y="221487"/>
                  </a:lnTo>
                  <a:lnTo>
                    <a:pt x="0" y="2395728"/>
                  </a:lnTo>
                  <a:lnTo>
                    <a:pt x="6807200" y="2395728"/>
                  </a:lnTo>
                  <a:lnTo>
                    <a:pt x="6851830" y="2391227"/>
                  </a:lnTo>
                  <a:lnTo>
                    <a:pt x="6893403" y="2378319"/>
                  </a:lnTo>
                  <a:lnTo>
                    <a:pt x="6931025" y="2357895"/>
                  </a:lnTo>
                  <a:lnTo>
                    <a:pt x="6963806" y="2330846"/>
                  </a:lnTo>
                  <a:lnTo>
                    <a:pt x="6990855" y="2298065"/>
                  </a:lnTo>
                  <a:lnTo>
                    <a:pt x="7011279" y="2260443"/>
                  </a:lnTo>
                  <a:lnTo>
                    <a:pt x="7024187" y="2218870"/>
                  </a:lnTo>
                  <a:lnTo>
                    <a:pt x="7028688" y="2174240"/>
                  </a:lnTo>
                  <a:lnTo>
                    <a:pt x="7028688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1655" y="2234183"/>
              <a:ext cx="7028815" cy="2395855"/>
            </a:xfrm>
            <a:custGeom>
              <a:avLst/>
              <a:gdLst/>
              <a:ahLst/>
              <a:cxnLst/>
              <a:rect l="l" t="t" r="r" b="b"/>
              <a:pathLst>
                <a:path w="7028815" h="2395854">
                  <a:moveTo>
                    <a:pt x="221487" y="0"/>
                  </a:moveTo>
                  <a:lnTo>
                    <a:pt x="7028688" y="0"/>
                  </a:lnTo>
                  <a:lnTo>
                    <a:pt x="7028688" y="2174240"/>
                  </a:lnTo>
                  <a:lnTo>
                    <a:pt x="7024187" y="2218870"/>
                  </a:lnTo>
                  <a:lnTo>
                    <a:pt x="7011279" y="2260443"/>
                  </a:lnTo>
                  <a:lnTo>
                    <a:pt x="6990855" y="2298065"/>
                  </a:lnTo>
                  <a:lnTo>
                    <a:pt x="6963806" y="2330846"/>
                  </a:lnTo>
                  <a:lnTo>
                    <a:pt x="6931025" y="2357895"/>
                  </a:lnTo>
                  <a:lnTo>
                    <a:pt x="6893403" y="2378319"/>
                  </a:lnTo>
                  <a:lnTo>
                    <a:pt x="6851830" y="2391227"/>
                  </a:lnTo>
                  <a:lnTo>
                    <a:pt x="6807200" y="2395728"/>
                  </a:lnTo>
                  <a:lnTo>
                    <a:pt x="0" y="2395728"/>
                  </a:lnTo>
                  <a:lnTo>
                    <a:pt x="0" y="221487"/>
                  </a:lnTo>
                  <a:lnTo>
                    <a:pt x="4500" y="176857"/>
                  </a:lnTo>
                  <a:lnTo>
                    <a:pt x="17408" y="135284"/>
                  </a:lnTo>
                  <a:lnTo>
                    <a:pt x="37832" y="97662"/>
                  </a:lnTo>
                  <a:lnTo>
                    <a:pt x="64881" y="64881"/>
                  </a:lnTo>
                  <a:lnTo>
                    <a:pt x="97662" y="37832"/>
                  </a:lnTo>
                  <a:lnTo>
                    <a:pt x="135284" y="17408"/>
                  </a:lnTo>
                  <a:lnTo>
                    <a:pt x="176857" y="4500"/>
                  </a:lnTo>
                  <a:lnTo>
                    <a:pt x="221487" y="0"/>
                  </a:lnTo>
                  <a:close/>
                </a:path>
              </a:pathLst>
            </a:custGeom>
            <a:ln w="18288">
              <a:solidFill>
                <a:srgbClr val="8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9864" y="3398481"/>
              <a:ext cx="617004" cy="5225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07295" y="3425952"/>
              <a:ext cx="512445" cy="417830"/>
            </a:xfrm>
            <a:custGeom>
              <a:avLst/>
              <a:gdLst/>
              <a:ahLst/>
              <a:cxnLst/>
              <a:rect l="l" t="t" r="r" b="b"/>
              <a:pathLst>
                <a:path w="512445" h="417829">
                  <a:moveTo>
                    <a:pt x="497839" y="0"/>
                  </a:moveTo>
                  <a:lnTo>
                    <a:pt x="171196" y="322325"/>
                  </a:lnTo>
                  <a:lnTo>
                    <a:pt x="0" y="393700"/>
                  </a:lnTo>
                  <a:lnTo>
                    <a:pt x="9525" y="417575"/>
                  </a:lnTo>
                  <a:lnTo>
                    <a:pt x="185547" y="346075"/>
                  </a:lnTo>
                  <a:lnTo>
                    <a:pt x="512063" y="19050"/>
                  </a:lnTo>
                  <a:lnTo>
                    <a:pt x="497839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2304" y="3285731"/>
              <a:ext cx="257441" cy="2574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9735" y="3314287"/>
              <a:ext cx="152400" cy="1512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9104" y="3547859"/>
              <a:ext cx="293890" cy="2938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6535" y="3575303"/>
              <a:ext cx="188975" cy="1889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2911" y="3627132"/>
              <a:ext cx="1650365" cy="4098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610343" y="3654552"/>
              <a:ext cx="1545590" cy="304800"/>
            </a:xfrm>
            <a:custGeom>
              <a:avLst/>
              <a:gdLst/>
              <a:ahLst/>
              <a:cxnLst/>
              <a:rect l="l" t="t" r="r" b="b"/>
              <a:pathLst>
                <a:path w="1545590" h="304800">
                  <a:moveTo>
                    <a:pt x="1545335" y="0"/>
                  </a:moveTo>
                  <a:lnTo>
                    <a:pt x="1254632" y="0"/>
                  </a:lnTo>
                  <a:lnTo>
                    <a:pt x="975105" y="276225"/>
                  </a:lnTo>
                  <a:lnTo>
                    <a:pt x="0" y="276225"/>
                  </a:lnTo>
                  <a:lnTo>
                    <a:pt x="0" y="304800"/>
                  </a:lnTo>
                  <a:lnTo>
                    <a:pt x="984757" y="304800"/>
                  </a:lnTo>
                  <a:lnTo>
                    <a:pt x="1264157" y="23749"/>
                  </a:lnTo>
                  <a:lnTo>
                    <a:pt x="1545335" y="23749"/>
                  </a:lnTo>
                  <a:lnTo>
                    <a:pt x="1545335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9864" y="2962706"/>
              <a:ext cx="1257096" cy="4036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607295" y="2990088"/>
              <a:ext cx="1152525" cy="299085"/>
            </a:xfrm>
            <a:custGeom>
              <a:avLst/>
              <a:gdLst/>
              <a:ahLst/>
              <a:cxnLst/>
              <a:rect l="l" t="t" r="r" b="b"/>
              <a:pathLst>
                <a:path w="1152525" h="299085">
                  <a:moveTo>
                    <a:pt x="507110" y="0"/>
                  </a:moveTo>
                  <a:lnTo>
                    <a:pt x="0" y="0"/>
                  </a:lnTo>
                  <a:lnTo>
                    <a:pt x="0" y="23875"/>
                  </a:lnTo>
                  <a:lnTo>
                    <a:pt x="502411" y="23875"/>
                  </a:lnTo>
                  <a:lnTo>
                    <a:pt x="1142619" y="298703"/>
                  </a:lnTo>
                  <a:lnTo>
                    <a:pt x="1152144" y="279653"/>
                  </a:lnTo>
                  <a:lnTo>
                    <a:pt x="507110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19816" y="3203409"/>
              <a:ext cx="260438" cy="2634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47247" y="3230879"/>
              <a:ext cx="155448" cy="1584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2088" y="3069323"/>
              <a:ext cx="293890" cy="2938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99519" y="3096767"/>
              <a:ext cx="188975" cy="1889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9864" y="2871165"/>
              <a:ext cx="1906397" cy="4158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607295" y="2898648"/>
              <a:ext cx="1801495" cy="311150"/>
            </a:xfrm>
            <a:custGeom>
              <a:avLst/>
              <a:gdLst/>
              <a:ahLst/>
              <a:cxnLst/>
              <a:rect l="l" t="t" r="r" b="b"/>
              <a:pathLst>
                <a:path w="1801495" h="311150">
                  <a:moveTo>
                    <a:pt x="1239520" y="0"/>
                  </a:moveTo>
                  <a:lnTo>
                    <a:pt x="0" y="0"/>
                  </a:lnTo>
                  <a:lnTo>
                    <a:pt x="0" y="28828"/>
                  </a:lnTo>
                  <a:lnTo>
                    <a:pt x="1229995" y="28828"/>
                  </a:lnTo>
                  <a:lnTo>
                    <a:pt x="1510919" y="310896"/>
                  </a:lnTo>
                  <a:lnTo>
                    <a:pt x="1801368" y="310896"/>
                  </a:lnTo>
                  <a:lnTo>
                    <a:pt x="1801368" y="282066"/>
                  </a:lnTo>
                  <a:lnTo>
                    <a:pt x="1520444" y="282066"/>
                  </a:lnTo>
                  <a:lnTo>
                    <a:pt x="1239520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23704" y="3279660"/>
              <a:ext cx="290880" cy="2970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851135" y="3307079"/>
              <a:ext cx="186055" cy="192405"/>
            </a:xfrm>
            <a:custGeom>
              <a:avLst/>
              <a:gdLst/>
              <a:ahLst/>
              <a:cxnLst/>
              <a:rect l="l" t="t" r="r" b="b"/>
              <a:pathLst>
                <a:path w="186054" h="192404">
                  <a:moveTo>
                    <a:pt x="92964" y="0"/>
                  </a:moveTo>
                  <a:lnTo>
                    <a:pt x="56846" y="7572"/>
                  </a:lnTo>
                  <a:lnTo>
                    <a:pt x="27289" y="28194"/>
                  </a:lnTo>
                  <a:lnTo>
                    <a:pt x="7328" y="58721"/>
                  </a:lnTo>
                  <a:lnTo>
                    <a:pt x="0" y="96012"/>
                  </a:lnTo>
                  <a:lnTo>
                    <a:pt x="7328" y="133302"/>
                  </a:lnTo>
                  <a:lnTo>
                    <a:pt x="27289" y="163830"/>
                  </a:lnTo>
                  <a:lnTo>
                    <a:pt x="56846" y="184451"/>
                  </a:lnTo>
                  <a:lnTo>
                    <a:pt x="92964" y="192024"/>
                  </a:lnTo>
                  <a:lnTo>
                    <a:pt x="129081" y="184451"/>
                  </a:lnTo>
                  <a:lnTo>
                    <a:pt x="145714" y="172847"/>
                  </a:lnTo>
                  <a:lnTo>
                    <a:pt x="92964" y="172847"/>
                  </a:lnTo>
                  <a:lnTo>
                    <a:pt x="63708" y="166913"/>
                  </a:lnTo>
                  <a:lnTo>
                    <a:pt x="40084" y="150622"/>
                  </a:lnTo>
                  <a:lnTo>
                    <a:pt x="24294" y="126234"/>
                  </a:lnTo>
                  <a:lnTo>
                    <a:pt x="18542" y="96012"/>
                  </a:lnTo>
                  <a:lnTo>
                    <a:pt x="24294" y="67825"/>
                  </a:lnTo>
                  <a:lnTo>
                    <a:pt x="40084" y="43211"/>
                  </a:lnTo>
                  <a:lnTo>
                    <a:pt x="63708" y="25788"/>
                  </a:lnTo>
                  <a:lnTo>
                    <a:pt x="92964" y="19177"/>
                  </a:lnTo>
                  <a:lnTo>
                    <a:pt x="145714" y="19177"/>
                  </a:lnTo>
                  <a:lnTo>
                    <a:pt x="129081" y="7572"/>
                  </a:lnTo>
                  <a:lnTo>
                    <a:pt x="92964" y="0"/>
                  </a:lnTo>
                  <a:close/>
                </a:path>
                <a:path w="186054" h="192404">
                  <a:moveTo>
                    <a:pt x="145714" y="19177"/>
                  </a:moveTo>
                  <a:lnTo>
                    <a:pt x="92964" y="19177"/>
                  </a:lnTo>
                  <a:lnTo>
                    <a:pt x="122219" y="25788"/>
                  </a:lnTo>
                  <a:lnTo>
                    <a:pt x="145843" y="43211"/>
                  </a:lnTo>
                  <a:lnTo>
                    <a:pt x="161633" y="67825"/>
                  </a:lnTo>
                  <a:lnTo>
                    <a:pt x="167386" y="96012"/>
                  </a:lnTo>
                  <a:lnTo>
                    <a:pt x="161633" y="126234"/>
                  </a:lnTo>
                  <a:lnTo>
                    <a:pt x="145843" y="150622"/>
                  </a:lnTo>
                  <a:lnTo>
                    <a:pt x="122219" y="166913"/>
                  </a:lnTo>
                  <a:lnTo>
                    <a:pt x="92964" y="172847"/>
                  </a:lnTo>
                  <a:lnTo>
                    <a:pt x="145714" y="172847"/>
                  </a:lnTo>
                  <a:lnTo>
                    <a:pt x="158638" y="163830"/>
                  </a:lnTo>
                  <a:lnTo>
                    <a:pt x="178599" y="133302"/>
                  </a:lnTo>
                  <a:lnTo>
                    <a:pt x="185928" y="96012"/>
                  </a:lnTo>
                  <a:lnTo>
                    <a:pt x="178599" y="58721"/>
                  </a:lnTo>
                  <a:lnTo>
                    <a:pt x="158638" y="28194"/>
                  </a:lnTo>
                  <a:lnTo>
                    <a:pt x="145714" y="19177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79864" y="3371050"/>
              <a:ext cx="357936" cy="1293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607295" y="3398520"/>
              <a:ext cx="253365" cy="24765"/>
            </a:xfrm>
            <a:custGeom>
              <a:avLst/>
              <a:gdLst/>
              <a:ahLst/>
              <a:cxnLst/>
              <a:rect l="l" t="t" r="r" b="b"/>
              <a:pathLst>
                <a:path w="253365" h="24764">
                  <a:moveTo>
                    <a:pt x="252983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2983" y="24384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8255" y="3550881"/>
              <a:ext cx="617004" cy="5225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75688" y="3578352"/>
              <a:ext cx="512445" cy="417830"/>
            </a:xfrm>
            <a:custGeom>
              <a:avLst/>
              <a:gdLst/>
              <a:ahLst/>
              <a:cxnLst/>
              <a:rect l="l" t="t" r="r" b="b"/>
              <a:pathLst>
                <a:path w="512444" h="417829">
                  <a:moveTo>
                    <a:pt x="14224" y="0"/>
                  </a:moveTo>
                  <a:lnTo>
                    <a:pt x="0" y="19050"/>
                  </a:lnTo>
                  <a:lnTo>
                    <a:pt x="326517" y="346075"/>
                  </a:lnTo>
                  <a:lnTo>
                    <a:pt x="502538" y="417575"/>
                  </a:lnTo>
                  <a:lnTo>
                    <a:pt x="512063" y="393700"/>
                  </a:lnTo>
                  <a:lnTo>
                    <a:pt x="340868" y="322325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2432" y="3438131"/>
              <a:ext cx="257441" cy="25744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59864" y="3466687"/>
              <a:ext cx="152400" cy="1512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055" y="3700259"/>
              <a:ext cx="297040" cy="2938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488" y="3727703"/>
              <a:ext cx="192024" cy="188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1936" y="3779532"/>
              <a:ext cx="1647189" cy="4098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39367" y="3806952"/>
              <a:ext cx="1542415" cy="304800"/>
            </a:xfrm>
            <a:custGeom>
              <a:avLst/>
              <a:gdLst/>
              <a:ahLst/>
              <a:cxnLst/>
              <a:rect l="l" t="t" r="r" b="b"/>
              <a:pathLst>
                <a:path w="1542414" h="304800">
                  <a:moveTo>
                    <a:pt x="290068" y="0"/>
                  </a:moveTo>
                  <a:lnTo>
                    <a:pt x="0" y="0"/>
                  </a:lnTo>
                  <a:lnTo>
                    <a:pt x="0" y="23749"/>
                  </a:lnTo>
                  <a:lnTo>
                    <a:pt x="280543" y="23749"/>
                  </a:lnTo>
                  <a:lnTo>
                    <a:pt x="559562" y="304800"/>
                  </a:lnTo>
                  <a:lnTo>
                    <a:pt x="1542288" y="304800"/>
                  </a:lnTo>
                  <a:lnTo>
                    <a:pt x="1542288" y="276225"/>
                  </a:lnTo>
                  <a:lnTo>
                    <a:pt x="569087" y="276225"/>
                  </a:lnTo>
                  <a:lnTo>
                    <a:pt x="290068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05127" y="3115106"/>
              <a:ext cx="1260170" cy="40368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32560" y="3142488"/>
              <a:ext cx="1155700" cy="299085"/>
            </a:xfrm>
            <a:custGeom>
              <a:avLst/>
              <a:gdLst/>
              <a:ahLst/>
              <a:cxnLst/>
              <a:rect l="l" t="t" r="r" b="b"/>
              <a:pathLst>
                <a:path w="1155700" h="299085">
                  <a:moveTo>
                    <a:pt x="1155192" y="0"/>
                  </a:moveTo>
                  <a:lnTo>
                    <a:pt x="646684" y="0"/>
                  </a:lnTo>
                  <a:lnTo>
                    <a:pt x="0" y="279653"/>
                  </a:lnTo>
                  <a:lnTo>
                    <a:pt x="9525" y="298703"/>
                  </a:lnTo>
                  <a:lnTo>
                    <a:pt x="651510" y="23875"/>
                  </a:lnTo>
                  <a:lnTo>
                    <a:pt x="1155192" y="23875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61872" y="3355809"/>
              <a:ext cx="260438" cy="2634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89303" y="3383279"/>
              <a:ext cx="155448" cy="1584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119" y="3221723"/>
              <a:ext cx="293890" cy="29389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551" y="3249167"/>
              <a:ext cx="188976" cy="18897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8951" y="3023565"/>
              <a:ext cx="1906397" cy="4158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86383" y="3051048"/>
              <a:ext cx="1801495" cy="311150"/>
            </a:xfrm>
            <a:custGeom>
              <a:avLst/>
              <a:gdLst/>
              <a:ahLst/>
              <a:cxnLst/>
              <a:rect l="l" t="t" r="r" b="b"/>
              <a:pathLst>
                <a:path w="1801495" h="311150">
                  <a:moveTo>
                    <a:pt x="1801367" y="0"/>
                  </a:moveTo>
                  <a:lnTo>
                    <a:pt x="561847" y="0"/>
                  </a:lnTo>
                  <a:lnTo>
                    <a:pt x="280924" y="282066"/>
                  </a:lnTo>
                  <a:lnTo>
                    <a:pt x="0" y="282066"/>
                  </a:lnTo>
                  <a:lnTo>
                    <a:pt x="0" y="310896"/>
                  </a:lnTo>
                  <a:lnTo>
                    <a:pt x="290436" y="310896"/>
                  </a:lnTo>
                  <a:lnTo>
                    <a:pt x="571372" y="28828"/>
                  </a:lnTo>
                  <a:lnTo>
                    <a:pt x="1801367" y="28828"/>
                  </a:lnTo>
                  <a:lnTo>
                    <a:pt x="1801367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127504" y="3432060"/>
              <a:ext cx="293890" cy="2970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154935" y="3459479"/>
              <a:ext cx="189230" cy="192405"/>
            </a:xfrm>
            <a:custGeom>
              <a:avLst/>
              <a:gdLst/>
              <a:ahLst/>
              <a:cxnLst/>
              <a:rect l="l" t="t" r="r" b="b"/>
              <a:pathLst>
                <a:path w="189230" h="192404">
                  <a:moveTo>
                    <a:pt x="94487" y="0"/>
                  </a:moveTo>
                  <a:lnTo>
                    <a:pt x="57810" y="7572"/>
                  </a:lnTo>
                  <a:lnTo>
                    <a:pt x="27765" y="28194"/>
                  </a:lnTo>
                  <a:lnTo>
                    <a:pt x="7459" y="58721"/>
                  </a:lnTo>
                  <a:lnTo>
                    <a:pt x="0" y="96012"/>
                  </a:lnTo>
                  <a:lnTo>
                    <a:pt x="7459" y="133302"/>
                  </a:lnTo>
                  <a:lnTo>
                    <a:pt x="27765" y="163830"/>
                  </a:lnTo>
                  <a:lnTo>
                    <a:pt x="57810" y="184451"/>
                  </a:lnTo>
                  <a:lnTo>
                    <a:pt x="94487" y="192024"/>
                  </a:lnTo>
                  <a:lnTo>
                    <a:pt x="131165" y="184451"/>
                  </a:lnTo>
                  <a:lnTo>
                    <a:pt x="148072" y="172847"/>
                  </a:lnTo>
                  <a:lnTo>
                    <a:pt x="94487" y="172847"/>
                  </a:lnTo>
                  <a:lnTo>
                    <a:pt x="64732" y="166913"/>
                  </a:lnTo>
                  <a:lnTo>
                    <a:pt x="40751" y="150622"/>
                  </a:lnTo>
                  <a:lnTo>
                    <a:pt x="24747" y="126234"/>
                  </a:lnTo>
                  <a:lnTo>
                    <a:pt x="18922" y="96012"/>
                  </a:lnTo>
                  <a:lnTo>
                    <a:pt x="24747" y="67825"/>
                  </a:lnTo>
                  <a:lnTo>
                    <a:pt x="40751" y="43211"/>
                  </a:lnTo>
                  <a:lnTo>
                    <a:pt x="64732" y="25788"/>
                  </a:lnTo>
                  <a:lnTo>
                    <a:pt x="94487" y="19177"/>
                  </a:lnTo>
                  <a:lnTo>
                    <a:pt x="148072" y="19177"/>
                  </a:lnTo>
                  <a:lnTo>
                    <a:pt x="131165" y="7572"/>
                  </a:lnTo>
                  <a:lnTo>
                    <a:pt x="94487" y="0"/>
                  </a:lnTo>
                  <a:close/>
                </a:path>
                <a:path w="189230" h="192404">
                  <a:moveTo>
                    <a:pt x="148072" y="19177"/>
                  </a:moveTo>
                  <a:lnTo>
                    <a:pt x="94487" y="19177"/>
                  </a:lnTo>
                  <a:lnTo>
                    <a:pt x="124243" y="25788"/>
                  </a:lnTo>
                  <a:lnTo>
                    <a:pt x="148224" y="43211"/>
                  </a:lnTo>
                  <a:lnTo>
                    <a:pt x="164228" y="67825"/>
                  </a:lnTo>
                  <a:lnTo>
                    <a:pt x="170052" y="96012"/>
                  </a:lnTo>
                  <a:lnTo>
                    <a:pt x="164228" y="126234"/>
                  </a:lnTo>
                  <a:lnTo>
                    <a:pt x="148224" y="150622"/>
                  </a:lnTo>
                  <a:lnTo>
                    <a:pt x="124243" y="166913"/>
                  </a:lnTo>
                  <a:lnTo>
                    <a:pt x="94487" y="172847"/>
                  </a:lnTo>
                  <a:lnTo>
                    <a:pt x="148072" y="172847"/>
                  </a:lnTo>
                  <a:lnTo>
                    <a:pt x="161210" y="163830"/>
                  </a:lnTo>
                  <a:lnTo>
                    <a:pt x="181516" y="133302"/>
                  </a:lnTo>
                  <a:lnTo>
                    <a:pt x="188975" y="96012"/>
                  </a:lnTo>
                  <a:lnTo>
                    <a:pt x="181516" y="58721"/>
                  </a:lnTo>
                  <a:lnTo>
                    <a:pt x="161210" y="28194"/>
                  </a:lnTo>
                  <a:lnTo>
                    <a:pt x="148072" y="19177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7335" y="3523450"/>
              <a:ext cx="357936" cy="1293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34767" y="3550920"/>
              <a:ext cx="253365" cy="24765"/>
            </a:xfrm>
            <a:custGeom>
              <a:avLst/>
              <a:gdLst/>
              <a:ahLst/>
              <a:cxnLst/>
              <a:rect l="l" t="t" r="r" b="b"/>
              <a:pathLst>
                <a:path w="253364" h="24764">
                  <a:moveTo>
                    <a:pt x="252983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2983" y="24384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009138" y="2448255"/>
            <a:ext cx="62141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40" dirty="0"/>
              <a:t>HA</a:t>
            </a:r>
            <a:r>
              <a:rPr sz="4300" spc="-375" dirty="0"/>
              <a:t>N</a:t>
            </a:r>
            <a:r>
              <a:rPr sz="4300" spc="-509" dirty="0"/>
              <a:t>D</a:t>
            </a:r>
            <a:r>
              <a:rPr sz="4300" spc="70" dirty="0"/>
              <a:t> </a:t>
            </a:r>
            <a:r>
              <a:rPr sz="4300" spc="-305" dirty="0"/>
              <a:t>DIG</a:t>
            </a:r>
            <a:r>
              <a:rPr sz="4300" spc="-165" dirty="0"/>
              <a:t>I</a:t>
            </a:r>
            <a:r>
              <a:rPr sz="4300" spc="-745" dirty="0"/>
              <a:t>T</a:t>
            </a:r>
            <a:r>
              <a:rPr sz="4300" spc="40" dirty="0"/>
              <a:t> </a:t>
            </a:r>
            <a:r>
              <a:rPr sz="4300" spc="-955" dirty="0"/>
              <a:t>R</a:t>
            </a:r>
            <a:r>
              <a:rPr sz="4300" spc="-720" dirty="0"/>
              <a:t>E</a:t>
            </a:r>
            <a:r>
              <a:rPr sz="4300" spc="-795" dirty="0"/>
              <a:t>C</a:t>
            </a:r>
            <a:r>
              <a:rPr sz="4300" spc="-105" dirty="0"/>
              <a:t>OG</a:t>
            </a:r>
            <a:r>
              <a:rPr sz="4300" spc="-114" dirty="0"/>
              <a:t>N</a:t>
            </a:r>
            <a:r>
              <a:rPr sz="4300" spc="-320" dirty="0"/>
              <a:t>I</a:t>
            </a:r>
            <a:r>
              <a:rPr sz="4300" spc="-705" dirty="0"/>
              <a:t>T</a:t>
            </a:r>
            <a:r>
              <a:rPr sz="4300" spc="-180" dirty="0"/>
              <a:t>ION</a:t>
            </a:r>
            <a:endParaRPr sz="4300"/>
          </a:p>
        </p:txBody>
      </p:sp>
      <p:sp>
        <p:nvSpPr>
          <p:cNvPr id="49" name="object 49"/>
          <p:cNvSpPr txBox="1"/>
          <p:nvPr/>
        </p:nvSpPr>
        <p:spPr>
          <a:xfrm>
            <a:off x="3882390" y="3203270"/>
            <a:ext cx="4415790" cy="131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95"/>
              </a:spcBef>
            </a:pP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AR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LLI</a:t>
            </a:r>
            <a:r>
              <a:rPr sz="20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CE</a:t>
            </a:r>
            <a:r>
              <a:rPr sz="2000" spc="1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-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OJ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CT</a:t>
            </a:r>
            <a:endParaRPr sz="2000" dirty="0">
              <a:latin typeface="Microsoft Sans Serif"/>
              <a:cs typeface="Microsoft Sans Serif"/>
            </a:endParaRPr>
          </a:p>
          <a:p>
            <a:pPr marL="146685" marR="5080" indent="-134620">
              <a:lnSpc>
                <a:spcPct val="161100"/>
              </a:lnSpc>
              <a:spcBef>
                <a:spcPts val="20"/>
              </a:spcBef>
            </a:pPr>
            <a:r>
              <a:rPr lang="en-IN" sz="2000" spc="-140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SHAGUN JINDAL</a:t>
            </a:r>
            <a:r>
              <a:rPr sz="2000" spc="70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409" dirty="0">
                <a:solidFill>
                  <a:srgbClr val="82FFFF"/>
                </a:solidFill>
                <a:latin typeface="Microsoft Sans Serif"/>
                <a:cs typeface="Microsoft Sans Serif"/>
              </a:rPr>
              <a:t>–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8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19110030</a:t>
            </a:r>
            <a:r>
              <a:rPr lang="en-IN" sz="2000" spc="-1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10544</a:t>
            </a:r>
          </a:p>
          <a:p>
            <a:pPr marL="146685" marR="5080" indent="-134620">
              <a:lnSpc>
                <a:spcPct val="161100"/>
              </a:lnSpc>
              <a:spcBef>
                <a:spcPts val="20"/>
              </a:spcBef>
            </a:pPr>
            <a:r>
              <a:rPr lang="en-IN" sz="2000" spc="-1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TANYA KUMAR</a:t>
            </a:r>
            <a:r>
              <a:rPr sz="2000" spc="409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–</a:t>
            </a:r>
            <a:r>
              <a:rPr sz="2000" spc="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RA191100301</a:t>
            </a:r>
            <a:r>
              <a:rPr lang="en-IN" sz="2000" spc="-50" smtClean="0">
                <a:solidFill>
                  <a:srgbClr val="82FFFF"/>
                </a:solidFill>
                <a:latin typeface="Microsoft Sans Serif"/>
                <a:cs typeface="Microsoft Sans Serif"/>
              </a:rPr>
              <a:t>0546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7642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10" dirty="0"/>
              <a:t>PR</a:t>
            </a:r>
            <a:r>
              <a:rPr sz="4800" spc="-955" dirty="0"/>
              <a:t>E</a:t>
            </a:r>
            <a:r>
              <a:rPr sz="4800" spc="5" dirty="0"/>
              <a:t>-</a:t>
            </a:r>
            <a:r>
              <a:rPr sz="4800" spc="-575" dirty="0"/>
              <a:t>PROCESSING</a:t>
            </a:r>
            <a:r>
              <a:rPr sz="4800" spc="5" dirty="0"/>
              <a:t> </a:t>
            </a:r>
            <a:r>
              <a:rPr sz="4800" spc="-430" dirty="0"/>
              <a:t>OF</a:t>
            </a:r>
            <a:r>
              <a:rPr sz="4800" spc="50" dirty="0"/>
              <a:t> </a:t>
            </a:r>
            <a:r>
              <a:rPr sz="4800" spc="-295" dirty="0"/>
              <a:t>IM</a:t>
            </a:r>
            <a:r>
              <a:rPr sz="4800" spc="-455" dirty="0"/>
              <a:t>A</a:t>
            </a:r>
            <a:r>
              <a:rPr sz="4800" spc="-555" dirty="0"/>
              <a:t>GES: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3049509"/>
            <a:ext cx="8216900" cy="310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5"/>
              </a:spcBef>
            </a:pPr>
            <a:r>
              <a:rPr sz="2000" spc="-265" dirty="0">
                <a:solidFill>
                  <a:srgbClr val="82FFFF"/>
                </a:solidFill>
                <a:latin typeface="Microsoft Sans Serif"/>
                <a:cs typeface="Microsoft Sans Serif"/>
              </a:rPr>
              <a:t>PRE-PROCESSING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IMAGES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DONE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USING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A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PYTHON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LIBRARY</a:t>
            </a:r>
            <a:r>
              <a:rPr sz="2000" spc="-30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CALLED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OPENCV.</a:t>
            </a:r>
            <a:r>
              <a:rPr sz="2000" spc="-2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IT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HAS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CERTAIN</a:t>
            </a:r>
            <a:r>
              <a:rPr sz="2000" spc="-1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FUNCTIONS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82FFFF"/>
                </a:solidFill>
                <a:latin typeface="Microsoft Sans Serif"/>
                <a:cs typeface="Microsoft Sans Serif"/>
              </a:rPr>
              <a:t>WHICH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CAN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95" dirty="0">
                <a:solidFill>
                  <a:srgbClr val="82FFFF"/>
                </a:solidFill>
                <a:latin typeface="Microsoft Sans Serif"/>
                <a:cs typeface="Microsoft Sans Serif"/>
              </a:rPr>
              <a:t>BE</a:t>
            </a:r>
            <a:r>
              <a:rPr sz="20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IMPLEMENTED</a:t>
            </a:r>
            <a:r>
              <a:rPr sz="2000" spc="-1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MAKE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NECESSARY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CHANGES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IN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IMAGE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BEFORE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5" dirty="0">
                <a:solidFill>
                  <a:srgbClr val="82FFFF"/>
                </a:solidFill>
                <a:latin typeface="Microsoft Sans Serif"/>
                <a:cs typeface="Microsoft Sans Serif"/>
              </a:rPr>
              <a:t>PASSING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5" dirty="0">
                <a:solidFill>
                  <a:srgbClr val="82FFFF"/>
                </a:solidFill>
                <a:latin typeface="Microsoft Sans Serif"/>
                <a:cs typeface="Microsoft Sans Serif"/>
              </a:rPr>
              <a:t>THEM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NETWORK.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US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B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UR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5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V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HOLD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DILATION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EROSION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77381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5" dirty="0"/>
              <a:t>IM</a:t>
            </a:r>
            <a:r>
              <a:rPr sz="4800" spc="-455" dirty="0"/>
              <a:t>A</a:t>
            </a:r>
            <a:r>
              <a:rPr sz="4800" spc="-565" dirty="0"/>
              <a:t>GE</a:t>
            </a:r>
            <a:r>
              <a:rPr sz="4800" spc="50" dirty="0"/>
              <a:t> </a:t>
            </a:r>
            <a:r>
              <a:rPr sz="4800" spc="-665" dirty="0"/>
              <a:t>AF</a:t>
            </a:r>
            <a:r>
              <a:rPr sz="4800" spc="-625" dirty="0"/>
              <a:t>T</a:t>
            </a:r>
            <a:r>
              <a:rPr sz="4800" spc="-1085" dirty="0"/>
              <a:t>ER</a:t>
            </a:r>
            <a:r>
              <a:rPr sz="4800" dirty="0"/>
              <a:t> </a:t>
            </a:r>
            <a:r>
              <a:rPr sz="4800" spc="-35" dirty="0"/>
              <a:t>G</a:t>
            </a:r>
            <a:r>
              <a:rPr sz="4800" spc="-455" dirty="0"/>
              <a:t>A</a:t>
            </a:r>
            <a:r>
              <a:rPr sz="4800" spc="-505" dirty="0"/>
              <a:t>USSIAN</a:t>
            </a:r>
            <a:r>
              <a:rPr sz="4800" spc="50" dirty="0"/>
              <a:t> </a:t>
            </a:r>
            <a:r>
              <a:rPr sz="4800" spc="-885" dirty="0"/>
              <a:t>B</a:t>
            </a:r>
            <a:r>
              <a:rPr sz="4800" spc="-800" dirty="0"/>
              <a:t>L</a:t>
            </a:r>
            <a:r>
              <a:rPr sz="4800" spc="-640" dirty="0"/>
              <a:t>UR: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2810255"/>
            <a:ext cx="2325624" cy="30662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255" y="3090672"/>
            <a:ext cx="3285744" cy="2505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111" y="804672"/>
            <a:ext cx="8193024" cy="5248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5704" y="627887"/>
            <a:ext cx="8183880" cy="5602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23" y="6095"/>
              <a:ext cx="21335" cy="21793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" y="2176272"/>
              <a:ext cx="188976" cy="1920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168" y="0"/>
            <a:ext cx="974328" cy="19903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550920"/>
            <a:ext cx="219456" cy="6583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" y="1383791"/>
            <a:ext cx="310896" cy="5730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4480559"/>
            <a:ext cx="1200150" cy="2377440"/>
            <a:chOff x="0" y="4480559"/>
            <a:chExt cx="1200150" cy="237744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480559"/>
              <a:ext cx="243840" cy="2362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504" y="4867655"/>
              <a:ext cx="977299" cy="199034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73072" y="0"/>
            <a:ext cx="529367" cy="6278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30583" y="5550408"/>
            <a:ext cx="509016" cy="12984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631168" y="6095"/>
            <a:ext cx="384048" cy="172516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42192" y="4867655"/>
            <a:ext cx="384048" cy="1981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72639" y="618744"/>
            <a:ext cx="8046719" cy="56205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4" y="2502408"/>
            <a:ext cx="10107168" cy="39227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498805"/>
            <a:ext cx="36849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15" dirty="0"/>
              <a:t>CONCLUSION: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73" y="1460739"/>
            <a:ext cx="8246745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</a:t>
            </a:r>
            <a:r>
              <a:rPr sz="2000" spc="1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RECOGNITION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USING</a:t>
            </a:r>
            <a:r>
              <a:rPr sz="2000" spc="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CONVOLUTIONAL</a:t>
            </a:r>
            <a:r>
              <a:rPr sz="2000" spc="1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NEURAL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K</a:t>
            </a:r>
            <a:r>
              <a:rPr sz="2000" spc="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V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B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8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5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Y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GOOD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FF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42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405" dirty="0">
                <a:solidFill>
                  <a:srgbClr val="82FFFF"/>
                </a:solidFill>
                <a:latin typeface="Microsoft Sans Serif"/>
                <a:cs typeface="Microsoft Sans Serif"/>
              </a:rPr>
              <a:t>Y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7814" y="2921686"/>
            <a:ext cx="7980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5080" indent="-344805">
              <a:lnSpc>
                <a:spcPct val="1201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IT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WORKS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BETTER</a:t>
            </a:r>
            <a:r>
              <a:rPr sz="2000" spc="-40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THAN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ANY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OTHER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ALGORITHM,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INCLUDING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ARTIFICIAL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AL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K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5"/>
              </a:spcBef>
            </a:pPr>
            <a:r>
              <a:rPr spc="-1005" dirty="0"/>
              <a:t>THANK</a:t>
            </a:r>
            <a:r>
              <a:rPr spc="100" dirty="0"/>
              <a:t> </a:t>
            </a:r>
            <a:r>
              <a:rPr spc="-1510" dirty="0"/>
              <a:t>Y</a:t>
            </a:r>
            <a:r>
              <a:rPr spc="-600" dirty="0"/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1419809"/>
            <a:ext cx="5682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ACKNOWLEDGEMENT: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945129"/>
            <a:ext cx="859790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WE</a:t>
            </a:r>
            <a:r>
              <a:rPr sz="24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WOULD</a:t>
            </a:r>
            <a:r>
              <a:rPr sz="24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LIKE</a:t>
            </a:r>
            <a:r>
              <a:rPr sz="24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THANK</a:t>
            </a:r>
            <a:r>
              <a:rPr sz="24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lang="en-IN" sz="2400" spc="-32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MA’AM  </a:t>
            </a:r>
            <a:r>
              <a:rPr sz="2400" spc="-32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FOR</a:t>
            </a:r>
            <a:r>
              <a:rPr sz="2400" spc="-29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PROVIDING </a:t>
            </a:r>
            <a:r>
              <a:rPr sz="2400" spc="-6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US</a:t>
            </a:r>
            <a:r>
              <a:rPr sz="24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420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4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OPPORTUNITY</a:t>
            </a:r>
            <a:r>
              <a:rPr sz="24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4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WORK</a:t>
            </a:r>
            <a:r>
              <a:rPr sz="2400" spc="254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ON </a:t>
            </a:r>
            <a:r>
              <a:rPr sz="24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THIS</a:t>
            </a:r>
            <a:r>
              <a:rPr sz="24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PROJECT</a:t>
            </a:r>
            <a:r>
              <a:rPr sz="2400" spc="-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-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400" spc="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BASED </a:t>
            </a:r>
            <a:r>
              <a:rPr sz="2400" spc="-3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ON</a:t>
            </a:r>
            <a:r>
              <a:rPr sz="24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65" dirty="0">
                <a:solidFill>
                  <a:srgbClr val="82FFFF"/>
                </a:solidFill>
                <a:latin typeface="Microsoft Sans Serif"/>
                <a:cs typeface="Microsoft Sans Serif"/>
              </a:rPr>
              <a:t>MACHINE</a:t>
            </a:r>
            <a:r>
              <a:rPr sz="24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LEARNING</a:t>
            </a:r>
            <a:r>
              <a:rPr sz="24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AND</a:t>
            </a:r>
            <a:r>
              <a:rPr sz="24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ARTIFICIAL</a:t>
            </a:r>
            <a:r>
              <a:rPr sz="2400" spc="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5" dirty="0">
                <a:solidFill>
                  <a:srgbClr val="82FFFF"/>
                </a:solidFill>
                <a:latin typeface="Microsoft Sans Serif"/>
                <a:cs typeface="Microsoft Sans Serif"/>
              </a:rPr>
              <a:t>INTELLIGENCE.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2122677"/>
            <a:ext cx="63620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WH</a:t>
            </a:r>
            <a:r>
              <a:rPr sz="3200" spc="-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5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1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ND</a:t>
            </a:r>
            <a:r>
              <a:rPr sz="32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7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5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60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OG</a:t>
            </a:r>
            <a:r>
              <a:rPr sz="32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NITIO</a:t>
            </a:r>
            <a:r>
              <a:rPr sz="32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555" dirty="0">
                <a:solidFill>
                  <a:srgbClr val="FFFFFF"/>
                </a:solidFill>
                <a:latin typeface="Microsoft Sans Serif"/>
                <a:cs typeface="Microsoft Sans Serif"/>
              </a:rPr>
              <a:t>?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3184420"/>
            <a:ext cx="848042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RECOGNITION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ABILITY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COMPUTER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 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RECOGNIZE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HUMAN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HAND-WRITTEN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 DIGITS</a:t>
            </a: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FROM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DIFFERENT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SOURCES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LIKE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,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50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AP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,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OU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CH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CR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EE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,</a:t>
            </a:r>
            <a:r>
              <a:rPr sz="2000" spc="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C.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821306"/>
            <a:ext cx="42449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 dirty="0"/>
              <a:t>G</a:t>
            </a:r>
            <a:r>
              <a:rPr sz="3200" spc="-95" dirty="0"/>
              <a:t>O</a:t>
            </a:r>
            <a:r>
              <a:rPr sz="3200" spc="-380" dirty="0"/>
              <a:t>AL</a:t>
            </a:r>
            <a:r>
              <a:rPr sz="3200" spc="45" dirty="0"/>
              <a:t> </a:t>
            </a:r>
            <a:r>
              <a:rPr sz="3200" spc="-260" dirty="0"/>
              <a:t>AND</a:t>
            </a:r>
            <a:r>
              <a:rPr sz="3200" spc="50" dirty="0"/>
              <a:t> </a:t>
            </a:r>
            <a:r>
              <a:rPr sz="3200" spc="-430" dirty="0"/>
              <a:t>AP</a:t>
            </a:r>
            <a:r>
              <a:rPr sz="3200" spc="-420" dirty="0"/>
              <a:t>P</a:t>
            </a:r>
            <a:r>
              <a:rPr sz="3200" spc="-305" dirty="0"/>
              <a:t>LI</a:t>
            </a:r>
            <a:r>
              <a:rPr sz="3200" spc="-545" dirty="0"/>
              <a:t>C</a:t>
            </a:r>
            <a:r>
              <a:rPr sz="3200" spc="-390" dirty="0"/>
              <a:t>A</a:t>
            </a:r>
            <a:r>
              <a:rPr sz="3200" spc="-240" dirty="0"/>
              <a:t>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55673" y="2681147"/>
            <a:ext cx="8241030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96545" indent="-344805">
              <a:lnSpc>
                <a:spcPct val="11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RECOGNITION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USED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RECOGNIZE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DIGITS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82FFFF"/>
                </a:solidFill>
                <a:latin typeface="Microsoft Sans Serif"/>
                <a:cs typeface="Microsoft Sans Serif"/>
              </a:rPr>
              <a:t>WH</a:t>
            </a:r>
            <a:r>
              <a:rPr sz="2000" spc="-5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CH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B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Y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2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RECOGNITION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SYSTEM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USED</a:t>
            </a:r>
            <a:r>
              <a:rPr sz="2000" spc="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VISUALIZE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AR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UR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AL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K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6870" marR="5080" indent="-344805">
              <a:lnSpc>
                <a:spcPct val="110000"/>
              </a:lnSpc>
              <a:spcBef>
                <a:spcPts val="1010"/>
              </a:spcBef>
              <a:buClr>
                <a:srgbClr val="82FFFF"/>
              </a:buClr>
              <a:buSzPct val="125000"/>
              <a:buFont typeface="Arial MT"/>
              <a:buChar char="•"/>
              <a:tabLst>
                <a:tab pos="426720" algn="l"/>
                <a:tab pos="427355" algn="l"/>
              </a:tabLst>
            </a:pPr>
            <a:r>
              <a:rPr dirty="0"/>
              <a:t>	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IT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IS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WIDELY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USED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IN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AUTOMATIC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PROCESSING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BANK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CHEQUES, </a:t>
            </a:r>
            <a:r>
              <a:rPr sz="2000" spc="-2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65" dirty="0">
                <a:solidFill>
                  <a:srgbClr val="82FFFF"/>
                </a:solidFill>
                <a:latin typeface="Microsoft Sans Serif"/>
                <a:cs typeface="Microsoft Sans Serif"/>
              </a:rPr>
              <a:t>POSTAL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ADDRESSES,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IN</a:t>
            </a:r>
            <a:r>
              <a:rPr sz="2000" spc="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MOBILE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PHONES(AS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50" dirty="0">
                <a:solidFill>
                  <a:srgbClr val="82FFFF"/>
                </a:solidFill>
                <a:latin typeface="Microsoft Sans Serif"/>
                <a:cs typeface="Microsoft Sans Serif"/>
              </a:rPr>
              <a:t>SCANNER)</a:t>
            </a: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AND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MANY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70" dirty="0">
                <a:solidFill>
                  <a:srgbClr val="82FFFF"/>
                </a:solidFill>
                <a:latin typeface="Microsoft Sans Serif"/>
                <a:cs typeface="Microsoft Sans Serif"/>
              </a:rPr>
              <a:t>SUCH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5" dirty="0">
                <a:solidFill>
                  <a:srgbClr val="82FFFF"/>
                </a:solidFill>
                <a:latin typeface="Microsoft Sans Serif"/>
                <a:cs typeface="Microsoft Sans Serif"/>
              </a:rPr>
              <a:t>APPLICATIONS.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355217"/>
            <a:ext cx="54673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10" dirty="0"/>
              <a:t>WH</a:t>
            </a:r>
            <a:r>
              <a:rPr sz="3200" spc="-400" dirty="0"/>
              <a:t>A</a:t>
            </a:r>
            <a:r>
              <a:rPr sz="3200" spc="-560" dirty="0"/>
              <a:t>T</a:t>
            </a:r>
            <a:r>
              <a:rPr sz="3200" spc="75" dirty="0"/>
              <a:t> </a:t>
            </a:r>
            <a:r>
              <a:rPr sz="3200" spc="-555" dirty="0"/>
              <a:t>ARE</a:t>
            </a:r>
            <a:r>
              <a:rPr sz="3200" spc="55" dirty="0"/>
              <a:t> </a:t>
            </a:r>
            <a:r>
              <a:rPr sz="3200" spc="-465" dirty="0"/>
              <a:t>NEURAL</a:t>
            </a:r>
            <a:r>
              <a:rPr sz="3200" spc="75" dirty="0"/>
              <a:t> </a:t>
            </a:r>
            <a:r>
              <a:rPr sz="3200" spc="-300" dirty="0"/>
              <a:t>NET</a:t>
            </a:r>
            <a:r>
              <a:rPr sz="3200" spc="-500" dirty="0"/>
              <a:t>W</a:t>
            </a:r>
            <a:r>
              <a:rPr sz="3200" spc="-25" dirty="0"/>
              <a:t>O</a:t>
            </a:r>
            <a:r>
              <a:rPr sz="3200" spc="-710" dirty="0"/>
              <a:t>R</a:t>
            </a:r>
            <a:r>
              <a:rPr sz="3200" spc="-385" dirty="0"/>
              <a:t>K</a:t>
            </a:r>
            <a:r>
              <a:rPr sz="3200" spc="-535" dirty="0"/>
              <a:t>S</a:t>
            </a:r>
            <a:r>
              <a:rPr sz="3200" spc="-555" dirty="0"/>
              <a:t>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55673" y="2472993"/>
            <a:ext cx="8014970" cy="260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95"/>
              </a:spcBef>
            </a:pP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NEURAL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NETWORKS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ARE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INTERCONNECTED</a:t>
            </a:r>
            <a:r>
              <a:rPr sz="2000" spc="-2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SYSTEMS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5" dirty="0">
                <a:solidFill>
                  <a:srgbClr val="82FFFF"/>
                </a:solidFill>
                <a:latin typeface="Microsoft Sans Serif"/>
                <a:cs typeface="Microsoft Sans Serif"/>
              </a:rPr>
              <a:t>COMPOSED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 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MANY 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SIMPLE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PROCESSING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ELEMENTS(NEURONS)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OPERATING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IN 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PARALLEL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WHOSE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85" dirty="0">
                <a:solidFill>
                  <a:srgbClr val="82FFFF"/>
                </a:solidFill>
                <a:latin typeface="Microsoft Sans Serif"/>
                <a:cs typeface="Microsoft Sans Serif"/>
              </a:rPr>
              <a:t>IO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1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MI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B</a:t>
            </a:r>
            <a:r>
              <a:rPr sz="2000" spc="-375" dirty="0">
                <a:solidFill>
                  <a:srgbClr val="82FFFF"/>
                </a:solidFill>
                <a:latin typeface="Microsoft Sans Serif"/>
                <a:cs typeface="Microsoft Sans Serif"/>
              </a:rPr>
              <a:t>Y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290195" algn="l"/>
              </a:tabLst>
            </a:pP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K</a:t>
            </a:r>
            <a:r>
              <a:rPr sz="2000" spc="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65"/>
              </a:spcBef>
              <a:buAutoNum type="arabicParenR"/>
              <a:tabLst>
                <a:tab pos="290195" algn="l"/>
              </a:tabLst>
            </a:pP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CONNECTION</a:t>
            </a:r>
            <a:r>
              <a:rPr sz="2000" spc="10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STRENGTHS</a:t>
            </a:r>
            <a:endParaRPr sz="200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290195" algn="l"/>
              </a:tabLst>
            </a:pP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HE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OC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SS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COM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5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1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OR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OD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8435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25" dirty="0"/>
              <a:t>TRA</a:t>
            </a:r>
            <a:r>
              <a:rPr sz="4800" spc="-300" dirty="0"/>
              <a:t>I</a:t>
            </a:r>
            <a:r>
              <a:rPr sz="4800" spc="-235" dirty="0"/>
              <a:t>NI</a:t>
            </a:r>
            <a:r>
              <a:rPr sz="4800" spc="-360" dirty="0"/>
              <a:t>N</a:t>
            </a:r>
            <a:r>
              <a:rPr sz="4800" spc="-35" dirty="0"/>
              <a:t>G</a:t>
            </a:r>
            <a:r>
              <a:rPr sz="4800" spc="50" dirty="0"/>
              <a:t> </a:t>
            </a:r>
            <a:r>
              <a:rPr sz="4800" spc="-275" dirty="0"/>
              <a:t>A</a:t>
            </a:r>
            <a:r>
              <a:rPr sz="4800" spc="-315" dirty="0"/>
              <a:t>N</a:t>
            </a:r>
            <a:r>
              <a:rPr sz="4800" spc="-570" dirty="0"/>
              <a:t>D</a:t>
            </a:r>
            <a:r>
              <a:rPr sz="4800" spc="50" dirty="0"/>
              <a:t> </a:t>
            </a:r>
            <a:r>
              <a:rPr sz="4800" spc="-925" dirty="0"/>
              <a:t>T</a:t>
            </a:r>
            <a:r>
              <a:rPr sz="4800" spc="-1005" dirty="0"/>
              <a:t>E</a:t>
            </a:r>
            <a:r>
              <a:rPr sz="4800" spc="-445" dirty="0"/>
              <a:t>STING</a:t>
            </a:r>
            <a:r>
              <a:rPr sz="4800" spc="15" dirty="0"/>
              <a:t> </a:t>
            </a:r>
            <a:r>
              <a:rPr sz="4800" spc="-665" dirty="0"/>
              <a:t>D</a:t>
            </a:r>
            <a:r>
              <a:rPr sz="4800" spc="-545" dirty="0"/>
              <a:t>A</a:t>
            </a:r>
            <a:r>
              <a:rPr sz="4800" spc="-919" dirty="0"/>
              <a:t>T</a:t>
            </a:r>
            <a:r>
              <a:rPr sz="4800" spc="-760" dirty="0"/>
              <a:t>ASET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2864343"/>
            <a:ext cx="8549005" cy="21215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TRAINING</a:t>
            </a:r>
            <a:r>
              <a:rPr sz="2000" spc="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NETWORK</a:t>
            </a:r>
            <a:r>
              <a:rPr sz="2000" spc="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DONE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BY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DATASET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NAMES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“MNIST”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DATASET.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100" dirty="0">
                <a:solidFill>
                  <a:srgbClr val="82FFFF"/>
                </a:solidFill>
                <a:latin typeface="Microsoft Sans Serif"/>
                <a:cs typeface="Microsoft Sans Serif"/>
              </a:rPr>
              <a:t>“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100" dirty="0">
                <a:solidFill>
                  <a:srgbClr val="82FFFF"/>
                </a:solidFill>
                <a:latin typeface="Microsoft Sans Serif"/>
                <a:cs typeface="Microsoft Sans Serif"/>
              </a:rPr>
              <a:t>”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8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6</a:t>
            </a:r>
            <a:r>
              <a:rPr sz="2000" spc="-40" dirty="0">
                <a:solidFill>
                  <a:srgbClr val="82FFFF"/>
                </a:solidFill>
                <a:latin typeface="Microsoft Sans Serif"/>
                <a:cs typeface="Microsoft Sans Serif"/>
              </a:rPr>
              <a:t>0,0</a:t>
            </a:r>
            <a:r>
              <a:rPr sz="2000" spc="-45" dirty="0">
                <a:solidFill>
                  <a:srgbClr val="82FFFF"/>
                </a:solidFill>
                <a:latin typeface="Microsoft Sans Serif"/>
                <a:cs typeface="Microsoft Sans Serif"/>
              </a:rPr>
              <a:t>0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XAM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5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,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4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1</a:t>
            </a:r>
            <a:r>
              <a:rPr sz="2000" spc="-10" dirty="0">
                <a:solidFill>
                  <a:srgbClr val="82FFFF"/>
                </a:solidFill>
                <a:latin typeface="Microsoft Sans Serif"/>
                <a:cs typeface="Microsoft Sans Serif"/>
              </a:rPr>
              <a:t>0</a:t>
            </a:r>
            <a:r>
              <a:rPr sz="2000" spc="-45" dirty="0">
                <a:solidFill>
                  <a:srgbClr val="82FFFF"/>
                </a:solidFill>
                <a:latin typeface="Microsoft Sans Serif"/>
                <a:cs typeface="Microsoft Sans Serif"/>
              </a:rPr>
              <a:t>,000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XAM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5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ALL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HE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IM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HE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2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8*28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IX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1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335" y="1235949"/>
            <a:ext cx="829818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  <a:tab pos="1139190" algn="l"/>
              </a:tabLst>
            </a:pP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	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CT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OR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5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AR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50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1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ON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1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4"/>
              </a:spcBef>
            </a:pP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ON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AL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LD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A.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59" y="2276855"/>
            <a:ext cx="4184903" cy="4172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2921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/>
              <a:t>WHY</a:t>
            </a:r>
            <a:r>
              <a:rPr sz="4800" spc="35" dirty="0"/>
              <a:t> </a:t>
            </a:r>
            <a:r>
              <a:rPr sz="4800" spc="-365" dirty="0"/>
              <a:t>CN</a:t>
            </a:r>
            <a:r>
              <a:rPr sz="4800" spc="-385" dirty="0"/>
              <a:t>N</a:t>
            </a:r>
            <a:r>
              <a:rPr sz="4800" spc="-825" dirty="0"/>
              <a:t>?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 marR="5080">
              <a:lnSpc>
                <a:spcPct val="120100"/>
              </a:lnSpc>
              <a:spcBef>
                <a:spcPts val="105"/>
              </a:spcBef>
            </a:pPr>
            <a:r>
              <a:rPr spc="-170" dirty="0"/>
              <a:t>CONVOLUTION</a:t>
            </a:r>
            <a:r>
              <a:rPr spc="-165" dirty="0"/>
              <a:t> </a:t>
            </a:r>
            <a:r>
              <a:rPr spc="-235" dirty="0"/>
              <a:t>IS</a:t>
            </a:r>
            <a:r>
              <a:rPr spc="-229" dirty="0"/>
              <a:t> </a:t>
            </a:r>
            <a:r>
              <a:rPr spc="-130" dirty="0"/>
              <a:t>A </a:t>
            </a:r>
            <a:r>
              <a:rPr spc="-290" dirty="0"/>
              <a:t>SIMPLE</a:t>
            </a:r>
            <a:r>
              <a:rPr spc="-285" dirty="0"/>
              <a:t> </a:t>
            </a:r>
            <a:r>
              <a:rPr spc="-254" dirty="0"/>
              <a:t>MATHEMATICAL</a:t>
            </a:r>
            <a:r>
              <a:rPr spc="25" dirty="0"/>
              <a:t> </a:t>
            </a:r>
            <a:r>
              <a:rPr spc="-235" dirty="0"/>
              <a:t>OPERATION</a:t>
            </a:r>
            <a:r>
              <a:rPr spc="60" dirty="0"/>
              <a:t> </a:t>
            </a:r>
            <a:r>
              <a:rPr spc="-305" dirty="0"/>
              <a:t>BETWEEN</a:t>
            </a:r>
            <a:r>
              <a:rPr spc="-75" dirty="0"/>
              <a:t> </a:t>
            </a:r>
            <a:r>
              <a:rPr spc="-110" dirty="0"/>
              <a:t>TWO </a:t>
            </a:r>
            <a:r>
              <a:rPr spc="-105" dirty="0"/>
              <a:t> </a:t>
            </a:r>
            <a:r>
              <a:rPr spc="-295" dirty="0"/>
              <a:t>MATRICES</a:t>
            </a:r>
            <a:r>
              <a:rPr spc="-180" dirty="0"/>
              <a:t> </a:t>
            </a:r>
            <a:r>
              <a:rPr spc="-120" dirty="0"/>
              <a:t>IN</a:t>
            </a:r>
            <a:r>
              <a:rPr spc="30" dirty="0"/>
              <a:t> </a:t>
            </a:r>
            <a:r>
              <a:rPr spc="-150" dirty="0"/>
              <a:t>WHICH</a:t>
            </a:r>
            <a:r>
              <a:rPr spc="60" dirty="0"/>
              <a:t> </a:t>
            </a:r>
            <a:r>
              <a:rPr spc="-204" dirty="0"/>
              <a:t>ONE</a:t>
            </a:r>
            <a:r>
              <a:rPr spc="30" dirty="0"/>
              <a:t> </a:t>
            </a:r>
            <a:r>
              <a:rPr spc="-235" dirty="0"/>
              <a:t>IS</a:t>
            </a:r>
            <a:r>
              <a:rPr spc="20" dirty="0"/>
              <a:t> </a:t>
            </a:r>
            <a:r>
              <a:rPr spc="-280" dirty="0"/>
              <a:t>MULTIPLIED</a:t>
            </a:r>
            <a:r>
              <a:rPr spc="-190" dirty="0"/>
              <a:t> </a:t>
            </a:r>
            <a:r>
              <a:rPr spc="-215" dirty="0"/>
              <a:t>TO</a:t>
            </a:r>
            <a:r>
              <a:rPr spc="40" dirty="0"/>
              <a:t> </a:t>
            </a:r>
            <a:r>
              <a:rPr spc="-320" dirty="0"/>
              <a:t>OTHER</a:t>
            </a:r>
            <a:r>
              <a:rPr spc="-135" dirty="0"/>
              <a:t> </a:t>
            </a:r>
            <a:r>
              <a:rPr spc="-275" dirty="0"/>
              <a:t>ELEMENT-WISE</a:t>
            </a:r>
            <a:r>
              <a:rPr spc="-175" dirty="0"/>
              <a:t> </a:t>
            </a:r>
            <a:r>
              <a:rPr spc="-170" dirty="0"/>
              <a:t>AND</a:t>
            </a:r>
            <a:r>
              <a:rPr spc="60" dirty="0"/>
              <a:t> </a:t>
            </a:r>
            <a:r>
              <a:rPr spc="-235" dirty="0"/>
              <a:t>SUM</a:t>
            </a:r>
            <a:r>
              <a:rPr spc="15" dirty="0"/>
              <a:t> </a:t>
            </a:r>
            <a:r>
              <a:rPr spc="-185" dirty="0"/>
              <a:t>OF </a:t>
            </a:r>
            <a:r>
              <a:rPr spc="-520" dirty="0"/>
              <a:t> </a:t>
            </a:r>
            <a:r>
              <a:rPr spc="-275" dirty="0"/>
              <a:t>ALL</a:t>
            </a:r>
            <a:r>
              <a:rPr spc="35" dirty="0"/>
              <a:t> </a:t>
            </a:r>
            <a:r>
              <a:rPr spc="-360" dirty="0"/>
              <a:t>T</a:t>
            </a:r>
            <a:r>
              <a:rPr spc="-365" dirty="0"/>
              <a:t>H</a:t>
            </a:r>
            <a:r>
              <a:rPr spc="-355" dirty="0"/>
              <a:t>E</a:t>
            </a:r>
            <a:r>
              <a:rPr spc="-335" dirty="0"/>
              <a:t>S</a:t>
            </a:r>
            <a:r>
              <a:rPr spc="-465" dirty="0"/>
              <a:t>E</a:t>
            </a:r>
            <a:r>
              <a:rPr spc="55" dirty="0"/>
              <a:t> </a:t>
            </a:r>
            <a:r>
              <a:rPr spc="-200" dirty="0"/>
              <a:t>M</a:t>
            </a:r>
            <a:r>
              <a:rPr spc="-185" dirty="0"/>
              <a:t>U</a:t>
            </a:r>
            <a:r>
              <a:rPr spc="-395" dirty="0"/>
              <a:t>L</a:t>
            </a:r>
            <a:r>
              <a:rPr spc="-360" dirty="0"/>
              <a:t>T</a:t>
            </a:r>
            <a:r>
              <a:rPr spc="-140" dirty="0"/>
              <a:t>I</a:t>
            </a:r>
            <a:r>
              <a:rPr spc="-325" dirty="0"/>
              <a:t>P</a:t>
            </a:r>
            <a:r>
              <a:rPr spc="-190" dirty="0"/>
              <a:t>LI</a:t>
            </a:r>
            <a:r>
              <a:rPr spc="-340" dirty="0"/>
              <a:t>C</a:t>
            </a:r>
            <a:r>
              <a:rPr spc="-229" dirty="0"/>
              <a:t>A</a:t>
            </a:r>
            <a:r>
              <a:rPr spc="-360" dirty="0"/>
              <a:t>T</a:t>
            </a:r>
            <a:r>
              <a:rPr spc="-45" dirty="0"/>
              <a:t>I</a:t>
            </a:r>
            <a:r>
              <a:rPr spc="-114" dirty="0"/>
              <a:t>O</a:t>
            </a:r>
            <a:r>
              <a:rPr spc="-125" dirty="0"/>
              <a:t>N</a:t>
            </a:r>
            <a:r>
              <a:rPr spc="-340" dirty="0"/>
              <a:t>S</a:t>
            </a:r>
            <a:r>
              <a:rPr spc="95" dirty="0"/>
              <a:t> </a:t>
            </a:r>
            <a:r>
              <a:rPr spc="-140" dirty="0"/>
              <a:t>I</a:t>
            </a:r>
            <a:r>
              <a:rPr spc="-325" dirty="0"/>
              <a:t>S</a:t>
            </a:r>
            <a:r>
              <a:rPr spc="20" dirty="0"/>
              <a:t> </a:t>
            </a:r>
            <a:r>
              <a:rPr spc="-195" dirty="0"/>
              <a:t>C</a:t>
            </a:r>
            <a:r>
              <a:rPr spc="-190" dirty="0"/>
              <a:t>A</a:t>
            </a:r>
            <a:r>
              <a:rPr spc="-370" dirty="0"/>
              <a:t>L</a:t>
            </a:r>
            <a:r>
              <a:rPr spc="-240" dirty="0"/>
              <a:t>C</a:t>
            </a:r>
            <a:r>
              <a:rPr spc="-250" dirty="0"/>
              <a:t>U</a:t>
            </a:r>
            <a:r>
              <a:rPr spc="-220" dirty="0"/>
              <a:t>L</a:t>
            </a:r>
            <a:r>
              <a:rPr spc="-360" dirty="0"/>
              <a:t>AT</a:t>
            </a:r>
            <a:r>
              <a:rPr spc="-475" dirty="0"/>
              <a:t>E</a:t>
            </a:r>
            <a:r>
              <a:rPr spc="-295" dirty="0"/>
              <a:t>D</a:t>
            </a:r>
            <a:r>
              <a:rPr spc="-120" dirty="0"/>
              <a:t>.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spc="-185" dirty="0"/>
              <a:t>CONVOLUTIONS</a:t>
            </a:r>
            <a:r>
              <a:rPr spc="100" dirty="0"/>
              <a:t> </a:t>
            </a:r>
            <a:r>
              <a:rPr spc="-260" dirty="0"/>
              <a:t>PROVIDE</a:t>
            </a:r>
            <a:r>
              <a:rPr spc="50" dirty="0"/>
              <a:t> </a:t>
            </a:r>
            <a:r>
              <a:rPr spc="-409" dirty="0"/>
              <a:t>BETTER</a:t>
            </a:r>
            <a:r>
              <a:rPr spc="-180" dirty="0"/>
              <a:t> </a:t>
            </a:r>
            <a:r>
              <a:rPr spc="-370" dirty="0"/>
              <a:t>FEATURE</a:t>
            </a:r>
            <a:r>
              <a:rPr spc="-100" dirty="0"/>
              <a:t> </a:t>
            </a:r>
            <a:r>
              <a:rPr spc="-260" dirty="0"/>
              <a:t>EXTRACTION</a:t>
            </a:r>
          </a:p>
          <a:p>
            <a:pPr marL="480059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spc="-360" dirty="0"/>
              <a:t>T</a:t>
            </a:r>
            <a:r>
              <a:rPr spc="-370" dirty="0"/>
              <a:t>H</a:t>
            </a:r>
            <a:r>
              <a:rPr spc="-355" dirty="0"/>
              <a:t>E</a:t>
            </a:r>
            <a:r>
              <a:rPr spc="-235" dirty="0"/>
              <a:t>Y</a:t>
            </a:r>
            <a:r>
              <a:rPr spc="45" dirty="0"/>
              <a:t> </a:t>
            </a:r>
            <a:r>
              <a:rPr spc="-330" dirty="0"/>
              <a:t>S</a:t>
            </a:r>
            <a:r>
              <a:rPr spc="-310" dirty="0"/>
              <a:t>A</a:t>
            </a:r>
            <a:r>
              <a:rPr spc="-300" dirty="0"/>
              <a:t>VE</a:t>
            </a:r>
            <a:r>
              <a:rPr spc="50" dirty="0"/>
              <a:t> </a:t>
            </a:r>
            <a:r>
              <a:rPr spc="-135" dirty="0"/>
              <a:t>A</a:t>
            </a:r>
            <a:r>
              <a:rPr spc="15" dirty="0"/>
              <a:t> </a:t>
            </a:r>
            <a:r>
              <a:rPr spc="-375" dirty="0"/>
              <a:t>L</a:t>
            </a:r>
            <a:r>
              <a:rPr spc="-70" dirty="0"/>
              <a:t>O</a:t>
            </a:r>
            <a:r>
              <a:rPr spc="-350" dirty="0"/>
              <a:t>T</a:t>
            </a:r>
            <a:r>
              <a:rPr spc="30" dirty="0"/>
              <a:t> </a:t>
            </a:r>
            <a:r>
              <a:rPr spc="-185" dirty="0"/>
              <a:t>OF</a:t>
            </a:r>
            <a:r>
              <a:rPr spc="30" dirty="0"/>
              <a:t> </a:t>
            </a:r>
            <a:r>
              <a:rPr spc="-190" dirty="0"/>
              <a:t>COM</a:t>
            </a:r>
            <a:r>
              <a:rPr spc="-160" dirty="0"/>
              <a:t>P</a:t>
            </a:r>
            <a:r>
              <a:rPr spc="-320" dirty="0"/>
              <a:t>U</a:t>
            </a:r>
            <a:r>
              <a:rPr spc="-335" dirty="0"/>
              <a:t>T</a:t>
            </a:r>
            <a:r>
              <a:rPr spc="-235" dirty="0"/>
              <a:t>A</a:t>
            </a:r>
            <a:r>
              <a:rPr spc="-360" dirty="0"/>
              <a:t>T</a:t>
            </a:r>
            <a:r>
              <a:rPr spc="-85" dirty="0"/>
              <a:t>IO</a:t>
            </a:r>
            <a:r>
              <a:rPr spc="-105" dirty="0"/>
              <a:t>N</a:t>
            </a:r>
            <a:r>
              <a:rPr spc="75" dirty="0"/>
              <a:t> </a:t>
            </a:r>
            <a:r>
              <a:rPr spc="-135" dirty="0"/>
              <a:t>COM</a:t>
            </a:r>
            <a:r>
              <a:rPr spc="-500" dirty="0"/>
              <a:t>P</a:t>
            </a:r>
            <a:r>
              <a:rPr spc="-280" dirty="0"/>
              <a:t>A</a:t>
            </a:r>
            <a:r>
              <a:rPr spc="-300" dirty="0"/>
              <a:t>R</a:t>
            </a:r>
            <a:r>
              <a:rPr spc="-475" dirty="0"/>
              <a:t>E</a:t>
            </a:r>
            <a:r>
              <a:rPr spc="-245" dirty="0"/>
              <a:t>D</a:t>
            </a:r>
            <a:r>
              <a:rPr spc="60" dirty="0"/>
              <a:t> </a:t>
            </a:r>
            <a:r>
              <a:rPr spc="-409" dirty="0"/>
              <a:t>T</a:t>
            </a:r>
            <a:r>
              <a:rPr spc="-20" dirty="0"/>
              <a:t>O</a:t>
            </a:r>
            <a:r>
              <a:rPr spc="75" dirty="0"/>
              <a:t> </a:t>
            </a:r>
            <a:r>
              <a:rPr spc="-120" dirty="0"/>
              <a:t>A</a:t>
            </a:r>
            <a:r>
              <a:rPr spc="-145" dirty="0"/>
              <a:t>N</a:t>
            </a:r>
            <a:r>
              <a:rPr spc="-130" dirty="0"/>
              <a:t>N</a:t>
            </a:r>
            <a:r>
              <a:rPr spc="-380" dirty="0"/>
              <a:t>S</a:t>
            </a:r>
            <a:r>
              <a:rPr spc="-120" dirty="0"/>
              <a:t>.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spc="-370" dirty="0"/>
              <a:t>L</a:t>
            </a:r>
            <a:r>
              <a:rPr spc="-455" dirty="0"/>
              <a:t>E</a:t>
            </a:r>
            <a:r>
              <a:rPr spc="-330" dirty="0"/>
              <a:t>S</a:t>
            </a:r>
            <a:r>
              <a:rPr spc="-340" dirty="0"/>
              <a:t>S</a:t>
            </a:r>
            <a:r>
              <a:rPr spc="25" dirty="0"/>
              <a:t> </a:t>
            </a:r>
            <a:r>
              <a:rPr spc="-130" dirty="0"/>
              <a:t>N</a:t>
            </a:r>
            <a:r>
              <a:rPr spc="-250" dirty="0"/>
              <a:t>UM</a:t>
            </a:r>
            <a:r>
              <a:rPr spc="-210" dirty="0"/>
              <a:t>B</a:t>
            </a:r>
            <a:r>
              <a:rPr spc="-475" dirty="0"/>
              <a:t>E</a:t>
            </a:r>
            <a:r>
              <a:rPr spc="-450" dirty="0"/>
              <a:t>R</a:t>
            </a:r>
            <a:r>
              <a:rPr spc="50" dirty="0"/>
              <a:t> </a:t>
            </a:r>
            <a:r>
              <a:rPr spc="-185" dirty="0"/>
              <a:t>OF</a:t>
            </a:r>
            <a:r>
              <a:rPr spc="10" dirty="0"/>
              <a:t> </a:t>
            </a:r>
            <a:r>
              <a:rPr spc="-495" dirty="0"/>
              <a:t>P</a:t>
            </a:r>
            <a:r>
              <a:rPr spc="-280" dirty="0"/>
              <a:t>A</a:t>
            </a:r>
            <a:r>
              <a:rPr spc="-300" dirty="0"/>
              <a:t>R</a:t>
            </a:r>
            <a:r>
              <a:rPr spc="-254" dirty="0"/>
              <a:t>AM</a:t>
            </a:r>
            <a:r>
              <a:rPr spc="-240" dirty="0"/>
              <a:t>E</a:t>
            </a:r>
            <a:r>
              <a:rPr spc="-360" dirty="0"/>
              <a:t>T</a:t>
            </a:r>
            <a:r>
              <a:rPr spc="-475" dirty="0"/>
              <a:t>E</a:t>
            </a:r>
            <a:r>
              <a:rPr spc="-440" dirty="0"/>
              <a:t>R</a:t>
            </a:r>
            <a:r>
              <a:rPr spc="-340" dirty="0"/>
              <a:t>S</a:t>
            </a:r>
            <a:r>
              <a:rPr spc="75" dirty="0"/>
              <a:t> </a:t>
            </a:r>
            <a:r>
              <a:rPr spc="-125" dirty="0"/>
              <a:t>WI</a:t>
            </a:r>
            <a:r>
              <a:rPr spc="-140" dirty="0"/>
              <a:t>T</a:t>
            </a:r>
            <a:r>
              <a:rPr spc="-245" dirty="0"/>
              <a:t>H</a:t>
            </a:r>
            <a:r>
              <a:rPr spc="40" dirty="0"/>
              <a:t> </a:t>
            </a:r>
            <a:r>
              <a:rPr spc="-210" dirty="0"/>
              <a:t>MO</a:t>
            </a:r>
            <a:r>
              <a:rPr spc="-180" dirty="0"/>
              <a:t>R</a:t>
            </a:r>
            <a:r>
              <a:rPr spc="-465" dirty="0"/>
              <a:t>E</a:t>
            </a:r>
            <a:r>
              <a:rPr spc="10" dirty="0"/>
              <a:t> </a:t>
            </a:r>
            <a:r>
              <a:rPr spc="-210" dirty="0"/>
              <a:t>A</a:t>
            </a:r>
            <a:r>
              <a:rPr spc="-245" dirty="0"/>
              <a:t>C</a:t>
            </a:r>
            <a:r>
              <a:rPr spc="-254" dirty="0"/>
              <a:t>C</a:t>
            </a:r>
            <a:r>
              <a:rPr spc="-345" dirty="0"/>
              <a:t>U</a:t>
            </a:r>
            <a:r>
              <a:rPr spc="-340" dirty="0"/>
              <a:t>R</a:t>
            </a:r>
            <a:r>
              <a:rPr spc="-215" dirty="0"/>
              <a:t>A</a:t>
            </a:r>
            <a:r>
              <a:rPr spc="-240" dirty="0"/>
              <a:t>CY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spc="-320" dirty="0"/>
              <a:t>DUE</a:t>
            </a:r>
            <a:r>
              <a:rPr spc="30" dirty="0"/>
              <a:t> </a:t>
            </a:r>
            <a:r>
              <a:rPr spc="-215" dirty="0"/>
              <a:t>TO</a:t>
            </a:r>
            <a:r>
              <a:rPr spc="45" dirty="0"/>
              <a:t> </a:t>
            </a:r>
            <a:r>
              <a:rPr spc="-375" dirty="0"/>
              <a:t>LESS</a:t>
            </a:r>
            <a:r>
              <a:rPr spc="30" dirty="0"/>
              <a:t> </a:t>
            </a:r>
            <a:r>
              <a:rPr spc="-295" dirty="0"/>
              <a:t>NUMBER</a:t>
            </a:r>
            <a:r>
              <a:rPr spc="55" dirty="0"/>
              <a:t> </a:t>
            </a:r>
            <a:r>
              <a:rPr spc="-185" dirty="0"/>
              <a:t>OF</a:t>
            </a:r>
            <a:r>
              <a:rPr spc="35" dirty="0"/>
              <a:t> </a:t>
            </a:r>
            <a:r>
              <a:rPr spc="-310" dirty="0"/>
              <a:t>REQUIRED</a:t>
            </a:r>
            <a:r>
              <a:rPr spc="40" dirty="0"/>
              <a:t> </a:t>
            </a:r>
            <a:r>
              <a:rPr spc="-330" dirty="0"/>
              <a:t>PARAMETERS,</a:t>
            </a:r>
            <a:r>
              <a:rPr spc="40" dirty="0"/>
              <a:t> </a:t>
            </a:r>
            <a:r>
              <a:rPr spc="-400" dirty="0"/>
              <a:t>LESSER</a:t>
            </a:r>
            <a:r>
              <a:rPr spc="-95" dirty="0"/>
              <a:t> </a:t>
            </a:r>
            <a:r>
              <a:rPr spc="-325" dirty="0"/>
              <a:t>FULLY</a:t>
            </a:r>
            <a:r>
              <a:rPr spc="75" dirty="0"/>
              <a:t> </a:t>
            </a:r>
            <a:r>
              <a:rPr spc="-250" dirty="0"/>
              <a:t>CONNECTED</a:t>
            </a:r>
          </a:p>
          <a:p>
            <a:pPr marL="480059">
              <a:lnSpc>
                <a:spcPct val="100000"/>
              </a:lnSpc>
              <a:spcBef>
                <a:spcPts val="480"/>
              </a:spcBef>
            </a:pPr>
            <a:r>
              <a:rPr spc="-350" dirty="0"/>
              <a:t>L</a:t>
            </a:r>
            <a:r>
              <a:rPr spc="-260" dirty="0"/>
              <a:t>A</a:t>
            </a:r>
            <a:r>
              <a:rPr spc="-375" dirty="0"/>
              <a:t>YE</a:t>
            </a:r>
            <a:r>
              <a:rPr spc="-400" dirty="0"/>
              <a:t>R</a:t>
            </a:r>
            <a:r>
              <a:rPr spc="-340" dirty="0"/>
              <a:t>S</a:t>
            </a:r>
            <a:r>
              <a:rPr spc="25" dirty="0"/>
              <a:t> </a:t>
            </a:r>
            <a:r>
              <a:rPr spc="-280" dirty="0"/>
              <a:t>A</a:t>
            </a:r>
            <a:r>
              <a:rPr spc="-295" dirty="0"/>
              <a:t>R</a:t>
            </a:r>
            <a:r>
              <a:rPr spc="-465" dirty="0"/>
              <a:t>E</a:t>
            </a:r>
            <a:r>
              <a:rPr spc="30" dirty="0"/>
              <a:t> </a:t>
            </a:r>
            <a:r>
              <a:rPr spc="-130" dirty="0"/>
              <a:t>N</a:t>
            </a:r>
            <a:r>
              <a:rPr spc="-475" dirty="0"/>
              <a:t>EE</a:t>
            </a:r>
            <a:r>
              <a:rPr spc="-370" dirty="0"/>
              <a:t>D</a:t>
            </a:r>
            <a:r>
              <a:rPr spc="-355" dirty="0"/>
              <a:t>E</a:t>
            </a:r>
            <a:r>
              <a:rPr spc="-300" dirty="0"/>
              <a:t>D</a:t>
            </a:r>
            <a:r>
              <a:rPr spc="-12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1275410"/>
            <a:ext cx="4338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4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800" spc="-43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4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800" spc="-555" dirty="0">
                <a:solidFill>
                  <a:srgbClr val="FFFFFF"/>
                </a:solidFill>
                <a:latin typeface="Microsoft Sans Serif"/>
                <a:cs typeface="Microsoft Sans Serif"/>
              </a:rPr>
              <a:t>OPENC</a:t>
            </a:r>
            <a:r>
              <a:rPr sz="4800" spc="-45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48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656408"/>
            <a:ext cx="77495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TAKE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IMAGES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FROM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WEBCAM,</a:t>
            </a:r>
            <a:r>
              <a:rPr sz="2000" spc="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OPENCV</a:t>
            </a:r>
            <a:r>
              <a:rPr sz="2000" spc="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FUNCTIONS</a:t>
            </a:r>
            <a:r>
              <a:rPr sz="2000" spc="1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HAVE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BEEN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USED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552" y="3480815"/>
            <a:ext cx="2743200" cy="2313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364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MT</vt:lpstr>
      <vt:lpstr>Calibri</vt:lpstr>
      <vt:lpstr>Microsoft Sans Serif</vt:lpstr>
      <vt:lpstr>Office Theme</vt:lpstr>
      <vt:lpstr>HAND DIGIT RECOGNITION</vt:lpstr>
      <vt:lpstr>PowerPoint Presentation</vt:lpstr>
      <vt:lpstr>PowerPoint Presentation</vt:lpstr>
      <vt:lpstr>GOAL AND APPLICATION</vt:lpstr>
      <vt:lpstr>WHAT ARE NEURAL NETWORKS?</vt:lpstr>
      <vt:lpstr>TRAINING AND TESTING DATASET</vt:lpstr>
      <vt:lpstr>PowerPoint Presentation</vt:lpstr>
      <vt:lpstr>WHY CNN?</vt:lpstr>
      <vt:lpstr>PowerPoint Presentation</vt:lpstr>
      <vt:lpstr>PRE-PROCESSING OF IMAGES:</vt:lpstr>
      <vt:lpstr>IMAGE AFTER GAUSSIAN BLUR:</vt:lpstr>
      <vt:lpstr>PowerPoint Presentation</vt:lpstr>
      <vt:lpstr>PowerPoint Presentation</vt:lpstr>
      <vt:lpstr>PowerPoint Presentation</vt:lpstr>
      <vt:lpstr>CONCLUSION: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DIGIT RECOGNITION</dc:title>
  <dc:creator>Admin</dc:creator>
  <cp:lastModifiedBy>Admin</cp:lastModifiedBy>
  <cp:revision>2</cp:revision>
  <dcterms:created xsi:type="dcterms:W3CDTF">2022-04-20T17:32:17Z</dcterms:created>
  <dcterms:modified xsi:type="dcterms:W3CDTF">2022-04-20T18:08:35Z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2022-04-20T00:00:00Z</vt:filetime>
  </property>
</Properties>
</file>