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308" r:id="rId3"/>
    <p:sldId id="285" r:id="rId4"/>
    <p:sldId id="319" r:id="rId5"/>
    <p:sldId id="320" r:id="rId6"/>
    <p:sldId id="321" r:id="rId7"/>
    <p:sldId id="322" r:id="rId8"/>
    <p:sldId id="324" r:id="rId9"/>
    <p:sldId id="332" r:id="rId10"/>
    <p:sldId id="335" r:id="rId11"/>
    <p:sldId id="336" r:id="rId12"/>
    <p:sldId id="325" r:id="rId13"/>
    <p:sldId id="326" r:id="rId14"/>
    <p:sldId id="327" r:id="rId15"/>
    <p:sldId id="339"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84" d="100"/>
          <a:sy n="84" d="100"/>
        </p:scale>
        <p:origin x="15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4/21/2021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Diagrams will be according to Supervisor</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 distribution among</a:t>
            </a:r>
            <a:r>
              <a:rPr lang="en-US" baseline="0" dirty="0" smtClean="0"/>
              <a:t> students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Language, System Specs etc.</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least one interface</a:t>
            </a:r>
            <a:r>
              <a:rPr lang="en-US" baseline="0" dirty="0" smtClean="0"/>
              <a:t> 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Bullets no need to add paragraph on all slides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Figures where ever necessary to explain the system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diagrams will be in PDF and their hyperlinks should be here to make it more visible</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4/21/2021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6757F-B517-405D-9104-0175649E9A0F}" type="datetime1">
              <a:rPr lang="en-US" smtClean="0"/>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939E43-66B1-4F22-BD6B-CA060CCCE83F}" type="datetime1">
              <a:rPr lang="en-US" smtClean="0"/>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1DF76D-09B0-4CFB-9EAF-9D4CA2E1F9A5}" type="datetime1">
              <a:rPr lang="en-US" smtClean="0"/>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32277-9FAA-4AB0-82ED-28D7AF746E6A}" type="datetime1">
              <a:rPr lang="en-US" smtClean="0"/>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4714DB-9523-4435-97CE-29D749231BAD}" type="datetime1">
              <a:rPr lang="en-US" smtClean="0"/>
              <a:t>4/21/2021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77FB7C-9F71-49FC-AA78-133166F4B360}" type="datetime1">
              <a:rPr lang="en-US" smtClean="0"/>
              <a:t>4/21/2021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D4CEA0B-883C-4954-9376-19236004B43C}" type="datetime1">
              <a:rPr lang="en-US" smtClean="0"/>
              <a:t>4/21/2021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593F70-E4BA-405E-AD03-FC4110F7904F}" type="datetime1">
              <a:rPr lang="en-US" smtClean="0"/>
              <a:t>4/21/2021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3967C2-7E39-484B-ABD7-50DB41A36BCD}" type="datetime1">
              <a:rPr lang="en-US" smtClean="0"/>
              <a:t>4/21/2021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4/21/2021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4/21/2021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smtClean="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smtClean="0"/>
              <a:t>PMAS-Arid Agriculture University Rawalpindi</a:t>
            </a:r>
            <a:br>
              <a:rPr lang="en-US" sz="2400" dirty="0" smtClean="0"/>
            </a:br>
            <a:r>
              <a:rPr lang="en-US" sz="2400" dirty="0" smtClean="0"/>
              <a:t>University Institute of Information Technology</a:t>
            </a:r>
            <a:endParaRPr lang="en-US" sz="2400" dirty="0"/>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smtClean="0">
                <a:solidFill>
                  <a:schemeClr val="tx1"/>
                </a:solidFill>
              </a:rPr>
              <a:t>1. </a:t>
            </a:r>
            <a:r>
              <a:rPr lang="en-US" sz="2400" dirty="0" err="1" smtClean="0">
                <a:solidFill>
                  <a:schemeClr val="tx1"/>
                </a:solidFill>
              </a:rPr>
              <a:t>Shahid</a:t>
            </a:r>
            <a:r>
              <a:rPr lang="en-US" sz="2400" dirty="0" smtClean="0">
                <a:solidFill>
                  <a:schemeClr val="tx1"/>
                </a:solidFill>
              </a:rPr>
              <a:t> Akhter</a:t>
            </a:r>
          </a:p>
          <a:p>
            <a:pPr algn="l"/>
            <a:r>
              <a:rPr lang="en-US" sz="2400" dirty="0" smtClean="0">
                <a:solidFill>
                  <a:schemeClr val="tx1"/>
                </a:solidFill>
              </a:rPr>
              <a:t>2. Hamza Khan</a:t>
            </a:r>
          </a:p>
          <a:p>
            <a:pPr algn="l"/>
            <a:r>
              <a:rPr lang="en-US" sz="2400" dirty="0" smtClean="0">
                <a:solidFill>
                  <a:schemeClr val="tx1"/>
                </a:solidFill>
              </a:rPr>
              <a:t>3. </a:t>
            </a:r>
            <a:r>
              <a:rPr lang="en-US" sz="2400" dirty="0" err="1" smtClean="0">
                <a:solidFill>
                  <a:schemeClr val="tx1"/>
                </a:solidFill>
              </a:rPr>
              <a:t>Shuja</a:t>
            </a:r>
            <a:r>
              <a:rPr lang="en-US" sz="2400" dirty="0" smtClean="0">
                <a:solidFill>
                  <a:schemeClr val="tx1"/>
                </a:solidFill>
              </a:rPr>
              <a:t> Sultan</a:t>
            </a:r>
            <a:endParaRPr lang="en-US" sz="2400" dirty="0">
              <a:solidFill>
                <a:schemeClr val="tx1"/>
              </a:solidFill>
            </a:endParaRP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17-ARID-2038</a:t>
            </a:r>
            <a:endParaRPr lang="en-US" sz="2400" dirty="0" smtClean="0">
              <a:solidFill>
                <a:schemeClr val="tx1"/>
              </a:solidFill>
            </a:endParaRPr>
          </a:p>
          <a:p>
            <a:pPr algn="l"/>
            <a:r>
              <a:rPr lang="en-US" sz="2400" dirty="0">
                <a:solidFill>
                  <a:schemeClr val="tx1"/>
                </a:solidFill>
              </a:rPr>
              <a:t>17-ARID-1996</a:t>
            </a:r>
            <a:endParaRPr lang="en-US" sz="2400" dirty="0" smtClean="0">
              <a:solidFill>
                <a:schemeClr val="tx1"/>
              </a:solidFill>
            </a:endParaRPr>
          </a:p>
          <a:p>
            <a:pPr algn="l"/>
            <a:r>
              <a:rPr lang="en-US" sz="2400" dirty="0" smtClean="0">
                <a:solidFill>
                  <a:schemeClr val="tx1"/>
                </a:solidFill>
              </a:rPr>
              <a:t>17-ARID-2042</a:t>
            </a:r>
            <a:endParaRPr lang="en-US" sz="2400" dirty="0">
              <a:solidFill>
                <a:schemeClr val="tx1"/>
              </a:solidFill>
            </a:endParaRP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smtClean="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err="1" smtClean="0">
                <a:solidFill>
                  <a:schemeClr val="tx1"/>
                </a:solidFill>
              </a:rPr>
              <a:t>Mr.Zeeshan</a:t>
            </a:r>
            <a:r>
              <a:rPr lang="en-US" sz="2400" dirty="0" smtClean="0">
                <a:solidFill>
                  <a:schemeClr val="tx1"/>
                </a:solidFill>
              </a:rPr>
              <a:t> </a:t>
            </a:r>
            <a:r>
              <a:rPr lang="en-US" sz="2400" dirty="0" err="1" smtClean="0">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smtClean="0"/>
              <a:t>Image based Malware classification</a:t>
            </a:r>
            <a:endParaRPr lang="en-US" sz="3200" dirty="0"/>
          </a:p>
        </p:txBody>
      </p:sp>
    </p:spTree>
    <p:extLst>
      <p:ext uri="{BB962C8B-B14F-4D97-AF65-F5344CB8AC3E}">
        <p14:creationId xmlns:p14="http://schemas.microsoft.com/office/powerpoint/2010/main" val="41682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a:t>
            </a:r>
            <a:r>
              <a:rPr lang="en-AU" dirty="0" err="1" smtClean="0"/>
              <a:t>DataFlow</a:t>
            </a:r>
            <a:r>
              <a:rPr lang="en-AU" dirty="0" smtClean="0"/>
              <a: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8593"/>
            <a:ext cx="5715000" cy="5029200"/>
          </a:xfrm>
          <a:prstGeom prst="rect">
            <a:avLst/>
          </a:prstGeom>
        </p:spPr>
      </p:pic>
    </p:spTree>
    <p:extLst>
      <p:ext uri="{BB962C8B-B14F-4D97-AF65-F5344CB8AC3E}">
        <p14:creationId xmlns:p14="http://schemas.microsoft.com/office/powerpoint/2010/main" val="1625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432878"/>
            <a:ext cx="7543800" cy="4277043"/>
          </a:xfrm>
          <a:prstGeom prst="rect">
            <a:avLst/>
          </a:prstGeom>
        </p:spPr>
      </p:pic>
    </p:spTree>
    <p:extLst>
      <p:ext uri="{BB962C8B-B14F-4D97-AF65-F5344CB8AC3E}">
        <p14:creationId xmlns:p14="http://schemas.microsoft.com/office/powerpoint/2010/main" val="1211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Task Distribution</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12</a:t>
            </a:fld>
            <a:endParaRPr lang="en-US"/>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Tools:</a:t>
            </a:r>
          </a:p>
          <a:p>
            <a:pPr lvl="1"/>
            <a:r>
              <a:rPr lang="en-US" dirty="0" err="1" smtClean="0"/>
              <a:t>Pycharm</a:t>
            </a:r>
            <a:endParaRPr lang="en-US" dirty="0" smtClean="0"/>
          </a:p>
          <a:p>
            <a:pPr lvl="1"/>
            <a:r>
              <a:rPr lang="en-US" dirty="0" err="1" smtClean="0"/>
              <a:t>Vmware</a:t>
            </a:r>
            <a:endParaRPr lang="en-US" dirty="0" smtClean="0"/>
          </a:p>
          <a:p>
            <a:pPr lvl="1"/>
            <a:r>
              <a:rPr lang="en-US" dirty="0" smtClean="0"/>
              <a:t>Adobe illustrator</a:t>
            </a:r>
          </a:p>
          <a:p>
            <a:pPr lvl="1"/>
            <a:r>
              <a:rPr lang="en-US" dirty="0" err="1" smtClean="0"/>
              <a:t>Mysql</a:t>
            </a:r>
            <a:endParaRPr lang="en-US" dirty="0" smtClean="0"/>
          </a:p>
          <a:p>
            <a:pPr lvl="1"/>
            <a:r>
              <a:rPr lang="en-US" dirty="0" smtClean="0"/>
              <a:t>Cuckoo sandbox</a:t>
            </a:r>
          </a:p>
          <a:p>
            <a:pPr marL="393192" lvl="1" indent="0">
              <a:buNone/>
            </a:pPr>
            <a:endParaRPr lang="en-US" dirty="0"/>
          </a:p>
          <a:p>
            <a:pPr marL="393192" lvl="1" indent="0">
              <a:buNone/>
            </a:pPr>
            <a:r>
              <a:rPr lang="en-US" dirty="0" smtClean="0"/>
              <a:t>Technologies:</a:t>
            </a:r>
          </a:p>
          <a:p>
            <a:pPr marL="393192" lvl="1" indent="0">
              <a:buNone/>
            </a:pPr>
            <a:r>
              <a:rPr lang="en-US" dirty="0"/>
              <a:t>	</a:t>
            </a:r>
            <a:r>
              <a:rPr lang="en-US" dirty="0" smtClean="0"/>
              <a:t>Kali </a:t>
            </a:r>
            <a:r>
              <a:rPr lang="en-US" dirty="0" err="1" smtClean="0"/>
              <a:t>linux</a:t>
            </a:r>
            <a:endParaRPr lang="en-US" dirty="0" smtClean="0"/>
          </a:p>
          <a:p>
            <a:pPr marL="393192" lvl="1" indent="0">
              <a:buNone/>
            </a:pPr>
            <a:r>
              <a:rPr lang="en-US" dirty="0"/>
              <a:t>	</a:t>
            </a:r>
            <a:r>
              <a:rPr lang="en-US" dirty="0" smtClean="0"/>
              <a:t>python</a:t>
            </a:r>
          </a:p>
          <a:p>
            <a:pPr marL="393192" lvl="1" indent="0">
              <a:buNone/>
            </a:pPr>
            <a:r>
              <a:rPr lang="en-US" dirty="0"/>
              <a:t>	</a:t>
            </a:r>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3" name="Title 2"/>
          <p:cNvSpPr>
            <a:spLocks noGrp="1"/>
          </p:cNvSpPr>
          <p:nvPr>
            <p:ph type="title"/>
          </p:nvPr>
        </p:nvSpPr>
        <p:spPr/>
        <p:txBody>
          <a:bodyPr/>
          <a:lstStyle/>
          <a:p>
            <a:r>
              <a:rPr lang="en-US" dirty="0" smtClean="0"/>
              <a:t>Tools and Technologies</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 Shots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955"/>
          <a:stretch/>
        </p:blipFill>
        <p:spPr>
          <a:xfrm>
            <a:off x="172878" y="1069975"/>
            <a:ext cx="4481422" cy="4648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300" y="1069974"/>
            <a:ext cx="4358732" cy="4648201"/>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 &amp; Future Work</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spTree>
    <p:extLst>
      <p:ext uri="{BB962C8B-B14F-4D97-AF65-F5344CB8AC3E}">
        <p14:creationId xmlns:p14="http://schemas.microsoft.com/office/powerpoint/2010/main" val="1636221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16</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55000" lnSpcReduction="20000"/>
          </a:bodyPr>
          <a:lstStyle/>
          <a:p>
            <a:pPr>
              <a:buFont typeface="Wingdings" pitchFamily="2" charset="2"/>
              <a:buChar char="v"/>
            </a:pPr>
            <a:r>
              <a:rPr lang="en-US" dirty="0" smtClean="0">
                <a:solidFill>
                  <a:srgbClr val="0000FF"/>
                </a:solidFill>
              </a:rPr>
              <a:t>Introduction</a:t>
            </a:r>
          </a:p>
          <a:p>
            <a:pPr>
              <a:buFont typeface="Wingdings" pitchFamily="2" charset="2"/>
              <a:buChar char="v"/>
            </a:pPr>
            <a:r>
              <a:rPr lang="en-US" dirty="0" smtClean="0">
                <a:solidFill>
                  <a:srgbClr val="0000FF"/>
                </a:solidFill>
              </a:rPr>
              <a:t>Existing System</a:t>
            </a:r>
          </a:p>
          <a:p>
            <a:pPr>
              <a:buFont typeface="Wingdings" pitchFamily="2" charset="2"/>
              <a:buChar char="v"/>
            </a:pPr>
            <a:r>
              <a:rPr lang="en-US" dirty="0" smtClean="0">
                <a:solidFill>
                  <a:srgbClr val="0000FF"/>
                </a:solidFill>
              </a:rPr>
              <a:t>Problem Statement</a:t>
            </a:r>
          </a:p>
          <a:p>
            <a:pPr>
              <a:buFont typeface="Wingdings" pitchFamily="2" charset="2"/>
              <a:buChar char="v"/>
            </a:pPr>
            <a:r>
              <a:rPr lang="en-US" dirty="0">
                <a:solidFill>
                  <a:srgbClr val="0000FF"/>
                </a:solidFill>
              </a:rPr>
              <a:t>Proposed </a:t>
            </a:r>
            <a:r>
              <a:rPr lang="en-US" dirty="0" smtClean="0">
                <a:solidFill>
                  <a:srgbClr val="0000FF"/>
                </a:solidFill>
              </a:rPr>
              <a:t>Solution</a:t>
            </a:r>
          </a:p>
          <a:p>
            <a:pPr>
              <a:buFont typeface="Wingdings" pitchFamily="2" charset="2"/>
              <a:buChar char="v"/>
            </a:pPr>
            <a:r>
              <a:rPr lang="en-US" dirty="0" smtClean="0">
                <a:solidFill>
                  <a:srgbClr val="0000FF"/>
                </a:solidFill>
              </a:rPr>
              <a:t>Project Scope</a:t>
            </a:r>
          </a:p>
          <a:p>
            <a:pPr>
              <a:buFont typeface="Wingdings" pitchFamily="2" charset="2"/>
              <a:buChar char="v"/>
            </a:pPr>
            <a:r>
              <a:rPr lang="en-US" dirty="0" smtClean="0">
                <a:solidFill>
                  <a:srgbClr val="0000FF"/>
                </a:solidFill>
              </a:rPr>
              <a:t>Project Objectives</a:t>
            </a:r>
          </a:p>
          <a:p>
            <a:pPr>
              <a:buFont typeface="Wingdings" pitchFamily="2" charset="2"/>
              <a:buChar char="v"/>
            </a:pPr>
            <a:r>
              <a:rPr lang="en-US" dirty="0" smtClean="0">
                <a:solidFill>
                  <a:srgbClr val="0000FF"/>
                </a:solidFill>
              </a:rPr>
              <a:t>Diagrams</a:t>
            </a:r>
          </a:p>
          <a:p>
            <a:pPr lvl="2">
              <a:buFont typeface="Wingdings" pitchFamily="2" charset="2"/>
              <a:buChar char="v"/>
            </a:pPr>
            <a:r>
              <a:rPr lang="en-US" dirty="0" smtClean="0">
                <a:solidFill>
                  <a:srgbClr val="0000FF"/>
                </a:solidFill>
              </a:rPr>
              <a:t>Use case</a:t>
            </a:r>
          </a:p>
          <a:p>
            <a:pPr lvl="2">
              <a:buFont typeface="Wingdings" pitchFamily="2" charset="2"/>
              <a:buChar char="v"/>
            </a:pPr>
            <a:r>
              <a:rPr lang="en-US" dirty="0" smtClean="0">
                <a:solidFill>
                  <a:srgbClr val="0000FF"/>
                </a:solidFill>
              </a:rPr>
              <a:t>Sequence</a:t>
            </a:r>
          </a:p>
          <a:p>
            <a:pPr lvl="2">
              <a:buFont typeface="Wingdings" pitchFamily="2" charset="2"/>
              <a:buChar char="v"/>
            </a:pPr>
            <a:r>
              <a:rPr lang="en-US" dirty="0" smtClean="0">
                <a:solidFill>
                  <a:srgbClr val="0000FF"/>
                </a:solidFill>
              </a:rPr>
              <a:t>Activity</a:t>
            </a:r>
          </a:p>
          <a:p>
            <a:pPr lvl="2">
              <a:buFont typeface="Wingdings" pitchFamily="2" charset="2"/>
              <a:buChar char="v"/>
            </a:pPr>
            <a:r>
              <a:rPr lang="en-US" dirty="0" smtClean="0">
                <a:solidFill>
                  <a:srgbClr val="0000FF"/>
                </a:solidFill>
              </a:rPr>
              <a:t>Data Flow</a:t>
            </a:r>
            <a:endParaRPr lang="en-US" dirty="0">
              <a:solidFill>
                <a:srgbClr val="0000FF"/>
              </a:solidFill>
            </a:endParaRPr>
          </a:p>
          <a:p>
            <a:pPr lvl="2">
              <a:buFont typeface="Wingdings" pitchFamily="2" charset="2"/>
              <a:buChar char="v"/>
            </a:pPr>
            <a:r>
              <a:rPr lang="en-US" dirty="0" smtClean="0">
                <a:solidFill>
                  <a:srgbClr val="0000FF"/>
                </a:solidFill>
              </a:rPr>
              <a:t>Class Diagram</a:t>
            </a:r>
            <a:endParaRPr lang="en-US" dirty="0">
              <a:solidFill>
                <a:srgbClr val="0000FF"/>
              </a:solidFill>
            </a:endParaRPr>
          </a:p>
          <a:p>
            <a:pPr lvl="2">
              <a:buFont typeface="Wingdings" pitchFamily="2" charset="2"/>
              <a:buChar char="v"/>
            </a:pPr>
            <a:r>
              <a:rPr lang="en-US" dirty="0" smtClean="0">
                <a:solidFill>
                  <a:srgbClr val="0000FF"/>
                </a:solidFill>
              </a:rPr>
              <a:t>ERD</a:t>
            </a:r>
          </a:p>
          <a:p>
            <a:pPr lvl="2">
              <a:buFont typeface="Wingdings" pitchFamily="2" charset="2"/>
              <a:buChar char="v"/>
            </a:pPr>
            <a:r>
              <a:rPr lang="en-US" dirty="0" smtClean="0">
                <a:solidFill>
                  <a:srgbClr val="0000FF"/>
                </a:solidFill>
              </a:rPr>
              <a:t>Deployment</a:t>
            </a:r>
          </a:p>
          <a:p>
            <a:pPr>
              <a:buFont typeface="Wingdings" pitchFamily="2" charset="2"/>
              <a:buChar char="v"/>
            </a:pPr>
            <a:r>
              <a:rPr lang="en-US" dirty="0" smtClean="0">
                <a:solidFill>
                  <a:srgbClr val="0000FF"/>
                </a:solidFill>
              </a:rPr>
              <a:t>Tasks Distribution</a:t>
            </a:r>
          </a:p>
          <a:p>
            <a:pPr>
              <a:buFont typeface="Wingdings" pitchFamily="2" charset="2"/>
              <a:buChar char="v"/>
            </a:pPr>
            <a:r>
              <a:rPr lang="en-US" dirty="0" smtClean="0">
                <a:solidFill>
                  <a:srgbClr val="0000FF"/>
                </a:solidFill>
              </a:rPr>
              <a:t>Tools and Technologies</a:t>
            </a:r>
          </a:p>
          <a:p>
            <a:pPr>
              <a:buFont typeface="Wingdings" pitchFamily="2" charset="2"/>
              <a:buChar char="v"/>
            </a:pPr>
            <a:r>
              <a:rPr lang="en-US" dirty="0" smtClean="0">
                <a:solidFill>
                  <a:srgbClr val="0000FF"/>
                </a:solidFill>
              </a:rPr>
              <a:t>Screen Shots</a:t>
            </a:r>
          </a:p>
          <a:p>
            <a:pPr>
              <a:buFont typeface="Wingdings" pitchFamily="2" charset="2"/>
              <a:buChar char="v"/>
            </a:pPr>
            <a:r>
              <a:rPr lang="en-US" dirty="0" smtClean="0">
                <a:solidFill>
                  <a:srgbClr val="0000FF"/>
                </a:solidFill>
              </a:rPr>
              <a:t>Test Cases</a:t>
            </a:r>
          </a:p>
          <a:p>
            <a:pPr>
              <a:buFont typeface="Wingdings" pitchFamily="2" charset="2"/>
              <a:buChar char="v"/>
            </a:pPr>
            <a:r>
              <a:rPr lang="en-US" dirty="0" smtClean="0">
                <a:solidFill>
                  <a:srgbClr val="0000FF"/>
                </a:solidFill>
              </a:rPr>
              <a:t>Conclusion &amp; Future Work</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smtClean="0"/>
              <a:t>Agenda</a:t>
            </a:r>
            <a:br>
              <a:rPr lang="en-US" b="1" dirty="0" smtClean="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The most challenging part of internet security is discovering malware variants. The exponential increase in malware attacks has become one of the major threats to Internet security. </a:t>
            </a:r>
            <a:endParaRPr lang="en-US" dirty="0" smtClean="0"/>
          </a:p>
          <a:p>
            <a:r>
              <a:rPr lang="en-US" dirty="0" smtClean="0"/>
              <a:t>A </a:t>
            </a:r>
            <a:r>
              <a:rPr lang="en-US" dirty="0"/>
              <a:t>recent threat report from Symantec indicated that their 123 million sensors record thousands of malicious threat events per seconds on daily basis. </a:t>
            </a:r>
            <a:endParaRPr lang="en-US" dirty="0" smtClean="0"/>
          </a:p>
          <a:p>
            <a:r>
              <a:rPr lang="en-US" dirty="0" smtClean="0"/>
              <a:t>The </a:t>
            </a:r>
            <a:r>
              <a:rPr lang="en-US" dirty="0"/>
              <a:t>presence of malware in the internet of things (</a:t>
            </a:r>
            <a:r>
              <a:rPr lang="en-US" dirty="0" err="1"/>
              <a:t>IoT</a:t>
            </a:r>
            <a:r>
              <a:rPr lang="en-US" dirty="0"/>
              <a:t>) and mobile devices increased. According to the latest threat report from Kaspersky Lab in 2019, remove the number of users that encountered Android malware more than tripled to 1.7 mil- lion globally. </a:t>
            </a:r>
            <a:endParaRPr lang="en-US" dirty="0" smtClean="0"/>
          </a:p>
          <a:p>
            <a:r>
              <a:rPr lang="en-US" dirty="0" smtClean="0"/>
              <a:t>Connectivity </a:t>
            </a:r>
            <a:r>
              <a:rPr lang="en-US" dirty="0"/>
              <a:t>between an </a:t>
            </a:r>
            <a:r>
              <a:rPr lang="en-US" dirty="0" err="1"/>
              <a:t>IoT</a:t>
            </a:r>
            <a:r>
              <a:rPr lang="en-US" dirty="0"/>
              <a:t> device and a personal computer is established through a cloud service</a:t>
            </a:r>
            <a:r>
              <a:rPr lang="en-US" dirty="0" smtClean="0"/>
              <a:t>.. </a:t>
            </a:r>
          </a:p>
          <a:p>
            <a:r>
              <a:rPr lang="en-US" dirty="0" smtClean="0"/>
              <a:t>Malware </a:t>
            </a:r>
            <a:r>
              <a:rPr lang="en-US" dirty="0"/>
              <a:t>is separated into various classes by their functionalities i.e., Viruses, Worms, Trojans, and Backdoors. These classes further divide into families based of the type of variants. Malware writers deploy many obfuscation methods such as dead-code insertion, subroutine reordering, and code transposition, to create variants of an existing malware family in order to evade detection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93443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a:t>In law enforcement agencies throughout the world, there are growing digital forensic backlogs of un imaged, unprocessed, and unanalyzed digital devices stored in evidence lockers. The sheer volume of cases requiring digital forensic processing extends far beyond digitally executed crimes such as phishing, online sharing of illicit content, online credit card fraud, etc. In this model deep learning is used for classification of malware, the final model has 98:8% accuracy based on the validation data, and it requires raw binary of the file for analysis. </a:t>
            </a:r>
          </a:p>
          <a:p>
            <a:pPr marL="109728" indent="0">
              <a:buNone/>
            </a:pPr>
            <a:r>
              <a:rPr lang="en-US" b="1" dirty="0"/>
              <a:t> </a:t>
            </a:r>
            <a:endParaRPr lang="en-US" dirty="0"/>
          </a:p>
          <a:p>
            <a:r>
              <a:rPr lang="en-US" dirty="0"/>
              <a:t>In this system different </a:t>
            </a:r>
            <a:r>
              <a:rPr lang="en-US" dirty="0" err="1"/>
              <a:t>pretained</a:t>
            </a:r>
            <a:r>
              <a:rPr lang="en-US" dirty="0"/>
              <a:t> models like ResNet50, VGG16 etc. are used for the classification of malwares by using images. This model use Static analysis and visualization analysis for the detection and classification of malwares. Using image processing technique, </a:t>
            </a:r>
            <a:r>
              <a:rPr lang="en-US" dirty="0" err="1"/>
              <a:t>Nataraj</a:t>
            </a:r>
            <a:r>
              <a:rPr lang="en-US" dirty="0"/>
              <a:t> et al. (2011) visualized malware binaries into grayscale. Through a machine learning approach such as GIST they extracted features from malware grayscale. Accuracy reached 97.18% on a dataset containing 9458 malware samples related to 25 different malware families. it takes 1.18 s on average to identify new malware samples but if the number of images increase its average time will increase.</a:t>
            </a:r>
          </a:p>
          <a:p>
            <a:pPr marL="109728" indent="0">
              <a:buNone/>
            </a:pPr>
            <a:r>
              <a:rPr lang="en-US" b="1" dirty="0"/>
              <a:t> </a:t>
            </a:r>
            <a:endParaRPr lang="en-US" dirty="0"/>
          </a:p>
          <a:p>
            <a:r>
              <a:rPr lang="en-US" dirty="0"/>
              <a:t>This Deep learning model use both supervised and unsupervised learning model for the training purpose while in these learning models machine learning is used and deep learning is also used with grayscale images and all these come forward from binary files, in the end the classification is performed. But it achieved about 98.6% accuracy for SVM based malware detection but it consumes much time.</a:t>
            </a:r>
          </a:p>
          <a:p>
            <a:pPr marL="109728" indent="0">
              <a:buNone/>
            </a:pPr>
            <a:r>
              <a:rPr lang="en-US" b="1" dirty="0"/>
              <a:t> </a:t>
            </a:r>
            <a:endParaRPr lang="en-US" dirty="0"/>
          </a:p>
          <a:p>
            <a:r>
              <a:rPr lang="en-US" dirty="0"/>
              <a:t>Hybrid deep learning model (IMCFN) which combines the visualization and fine-tuned CNN architecture for malware detection and classification that are computationally cost-effective IMCFN algorithm is mainly divided into two parts: malware image generation and CNN fine-tuning via backpropagation technique. During the fine-tuning, they utilized data augmentation technique to improve the performance. The experimental investigation analysis was carried out by implementing the various programs in Python Programming Language. The experiment was run in NIVIDIA Ti-1080 12GB GPU for training and Intel Core i7-4790 processor with 8 GB main memory for classification.</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3" name="Title 2"/>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In All above shared models of Malware classification Accuracy is compromised and they clams high  accuracy apart from that they take much time but gives less accuracy, several models acquire high cost and their datasets are fabricated. Like in IMCFN the experiment was run in NIVIDIA Ti-1080 12GB GPU which is costly product. Several models are only for technical persons, non-technical person may have no knowledge that how to use trained model or how to use model for taking better results. As we know numbers of devices and users on internet increasing day by day and threat to data is very high because cyber security will be compromised.</a:t>
            </a:r>
          </a:p>
          <a:p>
            <a:endParaRPr lang="en-US" sz="1800" dirty="0"/>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We mainly use Image processing in our model with </a:t>
            </a:r>
            <a:r>
              <a:rPr lang="en-US" sz="2000" dirty="0" err="1"/>
              <a:t>malmig</a:t>
            </a:r>
            <a:r>
              <a:rPr lang="en-US" sz="2000" dirty="0"/>
              <a:t> dataset, in order to get an enhanced image or to extract binary data information from it and we will use combined dynamic and static visualization with </a:t>
            </a:r>
            <a:r>
              <a:rPr lang="en-US" sz="2000" dirty="0" err="1"/>
              <a:t>malmig</a:t>
            </a:r>
            <a:r>
              <a:rPr lang="en-US" sz="2000" dirty="0"/>
              <a:t> dataset to add up more accuracy. We can also create our own dataset for model training purpose.  We will use combined approach and then compare the results in such a way we can get comparatively more accuracy in less time.</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sp>
        <p:nvSpPr>
          <p:cNvPr id="3" name="Title 2"/>
          <p:cNvSpPr>
            <a:spLocks noGrp="1"/>
          </p:cNvSpPr>
          <p:nvPr>
            <p:ph type="title"/>
          </p:nvPr>
        </p:nvSpPr>
        <p:spPr/>
        <p:txBody>
          <a:bodyPr/>
          <a:lstStyle/>
          <a:p>
            <a:r>
              <a:rPr lang="en-US" dirty="0" smtClean="0"/>
              <a:t>Proposed Solution</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lvl="0" indent="0">
              <a:buNone/>
            </a:pPr>
            <a:r>
              <a:rPr lang="en-US" b="1" dirty="0"/>
              <a:t>Scope</a:t>
            </a:r>
          </a:p>
          <a:p>
            <a:pPr marL="109728" lvl="0" indent="0">
              <a:buNone/>
            </a:pPr>
            <a:r>
              <a:rPr lang="en-US" b="1" dirty="0"/>
              <a:t>Data Gathering:</a:t>
            </a:r>
            <a:endParaRPr lang="en-US" dirty="0"/>
          </a:p>
          <a:p>
            <a:r>
              <a:rPr lang="en-US" dirty="0"/>
              <a:t>In Image based Malware classification we use </a:t>
            </a:r>
            <a:r>
              <a:rPr lang="en-US" dirty="0" err="1"/>
              <a:t>Malimg</a:t>
            </a:r>
            <a:r>
              <a:rPr lang="en-US" dirty="0"/>
              <a:t> </a:t>
            </a:r>
            <a:r>
              <a:rPr lang="en-US" dirty="0" err="1"/>
              <a:t>dataset.The</a:t>
            </a:r>
            <a:r>
              <a:rPr lang="en-US" dirty="0"/>
              <a:t> </a:t>
            </a:r>
            <a:r>
              <a:rPr lang="en-US" b="1" dirty="0" err="1"/>
              <a:t>Malimg</a:t>
            </a:r>
            <a:r>
              <a:rPr lang="en-US" b="1" dirty="0"/>
              <a:t> dataset </a:t>
            </a:r>
            <a:r>
              <a:rPr lang="en-US" dirty="0"/>
              <a:t>contains </a:t>
            </a:r>
            <a:r>
              <a:rPr lang="en-US" b="1" dirty="0"/>
              <a:t>9339 </a:t>
            </a:r>
            <a:r>
              <a:rPr lang="en-US" dirty="0"/>
              <a:t>malware images, belonging to </a:t>
            </a:r>
            <a:r>
              <a:rPr lang="en-US" b="1" dirty="0"/>
              <a:t>25 </a:t>
            </a:r>
            <a:r>
              <a:rPr lang="en-US" dirty="0"/>
              <a:t>families/classes. Thus, our goal is to perform a </a:t>
            </a:r>
            <a:r>
              <a:rPr lang="en-US" b="1" dirty="0"/>
              <a:t>multi-class classification</a:t>
            </a:r>
            <a:r>
              <a:rPr lang="en-US" dirty="0"/>
              <a:t> of malware. This dataset is used for training of model. Dataset For the experiments, We will use the malware data from the Microsoft Malware Classification Challenge (BIG, 2015) on </a:t>
            </a:r>
            <a:r>
              <a:rPr lang="en-US" dirty="0" err="1"/>
              <a:t>Kaggle</a:t>
            </a:r>
            <a:r>
              <a:rPr lang="en-US" dirty="0"/>
              <a:t> (Ronen et al., 2018), the labeled training dataset of 10; 868 samples.</a:t>
            </a:r>
          </a:p>
          <a:p>
            <a:pPr marL="109728" indent="0">
              <a:buNone/>
            </a:pPr>
            <a:r>
              <a:rPr lang="en-US" dirty="0"/>
              <a:t> </a:t>
            </a:r>
          </a:p>
          <a:p>
            <a:pPr marL="109728" indent="0">
              <a:buNone/>
            </a:pPr>
            <a:r>
              <a:rPr lang="en-US" dirty="0"/>
              <a:t> </a:t>
            </a:r>
          </a:p>
          <a:p>
            <a:pPr marL="109728" lvl="0" indent="0">
              <a:buNone/>
            </a:pPr>
            <a:r>
              <a:rPr lang="en-US" b="1" dirty="0"/>
              <a:t>Data Processing:</a:t>
            </a:r>
            <a:endParaRPr lang="en-US" dirty="0"/>
          </a:p>
          <a:p>
            <a:r>
              <a:rPr lang="en-US" dirty="0"/>
              <a:t>We employed the following CNN models, each having various capabilities: VGG16 network architecture (</a:t>
            </a:r>
            <a:r>
              <a:rPr lang="en-US" dirty="0" err="1"/>
              <a:t>Simonyan</a:t>
            </a:r>
            <a:r>
              <a:rPr lang="en-US" dirty="0"/>
              <a:t> and Zisserman, 2014). This well-known CNN has a standard neural network architecture of connected layers and contains 16 layers needing to be trained, 5 convolutional layer blocks and 3 fully-connected layers. </a:t>
            </a:r>
          </a:p>
          <a:p>
            <a:endParaRPr lang="en-US" b="1" dirty="0"/>
          </a:p>
          <a:p>
            <a:pPr marL="109728" indent="0">
              <a:buNone/>
            </a:pPr>
            <a:r>
              <a:rPr lang="en-US" b="1" dirty="0" smtClean="0"/>
              <a:t>3</a:t>
            </a:r>
            <a:r>
              <a:rPr lang="en-US" b="1" dirty="0"/>
              <a:t>. Testing and training using machine learning:</a:t>
            </a:r>
            <a:endParaRPr lang="en-US" dirty="0"/>
          </a:p>
          <a:p>
            <a:r>
              <a:rPr lang="en-US" dirty="0"/>
              <a:t>Transfer learning consists of transferring the parameters of a neural network trained with a single dataset and task to another problem with a different dataset and task (</a:t>
            </a:r>
            <a:r>
              <a:rPr lang="en-US" dirty="0" err="1"/>
              <a:t>Özbulak</a:t>
            </a:r>
            <a:r>
              <a:rPr lang="en-US" dirty="0"/>
              <a:t> et al., 2016; Long et al., 2018). Many deep neural networks trained on natural images share an interesting phenomenon in common When the target dataset is significantly smaller than the base dataset, transfer learning can be a powerful tool to enable the training of a large target network without overfitting. Next, We employed the convolutional layers of VGG16 and ResNet-50 to obtain malware image bottleneck features, which then served as input in training SVM classifiers.</a:t>
            </a:r>
          </a:p>
          <a:p>
            <a:pPr marL="109728" lvl="0" indent="0">
              <a:buNone/>
            </a:pPr>
            <a:r>
              <a:rPr lang="en-US" b="1" dirty="0"/>
              <a:t>Dynamic analysis:</a:t>
            </a:r>
            <a:endParaRPr lang="en-US" dirty="0"/>
          </a:p>
          <a:p>
            <a:r>
              <a:rPr lang="en-US" dirty="0"/>
              <a:t>Dynamic analysis works by executing the malicious code in a virtual environment, simulator, and sandbox. Monitoring tools like process monitor or capture BAT install before running the malicious code. Dynamic analysis can be effective with runtime information, such as running process or by using control flow graph that could be less prone to obfuscated malware’. In the dynamic visual analysis of malware, various methods such as tree map, thread graph, and malware behavior image have been proposed.</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3" name="Title 2"/>
          <p:cNvSpPr>
            <a:spLocks noGrp="1"/>
          </p:cNvSpPr>
          <p:nvPr>
            <p:ph type="title"/>
          </p:nvPr>
        </p:nvSpPr>
        <p:spPr/>
        <p:txBody>
          <a:bodyPr/>
          <a:lstStyle/>
          <a:p>
            <a:r>
              <a:rPr lang="en-US" dirty="0" smtClean="0"/>
              <a:t>Project Scope</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37360" y="1454150"/>
            <a:ext cx="5669280" cy="4794250"/>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76400" y="1524000"/>
            <a:ext cx="5669280" cy="4171950"/>
          </a:xfrm>
          <a:prstGeom prst="rect">
            <a:avLst/>
          </a:prstGeom>
        </p:spPr>
      </p:pic>
    </p:spTree>
    <p:extLst>
      <p:ext uri="{BB962C8B-B14F-4D97-AF65-F5344CB8AC3E}">
        <p14:creationId xmlns:p14="http://schemas.microsoft.com/office/powerpoint/2010/main" val="642077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2498</TotalTime>
  <Words>638</Words>
  <Application>Microsoft Office PowerPoint</Application>
  <PresentationFormat>On-screen Show (4:3)</PresentationFormat>
  <Paragraphs>120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Lucida Sans Unicode</vt:lpstr>
      <vt:lpstr>Mangal</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Diagrams…(Use Cases)</vt:lpstr>
      <vt:lpstr>Diagrams…(Sequence)</vt:lpstr>
      <vt:lpstr>Diagrams…(DataFlow)</vt:lpstr>
      <vt:lpstr>Diagrams…(Class)</vt:lpstr>
      <vt:lpstr>Task Distribution</vt:lpstr>
      <vt:lpstr>Tools and Technologies</vt:lpstr>
      <vt:lpstr>Screen Shots</vt:lpstr>
      <vt:lpstr>Conclusion &amp;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Sjm tech</cp:lastModifiedBy>
  <cp:revision>431</cp:revision>
  <dcterms:created xsi:type="dcterms:W3CDTF">2015-08-28T04:17:17Z</dcterms:created>
  <dcterms:modified xsi:type="dcterms:W3CDTF">2021-04-21T09:45:21Z</dcterms:modified>
</cp:coreProperties>
</file>