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kar badhe" initials="ob" lastIdx="1" clrIdx="0">
    <p:extLst>
      <p:ext uri="{19B8F6BF-5375-455C-9EA6-DF929625EA0E}">
        <p15:presenceInfo xmlns:p15="http://schemas.microsoft.com/office/powerpoint/2012/main" userId="3814d052c2797c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3140" y="1472229"/>
            <a:ext cx="8825658" cy="1235691"/>
          </a:xfrm>
        </p:spPr>
        <p:txBody>
          <a:bodyPr/>
          <a:lstStyle/>
          <a:p>
            <a:r>
              <a:rPr lang="en-IN" sz="4400" dirty="0"/>
              <a:t>Online Vehicle Service Station</a:t>
            </a:r>
          </a:p>
        </p:txBody>
      </p:sp>
      <p:pic>
        <p:nvPicPr>
          <p:cNvPr id="4" name="Picture 3" descr="C:\Users\yoges\Downloads\know i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295" y="208465"/>
            <a:ext cx="1263765" cy="12637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25014" y="528109"/>
            <a:ext cx="7302321" cy="523220"/>
          </a:xfrm>
          <a:prstGeom prst="rect">
            <a:avLst/>
          </a:prstGeom>
        </p:spPr>
        <p:txBody>
          <a:bodyPr wrap="square">
            <a:spAutoFit/>
          </a:bodyPr>
          <a:lstStyle/>
          <a:p>
            <a:pPr algn="ctr"/>
            <a:r>
              <a:rPr lang="en-US" sz="2800" b="1" dirty="0"/>
              <a:t>KNOW-IT, C-DAC ACTS (ATC), Pune</a:t>
            </a:r>
            <a:endParaRPr lang="en-IN" sz="2800" b="1" dirty="0"/>
          </a:p>
        </p:txBody>
      </p:sp>
      <p:sp>
        <p:nvSpPr>
          <p:cNvPr id="7" name="Rectangle 6"/>
          <p:cNvSpPr/>
          <p:nvPr/>
        </p:nvSpPr>
        <p:spPr>
          <a:xfrm>
            <a:off x="6881428" y="3227391"/>
            <a:ext cx="6096000" cy="2400657"/>
          </a:xfrm>
          <a:prstGeom prst="rect">
            <a:avLst/>
          </a:prstGeom>
        </p:spPr>
        <p:txBody>
          <a:bodyPr>
            <a:spAutoFit/>
          </a:bodyPr>
          <a:lstStyle/>
          <a:p>
            <a:r>
              <a:rPr lang="en-IN" sz="2400" b="1" dirty="0"/>
              <a:t>Project  Group : 10</a:t>
            </a:r>
          </a:p>
          <a:p>
            <a:endParaRPr lang="en-IN" dirty="0"/>
          </a:p>
          <a:p>
            <a:r>
              <a:rPr lang="en-IN" b="1" dirty="0"/>
              <a:t>210943020048     Rutuja Snajay Malvadkar</a:t>
            </a:r>
          </a:p>
          <a:p>
            <a:r>
              <a:rPr lang="en-IN" b="1" dirty="0"/>
              <a:t>210943020060 	Omkar </a:t>
            </a:r>
            <a:r>
              <a:rPr lang="en-US" b="1" dirty="0">
                <a:latin typeface="+mj-lt"/>
                <a:cs typeface="Times New Roman" panose="02020603050405020304" pitchFamily="18" charset="0"/>
              </a:rPr>
              <a:t>Dnyaneshwar</a:t>
            </a:r>
            <a:r>
              <a:rPr lang="en-US" dirty="0">
                <a:latin typeface="Times New Roman" panose="02020603050405020304" pitchFamily="18" charset="0"/>
                <a:cs typeface="Times New Roman" panose="02020603050405020304" pitchFamily="18" charset="0"/>
              </a:rPr>
              <a:t> </a:t>
            </a:r>
            <a:r>
              <a:rPr lang="en-IN" b="1" dirty="0"/>
              <a:t>Badhe</a:t>
            </a:r>
          </a:p>
          <a:p>
            <a:r>
              <a:rPr lang="en-IN" b="1" dirty="0"/>
              <a:t>210943020084 	Saurabh </a:t>
            </a:r>
            <a:r>
              <a:rPr lang="en-US" b="1" dirty="0">
                <a:latin typeface="+mj-lt"/>
                <a:cs typeface="Times New Roman" panose="02020603050405020304" pitchFamily="18" charset="0"/>
              </a:rPr>
              <a:t>Pushparaj</a:t>
            </a:r>
            <a:r>
              <a:rPr lang="en-US" dirty="0">
                <a:latin typeface="+mj-lt"/>
                <a:cs typeface="Times New Roman" panose="02020603050405020304" pitchFamily="18" charset="0"/>
              </a:rPr>
              <a:t> </a:t>
            </a:r>
            <a:r>
              <a:rPr lang="en-IN" b="1" dirty="0"/>
              <a:t>Jagtap</a:t>
            </a:r>
            <a:endParaRPr lang="en-IN" b="1" dirty="0">
              <a:ln w="3175">
                <a:solidFill>
                  <a:schemeClr val="tx1"/>
                </a:solidFill>
              </a:ln>
            </a:endParaRPr>
          </a:p>
          <a:p>
            <a:r>
              <a:rPr lang="en-IN" b="1" dirty="0"/>
              <a:t>210943020113	Harshal Ramesh Gunjal </a:t>
            </a:r>
          </a:p>
          <a:p>
            <a:endParaRPr lang="en-IN" dirty="0"/>
          </a:p>
          <a:p>
            <a:r>
              <a:rPr lang="en-IN" b="1" dirty="0"/>
              <a:t>Guided By</a:t>
            </a:r>
            <a:r>
              <a:rPr lang="en-IN" dirty="0"/>
              <a:t>          </a:t>
            </a:r>
            <a:r>
              <a:rPr lang="en-IN" b="1" dirty="0"/>
              <a:t>Prof. Bakul Joshi</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8" y="3386397"/>
            <a:ext cx="5672445" cy="2975766"/>
          </a:xfrm>
          <a:prstGeom prst="rect">
            <a:avLst/>
          </a:prstGeom>
        </p:spPr>
      </p:pic>
    </p:spTree>
    <p:extLst>
      <p:ext uri="{BB962C8B-B14F-4D97-AF65-F5344CB8AC3E}">
        <p14:creationId xmlns:p14="http://schemas.microsoft.com/office/powerpoint/2010/main" val="120634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Future extensions</a:t>
            </a:r>
            <a:endParaRPr lang="en-IN" dirty="0"/>
          </a:p>
        </p:txBody>
      </p:sp>
      <p:sp>
        <p:nvSpPr>
          <p:cNvPr id="3" name="Content Placeholder 2"/>
          <p:cNvSpPr>
            <a:spLocks noGrp="1"/>
          </p:cNvSpPr>
          <p:nvPr>
            <p:ph idx="1"/>
          </p:nvPr>
        </p:nvSpPr>
        <p:spPr>
          <a:xfrm>
            <a:off x="875201" y="1666552"/>
            <a:ext cx="8946541" cy="4195481"/>
          </a:xfrm>
        </p:spPr>
        <p:txBody>
          <a:bodyPr/>
          <a:lstStyle/>
          <a:p>
            <a:r>
              <a:rPr lang="en-IN" dirty="0">
                <a:latin typeface="Times New Roman" panose="02020603050405020304" pitchFamily="18" charset="0"/>
                <a:cs typeface="Times New Roman" panose="02020603050405020304" pitchFamily="18" charset="0"/>
              </a:rPr>
              <a:t>Email/Text message Notification to customer about his request booking confirmation, status, and invoice of services provided</a:t>
            </a:r>
          </a:p>
          <a:p>
            <a:r>
              <a:rPr lang="en-IN" dirty="0">
                <a:latin typeface="Times New Roman" panose="02020603050405020304" pitchFamily="18" charset="0"/>
                <a:cs typeface="Times New Roman" panose="02020603050405020304" pitchFamily="18" charset="0"/>
              </a:rPr>
              <a:t>Online payment modes.</a:t>
            </a:r>
          </a:p>
          <a:p>
            <a:pPr marL="0" indent="0">
              <a:buNone/>
            </a:pPr>
            <a:endParaRPr lang="en-IN" dirty="0"/>
          </a:p>
          <a:p>
            <a:pPr marL="0" indent="0">
              <a:buNone/>
            </a:pPr>
            <a:r>
              <a:rPr lang="en-IN" b="1" dirty="0">
                <a:latin typeface="Times New Roman" panose="02020603050405020304" pitchFamily="18" charset="0"/>
                <a:cs typeface="Times New Roman" panose="02020603050405020304" pitchFamily="18" charset="0"/>
              </a:rPr>
              <a:t>Benefits of these implementations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By these implementations customer will stay updated about his requests time to time and also cashless transactions will be beneficial for customer as well as garage owners.</a:t>
            </a:r>
          </a:p>
        </p:txBody>
      </p:sp>
    </p:spTree>
    <p:extLst>
      <p:ext uri="{BB962C8B-B14F-4D97-AF65-F5344CB8AC3E}">
        <p14:creationId xmlns:p14="http://schemas.microsoft.com/office/powerpoint/2010/main" val="6581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6" y="652388"/>
            <a:ext cx="9404723" cy="1400530"/>
          </a:xfrm>
        </p:spPr>
        <p:txBody>
          <a:bodyPr/>
          <a:lstStyle/>
          <a:p>
            <a:r>
              <a:rPr lang="en-IN" sz="4400"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a:xfrm>
            <a:off x="1103312" y="2052918"/>
            <a:ext cx="9508880" cy="4195481"/>
          </a:xfrm>
        </p:spPr>
        <p:txBody>
          <a:bodyPr/>
          <a:lstStyle/>
          <a:p>
            <a:pPr algn="just"/>
            <a:r>
              <a:rPr lang="en-IN"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rPr>
              <a:t>Online Vehicle Service Station  provides better platform for customer to get their vehicle serviced by searching nearby service station. Customer can also watch the different services provided by different garage owners and price/rates for each service. He is also able to view the feedbacks given by other customers to nearby service centers and then can decide best suitable service station for him.</a:t>
            </a:r>
            <a:endParaRPr lang="en-IN" dirty="0"/>
          </a:p>
        </p:txBody>
      </p:sp>
    </p:spTree>
    <p:extLst>
      <p:ext uri="{BB962C8B-B14F-4D97-AF65-F5344CB8AC3E}">
        <p14:creationId xmlns:p14="http://schemas.microsoft.com/office/powerpoint/2010/main" val="338815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227" y="652388"/>
            <a:ext cx="5432717" cy="1400530"/>
          </a:xfrm>
        </p:spPr>
        <p:txBody>
          <a:bodyPr/>
          <a:lstStyle/>
          <a:p>
            <a:r>
              <a:rPr lang="en-IN" sz="4800" b="1" dirty="0">
                <a:latin typeface="Times New Roman" panose="02020603050405020304" pitchFamily="18" charset="0"/>
                <a:cs typeface="Times New Roman" panose="02020603050405020304" pitchFamily="18" charset="0"/>
              </a:rPr>
              <a:t>Agenda</a:t>
            </a:r>
            <a:endParaRPr lang="en-IN" sz="4800" dirty="0"/>
          </a:p>
        </p:txBody>
      </p:sp>
      <p:sp>
        <p:nvSpPr>
          <p:cNvPr id="3" name="Content Placeholder 2"/>
          <p:cNvSpPr>
            <a:spLocks noGrp="1"/>
          </p:cNvSpPr>
          <p:nvPr>
            <p:ph idx="1"/>
          </p:nvPr>
        </p:nvSpPr>
        <p:spPr>
          <a:xfrm>
            <a:off x="841403" y="1821098"/>
            <a:ext cx="8946541" cy="4335003"/>
          </a:xfrm>
        </p:spPr>
        <p:txBody>
          <a:bodyPr>
            <a:no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Project introduction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Project architecture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Technology platform used for project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User roles and responsibilities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Division of work within team</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Details of my contribution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Known issues if any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Future extensions if any</a:t>
            </a:r>
          </a:p>
        </p:txBody>
      </p:sp>
    </p:spTree>
    <p:extLst>
      <p:ext uri="{BB962C8B-B14F-4D97-AF65-F5344CB8AC3E}">
        <p14:creationId xmlns:p14="http://schemas.microsoft.com/office/powerpoint/2010/main" val="360911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26960"/>
            <a:ext cx="9404723" cy="1092747"/>
          </a:xfrm>
        </p:spPr>
        <p:txBody>
          <a:bodyPr/>
          <a:lstStyle/>
          <a:p>
            <a:r>
              <a:rPr lang="en-IN" sz="4400" b="1" dirty="0">
                <a:latin typeface="Times New Roman" panose="02020603050405020304" pitchFamily="18" charset="0"/>
                <a:cs typeface="Times New Roman" panose="02020603050405020304" pitchFamily="18" charset="0"/>
              </a:rPr>
              <a:t>Project Introduction</a:t>
            </a:r>
            <a:endParaRPr lang="en-IN" dirty="0"/>
          </a:p>
        </p:txBody>
      </p:sp>
      <p:sp>
        <p:nvSpPr>
          <p:cNvPr id="3" name="Content Placeholder 2"/>
          <p:cNvSpPr>
            <a:spLocks noGrp="1"/>
          </p:cNvSpPr>
          <p:nvPr>
            <p:ph idx="1"/>
          </p:nvPr>
        </p:nvSpPr>
        <p:spPr>
          <a:xfrm>
            <a:off x="1103312" y="1872614"/>
            <a:ext cx="8946541" cy="4195481"/>
          </a:xfrm>
        </p:spPr>
        <p:txBody>
          <a:bodyPr>
            <a:normAutofit lnSpcReduction="10000"/>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Purpose of the project</a:t>
            </a:r>
          </a:p>
          <a:p>
            <a:pPr marL="0" indent="0" algn="just">
              <a:buNone/>
            </a:pPr>
            <a:r>
              <a:rPr lang="en-US" dirty="0">
                <a:latin typeface="Times New Roman" panose="02020603050405020304" pitchFamily="18" charset="0"/>
                <a:cs typeface="Times New Roman" panose="02020603050405020304" pitchFamily="18" charset="0"/>
              </a:rPr>
              <a:t>    The main objective of this project is to provide a platform for the garage owners to keep track of service requests from the customers. This System will also help the customer to find out the best service centers based on reviews of customers. Customer will get specific time to drop the vehicle at the service centers which will avoid wastage of time. Mechanics working in the service center even can maintain record about their task more efficiently.</a:t>
            </a:r>
          </a:p>
          <a:p>
            <a:pPr marL="0" indent="0">
              <a:buNone/>
            </a:pPr>
            <a:r>
              <a:rPr lang="en-IN" b="1" dirty="0">
                <a:solidFill>
                  <a:schemeClr val="accent1"/>
                </a:solidFill>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rPr>
              <a:t>	Need</a:t>
            </a:r>
          </a:p>
          <a:p>
            <a:pPr marL="0" indent="0">
              <a:buNone/>
            </a:pPr>
            <a:r>
              <a:rPr lang="en-US" dirty="0">
                <a:latin typeface="Times New Roman" panose="02020603050405020304" pitchFamily="18" charset="0"/>
                <a:cs typeface="Times New Roman" panose="02020603050405020304" pitchFamily="18" charset="0"/>
              </a:rPr>
              <a:t>      Currently vehicle servicing management has become a tedious job. It is difficult for small scale businesses to maintain data for longer time as they are using paper based system. Customers also need to find nearest garage which provide authentic service.</a:t>
            </a:r>
            <a:r>
              <a:rPr lang="en-US" kern="50" dirty="0">
                <a:latin typeface="Times New Roman" panose="02020603050405020304" pitchFamily="18" charset="0"/>
                <a:ea typeface="SimSun" panose="02010600030101010101" pitchFamily="2" charset="-122"/>
                <a:cs typeface="Times New Roman" panose="02020603050405020304" pitchFamily="18" charset="0"/>
              </a:rPr>
              <a:t> Thus, online Vehicle service station is proposed to assist people and fulfill their requirements easily.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6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34" y="439839"/>
            <a:ext cx="9404723" cy="1400530"/>
          </a:xfrm>
        </p:spPr>
        <p:txBody>
          <a:bodyPr/>
          <a:lstStyle/>
          <a:p>
            <a:r>
              <a:rPr lang="en-IN" sz="4400" b="1" dirty="0">
                <a:latin typeface="Times New Roman" panose="02020603050405020304" pitchFamily="18" charset="0"/>
                <a:cs typeface="Times New Roman" panose="02020603050405020304" pitchFamily="18" charset="0"/>
              </a:rPr>
              <a:t>Project Architecture</a:t>
            </a:r>
            <a:endParaRPr lang="en-IN" dirty="0"/>
          </a:p>
        </p:txBody>
      </p:sp>
      <p:pic>
        <p:nvPicPr>
          <p:cNvPr id="4" name="Content Placeholder 4">
            <a:extLst>
              <a:ext uri="{FF2B5EF4-FFF2-40B4-BE49-F238E27FC236}">
                <a16:creationId xmlns:a16="http://schemas.microsoft.com/office/drawing/2014/main" id="{0D392550-DF61-4D0D-8A86-3D8ABD897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834" y="1672944"/>
            <a:ext cx="6513932" cy="4302854"/>
          </a:xfrm>
          <a:prstGeom prst="rect">
            <a:avLst/>
          </a:prstGeom>
        </p:spPr>
      </p:pic>
    </p:spTree>
    <p:extLst>
      <p:ext uri="{BB962C8B-B14F-4D97-AF65-F5344CB8AC3E}">
        <p14:creationId xmlns:p14="http://schemas.microsoft.com/office/powerpoint/2010/main" val="299750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Technology platform used for project</a:t>
            </a:r>
            <a:endParaRPr lang="en-IN" dirty="0"/>
          </a:p>
        </p:txBody>
      </p:sp>
      <p:sp>
        <p:nvSpPr>
          <p:cNvPr id="3" name="Content Placeholder 2"/>
          <p:cNvSpPr>
            <a:spLocks noGrp="1"/>
          </p:cNvSpPr>
          <p:nvPr>
            <p:ph idx="1"/>
          </p:nvPr>
        </p:nvSpPr>
        <p:spPr>
          <a:xfrm>
            <a:off x="1104293" y="1853248"/>
            <a:ext cx="8946541" cy="4521794"/>
          </a:xfrm>
        </p:spPr>
        <p:txBody>
          <a:bodyPr>
            <a:normAutofit fontScale="92500" lnSpcReduction="20000"/>
          </a:bodyPr>
          <a:lstStyle/>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Technologies used :</a:t>
            </a:r>
          </a:p>
          <a:p>
            <a:pPr marL="0" indent="0">
              <a:buNone/>
            </a:pPr>
            <a:r>
              <a:rPr lang="en-IN" sz="2200" dirty="0">
                <a:latin typeface="Times New Roman" panose="02020603050405020304" pitchFamily="18" charset="0"/>
                <a:cs typeface="Times New Roman" panose="02020603050405020304" pitchFamily="18" charset="0"/>
              </a:rPr>
              <a:t>	Front end : HTML, CSS, </a:t>
            </a:r>
            <a:r>
              <a:rPr lang="en-IN" sz="2200" dirty="0" err="1">
                <a:latin typeface="Times New Roman" panose="02020603050405020304" pitchFamily="18" charset="0"/>
                <a:cs typeface="Times New Roman" panose="02020603050405020304" pitchFamily="18" charset="0"/>
              </a:rPr>
              <a:t>Javascript</a:t>
            </a:r>
            <a:r>
              <a:rPr lang="en-IN" sz="2200" dirty="0">
                <a:latin typeface="Times New Roman" panose="02020603050405020304" pitchFamily="18" charset="0"/>
                <a:cs typeface="Times New Roman" panose="02020603050405020304" pitchFamily="18" charset="0"/>
              </a:rPr>
              <a:t>, React JS</a:t>
            </a:r>
          </a:p>
          <a:p>
            <a:pPr marL="0" indent="0">
              <a:buNone/>
            </a:pPr>
            <a:r>
              <a:rPr lang="en-IN" sz="2200" dirty="0">
                <a:latin typeface="Times New Roman" panose="02020603050405020304" pitchFamily="18" charset="0"/>
                <a:cs typeface="Times New Roman" panose="02020603050405020304" pitchFamily="18" charset="0"/>
              </a:rPr>
              <a:t>	Middle tier : </a:t>
            </a:r>
            <a:r>
              <a:rPr lang="en-IN" sz="2200" dirty="0" err="1">
                <a:latin typeface="Times New Roman" panose="02020603050405020304" pitchFamily="18" charset="0"/>
                <a:cs typeface="Times New Roman" panose="02020603050405020304" pitchFamily="18" charset="0"/>
              </a:rPr>
              <a:t>Springboot</a:t>
            </a:r>
            <a:r>
              <a:rPr lang="en-IN" sz="2200" dirty="0">
                <a:latin typeface="Times New Roman" panose="02020603050405020304" pitchFamily="18" charset="0"/>
                <a:cs typeface="Times New Roman" panose="02020603050405020304" pitchFamily="18" charset="0"/>
              </a:rPr>
              <a:t>, Hibernate</a:t>
            </a:r>
          </a:p>
          <a:p>
            <a:pPr marL="0" indent="0">
              <a:buNone/>
            </a:pPr>
            <a:r>
              <a:rPr lang="en-IN" sz="2200" dirty="0">
                <a:latin typeface="Times New Roman" panose="02020603050405020304" pitchFamily="18" charset="0"/>
                <a:cs typeface="Times New Roman" panose="02020603050405020304" pitchFamily="18" charset="0"/>
              </a:rPr>
              <a:t>	Database : MySQL</a:t>
            </a:r>
          </a:p>
          <a:p>
            <a:pPr marL="0" indent="0">
              <a:buNone/>
            </a:pPr>
            <a:r>
              <a:rPr lang="en-IN" sz="2200" dirty="0">
                <a:solidFill>
                  <a:schemeClr val="accent1"/>
                </a:solidFill>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Compared to other frontend frameworks, the React code is easier to maintain and is flexible due to its modular structure.</a:t>
            </a:r>
          </a:p>
          <a:p>
            <a:pPr marL="914400" lvl="1" indent="-457200">
              <a:lnSpc>
                <a:spcPct val="110000"/>
              </a:lnSpc>
              <a:buFont typeface="+mj-lt"/>
              <a:buAutoNum type="arabicPeriod"/>
            </a:pPr>
            <a:r>
              <a:rPr lang="en-US" sz="2000" dirty="0">
                <a:latin typeface="Times New Roman" panose="02020603050405020304" pitchFamily="18" charset="0"/>
                <a:cs typeface="Times New Roman" panose="02020603050405020304" pitchFamily="18" charset="0"/>
              </a:rPr>
              <a:t>The core of the framework offers a virtual DOM program and server-side rendering, which makes complex apps run extremely fast.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4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56824"/>
            <a:ext cx="9470243" cy="5591576"/>
          </a:xfrm>
        </p:spPr>
        <p:txBody>
          <a:bodyPr>
            <a:normAutofit fontScale="85000" lnSpcReduction="20000"/>
          </a:bodyPr>
          <a:lstStyle/>
          <a:p>
            <a:r>
              <a:rPr lang="en-IN" sz="2400" b="1" dirty="0">
                <a:latin typeface="Times New Roman" panose="02020603050405020304" pitchFamily="18" charset="0"/>
                <a:cs typeface="Times New Roman" panose="02020603050405020304" pitchFamily="18" charset="0"/>
              </a:rPr>
              <a:t>Spring boot</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It quickly releases the app in production environment and follows some development model ‘defaults opinionated approach’ i.e. spring boot will configure few things automatically.</a:t>
            </a:r>
          </a:p>
          <a:p>
            <a:pPr marL="514350" indent="-514350">
              <a:lnSpc>
                <a:spcPct val="120000"/>
              </a:lnSpc>
              <a:buFont typeface="+mj-lt"/>
              <a:buAutoNum type="arabicPeriod"/>
            </a:pPr>
            <a:r>
              <a:rPr lang="en-IN" dirty="0">
                <a:latin typeface="Times New Roman" panose="02020603050405020304" pitchFamily="18" charset="0"/>
                <a:cs typeface="Times New Roman" panose="02020603050405020304" pitchFamily="18" charset="0"/>
              </a:rPr>
              <a:t>Spring boot comes with embedded tomcat server so there is no any context root and hence application is deployed as self deployable unit.</a:t>
            </a:r>
          </a:p>
          <a:p>
            <a:pPr marL="0" indent="0">
              <a:buNone/>
            </a:pPr>
            <a:endParaRPr lang="en-IN" sz="1000" dirty="0"/>
          </a:p>
          <a:p>
            <a:r>
              <a:rPr lang="en-IN" sz="2400" b="1" dirty="0">
                <a:latin typeface="Times New Roman" panose="02020603050405020304" pitchFamily="18" charset="0"/>
                <a:cs typeface="Times New Roman" panose="02020603050405020304" pitchFamily="18" charset="0"/>
              </a:rPr>
              <a:t>MySQL</a:t>
            </a:r>
          </a:p>
          <a:p>
            <a:pPr marL="514350" indent="-514350">
              <a:lnSpc>
                <a:spcPct val="120000"/>
              </a:lnSpc>
              <a:buFont typeface="+mj-lt"/>
              <a:buAutoNum type="arabicPeriod"/>
            </a:pP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Drupal, Joomla, Facebook and Twitter. The data security and support for transactional processing that accompany the recent version of MySQL, can greatly benefit any business especially if it is an </a:t>
            </a:r>
            <a:r>
              <a:rPr lang="en-US" dirty="0" err="1">
                <a:latin typeface="Times New Roman" panose="02020603050405020304" pitchFamily="18" charset="0"/>
                <a:cs typeface="Times New Roman" panose="02020603050405020304" pitchFamily="18" charset="0"/>
              </a:rPr>
              <a:t>eCommerce</a:t>
            </a:r>
            <a:r>
              <a:rPr lang="en-US" dirty="0">
                <a:latin typeface="Times New Roman" panose="02020603050405020304" pitchFamily="18" charset="0"/>
                <a:cs typeface="Times New Roman" panose="02020603050405020304" pitchFamily="18" charset="0"/>
              </a:rPr>
              <a:t> business that involves frequent money transfers.</a:t>
            </a:r>
          </a:p>
          <a:p>
            <a:pPr marL="514350" indent="-514350">
              <a:lnSpc>
                <a:spcPct val="120000"/>
              </a:lnSpc>
              <a:buFont typeface="+mj-lt"/>
              <a:buAutoNum type="arabicPeriod"/>
            </a:pPr>
            <a:r>
              <a:rPr lang="en-US" dirty="0">
                <a:latin typeface="Times New Roman" panose="02020603050405020304" pitchFamily="18" charset="0"/>
                <a:cs typeface="Times New Roman" panose="02020603050405020304" pitchFamily="18" charset="0"/>
              </a:rPr>
              <a:t>MySQL offers unmatched scalability to facilitate the management of deeply embedded apps using a smaller footprint even in massive warehouses that stack terabytes of data. On-demand flexibility is the star feature of  MySQL. This open source solution allows complete customization to </a:t>
            </a:r>
            <a:r>
              <a:rPr lang="en-US" dirty="0" err="1">
                <a:latin typeface="Times New Roman" panose="02020603050405020304" pitchFamily="18" charset="0"/>
                <a:cs typeface="Times New Roman" panose="02020603050405020304" pitchFamily="18" charset="0"/>
              </a:rPr>
              <a:t>eCommerce</a:t>
            </a:r>
            <a:r>
              <a:rPr lang="en-US" dirty="0">
                <a:latin typeface="Times New Roman" panose="02020603050405020304" pitchFamily="18" charset="0"/>
                <a:cs typeface="Times New Roman" panose="02020603050405020304" pitchFamily="18" charset="0"/>
              </a:rPr>
              <a:t> businesses with unique database server requirements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98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User roles and responsibilities</a:t>
            </a:r>
            <a:endParaRPr lang="en-IN" dirty="0"/>
          </a:p>
        </p:txBody>
      </p:sp>
      <p:sp>
        <p:nvSpPr>
          <p:cNvPr id="3" name="Content Placeholder 2"/>
          <p:cNvSpPr>
            <a:spLocks noGrp="1"/>
          </p:cNvSpPr>
          <p:nvPr>
            <p:ph idx="1"/>
          </p:nvPr>
        </p:nvSpPr>
        <p:spPr>
          <a:xfrm>
            <a:off x="1103312" y="1481070"/>
            <a:ext cx="9161150" cy="5280338"/>
          </a:xfrm>
        </p:spPr>
        <p:txBody>
          <a:bodyPr>
            <a:normAutofit fontScale="25000" lnSpcReduction="20000"/>
          </a:bodyPr>
          <a:lstStyle/>
          <a:p>
            <a:pPr marL="514350" indent="-514350">
              <a:buFont typeface="+mj-lt"/>
              <a:buAutoNum type="arabicPeriod"/>
            </a:pPr>
            <a:r>
              <a:rPr lang="en-IN" sz="8800" b="1" dirty="0">
                <a:latin typeface="Times New Roman" panose="02020603050405020304" pitchFamily="18" charset="0"/>
                <a:cs typeface="Times New Roman" panose="02020603050405020304" pitchFamily="18" charset="0"/>
              </a:rPr>
              <a:t>User roles :</a:t>
            </a:r>
          </a:p>
          <a:p>
            <a:pPr lvl="1"/>
            <a:r>
              <a:rPr lang="en-IN" sz="7200" dirty="0">
                <a:latin typeface="Times New Roman" panose="02020603050405020304" pitchFamily="18" charset="0"/>
                <a:cs typeface="Times New Roman" panose="02020603050405020304" pitchFamily="18" charset="0"/>
              </a:rPr>
              <a:t>    Admin</a:t>
            </a:r>
          </a:p>
          <a:p>
            <a:pPr lvl="1"/>
            <a:r>
              <a:rPr lang="en-IN" sz="7200" dirty="0">
                <a:latin typeface="Times New Roman" panose="02020603050405020304" pitchFamily="18" charset="0"/>
                <a:cs typeface="Times New Roman" panose="02020603050405020304" pitchFamily="18" charset="0"/>
              </a:rPr>
              <a:t>   Owner </a:t>
            </a:r>
          </a:p>
          <a:p>
            <a:pPr lvl="1"/>
            <a:r>
              <a:rPr lang="en-IN" sz="7200" dirty="0">
                <a:latin typeface="Times New Roman" panose="02020603050405020304" pitchFamily="18" charset="0"/>
                <a:cs typeface="Times New Roman" panose="02020603050405020304" pitchFamily="18" charset="0"/>
              </a:rPr>
              <a:t>   Employee</a:t>
            </a:r>
          </a:p>
          <a:p>
            <a:pPr lvl="1"/>
            <a:r>
              <a:rPr lang="en-IN" sz="7200" dirty="0">
                <a:latin typeface="Times New Roman" panose="02020603050405020304" pitchFamily="18" charset="0"/>
                <a:cs typeface="Times New Roman" panose="02020603050405020304" pitchFamily="18" charset="0"/>
              </a:rPr>
              <a:t>   Customer</a:t>
            </a:r>
          </a:p>
          <a:p>
            <a:pPr marL="457200" lvl="1" indent="0">
              <a:buNone/>
            </a:pPr>
            <a:endParaRPr lang="en-IN" sz="72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9600" b="1" dirty="0">
                <a:latin typeface="Times New Roman" panose="02020603050405020304" pitchFamily="18" charset="0"/>
                <a:cs typeface="Times New Roman" panose="02020603050405020304" pitchFamily="18" charset="0"/>
              </a:rPr>
              <a:t>Responsibilities</a:t>
            </a:r>
            <a:r>
              <a:rPr lang="en-IN" sz="8800" b="1" dirty="0">
                <a:latin typeface="Times New Roman" panose="02020603050405020304" pitchFamily="18" charset="0"/>
                <a:cs typeface="Times New Roman" panose="02020603050405020304" pitchFamily="18" charset="0"/>
              </a:rPr>
              <a:t> for each user : </a:t>
            </a:r>
          </a:p>
          <a:p>
            <a:pPr marL="0" indent="0">
              <a:buNone/>
            </a:pPr>
            <a:r>
              <a:rPr lang="en-IN" dirty="0">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Admin :             -Add Owners</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-V</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iew all the feedbacks provided by customers and generate report</a:t>
            </a:r>
            <a:endParaRPr lang="en-IN" sz="7200" dirty="0">
              <a:latin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Owner :     </a:t>
            </a:r>
            <a:r>
              <a:rPr lang="en-US" sz="7200" dirty="0">
                <a:latin typeface="Times New Roman" panose="02020603050405020304" pitchFamily="18" charset="0"/>
                <a:cs typeface="Times New Roman" panose="02020603050405020304" pitchFamily="18" charset="0"/>
              </a:rPr>
              <a:t>	  -Create Employee Accounts</a:t>
            </a:r>
            <a:endParaRPr lang="en-US" sz="72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C</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onfirm request of customer</a:t>
            </a: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-M</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anage and update the stock.</a:t>
            </a: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Assign service requests to employee</a:t>
            </a:r>
            <a:r>
              <a:rPr lang="en-US" sz="7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latin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	                  -Add service details(category ,service ,price ,description)</a:t>
            </a:r>
            <a:endParaRPr lang="en-IN" sz="7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12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641" y="661999"/>
            <a:ext cx="10449038" cy="5571376"/>
          </a:xfrm>
        </p:spPr>
        <p:txBody>
          <a:bodyPr>
            <a:normAutofit fontScale="92500" lnSpcReduction="10000"/>
          </a:bodyPr>
          <a:lstStyle/>
          <a:p>
            <a:pPr lvl="1"/>
            <a:r>
              <a:rPr lang="en-IN" sz="2000" dirty="0">
                <a:latin typeface="Times New Roman" panose="02020603050405020304" pitchFamily="18" charset="0"/>
                <a:cs typeface="Times New Roman" panose="02020603050405020304" pitchFamily="18" charset="0"/>
              </a:rPr>
              <a:t> Employee:   - </a:t>
            </a:r>
            <a:r>
              <a:rPr lang="en-US" sz="2000"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reate invoice, update service status 			    	                      </a:t>
            </a:r>
          </a:p>
          <a:p>
            <a:pPr marL="457200" lvl="1" indent="0">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Manage stock</a:t>
            </a:r>
          </a:p>
          <a:p>
            <a:pPr marL="457200" lvl="1" indent="0">
              <a:buNone/>
            </a:pPr>
            <a:r>
              <a:rPr lang="en-IN" sz="2000" dirty="0">
                <a:latin typeface="Times New Roman" panose="02020603050405020304" pitchFamily="18" charset="0"/>
                <a:cs typeface="Times New Roman" panose="02020603050405020304" pitchFamily="18" charset="0"/>
              </a:rPr>
              <a:t>			   - Generate Invoice</a:t>
            </a:r>
          </a:p>
          <a:p>
            <a:pPr lvl="1"/>
            <a:r>
              <a:rPr lang="en-IN" sz="2000" dirty="0">
                <a:latin typeface="Times New Roman" panose="02020603050405020304" pitchFamily="18" charset="0"/>
                <a:cs typeface="Times New Roman" panose="02020603050405020304" pitchFamily="18" charset="0"/>
              </a:rPr>
              <a:t>Customer:    - </a:t>
            </a:r>
            <a:r>
              <a:rPr lang="en-US" sz="2000" dirty="0">
                <a:latin typeface="Times New Roman" panose="02020603050405020304" pitchFamily="18" charset="0"/>
                <a:cs typeface="Times New Roman" panose="02020603050405020304" pitchFamily="18" charset="0"/>
              </a:rPr>
              <a:t>Book Appointment with nearby garages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 Give Feedback</a:t>
            </a:r>
            <a:endParaRPr lang="en-IN"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3.   Use case for each role</a:t>
            </a:r>
          </a:p>
          <a:p>
            <a:pPr lvl="1"/>
            <a:r>
              <a:rPr lang="en-IN" sz="2000" dirty="0">
                <a:latin typeface="Times New Roman" panose="02020603050405020304" pitchFamily="18" charset="0"/>
                <a:cs typeface="Times New Roman" panose="02020603050405020304" pitchFamily="18" charset="0"/>
              </a:rPr>
              <a:t>Admin :    Login ,Update Account ,Add Owner , Enable/Disable Accounts , Generate</a:t>
            </a:r>
            <a:r>
              <a:rPr lang="en-IN" dirty="0">
                <a:latin typeface="Times New Roman" panose="02020603050405020304" pitchFamily="18" charset="0"/>
                <a:cs typeface="Times New Roman" panose="02020603050405020304" pitchFamily="18" charset="0"/>
              </a:rPr>
              <a:t> </a:t>
            </a:r>
          </a:p>
          <a:p>
            <a:pPr marL="457200" lvl="1" indent="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Reports.</a:t>
            </a:r>
          </a:p>
          <a:p>
            <a:pPr lvl="1"/>
            <a:r>
              <a:rPr lang="en-IN" sz="2000" dirty="0">
                <a:latin typeface="Times New Roman" panose="02020603050405020304" pitchFamily="18" charset="0"/>
                <a:cs typeface="Times New Roman" panose="02020603050405020304" pitchFamily="18" charset="0"/>
              </a:rPr>
              <a:t>Owner :    Login , Upload Information about Service , Confirm Request of  Customer,	          				Create Staff Account , Manage Stock , View Feedbacks</a:t>
            </a:r>
          </a:p>
          <a:p>
            <a:pPr lvl="1"/>
            <a:r>
              <a:rPr lang="en-IN" sz="2000" dirty="0">
                <a:latin typeface="Times New Roman" panose="02020603050405020304" pitchFamily="18" charset="0"/>
                <a:cs typeface="Times New Roman" panose="02020603050405020304" pitchFamily="18" charset="0"/>
              </a:rPr>
              <a:t>Employee: Login , Update Password , View Service Requests , Update Service 		           					Status , Update Stock Information , Generate Invoice</a:t>
            </a:r>
          </a:p>
          <a:p>
            <a:pPr lvl="1"/>
            <a:r>
              <a:rPr lang="en-IN" sz="2000" dirty="0">
                <a:latin typeface="Times New Roman" panose="02020603050405020304" pitchFamily="18" charset="0"/>
                <a:cs typeface="Times New Roman" panose="02020603050405020304" pitchFamily="18" charset="0"/>
              </a:rPr>
              <a:t>Customer: Register , Login, Search Nearby Garages , Book Appointment , View 		          					Invoice , Give Feedback</a:t>
            </a:r>
          </a:p>
          <a:p>
            <a:pPr marL="457200" lvl="1"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61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Details of my contribution</a:t>
            </a:r>
            <a:endParaRPr lang="en-IN" dirty="0"/>
          </a:p>
        </p:txBody>
      </p:sp>
      <p:sp>
        <p:nvSpPr>
          <p:cNvPr id="3" name="Content Placeholder 2"/>
          <p:cNvSpPr>
            <a:spLocks noGrp="1"/>
          </p:cNvSpPr>
          <p:nvPr>
            <p:ph idx="1"/>
          </p:nvPr>
        </p:nvSpPr>
        <p:spPr>
          <a:xfrm>
            <a:off x="646111" y="1666551"/>
            <a:ext cx="8946541" cy="4195481"/>
          </a:xfrm>
        </p:spPr>
        <p:txBody>
          <a:bodyPr/>
          <a:lstStyle/>
          <a:p>
            <a:pPr>
              <a:lnSpc>
                <a:spcPct val="110000"/>
              </a:lnSpc>
            </a:pPr>
            <a:r>
              <a:rPr lang="en-IN"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pPr>
              <a:lnSpc>
                <a:spcPct val="110000"/>
              </a:lnSpc>
            </a:pPr>
            <a:r>
              <a:rPr lang="en-IN" dirty="0">
                <a:latin typeface="Times New Roman" panose="02020603050405020304" pitchFamily="18" charset="0"/>
                <a:cs typeface="Times New Roman" panose="02020603050405020304" pitchFamily="18" charset="0"/>
              </a:rPr>
              <a:t>First of all we completed documentation part by making BRS and SRS document, ER diagram, zero level DFD and page navigation diagram.</a:t>
            </a:r>
          </a:p>
          <a:p>
            <a:pPr>
              <a:lnSpc>
                <a:spcPct val="110000"/>
              </a:lnSpc>
            </a:pPr>
            <a:r>
              <a:rPr lang="en-IN"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pPr>
              <a:lnSpc>
                <a:spcPct val="110000"/>
              </a:lnSpc>
            </a:pPr>
            <a:r>
              <a:rPr lang="en-IN" dirty="0">
                <a:latin typeface="Times New Roman" panose="02020603050405020304" pitchFamily="18" charset="0"/>
                <a:cs typeface="Times New Roman" panose="02020603050405020304" pitchFamily="18" charset="0"/>
              </a:rPr>
              <a:t>Further we worked on main use cases such as – book/view appointment , add/view service details , add/view stock ,add/view city and area, generate/view feedback.</a:t>
            </a:r>
          </a:p>
        </p:txBody>
      </p:sp>
    </p:spTree>
    <p:extLst>
      <p:ext uri="{BB962C8B-B14F-4D97-AF65-F5344CB8AC3E}">
        <p14:creationId xmlns:p14="http://schemas.microsoft.com/office/powerpoint/2010/main" val="142312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270</TotalTime>
  <Words>1021</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Online Vehicle Service Station</vt:lpstr>
      <vt:lpstr>Agenda</vt:lpstr>
      <vt:lpstr>Project Introduction</vt:lpstr>
      <vt:lpstr>Project Architecture</vt:lpstr>
      <vt:lpstr>Technology platform used for project</vt:lpstr>
      <vt:lpstr>PowerPoint Presentation</vt:lpstr>
      <vt:lpstr>User roles and responsibilities</vt:lpstr>
      <vt:lpstr>PowerPoint Presentation</vt:lpstr>
      <vt:lpstr>Details of my contribution</vt:lpstr>
      <vt:lpstr>Future extensions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Vehicle Service Station</dc:title>
  <dc:creator>Harshal Gunjal</dc:creator>
  <cp:lastModifiedBy>ETBA024Rutuja Malvadkar</cp:lastModifiedBy>
  <cp:revision>21</cp:revision>
  <dcterms:created xsi:type="dcterms:W3CDTF">2022-04-14T08:04:54Z</dcterms:created>
  <dcterms:modified xsi:type="dcterms:W3CDTF">2022-04-14T19:15:58Z</dcterms:modified>
</cp:coreProperties>
</file>