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Oswald"/>
      <p:regular r:id="rId21"/>
      <p:bold r:id="rId22"/>
    </p:embeddedFont>
    <p:embeddedFont>
      <p:font typeface="Barlow Light"/>
      <p:regular r:id="rId23"/>
      <p:bold r:id="rId24"/>
      <p:italic r:id="rId25"/>
      <p:boldItalic r:id="rId26"/>
    </p:embeddedFont>
    <p:embeddedFont>
      <p:font typeface="Barlow"/>
      <p:regular r:id="rId27"/>
      <p:bold r:id="rId28"/>
      <p:italic r:id="rId29"/>
      <p:boldItalic r:id="rId30"/>
    </p:embeddedFont>
    <p:embeddedFont>
      <p:font typeface="Source Sans Pr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Oswald-bold.fntdata"/><Relationship Id="rId21" Type="http://schemas.openxmlformats.org/officeDocument/2006/relationships/font" Target="fonts/Oswald-regular.fntdata"/><Relationship Id="rId24" Type="http://schemas.openxmlformats.org/officeDocument/2006/relationships/font" Target="fonts/BarlowLight-bold.fntdata"/><Relationship Id="rId23" Type="http://schemas.openxmlformats.org/officeDocument/2006/relationships/font" Target="fonts/BarlowLigh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arlowLight-boldItalic.fntdata"/><Relationship Id="rId25" Type="http://schemas.openxmlformats.org/officeDocument/2006/relationships/font" Target="fonts/BarlowLight-italic.fntdata"/><Relationship Id="rId28" Type="http://schemas.openxmlformats.org/officeDocument/2006/relationships/font" Target="fonts/Barlow-bold.fntdata"/><Relationship Id="rId27" Type="http://schemas.openxmlformats.org/officeDocument/2006/relationships/font" Target="fonts/Barlow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Pro-regular.fntdata"/><Relationship Id="rId30" Type="http://schemas.openxmlformats.org/officeDocument/2006/relationships/font" Target="fonts/Barlow-boldItalic.fntdata"/><Relationship Id="rId11" Type="http://schemas.openxmlformats.org/officeDocument/2006/relationships/slide" Target="slides/slide5.xml"/><Relationship Id="rId33" Type="http://schemas.openxmlformats.org/officeDocument/2006/relationships/font" Target="fonts/SourceSansPro-italic.fntdata"/><Relationship Id="rId10" Type="http://schemas.openxmlformats.org/officeDocument/2006/relationships/slide" Target="slides/slide4.xml"/><Relationship Id="rId32" Type="http://schemas.openxmlformats.org/officeDocument/2006/relationships/font" Target="fonts/SourceSans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SourceSansPr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1dd2b7b9f7_0_5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1dd2b7b9f7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1dd2b7b9f7_0_34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1dd2b7b9f7_0_3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1dd2b7b9f7_0_39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1dd2b7b9f7_0_3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1dd2b7b9f7_0_43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1dd2b7b9f7_0_4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1dd2b7b9f7_0_43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1dd2b7b9f7_0_4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1dd2b7b9f7_0_43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1dd2b7b9f7_0_4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1dd2b7b9f7_0_9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1dd2b7b9f7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1dd2b7b9f7_0_14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1dd2b7b9f7_0_1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1dd2b7b9f7_0_14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1dd2b7b9f7_0_1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1dd2b7b9f7_0_18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1dd2b7b9f7_0_1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1dd2b7b9f7_0_23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1dd2b7b9f7_0_2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1dd2b7b9f7_0_33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1dd2b7b9f7_0_3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1dd2b7b9f7_0_33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1dd2b7b9f7_0_3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1dd2b7b9f7_0_38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1dd2b7b9f7_0_3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80" name="Google Shape;80;p14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81" name="Google Shape;81;p14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4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5" name="Google Shape;85;p1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6" name="Google Shape;86;p1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7" name="Google Shape;87;p1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8" name="Google Shape;88;p14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89" name="Google Shape;89;p1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4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15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15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15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126" name="Google Shape;126;p1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1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1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9" name="Google Shape;129;p15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130" name="Google Shape;130;p1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5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0" name="Google Shape;160;p15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1" name="Google Shape;161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64" name="Google Shape;164;p16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6" name="Google Shape;166;p1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7" name="Google Shape;167;p1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1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71" name="Google Shape;171;p1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2" name="Google Shape;172;p1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3" name="Google Shape;173;p1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74" name="Google Shape;174;p1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5" name="Google Shape;175;p1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7" name="Google Shape;207;p1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8" name="Google Shape;208;p1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2" name="Google Shape;212;p1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3" name="Google Shape;213;p1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4" name="Google Shape;214;p1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5" name="Google Shape;215;p1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6" name="Google Shape;216;p1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1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6" name="Google Shape;246;p17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7" name="Google Shape;247;p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50" name="Google Shape;250;p1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1" name="Google Shape;251;p1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1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5" name="Google Shape;255;p1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6" name="Google Shape;256;p1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7" name="Google Shape;257;p1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58" name="Google Shape;258;p1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9" name="Google Shape;259;p1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" name="Google Shape;284;p1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9" name="Google Shape;289;p18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0" name="Google Shape;290;p18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1" name="Google Shape;291;p1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1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1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1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0" name="Google Shape;300;p1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1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2" name="Google Shape;302;p1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1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1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3" name="Google Shape;333;p19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4" name="Google Shape;334;p19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5" name="Google Shape;335;p19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6" name="Google Shape;336;p1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9" name="Google Shape;339;p2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40" name="Google Shape;340;p2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2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4" name="Google Shape;344;p2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5" name="Google Shape;345;p2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6" name="Google Shape;346;p2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7" name="Google Shape;347;p2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8" name="Google Shape;348;p2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Google Shape;373;p2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78" name="Google Shape;378;p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81" name="Google Shape;381;p21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82" name="Google Shape;382;p2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1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21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6" name="Google Shape;386;p2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7" name="Google Shape;387;p2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8" name="Google Shape;388;p2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9" name="Google Shape;389;p21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90" name="Google Shape;390;p2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" name="Google Shape;415;p21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1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1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1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1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420" name="Google Shape;420;p2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2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23" name="Google Shape;423;p22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4" name="Google Shape;424;p2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" name="Google Shape;427;p2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428" name="Google Shape;428;p2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9" name="Google Shape;429;p2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0" name="Google Shape;430;p2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1" name="Google Shape;431;p22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432" name="Google Shape;432;p2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2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2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2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2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3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64" name="Google Shape;464;p23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65" name="Google Shape;465;p23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3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3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23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69" name="Google Shape;469;p2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0" name="Google Shape;470;p2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1" name="Google Shape;471;p2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72" name="Google Shape;472;p23"/>
          <p:cNvGrpSpPr/>
          <p:nvPr/>
        </p:nvGrpSpPr>
        <p:grpSpPr>
          <a:xfrm>
            <a:off x="-42837" y="633488"/>
            <a:ext cx="9229575" cy="642788"/>
            <a:chOff x="-42837" y="4443488"/>
            <a:chExt cx="9229575" cy="642788"/>
          </a:xfrm>
        </p:grpSpPr>
        <p:sp>
          <p:nvSpPr>
            <p:cNvPr id="473" name="Google Shape;473;p2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23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3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3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3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52" name="Google Shape;52;p13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13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13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Google Shape;55;p13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13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13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3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3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1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13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13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3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3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3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3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75" name="Google Shape;75;p13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5"/>
          <p:cNvSpPr txBox="1"/>
          <p:nvPr>
            <p:ph type="ctrTitle"/>
          </p:nvPr>
        </p:nvSpPr>
        <p:spPr>
          <a:xfrm>
            <a:off x="1817225" y="3363425"/>
            <a:ext cx="6886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 MANAGEMENT 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2" name="Google Shape;632;p34"/>
          <p:cNvSpPr txBox="1"/>
          <p:nvPr/>
        </p:nvSpPr>
        <p:spPr>
          <a:xfrm>
            <a:off x="563925" y="3458125"/>
            <a:ext cx="4653900" cy="1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 and disable buses</a:t>
            </a:r>
            <a:endParaRPr b="1"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Admin can view list of buses and disable a bus if needed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33" name="Google Shape;633;p34"/>
          <p:cNvPicPr preferRelativeResize="0"/>
          <p:nvPr/>
        </p:nvPicPr>
        <p:blipFill rotWithShape="1">
          <a:blip r:embed="rId3">
            <a:alphaModFix/>
          </a:blip>
          <a:srcRect b="5510" l="0" r="1931" t="11741"/>
          <a:stretch/>
        </p:blipFill>
        <p:spPr>
          <a:xfrm>
            <a:off x="563925" y="499475"/>
            <a:ext cx="7502026" cy="277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5"/>
          <p:cNvSpPr txBox="1"/>
          <p:nvPr>
            <p:ph type="title"/>
          </p:nvPr>
        </p:nvSpPr>
        <p:spPr>
          <a:xfrm>
            <a:off x="1073700" y="20905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GENERATION</a:t>
            </a:r>
            <a:r>
              <a:rPr lang="en"/>
              <a:t> </a:t>
            </a:r>
            <a:endParaRPr/>
          </a:p>
        </p:txBody>
      </p:sp>
      <p:sp>
        <p:nvSpPr>
          <p:cNvPr id="639" name="Google Shape;639;p35"/>
          <p:cNvSpPr/>
          <p:nvPr/>
        </p:nvSpPr>
        <p:spPr>
          <a:xfrm>
            <a:off x="557300" y="988325"/>
            <a:ext cx="2808000" cy="414600"/>
          </a:xfrm>
          <a:prstGeom prst="homePlate">
            <a:avLst>
              <a:gd fmla="val 30129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PNR Chart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0" name="Google Shape;640;p35"/>
          <p:cNvSpPr/>
          <p:nvPr/>
        </p:nvSpPr>
        <p:spPr>
          <a:xfrm>
            <a:off x="3221050" y="988325"/>
            <a:ext cx="2862000" cy="414600"/>
          </a:xfrm>
          <a:prstGeom prst="chevron">
            <a:avLst>
              <a:gd fmla="val 2985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Revenue Report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1" name="Google Shape;641;p35"/>
          <p:cNvSpPr/>
          <p:nvPr/>
        </p:nvSpPr>
        <p:spPr>
          <a:xfrm>
            <a:off x="5938800" y="988325"/>
            <a:ext cx="2862000" cy="414600"/>
          </a:xfrm>
          <a:prstGeom prst="chevron">
            <a:avLst>
              <a:gd fmla="val 2985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 utilization report</a:t>
            </a:r>
            <a:endParaRPr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2" name="Google Shape;642;p3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3" name="Google Shape;643;p35"/>
          <p:cNvSpPr txBox="1"/>
          <p:nvPr/>
        </p:nvSpPr>
        <p:spPr>
          <a:xfrm>
            <a:off x="6209756" y="1761600"/>
            <a:ext cx="2236200" cy="18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91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Underutilized bus report for buses used under a specific percentage for the past 30 days can be generated. This can be used to take business decisions related to the buses.</a:t>
            </a:r>
            <a:endParaRPr sz="1600">
              <a:solidFill>
                <a:srgbClr val="0E091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4" name="Google Shape;644;p35"/>
          <p:cNvSpPr txBox="1"/>
          <p:nvPr/>
        </p:nvSpPr>
        <p:spPr>
          <a:xfrm>
            <a:off x="698038" y="1761600"/>
            <a:ext cx="2236200" cy="18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91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PNR chart of a bus containing all the information of the tickets booked for the next day can be generated by the admin.</a:t>
            </a:r>
            <a:endParaRPr sz="1600">
              <a:solidFill>
                <a:srgbClr val="0E091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5" name="Google Shape;645;p35"/>
          <p:cNvSpPr txBox="1"/>
          <p:nvPr/>
        </p:nvSpPr>
        <p:spPr>
          <a:xfrm>
            <a:off x="3521634" y="1761600"/>
            <a:ext cx="2236200" cy="18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91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Revenue report of all the routes used for the past 30 days can be generated. It will help take business decisions related to routes.</a:t>
            </a:r>
            <a:endParaRPr sz="1600">
              <a:solidFill>
                <a:srgbClr val="0E091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SCOPE</a:t>
            </a:r>
            <a:r>
              <a:rPr lang="en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51" name="Google Shape;651;p36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sz="2400"/>
              <a:t>Forgot password / change password feature.</a:t>
            </a:r>
            <a:endParaRPr sz="24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sz="2400"/>
              <a:t>Payment Gateway integration.</a:t>
            </a:r>
            <a:endParaRPr sz="24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sz="2400"/>
              <a:t>Selection of seat position.</a:t>
            </a:r>
            <a:endParaRPr sz="24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sz="2400"/>
              <a:t>Addition of routes.</a:t>
            </a:r>
            <a:endParaRPr sz="24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sz="2400"/>
              <a:t>Edit bus information.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TEAM</a:t>
            </a:r>
            <a:r>
              <a:rPr lang="en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58" name="Google Shape;658;p37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sz="2400"/>
              <a:t>Ankan Kumar Bose	</a:t>
            </a:r>
            <a:endParaRPr sz="24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sz="2400"/>
              <a:t>Akashdeep Bhattacharya</a:t>
            </a:r>
            <a:endParaRPr sz="24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sz="2400"/>
              <a:t>Harsh Pagaria</a:t>
            </a:r>
            <a:endParaRPr sz="24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sz="2400"/>
              <a:t>Disha Bhattacharya</a:t>
            </a:r>
            <a:endParaRPr sz="24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sz="2400"/>
              <a:t>Shubham Jaiswal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8"/>
          <p:cNvSpPr txBox="1"/>
          <p:nvPr>
            <p:ph idx="4294967295" type="ctrTitle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665" name="Google Shape;665;p38"/>
          <p:cNvSpPr txBox="1"/>
          <p:nvPr>
            <p:ph idx="4294967295" type="subTitle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666" name="Google Shape;666;p3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BMS ?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15" name="Google Shape;515;p26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sz="2400"/>
              <a:t>Say NO to queues.</a:t>
            </a:r>
            <a:endParaRPr sz="24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sz="2400"/>
              <a:t>User friendly.</a:t>
            </a:r>
            <a:endParaRPr sz="24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sz="2400"/>
              <a:t>Instant ticket booking and hassle free cancellation at your fingertips.</a:t>
            </a:r>
            <a:endParaRPr sz="24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sz="2400"/>
              <a:t>Easy management and insightful report generation for admin.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STACK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22" name="Google Shape;522;p27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b="1" lang="en" sz="2400"/>
              <a:t>Frontend Development</a:t>
            </a:r>
            <a:r>
              <a:rPr lang="en" sz="2400"/>
              <a:t> – JSP, CSS, Bootstrap, Javascript, jQuery.</a:t>
            </a:r>
            <a:endParaRPr sz="24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b="1" lang="en" sz="2400"/>
              <a:t>Middle tier business logic </a:t>
            </a:r>
            <a:r>
              <a:rPr lang="en" sz="2400"/>
              <a:t>– Spring Framework, Hibernate ORM, Spring Data JPA.</a:t>
            </a:r>
            <a:endParaRPr sz="24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b="1" lang="en" sz="2400"/>
              <a:t>Backend database</a:t>
            </a:r>
            <a:r>
              <a:rPr lang="en" sz="2400"/>
              <a:t> – MySQL database.</a:t>
            </a:r>
            <a:endParaRPr sz="24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b="1" lang="en" sz="2400"/>
              <a:t>Reporting(Excel)</a:t>
            </a:r>
            <a:r>
              <a:rPr lang="en" sz="2400"/>
              <a:t> – Apache POI.</a:t>
            </a:r>
            <a:endParaRPr sz="2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8"/>
          <p:cNvSpPr txBox="1"/>
          <p:nvPr>
            <p:ph idx="4294967295" type="body"/>
          </p:nvPr>
        </p:nvSpPr>
        <p:spPr>
          <a:xfrm>
            <a:off x="74625" y="1589025"/>
            <a:ext cx="3575400" cy="25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ARCHITECTURE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0" name="Google Shape;530;p28"/>
          <p:cNvGrpSpPr/>
          <p:nvPr/>
        </p:nvGrpSpPr>
        <p:grpSpPr>
          <a:xfrm>
            <a:off x="1891630" y="520718"/>
            <a:ext cx="7321976" cy="4229458"/>
            <a:chOff x="1177450" y="241631"/>
            <a:chExt cx="6173152" cy="3616776"/>
          </a:xfrm>
        </p:grpSpPr>
        <p:sp>
          <p:nvSpPr>
            <p:cNvPr id="531" name="Google Shape;531;p28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35" name="Google Shape;5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025" y="743900"/>
            <a:ext cx="5749251" cy="35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9"/>
          <p:cNvSpPr txBox="1"/>
          <p:nvPr>
            <p:ph idx="4294967295" type="ctrTitle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USER FUNCTIONALITIES</a:t>
            </a:r>
            <a:endParaRPr sz="5300"/>
          </a:p>
        </p:txBody>
      </p:sp>
      <p:sp>
        <p:nvSpPr>
          <p:cNvPr id="541" name="Google Shape;541;p29"/>
          <p:cNvSpPr txBox="1"/>
          <p:nvPr>
            <p:ph idx="4294967295" type="subTitle"/>
          </p:nvPr>
        </p:nvSpPr>
        <p:spPr>
          <a:xfrm>
            <a:off x="1532025" y="3236100"/>
            <a:ext cx="5896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walkthrough of the features BMS provides to its users.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8870A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2" name="Google Shape;542;p2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3822412" y="914024"/>
            <a:ext cx="1315437" cy="1275132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0"/>
          <p:cNvSpPr txBox="1"/>
          <p:nvPr>
            <p:ph type="title"/>
          </p:nvPr>
        </p:nvSpPr>
        <p:spPr>
          <a:xfrm>
            <a:off x="1073700" y="22775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BOOK A TICKET</a:t>
            </a:r>
            <a:endParaRPr/>
          </a:p>
        </p:txBody>
      </p:sp>
      <p:sp>
        <p:nvSpPr>
          <p:cNvPr id="549" name="Google Shape;549;p3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0" name="Google Shape;550;p30"/>
          <p:cNvSpPr/>
          <p:nvPr/>
        </p:nvSpPr>
        <p:spPr>
          <a:xfrm>
            <a:off x="0" y="215847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rgbClr val="8870A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30"/>
          <p:cNvSpPr/>
          <p:nvPr/>
        </p:nvSpPr>
        <p:spPr>
          <a:xfrm>
            <a:off x="0" y="215847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2" name="Google Shape;552;p30"/>
          <p:cNvGrpSpPr/>
          <p:nvPr/>
        </p:nvGrpSpPr>
        <p:grpSpPr>
          <a:xfrm>
            <a:off x="1786339" y="1490851"/>
            <a:ext cx="473400" cy="473400"/>
            <a:chOff x="1786339" y="1703401"/>
            <a:chExt cx="473400" cy="473400"/>
          </a:xfrm>
        </p:grpSpPr>
        <p:sp>
          <p:nvSpPr>
            <p:cNvPr id="553" name="Google Shape;553;p3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FF9E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dk1"/>
                </a:solidFill>
              </a:endParaRPr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1957702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b="1"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55" name="Google Shape;555;p30"/>
          <p:cNvGrpSpPr/>
          <p:nvPr/>
        </p:nvGrpSpPr>
        <p:grpSpPr>
          <a:xfrm>
            <a:off x="3814414" y="1490851"/>
            <a:ext cx="473400" cy="473400"/>
            <a:chOff x="3814414" y="1703401"/>
            <a:chExt cx="473400" cy="473400"/>
          </a:xfrm>
        </p:grpSpPr>
        <p:sp>
          <p:nvSpPr>
            <p:cNvPr id="556" name="Google Shape;556;p3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C06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dk1"/>
                </a:solidFill>
              </a:endParaRPr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3985777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b="1"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58" name="Google Shape;558;p30"/>
          <p:cNvGrpSpPr/>
          <p:nvPr/>
        </p:nvGrpSpPr>
        <p:grpSpPr>
          <a:xfrm>
            <a:off x="5842489" y="1490851"/>
            <a:ext cx="473400" cy="473400"/>
            <a:chOff x="5842489" y="1703401"/>
            <a:chExt cx="473400" cy="473400"/>
          </a:xfrm>
        </p:grpSpPr>
        <p:sp>
          <p:nvSpPr>
            <p:cNvPr id="559" name="Google Shape;559;p3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572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dk1"/>
                </a:solidFill>
              </a:endParaRPr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6013852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b="1"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61" name="Google Shape;561;p30"/>
          <p:cNvGrpSpPr/>
          <p:nvPr/>
        </p:nvGrpSpPr>
        <p:grpSpPr>
          <a:xfrm>
            <a:off x="6880814" y="3363750"/>
            <a:ext cx="473400" cy="473400"/>
            <a:chOff x="6880814" y="3576300"/>
            <a:chExt cx="473400" cy="473400"/>
          </a:xfrm>
        </p:grpSpPr>
        <p:sp>
          <p:nvSpPr>
            <p:cNvPr id="562" name="Google Shape;562;p3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0E0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dk1"/>
                </a:solidFill>
              </a:endParaRPr>
            </a:p>
          </p:txBody>
        </p:sp>
        <p:sp>
          <p:nvSpPr>
            <p:cNvPr id="563" name="Google Shape;563;p30"/>
            <p:cNvSpPr/>
            <p:nvPr/>
          </p:nvSpPr>
          <p:spPr>
            <a:xfrm flipH="1">
              <a:off x="7052177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6</a:t>
              </a:r>
              <a:endParaRPr b="1"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64" name="Google Shape;564;p30"/>
          <p:cNvGrpSpPr/>
          <p:nvPr/>
        </p:nvGrpSpPr>
        <p:grpSpPr>
          <a:xfrm>
            <a:off x="4852739" y="3363750"/>
            <a:ext cx="473400" cy="473400"/>
            <a:chOff x="4852739" y="3576300"/>
            <a:chExt cx="473400" cy="473400"/>
          </a:xfrm>
        </p:grpSpPr>
        <p:sp>
          <p:nvSpPr>
            <p:cNvPr id="565" name="Google Shape;565;p3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5AA5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30"/>
            <p:cNvSpPr/>
            <p:nvPr/>
          </p:nvSpPr>
          <p:spPr>
            <a:xfrm flipH="1">
              <a:off x="5024102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b="1"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67" name="Google Shape;567;p30"/>
          <p:cNvGrpSpPr/>
          <p:nvPr/>
        </p:nvGrpSpPr>
        <p:grpSpPr>
          <a:xfrm>
            <a:off x="2824664" y="3363750"/>
            <a:ext cx="473400" cy="473400"/>
            <a:chOff x="2824664" y="3576300"/>
            <a:chExt cx="473400" cy="473400"/>
          </a:xfrm>
        </p:grpSpPr>
        <p:sp>
          <p:nvSpPr>
            <p:cNvPr id="568" name="Google Shape;568;p3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FF40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dk1"/>
                </a:solidFill>
              </a:endParaRPr>
            </a:p>
          </p:txBody>
        </p:sp>
        <p:sp>
          <p:nvSpPr>
            <p:cNvPr id="569" name="Google Shape;569;p30"/>
            <p:cNvSpPr/>
            <p:nvPr/>
          </p:nvSpPr>
          <p:spPr>
            <a:xfrm flipH="1">
              <a:off x="2996027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b="1"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570" name="Google Shape;570;p30"/>
          <p:cNvSpPr txBox="1"/>
          <p:nvPr/>
        </p:nvSpPr>
        <p:spPr>
          <a:xfrm>
            <a:off x="1381563" y="9435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User signup / Login</a:t>
            </a:r>
            <a:endParaRPr b="1"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71" name="Google Shape;571;p30"/>
          <p:cNvSpPr txBox="1"/>
          <p:nvPr/>
        </p:nvSpPr>
        <p:spPr>
          <a:xfrm>
            <a:off x="3378918" y="9435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Select the most preferred bus from the list of  available buses. </a:t>
            </a:r>
            <a:endParaRPr b="1"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72" name="Google Shape;572;p30"/>
          <p:cNvSpPr txBox="1"/>
          <p:nvPr/>
        </p:nvSpPr>
        <p:spPr>
          <a:xfrm>
            <a:off x="5437723" y="9435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PNR generated and ticket booked successfully.</a:t>
            </a:r>
            <a:endParaRPr b="1"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73" name="Google Shape;573;p30"/>
          <p:cNvSpPr txBox="1"/>
          <p:nvPr/>
        </p:nvSpPr>
        <p:spPr>
          <a:xfrm>
            <a:off x="2419888" y="38510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Select the source and destination details and journey date.</a:t>
            </a:r>
            <a:endParaRPr b="1"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74" name="Google Shape;574;p30"/>
          <p:cNvSpPr txBox="1"/>
          <p:nvPr/>
        </p:nvSpPr>
        <p:spPr>
          <a:xfrm>
            <a:off x="4447968" y="38510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Select number of seats (maximum of 6 seats)  to book and confirm other details</a:t>
            </a:r>
            <a:endParaRPr b="1"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75" name="Google Shape;575;p30"/>
          <p:cNvSpPr txBox="1"/>
          <p:nvPr/>
        </p:nvSpPr>
        <p:spPr>
          <a:xfrm>
            <a:off x="6476048" y="38510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E-ticket sent to user’s registered email.</a:t>
            </a:r>
            <a:endParaRPr b="1"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1"/>
          <p:cNvSpPr txBox="1"/>
          <p:nvPr>
            <p:ph type="title"/>
          </p:nvPr>
        </p:nvSpPr>
        <p:spPr>
          <a:xfrm>
            <a:off x="1073700" y="227750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CANCEL A TICKET</a:t>
            </a:r>
            <a:endParaRPr/>
          </a:p>
        </p:txBody>
      </p:sp>
      <p:sp>
        <p:nvSpPr>
          <p:cNvPr id="581" name="Google Shape;581;p3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2" name="Google Shape;582;p31"/>
          <p:cNvSpPr/>
          <p:nvPr/>
        </p:nvSpPr>
        <p:spPr>
          <a:xfrm>
            <a:off x="0" y="215847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rgbClr val="8870A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31"/>
          <p:cNvSpPr/>
          <p:nvPr/>
        </p:nvSpPr>
        <p:spPr>
          <a:xfrm>
            <a:off x="0" y="215847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4" name="Google Shape;584;p31"/>
          <p:cNvGrpSpPr/>
          <p:nvPr/>
        </p:nvGrpSpPr>
        <p:grpSpPr>
          <a:xfrm>
            <a:off x="1786339" y="1490851"/>
            <a:ext cx="473400" cy="473400"/>
            <a:chOff x="1786339" y="1703401"/>
            <a:chExt cx="473400" cy="473400"/>
          </a:xfrm>
        </p:grpSpPr>
        <p:sp>
          <p:nvSpPr>
            <p:cNvPr id="585" name="Google Shape;585;p31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FF9E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dk1"/>
                </a:solidFill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1957702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b="1"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87" name="Google Shape;587;p31"/>
          <p:cNvGrpSpPr/>
          <p:nvPr/>
        </p:nvGrpSpPr>
        <p:grpSpPr>
          <a:xfrm>
            <a:off x="3814414" y="1490851"/>
            <a:ext cx="473400" cy="473400"/>
            <a:chOff x="3814414" y="1703401"/>
            <a:chExt cx="473400" cy="473400"/>
          </a:xfrm>
        </p:grpSpPr>
        <p:sp>
          <p:nvSpPr>
            <p:cNvPr id="588" name="Google Shape;588;p31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C06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dk1"/>
                </a:solidFill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3985777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b="1"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90" name="Google Shape;590;p31"/>
          <p:cNvGrpSpPr/>
          <p:nvPr/>
        </p:nvGrpSpPr>
        <p:grpSpPr>
          <a:xfrm>
            <a:off x="5842489" y="1490851"/>
            <a:ext cx="473400" cy="473400"/>
            <a:chOff x="5842489" y="1703401"/>
            <a:chExt cx="473400" cy="473400"/>
          </a:xfrm>
        </p:grpSpPr>
        <p:sp>
          <p:nvSpPr>
            <p:cNvPr id="591" name="Google Shape;591;p3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572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dk1"/>
                </a:solidFill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6013852" y="1866499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b="1"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93" name="Google Shape;593;p31"/>
          <p:cNvGrpSpPr/>
          <p:nvPr/>
        </p:nvGrpSpPr>
        <p:grpSpPr>
          <a:xfrm>
            <a:off x="6880814" y="3363750"/>
            <a:ext cx="473400" cy="473400"/>
            <a:chOff x="6880814" y="3576300"/>
            <a:chExt cx="473400" cy="473400"/>
          </a:xfrm>
        </p:grpSpPr>
        <p:sp>
          <p:nvSpPr>
            <p:cNvPr id="594" name="Google Shape;594;p31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0E09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dk1"/>
                </a:solidFill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 flipH="1">
              <a:off x="7052177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6</a:t>
              </a:r>
              <a:endParaRPr b="1"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96" name="Google Shape;596;p31"/>
          <p:cNvGrpSpPr/>
          <p:nvPr/>
        </p:nvGrpSpPr>
        <p:grpSpPr>
          <a:xfrm>
            <a:off x="4852739" y="3363750"/>
            <a:ext cx="473400" cy="473400"/>
            <a:chOff x="4852739" y="3576300"/>
            <a:chExt cx="473400" cy="473400"/>
          </a:xfrm>
        </p:grpSpPr>
        <p:sp>
          <p:nvSpPr>
            <p:cNvPr id="597" name="Google Shape;597;p3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5AA5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dk1"/>
                </a:solidFill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 flipH="1">
              <a:off x="5024102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b="1"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599" name="Google Shape;599;p31"/>
          <p:cNvGrpSpPr/>
          <p:nvPr/>
        </p:nvGrpSpPr>
        <p:grpSpPr>
          <a:xfrm>
            <a:off x="2824664" y="3363750"/>
            <a:ext cx="473400" cy="473400"/>
            <a:chOff x="2824664" y="3576300"/>
            <a:chExt cx="473400" cy="473400"/>
          </a:xfrm>
        </p:grpSpPr>
        <p:sp>
          <p:nvSpPr>
            <p:cNvPr id="600" name="Google Shape;600;p31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FF40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dk1"/>
                </a:solidFill>
              </a:endParaRPr>
            </a:p>
          </p:txBody>
        </p:sp>
        <p:sp>
          <p:nvSpPr>
            <p:cNvPr id="601" name="Google Shape;601;p31"/>
            <p:cNvSpPr/>
            <p:nvPr/>
          </p:nvSpPr>
          <p:spPr>
            <a:xfrm flipH="1">
              <a:off x="2996027" y="3752502"/>
              <a:ext cx="134100" cy="134100"/>
            </a:xfrm>
            <a:prstGeom prst="ellipse">
              <a:avLst/>
            </a:pr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b="1"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602" name="Google Shape;602;p31"/>
          <p:cNvSpPr txBox="1"/>
          <p:nvPr/>
        </p:nvSpPr>
        <p:spPr>
          <a:xfrm>
            <a:off x="1381563" y="9435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User Login</a:t>
            </a:r>
            <a:endParaRPr b="1"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03" name="Google Shape;603;p31"/>
          <p:cNvSpPr txBox="1"/>
          <p:nvPr/>
        </p:nvSpPr>
        <p:spPr>
          <a:xfrm>
            <a:off x="3198252" y="1019750"/>
            <a:ext cx="1605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Select the ticket you want to cancel .</a:t>
            </a:r>
            <a:endParaRPr b="1"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04" name="Google Shape;604;p31"/>
          <p:cNvSpPr txBox="1"/>
          <p:nvPr/>
        </p:nvSpPr>
        <p:spPr>
          <a:xfrm>
            <a:off x="5437723" y="9435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Confirm ticket cancellation</a:t>
            </a:r>
            <a:endParaRPr b="1"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05" name="Google Shape;605;p31"/>
          <p:cNvSpPr txBox="1"/>
          <p:nvPr/>
        </p:nvSpPr>
        <p:spPr>
          <a:xfrm>
            <a:off x="2419888" y="38510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Navigate to MyTickets page</a:t>
            </a:r>
            <a:endParaRPr b="1"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06" name="Google Shape;606;p31"/>
          <p:cNvSpPr txBox="1"/>
          <p:nvPr/>
        </p:nvSpPr>
        <p:spPr>
          <a:xfrm>
            <a:off x="4447968" y="38510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Click on the cancel ticket button </a:t>
            </a:r>
            <a:endParaRPr b="1"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07" name="Google Shape;607;p31"/>
          <p:cNvSpPr txBox="1"/>
          <p:nvPr/>
        </p:nvSpPr>
        <p:spPr>
          <a:xfrm>
            <a:off x="6476048" y="38510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Ticket is cancelled successfully and cancellation mail is sent </a:t>
            </a:r>
            <a:endParaRPr b="1"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2"/>
          <p:cNvSpPr txBox="1"/>
          <p:nvPr>
            <p:ph idx="4294967295" type="ctrTitle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ADMIN</a:t>
            </a:r>
            <a:r>
              <a:rPr lang="en" sz="5300"/>
              <a:t> FUNCTIONALITIES</a:t>
            </a:r>
            <a:endParaRPr sz="5300"/>
          </a:p>
        </p:txBody>
      </p:sp>
      <p:sp>
        <p:nvSpPr>
          <p:cNvPr id="613" name="Google Shape;613;p32"/>
          <p:cNvSpPr txBox="1"/>
          <p:nvPr>
            <p:ph idx="4294967295" type="subTitle"/>
          </p:nvPr>
        </p:nvSpPr>
        <p:spPr>
          <a:xfrm>
            <a:off x="1532025" y="3236100"/>
            <a:ext cx="5896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summary of features available to admin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8870A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4" name="Google Shape;614;p3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15" name="Google Shape;615;p32"/>
          <p:cNvGrpSpPr/>
          <p:nvPr/>
        </p:nvGrpSpPr>
        <p:grpSpPr>
          <a:xfrm>
            <a:off x="3780295" y="1094370"/>
            <a:ext cx="1583404" cy="1159802"/>
            <a:chOff x="5255200" y="3006475"/>
            <a:chExt cx="511700" cy="378575"/>
          </a:xfrm>
        </p:grpSpPr>
        <p:sp>
          <p:nvSpPr>
            <p:cNvPr id="616" name="Google Shape;616;p32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3" name="Google Shape;623;p33"/>
          <p:cNvPicPr preferRelativeResize="0"/>
          <p:nvPr/>
        </p:nvPicPr>
        <p:blipFill rotWithShape="1">
          <a:blip r:embed="rId3">
            <a:alphaModFix/>
          </a:blip>
          <a:srcRect b="5259" l="0" r="1768" t="12436"/>
          <a:stretch/>
        </p:blipFill>
        <p:spPr>
          <a:xfrm>
            <a:off x="109875" y="180650"/>
            <a:ext cx="5524373" cy="298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33"/>
          <p:cNvPicPr preferRelativeResize="0"/>
          <p:nvPr/>
        </p:nvPicPr>
        <p:blipFill rotWithShape="1">
          <a:blip r:embed="rId4">
            <a:alphaModFix/>
          </a:blip>
          <a:srcRect b="10404" l="37791" r="22428" t="26765"/>
          <a:stretch/>
        </p:blipFill>
        <p:spPr>
          <a:xfrm>
            <a:off x="5802375" y="180650"/>
            <a:ext cx="3188126" cy="2986224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33"/>
          <p:cNvSpPr txBox="1"/>
          <p:nvPr/>
        </p:nvSpPr>
        <p:spPr>
          <a:xfrm>
            <a:off x="844700" y="3309350"/>
            <a:ext cx="3599700" cy="1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 relevant information</a:t>
            </a:r>
            <a:endParaRPr b="1"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Admin can view relevant data related to the day to day running of the application.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6" name="Google Shape;626;p33"/>
          <p:cNvSpPr txBox="1"/>
          <p:nvPr/>
        </p:nvSpPr>
        <p:spPr>
          <a:xfrm>
            <a:off x="6238599" y="3309350"/>
            <a:ext cx="2315700" cy="1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 Bus</a:t>
            </a:r>
            <a:endParaRPr b="1"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Admin can add a bus if required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