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7" r:id="rId4"/>
    <p:sldId id="261" r:id="rId5"/>
    <p:sldId id="263"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47145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D6B25-61DC-4BCC-A6F3-8EF9CF6420BA}"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35592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322843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69283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77543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80904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747848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74602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96685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76681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D6B25-61DC-4BCC-A6F3-8EF9CF6420BA}"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20572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4D6B25-61DC-4BCC-A6F3-8EF9CF6420BA}"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71862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D6B25-61DC-4BCC-A6F3-8EF9CF6420BA}"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80227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D6B25-61DC-4BCC-A6F3-8EF9CF6420BA}"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322549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D6B25-61DC-4BCC-A6F3-8EF9CF6420BA}"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72327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D6B25-61DC-4BCC-A6F3-8EF9CF6420BA}"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292584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D6B25-61DC-4BCC-A6F3-8EF9CF6420BA}"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FAE78-8358-4F19-9577-BEE9DAFD6C7C}" type="slidenum">
              <a:rPr lang="en-IN" smtClean="0"/>
              <a:t>‹#›</a:t>
            </a:fld>
            <a:endParaRPr lang="en-IN"/>
          </a:p>
        </p:txBody>
      </p:sp>
    </p:spTree>
    <p:extLst>
      <p:ext uri="{BB962C8B-B14F-4D97-AF65-F5344CB8AC3E}">
        <p14:creationId xmlns:p14="http://schemas.microsoft.com/office/powerpoint/2010/main" val="197244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4D6B25-61DC-4BCC-A6F3-8EF9CF6420BA}" type="datetimeFigureOut">
              <a:rPr lang="en-IN" smtClean="0"/>
              <a:t>29-10-2023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EFAE78-8358-4F19-9577-BEE9DAFD6C7C}" type="slidenum">
              <a:rPr lang="en-IN" smtClean="0"/>
              <a:t>‹#›</a:t>
            </a:fld>
            <a:endParaRPr lang="en-IN"/>
          </a:p>
        </p:txBody>
      </p:sp>
    </p:spTree>
    <p:extLst>
      <p:ext uri="{BB962C8B-B14F-4D97-AF65-F5344CB8AC3E}">
        <p14:creationId xmlns:p14="http://schemas.microsoft.com/office/powerpoint/2010/main" val="13215900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D350-8FAB-90A9-CDFE-53CC36FA972C}"/>
              </a:ext>
            </a:extLst>
          </p:cNvPr>
          <p:cNvSpPr>
            <a:spLocks noGrp="1"/>
          </p:cNvSpPr>
          <p:nvPr>
            <p:ph type="ctr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2700" b="1" dirty="0">
                <a:latin typeface="Algerian" panose="04020705040A02060702" pitchFamily="82" charset="0"/>
              </a:rPr>
              <a:t>DEPARTMENT OF COMPUTER SCIENCE AND ENGINEERING </a:t>
            </a:r>
            <a:br>
              <a:rPr lang="en-IN" dirty="0"/>
            </a:br>
            <a:br>
              <a:rPr lang="en-IN" dirty="0"/>
            </a:br>
            <a:r>
              <a:rPr lang="en-IN" sz="4900" dirty="0">
                <a:latin typeface="Bahnschrift SemiBold" panose="020B0502040204020203" pitchFamily="34" charset="0"/>
              </a:rPr>
              <a:t>NOISE POLLUTION MONITORING</a:t>
            </a:r>
          </a:p>
        </p:txBody>
      </p:sp>
      <p:sp>
        <p:nvSpPr>
          <p:cNvPr id="3" name="Subtitle 2">
            <a:extLst>
              <a:ext uri="{FF2B5EF4-FFF2-40B4-BE49-F238E27FC236}">
                <a16:creationId xmlns:a16="http://schemas.microsoft.com/office/drawing/2014/main" id="{87BBED6B-3E44-BD49-C668-DB5F723D68EE}"/>
              </a:ext>
            </a:extLst>
          </p:cNvPr>
          <p:cNvSpPr>
            <a:spLocks noGrp="1"/>
          </p:cNvSpPr>
          <p:nvPr>
            <p:ph type="subTitle" idx="1"/>
          </p:nvPr>
        </p:nvSpPr>
        <p:spPr/>
        <p:txBody>
          <a:bodyPr>
            <a:normAutofit fontScale="25000" lnSpcReduction="20000"/>
          </a:bodyPr>
          <a:lstStyle/>
          <a:p>
            <a:pPr marL="0" indent="0" algn="just">
              <a:buNone/>
            </a:pPr>
            <a:r>
              <a:rPr lang="en-IN" sz="9600" b="1" dirty="0">
                <a:latin typeface="Bell MT" panose="02020503060305020303" pitchFamily="18" charset="0"/>
              </a:rPr>
              <a:t>Team name   : </a:t>
            </a:r>
            <a:r>
              <a:rPr lang="en-IN" sz="9600" dirty="0">
                <a:latin typeface="Bell MT" panose="02020503060305020303" pitchFamily="18" charset="0"/>
              </a:rPr>
              <a:t>Proj_224788_team_3</a:t>
            </a:r>
            <a:endParaRPr lang="en-IN" sz="9600" b="1" dirty="0">
              <a:latin typeface="Bell MT" panose="02020503060305020303" pitchFamily="18" charset="0"/>
            </a:endParaRPr>
          </a:p>
          <a:p>
            <a:pPr marL="0" indent="0">
              <a:buNone/>
            </a:pPr>
            <a:r>
              <a:rPr lang="en-IN" sz="3200" b="1" dirty="0">
                <a:latin typeface="Bell MT" panose="02020503060305020303" pitchFamily="18" charset="0"/>
              </a:rPr>
              <a:t>                  </a:t>
            </a:r>
            <a:endParaRPr lang="en-IN" sz="1800" dirty="0">
              <a:latin typeface="Bell MT" panose="02020503060305020303" pitchFamily="18" charset="0"/>
            </a:endParaRPr>
          </a:p>
          <a:p>
            <a:pPr marL="0" indent="0">
              <a:buNone/>
            </a:pPr>
            <a:r>
              <a:rPr lang="en-IN" sz="1800" dirty="0">
                <a:latin typeface="Bell MT" panose="02020503060305020303" pitchFamily="18" charset="0"/>
              </a:rPr>
              <a:t>		</a:t>
            </a:r>
            <a:r>
              <a:rPr lang="en-IN" sz="5600" b="1" dirty="0">
                <a:latin typeface="Bell MT" panose="02020503060305020303" pitchFamily="18" charset="0"/>
              </a:rPr>
              <a:t>                                  TEAM MEMBERS: </a:t>
            </a:r>
          </a:p>
          <a:p>
            <a:pPr marL="0" indent="0">
              <a:buNone/>
            </a:pPr>
            <a:r>
              <a:rPr lang="en-IN" sz="5600" b="1" dirty="0">
                <a:latin typeface="Bell MT" panose="02020503060305020303" pitchFamily="18" charset="0"/>
              </a:rPr>
              <a:t>		                                                          JANANI.V.V  (113321104031) </a:t>
            </a:r>
          </a:p>
          <a:p>
            <a:pPr marL="0" indent="0">
              <a:buNone/>
            </a:pPr>
            <a:r>
              <a:rPr lang="en-IN" sz="5600" b="1" dirty="0">
                <a:latin typeface="Bell MT" panose="02020503060305020303" pitchFamily="18" charset="0"/>
              </a:rPr>
              <a:t>                                                                       JAYAPREETHA.S (113321104033)</a:t>
            </a:r>
          </a:p>
          <a:p>
            <a:pPr marL="0" indent="0">
              <a:buNone/>
            </a:pPr>
            <a:r>
              <a:rPr lang="en-IN" sz="5600" b="1" dirty="0">
                <a:latin typeface="Bell MT" panose="02020503060305020303" pitchFamily="18" charset="0"/>
              </a:rPr>
              <a:t>                                                                      JAYASRI.M (113321104034)</a:t>
            </a:r>
          </a:p>
          <a:p>
            <a:pPr marL="0" indent="0">
              <a:buNone/>
            </a:pPr>
            <a:r>
              <a:rPr lang="en-IN" sz="5600" b="1" dirty="0">
                <a:latin typeface="Bell MT" panose="02020503060305020303" pitchFamily="18" charset="0"/>
              </a:rPr>
              <a:t>                                                                     KAMIREDDY CHARITHA  (113321104035</a:t>
            </a:r>
            <a:r>
              <a:rPr lang="en-IN" sz="2400" b="1" dirty="0">
                <a:latin typeface="Bell MT" panose="02020503060305020303" pitchFamily="18" charset="0"/>
              </a:rPr>
              <a:t>) </a:t>
            </a:r>
            <a:endParaRPr lang="en-IN" dirty="0"/>
          </a:p>
        </p:txBody>
      </p:sp>
      <p:pic>
        <p:nvPicPr>
          <p:cNvPr id="4" name="Picture 3" descr="Velammal Institute of Technology">
            <a:extLst>
              <a:ext uri="{FF2B5EF4-FFF2-40B4-BE49-F238E27FC236}">
                <a16:creationId xmlns:a16="http://schemas.microsoft.com/office/drawing/2014/main" id="{0208DBC5-1C54-115B-0039-4682FA135BB0}"/>
              </a:ext>
            </a:extLst>
          </p:cNvPr>
          <p:cNvPicPr>
            <a:picLocks noChangeAspect="1" noChangeArrowheads="1"/>
          </p:cNvPicPr>
          <p:nvPr/>
        </p:nvPicPr>
        <p:blipFill>
          <a:blip r:embed="rId2"/>
          <a:srcRect/>
          <a:stretch>
            <a:fillRect/>
          </a:stretch>
        </p:blipFill>
        <p:spPr bwMode="auto">
          <a:xfrm>
            <a:off x="2698587" y="472621"/>
            <a:ext cx="7615917" cy="1116822"/>
          </a:xfrm>
          <a:prstGeom prst="rect">
            <a:avLst/>
          </a:prstGeom>
          <a:noFill/>
        </p:spPr>
      </p:pic>
    </p:spTree>
    <p:extLst>
      <p:ext uri="{BB962C8B-B14F-4D97-AF65-F5344CB8AC3E}">
        <p14:creationId xmlns:p14="http://schemas.microsoft.com/office/powerpoint/2010/main" val="347107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BC6BAD-0961-D2BA-7F15-F955D98D3FE8}"/>
              </a:ext>
            </a:extLst>
          </p:cNvPr>
          <p:cNvSpPr>
            <a:spLocks noGrp="1"/>
          </p:cNvSpPr>
          <p:nvPr>
            <p:ph type="title"/>
          </p:nvPr>
        </p:nvSpPr>
        <p:spPr>
          <a:xfrm>
            <a:off x="1484311" y="289249"/>
            <a:ext cx="10018713" cy="1418253"/>
          </a:xfrm>
        </p:spPr>
        <p:txBody>
          <a:bodyPr>
            <a:normAutofit/>
          </a:bodyPr>
          <a:lstStyle/>
          <a:p>
            <a:r>
              <a:rPr lang="en-IN" b="1" dirty="0"/>
              <a:t> </a:t>
            </a:r>
            <a:r>
              <a:rPr lang="en-IN" sz="4800" b="1" dirty="0"/>
              <a:t>PROJECT  </a:t>
            </a:r>
          </a:p>
        </p:txBody>
      </p:sp>
      <p:sp>
        <p:nvSpPr>
          <p:cNvPr id="7" name="Content Placeholder 6">
            <a:extLst>
              <a:ext uri="{FF2B5EF4-FFF2-40B4-BE49-F238E27FC236}">
                <a16:creationId xmlns:a16="http://schemas.microsoft.com/office/drawing/2014/main" id="{DC5AA044-4D8A-7311-CC9F-705DB4059A7A}"/>
              </a:ext>
            </a:extLst>
          </p:cNvPr>
          <p:cNvSpPr>
            <a:spLocks noGrp="1"/>
          </p:cNvSpPr>
          <p:nvPr>
            <p:ph idx="1"/>
          </p:nvPr>
        </p:nvSpPr>
        <p:spPr/>
        <p:txBody>
          <a:bodyPr>
            <a:noAutofit/>
          </a:bodyPr>
          <a:lstStyle/>
          <a:p>
            <a:pPr>
              <a:buFont typeface="Wingdings" panose="05000000000000000000" pitchFamily="2" charset="2"/>
              <a:buChar char="Ø"/>
            </a:pPr>
            <a:r>
              <a:rPr lang="en-US" sz="2800" b="0" i="0" dirty="0">
                <a:effectLst/>
                <a:latin typeface="Calibri" panose="020F0502020204030204" pitchFamily="34" charset="0"/>
                <a:ea typeface="Calibri" panose="020F0502020204030204" pitchFamily="34" charset="0"/>
                <a:cs typeface="Calibri" panose="020F0502020204030204" pitchFamily="34" charset="0"/>
              </a:rPr>
              <a:t>IoT (Internet of Things) noise pollution monitoring refers to the use of connected sensors and devices to collect data on environmental noise levels in various locations. This technology leverages the power of the internet and data analysis to continuously monitor, analyze, and report on noise pollution in real-time.</a:t>
            </a:r>
          </a:p>
          <a:p>
            <a:pPr>
              <a:buFont typeface="Wingdings" panose="05000000000000000000" pitchFamily="2" charset="2"/>
              <a:buChar char="Ø"/>
            </a:pPr>
            <a:r>
              <a:rPr lang="en-US" sz="2800" b="0" i="0" dirty="0">
                <a:effectLst/>
                <a:latin typeface="Calibri" panose="020F0502020204030204" pitchFamily="34" charset="0"/>
                <a:ea typeface="Calibri" panose="020F0502020204030204" pitchFamily="34" charset="0"/>
                <a:cs typeface="Calibri" panose="020F0502020204030204" pitchFamily="34" charset="0"/>
              </a:rPr>
              <a:t>IoT noise pollution monitoring is a valuable tool for addressing the adverse effects of noise pollution in urban and industrial environments, ultimately working towards quieter, more livable communities</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698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D98B76-2C5E-8241-7E5E-069A4D2352B2}"/>
              </a:ext>
            </a:extLst>
          </p:cNvPr>
          <p:cNvSpPr>
            <a:spLocks noGrp="1"/>
          </p:cNvSpPr>
          <p:nvPr>
            <p:ph type="title"/>
          </p:nvPr>
        </p:nvSpPr>
        <p:spPr>
          <a:xfrm>
            <a:off x="1484311" y="223936"/>
            <a:ext cx="10018713" cy="1147664"/>
          </a:xfrm>
        </p:spPr>
        <p:txBody>
          <a:bodyPr/>
          <a:lstStyle/>
          <a:p>
            <a:r>
              <a:rPr lang="en-IN" b="1" dirty="0"/>
              <a:t>PLATFORM REQUIRED</a:t>
            </a:r>
          </a:p>
        </p:txBody>
      </p:sp>
      <p:sp>
        <p:nvSpPr>
          <p:cNvPr id="7" name="Content Placeholder 6">
            <a:extLst>
              <a:ext uri="{FF2B5EF4-FFF2-40B4-BE49-F238E27FC236}">
                <a16:creationId xmlns:a16="http://schemas.microsoft.com/office/drawing/2014/main" id="{A76B94B4-E2FC-724A-4286-F3132CF78F58}"/>
              </a:ext>
            </a:extLst>
          </p:cNvPr>
          <p:cNvSpPr>
            <a:spLocks noGrp="1"/>
          </p:cNvSpPr>
          <p:nvPr>
            <p:ph idx="1"/>
          </p:nvPr>
        </p:nvSpPr>
        <p:spPr/>
        <p:txBody>
          <a:bodyPr>
            <a:noAutofit/>
          </a:bodyPr>
          <a:lstStyle/>
          <a:p>
            <a:pPr algn="l">
              <a:buFont typeface="Wingdings" panose="05000000000000000000" pitchFamily="2" charset="2"/>
              <a:buChar char="Ø"/>
            </a:pPr>
            <a:r>
              <a:rPr lang="en-US" sz="1800" b="1" i="0" dirty="0">
                <a:effectLst/>
                <a:latin typeface="Calibri" panose="020F0502020204030204" pitchFamily="34" charset="0"/>
                <a:ea typeface="Calibri" panose="020F0502020204030204" pitchFamily="34" charset="0"/>
                <a:cs typeface="Calibri" panose="020F0502020204030204" pitchFamily="34" charset="0"/>
              </a:rPr>
              <a:t>Noise Sensors</a:t>
            </a:r>
            <a:r>
              <a:rPr lang="en-US" sz="1800" b="0" i="0" dirty="0">
                <a:effectLst/>
                <a:latin typeface="Calibri" panose="020F0502020204030204" pitchFamily="34" charset="0"/>
                <a:ea typeface="Calibri" panose="020F0502020204030204" pitchFamily="34" charset="0"/>
                <a:cs typeface="Calibri" panose="020F0502020204030204" pitchFamily="34" charset="0"/>
              </a:rPr>
              <a:t>:</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High-quality noise sensors or microphones capable of capturing audio data.</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Sensors should be durable and weather-resistant if deployed outdoors.</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Low power consumption to maximize sensor lifetime.</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Connectivity options such as Wi-Fi, cellular, or LoRa.</a:t>
            </a:r>
          </a:p>
          <a:p>
            <a:pPr algn="l">
              <a:buFont typeface="Wingdings" panose="05000000000000000000" pitchFamily="2" charset="2"/>
              <a:buChar char="Ø"/>
            </a:pPr>
            <a:r>
              <a:rPr lang="en-US" sz="1800" b="1" i="0" dirty="0">
                <a:effectLst/>
                <a:latin typeface="Calibri" panose="020F0502020204030204" pitchFamily="34" charset="0"/>
                <a:ea typeface="Calibri" panose="020F0502020204030204" pitchFamily="34" charset="0"/>
                <a:cs typeface="Calibri" panose="020F0502020204030204" pitchFamily="34" charset="0"/>
              </a:rPr>
              <a:t>Data Acquisition and Processing</a:t>
            </a:r>
            <a:r>
              <a:rPr lang="en-US" sz="1800" b="0" i="0" dirty="0">
                <a:effectLst/>
                <a:latin typeface="Calibri" panose="020F0502020204030204" pitchFamily="34" charset="0"/>
                <a:ea typeface="Calibri" panose="020F0502020204030204" pitchFamily="34" charset="0"/>
                <a:cs typeface="Calibri" panose="020F0502020204030204" pitchFamily="34" charset="0"/>
              </a:rPr>
              <a:t>:</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Microcontrollers or single-board computers to collect data from sensors.</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Signal processing algorithms to filter and preprocess noise data.</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Secure data transmission to a central server or cloud platform.</a:t>
            </a:r>
          </a:p>
          <a:p>
            <a:pPr algn="l">
              <a:buFont typeface="Wingdings" panose="05000000000000000000" pitchFamily="2" charset="2"/>
              <a:buChar char="Ø"/>
            </a:pPr>
            <a:r>
              <a:rPr lang="en-US" sz="1800" b="1" i="0" dirty="0">
                <a:effectLst/>
                <a:latin typeface="Calibri" panose="020F0502020204030204" pitchFamily="34" charset="0"/>
                <a:ea typeface="Calibri" panose="020F0502020204030204" pitchFamily="34" charset="0"/>
                <a:cs typeface="Calibri" panose="020F0502020204030204" pitchFamily="34" charset="0"/>
              </a:rPr>
              <a:t>Central Server or Cloud Platform</a:t>
            </a:r>
            <a:r>
              <a:rPr lang="en-US" sz="1800" b="0" i="0" dirty="0">
                <a:effectLst/>
                <a:latin typeface="Calibri" panose="020F0502020204030204" pitchFamily="34" charset="0"/>
                <a:ea typeface="Calibri" panose="020F0502020204030204" pitchFamily="34" charset="0"/>
                <a:cs typeface="Calibri" panose="020F0502020204030204" pitchFamily="34" charset="0"/>
              </a:rPr>
              <a:t>:</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Robust server infrastructure or cloud platform for data storage and analysis.</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Data processing and analysis algorithms to convert raw noise data into meaningful information.</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Real-time data handling capabilities to provide instant feedback.</a:t>
            </a:r>
          </a:p>
          <a:p>
            <a:pPr lvl="1" algn="l">
              <a:buFont typeface="Wingdings" panose="05000000000000000000" pitchFamily="2" charset="2"/>
              <a:buChar char="Ø"/>
            </a:pPr>
            <a:r>
              <a:rPr lang="en-US" sz="1800" b="0" i="0" dirty="0">
                <a:effectLst/>
                <a:latin typeface="Calibri" panose="020F0502020204030204" pitchFamily="34" charset="0"/>
                <a:ea typeface="Calibri" panose="020F0502020204030204" pitchFamily="34" charset="0"/>
                <a:cs typeface="Calibri" panose="020F0502020204030204" pitchFamily="34" charset="0"/>
              </a:rPr>
              <a:t>Scalability to accommodate a growing number of sensors and data.</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val="757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EDE081-64CA-EC65-6995-D7CE46181642}"/>
              </a:ext>
            </a:extLst>
          </p:cNvPr>
          <p:cNvSpPr>
            <a:spLocks noGrp="1"/>
          </p:cNvSpPr>
          <p:nvPr>
            <p:ph type="title"/>
          </p:nvPr>
        </p:nvSpPr>
        <p:spPr/>
        <p:txBody>
          <a:bodyPr/>
          <a:lstStyle/>
          <a:p>
            <a:r>
              <a:rPr lang="en-IN" b="1" dirty="0"/>
              <a:t>WEB DEVELOPMENT TECHNOLOGIES</a:t>
            </a:r>
          </a:p>
        </p:txBody>
      </p:sp>
      <p:sp>
        <p:nvSpPr>
          <p:cNvPr id="7" name="Content Placeholder 6">
            <a:extLst>
              <a:ext uri="{FF2B5EF4-FFF2-40B4-BE49-F238E27FC236}">
                <a16:creationId xmlns:a16="http://schemas.microsoft.com/office/drawing/2014/main" id="{6A3618BD-6AD2-2EB4-8877-284628CBAC9C}"/>
              </a:ext>
            </a:extLst>
          </p:cNvPr>
          <p:cNvSpPr>
            <a:spLocks noGrp="1"/>
          </p:cNvSpPr>
          <p:nvPr>
            <p:ph idx="1"/>
          </p:nvPr>
        </p:nvSpPr>
        <p:spPr/>
        <p:txBody>
          <a:bodyPr>
            <a:normAutofit fontScale="25000" lnSpcReduction="20000"/>
          </a:bodyPr>
          <a:lstStyle/>
          <a:p>
            <a:pPr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Front-End Technologies</a:t>
            </a:r>
            <a:r>
              <a:rPr lang="en-IN" sz="8000" b="0" i="0" dirty="0">
                <a:effectLst/>
                <a:latin typeface="Calibri" panose="020F0502020204030204" pitchFamily="34" charset="0"/>
                <a:ea typeface="Calibri" panose="020F0502020204030204" pitchFamily="34" charset="0"/>
                <a:cs typeface="Calibri" panose="020F0502020204030204" pitchFamily="34" charset="0"/>
              </a:rPr>
              <a:t>:</a:t>
            </a:r>
          </a:p>
          <a:p>
            <a:pPr lvl="1"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HTML, CSS, and JavaScript</a:t>
            </a:r>
            <a:r>
              <a:rPr lang="en-IN" sz="8000" b="0" i="0" dirty="0">
                <a:effectLst/>
                <a:latin typeface="Calibri" panose="020F0502020204030204" pitchFamily="34" charset="0"/>
                <a:ea typeface="Calibri" panose="020F0502020204030204" pitchFamily="34" charset="0"/>
                <a:cs typeface="Calibri" panose="020F0502020204030204" pitchFamily="34" charset="0"/>
              </a:rPr>
              <a:t>: The fundamental building blocks of web development for creating the user interface and user experience.</a:t>
            </a:r>
          </a:p>
          <a:p>
            <a:pPr lvl="1"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Front-End Frameworks</a:t>
            </a:r>
            <a:r>
              <a:rPr lang="en-IN" sz="8000" b="0" i="0" dirty="0">
                <a:effectLst/>
                <a:latin typeface="Calibri" panose="020F0502020204030204" pitchFamily="34" charset="0"/>
                <a:ea typeface="Calibri" panose="020F0502020204030204" pitchFamily="34" charset="0"/>
                <a:cs typeface="Calibri" panose="020F0502020204030204" pitchFamily="34" charset="0"/>
              </a:rPr>
              <a:t>: Utilize frameworks like React, Angular, or Vue.js to streamline development, manage UI components, and provide a responsive, interactive interface.</a:t>
            </a:r>
          </a:p>
          <a:p>
            <a:pPr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Mapping and Visualization</a:t>
            </a:r>
            <a:r>
              <a:rPr lang="en-IN" sz="8000" b="0" i="0" dirty="0">
                <a:effectLst/>
                <a:latin typeface="Calibri" panose="020F0502020204030204" pitchFamily="34" charset="0"/>
                <a:ea typeface="Calibri" panose="020F0502020204030204" pitchFamily="34" charset="0"/>
                <a:cs typeface="Calibri" panose="020F0502020204030204" pitchFamily="34" charset="0"/>
              </a:rPr>
              <a:t>:</a:t>
            </a:r>
          </a:p>
          <a:p>
            <a:pPr lvl="1"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Leaflet or Google Maps API</a:t>
            </a:r>
            <a:r>
              <a:rPr lang="en-IN" sz="8000" b="0" i="0" dirty="0">
                <a:effectLst/>
                <a:latin typeface="Calibri" panose="020F0502020204030204" pitchFamily="34" charset="0"/>
                <a:ea typeface="Calibri" panose="020F0502020204030204" pitchFamily="34" charset="0"/>
                <a:cs typeface="Calibri" panose="020F0502020204030204" pitchFamily="34" charset="0"/>
              </a:rPr>
              <a:t>: Integrate maps to display sensor locations and noise data in a geographical context.</a:t>
            </a:r>
          </a:p>
          <a:p>
            <a:pPr lvl="1"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Data Visualization Libraries</a:t>
            </a:r>
            <a:r>
              <a:rPr lang="en-IN" sz="8000" b="0" i="0" dirty="0">
                <a:effectLst/>
                <a:latin typeface="Calibri" panose="020F0502020204030204" pitchFamily="34" charset="0"/>
                <a:ea typeface="Calibri" panose="020F0502020204030204" pitchFamily="34" charset="0"/>
                <a:cs typeface="Calibri" panose="020F0502020204030204" pitchFamily="34" charset="0"/>
              </a:rPr>
              <a:t>: Use libraries like D3.js or Chart.js for creating interactive charts and graphs to display noise data trends.</a:t>
            </a:r>
          </a:p>
          <a:p>
            <a:pPr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User Interface Design</a:t>
            </a:r>
            <a:r>
              <a:rPr lang="en-IN" sz="8000" b="0" i="0" dirty="0">
                <a:effectLst/>
                <a:latin typeface="Calibri" panose="020F0502020204030204" pitchFamily="34" charset="0"/>
                <a:ea typeface="Calibri" panose="020F0502020204030204" pitchFamily="34" charset="0"/>
                <a:cs typeface="Calibri" panose="020F0502020204030204" pitchFamily="34" charset="0"/>
              </a:rPr>
              <a:t>:</a:t>
            </a:r>
          </a:p>
          <a:p>
            <a:pPr lvl="1" algn="l">
              <a:buFont typeface="Wingdings" panose="05000000000000000000" pitchFamily="2" charset="2"/>
              <a:buChar char="Ø"/>
            </a:pPr>
            <a:r>
              <a:rPr lang="en-IN" sz="8000" b="1" i="0" dirty="0">
                <a:effectLst/>
                <a:latin typeface="Calibri" panose="020F0502020204030204" pitchFamily="34" charset="0"/>
                <a:ea typeface="Calibri" panose="020F0502020204030204" pitchFamily="34" charset="0"/>
                <a:cs typeface="Calibri" panose="020F0502020204030204" pitchFamily="34" charset="0"/>
              </a:rPr>
              <a:t>UI/UX Design Tools</a:t>
            </a:r>
            <a:r>
              <a:rPr lang="en-IN" sz="8000" b="0" i="0" dirty="0">
                <a:effectLst/>
                <a:latin typeface="Calibri" panose="020F0502020204030204" pitchFamily="34" charset="0"/>
                <a:ea typeface="Calibri" panose="020F0502020204030204" pitchFamily="34" charset="0"/>
                <a:cs typeface="Calibri" panose="020F0502020204030204" pitchFamily="34" charset="0"/>
              </a:rPr>
              <a:t>: Tools like Figma, Sketch, or Adobe XD can help design a visually appealing and user-friendly interface.</a:t>
            </a:r>
          </a:p>
          <a:p>
            <a:pPr>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12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A01F8-C364-F26B-656E-58A7702968BC}"/>
              </a:ext>
            </a:extLst>
          </p:cNvPr>
          <p:cNvSpPr txBox="1"/>
          <p:nvPr/>
        </p:nvSpPr>
        <p:spPr>
          <a:xfrm>
            <a:off x="1856792" y="578499"/>
            <a:ext cx="9451910" cy="6463308"/>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en-IN" b="1" i="0" dirty="0">
                <a:effectLst/>
                <a:latin typeface="Calibri" panose="020F0502020204030204" pitchFamily="34" charset="0"/>
                <a:ea typeface="Calibri" panose="020F0502020204030204" pitchFamily="34" charset="0"/>
                <a:cs typeface="Calibri" panose="020F0502020204030204" pitchFamily="34" charset="0"/>
              </a:rPr>
              <a:t>Back-End Technologies</a:t>
            </a:r>
            <a:r>
              <a:rPr lang="en-IN" b="0" i="0"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buClr>
                <a:schemeClr val="accent1"/>
              </a:buClr>
              <a:buFont typeface="Wingdings" panose="05000000000000000000" pitchFamily="2" charset="2"/>
              <a:buChar char="Ø"/>
            </a:pPr>
            <a:r>
              <a:rPr lang="en-IN" b="1" i="0" dirty="0">
                <a:effectLst/>
                <a:latin typeface="Calibri" panose="020F0502020204030204" pitchFamily="34" charset="0"/>
                <a:ea typeface="Calibri" panose="020F0502020204030204" pitchFamily="34" charset="0"/>
                <a:cs typeface="Calibri" panose="020F0502020204030204" pitchFamily="34" charset="0"/>
              </a:rPr>
              <a:t>     Server-Side Framework</a:t>
            </a:r>
            <a:r>
              <a:rPr lang="en-IN" b="0" i="0" dirty="0">
                <a:effectLst/>
                <a:latin typeface="Calibri" panose="020F0502020204030204" pitchFamily="34" charset="0"/>
                <a:ea typeface="Calibri" panose="020F0502020204030204" pitchFamily="34" charset="0"/>
                <a:cs typeface="Calibri" panose="020F0502020204030204" pitchFamily="34" charset="0"/>
              </a:rPr>
              <a:t>: Choose a suitable back-end framework such like Node.js (with Express), Ruby on Rails, Django, or Spring Boot to handle data processing, authentication, and API endpoints.</a:t>
            </a:r>
          </a:p>
          <a:p>
            <a:pPr marL="285750" indent="-285750">
              <a:buClr>
                <a:schemeClr val="accent1"/>
              </a:buClr>
              <a:buFont typeface="Wingdings" panose="05000000000000000000" pitchFamily="2" charset="2"/>
              <a:buChar char="Ø"/>
            </a:pPr>
            <a:r>
              <a:rPr lang="en-IN" b="1" i="0" dirty="0">
                <a:effectLst/>
                <a:latin typeface="Calibri" panose="020F0502020204030204" pitchFamily="34" charset="0"/>
                <a:ea typeface="Calibri" panose="020F0502020204030204" pitchFamily="34" charset="0"/>
                <a:cs typeface="Calibri" panose="020F0502020204030204" pitchFamily="34" charset="0"/>
              </a:rPr>
              <a:t>     Databases</a:t>
            </a:r>
            <a:r>
              <a:rPr lang="en-IN" b="0" i="0" dirty="0">
                <a:effectLst/>
                <a:latin typeface="Calibri" panose="020F0502020204030204" pitchFamily="34" charset="0"/>
                <a:ea typeface="Calibri" panose="020F0502020204030204" pitchFamily="34" charset="0"/>
                <a:cs typeface="Calibri" panose="020F0502020204030204" pitchFamily="34" charset="0"/>
              </a:rPr>
              <a:t>: Select a database system for storing sensor data, user information, and configuration settings. Options include PostgreSQL, MySQL, or NoSQL databases like MongoDB.</a:t>
            </a:r>
          </a:p>
          <a:p>
            <a:pPr marL="285750" indent="-285750">
              <a:buClr>
                <a:schemeClr val="accent1"/>
              </a:buClr>
              <a:buFont typeface="Wingdings" panose="05000000000000000000" pitchFamily="2" charset="2"/>
              <a:buChar char="Ø"/>
            </a:pPr>
            <a:r>
              <a:rPr lang="en-US" b="1" i="0" dirty="0">
                <a:effectLst/>
                <a:latin typeface="Calibri" panose="020F0502020204030204" pitchFamily="34" charset="0"/>
                <a:ea typeface="Calibri" panose="020F0502020204030204" pitchFamily="34" charset="0"/>
                <a:cs typeface="Calibri" panose="020F0502020204030204" pitchFamily="34" charset="0"/>
              </a:rPr>
              <a:t>API Development</a:t>
            </a:r>
            <a:r>
              <a:rPr lang="en-US" b="0" i="0" dirty="0">
                <a:effectLst/>
                <a:latin typeface="Calibri" panose="020F0502020204030204" pitchFamily="34" charset="0"/>
                <a:ea typeface="Calibri" panose="020F0502020204030204" pitchFamily="34" charset="0"/>
                <a:cs typeface="Calibri" panose="020F0502020204030204" pitchFamily="34" charset="0"/>
              </a:rPr>
              <a:t>:</a:t>
            </a:r>
          </a:p>
          <a:p>
            <a:pPr marL="742950" lvl="1" indent="-285750">
              <a:buClr>
                <a:schemeClr val="accent1"/>
              </a:buClr>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Develop RESTful or </a:t>
            </a:r>
            <a:r>
              <a:rPr lang="en-US" b="0" i="0" dirty="0" err="1">
                <a:effectLst/>
                <a:latin typeface="Calibri" panose="020F0502020204030204" pitchFamily="34" charset="0"/>
                <a:ea typeface="Calibri" panose="020F0502020204030204" pitchFamily="34" charset="0"/>
                <a:cs typeface="Calibri" panose="020F0502020204030204" pitchFamily="34" charset="0"/>
              </a:rPr>
              <a:t>GraphSQL</a:t>
            </a:r>
            <a:r>
              <a:rPr lang="en-US" b="0" i="0" dirty="0">
                <a:effectLst/>
                <a:latin typeface="Calibri" panose="020F0502020204030204" pitchFamily="34" charset="0"/>
                <a:ea typeface="Calibri" panose="020F0502020204030204" pitchFamily="34" charset="0"/>
                <a:cs typeface="Calibri" panose="020F0502020204030204" pitchFamily="34" charset="0"/>
              </a:rPr>
              <a:t> APIs to facilitate communication between the front-end and back-end. Use technologies like Express.js for Node.js or Django REST framework for Python.</a:t>
            </a:r>
          </a:p>
          <a:p>
            <a:pPr marL="285750" indent="-285750">
              <a:buClr>
                <a:schemeClr val="accent1"/>
              </a:buClr>
              <a:buFont typeface="Wingdings" panose="05000000000000000000" pitchFamily="2" charset="2"/>
              <a:buChar char="Ø"/>
            </a:pPr>
            <a:r>
              <a:rPr lang="en-US" b="1" i="0" dirty="0">
                <a:effectLst/>
                <a:latin typeface="Calibri" panose="020F0502020204030204" pitchFamily="34" charset="0"/>
                <a:ea typeface="Calibri" panose="020F0502020204030204" pitchFamily="34" charset="0"/>
                <a:cs typeface="Calibri" panose="020F0502020204030204" pitchFamily="34" charset="0"/>
              </a:rPr>
              <a:t>Real-Time Capabilities</a:t>
            </a:r>
            <a:r>
              <a:rPr lang="en-US" b="0" i="0" dirty="0">
                <a:effectLst/>
                <a:latin typeface="Calibri" panose="020F0502020204030204" pitchFamily="34" charset="0"/>
                <a:ea typeface="Calibri" panose="020F0502020204030204" pitchFamily="34" charset="0"/>
                <a:cs typeface="Calibri" panose="020F0502020204030204" pitchFamily="34" charset="0"/>
              </a:rPr>
              <a:t>:</a:t>
            </a:r>
          </a:p>
          <a:p>
            <a:pPr marL="742950" lvl="1" indent="-285750">
              <a:buClr>
                <a:schemeClr val="accent1"/>
              </a:buClr>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Implement real-time features for live noise monitoring and instant alerts using </a:t>
            </a:r>
            <a:r>
              <a:rPr lang="en-US" b="0" i="0" dirty="0" err="1">
                <a:effectLst/>
                <a:latin typeface="Calibri" panose="020F0502020204030204" pitchFamily="34" charset="0"/>
                <a:ea typeface="Calibri" panose="020F0502020204030204" pitchFamily="34" charset="0"/>
                <a:cs typeface="Calibri" panose="020F0502020204030204" pitchFamily="34" charset="0"/>
              </a:rPr>
              <a:t>WebSockets</a:t>
            </a:r>
            <a:r>
              <a:rPr lang="en-US" b="0" i="0" dirty="0">
                <a:effectLst/>
                <a:latin typeface="Calibri" panose="020F0502020204030204" pitchFamily="34" charset="0"/>
                <a:ea typeface="Calibri" panose="020F0502020204030204" pitchFamily="34" charset="0"/>
                <a:cs typeface="Calibri" panose="020F0502020204030204" pitchFamily="34" charset="0"/>
              </a:rPr>
              <a:t>, or explore libraries like Socket.io.</a:t>
            </a:r>
          </a:p>
          <a:p>
            <a:pPr marL="285750" indent="-285750">
              <a:buClr>
                <a:schemeClr val="accent1"/>
              </a:buClr>
              <a:buFont typeface="Wingdings" panose="05000000000000000000" pitchFamily="2" charset="2"/>
              <a:buChar char="Ø"/>
            </a:pPr>
            <a:r>
              <a:rPr lang="en-US" b="1" i="0" dirty="0">
                <a:effectLst/>
                <a:latin typeface="Calibri" panose="020F0502020204030204" pitchFamily="34" charset="0"/>
                <a:ea typeface="Calibri" panose="020F0502020204030204" pitchFamily="34" charset="0"/>
                <a:cs typeface="Calibri" panose="020F0502020204030204" pitchFamily="34" charset="0"/>
              </a:rPr>
              <a:t>Security</a:t>
            </a:r>
            <a:r>
              <a:rPr lang="en-US" b="0" i="0" dirty="0">
                <a:effectLst/>
                <a:latin typeface="Calibri" panose="020F0502020204030204" pitchFamily="34" charset="0"/>
                <a:ea typeface="Calibri" panose="020F0502020204030204" pitchFamily="34" charset="0"/>
                <a:cs typeface="Calibri" panose="020F0502020204030204" pitchFamily="34" charset="0"/>
              </a:rPr>
              <a:t>:</a:t>
            </a:r>
          </a:p>
          <a:p>
            <a:pPr marL="742950" lvl="1" indent="-285750">
              <a:buClr>
                <a:schemeClr val="accent1"/>
              </a:buClr>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Ensure data security through encryption (HTTPS), user authentication, and authorization mechanisms.</a:t>
            </a:r>
          </a:p>
          <a:p>
            <a:pPr marL="742950" lvl="1" indent="-285750">
              <a:buClr>
                <a:schemeClr val="accent1"/>
              </a:buClr>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Input validation and protection against common web vulnerabilities (e.g., Cross-Site Scripting, SQL injection).</a:t>
            </a:r>
          </a:p>
          <a:p>
            <a:pPr marL="285750" indent="-285750">
              <a:buClr>
                <a:schemeClr val="accent1"/>
              </a:buClr>
              <a:buFont typeface="Wingdings" panose="05000000000000000000" pitchFamily="2" charset="2"/>
              <a:buChar char="Ø"/>
            </a:pPr>
            <a:r>
              <a:rPr lang="en-US" b="1" i="0" dirty="0">
                <a:effectLst/>
                <a:latin typeface="Calibri" panose="020F0502020204030204" pitchFamily="34" charset="0"/>
                <a:ea typeface="Calibri" panose="020F0502020204030204" pitchFamily="34" charset="0"/>
                <a:cs typeface="Calibri" panose="020F0502020204030204" pitchFamily="34" charset="0"/>
              </a:rPr>
              <a:t>Cloud Services</a:t>
            </a:r>
            <a:r>
              <a:rPr lang="en-US" b="0" i="0"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buClr>
                <a:schemeClr val="accent1"/>
              </a:buClr>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Host your application and data in cloud platforms like Amazon Web Services (AWS), Microsoft Azure, or Google Cloud Platform (GCP) for scalability and reliability.</a:t>
            </a:r>
          </a:p>
          <a:p>
            <a:pPr marL="742950" lvl="1" indent="-285750">
              <a:buClr>
                <a:schemeClr val="accent1"/>
              </a:buClr>
              <a:buFont typeface="Wingdings" panose="05000000000000000000" pitchFamily="2" charset="2"/>
              <a:buChar char="Ø"/>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13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D54C3B-7CCF-A7A2-37CD-0CC211A36470}"/>
              </a:ext>
            </a:extLst>
          </p:cNvPr>
          <p:cNvSpPr>
            <a:spLocks noGrp="1"/>
          </p:cNvSpPr>
          <p:nvPr>
            <p:ph type="title"/>
          </p:nvPr>
        </p:nvSpPr>
        <p:spPr>
          <a:xfrm>
            <a:off x="1745568" y="340567"/>
            <a:ext cx="10018713" cy="611155"/>
          </a:xfrm>
        </p:spPr>
        <p:txBody>
          <a:bodyPr>
            <a:normAutofit fontScale="90000"/>
          </a:bodyPr>
          <a:lstStyle/>
          <a:p>
            <a:r>
              <a:rPr lang="en-IN" b="1" dirty="0"/>
              <a:t>IOT SENSOR SETUP</a:t>
            </a:r>
          </a:p>
        </p:txBody>
      </p:sp>
      <p:pic>
        <p:nvPicPr>
          <p:cNvPr id="2050" name="Picture 2" descr="Sensors | Free Full-Text | IoT Solution for Smart Cities' Pollution  Monitoring and the Security Challenges">
            <a:extLst>
              <a:ext uri="{FF2B5EF4-FFF2-40B4-BE49-F238E27FC236}">
                <a16:creationId xmlns:a16="http://schemas.microsoft.com/office/drawing/2014/main" id="{DFEFD367-E2D0-9213-D1E8-8AF364AE80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999" y="1362270"/>
            <a:ext cx="9032033" cy="522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5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0C7075-A57C-5DF4-1412-5EDF7881799E}"/>
              </a:ext>
            </a:extLst>
          </p:cNvPr>
          <p:cNvSpPr>
            <a:spLocks noGrp="1"/>
          </p:cNvSpPr>
          <p:nvPr>
            <p:ph type="title"/>
          </p:nvPr>
        </p:nvSpPr>
        <p:spPr>
          <a:xfrm>
            <a:off x="1484311" y="685800"/>
            <a:ext cx="10018713" cy="1040363"/>
          </a:xfrm>
        </p:spPr>
        <p:txBody>
          <a:bodyPr/>
          <a:lstStyle/>
          <a:p>
            <a:r>
              <a:rPr lang="en-IN" b="1" dirty="0"/>
              <a:t>CONCLUSION</a:t>
            </a:r>
          </a:p>
        </p:txBody>
      </p:sp>
      <p:sp>
        <p:nvSpPr>
          <p:cNvPr id="7" name="Content Placeholder 6">
            <a:extLst>
              <a:ext uri="{FF2B5EF4-FFF2-40B4-BE49-F238E27FC236}">
                <a16:creationId xmlns:a16="http://schemas.microsoft.com/office/drawing/2014/main" id="{C215A9D6-6016-053B-AADF-7DF9CDEBF8C7}"/>
              </a:ext>
            </a:extLst>
          </p:cNvPr>
          <p:cNvSpPr>
            <a:spLocks noGrp="1"/>
          </p:cNvSpPr>
          <p:nvPr>
            <p:ph idx="1"/>
          </p:nvPr>
        </p:nvSpPr>
        <p:spPr>
          <a:xfrm>
            <a:off x="1484310" y="1866123"/>
            <a:ext cx="10018713" cy="3925078"/>
          </a:xfrm>
        </p:spPr>
        <p:txBody>
          <a:bodyPr>
            <a:noAutofit/>
          </a:bodyPr>
          <a:lstStyle/>
          <a:p>
            <a:pPr>
              <a:buFont typeface="Wingdings" panose="05000000000000000000" pitchFamily="2" charset="2"/>
              <a:buChar char="Ø"/>
            </a:pPr>
            <a:r>
              <a:rPr lang="en-US" sz="2000" b="0" i="0" dirty="0">
                <a:effectLst/>
                <a:latin typeface="Calibri" panose="020F0502020204030204" pitchFamily="34" charset="0"/>
                <a:ea typeface="Calibri" panose="020F0502020204030204" pitchFamily="34" charset="0"/>
                <a:cs typeface="Calibri" panose="020F0502020204030204" pitchFamily="34" charset="0"/>
              </a:rPr>
              <a:t>In conclusion, noise pollution monitoring is a crucial component of urban and environmental management in our increasingly noisy world. The implementation of IoT-based noise pollution monitoring systems offers numerous benefits, including real-time data collection, data-driven decision-making, public awareness, and environmental impact assessment. These systems help identify sources of noise pollution, assess its impact on public health and the environment, and aid in the development of effective mitigation strategies and policies.</a:t>
            </a:r>
          </a:p>
          <a:p>
            <a:pPr>
              <a:buFont typeface="Wingdings" panose="05000000000000000000" pitchFamily="2" charset="2"/>
              <a:buChar char="Ø"/>
            </a:pPr>
            <a:r>
              <a:rPr lang="en-US" sz="2000" b="0" i="0" dirty="0">
                <a:effectLst/>
                <a:latin typeface="Calibri" panose="020F0502020204030204" pitchFamily="34" charset="0"/>
                <a:ea typeface="Calibri" panose="020F0502020204030204" pitchFamily="34" charset="0"/>
                <a:cs typeface="Calibri" panose="020F0502020204030204" pitchFamily="34" charset="0"/>
              </a:rPr>
              <a:t>By deploying high-quality noise sensors, establishing robust data collection and processing infrastructure, and creating user-friendly web applications, noise pollution monitoring platforms empower communities and authorities to take proactive measures to reduce noise pollution and create quieter, more livable urban environments. Furthermore, as technology continues to advance, IoT noise pollution monitoring is likely to become an increasingly integral part of urban planning and environmental protection efforts, leading to healthier, more peaceful communities.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917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37C6-0A13-A848-5B80-BE134AB122BE}"/>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lang="en-IN" sz="8000" dirty="0">
                <a:latin typeface="Britannic Bold" panose="020B0903060703020204" pitchFamily="34" charset="0"/>
              </a:rPr>
              <a:t>THANK YOU</a:t>
            </a:r>
          </a:p>
        </p:txBody>
      </p:sp>
    </p:spTree>
    <p:extLst>
      <p:ext uri="{BB962C8B-B14F-4D97-AF65-F5344CB8AC3E}">
        <p14:creationId xmlns:p14="http://schemas.microsoft.com/office/powerpoint/2010/main" val="200543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102</TotalTime>
  <Words>800</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Bahnschrift SemiBold</vt:lpstr>
      <vt:lpstr>Bell MT</vt:lpstr>
      <vt:lpstr>Britannic Bold</vt:lpstr>
      <vt:lpstr>Calibri</vt:lpstr>
      <vt:lpstr>Corbel</vt:lpstr>
      <vt:lpstr>Wingdings</vt:lpstr>
      <vt:lpstr>Parallax</vt:lpstr>
      <vt:lpstr>         DEPARTMENT OF COMPUTER SCIENCE AND ENGINEERING   NOISE POLLUTION MONITORING</vt:lpstr>
      <vt:lpstr> PROJECT  </vt:lpstr>
      <vt:lpstr>PLATFORM REQUIRED</vt:lpstr>
      <vt:lpstr>WEB DEVELOPMENT TECHNOLOGIES</vt:lpstr>
      <vt:lpstr>PowerPoint Presentation</vt:lpstr>
      <vt:lpstr>IOT SENSOR SETUP</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SCIENCE AND ENGINEERING   NOISE POLLUTION MONITORING</dc:title>
  <dc:creator>Jaya Preetha</dc:creator>
  <cp:lastModifiedBy>Jaya Preetha</cp:lastModifiedBy>
  <cp:revision>3</cp:revision>
  <dcterms:created xsi:type="dcterms:W3CDTF">2023-10-25T13:10:38Z</dcterms:created>
  <dcterms:modified xsi:type="dcterms:W3CDTF">2023-10-29T03:54:22Z</dcterms:modified>
</cp:coreProperties>
</file>