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0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61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3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23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2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0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3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4DEF-BA3A-4EED-BE8B-242FC5C71B57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6785" y="122626"/>
            <a:ext cx="7615917" cy="1116822"/>
          </a:xfrm>
          <a:prstGeom prst="rect">
            <a:avLst/>
          </a:prstGeom>
          <a:noFill/>
        </p:spPr>
      </p:pic>
      <p:sp>
        <p:nvSpPr>
          <p:cNvPr id="1048592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24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048593" name="Content Placeholder 7"/>
          <p:cNvSpPr>
            <a:spLocks noGrp="1"/>
          </p:cNvSpPr>
          <p:nvPr>
            <p:ph idx="1"/>
          </p:nvPr>
        </p:nvSpPr>
        <p:spPr>
          <a:xfrm>
            <a:off x="0" y="1418366"/>
            <a:ext cx="11353800" cy="53170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Bell MT" panose="02020503060305020303" pitchFamily="18" charset="0"/>
              </a:rPr>
              <a:t>        DEPARTMENT OF COMPUTER SCIENCE AND ENGINEERING</a:t>
            </a:r>
          </a:p>
          <a:p>
            <a:pPr marL="0" indent="0" algn="just">
              <a:buNone/>
            </a:pPr>
            <a:endParaRPr lang="en-IN" b="1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			     NOISE POLUTION MONITORING</a:t>
            </a:r>
            <a:endParaRPr lang="en-IN" sz="2800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2800" dirty="0">
                <a:latin typeface="Bell MT" panose="02020503060305020303" pitchFamily="18" charset="0"/>
              </a:rPr>
              <a:t>Proj_224788_team_3</a:t>
            </a:r>
            <a:endParaRPr lang="en-IN" sz="28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</a:t>
            </a:r>
            <a:endParaRPr lang="en-IN" sz="1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	</a:t>
            </a:r>
            <a:r>
              <a:rPr lang="en-IN" sz="2000" b="1" dirty="0">
                <a:latin typeface="Bell MT" panose="02020503060305020303" pitchFamily="18" charset="0"/>
              </a:rPr>
              <a:t>                                  TEAM MEMBERS: 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		                                                          </a:t>
            </a:r>
            <a:r>
              <a:rPr lang="en-IN" b="1" dirty="0">
                <a:latin typeface="Bell MT" panose="02020503060305020303" pitchFamily="18" charset="0"/>
              </a:rPr>
              <a:t>JANANI.V.V</a:t>
            </a:r>
            <a:r>
              <a:rPr lang="en-IN" sz="2000" b="1" dirty="0">
                <a:latin typeface="Bell MT" panose="02020503060305020303" pitchFamily="18" charset="0"/>
              </a:rPr>
              <a:t>  (113321104031) 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                                                                       </a:t>
            </a:r>
            <a:r>
              <a:rPr lang="en-IN" b="1" dirty="0">
                <a:latin typeface="Bell MT" panose="02020503060305020303" pitchFamily="18" charset="0"/>
              </a:rPr>
              <a:t>JAYAPREETHA.S (113321104033)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                                                                       </a:t>
            </a:r>
            <a:r>
              <a:rPr lang="en-IN" b="1" dirty="0">
                <a:latin typeface="Bell MT" panose="02020503060305020303" pitchFamily="18" charset="0"/>
              </a:rPr>
              <a:t>JAYASRI.M (113321104034)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                                                                       </a:t>
            </a:r>
            <a:r>
              <a:rPr lang="en-IN" b="1" dirty="0">
                <a:latin typeface="Bell MT" panose="02020503060305020303" pitchFamily="18" charset="0"/>
              </a:rPr>
              <a:t>KAMIREDDY CHARITHA  (113321104035</a:t>
            </a:r>
            <a:r>
              <a:rPr lang="en-IN" sz="2000" b="1" dirty="0">
                <a:latin typeface="Bell MT" panose="02020503060305020303" pitchFamily="18" charset="0"/>
              </a:rPr>
              <a:t>)        	  	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203201" y="261258"/>
            <a:ext cx="11299824" cy="80554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0" y="1364567"/>
            <a:ext cx="10859558" cy="549343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People thought that noise pollution is merely an annoyance but it is actually very important to monitor noise level because according to research, people who are exposed to noise for a long duration of time can have hearing loss, sleep disturbance, high blood pressure and injuries </a:t>
            </a:r>
            <a:r>
              <a:rPr lang="en-US" sz="2200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3"/>
          <p:cNvSpPr>
            <a:spLocks noGrp="1"/>
          </p:cNvSpPr>
          <p:nvPr>
            <p:ph type="ctrTitle"/>
          </p:nvPr>
        </p:nvSpPr>
        <p:spPr>
          <a:xfrm>
            <a:off x="2928400" y="615820"/>
            <a:ext cx="6850081" cy="3153747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2433711" y="233266"/>
            <a:ext cx="9069313" cy="83353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DEFINITION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323557" y="905765"/>
            <a:ext cx="11868443" cy="4609322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IoT allows an exchange of information to and from a device or thing and due to its flexibility and low cost, IoT is getting popular day by day .</a:t>
            </a: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 Thus, IoT is very suitable to be implemented in monitoring the noise level in some areas to deal with the problem.</a:t>
            </a: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 The demands of modern society lead to the creation of noise sources such as industrial sources, transport vehicles, </a:t>
            </a:r>
            <a:r>
              <a:rPr lang="en-US" sz="2000" dirty="0" err="1">
                <a:latin typeface="Bookman Old Style" panose="02050604050505020204" pitchFamily="18" charset="0"/>
              </a:rPr>
              <a:t>defence</a:t>
            </a:r>
            <a:r>
              <a:rPr lang="en-US" sz="2000" dirty="0">
                <a:latin typeface="Bookman Old Style" panose="02050604050505020204" pitchFamily="18" charset="0"/>
              </a:rPr>
              <a:t> equipment and construction. </a:t>
            </a: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The most significant example is inside UTM. Noise coming from vehicles and construction sites have significantly distract the focus and the intellectual development of the students. </a:t>
            </a: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This issue results in the needs of a system that will monitor the noise level at that specified areas. It is also an alternative for students to know the suitability to study via app.</a:t>
            </a:r>
          </a:p>
          <a:p>
            <a:pPr marL="0" indent="0" algn="l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274490" y="195656"/>
            <a:ext cx="10018713" cy="81487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195754" y="1153551"/>
            <a:ext cx="10307269" cy="48509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TO REGULATE AND CONTROL NOISE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PRODUCING AND GENERATING SOURCES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SOURCE IDENTIFICATION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DATA-DRIVEN DECISION MAKING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ACCURACY AND PRECISION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THRESHOLD ALERTS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ENVIRONMENTAL IMPACT REDUCTION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SAFETY AND SECURITY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DATA AGGREGATION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REAL TIME NOISE DATA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ENHANCED ACCESSIBILITY</a:t>
            </a:r>
          </a:p>
          <a:p>
            <a:pPr algn="l"/>
            <a:endParaRPr lang="en-US" dirty="0">
              <a:latin typeface="Bahnschrift SemiBold" panose="020B0502040204020203" pitchFamily="34" charset="0"/>
            </a:endParaRPr>
          </a:p>
          <a:p>
            <a:pPr marL="0" indent="0" algn="l">
              <a:buNone/>
            </a:pPr>
            <a:endParaRPr lang="en-IN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2067951" y="102638"/>
            <a:ext cx="9435073" cy="8708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R</a:t>
            </a:r>
            <a:r>
              <a:rPr lang="en-US" dirty="0">
                <a:latin typeface="Algerian" panose="04020705040A02060702" pitchFamily="82" charset="0"/>
              </a:rPr>
              <a:t>EQUIREMENTS</a:t>
            </a:r>
            <a:endParaRPr lang="zh-CN" alt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239154" y="973494"/>
            <a:ext cx="11207601" cy="5030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IoT Noise Sensors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Choose IoT noise sensors designed for environmental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monitoring.This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 is equipped with built-in microphones and connectivity options and capable of collecting noise data and transmitting it over the internet.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High-Quality Microphones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Use sensitive, calibrated microphones capable of capturing a wide range of frequencies and low self-noise. This is crucial for accurate noise measurement.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Power Source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Depending on the location, select IoT devices that can be powered by batteries, solar panels, or mains power.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Consider the need for user-friendly interfaces for operators to configure, monitor, and access data.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 Retention and Backup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Determine data retention policies and implement backup solutions to prevent data loss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Connectivity: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Select IoT sensors that offer multiple connectivity options, such as Wi-Fi, cellular, LoRa, or even Bluetooth, depending on the deployment location and data transmission requirements.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API Integration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Ensure that the IoT sensors and cloud platform offer API integration for potential integration with other systems or data sources.</a:t>
            </a:r>
            <a:endParaRPr lang="en-IN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2358021" y="168812"/>
            <a:ext cx="7959670" cy="646905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DEVICE SELECTION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484310" y="1455577"/>
            <a:ext cx="10018713" cy="4488024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20C19-7C0E-BE8D-C27F-0CD8DF7850B6}"/>
              </a:ext>
            </a:extLst>
          </p:cNvPr>
          <p:cNvSpPr txBox="1"/>
          <p:nvPr/>
        </p:nvSpPr>
        <p:spPr>
          <a:xfrm>
            <a:off x="447470" y="1074509"/>
            <a:ext cx="10764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sensor module provide an easy way to detect sound and it generally used for detecting sound </a:t>
            </a:r>
            <a:r>
              <a:rPr lang="en-US" sz="2000" dirty="0" err="1">
                <a:latin typeface="Bookman Old Style" panose="02050604050505020204" pitchFamily="18" charset="0"/>
              </a:rPr>
              <a:t>intensity.module</a:t>
            </a:r>
            <a:r>
              <a:rPr lang="en-US" sz="2000" dirty="0">
                <a:latin typeface="Bookman Old Style" panose="02050604050505020204" pitchFamily="18" charset="0"/>
              </a:rPr>
              <a:t> detect that sound has exceeded a threshold value.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 Sound is detected </a:t>
            </a:r>
            <a:r>
              <a:rPr lang="en-US" sz="2000" dirty="0" err="1">
                <a:latin typeface="Bookman Old Style" panose="02050604050505020204" pitchFamily="18" charset="0"/>
              </a:rPr>
              <a:t>vai</a:t>
            </a:r>
            <a:r>
              <a:rPr lang="en-US" sz="2000" dirty="0">
                <a:latin typeface="Bookman Old Style" panose="02050604050505020204" pitchFamily="18" charset="0"/>
              </a:rPr>
              <a:t> microphone fed into an LM393 </a:t>
            </a:r>
            <a:r>
              <a:rPr lang="en-US" sz="2000" dirty="0" err="1">
                <a:latin typeface="Bookman Old Style" panose="02050604050505020204" pitchFamily="18" charset="0"/>
              </a:rPr>
              <a:t>opamp.the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</a:rPr>
              <a:t>soynd</a:t>
            </a:r>
            <a:r>
              <a:rPr lang="en-US" sz="2000" dirty="0">
                <a:latin typeface="Bookman Old Style" panose="02050604050505020204" pitchFamily="18" charset="0"/>
              </a:rPr>
              <a:t> level adjust through pot.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The sound increases set value output is </a:t>
            </a:r>
            <a:r>
              <a:rPr lang="en-US" sz="2000" dirty="0" err="1">
                <a:latin typeface="Bookman Old Style" panose="02050604050505020204" pitchFamily="18" charset="0"/>
              </a:rPr>
              <a:t>low.these</a:t>
            </a:r>
            <a:r>
              <a:rPr lang="en-US" sz="2000" dirty="0">
                <a:latin typeface="Bookman Old Style" panose="02050604050505020204" pitchFamily="18" charset="0"/>
              </a:rPr>
              <a:t> module work on DC 3.3-5 voltage.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  Feature: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Output voltage 3.3v-5v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Output </a:t>
            </a:r>
            <a:r>
              <a:rPr lang="en-US" sz="2000" dirty="0" err="1">
                <a:latin typeface="Bookman Old Style" panose="02050604050505020204" pitchFamily="18" charset="0"/>
              </a:rPr>
              <a:t>model:didital</a:t>
            </a:r>
            <a:r>
              <a:rPr lang="en-US" sz="2000" dirty="0">
                <a:latin typeface="Bookman Old Style" panose="02050604050505020204" pitchFamily="18" charset="0"/>
              </a:rPr>
              <a:t> switch output(0 and 1,high or low level)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Voltage gain 26dB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</a:rPr>
              <a:t>Micrphone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</a:rPr>
              <a:t>impendance</a:t>
            </a:r>
            <a:r>
              <a:rPr lang="en-US" sz="2000" dirty="0">
                <a:latin typeface="Bookman Old Style" panose="02050604050505020204" pitchFamily="18" charset="0"/>
              </a:rPr>
              <a:t> 2.2kΩ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Microphone frequency 16.20kHz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A3596-C824-A3CA-F6CC-69F1EDB6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44" y="4169973"/>
            <a:ext cx="4192237" cy="177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824C3-C9ED-0FA7-3117-7EEC6C50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57" y="4860162"/>
            <a:ext cx="4572000" cy="14645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228601" y="251928"/>
            <a:ext cx="11274424" cy="746448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ARDUINO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87B7B-B8D0-8E68-08DB-47E4F62B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575582"/>
            <a:ext cx="8539090" cy="44664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3"/>
          <p:cNvSpPr>
            <a:spLocks noGrp="1"/>
          </p:cNvSpPr>
          <p:nvPr>
            <p:ph type="title"/>
          </p:nvPr>
        </p:nvSpPr>
        <p:spPr>
          <a:xfrm>
            <a:off x="88900" y="162076"/>
            <a:ext cx="9813925" cy="1257301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RASPBERRY PI INTEGRATION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CA1D701-33B3-950C-C70F-D47C96AB5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0" y="3276600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9BF1A6-1AAF-6B65-D9FA-77AB988E3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2900" y="3429000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C914-8F24-C942-1127-E1A2A1E7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1" y="1670151"/>
            <a:ext cx="3517697" cy="3517697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0A56E80E-294D-A247-C6BE-260136904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5300" y="3581400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DE59C-490A-9C04-DF30-52FCA798D609}"/>
              </a:ext>
            </a:extLst>
          </p:cNvPr>
          <p:cNvSpPr txBox="1"/>
          <p:nvPr/>
        </p:nvSpPr>
        <p:spPr>
          <a:xfrm>
            <a:off x="196949" y="1125083"/>
            <a:ext cx="1121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An IOT-based method using </a:t>
            </a:r>
            <a:r>
              <a:rPr lang="en-US" sz="2000" dirty="0" err="1">
                <a:latin typeface="Bookman Old Style" panose="02050604050505020204" pitchFamily="18" charset="0"/>
              </a:rPr>
              <a:t>RasberryPi</a:t>
            </a:r>
            <a:r>
              <a:rPr lang="en-US" sz="2000" dirty="0">
                <a:latin typeface="Bookman Old Style" panose="02050604050505020204" pitchFamily="18" charset="0"/>
              </a:rPr>
              <a:t> is used to monitor and check live the sound pollution of a region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D12C7-ADB4-2541-CF79-5C93B7F72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76" y="2018167"/>
            <a:ext cx="653415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IMPLEMENTATION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801859" y="743245"/>
            <a:ext cx="5561620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200944" y="1461701"/>
            <a:ext cx="4895056" cy="58124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 err="1">
                <a:latin typeface="Bookman Old Style" panose="02050604050505020204" pitchFamily="18" charset="0"/>
              </a:rPr>
              <a:t>Atmega</a:t>
            </a:r>
            <a:r>
              <a:rPr lang="en-US" sz="2000" spc="-150" dirty="0">
                <a:latin typeface="Bookman Old Style" panose="02050604050505020204" pitchFamily="18" charset="0"/>
              </a:rPr>
              <a:t> Microcontroller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MQ 135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Mic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ESP8266 </a:t>
            </a:r>
            <a:r>
              <a:rPr lang="en-US" sz="2000" spc="-150" dirty="0" err="1">
                <a:latin typeface="Bookman Old Style" panose="02050604050505020204" pitchFamily="18" charset="0"/>
              </a:rPr>
              <a:t>Wifi</a:t>
            </a:r>
            <a:r>
              <a:rPr lang="en-US" sz="2000" spc="-150" dirty="0">
                <a:latin typeface="Bookman Old Style" panose="02050604050505020204" pitchFamily="18" charset="0"/>
              </a:rPr>
              <a:t>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LCD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 err="1">
                <a:latin typeface="Bookman Old Style" panose="02050604050505020204" pitchFamily="18" charset="0"/>
              </a:rPr>
              <a:t>CrystalOscillator</a:t>
            </a:r>
            <a:endParaRPr lang="en-US" sz="2000" spc="-15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Resistors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Capacitors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Transistors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Cables and Connectors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>
                <a:latin typeface="Bookman Old Style" panose="02050604050505020204" pitchFamily="18" charset="0"/>
              </a:rPr>
              <a:t>Diodes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0" dirty="0" err="1">
                <a:latin typeface="Bookman Old Style" panose="02050604050505020204" pitchFamily="18" charset="0"/>
              </a:rPr>
              <a:t>Pcb</a:t>
            </a:r>
            <a:r>
              <a:rPr lang="en-US" sz="2000" spc="-150" dirty="0">
                <a:latin typeface="Bookman Old Style" panose="02050604050505020204" pitchFamily="18" charset="0"/>
              </a:rPr>
              <a:t> and switch</a:t>
            </a:r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1405" y="1119676"/>
            <a:ext cx="5561619" cy="34202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5900222" y="1610993"/>
            <a:ext cx="5602801" cy="41802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Arduino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Mc programming </a:t>
            </a:r>
            <a:r>
              <a:rPr lang="en-IN" sz="2000" dirty="0" err="1">
                <a:latin typeface="Bookman Old Style" panose="02050604050505020204" pitchFamily="18" charset="0"/>
              </a:rPr>
              <a:t>language:c</a:t>
            </a:r>
            <a:endParaRPr lang="en-IN" sz="20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Bookman Old Style" panose="02050604050505020204" pitchFamily="18" charset="0"/>
              </a:rPr>
              <a:t>Iotgecko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84311" y="289250"/>
            <a:ext cx="10018713" cy="777551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PYTHON SCRIPT DEVELOPMENT</a:t>
            </a:r>
            <a:endParaRPr lang="zh-CN" altLang="en-US"/>
          </a:p>
        </p:txBody>
      </p:sp>
      <p:sp>
        <p:nvSpPr>
          <p:cNvPr id="1048622" name="Text Placeholder 5"/>
          <p:cNvSpPr>
            <a:spLocks noGrp="1"/>
          </p:cNvSpPr>
          <p:nvPr>
            <p:ph type="body" idx="1"/>
          </p:nvPr>
        </p:nvSpPr>
        <p:spPr>
          <a:xfrm>
            <a:off x="1875453" y="1231641"/>
            <a:ext cx="4503914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IoT Devices:-</a:t>
            </a:r>
          </a:p>
        </p:txBody>
      </p:sp>
      <p:sp>
        <p:nvSpPr>
          <p:cNvPr id="1048623" name="Content Placeholder 6"/>
          <p:cNvSpPr>
            <a:spLocks noGrp="1"/>
          </p:cNvSpPr>
          <p:nvPr>
            <p:ph sz="half" idx="2"/>
          </p:nvPr>
        </p:nvSpPr>
        <p:spPr>
          <a:xfrm>
            <a:off x="1828801" y="1751044"/>
            <a:ext cx="4550566" cy="40401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ChatGPT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Select the </a:t>
            </a:r>
            <a:r>
              <a:rPr lang="en-US" sz="2000" dirty="0" err="1">
                <a:latin typeface="Bookman Old Style" panose="02050604050505020204" pitchFamily="18" charset="0"/>
              </a:rPr>
              <a:t>ioT</a:t>
            </a:r>
            <a:r>
              <a:rPr lang="en-US" sz="2000" dirty="0">
                <a:latin typeface="Bookman Old Style" panose="02050604050505020204" pitchFamily="18" charset="0"/>
              </a:rPr>
              <a:t> hardware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Noise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Connectivity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Install python</a:t>
            </a:r>
          </a:p>
        </p:txBody>
      </p:sp>
      <p:sp>
        <p:nvSpPr>
          <p:cNvPr id="104862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07967" y="1231641"/>
            <a:ext cx="4895057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Central Server:-</a:t>
            </a:r>
          </a:p>
        </p:txBody>
      </p:sp>
      <p:sp>
        <p:nvSpPr>
          <p:cNvPr id="1048625" name="Content Placeholder 8"/>
          <p:cNvSpPr>
            <a:spLocks noGrp="1"/>
          </p:cNvSpPr>
          <p:nvPr>
            <p:ph sz="quarter" idx="4"/>
          </p:nvPr>
        </p:nvSpPr>
        <p:spPr>
          <a:xfrm>
            <a:off x="6607967" y="1751044"/>
            <a:ext cx="4895056" cy="40401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Data transmission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Remote monitoring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Data storage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Alerting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Power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ookman Old Style" panose="02050604050505020204" pitchFamily="18" charset="0"/>
              </a:rPr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690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Bahnschrift SemiBold</vt:lpstr>
      <vt:lpstr>Bell MT</vt:lpstr>
      <vt:lpstr>Bookman Old Style</vt:lpstr>
      <vt:lpstr>Calibri</vt:lpstr>
      <vt:lpstr>Copperplate Gothic Bold</vt:lpstr>
      <vt:lpstr>Trebuchet MS</vt:lpstr>
      <vt:lpstr>Wingdings</vt:lpstr>
      <vt:lpstr>Wingdings 3</vt:lpstr>
      <vt:lpstr>Facet</vt:lpstr>
      <vt:lpstr>  </vt:lpstr>
      <vt:lpstr>PROBLEM DEFINITION</vt:lpstr>
      <vt:lpstr>OBJECTIVES</vt:lpstr>
      <vt:lpstr>PROJECT REQUIREMENTS</vt:lpstr>
      <vt:lpstr>DEVICE SELECTION </vt:lpstr>
      <vt:lpstr>ARDUINO INTEGRATION</vt:lpstr>
      <vt:lpstr>RASPBERRY PI INTEGRATION</vt:lpstr>
      <vt:lpstr>CODE IMPLEMENTATION</vt:lpstr>
      <vt:lpstr>PYTHON SCRIPT DEVELOPMENT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Mahi Mithra</dc:creator>
  <cp:lastModifiedBy>Karan</cp:lastModifiedBy>
  <cp:revision>2</cp:revision>
  <dcterms:created xsi:type="dcterms:W3CDTF">2023-10-15T01:02:26Z</dcterms:created>
  <dcterms:modified xsi:type="dcterms:W3CDTF">2023-10-24T15:03:59Z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c596748b0ca048f293a2e1f4ebe8ca94</vt:lpwstr>
  </property>
</Properties>
</file>