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68" r:id="rId3"/>
    <p:sldId id="258" r:id="rId4"/>
    <p:sldId id="257" r:id="rId5"/>
    <p:sldId id="261" r:id="rId6"/>
    <p:sldId id="263" r:id="rId7"/>
    <p:sldId id="259" r:id="rId8"/>
    <p:sldId id="267" r:id="rId9"/>
    <p:sldId id="260" r:id="rId10"/>
    <p:sldId id="264" r:id="rId11"/>
    <p:sldId id="265" r:id="rId12"/>
    <p:sldId id="266"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4D6B25-61DC-4BCC-A6F3-8EF9CF6420BA}" type="datetimeFigureOut">
              <a:rPr lang="en-IN" smtClean="0"/>
              <a:t>01-11-2023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247145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4D6B25-61DC-4BCC-A6F3-8EF9CF6420B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135592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2322843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692834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2775437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80904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2747848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D6B25-61DC-4BCC-A6F3-8EF9CF6420B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74602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D6B25-61DC-4BCC-A6F3-8EF9CF6420B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196685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D6B25-61DC-4BCC-A6F3-8EF9CF6420B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76681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20572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4D6B25-61DC-4BCC-A6F3-8EF9CF6420B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71862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4D6B25-61DC-4BCC-A6F3-8EF9CF6420BA}"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180227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4D6B25-61DC-4BCC-A6F3-8EF9CF6420BA}"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22549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D6B25-61DC-4BCC-A6F3-8EF9CF6420BA}"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172327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4D6B25-61DC-4BCC-A6F3-8EF9CF6420B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292584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4D6B25-61DC-4BCC-A6F3-8EF9CF6420B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197244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4D6B25-61DC-4BCC-A6F3-8EF9CF6420BA}" type="datetimeFigureOut">
              <a:rPr lang="en-IN" smtClean="0"/>
              <a:t>01-11-2023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EFAE78-8358-4F19-9577-BEE9DAFD6C7C}" type="slidenum">
              <a:rPr lang="en-IN" smtClean="0"/>
              <a:t>‹#›</a:t>
            </a:fld>
            <a:endParaRPr lang="en-IN"/>
          </a:p>
        </p:txBody>
      </p:sp>
    </p:spTree>
    <p:extLst>
      <p:ext uri="{BB962C8B-B14F-4D97-AF65-F5344CB8AC3E}">
        <p14:creationId xmlns:p14="http://schemas.microsoft.com/office/powerpoint/2010/main" val="13215900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D350-8FAB-90A9-CDFE-53CC36FA972C}"/>
              </a:ext>
            </a:extLst>
          </p:cNvPr>
          <p:cNvSpPr>
            <a:spLocks noGrp="1"/>
          </p:cNvSpPr>
          <p:nvPr>
            <p:ph type="ctr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2700" b="1" dirty="0">
                <a:latin typeface="Algerian" panose="04020705040A02060702" pitchFamily="82" charset="0"/>
              </a:rPr>
              <a:t>DEPARTMENT OF COMPUTER SCIENCE AND ENGINEERING </a:t>
            </a:r>
            <a:br>
              <a:rPr lang="en-IN" dirty="0"/>
            </a:br>
            <a:br>
              <a:rPr lang="en-IN" dirty="0"/>
            </a:br>
            <a:r>
              <a:rPr lang="en-IN" sz="4900" dirty="0">
                <a:latin typeface="Bahnschrift SemiBold" panose="020B0502040204020203" pitchFamily="34" charset="0"/>
              </a:rPr>
              <a:t>NOISE POLLUTION MONITORING</a:t>
            </a:r>
          </a:p>
        </p:txBody>
      </p:sp>
      <p:sp>
        <p:nvSpPr>
          <p:cNvPr id="3" name="Subtitle 2">
            <a:extLst>
              <a:ext uri="{FF2B5EF4-FFF2-40B4-BE49-F238E27FC236}">
                <a16:creationId xmlns:a16="http://schemas.microsoft.com/office/drawing/2014/main" id="{87BBED6B-3E44-BD49-C668-DB5F723D68EE}"/>
              </a:ext>
            </a:extLst>
          </p:cNvPr>
          <p:cNvSpPr>
            <a:spLocks noGrp="1"/>
          </p:cNvSpPr>
          <p:nvPr>
            <p:ph type="subTitle" idx="1"/>
          </p:nvPr>
        </p:nvSpPr>
        <p:spPr/>
        <p:txBody>
          <a:bodyPr>
            <a:normAutofit fontScale="25000" lnSpcReduction="20000"/>
          </a:bodyPr>
          <a:lstStyle/>
          <a:p>
            <a:pPr marL="0" indent="0" algn="just">
              <a:buNone/>
            </a:pPr>
            <a:r>
              <a:rPr lang="en-IN" sz="9600" b="1" dirty="0">
                <a:latin typeface="Bell MT" panose="02020503060305020303" pitchFamily="18" charset="0"/>
              </a:rPr>
              <a:t>Team name   : </a:t>
            </a:r>
            <a:r>
              <a:rPr lang="en-IN" sz="9600" dirty="0">
                <a:latin typeface="Bell MT" panose="02020503060305020303" pitchFamily="18" charset="0"/>
              </a:rPr>
              <a:t>Proj_224788_team_3</a:t>
            </a:r>
            <a:endParaRPr lang="en-IN" sz="9600" b="1" dirty="0">
              <a:latin typeface="Bell MT" panose="02020503060305020303" pitchFamily="18" charset="0"/>
            </a:endParaRPr>
          </a:p>
          <a:p>
            <a:pPr marL="0" indent="0">
              <a:buNone/>
            </a:pPr>
            <a:r>
              <a:rPr lang="en-IN" sz="3200" b="1" dirty="0">
                <a:latin typeface="Bell MT" panose="02020503060305020303" pitchFamily="18" charset="0"/>
              </a:rPr>
              <a:t>                  </a:t>
            </a:r>
            <a:endParaRPr lang="en-IN" sz="1800" dirty="0">
              <a:latin typeface="Bell MT" panose="02020503060305020303" pitchFamily="18" charset="0"/>
            </a:endParaRPr>
          </a:p>
          <a:p>
            <a:pPr marL="0" indent="0">
              <a:buNone/>
            </a:pPr>
            <a:r>
              <a:rPr lang="en-IN" sz="1800" dirty="0">
                <a:latin typeface="Bell MT" panose="02020503060305020303" pitchFamily="18" charset="0"/>
              </a:rPr>
              <a:t>		</a:t>
            </a:r>
            <a:r>
              <a:rPr lang="en-IN" sz="5600" b="1" dirty="0">
                <a:latin typeface="Bell MT" panose="02020503060305020303" pitchFamily="18" charset="0"/>
              </a:rPr>
              <a:t>                                  TEAM MEMBERS: </a:t>
            </a:r>
          </a:p>
          <a:p>
            <a:pPr marL="0" indent="0">
              <a:buNone/>
            </a:pPr>
            <a:r>
              <a:rPr lang="en-IN" sz="5600" b="1" dirty="0">
                <a:latin typeface="Bell MT" panose="02020503060305020303" pitchFamily="18" charset="0"/>
              </a:rPr>
              <a:t>		                                                          JANANI.V.V  (113321104031) </a:t>
            </a:r>
          </a:p>
          <a:p>
            <a:pPr marL="0" indent="0">
              <a:buNone/>
            </a:pPr>
            <a:r>
              <a:rPr lang="en-IN" sz="5600" b="1" dirty="0">
                <a:latin typeface="Bell MT" panose="02020503060305020303" pitchFamily="18" charset="0"/>
              </a:rPr>
              <a:t>                                                                       JAYAPREETHA.S (113321104033)</a:t>
            </a:r>
          </a:p>
          <a:p>
            <a:pPr marL="0" indent="0">
              <a:buNone/>
            </a:pPr>
            <a:r>
              <a:rPr lang="en-IN" sz="5600" b="1" dirty="0">
                <a:latin typeface="Bell MT" panose="02020503060305020303" pitchFamily="18" charset="0"/>
              </a:rPr>
              <a:t>                                                                      JAYASRI.M (113321104034)</a:t>
            </a:r>
          </a:p>
          <a:p>
            <a:pPr marL="0" indent="0">
              <a:buNone/>
            </a:pPr>
            <a:r>
              <a:rPr lang="en-IN" sz="5600" b="1" dirty="0">
                <a:latin typeface="Bell MT" panose="02020503060305020303" pitchFamily="18" charset="0"/>
              </a:rPr>
              <a:t>                                                                     KAMIREDDY CHARITHA  (113321104035</a:t>
            </a:r>
            <a:r>
              <a:rPr lang="en-IN" sz="2400" b="1" dirty="0">
                <a:latin typeface="Bell MT" panose="02020503060305020303" pitchFamily="18" charset="0"/>
              </a:rPr>
              <a:t>) </a:t>
            </a:r>
            <a:endParaRPr lang="en-IN" dirty="0"/>
          </a:p>
        </p:txBody>
      </p:sp>
      <p:pic>
        <p:nvPicPr>
          <p:cNvPr id="4" name="Picture 3" descr="Velammal Institute of Technology">
            <a:extLst>
              <a:ext uri="{FF2B5EF4-FFF2-40B4-BE49-F238E27FC236}">
                <a16:creationId xmlns:a16="http://schemas.microsoft.com/office/drawing/2014/main" id="{0208DBC5-1C54-115B-0039-4682FA135BB0}"/>
              </a:ext>
            </a:extLst>
          </p:cNvPr>
          <p:cNvPicPr>
            <a:picLocks noChangeAspect="1" noChangeArrowheads="1"/>
          </p:cNvPicPr>
          <p:nvPr/>
        </p:nvPicPr>
        <p:blipFill>
          <a:blip r:embed="rId2"/>
          <a:srcRect/>
          <a:stretch>
            <a:fillRect/>
          </a:stretch>
        </p:blipFill>
        <p:spPr bwMode="auto">
          <a:xfrm>
            <a:off x="2698587" y="472621"/>
            <a:ext cx="7615917" cy="1116822"/>
          </a:xfrm>
          <a:prstGeom prst="rect">
            <a:avLst/>
          </a:prstGeom>
          <a:noFill/>
        </p:spPr>
      </p:pic>
    </p:spTree>
    <p:extLst>
      <p:ext uri="{BB962C8B-B14F-4D97-AF65-F5344CB8AC3E}">
        <p14:creationId xmlns:p14="http://schemas.microsoft.com/office/powerpoint/2010/main" val="3471074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362306-CEC7-6755-C0DD-5990B739B4D0}"/>
              </a:ext>
            </a:extLst>
          </p:cNvPr>
          <p:cNvSpPr txBox="1"/>
          <p:nvPr/>
        </p:nvSpPr>
        <p:spPr>
          <a:xfrm>
            <a:off x="2358313" y="192651"/>
            <a:ext cx="6097554" cy="6247864"/>
          </a:xfrm>
          <a:prstGeom prst="rect">
            <a:avLst/>
          </a:prstGeom>
          <a:noFill/>
        </p:spPr>
        <p:txBody>
          <a:bodyPr wrap="square">
            <a:spAutoFit/>
          </a:bodyPr>
          <a:lstStyle/>
          <a:p>
            <a:r>
              <a:rPr lang="en-IN" sz="2000" b="0" i="0" dirty="0">
                <a:solidFill>
                  <a:srgbClr val="000000"/>
                </a:solidFill>
                <a:effectLst/>
                <a:latin typeface="Open Sans" panose="020B0606030504020204" pitchFamily="34" charset="0"/>
              </a:rPr>
              <a:t>void setup() {</a:t>
            </a:r>
            <a:br>
              <a:rPr lang="en-IN" sz="2000" dirty="0"/>
            </a:br>
            <a:r>
              <a:rPr lang="en-IN" sz="2000" b="0" i="0" dirty="0">
                <a:solidFill>
                  <a:srgbClr val="000000"/>
                </a:solidFill>
                <a:effectLst/>
                <a:latin typeface="Open Sans" panose="020B0606030504020204" pitchFamily="34" charset="0"/>
              </a:rPr>
              <a:t>  </a:t>
            </a:r>
            <a:r>
              <a:rPr lang="en-IN" sz="2000" b="0" i="0" dirty="0" err="1">
                <a:solidFill>
                  <a:srgbClr val="000000"/>
                </a:solidFill>
                <a:effectLst/>
                <a:latin typeface="Open Sans" panose="020B0606030504020204" pitchFamily="34" charset="0"/>
              </a:rPr>
              <a:t>pinMode</a:t>
            </a:r>
            <a:r>
              <a:rPr lang="en-IN" sz="2000" b="0" i="0" dirty="0">
                <a:solidFill>
                  <a:srgbClr val="000000"/>
                </a:solidFill>
                <a:effectLst/>
                <a:latin typeface="Open Sans" panose="020B0606030504020204" pitchFamily="34" charset="0"/>
              </a:rPr>
              <a:t> (SENSOR_PIN, INPUT);</a:t>
            </a:r>
            <a:br>
              <a:rPr lang="en-IN" sz="2000" dirty="0"/>
            </a:br>
            <a:r>
              <a:rPr lang="en-IN" sz="2000" b="0" i="0" dirty="0">
                <a:solidFill>
                  <a:srgbClr val="000000"/>
                </a:solidFill>
                <a:effectLst/>
                <a:latin typeface="Open Sans" panose="020B0606030504020204" pitchFamily="34" charset="0"/>
              </a:rPr>
              <a:t>  </a:t>
            </a:r>
            <a:r>
              <a:rPr lang="en-IN" sz="2000" b="0" i="0" dirty="0" err="1">
                <a:solidFill>
                  <a:srgbClr val="000000"/>
                </a:solidFill>
                <a:effectLst/>
                <a:latin typeface="Open Sans" panose="020B0606030504020204" pitchFamily="34" charset="0"/>
              </a:rPr>
              <a:t>lcd.begin</a:t>
            </a:r>
            <a:r>
              <a:rPr lang="en-IN" sz="2000" b="0" i="0" dirty="0">
                <a:solidFill>
                  <a:srgbClr val="000000"/>
                </a:solidFill>
                <a:effectLst/>
                <a:latin typeface="Open Sans" panose="020B0606030504020204" pitchFamily="34" charset="0"/>
              </a:rPr>
              <a:t>(16, 2);</a:t>
            </a:r>
            <a:br>
              <a:rPr lang="en-IN" sz="2000" dirty="0"/>
            </a:br>
            <a:r>
              <a:rPr lang="en-IN" sz="2000" b="0" i="0" dirty="0">
                <a:solidFill>
                  <a:srgbClr val="000000"/>
                </a:solidFill>
                <a:effectLst/>
                <a:latin typeface="Open Sans" panose="020B0606030504020204" pitchFamily="34" charset="0"/>
              </a:rPr>
              <a:t>  </a:t>
            </a:r>
            <a:r>
              <a:rPr lang="en-IN" sz="2000" b="0" i="0" dirty="0" err="1">
                <a:solidFill>
                  <a:srgbClr val="000000"/>
                </a:solidFill>
                <a:effectLst/>
                <a:latin typeface="Open Sans" panose="020B0606030504020204" pitchFamily="34" charset="0"/>
              </a:rPr>
              <a:t>lcd.backlight</a:t>
            </a:r>
            <a:r>
              <a:rPr lang="en-IN" sz="2000" b="0" i="0" dirty="0">
                <a:solidFill>
                  <a:srgbClr val="000000"/>
                </a:solidFill>
                <a:effectLst/>
                <a:latin typeface="Open Sans" panose="020B0606030504020204" pitchFamily="34" charset="0"/>
              </a:rPr>
              <a:t>();</a:t>
            </a:r>
            <a:br>
              <a:rPr lang="en-IN" sz="2000" dirty="0"/>
            </a:br>
            <a:r>
              <a:rPr lang="en-IN" sz="2000" b="0" i="0" dirty="0">
                <a:solidFill>
                  <a:srgbClr val="000000"/>
                </a:solidFill>
                <a:effectLst/>
                <a:latin typeface="Open Sans" panose="020B0606030504020204" pitchFamily="34" charset="0"/>
              </a:rPr>
              <a:t>  </a:t>
            </a:r>
            <a:r>
              <a:rPr lang="en-IN" sz="2000" b="0" i="0" dirty="0" err="1">
                <a:solidFill>
                  <a:srgbClr val="000000"/>
                </a:solidFill>
                <a:effectLst/>
                <a:latin typeface="Open Sans" panose="020B0606030504020204" pitchFamily="34" charset="0"/>
              </a:rPr>
              <a:t>lcd.clear</a:t>
            </a:r>
            <a:r>
              <a:rPr lang="en-IN" sz="2000" b="0" i="0" dirty="0">
                <a:solidFill>
                  <a:srgbClr val="000000"/>
                </a:solidFill>
                <a:effectLst/>
                <a:latin typeface="Open Sans" panose="020B0606030504020204" pitchFamily="34" charset="0"/>
              </a:rPr>
              <a:t>();</a:t>
            </a:r>
            <a:br>
              <a:rPr lang="en-IN" sz="2000" dirty="0"/>
            </a:br>
            <a:r>
              <a:rPr lang="en-IN" sz="2000" b="0" i="0" dirty="0">
                <a:solidFill>
                  <a:srgbClr val="000000"/>
                </a:solidFill>
                <a:effectLst/>
                <a:latin typeface="Open Sans" panose="020B0606030504020204" pitchFamily="34" charset="0"/>
              </a:rPr>
              <a:t>  </a:t>
            </a:r>
            <a:r>
              <a:rPr lang="en-IN" sz="2000" b="0" i="0" dirty="0" err="1">
                <a:solidFill>
                  <a:srgbClr val="000000"/>
                </a:solidFill>
                <a:effectLst/>
                <a:latin typeface="Open Sans" panose="020B0606030504020204" pitchFamily="34" charset="0"/>
              </a:rPr>
              <a:t>Blynk.begin</a:t>
            </a:r>
            <a:r>
              <a:rPr lang="en-IN" sz="2000" b="0" i="0" dirty="0">
                <a:solidFill>
                  <a:srgbClr val="000000"/>
                </a:solidFill>
                <a:effectLst/>
                <a:latin typeface="Open Sans" panose="020B0606030504020204" pitchFamily="34" charset="0"/>
              </a:rPr>
              <a:t>(auth, </a:t>
            </a:r>
            <a:r>
              <a:rPr lang="en-IN" sz="2000" b="0" i="0" dirty="0" err="1">
                <a:solidFill>
                  <a:srgbClr val="000000"/>
                </a:solidFill>
                <a:effectLst/>
                <a:latin typeface="Open Sans" panose="020B0606030504020204" pitchFamily="34" charset="0"/>
              </a:rPr>
              <a:t>ssid</a:t>
            </a:r>
            <a:r>
              <a:rPr lang="en-IN" sz="2000" b="0" i="0" dirty="0">
                <a:solidFill>
                  <a:srgbClr val="000000"/>
                </a:solidFill>
                <a:effectLst/>
                <a:latin typeface="Open Sans" panose="020B0606030504020204" pitchFamily="34" charset="0"/>
              </a:rPr>
              <a:t>, pass);</a:t>
            </a:r>
            <a:br>
              <a:rPr lang="en-IN" sz="2000" dirty="0"/>
            </a:br>
            <a:r>
              <a:rPr lang="en-IN" sz="2000" b="0" i="0" dirty="0">
                <a:solidFill>
                  <a:srgbClr val="000000"/>
                </a:solidFill>
                <a:effectLst/>
                <a:latin typeface="Open Sans" panose="020B0606030504020204" pitchFamily="34" charset="0"/>
              </a:rPr>
              <a:t>}</a:t>
            </a:r>
          </a:p>
          <a:p>
            <a:r>
              <a:rPr lang="en-IN" sz="2000" b="0" i="0" dirty="0">
                <a:solidFill>
                  <a:srgbClr val="000000"/>
                </a:solidFill>
                <a:effectLst/>
                <a:latin typeface="Open Sans" panose="020B0606030504020204" pitchFamily="34" charset="0"/>
              </a:rPr>
              <a:t>void loop() {</a:t>
            </a:r>
            <a:br>
              <a:rPr lang="en-IN" sz="2000" dirty="0"/>
            </a:br>
            <a:r>
              <a:rPr lang="en-IN" sz="2000" b="0" i="0" dirty="0">
                <a:solidFill>
                  <a:srgbClr val="000000"/>
                </a:solidFill>
                <a:effectLst/>
                <a:latin typeface="Open Sans" panose="020B0606030504020204" pitchFamily="34" charset="0"/>
              </a:rPr>
              <a:t>  </a:t>
            </a:r>
            <a:r>
              <a:rPr lang="en-IN" sz="2000" b="0" i="0" dirty="0" err="1">
                <a:solidFill>
                  <a:srgbClr val="000000"/>
                </a:solidFill>
                <a:effectLst/>
                <a:latin typeface="Open Sans" panose="020B0606030504020204" pitchFamily="34" charset="0"/>
              </a:rPr>
              <a:t>Blynk.run</a:t>
            </a:r>
            <a:r>
              <a:rPr lang="en-IN" sz="2000" b="0" i="0" dirty="0">
                <a:solidFill>
                  <a:srgbClr val="000000"/>
                </a:solidFill>
                <a:effectLst/>
                <a:latin typeface="Open Sans" panose="020B0606030504020204" pitchFamily="34" charset="0"/>
              </a:rPr>
              <a:t>();</a:t>
            </a:r>
            <a:br>
              <a:rPr lang="en-IN" sz="2000" dirty="0"/>
            </a:br>
            <a:r>
              <a:rPr lang="en-IN" sz="2000" b="0" i="0" dirty="0">
                <a:solidFill>
                  <a:srgbClr val="000000"/>
                </a:solidFill>
                <a:effectLst/>
                <a:latin typeface="Open Sans" panose="020B0606030504020204" pitchFamily="34" charset="0"/>
              </a:rPr>
              <a:t>  unsigned long </a:t>
            </a:r>
            <a:r>
              <a:rPr lang="en-IN" sz="2000" b="0" i="0" dirty="0" err="1">
                <a:solidFill>
                  <a:srgbClr val="000000"/>
                </a:solidFill>
                <a:effectLst/>
                <a:latin typeface="Open Sans" panose="020B0606030504020204" pitchFamily="34" charset="0"/>
              </a:rPr>
              <a:t>startMillis</a:t>
            </a:r>
            <a:r>
              <a:rPr lang="en-IN" sz="2000" b="0" i="0" dirty="0">
                <a:solidFill>
                  <a:srgbClr val="000000"/>
                </a:solidFill>
                <a:effectLst/>
                <a:latin typeface="Open Sans" panose="020B0606030504020204" pitchFamily="34" charset="0"/>
              </a:rPr>
              <a:t> = </a:t>
            </a:r>
            <a:r>
              <a:rPr lang="en-IN" sz="2000" b="0" i="0" dirty="0" err="1">
                <a:solidFill>
                  <a:srgbClr val="000000"/>
                </a:solidFill>
                <a:effectLst/>
                <a:latin typeface="Open Sans" panose="020B0606030504020204" pitchFamily="34" charset="0"/>
              </a:rPr>
              <a:t>millis</a:t>
            </a:r>
            <a:r>
              <a:rPr lang="en-IN" sz="2000" b="0" i="0" dirty="0">
                <a:solidFill>
                  <a:srgbClr val="000000"/>
                </a:solidFill>
                <a:effectLst/>
                <a:latin typeface="Open Sans" panose="020B0606030504020204" pitchFamily="34" charset="0"/>
              </a:rPr>
              <a:t>();  // Start of sample window</a:t>
            </a:r>
            <a:br>
              <a:rPr lang="en-IN" sz="2000" dirty="0"/>
            </a:br>
            <a:r>
              <a:rPr lang="en-IN" sz="2000" b="0" i="0" dirty="0">
                <a:solidFill>
                  <a:srgbClr val="000000"/>
                </a:solidFill>
                <a:effectLst/>
                <a:latin typeface="Open Sans" panose="020B0606030504020204" pitchFamily="34" charset="0"/>
              </a:rPr>
              <a:t>  float </a:t>
            </a:r>
            <a:r>
              <a:rPr lang="en-IN" sz="2000" b="0" i="0" dirty="0" err="1">
                <a:solidFill>
                  <a:srgbClr val="000000"/>
                </a:solidFill>
                <a:effectLst/>
                <a:latin typeface="Open Sans" panose="020B0606030504020204" pitchFamily="34" charset="0"/>
              </a:rPr>
              <a:t>peakToPeak</a:t>
            </a:r>
            <a:r>
              <a:rPr lang="en-IN" sz="2000" b="0" i="0" dirty="0">
                <a:solidFill>
                  <a:srgbClr val="000000"/>
                </a:solidFill>
                <a:effectLst/>
                <a:latin typeface="Open Sans" panose="020B0606030504020204" pitchFamily="34" charset="0"/>
              </a:rPr>
              <a:t> = 0;  // peak-to-peak level</a:t>
            </a:r>
            <a:br>
              <a:rPr lang="en-IN" sz="2000" dirty="0"/>
            </a:br>
            <a:r>
              <a:rPr lang="en-IN" sz="2000" b="0" i="0" dirty="0">
                <a:solidFill>
                  <a:srgbClr val="000000"/>
                </a:solidFill>
                <a:effectLst/>
                <a:latin typeface="Open Sans" panose="020B0606030504020204" pitchFamily="34" charset="0"/>
              </a:rPr>
              <a:t>  unsigned int </a:t>
            </a:r>
            <a:r>
              <a:rPr lang="en-IN" sz="2000" b="0" i="0" dirty="0" err="1">
                <a:solidFill>
                  <a:srgbClr val="000000"/>
                </a:solidFill>
                <a:effectLst/>
                <a:latin typeface="Open Sans" panose="020B0606030504020204" pitchFamily="34" charset="0"/>
              </a:rPr>
              <a:t>signalMax</a:t>
            </a:r>
            <a:r>
              <a:rPr lang="en-IN" sz="2000" b="0" i="0" dirty="0">
                <a:solidFill>
                  <a:srgbClr val="000000"/>
                </a:solidFill>
                <a:effectLst/>
                <a:latin typeface="Open Sans" panose="020B0606030504020204" pitchFamily="34" charset="0"/>
              </a:rPr>
              <a:t> = 0;  //minimum value</a:t>
            </a:r>
            <a:br>
              <a:rPr lang="en-IN" sz="2000" dirty="0"/>
            </a:br>
            <a:r>
              <a:rPr lang="en-IN" sz="2000" b="0" i="0" dirty="0">
                <a:solidFill>
                  <a:srgbClr val="000000"/>
                </a:solidFill>
                <a:effectLst/>
                <a:latin typeface="Open Sans" panose="020B0606030504020204" pitchFamily="34" charset="0"/>
              </a:rPr>
              <a:t>  unsigned int </a:t>
            </a:r>
            <a:r>
              <a:rPr lang="en-IN" sz="2000" b="0" i="0" dirty="0" err="1">
                <a:solidFill>
                  <a:srgbClr val="000000"/>
                </a:solidFill>
                <a:effectLst/>
                <a:latin typeface="Open Sans" panose="020B0606030504020204" pitchFamily="34" charset="0"/>
              </a:rPr>
              <a:t>signalMin</a:t>
            </a:r>
            <a:r>
              <a:rPr lang="en-IN" sz="2000" b="0" i="0" dirty="0">
                <a:solidFill>
                  <a:srgbClr val="000000"/>
                </a:solidFill>
                <a:effectLst/>
                <a:latin typeface="Open Sans" panose="020B0606030504020204" pitchFamily="34" charset="0"/>
              </a:rPr>
              <a:t> = 1024;  //maximum value</a:t>
            </a:r>
            <a:br>
              <a:rPr lang="en-IN" sz="2000" dirty="0"/>
            </a:br>
            <a:r>
              <a:rPr lang="en-IN" sz="2000" b="0" i="0" dirty="0">
                <a:solidFill>
                  <a:srgbClr val="000000"/>
                </a:solidFill>
                <a:effectLst/>
                <a:latin typeface="Open Sans" panose="020B0606030504020204" pitchFamily="34" charset="0"/>
              </a:rPr>
              <a:t>  // collect data for 50 mS</a:t>
            </a:r>
            <a:br>
              <a:rPr lang="en-IN" sz="2000" dirty="0"/>
            </a:br>
            <a:r>
              <a:rPr lang="en-IN" sz="2000" b="0" i="0" dirty="0">
                <a:solidFill>
                  <a:srgbClr val="000000"/>
                </a:solidFill>
                <a:effectLst/>
                <a:latin typeface="Open Sans" panose="020B0606030504020204" pitchFamily="34" charset="0"/>
              </a:rPr>
              <a:t>  while (</a:t>
            </a:r>
            <a:r>
              <a:rPr lang="en-IN" sz="2000" b="0" i="0" dirty="0" err="1">
                <a:solidFill>
                  <a:srgbClr val="000000"/>
                </a:solidFill>
                <a:effectLst/>
                <a:latin typeface="Open Sans" panose="020B0606030504020204" pitchFamily="34" charset="0"/>
              </a:rPr>
              <a:t>millis</a:t>
            </a:r>
            <a:r>
              <a:rPr lang="en-IN" sz="2000" b="0" i="0" dirty="0">
                <a:solidFill>
                  <a:srgbClr val="000000"/>
                </a:solidFill>
                <a:effectLst/>
                <a:latin typeface="Open Sans" panose="020B0606030504020204" pitchFamily="34" charset="0"/>
              </a:rPr>
              <a:t>() - </a:t>
            </a:r>
            <a:r>
              <a:rPr lang="en-IN" sz="2000" b="0" i="0" dirty="0" err="1">
                <a:solidFill>
                  <a:srgbClr val="000000"/>
                </a:solidFill>
                <a:effectLst/>
                <a:latin typeface="Open Sans" panose="020B0606030504020204" pitchFamily="34" charset="0"/>
              </a:rPr>
              <a:t>startMillis</a:t>
            </a:r>
            <a:r>
              <a:rPr lang="en-IN" sz="2000" b="0" i="0" dirty="0">
                <a:solidFill>
                  <a:srgbClr val="000000"/>
                </a:solidFill>
                <a:effectLst/>
                <a:latin typeface="Open Sans" panose="020B0606030504020204" pitchFamily="34" charset="0"/>
              </a:rPr>
              <a:t> &lt; </a:t>
            </a:r>
            <a:r>
              <a:rPr lang="en-IN" sz="2000" b="0" i="0" dirty="0" err="1">
                <a:solidFill>
                  <a:srgbClr val="000000"/>
                </a:solidFill>
                <a:effectLst/>
                <a:latin typeface="Open Sans" panose="020B0606030504020204" pitchFamily="34" charset="0"/>
              </a:rPr>
              <a:t>sampleWindow</a:t>
            </a:r>
            <a:r>
              <a:rPr lang="en-IN" sz="2000" b="0" i="0" dirty="0">
                <a:solidFill>
                  <a:srgbClr val="000000"/>
                </a:solidFill>
                <a:effectLst/>
                <a:latin typeface="Open Sans" panose="020B0606030504020204" pitchFamily="34" charset="0"/>
              </a:rPr>
              <a:t>)</a:t>
            </a:r>
            <a:br>
              <a:rPr lang="en-IN" sz="2000" dirty="0"/>
            </a:br>
            <a:r>
              <a:rPr lang="en-IN" sz="2000" b="0" i="0" dirty="0">
                <a:solidFill>
                  <a:srgbClr val="000000"/>
                </a:solidFill>
                <a:effectLst/>
                <a:latin typeface="Open Sans" panose="020B0606030504020204" pitchFamily="34" charset="0"/>
              </a:rPr>
              <a:t>  {</a:t>
            </a:r>
            <a:br>
              <a:rPr lang="en-IN" sz="2000" dirty="0"/>
            </a:br>
            <a:r>
              <a:rPr lang="en-IN" sz="2000" b="0" i="0" dirty="0">
                <a:solidFill>
                  <a:srgbClr val="000000"/>
                </a:solidFill>
                <a:effectLst/>
                <a:latin typeface="Open Sans" panose="020B0606030504020204" pitchFamily="34" charset="0"/>
              </a:rPr>
              <a:t>    sample = </a:t>
            </a:r>
            <a:r>
              <a:rPr lang="en-IN" sz="2000" b="0" i="0" dirty="0" err="1">
                <a:solidFill>
                  <a:srgbClr val="000000"/>
                </a:solidFill>
                <a:effectLst/>
                <a:latin typeface="Open Sans" panose="020B0606030504020204" pitchFamily="34" charset="0"/>
              </a:rPr>
              <a:t>analogRead</a:t>
            </a:r>
            <a:r>
              <a:rPr lang="en-IN" sz="2000" b="0" i="0" dirty="0">
                <a:solidFill>
                  <a:srgbClr val="000000"/>
                </a:solidFill>
                <a:effectLst/>
                <a:latin typeface="Open Sans" panose="020B0606030504020204" pitchFamily="34" charset="0"/>
              </a:rPr>
              <a:t>(SENSOR_PIN);  //get reading</a:t>
            </a:r>
            <a:endParaRPr lang="en-IN" sz="2000" dirty="0"/>
          </a:p>
        </p:txBody>
      </p:sp>
    </p:spTree>
    <p:extLst>
      <p:ext uri="{BB962C8B-B14F-4D97-AF65-F5344CB8AC3E}">
        <p14:creationId xmlns:p14="http://schemas.microsoft.com/office/powerpoint/2010/main" val="220438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9BB160-3688-93BA-7916-4DF3D11ABC67}"/>
              </a:ext>
            </a:extLst>
          </p:cNvPr>
          <p:cNvSpPr txBox="1"/>
          <p:nvPr/>
        </p:nvSpPr>
        <p:spPr>
          <a:xfrm>
            <a:off x="1938436" y="399385"/>
            <a:ext cx="6097554" cy="6186309"/>
          </a:xfrm>
          <a:prstGeom prst="rect">
            <a:avLst/>
          </a:prstGeom>
          <a:noFill/>
        </p:spPr>
        <p:txBody>
          <a:bodyPr wrap="square">
            <a:spAutoFit/>
          </a:bodyPr>
          <a:lstStyle/>
          <a:p>
            <a:r>
              <a:rPr lang="en-IN" b="0" i="0" dirty="0">
                <a:solidFill>
                  <a:srgbClr val="000000"/>
                </a:solidFill>
                <a:effectLst/>
                <a:latin typeface="Open Sans" panose="020B0606030504020204" pitchFamily="34" charset="0"/>
              </a:rPr>
              <a:t>from microphone</a:t>
            </a:r>
            <a:br>
              <a:rPr lang="en-IN" dirty="0"/>
            </a:br>
            <a:r>
              <a:rPr lang="en-IN" b="0" i="0" dirty="0">
                <a:solidFill>
                  <a:srgbClr val="000000"/>
                </a:solidFill>
                <a:effectLst/>
                <a:latin typeface="Open Sans" panose="020B0606030504020204" pitchFamily="34" charset="0"/>
              </a:rPr>
              <a:t>    if (sample &lt; 1024)  // toss out spurious readings</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if (sample &gt; </a:t>
            </a:r>
            <a:r>
              <a:rPr lang="en-IN" b="0" i="0" dirty="0" err="1">
                <a:solidFill>
                  <a:srgbClr val="000000"/>
                </a:solidFill>
                <a:effectLst/>
                <a:latin typeface="Open Sans" panose="020B0606030504020204" pitchFamily="34" charset="0"/>
              </a:rPr>
              <a:t>signalMax</a:t>
            </a:r>
            <a:r>
              <a:rPr lang="en-IN" b="0" i="0" dirty="0">
                <a:solidFill>
                  <a:srgbClr val="000000"/>
                </a:solidFill>
                <a:effectLst/>
                <a:latin typeface="Open Sans" panose="020B0606030504020204" pitchFamily="34" charset="0"/>
              </a:rPr>
              <a:t>)</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signalMax</a:t>
            </a:r>
            <a:r>
              <a:rPr lang="en-IN" b="0" i="0" dirty="0">
                <a:solidFill>
                  <a:srgbClr val="000000"/>
                </a:solidFill>
                <a:effectLst/>
                <a:latin typeface="Open Sans" panose="020B0606030504020204" pitchFamily="34" charset="0"/>
              </a:rPr>
              <a:t> = sample;  // save just the max levels</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else if (sample &lt; </a:t>
            </a:r>
            <a:r>
              <a:rPr lang="en-IN" b="0" i="0" dirty="0" err="1">
                <a:solidFill>
                  <a:srgbClr val="000000"/>
                </a:solidFill>
                <a:effectLst/>
                <a:latin typeface="Open Sans" panose="020B0606030504020204" pitchFamily="34" charset="0"/>
              </a:rPr>
              <a:t>signalMin</a:t>
            </a:r>
            <a:r>
              <a:rPr lang="en-IN" b="0" i="0" dirty="0">
                <a:solidFill>
                  <a:srgbClr val="000000"/>
                </a:solidFill>
                <a:effectLst/>
                <a:latin typeface="Open Sans" panose="020B0606030504020204" pitchFamily="34" charset="0"/>
              </a:rPr>
              <a:t>)</a:t>
            </a:r>
          </a:p>
          <a:p>
            <a:r>
              <a:rPr lang="en-IN" b="0" i="0" dirty="0" err="1">
                <a:solidFill>
                  <a:srgbClr val="000000"/>
                </a:solidFill>
                <a:effectLst/>
                <a:latin typeface="Open Sans" panose="020B0606030504020204" pitchFamily="34" charset="0"/>
              </a:rPr>
              <a:t>signalMin</a:t>
            </a:r>
            <a:r>
              <a:rPr lang="en-IN" b="0" i="0" dirty="0">
                <a:solidFill>
                  <a:srgbClr val="000000"/>
                </a:solidFill>
                <a:effectLst/>
                <a:latin typeface="Open Sans" panose="020B0606030504020204" pitchFamily="34" charset="0"/>
              </a:rPr>
              <a:t> = sample;  // save just the min levels</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peakToPeak</a:t>
            </a:r>
            <a:r>
              <a:rPr lang="en-IN" b="0" i="0" dirty="0">
                <a:solidFill>
                  <a:srgbClr val="000000"/>
                </a:solidFill>
                <a:effectLst/>
                <a:latin typeface="Open Sans" panose="020B0606030504020204" pitchFamily="34" charset="0"/>
              </a:rPr>
              <a:t> = </a:t>
            </a:r>
            <a:r>
              <a:rPr lang="en-IN" b="0" i="0" dirty="0" err="1">
                <a:solidFill>
                  <a:srgbClr val="000000"/>
                </a:solidFill>
                <a:effectLst/>
                <a:latin typeface="Open Sans" panose="020B0606030504020204" pitchFamily="34" charset="0"/>
              </a:rPr>
              <a:t>signalMax</a:t>
            </a:r>
            <a:r>
              <a:rPr lang="en-IN" b="0" i="0" dirty="0">
                <a:solidFill>
                  <a:srgbClr val="000000"/>
                </a:solidFill>
                <a:effectLst/>
                <a:latin typeface="Open Sans" panose="020B0606030504020204" pitchFamily="34" charset="0"/>
              </a:rPr>
              <a:t> - </a:t>
            </a:r>
            <a:r>
              <a:rPr lang="en-IN" b="0" i="0" dirty="0" err="1">
                <a:solidFill>
                  <a:srgbClr val="000000"/>
                </a:solidFill>
                <a:effectLst/>
                <a:latin typeface="Open Sans" panose="020B0606030504020204" pitchFamily="34" charset="0"/>
              </a:rPr>
              <a:t>signalMin</a:t>
            </a:r>
            <a:r>
              <a:rPr lang="en-IN" b="0" i="0" dirty="0">
                <a:solidFill>
                  <a:srgbClr val="000000"/>
                </a:solidFill>
                <a:effectLst/>
                <a:latin typeface="Open Sans" panose="020B0606030504020204" pitchFamily="34" charset="0"/>
              </a:rPr>
              <a:t>;  // max - min = peak-peak amplitude</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Serial.println</a:t>
            </a:r>
            <a:r>
              <a:rPr lang="en-IN" b="0" i="0" dirty="0">
                <a:solidFill>
                  <a:srgbClr val="000000"/>
                </a:solidFill>
                <a:effectLst/>
                <a:latin typeface="Open Sans" panose="020B0606030504020204" pitchFamily="34" charset="0"/>
              </a:rPr>
              <a:t>(</a:t>
            </a:r>
            <a:r>
              <a:rPr lang="en-IN" b="0" i="0" dirty="0" err="1">
                <a:solidFill>
                  <a:srgbClr val="000000"/>
                </a:solidFill>
                <a:effectLst/>
                <a:latin typeface="Open Sans" panose="020B0606030504020204" pitchFamily="34" charset="0"/>
              </a:rPr>
              <a:t>peakToPeak</a:t>
            </a:r>
            <a:r>
              <a:rPr lang="en-IN" b="0" i="0" dirty="0">
                <a:solidFill>
                  <a:srgbClr val="000000"/>
                </a:solidFill>
                <a:effectLst/>
                <a:latin typeface="Open Sans" panose="020B0606030504020204" pitchFamily="34" charset="0"/>
              </a:rPr>
              <a:t>);</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db</a:t>
            </a:r>
            <a:r>
              <a:rPr lang="en-IN" b="0" i="0" dirty="0">
                <a:solidFill>
                  <a:srgbClr val="000000"/>
                </a:solidFill>
                <a:effectLst/>
                <a:latin typeface="Open Sans" panose="020B0606030504020204" pitchFamily="34" charset="0"/>
              </a:rPr>
              <a:t> = map(</a:t>
            </a:r>
            <a:r>
              <a:rPr lang="en-IN" b="0" i="0" dirty="0" err="1">
                <a:solidFill>
                  <a:srgbClr val="000000"/>
                </a:solidFill>
                <a:effectLst/>
                <a:latin typeface="Open Sans" panose="020B0606030504020204" pitchFamily="34" charset="0"/>
              </a:rPr>
              <a:t>peakToPeak</a:t>
            </a:r>
            <a:r>
              <a:rPr lang="en-IN" b="0" i="0" dirty="0">
                <a:solidFill>
                  <a:srgbClr val="000000"/>
                </a:solidFill>
                <a:effectLst/>
                <a:latin typeface="Open Sans" panose="020B0606030504020204" pitchFamily="34" charset="0"/>
              </a:rPr>
              <a:t>, 20, 900, 49.5, 90);  //calibrate for </a:t>
            </a:r>
            <a:r>
              <a:rPr lang="en-IN" b="0" i="0" dirty="0" err="1">
                <a:solidFill>
                  <a:srgbClr val="000000"/>
                </a:solidFill>
                <a:effectLst/>
                <a:latin typeface="Open Sans" panose="020B0606030504020204" pitchFamily="34" charset="0"/>
              </a:rPr>
              <a:t>deciBels</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lcd.setCursor</a:t>
            </a:r>
            <a:r>
              <a:rPr lang="en-IN" b="0" i="0" dirty="0">
                <a:solidFill>
                  <a:srgbClr val="000000"/>
                </a:solidFill>
                <a:effectLst/>
                <a:latin typeface="Open Sans" panose="020B0606030504020204" pitchFamily="34" charset="0"/>
              </a:rPr>
              <a:t>(0, 0);</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lcd.print</a:t>
            </a:r>
            <a:r>
              <a:rPr lang="en-IN" b="0" i="0" dirty="0">
                <a:solidFill>
                  <a:srgbClr val="000000"/>
                </a:solidFill>
                <a:effectLst/>
                <a:latin typeface="Open Sans" panose="020B0606030504020204" pitchFamily="34" charset="0"/>
              </a:rPr>
              <a:t>("Loudness: ");</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lcd.print</a:t>
            </a:r>
            <a:r>
              <a:rPr lang="en-IN" b="0" i="0" dirty="0">
                <a:solidFill>
                  <a:srgbClr val="000000"/>
                </a:solidFill>
                <a:effectLst/>
                <a:latin typeface="Open Sans" panose="020B0606030504020204" pitchFamily="34" charset="0"/>
              </a:rPr>
              <a:t>(</a:t>
            </a:r>
            <a:r>
              <a:rPr lang="en-IN" b="0" i="0" dirty="0" err="1">
                <a:solidFill>
                  <a:srgbClr val="000000"/>
                </a:solidFill>
                <a:effectLst/>
                <a:latin typeface="Open Sans" panose="020B0606030504020204" pitchFamily="34" charset="0"/>
              </a:rPr>
              <a:t>db</a:t>
            </a:r>
            <a:r>
              <a:rPr lang="en-IN" b="0" i="0" dirty="0">
                <a:solidFill>
                  <a:srgbClr val="000000"/>
                </a:solidFill>
                <a:effectLst/>
                <a:latin typeface="Open Sans" panose="020B0606030504020204" pitchFamily="34" charset="0"/>
              </a:rPr>
              <a:t>);</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lcd.print</a:t>
            </a:r>
            <a:r>
              <a:rPr lang="en-IN" b="0" i="0" dirty="0">
                <a:solidFill>
                  <a:srgbClr val="000000"/>
                </a:solidFill>
                <a:effectLst/>
                <a:latin typeface="Open Sans" panose="020B0606030504020204" pitchFamily="34" charset="0"/>
              </a:rPr>
              <a:t>("dB");</a:t>
            </a:r>
            <a:br>
              <a:rPr lang="en-IN" dirty="0"/>
            </a:br>
            <a:r>
              <a:rPr lang="en-IN" b="0" i="0" dirty="0">
                <a:solidFill>
                  <a:srgbClr val="000000"/>
                </a:solidFill>
                <a:effectLst/>
                <a:latin typeface="Open Sans" panose="020B0606030504020204" pitchFamily="34" charset="0"/>
              </a:rPr>
              <a:t>  {</a:t>
            </a:r>
            <a:endParaRPr lang="en-IN" dirty="0"/>
          </a:p>
        </p:txBody>
      </p:sp>
    </p:spTree>
    <p:extLst>
      <p:ext uri="{BB962C8B-B14F-4D97-AF65-F5344CB8AC3E}">
        <p14:creationId xmlns:p14="http://schemas.microsoft.com/office/powerpoint/2010/main" val="246837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27C93-F132-4533-49F0-408C199834A2}"/>
              </a:ext>
            </a:extLst>
          </p:cNvPr>
          <p:cNvSpPr txBox="1"/>
          <p:nvPr/>
        </p:nvSpPr>
        <p:spPr>
          <a:xfrm>
            <a:off x="1873121" y="313950"/>
            <a:ext cx="6097554" cy="6463308"/>
          </a:xfrm>
          <a:prstGeom prst="rect">
            <a:avLst/>
          </a:prstGeom>
          <a:noFill/>
        </p:spPr>
        <p:txBody>
          <a:bodyPr wrap="square">
            <a:spAutoFit/>
          </a:bodyPr>
          <a:lstStyle/>
          <a:p>
            <a:r>
              <a:rPr lang="en-IN" b="0" i="0" dirty="0">
                <a:solidFill>
                  <a:srgbClr val="000000"/>
                </a:solidFill>
                <a:effectLst/>
                <a:latin typeface="Open Sans" panose="020B0606030504020204" pitchFamily="34" charset="0"/>
              </a:rPr>
              <a:t>  if (</a:t>
            </a:r>
            <a:r>
              <a:rPr lang="en-IN" b="0" i="0" dirty="0" err="1">
                <a:solidFill>
                  <a:srgbClr val="000000"/>
                </a:solidFill>
                <a:effectLst/>
                <a:latin typeface="Open Sans" panose="020B0606030504020204" pitchFamily="34" charset="0"/>
              </a:rPr>
              <a:t>db</a:t>
            </a:r>
            <a:r>
              <a:rPr lang="en-IN" b="0" i="0" dirty="0">
                <a:solidFill>
                  <a:srgbClr val="000000"/>
                </a:solidFill>
                <a:effectLst/>
                <a:latin typeface="Open Sans" panose="020B0606030504020204" pitchFamily="34" charset="0"/>
              </a:rPr>
              <a:t> &lt;= 50)</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lcd.setCursor</a:t>
            </a:r>
            <a:r>
              <a:rPr lang="en-IN" b="0" i="0" dirty="0">
                <a:solidFill>
                  <a:srgbClr val="000000"/>
                </a:solidFill>
                <a:effectLst/>
                <a:latin typeface="Open Sans" panose="020B0606030504020204" pitchFamily="34" charset="0"/>
              </a:rPr>
              <a:t>(0, 1);</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lcd.print</a:t>
            </a:r>
            <a:r>
              <a:rPr lang="en-IN" b="0" i="0" dirty="0">
                <a:solidFill>
                  <a:srgbClr val="000000"/>
                </a:solidFill>
                <a:effectLst/>
                <a:latin typeface="Open Sans" panose="020B0606030504020204" pitchFamily="34" charset="0"/>
              </a:rPr>
              <a:t>("Level: Quite");</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else if (</a:t>
            </a:r>
            <a:r>
              <a:rPr lang="en-IN" b="0" i="0" dirty="0" err="1">
                <a:solidFill>
                  <a:srgbClr val="000000"/>
                </a:solidFill>
                <a:effectLst/>
                <a:latin typeface="Open Sans" panose="020B0606030504020204" pitchFamily="34" charset="0"/>
              </a:rPr>
              <a:t>db</a:t>
            </a:r>
            <a:r>
              <a:rPr lang="en-IN" b="0" i="0" dirty="0">
                <a:solidFill>
                  <a:srgbClr val="000000"/>
                </a:solidFill>
                <a:effectLst/>
                <a:latin typeface="Open Sans" panose="020B0606030504020204" pitchFamily="34" charset="0"/>
              </a:rPr>
              <a:t> &gt; 50 &amp;&amp; </a:t>
            </a:r>
            <a:r>
              <a:rPr lang="en-IN" b="0" i="0" dirty="0" err="1">
                <a:solidFill>
                  <a:srgbClr val="000000"/>
                </a:solidFill>
                <a:effectLst/>
                <a:latin typeface="Open Sans" panose="020B0606030504020204" pitchFamily="34" charset="0"/>
              </a:rPr>
              <a:t>db</a:t>
            </a:r>
            <a:r>
              <a:rPr lang="en-IN" b="0" i="0" dirty="0">
                <a:solidFill>
                  <a:srgbClr val="000000"/>
                </a:solidFill>
                <a:effectLst/>
                <a:latin typeface="Open Sans" panose="020B0606030504020204" pitchFamily="34" charset="0"/>
              </a:rPr>
              <a:t> &lt; 75)</a:t>
            </a:r>
          </a:p>
          <a:p>
            <a:r>
              <a:rPr lang="en-IN" b="0" i="0" dirty="0" err="1">
                <a:solidFill>
                  <a:srgbClr val="000000"/>
                </a:solidFill>
                <a:effectLst/>
                <a:latin typeface="Open Sans" panose="020B0606030504020204" pitchFamily="34" charset="0"/>
              </a:rPr>
              <a:t>lcd.setCursor</a:t>
            </a:r>
            <a:r>
              <a:rPr lang="en-IN" b="0" i="0" dirty="0">
                <a:solidFill>
                  <a:srgbClr val="000000"/>
                </a:solidFill>
                <a:effectLst/>
                <a:latin typeface="Open Sans" panose="020B0606030504020204" pitchFamily="34" charset="0"/>
              </a:rPr>
              <a:t>(0, 1);</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lcd.print</a:t>
            </a:r>
            <a:r>
              <a:rPr lang="en-IN" b="0" i="0" dirty="0">
                <a:solidFill>
                  <a:srgbClr val="000000"/>
                </a:solidFill>
                <a:effectLst/>
                <a:latin typeface="Open Sans" panose="020B0606030504020204" pitchFamily="34" charset="0"/>
              </a:rPr>
              <a:t>("Level: Quite");</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else if (</a:t>
            </a:r>
            <a:r>
              <a:rPr lang="en-IN" b="0" i="0" dirty="0" err="1">
                <a:solidFill>
                  <a:srgbClr val="000000"/>
                </a:solidFill>
                <a:effectLst/>
                <a:latin typeface="Open Sans" panose="020B0606030504020204" pitchFamily="34" charset="0"/>
              </a:rPr>
              <a:t>db</a:t>
            </a:r>
            <a:r>
              <a:rPr lang="en-IN" b="0" i="0" dirty="0">
                <a:solidFill>
                  <a:srgbClr val="000000"/>
                </a:solidFill>
                <a:effectLst/>
                <a:latin typeface="Open Sans" panose="020B0606030504020204" pitchFamily="34" charset="0"/>
              </a:rPr>
              <a:t> &gt; 50 &amp;&amp; </a:t>
            </a:r>
            <a:r>
              <a:rPr lang="en-IN" b="0" i="0" dirty="0" err="1">
                <a:solidFill>
                  <a:srgbClr val="000000"/>
                </a:solidFill>
                <a:effectLst/>
                <a:latin typeface="Open Sans" panose="020B0606030504020204" pitchFamily="34" charset="0"/>
              </a:rPr>
              <a:t>db</a:t>
            </a:r>
            <a:r>
              <a:rPr lang="en-IN" b="0" i="0" dirty="0">
                <a:solidFill>
                  <a:srgbClr val="000000"/>
                </a:solidFill>
                <a:effectLst/>
                <a:latin typeface="Open Sans" panose="020B0606030504020204" pitchFamily="34" charset="0"/>
              </a:rPr>
              <a:t> &lt; 75)</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lcd.setCursor</a:t>
            </a:r>
            <a:r>
              <a:rPr lang="en-IN" b="0" i="0" dirty="0">
                <a:solidFill>
                  <a:srgbClr val="000000"/>
                </a:solidFill>
                <a:effectLst/>
                <a:latin typeface="Open Sans" panose="020B0606030504020204" pitchFamily="34" charset="0"/>
              </a:rPr>
              <a:t>(0, 1);</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lcd.print</a:t>
            </a:r>
            <a:r>
              <a:rPr lang="en-IN" b="0" i="0" dirty="0">
                <a:solidFill>
                  <a:srgbClr val="000000"/>
                </a:solidFill>
                <a:effectLst/>
                <a:latin typeface="Open Sans" panose="020B0606030504020204" pitchFamily="34" charset="0"/>
              </a:rPr>
              <a:t>("Level: Moderate");</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else if (</a:t>
            </a:r>
            <a:r>
              <a:rPr lang="en-IN" b="0" i="0" dirty="0" err="1">
                <a:solidFill>
                  <a:srgbClr val="000000"/>
                </a:solidFill>
                <a:effectLst/>
                <a:latin typeface="Open Sans" panose="020B0606030504020204" pitchFamily="34" charset="0"/>
              </a:rPr>
              <a:t>db</a:t>
            </a:r>
            <a:r>
              <a:rPr lang="en-IN" b="0" i="0" dirty="0">
                <a:solidFill>
                  <a:srgbClr val="000000"/>
                </a:solidFill>
                <a:effectLst/>
                <a:latin typeface="Open Sans" panose="020B0606030504020204" pitchFamily="34" charset="0"/>
              </a:rPr>
              <a:t> &gt;= 75)</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lcd.setCursor</a:t>
            </a:r>
            <a:r>
              <a:rPr lang="en-IN" b="0" i="0" dirty="0">
                <a:solidFill>
                  <a:srgbClr val="000000"/>
                </a:solidFill>
                <a:effectLst/>
                <a:latin typeface="Open Sans" panose="020B0606030504020204" pitchFamily="34" charset="0"/>
              </a:rPr>
              <a:t>(0, 1);</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lcd.print</a:t>
            </a:r>
            <a:r>
              <a:rPr lang="en-IN" b="0" i="0" dirty="0">
                <a:solidFill>
                  <a:srgbClr val="000000"/>
                </a:solidFill>
                <a:effectLst/>
                <a:latin typeface="Open Sans" panose="020B0606030504020204" pitchFamily="34" charset="0"/>
              </a:rPr>
              <a:t>("Level: High");</a:t>
            </a:r>
            <a:br>
              <a:rPr lang="en-IN" dirty="0"/>
            </a:br>
            <a:r>
              <a:rPr lang="en-IN" b="0" i="0" dirty="0">
                <a:solidFill>
                  <a:srgbClr val="000000"/>
                </a:solidFill>
                <a:effectLst/>
                <a:latin typeface="Open Sans" panose="020B0606030504020204" pitchFamily="34" charset="0"/>
              </a:rPr>
              <a:t>  }</a:t>
            </a:r>
            <a:br>
              <a:rPr lang="en-IN" dirty="0"/>
            </a:br>
            <a:r>
              <a:rPr lang="en-IN" b="0" i="0" dirty="0">
                <a:solidFill>
                  <a:srgbClr val="000000"/>
                </a:solidFill>
                <a:effectLst/>
                <a:latin typeface="Open Sans" panose="020B0606030504020204" pitchFamily="34" charset="0"/>
              </a:rPr>
              <a:t>  delay(600);</a:t>
            </a:r>
            <a:br>
              <a:rPr lang="en-IN" dirty="0"/>
            </a:b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lcd.clear</a:t>
            </a:r>
            <a:r>
              <a:rPr lang="en-IN" b="0" i="0" dirty="0">
                <a:solidFill>
                  <a:srgbClr val="000000"/>
                </a:solidFill>
                <a:effectLst/>
                <a:latin typeface="Open Sans" panose="020B0606030504020204" pitchFamily="34" charset="0"/>
              </a:rPr>
              <a:t>();</a:t>
            </a:r>
            <a:br>
              <a:rPr lang="en-IN" dirty="0"/>
            </a:br>
            <a:r>
              <a:rPr lang="en-IN" b="0" i="0" dirty="0">
                <a:solidFill>
                  <a:srgbClr val="000000"/>
                </a:solidFill>
                <a:effectLst/>
                <a:latin typeface="Open Sans" panose="020B0606030504020204" pitchFamily="34" charset="0"/>
              </a:rPr>
              <a:t>}</a:t>
            </a:r>
            <a:br>
              <a:rPr lang="en-IN" dirty="0"/>
            </a:br>
            <a:endParaRPr lang="en-IN" dirty="0"/>
          </a:p>
        </p:txBody>
      </p:sp>
    </p:spTree>
    <p:extLst>
      <p:ext uri="{BB962C8B-B14F-4D97-AF65-F5344CB8AC3E}">
        <p14:creationId xmlns:p14="http://schemas.microsoft.com/office/powerpoint/2010/main" val="90162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37C6-0A13-A848-5B80-BE134AB122BE}"/>
              </a:ext>
            </a:extLst>
          </p:cNvPr>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r>
              <a:rPr lang="en-IN" sz="8000" dirty="0">
                <a:latin typeface="Britannic Bold" panose="020B0903060703020204" pitchFamily="34" charset="0"/>
              </a:rPr>
              <a:t>THANK YOU</a:t>
            </a:r>
          </a:p>
        </p:txBody>
      </p:sp>
    </p:spTree>
    <p:extLst>
      <p:ext uri="{BB962C8B-B14F-4D97-AF65-F5344CB8AC3E}">
        <p14:creationId xmlns:p14="http://schemas.microsoft.com/office/powerpoint/2010/main" val="20054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7481-E17D-A8A4-F5C9-AC6D21414281}"/>
              </a:ext>
            </a:extLst>
          </p:cNvPr>
          <p:cNvSpPr>
            <a:spLocks noGrp="1"/>
          </p:cNvSpPr>
          <p:nvPr>
            <p:ph type="title"/>
          </p:nvPr>
        </p:nvSpPr>
        <p:spPr>
          <a:xfrm>
            <a:off x="1269707" y="0"/>
            <a:ext cx="10018713" cy="1752599"/>
          </a:xfrm>
        </p:spPr>
        <p:txBody>
          <a:bodyPr/>
          <a:lstStyle/>
          <a:p>
            <a:r>
              <a:rPr lang="en-IN" b="1" dirty="0"/>
              <a:t>Project</a:t>
            </a:r>
          </a:p>
        </p:txBody>
      </p:sp>
      <p:sp>
        <p:nvSpPr>
          <p:cNvPr id="3" name="Content Placeholder 2">
            <a:extLst>
              <a:ext uri="{FF2B5EF4-FFF2-40B4-BE49-F238E27FC236}">
                <a16:creationId xmlns:a16="http://schemas.microsoft.com/office/drawing/2014/main" id="{9220BA87-7F9A-1325-E107-2ACFBE689CC8}"/>
              </a:ext>
            </a:extLst>
          </p:cNvPr>
          <p:cNvSpPr>
            <a:spLocks noGrp="1"/>
          </p:cNvSpPr>
          <p:nvPr>
            <p:ph idx="1"/>
          </p:nvPr>
        </p:nvSpPr>
        <p:spPr/>
        <p:txBody>
          <a:bodyPr>
            <a:noAutofit/>
          </a:bodyPr>
          <a:lstStyle/>
          <a:p>
            <a:pPr algn="just"/>
            <a:r>
              <a:rPr lang="en-US" sz="1800" b="0" i="0" dirty="0">
                <a:solidFill>
                  <a:srgbClr val="000000"/>
                </a:solidFill>
                <a:effectLst/>
                <a:latin typeface="Open Sans" panose="020B0606030504020204" pitchFamily="34" charset="0"/>
              </a:rPr>
              <a:t>A </a:t>
            </a:r>
            <a:r>
              <a:rPr lang="en-US" sz="1800" b="1" i="0" dirty="0">
                <a:solidFill>
                  <a:srgbClr val="000000"/>
                </a:solidFill>
                <a:effectLst/>
                <a:latin typeface="Open Sans" panose="020B0606030504020204" pitchFamily="34" charset="0"/>
              </a:rPr>
              <a:t>sound level meter</a:t>
            </a:r>
            <a:r>
              <a:rPr lang="en-US" sz="1800" b="0" i="0" dirty="0">
                <a:solidFill>
                  <a:srgbClr val="000000"/>
                </a:solidFill>
                <a:effectLst/>
                <a:latin typeface="Open Sans" panose="020B0606030504020204" pitchFamily="34" charset="0"/>
              </a:rPr>
              <a:t> is employed for acoustic (sound that travels through the air) measurements. The simplest sort of microphone for sound level meters is the capacitor microphone, which mixes precision with stability and reliability. The diaphragm of the microphone responds to changes in air pressure caused by sound waves. That’s why the instrument is usually mentioned as a </a:t>
            </a:r>
            <a:r>
              <a:rPr lang="en-US" sz="1800" b="1" i="0" dirty="0">
                <a:solidFill>
                  <a:srgbClr val="000000"/>
                </a:solidFill>
                <a:effectLst/>
                <a:latin typeface="Open Sans" panose="020B0606030504020204" pitchFamily="34" charset="0"/>
              </a:rPr>
              <a:t>sound pressure level (SPL) Meter</a:t>
            </a:r>
            <a:r>
              <a:rPr lang="en-US" sz="1800" b="0" i="0" dirty="0">
                <a:solidFill>
                  <a:srgbClr val="000000"/>
                </a:solidFill>
                <a:effectLst/>
                <a:latin typeface="Open Sans" panose="020B0606030504020204" pitchFamily="34" charset="0"/>
              </a:rPr>
              <a:t>.</a:t>
            </a:r>
          </a:p>
          <a:p>
            <a:pPr marL="0" indent="0" algn="just">
              <a:buNone/>
            </a:pPr>
            <a:r>
              <a:rPr lang="en-US" sz="1800" b="0" i="0" dirty="0">
                <a:solidFill>
                  <a:srgbClr val="000000"/>
                </a:solidFill>
                <a:effectLst/>
                <a:latin typeface="Open Sans" panose="020B0606030504020204" pitchFamily="34" charset="0"/>
              </a:rPr>
              <a:t> </a:t>
            </a:r>
          </a:p>
          <a:p>
            <a:pPr algn="just"/>
            <a:r>
              <a:rPr lang="en-US" sz="1800" b="0" i="0" dirty="0">
                <a:solidFill>
                  <a:srgbClr val="000000"/>
                </a:solidFill>
                <a:effectLst/>
                <a:latin typeface="Open Sans" panose="020B0606030504020204" pitchFamily="34" charset="0"/>
              </a:rPr>
              <a:t>Sound level meters are commonly utilized in sound pollution studies for the quantification of various sorts of noise, especially for industrial, environmental, mining, and aircraft noise. The reading from a sound level meter doesn't correlate well to human-perceived loudness, which is best measured by a loudness meter. Specific loudness may be a compressive nonlinearity and varies at certain levels and certain frequencies. These metrics also can be calculated in several other ways.</a:t>
            </a:r>
          </a:p>
          <a:p>
            <a:pPr marL="0" indent="0">
              <a:buNone/>
            </a:pPr>
            <a:br>
              <a:rPr lang="en-US" sz="1800" dirty="0"/>
            </a:br>
            <a:endParaRPr lang="en-IN" sz="1800" dirty="0"/>
          </a:p>
        </p:txBody>
      </p:sp>
    </p:spTree>
    <p:extLst>
      <p:ext uri="{BB962C8B-B14F-4D97-AF65-F5344CB8AC3E}">
        <p14:creationId xmlns:p14="http://schemas.microsoft.com/office/powerpoint/2010/main" val="149919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BC6BAD-0961-D2BA-7F15-F955D98D3FE8}"/>
              </a:ext>
            </a:extLst>
          </p:cNvPr>
          <p:cNvSpPr>
            <a:spLocks noGrp="1"/>
          </p:cNvSpPr>
          <p:nvPr>
            <p:ph type="title"/>
          </p:nvPr>
        </p:nvSpPr>
        <p:spPr>
          <a:xfrm>
            <a:off x="1484311" y="289249"/>
            <a:ext cx="10018713" cy="1418253"/>
          </a:xfrm>
        </p:spPr>
        <p:txBody>
          <a:bodyPr>
            <a:normAutofit/>
          </a:bodyPr>
          <a:lstStyle/>
          <a:p>
            <a:r>
              <a:rPr lang="en-IN" sz="3600" b="1" i="0" dirty="0">
                <a:solidFill>
                  <a:srgbClr val="000000"/>
                </a:solidFill>
                <a:effectLst/>
                <a:latin typeface="Open Sans" panose="020F0502020204030204" pitchFamily="34" charset="0"/>
              </a:rPr>
              <a:t>Components Required</a:t>
            </a:r>
            <a:endParaRPr lang="en-IN" sz="4800" b="1" dirty="0"/>
          </a:p>
        </p:txBody>
      </p:sp>
      <p:sp>
        <p:nvSpPr>
          <p:cNvPr id="7" name="Content Placeholder 6">
            <a:extLst>
              <a:ext uri="{FF2B5EF4-FFF2-40B4-BE49-F238E27FC236}">
                <a16:creationId xmlns:a16="http://schemas.microsoft.com/office/drawing/2014/main" id="{DC5AA044-4D8A-7311-CC9F-705DB4059A7A}"/>
              </a:ext>
            </a:extLst>
          </p:cNvPr>
          <p:cNvSpPr>
            <a:spLocks noGrp="1"/>
          </p:cNvSpPr>
          <p:nvPr>
            <p:ph idx="1"/>
          </p:nvPr>
        </p:nvSpPr>
        <p:spPr/>
        <p:txBody>
          <a:bodyPr>
            <a:noAutofit/>
          </a:bodyPr>
          <a:lstStyle/>
          <a:p>
            <a:pPr algn="l">
              <a:buFont typeface="Arial" panose="020B0604020202020204" pitchFamily="34" charset="0"/>
              <a:buChar char="•"/>
            </a:pPr>
            <a:r>
              <a:rPr lang="en-US" sz="2800" b="0" i="0" dirty="0">
                <a:solidFill>
                  <a:srgbClr val="000000"/>
                </a:solidFill>
                <a:effectLst/>
                <a:latin typeface="Open Sans" panose="020B0606030504020204" pitchFamily="34" charset="0"/>
              </a:rPr>
              <a:t>ESP8266 </a:t>
            </a:r>
            <a:r>
              <a:rPr lang="en-US" sz="2800" b="0" i="0" dirty="0" err="1">
                <a:solidFill>
                  <a:srgbClr val="000000"/>
                </a:solidFill>
                <a:effectLst/>
                <a:latin typeface="Open Sans" panose="020B0606030504020204" pitchFamily="34" charset="0"/>
              </a:rPr>
              <a:t>NodeMCU</a:t>
            </a:r>
            <a:r>
              <a:rPr lang="en-US" sz="2800" b="0" i="0" dirty="0">
                <a:solidFill>
                  <a:srgbClr val="000000"/>
                </a:solidFill>
                <a:effectLst/>
                <a:latin typeface="Open Sans" panose="020B0606030504020204" pitchFamily="34" charset="0"/>
              </a:rPr>
              <a:t> Board</a:t>
            </a:r>
          </a:p>
          <a:p>
            <a:pPr algn="l">
              <a:buFont typeface="Arial" panose="020B0604020202020204" pitchFamily="34" charset="0"/>
              <a:buChar char="•"/>
            </a:pPr>
            <a:r>
              <a:rPr lang="en-US" sz="2800" b="0" i="0" dirty="0">
                <a:solidFill>
                  <a:srgbClr val="000000"/>
                </a:solidFill>
                <a:effectLst/>
                <a:latin typeface="Open Sans" panose="020B0606030504020204" pitchFamily="34" charset="0"/>
              </a:rPr>
              <a:t>Microphone sensor</a:t>
            </a:r>
          </a:p>
          <a:p>
            <a:pPr algn="l">
              <a:buFont typeface="Arial" panose="020B0604020202020204" pitchFamily="34" charset="0"/>
              <a:buChar char="•"/>
            </a:pPr>
            <a:r>
              <a:rPr lang="en-US" sz="2800" b="0" i="0" dirty="0">
                <a:solidFill>
                  <a:srgbClr val="000000"/>
                </a:solidFill>
                <a:effectLst/>
                <a:latin typeface="Open Sans" panose="020B0606030504020204" pitchFamily="34" charset="0"/>
              </a:rPr>
              <a:t>16*2 LCD Module</a:t>
            </a:r>
          </a:p>
          <a:p>
            <a:pPr algn="l">
              <a:buFont typeface="Arial" panose="020B0604020202020204" pitchFamily="34" charset="0"/>
              <a:buChar char="•"/>
            </a:pPr>
            <a:r>
              <a:rPr lang="en-US" sz="2800" b="0" i="0" dirty="0">
                <a:solidFill>
                  <a:srgbClr val="000000"/>
                </a:solidFill>
                <a:effectLst/>
                <a:latin typeface="Open Sans" panose="020B0606030504020204" pitchFamily="34" charset="0"/>
              </a:rPr>
              <a:t>Breadboard</a:t>
            </a:r>
          </a:p>
          <a:p>
            <a:pPr algn="l">
              <a:buFont typeface="Arial" panose="020B0604020202020204" pitchFamily="34" charset="0"/>
              <a:buChar char="•"/>
            </a:pPr>
            <a:r>
              <a:rPr lang="en-US" sz="2800" b="0" i="0" dirty="0">
                <a:solidFill>
                  <a:srgbClr val="000000"/>
                </a:solidFill>
                <a:effectLst/>
                <a:latin typeface="Open Sans" panose="020B0606030504020204" pitchFamily="34" charset="0"/>
              </a:rPr>
              <a:t>Connecting wires</a:t>
            </a:r>
          </a:p>
          <a:p>
            <a:pPr marL="0" indent="0">
              <a:buNone/>
            </a:pPr>
            <a:br>
              <a:rPr lang="en-US" sz="2000" dirty="0"/>
            </a:b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698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D98B76-2C5E-8241-7E5E-069A4D2352B2}"/>
              </a:ext>
            </a:extLst>
          </p:cNvPr>
          <p:cNvSpPr>
            <a:spLocks noGrp="1"/>
          </p:cNvSpPr>
          <p:nvPr>
            <p:ph type="title"/>
          </p:nvPr>
        </p:nvSpPr>
        <p:spPr>
          <a:xfrm>
            <a:off x="1484311" y="223936"/>
            <a:ext cx="10018713" cy="1147664"/>
          </a:xfrm>
        </p:spPr>
        <p:txBody>
          <a:bodyPr>
            <a:normAutofit fontScale="90000"/>
          </a:bodyPr>
          <a:lstStyle/>
          <a:p>
            <a:r>
              <a:rPr lang="en-US" b="1" i="0" dirty="0">
                <a:solidFill>
                  <a:srgbClr val="000000"/>
                </a:solidFill>
                <a:effectLst/>
                <a:latin typeface="Open Sans" panose="020B0606030504020204" pitchFamily="34" charset="0"/>
              </a:rPr>
              <a:t>How does Microphone Module Work?</a:t>
            </a:r>
            <a:br>
              <a:rPr lang="en-US" b="1" i="0" dirty="0">
                <a:solidFill>
                  <a:srgbClr val="000000"/>
                </a:solidFill>
                <a:effectLst/>
                <a:latin typeface="Open Sans" panose="020B0606030504020204" pitchFamily="34" charset="0"/>
              </a:rPr>
            </a:br>
            <a:endParaRPr lang="en-IN" b="1" dirty="0"/>
          </a:p>
        </p:txBody>
      </p:sp>
      <p:sp>
        <p:nvSpPr>
          <p:cNvPr id="7" name="Content Placeholder 6">
            <a:extLst>
              <a:ext uri="{FF2B5EF4-FFF2-40B4-BE49-F238E27FC236}">
                <a16:creationId xmlns:a16="http://schemas.microsoft.com/office/drawing/2014/main" id="{A76B94B4-E2FC-724A-4286-F3132CF78F58}"/>
              </a:ext>
            </a:extLst>
          </p:cNvPr>
          <p:cNvSpPr>
            <a:spLocks noGrp="1"/>
          </p:cNvSpPr>
          <p:nvPr>
            <p:ph idx="1"/>
          </p:nvPr>
        </p:nvSpPr>
        <p:spPr/>
        <p:txBody>
          <a:bodyPr>
            <a:noAutofit/>
          </a:bodyPr>
          <a:lstStyle/>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microphone based sound sensor is used to detect sound. It gives a measurement of how loud a sound is. The sound sensor module is a small board that mixes a microphone (50Hz-10kHz) and a few processing circuitry to convert sound waves into electrical signals. This electrical signal is fed to on-board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LM393 High Precision Comparator</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digitize it and is made available at the OUT pin.</a:t>
            </a:r>
          </a:p>
          <a:p>
            <a:pPr marL="0" indent="0" algn="just">
              <a:buNone/>
            </a:pPr>
            <a:r>
              <a:rPr lang="en-US" sz="1400" b="0" i="0" dirty="0">
                <a:solidFill>
                  <a:srgbClr val="000000"/>
                </a:solidFill>
                <a:effectLst/>
                <a:latin typeface="Open Sans" panose="020B0606030504020204" pitchFamily="34" charset="0"/>
              </a:rPr>
              <a:t> </a:t>
            </a:r>
          </a:p>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module features a built-in potentiometer for sensitivity adjustment of the OUT signal. We will set a threshold by employing a potentiometer. So that when the amplitude of the sound exceeds the edge value, the module will output LOW, otherwise, HIGH. Apart from this, the module has two LEDs. The facility LED will illuminate when the module is powered. The Status LED will illuminate when the digital output goes LOW.</a:t>
            </a:r>
          </a:p>
          <a:p>
            <a:br>
              <a:rPr lang="en-US" sz="1400" dirty="0"/>
            </a:br>
            <a:endParaRPr lang="en-IN" sz="1800" dirty="0"/>
          </a:p>
        </p:txBody>
      </p:sp>
    </p:spTree>
    <p:extLst>
      <p:ext uri="{BB962C8B-B14F-4D97-AF65-F5344CB8AC3E}">
        <p14:creationId xmlns:p14="http://schemas.microsoft.com/office/powerpoint/2010/main" val="757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EC67C-7B53-E233-2A92-87ED836574E0}"/>
              </a:ext>
            </a:extLst>
          </p:cNvPr>
          <p:cNvSpPr>
            <a:spLocks noGrp="1"/>
          </p:cNvSpPr>
          <p:nvPr>
            <p:ph type="title"/>
          </p:nvPr>
        </p:nvSpPr>
        <p:spPr>
          <a:xfrm>
            <a:off x="1549625" y="415212"/>
            <a:ext cx="10018713" cy="1752599"/>
          </a:xfrm>
        </p:spPr>
        <p:txBody>
          <a:bodyPr>
            <a:normAutofit fontScale="90000"/>
          </a:bodyPr>
          <a:lstStyle/>
          <a:p>
            <a:r>
              <a:rPr lang="en-US" b="1" i="0" dirty="0">
                <a:solidFill>
                  <a:srgbClr val="000000"/>
                </a:solidFill>
                <a:effectLst/>
                <a:latin typeface="Open Sans" panose="020B0606030504020204" pitchFamily="34" charset="0"/>
              </a:rPr>
              <a:t>Circuit Diagram for IoT Sound Meter</a:t>
            </a:r>
            <a:br>
              <a:rPr lang="en-US" b="1" i="0" dirty="0">
                <a:solidFill>
                  <a:srgbClr val="000000"/>
                </a:solidFill>
                <a:effectLst/>
                <a:latin typeface="Open Sans" panose="020B0606030504020204" pitchFamily="34" charset="0"/>
              </a:rPr>
            </a:br>
            <a:r>
              <a:rPr lang="en-US" sz="2700" b="0" i="0" dirty="0">
                <a:solidFill>
                  <a:srgbClr val="000000"/>
                </a:solidFill>
                <a:effectLst/>
                <a:latin typeface="Open Sans" panose="020B0606030504020204" pitchFamily="34" charset="0"/>
              </a:rPr>
              <a:t>The connections are pretty simple, we just have to connect the sound sensor to one of the Analog pin and the LCD to the I2C pins</a:t>
            </a:r>
            <a:r>
              <a:rPr lang="en-US" sz="2200" b="0" i="0" dirty="0">
                <a:solidFill>
                  <a:srgbClr val="000000"/>
                </a:solidFill>
                <a:effectLst/>
                <a:latin typeface="Open Sans" panose="020B0606030504020204" pitchFamily="34" charset="0"/>
              </a:rPr>
              <a:t>.</a:t>
            </a:r>
            <a:endParaRPr lang="en-IN" sz="2200" dirty="0"/>
          </a:p>
        </p:txBody>
      </p:sp>
      <p:pic>
        <p:nvPicPr>
          <p:cNvPr id="1026" name="Picture 2" descr="IoT Sound Meter Circuit Diagram">
            <a:extLst>
              <a:ext uri="{FF2B5EF4-FFF2-40B4-BE49-F238E27FC236}">
                <a16:creationId xmlns:a16="http://schemas.microsoft.com/office/drawing/2014/main" id="{5A267FA9-257C-B7E5-D1B1-F5970189A1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5440" y="2441970"/>
            <a:ext cx="8610748" cy="380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1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oT Sound Meter">
            <a:extLst>
              <a:ext uri="{FF2B5EF4-FFF2-40B4-BE49-F238E27FC236}">
                <a16:creationId xmlns:a16="http://schemas.microsoft.com/office/drawing/2014/main" id="{808DA4FC-BD29-33F1-5BC4-37EC48F67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627" y="410546"/>
            <a:ext cx="9127754" cy="46247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E3CA647-3E42-D0FB-C4EC-F23332EA571B}"/>
              </a:ext>
            </a:extLst>
          </p:cNvPr>
          <p:cNvSpPr txBox="1"/>
          <p:nvPr/>
        </p:nvSpPr>
        <p:spPr>
          <a:xfrm>
            <a:off x="2143627" y="5327609"/>
            <a:ext cx="9545215" cy="1200329"/>
          </a:xfrm>
          <a:prstGeom prst="rect">
            <a:avLst/>
          </a:prstGeom>
          <a:noFill/>
        </p:spPr>
        <p:txBody>
          <a:bodyPr wrap="square">
            <a:spAutoFit/>
          </a:bodyPr>
          <a:lstStyle/>
          <a:p>
            <a:r>
              <a:rPr lang="en-US" b="0" i="0" dirty="0">
                <a:solidFill>
                  <a:srgbClr val="000000"/>
                </a:solidFill>
                <a:effectLst/>
                <a:latin typeface="Open Sans" panose="020B0606030504020204" pitchFamily="34" charset="0"/>
              </a:rPr>
              <a:t>In the above diagram, we have connected the power pins of the sound sensor and LCD display to 3v3 and GND pin of </a:t>
            </a:r>
            <a:r>
              <a:rPr lang="en-US" b="0" i="0" dirty="0" err="1">
                <a:solidFill>
                  <a:srgbClr val="000000"/>
                </a:solidFill>
                <a:effectLst/>
                <a:latin typeface="Open Sans" panose="020B0606030504020204" pitchFamily="34" charset="0"/>
              </a:rPr>
              <a:t>NodeMCU</a:t>
            </a:r>
            <a:r>
              <a:rPr lang="en-US" b="0" i="0" dirty="0">
                <a:solidFill>
                  <a:srgbClr val="000000"/>
                </a:solidFill>
                <a:effectLst/>
                <a:latin typeface="Open Sans" panose="020B0606030504020204" pitchFamily="34" charset="0"/>
              </a:rPr>
              <a:t>. Along with that, we have also connected the SCL and SDA pins of the module to D1 and D2 respectively, and the OUT pin of the sound sensor to A0 pin.</a:t>
            </a:r>
            <a:endParaRPr lang="en-IN" dirty="0"/>
          </a:p>
        </p:txBody>
      </p:sp>
    </p:spTree>
    <p:extLst>
      <p:ext uri="{BB962C8B-B14F-4D97-AF65-F5344CB8AC3E}">
        <p14:creationId xmlns:p14="http://schemas.microsoft.com/office/powerpoint/2010/main" val="356813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D54C3B-7CCF-A7A2-37CD-0CC211A36470}"/>
              </a:ext>
            </a:extLst>
          </p:cNvPr>
          <p:cNvSpPr>
            <a:spLocks noGrp="1"/>
          </p:cNvSpPr>
          <p:nvPr>
            <p:ph type="title"/>
          </p:nvPr>
        </p:nvSpPr>
        <p:spPr>
          <a:xfrm>
            <a:off x="1745568" y="340567"/>
            <a:ext cx="10018713" cy="611155"/>
          </a:xfrm>
        </p:spPr>
        <p:txBody>
          <a:bodyPr>
            <a:normAutofit fontScale="90000"/>
          </a:bodyPr>
          <a:lstStyle/>
          <a:p>
            <a:br>
              <a:rPr lang="en-IN" b="1" i="0" dirty="0">
                <a:solidFill>
                  <a:srgbClr val="000000"/>
                </a:solidFill>
                <a:effectLst/>
                <a:latin typeface="Open Sans" panose="020B0606030504020204" pitchFamily="34" charset="0"/>
              </a:rPr>
            </a:br>
            <a:r>
              <a:rPr lang="en-IN" b="1" i="0" dirty="0">
                <a:solidFill>
                  <a:srgbClr val="000000"/>
                </a:solidFill>
                <a:effectLst/>
                <a:latin typeface="Open Sans" panose="020B0606030504020204" pitchFamily="34" charset="0"/>
              </a:rPr>
              <a:t>Working of the Project</a:t>
            </a:r>
            <a:br>
              <a:rPr lang="en-IN" b="1" i="0" dirty="0">
                <a:solidFill>
                  <a:srgbClr val="000000"/>
                </a:solidFill>
                <a:effectLst/>
                <a:latin typeface="Open Sans" panose="020B0606030504020204" pitchFamily="34" charset="0"/>
              </a:rPr>
            </a:br>
            <a:endParaRPr lang="en-IN" b="1" dirty="0"/>
          </a:p>
        </p:txBody>
      </p:sp>
      <p:pic>
        <p:nvPicPr>
          <p:cNvPr id="3074" name="Picture 2" descr="Sound Level Meter">
            <a:extLst>
              <a:ext uri="{FF2B5EF4-FFF2-40B4-BE49-F238E27FC236}">
                <a16:creationId xmlns:a16="http://schemas.microsoft.com/office/drawing/2014/main" id="{BD45B05D-22A2-AD6A-3065-B8436B3E9E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4987" y="1660849"/>
            <a:ext cx="6130212" cy="40868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92C599-FE57-3CEC-2F8E-396CB89BBEDE}"/>
              </a:ext>
            </a:extLst>
          </p:cNvPr>
          <p:cNvSpPr txBox="1"/>
          <p:nvPr/>
        </p:nvSpPr>
        <p:spPr>
          <a:xfrm>
            <a:off x="8052317" y="1595536"/>
            <a:ext cx="3711963"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The complete working of this project is also demonstrated . Hope you enjoyed the project and learned something useful.</a:t>
            </a:r>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To make sure the values are correct, I compared them to an android application on my phone that could measure sound. As you can see from the pictures, the results were quite close.</a:t>
            </a:r>
            <a:endParaRPr lang="en-IN" dirty="0"/>
          </a:p>
        </p:txBody>
      </p:sp>
    </p:spTree>
    <p:extLst>
      <p:ext uri="{BB962C8B-B14F-4D97-AF65-F5344CB8AC3E}">
        <p14:creationId xmlns:p14="http://schemas.microsoft.com/office/powerpoint/2010/main" val="24115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0B08FE-9006-F421-CA84-BEF2754DBCFA}"/>
              </a:ext>
            </a:extLst>
          </p:cNvPr>
          <p:cNvSpPr txBox="1"/>
          <p:nvPr/>
        </p:nvSpPr>
        <p:spPr>
          <a:xfrm>
            <a:off x="1744824" y="319216"/>
            <a:ext cx="9619861" cy="6370975"/>
          </a:xfrm>
          <a:prstGeom prst="rect">
            <a:avLst/>
          </a:prstGeom>
          <a:noFill/>
        </p:spPr>
        <p:txBody>
          <a:bodyPr wrap="square">
            <a:spAutoFit/>
          </a:bodyPr>
          <a:lstStyle/>
          <a:p>
            <a:pPr algn="l">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Sound Measurement Equipment: Noise monitoring typically begins with the use of specialized sound measurement equipment, such as sound level meters or noise dosimeters. These devices are designed to capture and record sound data accurately. Some common features of these instruments include microphones, preamplifiers, signal processing, and data storage capabilities.</a:t>
            </a:r>
          </a:p>
          <a:p>
            <a:pPr algn="l">
              <a:buFont typeface="+mj-lt"/>
              <a:buAutoNum type="arabicPeriod"/>
            </a:pP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Data Collection: Sound level meters and dosimeters are placed at various locations in the environment where noise pollution is of concern. This could be near highways, industrial areas, construction sites, residential neighborhoods, or other potentially noisy places. The devices continuously measure and record sound levels in decibels (dB).</a:t>
            </a:r>
          </a:p>
          <a:p>
            <a:pPr algn="l">
              <a:buFont typeface="+mj-lt"/>
              <a:buAutoNum type="arabicPeriod"/>
            </a:pP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Data Logging and Storage: Noise monitoring equipment can log and store sound level data over time, creating a continuous record of noise levels. This data can be stored locally on the device or transmitted to a central data repository for analysis.</a:t>
            </a:r>
          </a:p>
        </p:txBody>
      </p:sp>
    </p:spTree>
    <p:extLst>
      <p:ext uri="{BB962C8B-B14F-4D97-AF65-F5344CB8AC3E}">
        <p14:creationId xmlns:p14="http://schemas.microsoft.com/office/powerpoint/2010/main" val="52972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0C7075-A57C-5DF4-1412-5EDF7881799E}"/>
              </a:ext>
            </a:extLst>
          </p:cNvPr>
          <p:cNvSpPr>
            <a:spLocks noGrp="1"/>
          </p:cNvSpPr>
          <p:nvPr>
            <p:ph type="title"/>
          </p:nvPr>
        </p:nvSpPr>
        <p:spPr>
          <a:xfrm>
            <a:off x="1484309" y="-125964"/>
            <a:ext cx="10018713" cy="1040363"/>
          </a:xfrm>
        </p:spPr>
        <p:txBody>
          <a:bodyPr>
            <a:normAutofit/>
          </a:bodyPr>
          <a:lstStyle/>
          <a:p>
            <a:r>
              <a:rPr lang="en-IN" sz="3200" b="1" i="0" dirty="0">
                <a:solidFill>
                  <a:srgbClr val="000000"/>
                </a:solidFill>
                <a:effectLst/>
                <a:latin typeface="Open Sans" panose="020B0606030504020204" pitchFamily="34" charset="0"/>
              </a:rPr>
              <a:t>Code implement for noise pollution monitoring</a:t>
            </a:r>
            <a:endParaRPr lang="en-IN" sz="3200" b="1" dirty="0"/>
          </a:p>
        </p:txBody>
      </p:sp>
      <p:sp>
        <p:nvSpPr>
          <p:cNvPr id="7" name="Content Placeholder 6">
            <a:extLst>
              <a:ext uri="{FF2B5EF4-FFF2-40B4-BE49-F238E27FC236}">
                <a16:creationId xmlns:a16="http://schemas.microsoft.com/office/drawing/2014/main" id="{C215A9D6-6016-053B-AADF-7DF9CDEBF8C7}"/>
              </a:ext>
            </a:extLst>
          </p:cNvPr>
          <p:cNvSpPr>
            <a:spLocks noGrp="1"/>
          </p:cNvSpPr>
          <p:nvPr>
            <p:ph idx="1"/>
          </p:nvPr>
        </p:nvSpPr>
        <p:spPr>
          <a:xfrm>
            <a:off x="1484310" y="1866123"/>
            <a:ext cx="10018713" cy="3925078"/>
          </a:xfrm>
        </p:spPr>
        <p:txBody>
          <a:bodyPr>
            <a:noAutofit/>
          </a:bodyPr>
          <a:lstStyle/>
          <a:p>
            <a:pPr marL="0" indent="0">
              <a:buNone/>
            </a:pPr>
            <a:r>
              <a:rPr lang="en-IN" sz="1600" b="0" i="0" dirty="0">
                <a:solidFill>
                  <a:srgbClr val="000000"/>
                </a:solidFill>
                <a:effectLst/>
                <a:latin typeface="Open Sans" panose="020B0606030504020204" pitchFamily="34" charset="0"/>
              </a:rPr>
              <a:t>#define BLYNK_PRINT Serial</a:t>
            </a:r>
            <a:br>
              <a:rPr lang="en-IN" sz="1600" dirty="0"/>
            </a:br>
            <a:r>
              <a:rPr lang="en-IN" sz="1600" b="0" i="0" dirty="0">
                <a:solidFill>
                  <a:srgbClr val="000000"/>
                </a:solidFill>
                <a:effectLst/>
                <a:latin typeface="Open Sans" panose="020B0606030504020204" pitchFamily="34" charset="0"/>
              </a:rPr>
              <a:t>#include &lt;ESP8266WiFi.h&gt;</a:t>
            </a:r>
            <a:br>
              <a:rPr lang="en-IN" sz="1600" dirty="0"/>
            </a:br>
            <a:r>
              <a:rPr lang="en-IN" sz="1600" b="0" i="0" dirty="0">
                <a:solidFill>
                  <a:srgbClr val="000000"/>
                </a:solidFill>
                <a:effectLst/>
                <a:latin typeface="Open Sans" panose="020B0606030504020204" pitchFamily="34" charset="0"/>
              </a:rPr>
              <a:t>#include &lt;BlynkSimpleEsp8266.h&gt;</a:t>
            </a:r>
            <a:br>
              <a:rPr lang="en-IN" sz="1600" dirty="0"/>
            </a:br>
            <a:r>
              <a:rPr lang="en-IN" sz="1600" b="0" i="0" dirty="0">
                <a:solidFill>
                  <a:srgbClr val="000000"/>
                </a:solidFill>
                <a:effectLst/>
                <a:latin typeface="Open Sans" panose="020B0606030504020204" pitchFamily="34" charset="0"/>
              </a:rPr>
              <a:t>#include &lt;LiquidCrystal_I2C.h&gt;</a:t>
            </a:r>
            <a:br>
              <a:rPr lang="en-IN" sz="1600" dirty="0"/>
            </a:br>
            <a:r>
              <a:rPr lang="en-IN" sz="1600" b="0" i="0" dirty="0">
                <a:solidFill>
                  <a:srgbClr val="000000"/>
                </a:solidFill>
                <a:effectLst/>
                <a:latin typeface="Open Sans" panose="020B0606030504020204" pitchFamily="34" charset="0"/>
              </a:rPr>
              <a:t>#define SENSOR_PIN A0</a:t>
            </a:r>
            <a:br>
              <a:rPr lang="en-IN" sz="1600" dirty="0"/>
            </a:br>
            <a:r>
              <a:rPr lang="en-IN" sz="1600" b="0" i="0" dirty="0">
                <a:solidFill>
                  <a:srgbClr val="000000"/>
                </a:solidFill>
                <a:effectLst/>
                <a:latin typeface="Open Sans" panose="020B0606030504020204" pitchFamily="34" charset="0"/>
              </a:rPr>
              <a:t>LiquidCrystal_I2C lcd(0x3F, 2, 1, 0, 4, 5, 6, 7, 3, POSITIVE);</a:t>
            </a:r>
            <a:br>
              <a:rPr lang="en-IN" sz="1600" dirty="0"/>
            </a:br>
            <a:r>
              <a:rPr lang="en-IN" sz="1600" b="0" i="0" dirty="0" err="1">
                <a:solidFill>
                  <a:srgbClr val="000000"/>
                </a:solidFill>
                <a:effectLst/>
                <a:latin typeface="Open Sans" panose="020B0606030504020204" pitchFamily="34" charset="0"/>
              </a:rPr>
              <a:t>const</a:t>
            </a:r>
            <a:r>
              <a:rPr lang="en-IN" sz="1600" b="0" i="0" dirty="0">
                <a:solidFill>
                  <a:srgbClr val="000000"/>
                </a:solidFill>
                <a:effectLst/>
                <a:latin typeface="Open Sans" panose="020B0606030504020204" pitchFamily="34" charset="0"/>
              </a:rPr>
              <a:t> int </a:t>
            </a:r>
            <a:r>
              <a:rPr lang="en-IN" sz="1600" b="0" i="0" dirty="0" err="1">
                <a:solidFill>
                  <a:srgbClr val="000000"/>
                </a:solidFill>
                <a:effectLst/>
                <a:latin typeface="Open Sans" panose="020B0606030504020204" pitchFamily="34" charset="0"/>
              </a:rPr>
              <a:t>sampleWindow</a:t>
            </a:r>
            <a:r>
              <a:rPr lang="en-IN" sz="1600" b="0" i="0" dirty="0">
                <a:solidFill>
                  <a:srgbClr val="000000"/>
                </a:solidFill>
                <a:effectLst/>
                <a:latin typeface="Open Sans" panose="020B0606030504020204" pitchFamily="34" charset="0"/>
              </a:rPr>
              <a:t> = 50;</a:t>
            </a:r>
            <a:br>
              <a:rPr lang="en-IN" sz="1600" dirty="0"/>
            </a:br>
            <a:r>
              <a:rPr lang="en-IN" sz="1600" b="0" i="0" dirty="0">
                <a:solidFill>
                  <a:srgbClr val="000000"/>
                </a:solidFill>
                <a:effectLst/>
                <a:latin typeface="Open Sans" panose="020B0606030504020204" pitchFamily="34" charset="0"/>
              </a:rPr>
              <a:t>unsigned int sample;</a:t>
            </a:r>
            <a:br>
              <a:rPr lang="en-IN" sz="1600" dirty="0"/>
            </a:br>
            <a:r>
              <a:rPr lang="en-IN" sz="1600" b="0" i="0" dirty="0">
                <a:solidFill>
                  <a:srgbClr val="000000"/>
                </a:solidFill>
                <a:effectLst/>
                <a:latin typeface="Open Sans" panose="020B0606030504020204" pitchFamily="34" charset="0"/>
              </a:rPr>
              <a:t>int </a:t>
            </a:r>
            <a:r>
              <a:rPr lang="en-IN" sz="1600" b="0" i="0" dirty="0" err="1">
                <a:solidFill>
                  <a:srgbClr val="000000"/>
                </a:solidFill>
                <a:effectLst/>
                <a:latin typeface="Open Sans" panose="020B0606030504020204" pitchFamily="34" charset="0"/>
              </a:rPr>
              <a:t>db</a:t>
            </a:r>
            <a:r>
              <a:rPr lang="en-IN" sz="1600" b="0" i="0" dirty="0">
                <a:solidFill>
                  <a:srgbClr val="000000"/>
                </a:solidFill>
                <a:effectLst/>
                <a:latin typeface="Open Sans" panose="020B0606030504020204" pitchFamily="34" charset="0"/>
              </a:rPr>
              <a:t>;</a:t>
            </a:r>
            <a:br>
              <a:rPr lang="en-IN" sz="1600" dirty="0"/>
            </a:br>
            <a:r>
              <a:rPr lang="en-IN" sz="1600" b="0" i="0" dirty="0">
                <a:solidFill>
                  <a:srgbClr val="000000"/>
                </a:solidFill>
                <a:effectLst/>
                <a:latin typeface="Open Sans" panose="020B0606030504020204" pitchFamily="34" charset="0"/>
              </a:rPr>
              <a:t>char auth[] = "IEu1xT825VDt6hNfrcFgdJ6InJ1QUfsA";</a:t>
            </a:r>
            <a:br>
              <a:rPr lang="en-IN" sz="1600" dirty="0"/>
            </a:br>
            <a:r>
              <a:rPr lang="en-IN" sz="1600" b="0" i="0" dirty="0">
                <a:solidFill>
                  <a:srgbClr val="000000"/>
                </a:solidFill>
                <a:effectLst/>
                <a:latin typeface="Open Sans" panose="020B0606030504020204" pitchFamily="34" charset="0"/>
              </a:rPr>
              <a:t>char </a:t>
            </a:r>
            <a:r>
              <a:rPr lang="en-IN" sz="1600" b="0" i="0" dirty="0" err="1">
                <a:solidFill>
                  <a:srgbClr val="000000"/>
                </a:solidFill>
                <a:effectLst/>
                <a:latin typeface="Open Sans" panose="020B0606030504020204" pitchFamily="34" charset="0"/>
              </a:rPr>
              <a:t>ssid</a:t>
            </a:r>
            <a:r>
              <a:rPr lang="en-IN" sz="1600" b="0" i="0" dirty="0">
                <a:solidFill>
                  <a:srgbClr val="000000"/>
                </a:solidFill>
                <a:effectLst/>
                <a:latin typeface="Open Sans" panose="020B0606030504020204" pitchFamily="34" charset="0"/>
              </a:rPr>
              <a:t>[] = "</a:t>
            </a:r>
            <a:r>
              <a:rPr lang="en-IN" sz="1600" b="0" i="0" dirty="0" err="1">
                <a:solidFill>
                  <a:srgbClr val="000000"/>
                </a:solidFill>
                <a:effectLst/>
                <a:latin typeface="Open Sans" panose="020B0606030504020204" pitchFamily="34" charset="0"/>
              </a:rPr>
              <a:t>realme</a:t>
            </a:r>
            <a:r>
              <a:rPr lang="en-IN" sz="1600" b="0" i="0" dirty="0">
                <a:solidFill>
                  <a:srgbClr val="000000"/>
                </a:solidFill>
                <a:effectLst/>
                <a:latin typeface="Open Sans" panose="020B0606030504020204" pitchFamily="34" charset="0"/>
              </a:rPr>
              <a:t> 6";</a:t>
            </a:r>
            <a:br>
              <a:rPr lang="en-IN" sz="1600" dirty="0"/>
            </a:br>
            <a:r>
              <a:rPr lang="en-IN" sz="1600" b="0" i="0" dirty="0">
                <a:solidFill>
                  <a:srgbClr val="000000"/>
                </a:solidFill>
                <a:effectLst/>
                <a:latin typeface="Open Sans" panose="020B0606030504020204" pitchFamily="34" charset="0"/>
              </a:rPr>
              <a:t>char pass[] = "</a:t>
            </a:r>
            <a:r>
              <a:rPr lang="en-IN" sz="1600" b="0" i="0" dirty="0" err="1">
                <a:solidFill>
                  <a:srgbClr val="000000"/>
                </a:solidFill>
                <a:effectLst/>
                <a:latin typeface="Open Sans" panose="020B0606030504020204" pitchFamily="34" charset="0"/>
              </a:rPr>
              <a:t>evil@zeb</a:t>
            </a:r>
            <a:r>
              <a:rPr lang="en-IN" sz="1600" b="0" i="0" dirty="0">
                <a:solidFill>
                  <a:srgbClr val="000000"/>
                </a:solidFill>
                <a:effectLst/>
                <a:latin typeface="Open Sans" panose="020B0606030504020204" pitchFamily="34" charset="0"/>
              </a:rPr>
              <a:t>";</a:t>
            </a:r>
            <a:br>
              <a:rPr lang="en-IN" sz="1600" dirty="0"/>
            </a:br>
            <a:r>
              <a:rPr lang="en-IN" sz="1600" b="0" i="0" dirty="0">
                <a:solidFill>
                  <a:srgbClr val="000000"/>
                </a:solidFill>
                <a:effectLst/>
                <a:latin typeface="Open Sans" panose="020B0606030504020204" pitchFamily="34" charset="0"/>
              </a:rPr>
              <a:t>BLYNK_READ(V0)</a:t>
            </a:r>
            <a:br>
              <a:rPr lang="en-IN" sz="1600" dirty="0"/>
            </a:br>
            <a:r>
              <a:rPr lang="en-IN" sz="1600" b="0" i="0" dirty="0">
                <a:solidFill>
                  <a:srgbClr val="000000"/>
                </a:solidFill>
                <a:effectLst/>
                <a:latin typeface="Open Sans" panose="020B0606030504020204" pitchFamily="34" charset="0"/>
              </a:rPr>
              <a:t>{</a:t>
            </a:r>
            <a:br>
              <a:rPr lang="en-IN" sz="1600" dirty="0"/>
            </a:br>
            <a:r>
              <a:rPr lang="en-IN" sz="1600" b="0" i="0" dirty="0">
                <a:solidFill>
                  <a:srgbClr val="000000"/>
                </a:solidFill>
                <a:effectLst/>
                <a:latin typeface="Open Sans" panose="020B0606030504020204" pitchFamily="34" charset="0"/>
              </a:rPr>
              <a:t>  </a:t>
            </a:r>
            <a:r>
              <a:rPr lang="en-IN" sz="1600" b="0" i="0" dirty="0" err="1">
                <a:solidFill>
                  <a:srgbClr val="000000"/>
                </a:solidFill>
                <a:effectLst/>
                <a:latin typeface="Open Sans" panose="020B0606030504020204" pitchFamily="34" charset="0"/>
              </a:rPr>
              <a:t>Blynk.virtualWrite</a:t>
            </a:r>
            <a:r>
              <a:rPr lang="en-IN" sz="1600" b="0" i="0" dirty="0">
                <a:solidFill>
                  <a:srgbClr val="000000"/>
                </a:solidFill>
                <a:effectLst/>
                <a:latin typeface="Open Sans" panose="020B0606030504020204" pitchFamily="34" charset="0"/>
              </a:rPr>
              <a:t>(V0, </a:t>
            </a:r>
            <a:r>
              <a:rPr lang="en-IN" sz="1600" b="0" i="0" dirty="0" err="1">
                <a:solidFill>
                  <a:srgbClr val="000000"/>
                </a:solidFill>
                <a:effectLst/>
                <a:latin typeface="Open Sans" panose="020B0606030504020204" pitchFamily="34" charset="0"/>
              </a:rPr>
              <a:t>db</a:t>
            </a:r>
            <a:r>
              <a:rPr lang="en-IN" sz="1600" b="0" i="0" dirty="0">
                <a:solidFill>
                  <a:srgbClr val="000000"/>
                </a:solidFill>
                <a:effectLst/>
                <a:latin typeface="Open Sans" panose="020B0606030504020204" pitchFamily="34" charset="0"/>
              </a:rPr>
              <a:t>);</a:t>
            </a:r>
            <a:br>
              <a:rPr lang="en-IN" sz="1600" dirty="0"/>
            </a:br>
            <a:r>
              <a:rPr lang="en-IN" sz="1600" b="0" i="0" dirty="0">
                <a:solidFill>
                  <a:srgbClr val="000000"/>
                </a:solidFill>
                <a:effectLst/>
                <a:latin typeface="Open Sans" panose="020B0606030504020204" pitchFamily="34" charset="0"/>
              </a:rPr>
              <a:t>}</a:t>
            </a:r>
            <a:br>
              <a:rPr lang="en-IN" sz="1600" dirty="0"/>
            </a:br>
            <a:r>
              <a:rPr lang="en-IN" sz="1600" b="0" i="0" dirty="0">
                <a:solidFill>
                  <a:srgbClr val="000000"/>
                </a:solidFill>
                <a:effectLst/>
                <a:latin typeface="Open Sans" panose="020B0606030504020204" pitchFamily="34" charset="0"/>
              </a:rPr>
              <a:t>void setup() {</a:t>
            </a:r>
            <a:br>
              <a:rPr lang="en-IN" sz="1600" dirty="0"/>
            </a:br>
            <a:r>
              <a:rPr lang="en-IN" sz="1600" b="0" i="0" dirty="0">
                <a:solidFill>
                  <a:srgbClr val="000000"/>
                </a:solidFill>
                <a:effectLst/>
                <a:latin typeface="Open Sans" panose="020B0606030504020204" pitchFamily="34" charset="0"/>
              </a:rPr>
              <a:t>  </a:t>
            </a:r>
            <a:r>
              <a:rPr lang="en-IN" sz="1600" b="0" i="0" dirty="0" err="1">
                <a:solidFill>
                  <a:srgbClr val="000000"/>
                </a:solidFill>
                <a:effectLst/>
                <a:latin typeface="Open Sans" panose="020B0606030504020204" pitchFamily="34" charset="0"/>
              </a:rPr>
              <a:t>pinMode</a:t>
            </a:r>
            <a:r>
              <a:rPr lang="en-IN" sz="1600" b="0" i="0" dirty="0">
                <a:solidFill>
                  <a:srgbClr val="000000"/>
                </a:solidFill>
                <a:effectLst/>
                <a:latin typeface="Open Sans" panose="020B0606030504020204" pitchFamily="34" charset="0"/>
              </a:rPr>
              <a:t> (SENSOR_PIN, INPUT);</a:t>
            </a:r>
            <a:br>
              <a:rPr lang="en-IN" sz="1600" dirty="0"/>
            </a:br>
            <a:r>
              <a:rPr lang="en-IN" sz="1600" b="0" i="0" dirty="0">
                <a:solidFill>
                  <a:srgbClr val="000000"/>
                </a:solidFill>
                <a:effectLst/>
                <a:latin typeface="Open Sans" panose="020B0606030504020204" pitchFamily="34" charset="0"/>
              </a:rPr>
              <a:t>  </a:t>
            </a:r>
            <a:r>
              <a:rPr lang="en-IN" sz="1600" b="0" i="0" dirty="0" err="1">
                <a:solidFill>
                  <a:srgbClr val="000000"/>
                </a:solidFill>
                <a:effectLst/>
                <a:latin typeface="Open Sans" panose="020B0606030504020204" pitchFamily="34" charset="0"/>
              </a:rPr>
              <a:t>lcd.begin</a:t>
            </a:r>
            <a:r>
              <a:rPr lang="en-IN" sz="1600" b="0" i="0" dirty="0">
                <a:solidFill>
                  <a:srgbClr val="000000"/>
                </a:solidFill>
                <a:effectLst/>
                <a:latin typeface="Open Sans" panose="020B0606030504020204" pitchFamily="34" charset="0"/>
              </a:rPr>
              <a:t>(16, 2);</a:t>
            </a:r>
            <a:br>
              <a:rPr lang="en-IN" sz="1600" dirty="0"/>
            </a:br>
            <a:r>
              <a:rPr lang="en-IN" sz="1600" b="0" i="0" dirty="0">
                <a:solidFill>
                  <a:srgbClr val="000000"/>
                </a:solidFill>
                <a:effectLst/>
                <a:latin typeface="Open Sans" panose="020B0606030504020204" pitchFamily="34" charset="0"/>
              </a:rPr>
              <a:t>  </a:t>
            </a:r>
            <a:r>
              <a:rPr lang="en-IN" sz="1600" b="0" i="0" dirty="0" err="1">
                <a:solidFill>
                  <a:srgbClr val="000000"/>
                </a:solidFill>
                <a:effectLst/>
                <a:latin typeface="Open Sans" panose="020B0606030504020204" pitchFamily="34" charset="0"/>
              </a:rPr>
              <a:t>lcd.backlight</a:t>
            </a:r>
            <a:r>
              <a:rPr lang="en-IN" sz="1600" b="0" i="0" dirty="0">
                <a:solidFill>
                  <a:srgbClr val="000000"/>
                </a:solidFill>
                <a:effectLst/>
                <a:latin typeface="Open Sans" panose="020B0606030504020204" pitchFamily="34" charset="0"/>
              </a:rPr>
              <a:t>();</a:t>
            </a:r>
            <a:br>
              <a:rPr lang="en-IN" sz="1600" dirty="0"/>
            </a:br>
            <a:r>
              <a:rPr lang="en-IN" sz="1600" b="0" i="0" dirty="0">
                <a:solidFill>
                  <a:srgbClr val="000000"/>
                </a:solidFill>
                <a:effectLst/>
                <a:latin typeface="Open Sans" panose="020B0606030504020204" pitchFamily="34" charset="0"/>
              </a:rPr>
              <a:t>  </a:t>
            </a:r>
            <a:r>
              <a:rPr lang="en-IN" sz="1600" b="0" i="0" dirty="0" err="1">
                <a:solidFill>
                  <a:srgbClr val="000000"/>
                </a:solidFill>
                <a:effectLst/>
                <a:latin typeface="Open Sans" panose="020B0606030504020204" pitchFamily="34" charset="0"/>
              </a:rPr>
              <a:t>lcd.clear</a:t>
            </a:r>
            <a:r>
              <a:rPr lang="en-IN" sz="1600" b="0" i="0" dirty="0">
                <a:solidFill>
                  <a:srgbClr val="000000"/>
                </a:solidFill>
                <a:effectLst/>
                <a:latin typeface="Open Sans" panose="020B0606030504020204" pitchFamily="34" charset="0"/>
              </a:rPr>
              <a:t>();</a:t>
            </a:r>
            <a:br>
              <a:rPr lang="en-IN" sz="1600" dirty="0"/>
            </a:br>
            <a:r>
              <a:rPr lang="en-IN" sz="1600" b="0" i="0" dirty="0">
                <a:solidFill>
                  <a:srgbClr val="000000"/>
                </a:solidFill>
                <a:effectLst/>
                <a:latin typeface="Open Sans" panose="020B0606030504020204" pitchFamily="34" charset="0"/>
              </a:rPr>
              <a:t>  </a:t>
            </a:r>
            <a:r>
              <a:rPr lang="en-IN" sz="1600" b="0" i="0" dirty="0" err="1">
                <a:solidFill>
                  <a:srgbClr val="000000"/>
                </a:solidFill>
                <a:effectLst/>
                <a:latin typeface="Open Sans" panose="020B0606030504020204" pitchFamily="34" charset="0"/>
              </a:rPr>
              <a:t>Blynk.begin</a:t>
            </a:r>
            <a:r>
              <a:rPr lang="en-IN" sz="1600" b="0" i="0" dirty="0">
                <a:solidFill>
                  <a:srgbClr val="000000"/>
                </a:solidFill>
                <a:effectLst/>
                <a:latin typeface="Open Sans" panose="020B0606030504020204" pitchFamily="34" charset="0"/>
              </a:rPr>
              <a:t>(auth, </a:t>
            </a:r>
            <a:r>
              <a:rPr lang="en-IN" sz="1600" b="0" i="0" dirty="0" err="1">
                <a:solidFill>
                  <a:srgbClr val="000000"/>
                </a:solidFill>
                <a:effectLst/>
                <a:latin typeface="Open Sans" panose="020B0606030504020204" pitchFamily="34" charset="0"/>
              </a:rPr>
              <a:t>ssid</a:t>
            </a:r>
            <a:r>
              <a:rPr lang="en-IN" sz="1600" b="0" i="0" dirty="0">
                <a:solidFill>
                  <a:srgbClr val="000000"/>
                </a:solidFill>
                <a:effectLst/>
                <a:latin typeface="Open Sans" panose="020B0606030504020204" pitchFamily="34" charset="0"/>
              </a:rPr>
              <a:t>, pass);</a:t>
            </a:r>
            <a:br>
              <a:rPr lang="en-IN" sz="1600" dirty="0"/>
            </a:br>
            <a:r>
              <a:rPr lang="en-IN" sz="1600" b="0" i="0" dirty="0">
                <a:solidFill>
                  <a:srgbClr val="000000"/>
                </a:solidFill>
                <a:effectLst/>
                <a:latin typeface="Open Sans" panose="020B060603050402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9178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136</TotalTime>
  <Words>1363</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Bahnschrift SemiBold</vt:lpstr>
      <vt:lpstr>Bell MT</vt:lpstr>
      <vt:lpstr>Britannic Bold</vt:lpstr>
      <vt:lpstr>Calibri</vt:lpstr>
      <vt:lpstr>Corbel</vt:lpstr>
      <vt:lpstr>Open Sans</vt:lpstr>
      <vt:lpstr>Parallax</vt:lpstr>
      <vt:lpstr>         DEPARTMENT OF COMPUTER SCIENCE AND ENGINEERING   NOISE POLLUTION MONITORING</vt:lpstr>
      <vt:lpstr>Project</vt:lpstr>
      <vt:lpstr>Components Required</vt:lpstr>
      <vt:lpstr>How does Microphone Module Work? </vt:lpstr>
      <vt:lpstr>Circuit Diagram for IoT Sound Meter The connections are pretty simple, we just have to connect the sound sensor to one of the Analog pin and the LCD to the I2C pins.</vt:lpstr>
      <vt:lpstr>PowerPoint Presentation</vt:lpstr>
      <vt:lpstr> Working of the Project </vt:lpstr>
      <vt:lpstr>PowerPoint Presentation</vt:lpstr>
      <vt:lpstr>Code implement for noise pollution monitoring</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NOISE POLLUTION MONITORING</dc:title>
  <dc:creator>Jaya Preetha</dc:creator>
  <cp:lastModifiedBy>Jaya Preetha</cp:lastModifiedBy>
  <cp:revision>6</cp:revision>
  <dcterms:created xsi:type="dcterms:W3CDTF">2023-10-25T13:10:38Z</dcterms:created>
  <dcterms:modified xsi:type="dcterms:W3CDTF">2023-11-01T11:53:52Z</dcterms:modified>
</cp:coreProperties>
</file>