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9125" y="416560"/>
            <a:ext cx="11149965" cy="62579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/>
              <a:t>PPT的主要内容大概包括：</a:t>
            </a:r>
          </a:p>
          <a:p>
            <a:pPr>
              <a:lnSpc>
                <a:spcPct val="200000"/>
              </a:lnSpc>
            </a:pPr>
            <a:r>
              <a:rPr lang="zh-CN" altLang="en-US" sz="2000" dirty="0"/>
              <a:t>Page1---封面（项目名称，组成员姓名）</a:t>
            </a:r>
          </a:p>
          <a:p>
            <a:pPr>
              <a:lnSpc>
                <a:spcPct val="200000"/>
              </a:lnSpc>
            </a:pPr>
            <a:r>
              <a:rPr lang="zh-CN" altLang="en-US" sz="2000" dirty="0"/>
              <a:t>Page2---</a:t>
            </a:r>
            <a:r>
              <a:rPr lang="zh-CN" altLang="en-US" sz="2000" dirty="0">
                <a:sym typeface="+mn-ea"/>
              </a:rPr>
              <a:t>项目背景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sym typeface="+mn-ea"/>
              </a:rPr>
              <a:t>Page</a:t>
            </a:r>
            <a:r>
              <a:rPr lang="en-US" altLang="zh-CN" sz="2000" dirty="0">
                <a:sym typeface="+mn-ea"/>
              </a:rPr>
              <a:t>3</a:t>
            </a:r>
            <a:r>
              <a:rPr lang="zh-CN" altLang="en-US" sz="2000" dirty="0">
                <a:sym typeface="+mn-ea"/>
              </a:rPr>
              <a:t>---</a:t>
            </a:r>
            <a:r>
              <a:rPr lang="zh-CN" altLang="en-US" sz="2000" dirty="0"/>
              <a:t>人员具体分工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sym typeface="+mn-ea"/>
              </a:rPr>
              <a:t>Page</a:t>
            </a:r>
            <a:r>
              <a:rPr lang="en-US" altLang="zh-CN" sz="2000" dirty="0">
                <a:sym typeface="+mn-ea"/>
              </a:rPr>
              <a:t>4</a:t>
            </a:r>
            <a:r>
              <a:rPr lang="zh-CN" altLang="en-US" sz="2000" dirty="0">
                <a:sym typeface="+mn-ea"/>
              </a:rPr>
              <a:t>---系统结构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sym typeface="+mn-ea"/>
              </a:rPr>
              <a:t>Page</a:t>
            </a:r>
            <a:r>
              <a:rPr lang="en-US" altLang="zh-CN" sz="2000" dirty="0">
                <a:sym typeface="+mn-ea"/>
              </a:rPr>
              <a:t>5</a:t>
            </a:r>
            <a:r>
              <a:rPr lang="zh-CN" altLang="en-US" sz="2000" dirty="0">
                <a:sym typeface="+mn-ea"/>
              </a:rPr>
              <a:t>---整体功能介绍、</a:t>
            </a:r>
            <a:r>
              <a:rPr lang="zh-CN" altLang="en-US" sz="2000" dirty="0"/>
              <a:t>项目中使用的技术</a:t>
            </a:r>
          </a:p>
          <a:p>
            <a:pPr>
              <a:lnSpc>
                <a:spcPct val="200000"/>
              </a:lnSpc>
            </a:pPr>
            <a:r>
              <a:rPr lang="zh-CN" altLang="en-US" sz="2000" dirty="0"/>
              <a:t>Page</a:t>
            </a:r>
            <a:r>
              <a:rPr lang="en-US" altLang="zh-CN" sz="2000" dirty="0"/>
              <a:t>6</a:t>
            </a:r>
            <a:r>
              <a:rPr lang="zh-CN" altLang="en-US" sz="2000" dirty="0"/>
              <a:t>---项目核心界面的截图展示，并加以简要的功能说明</a:t>
            </a:r>
          </a:p>
          <a:p>
            <a:pPr>
              <a:lnSpc>
                <a:spcPct val="200000"/>
              </a:lnSpc>
            </a:pPr>
            <a:r>
              <a:rPr lang="zh-CN" altLang="en-US" sz="2000" dirty="0"/>
              <a:t>Page</a:t>
            </a:r>
            <a:r>
              <a:rPr lang="en-US" altLang="zh-CN" sz="2000" dirty="0"/>
              <a:t>7</a:t>
            </a:r>
            <a:r>
              <a:rPr lang="zh-CN" altLang="en-US" sz="2000" dirty="0"/>
              <a:t>---技术亮点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sym typeface="+mn-ea"/>
              </a:rPr>
              <a:t>Page</a:t>
            </a:r>
            <a:r>
              <a:rPr lang="en-US" altLang="zh-CN" sz="2000" dirty="0">
                <a:sym typeface="+mn-ea"/>
              </a:rPr>
              <a:t>8</a:t>
            </a:r>
            <a:r>
              <a:rPr lang="zh-CN" altLang="en-US" sz="2000" dirty="0">
                <a:sym typeface="+mn-ea"/>
              </a:rPr>
              <a:t>---</a:t>
            </a:r>
            <a:r>
              <a:rPr lang="zh-CN" altLang="en-US" sz="2000" dirty="0"/>
              <a:t>项目心得，包括项目的难点是怎么解决的，通过本次项目获取了什么软硬技能的提升</a:t>
            </a:r>
          </a:p>
          <a:p>
            <a:pPr>
              <a:lnSpc>
                <a:spcPct val="200000"/>
              </a:lnSpc>
            </a:pPr>
            <a:r>
              <a:rPr lang="zh-CN" altLang="en-US" sz="2000" dirty="0"/>
              <a:t>Last Page---结束语及致谢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1184595C-8744-EAD7-5038-E147721623BB}"/>
              </a:ext>
            </a:extLst>
          </p:cNvPr>
          <p:cNvSpPr txBox="1"/>
          <p:nvPr/>
        </p:nvSpPr>
        <p:spPr>
          <a:xfrm>
            <a:off x="403771" y="310399"/>
            <a:ext cx="8059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r>
              <a:rPr lang="en-US" altLang="zh-CN" sz="4000" spc="150" dirty="0" err="1"/>
              <a:t>OnPointLink</a:t>
            </a:r>
            <a:r>
              <a:rPr lang="zh-CN" altLang="en-US" sz="4000" spc="150" dirty="0"/>
              <a:t>软件项目结构</a:t>
            </a:r>
            <a:endParaRPr lang="en-US" altLang="zh-CN" sz="4000" spc="15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1685A6-07B6-FC46-4B4B-DC93E532F4FD}"/>
              </a:ext>
            </a:extLst>
          </p:cNvPr>
          <p:cNvSpPr/>
          <p:nvPr/>
        </p:nvSpPr>
        <p:spPr>
          <a:xfrm>
            <a:off x="403771" y="310399"/>
            <a:ext cx="103881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20349EA-8553-9678-E2F2-EF983318010D}"/>
              </a:ext>
            </a:extLst>
          </p:cNvPr>
          <p:cNvSpPr txBox="1"/>
          <p:nvPr/>
        </p:nvSpPr>
        <p:spPr>
          <a:xfrm>
            <a:off x="783771" y="1018284"/>
            <a:ext cx="4636708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软件名称：</a:t>
            </a:r>
            <a:r>
              <a:rPr lang="en-US" altLang="zh-CN" sz="2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OnPointLink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/>
              <a:t>软件性质：</a:t>
            </a:r>
            <a:r>
              <a:rPr lang="en-US" altLang="zh-CN" sz="2400" dirty="0"/>
              <a:t>C/S</a:t>
            </a:r>
            <a:r>
              <a:rPr lang="zh-CN" altLang="en-US" sz="2400" dirty="0"/>
              <a:t>结构即时通讯软件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FC91DA-BDBB-CE65-C403-8CA92F03E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318" y="2309099"/>
            <a:ext cx="7393812" cy="3847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A26DEB6-4F7D-A297-022C-4A78E93247D2}"/>
              </a:ext>
            </a:extLst>
          </p:cNvPr>
          <p:cNvSpPr txBox="1"/>
          <p:nvPr/>
        </p:nvSpPr>
        <p:spPr>
          <a:xfrm>
            <a:off x="1576874" y="3670722"/>
            <a:ext cx="2771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软件系统架构：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4D4E7CB-211F-1224-84AB-05F116174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3757" y="904689"/>
            <a:ext cx="797100" cy="101200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C2C13FE-9D3A-6DB8-5309-72D02C10D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0413" y="1378905"/>
            <a:ext cx="797100" cy="101200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034E0B9-EE84-DABD-5BED-21D9DE0CD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878" y="512283"/>
            <a:ext cx="797100" cy="1012003"/>
          </a:xfrm>
          <a:prstGeom prst="rect">
            <a:avLst/>
          </a:prstGeom>
        </p:spPr>
      </p:pic>
      <p:sp>
        <p:nvSpPr>
          <p:cNvPr id="25" name="箭头: 左右 24">
            <a:extLst>
              <a:ext uri="{FF2B5EF4-FFF2-40B4-BE49-F238E27FC236}">
                <a16:creationId xmlns:a16="http://schemas.microsoft.com/office/drawing/2014/main" id="{B840F762-1B03-E4AE-CD30-95A4BED638F3}"/>
              </a:ext>
            </a:extLst>
          </p:cNvPr>
          <p:cNvSpPr/>
          <p:nvPr/>
        </p:nvSpPr>
        <p:spPr>
          <a:xfrm rot="18947872">
            <a:off x="5514388" y="3432241"/>
            <a:ext cx="4740987" cy="109362"/>
          </a:xfrm>
          <a:prstGeom prst="leftRightArrow">
            <a:avLst>
              <a:gd name="adj1" fmla="val 50000"/>
              <a:gd name="adj2" fmla="val 119853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A64AFFC7-850E-E574-EFAB-C3641D1FD745}"/>
              </a:ext>
            </a:extLst>
          </p:cNvPr>
          <p:cNvSpPr/>
          <p:nvPr/>
        </p:nvSpPr>
        <p:spPr>
          <a:xfrm rot="16795210">
            <a:off x="7531595" y="2201852"/>
            <a:ext cx="1761248" cy="106680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4F958364-1AB3-25BB-C69F-44719B001DEE}"/>
              </a:ext>
            </a:extLst>
          </p:cNvPr>
          <p:cNvSpPr/>
          <p:nvPr/>
        </p:nvSpPr>
        <p:spPr>
          <a:xfrm rot="20041270">
            <a:off x="8313532" y="2471322"/>
            <a:ext cx="2005004" cy="106680"/>
          </a:xfrm>
          <a:prstGeom prst="rightArrow">
            <a:avLst/>
          </a:prstGeom>
          <a:solidFill>
            <a:schemeClr val="tx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97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26B2C96-552E-F6EB-7DAB-13D840265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544" y="1"/>
            <a:ext cx="3971925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436AE53-F84C-9B1D-2CBD-46D4D8326E1A}"/>
              </a:ext>
            </a:extLst>
          </p:cNvPr>
          <p:cNvSpPr txBox="1"/>
          <p:nvPr/>
        </p:nvSpPr>
        <p:spPr>
          <a:xfrm>
            <a:off x="887651" y="1890117"/>
            <a:ext cx="9222378" cy="2291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/>
            <a:r>
              <a:rPr lang="zh-CN" altLang="en-US" sz="4000" spc="150" dirty="0"/>
              <a:t>即时通讯软件</a:t>
            </a:r>
            <a:r>
              <a:rPr lang="en-US" altLang="zh-CN" sz="4000" spc="150" dirty="0" err="1"/>
              <a:t>OnPointLink</a:t>
            </a:r>
            <a:r>
              <a:rPr lang="zh-CN" altLang="en-US" sz="4000" spc="150" dirty="0"/>
              <a:t> 项目展示</a:t>
            </a:r>
            <a:endParaRPr lang="en-US" altLang="zh-CN" sz="4000" spc="150" dirty="0"/>
          </a:p>
          <a:p>
            <a:pPr marL="216000">
              <a:lnSpc>
                <a:spcPct val="200000"/>
              </a:lnSpc>
            </a:pPr>
            <a:r>
              <a:rPr lang="zh-CN" altLang="en-US" spc="300" dirty="0"/>
              <a:t>第</a:t>
            </a:r>
            <a:r>
              <a:rPr lang="en-US" altLang="zh-CN" spc="300" dirty="0"/>
              <a:t>11</a:t>
            </a:r>
            <a:r>
              <a:rPr lang="zh-CN" altLang="en-US" spc="300" dirty="0"/>
              <a:t>组“希望之花”团队</a:t>
            </a:r>
            <a:endParaRPr lang="en-US" altLang="zh-CN" spc="300" dirty="0"/>
          </a:p>
          <a:p>
            <a:pPr marL="216000">
              <a:lnSpc>
                <a:spcPct val="200000"/>
              </a:lnSpc>
            </a:pPr>
            <a:r>
              <a:rPr lang="zh-CN" altLang="en-US" spc="300" dirty="0"/>
              <a:t>团队成员：王钟骐 黄森奕 祝文轩 申家芮 赵荣翰 王启贤</a:t>
            </a:r>
            <a:endParaRPr lang="en-US" altLang="zh-CN" spc="300" dirty="0"/>
          </a:p>
          <a:p>
            <a:pPr marL="216000">
              <a:lnSpc>
                <a:spcPct val="200000"/>
              </a:lnSpc>
            </a:pPr>
            <a:r>
              <a:rPr lang="zh-CN" altLang="en-US" spc="300" dirty="0"/>
              <a:t>学院：徐特立学院</a:t>
            </a:r>
            <a:r>
              <a:rPr lang="en-US" altLang="zh-CN" spc="300" dirty="0"/>
              <a:t>/</a:t>
            </a:r>
            <a:r>
              <a:rPr lang="zh-CN" altLang="en-US" spc="300" dirty="0"/>
              <a:t>计算机学院</a:t>
            </a:r>
            <a:endParaRPr lang="en-US" altLang="zh-CN" spc="3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AAD3FD-49E2-84EB-2988-651113464314}"/>
              </a:ext>
            </a:extLst>
          </p:cNvPr>
          <p:cNvSpPr/>
          <p:nvPr/>
        </p:nvSpPr>
        <p:spPr>
          <a:xfrm>
            <a:off x="679889" y="1890117"/>
            <a:ext cx="207762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21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09CE328-DA01-2303-9435-AB668128266C}"/>
              </a:ext>
            </a:extLst>
          </p:cNvPr>
          <p:cNvGrpSpPr/>
          <p:nvPr/>
        </p:nvGrpSpPr>
        <p:grpSpPr>
          <a:xfrm>
            <a:off x="652364" y="235212"/>
            <a:ext cx="9447870" cy="1354217"/>
            <a:chOff x="755003" y="1718779"/>
            <a:chExt cx="9447870" cy="1354217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7858CC4-C1F5-24B9-1F57-B45D107F210B}"/>
                </a:ext>
              </a:extLst>
            </p:cNvPr>
            <p:cNvSpPr txBox="1"/>
            <p:nvPr/>
          </p:nvSpPr>
          <p:spPr>
            <a:xfrm>
              <a:off x="980495" y="1718779"/>
              <a:ext cx="9222378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8000"/>
              <a:r>
                <a:rPr lang="zh-CN" altLang="en-US" sz="5400" spc="500" dirty="0"/>
                <a:t>目录</a:t>
              </a:r>
              <a:endParaRPr lang="en-US" altLang="zh-CN" sz="5400" spc="500" dirty="0"/>
            </a:p>
            <a:p>
              <a:pPr marL="252000"/>
              <a:r>
                <a:rPr lang="en-US" altLang="zh-CN" sz="2800" spc="100" dirty="0"/>
                <a:t>Content</a:t>
              </a:r>
              <a:endParaRPr lang="en-US" altLang="zh-CN" sz="1400" spc="100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8D61FC3-E899-81B4-C793-CC83B89F8366}"/>
                </a:ext>
              </a:extLst>
            </p:cNvPr>
            <p:cNvSpPr/>
            <p:nvPr/>
          </p:nvSpPr>
          <p:spPr>
            <a:xfrm>
              <a:off x="755003" y="1718779"/>
              <a:ext cx="225492" cy="12782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81A867C-893D-29D7-84B7-2943C8F37DA7}"/>
              </a:ext>
            </a:extLst>
          </p:cNvPr>
          <p:cNvGrpSpPr/>
          <p:nvPr/>
        </p:nvGrpSpPr>
        <p:grpSpPr>
          <a:xfrm>
            <a:off x="1371596" y="1918377"/>
            <a:ext cx="3124579" cy="584775"/>
            <a:chOff x="1856792" y="2440894"/>
            <a:chExt cx="3124579" cy="584775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3133BF9-353C-6CFC-4671-153152586F62}"/>
                </a:ext>
              </a:extLst>
            </p:cNvPr>
            <p:cNvSpPr/>
            <p:nvPr/>
          </p:nvSpPr>
          <p:spPr>
            <a:xfrm>
              <a:off x="1856792" y="246328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24CD136-D461-A8A9-13D3-9E00E6080132}"/>
                </a:ext>
              </a:extLst>
            </p:cNvPr>
            <p:cNvSpPr txBox="1"/>
            <p:nvPr/>
          </p:nvSpPr>
          <p:spPr>
            <a:xfrm>
              <a:off x="2396792" y="2440894"/>
              <a:ext cx="25845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200" dirty="0"/>
                <a:t>01.</a:t>
              </a:r>
              <a:r>
                <a:rPr lang="zh-CN" altLang="en-US" sz="3200" spc="200" dirty="0"/>
                <a:t>项目背景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661EF6A-B626-9CB4-96A2-ADB0B78D636E}"/>
              </a:ext>
            </a:extLst>
          </p:cNvPr>
          <p:cNvGrpSpPr/>
          <p:nvPr/>
        </p:nvGrpSpPr>
        <p:grpSpPr>
          <a:xfrm>
            <a:off x="1371596" y="3027965"/>
            <a:ext cx="3124579" cy="584775"/>
            <a:chOff x="1856792" y="2440894"/>
            <a:chExt cx="3124579" cy="584775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01C62EB-8E4C-5E25-7FDD-58CA55032C59}"/>
                </a:ext>
              </a:extLst>
            </p:cNvPr>
            <p:cNvSpPr/>
            <p:nvPr/>
          </p:nvSpPr>
          <p:spPr>
            <a:xfrm>
              <a:off x="1856792" y="246328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F5B62C4-FC96-75F1-1005-CB5586FA6FA9}"/>
                </a:ext>
              </a:extLst>
            </p:cNvPr>
            <p:cNvSpPr txBox="1"/>
            <p:nvPr/>
          </p:nvSpPr>
          <p:spPr>
            <a:xfrm>
              <a:off x="2396792" y="2440894"/>
              <a:ext cx="25845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200" dirty="0"/>
                <a:t>02.</a:t>
              </a:r>
              <a:r>
                <a:rPr lang="zh-CN" altLang="en-US" sz="3200" spc="200" dirty="0"/>
                <a:t>人员分工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90632D5-AE6C-3C71-C518-DB0D831CD572}"/>
              </a:ext>
            </a:extLst>
          </p:cNvPr>
          <p:cNvGrpSpPr/>
          <p:nvPr/>
        </p:nvGrpSpPr>
        <p:grpSpPr>
          <a:xfrm>
            <a:off x="1371596" y="4130353"/>
            <a:ext cx="3124579" cy="584775"/>
            <a:chOff x="1856792" y="2440894"/>
            <a:chExt cx="3124579" cy="584775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749EB70-C967-1187-FEFB-E7B39A9EB865}"/>
                </a:ext>
              </a:extLst>
            </p:cNvPr>
            <p:cNvSpPr/>
            <p:nvPr/>
          </p:nvSpPr>
          <p:spPr>
            <a:xfrm>
              <a:off x="1856792" y="246328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67D1145-5AD9-C5F9-7D19-2B50E1ACDF5B}"/>
                </a:ext>
              </a:extLst>
            </p:cNvPr>
            <p:cNvSpPr txBox="1"/>
            <p:nvPr/>
          </p:nvSpPr>
          <p:spPr>
            <a:xfrm>
              <a:off x="2396792" y="2440894"/>
              <a:ext cx="25845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200" dirty="0"/>
                <a:t>03.</a:t>
              </a:r>
              <a:r>
                <a:rPr lang="zh-CN" altLang="en-US" sz="3200" spc="200" dirty="0"/>
                <a:t>系统结构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24B1582-5C28-35A3-2A3B-929DA307200F}"/>
              </a:ext>
            </a:extLst>
          </p:cNvPr>
          <p:cNvGrpSpPr/>
          <p:nvPr/>
        </p:nvGrpSpPr>
        <p:grpSpPr>
          <a:xfrm>
            <a:off x="1371596" y="5239941"/>
            <a:ext cx="4495804" cy="584775"/>
            <a:chOff x="1856792" y="2440894"/>
            <a:chExt cx="4495804" cy="584775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D50F43B6-F78F-2F56-B8D7-2F7E3B0D1D1F}"/>
                </a:ext>
              </a:extLst>
            </p:cNvPr>
            <p:cNvSpPr/>
            <p:nvPr/>
          </p:nvSpPr>
          <p:spPr>
            <a:xfrm>
              <a:off x="1856792" y="246328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ED852B2-B807-8DAB-EC4C-99D488A09853}"/>
                </a:ext>
              </a:extLst>
            </p:cNvPr>
            <p:cNvSpPr txBox="1"/>
            <p:nvPr/>
          </p:nvSpPr>
          <p:spPr>
            <a:xfrm>
              <a:off x="2396792" y="2440894"/>
              <a:ext cx="39558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200" dirty="0"/>
                <a:t>04.</a:t>
              </a:r>
              <a:r>
                <a:rPr lang="zh-CN" altLang="en-US" sz="3200" spc="200" dirty="0"/>
                <a:t>技术及功能介绍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98E4749-FC4F-4903-315C-C3065E587FD3}"/>
              </a:ext>
            </a:extLst>
          </p:cNvPr>
          <p:cNvGrpSpPr/>
          <p:nvPr/>
        </p:nvGrpSpPr>
        <p:grpSpPr>
          <a:xfrm>
            <a:off x="6975655" y="1940765"/>
            <a:ext cx="3124579" cy="584775"/>
            <a:chOff x="1856792" y="2440894"/>
            <a:chExt cx="3124579" cy="584775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46D45F12-DD94-07C9-6499-59D731310C8F}"/>
                </a:ext>
              </a:extLst>
            </p:cNvPr>
            <p:cNvSpPr/>
            <p:nvPr/>
          </p:nvSpPr>
          <p:spPr>
            <a:xfrm>
              <a:off x="1856792" y="246328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2F15979-4EC8-B20E-1D66-1B56CF2FB635}"/>
                </a:ext>
              </a:extLst>
            </p:cNvPr>
            <p:cNvSpPr txBox="1"/>
            <p:nvPr/>
          </p:nvSpPr>
          <p:spPr>
            <a:xfrm>
              <a:off x="2396792" y="2440894"/>
              <a:ext cx="25845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200" dirty="0"/>
                <a:t>05.</a:t>
              </a:r>
              <a:r>
                <a:rPr lang="zh-CN" altLang="en-US" sz="3200" spc="200" dirty="0"/>
                <a:t>界面展示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0C222D02-181D-BAC5-E57A-730BF56E40D4}"/>
              </a:ext>
            </a:extLst>
          </p:cNvPr>
          <p:cNvGrpSpPr/>
          <p:nvPr/>
        </p:nvGrpSpPr>
        <p:grpSpPr>
          <a:xfrm>
            <a:off x="6975655" y="3050353"/>
            <a:ext cx="3124579" cy="584775"/>
            <a:chOff x="1856792" y="2440894"/>
            <a:chExt cx="3124579" cy="584775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F81F4781-0B80-3ECC-1697-96DC1BEEB6C3}"/>
                </a:ext>
              </a:extLst>
            </p:cNvPr>
            <p:cNvSpPr/>
            <p:nvPr/>
          </p:nvSpPr>
          <p:spPr>
            <a:xfrm>
              <a:off x="1856792" y="246328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EED1800-3FBD-000D-D6BC-F3DA8D59D24B}"/>
                </a:ext>
              </a:extLst>
            </p:cNvPr>
            <p:cNvSpPr txBox="1"/>
            <p:nvPr/>
          </p:nvSpPr>
          <p:spPr>
            <a:xfrm>
              <a:off x="2396792" y="2440894"/>
              <a:ext cx="25845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200" dirty="0"/>
                <a:t>06.</a:t>
              </a:r>
              <a:r>
                <a:rPr lang="zh-CN" altLang="en-US" sz="3200" spc="200" dirty="0"/>
                <a:t>技术亮点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495E9E8-68AC-3686-4130-6692AC6029F7}"/>
              </a:ext>
            </a:extLst>
          </p:cNvPr>
          <p:cNvGrpSpPr/>
          <p:nvPr/>
        </p:nvGrpSpPr>
        <p:grpSpPr>
          <a:xfrm>
            <a:off x="6975655" y="4152741"/>
            <a:ext cx="3124579" cy="584775"/>
            <a:chOff x="1856792" y="2440894"/>
            <a:chExt cx="3124579" cy="584775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7D985E41-2F56-D1B8-AAE2-30B30BF71974}"/>
                </a:ext>
              </a:extLst>
            </p:cNvPr>
            <p:cNvSpPr/>
            <p:nvPr/>
          </p:nvSpPr>
          <p:spPr>
            <a:xfrm>
              <a:off x="1856792" y="246328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D301BCB6-6679-FEA4-884C-CBA4180B2285}"/>
                </a:ext>
              </a:extLst>
            </p:cNvPr>
            <p:cNvSpPr txBox="1"/>
            <p:nvPr/>
          </p:nvSpPr>
          <p:spPr>
            <a:xfrm>
              <a:off x="2396792" y="2440894"/>
              <a:ext cx="25845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200" dirty="0"/>
                <a:t>07.</a:t>
              </a:r>
              <a:r>
                <a:rPr lang="zh-CN" altLang="en-US" sz="3200" spc="200" dirty="0"/>
                <a:t>项目心得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06D1659-B461-4F54-7431-FA94FE36C5F7}"/>
              </a:ext>
            </a:extLst>
          </p:cNvPr>
          <p:cNvGrpSpPr/>
          <p:nvPr/>
        </p:nvGrpSpPr>
        <p:grpSpPr>
          <a:xfrm>
            <a:off x="6975655" y="5262329"/>
            <a:ext cx="3124579" cy="584775"/>
            <a:chOff x="1856792" y="2440894"/>
            <a:chExt cx="3124579" cy="584775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28325979-AB10-16A3-A41C-1C286CA8CD77}"/>
                </a:ext>
              </a:extLst>
            </p:cNvPr>
            <p:cNvSpPr/>
            <p:nvPr/>
          </p:nvSpPr>
          <p:spPr>
            <a:xfrm>
              <a:off x="1856792" y="246328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913257D3-9EAA-5498-4982-F8B3493338A2}"/>
                </a:ext>
              </a:extLst>
            </p:cNvPr>
            <p:cNvSpPr txBox="1"/>
            <p:nvPr/>
          </p:nvSpPr>
          <p:spPr>
            <a:xfrm>
              <a:off x="2396792" y="2440894"/>
              <a:ext cx="25845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200" dirty="0"/>
                <a:t>08.</a:t>
              </a:r>
              <a:r>
                <a:rPr lang="zh-CN" altLang="en-US" sz="3200" spc="200" dirty="0"/>
                <a:t>结束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267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1F1FEBEC-F545-D2FE-A0EE-148684317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544" y="1"/>
            <a:ext cx="3971925" cy="6858000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9C556FB-9CC0-6C96-F398-81E6CBBE5B74}"/>
              </a:ext>
            </a:extLst>
          </p:cNvPr>
          <p:cNvCxnSpPr/>
          <p:nvPr/>
        </p:nvCxnSpPr>
        <p:spPr>
          <a:xfrm flipV="1">
            <a:off x="0" y="0"/>
            <a:ext cx="0" cy="261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4B248D9-4902-8489-EC68-A4620BB216F9}"/>
              </a:ext>
            </a:extLst>
          </p:cNvPr>
          <p:cNvSpPr txBox="1"/>
          <p:nvPr/>
        </p:nvSpPr>
        <p:spPr>
          <a:xfrm>
            <a:off x="3086841" y="2203420"/>
            <a:ext cx="56751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r>
              <a:rPr lang="en-US" altLang="zh-CN" sz="7200" spc="400" dirty="0"/>
              <a:t>01.</a:t>
            </a:r>
            <a:r>
              <a:rPr lang="zh-CN" altLang="en-US" sz="7200" spc="400" dirty="0"/>
              <a:t>项目背景</a:t>
            </a:r>
            <a:endParaRPr lang="en-US" altLang="zh-CN" sz="7200" spc="400" dirty="0"/>
          </a:p>
          <a:p>
            <a:pPr marL="288000" algn="ctr"/>
            <a:r>
              <a:rPr lang="en-US" altLang="zh-CN" sz="5400" spc="150" dirty="0"/>
              <a:t>Project Context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51EE642-0A5A-05A1-9671-FF84CBBB6632}"/>
              </a:ext>
            </a:extLst>
          </p:cNvPr>
          <p:cNvSpPr/>
          <p:nvPr/>
        </p:nvSpPr>
        <p:spPr>
          <a:xfrm>
            <a:off x="2879079" y="2056886"/>
            <a:ext cx="207762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06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B7CE399-AE00-473D-F7F3-6A9E158FEEAC}"/>
              </a:ext>
            </a:extLst>
          </p:cNvPr>
          <p:cNvSpPr txBox="1"/>
          <p:nvPr/>
        </p:nvSpPr>
        <p:spPr>
          <a:xfrm>
            <a:off x="403772" y="310399"/>
            <a:ext cx="6547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r>
              <a:rPr lang="zh-CN" altLang="en-US" sz="4000" spc="150" dirty="0"/>
              <a:t>即时通讯软件（</a:t>
            </a:r>
            <a:r>
              <a:rPr lang="en-US" altLang="zh-CN" sz="4000" spc="150" dirty="0"/>
              <a:t>IM</a:t>
            </a:r>
            <a:r>
              <a:rPr lang="zh-CN" altLang="en-US" sz="4000" spc="150" dirty="0"/>
              <a:t>软件）</a:t>
            </a:r>
            <a:endParaRPr lang="en-US" altLang="zh-CN" sz="4000" spc="15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D7C388-CCBE-39EE-04CF-629136549C59}"/>
              </a:ext>
            </a:extLst>
          </p:cNvPr>
          <p:cNvSpPr/>
          <p:nvPr/>
        </p:nvSpPr>
        <p:spPr>
          <a:xfrm>
            <a:off x="403771" y="310399"/>
            <a:ext cx="103881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3C85F9-707A-474F-4730-D98978D3A863}"/>
              </a:ext>
            </a:extLst>
          </p:cNvPr>
          <p:cNvSpPr txBox="1"/>
          <p:nvPr/>
        </p:nvSpPr>
        <p:spPr>
          <a:xfrm>
            <a:off x="807720" y="1130539"/>
            <a:ext cx="5161280" cy="254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即时通讯（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Instantly Messaging, IM</a:t>
            </a:r>
            <a:r>
              <a:rPr lang="zh-CN" altLang="en-US" dirty="0"/>
              <a:t>）软件，即通过即时通讯技术实现用户间在线聊天、交流、发送消息的软件。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在即时通讯软件流行之前，互联网通信主要通过邮箱的方式，即时性较差，即时通讯软件解决了这一点，但也意味着需要更高的技术水准。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4A5B9C-F468-70AE-DC9A-5E6A4C07B814}"/>
              </a:ext>
            </a:extLst>
          </p:cNvPr>
          <p:cNvSpPr txBox="1"/>
          <p:nvPr/>
        </p:nvSpPr>
        <p:spPr>
          <a:xfrm>
            <a:off x="822960" y="4315320"/>
            <a:ext cx="516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即时通讯软件的两种主要架构：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4DC60A-F648-8A7C-A110-B7A9B338C802}"/>
              </a:ext>
            </a:extLst>
          </p:cNvPr>
          <p:cNvSpPr txBox="1"/>
          <p:nvPr/>
        </p:nvSpPr>
        <p:spPr>
          <a:xfrm>
            <a:off x="6812280" y="2378958"/>
            <a:ext cx="4297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C/S</a:t>
            </a:r>
          </a:p>
          <a:p>
            <a:r>
              <a:rPr lang="zh-CN" altLang="en-US" dirty="0"/>
              <a:t>即</a:t>
            </a:r>
            <a:r>
              <a:rPr lang="en-US" altLang="zh-CN" dirty="0"/>
              <a:t>Server/Client</a:t>
            </a:r>
            <a:r>
              <a:rPr lang="zh-CN" altLang="en-US" dirty="0"/>
              <a:t>模式（客户端</a:t>
            </a:r>
            <a:r>
              <a:rPr lang="en-US" altLang="zh-CN" dirty="0"/>
              <a:t>/</a:t>
            </a:r>
            <a:r>
              <a:rPr lang="zh-CN" altLang="en-US" dirty="0"/>
              <a:t>服务器模式），用户需要下载软件客户端，将信息发送到服务器，再由服务器发送到其他用户的客户端接收。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218B51-E505-485A-6584-FB17F070CBC0}"/>
              </a:ext>
            </a:extLst>
          </p:cNvPr>
          <p:cNvSpPr txBox="1"/>
          <p:nvPr/>
        </p:nvSpPr>
        <p:spPr>
          <a:xfrm>
            <a:off x="6812280" y="4555483"/>
            <a:ext cx="4297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B/S</a:t>
            </a:r>
          </a:p>
          <a:p>
            <a:r>
              <a:rPr lang="zh-CN" altLang="en-US" dirty="0"/>
              <a:t>即</a:t>
            </a:r>
            <a:r>
              <a:rPr lang="en-US" altLang="zh-CN" dirty="0"/>
              <a:t>Browser/Client</a:t>
            </a:r>
            <a:r>
              <a:rPr lang="zh-CN" altLang="en-US" dirty="0"/>
              <a:t>模式（浏览器</a:t>
            </a:r>
            <a:r>
              <a:rPr lang="en-US" altLang="zh-CN" dirty="0"/>
              <a:t>/</a:t>
            </a:r>
            <a:r>
              <a:rPr lang="zh-CN" altLang="en-US" dirty="0"/>
              <a:t>服务器模式），用户无需下载客户端，通过访问特定网页即可进行实时通讯。</a:t>
            </a: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B476ED9E-44AF-4799-BD2C-F4821C8FE793}"/>
              </a:ext>
            </a:extLst>
          </p:cNvPr>
          <p:cNvSpPr/>
          <p:nvPr/>
        </p:nvSpPr>
        <p:spPr>
          <a:xfrm>
            <a:off x="5364480" y="3256121"/>
            <a:ext cx="1209040" cy="237251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EEE95A7-535E-7EB6-BB4F-140366C15C3D}"/>
              </a:ext>
            </a:extLst>
          </p:cNvPr>
          <p:cNvSpPr/>
          <p:nvPr/>
        </p:nvSpPr>
        <p:spPr>
          <a:xfrm>
            <a:off x="6690360" y="2378958"/>
            <a:ext cx="12192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7A056CE-77F0-7736-E1A9-42DA2029D411}"/>
              </a:ext>
            </a:extLst>
          </p:cNvPr>
          <p:cNvSpPr/>
          <p:nvPr/>
        </p:nvSpPr>
        <p:spPr>
          <a:xfrm>
            <a:off x="6692900" y="4555482"/>
            <a:ext cx="121920" cy="14965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65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B7CE399-AE00-473D-F7F3-6A9E158FEEAC}"/>
              </a:ext>
            </a:extLst>
          </p:cNvPr>
          <p:cNvSpPr txBox="1"/>
          <p:nvPr/>
        </p:nvSpPr>
        <p:spPr>
          <a:xfrm>
            <a:off x="403772" y="310399"/>
            <a:ext cx="5692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r>
              <a:rPr lang="zh-CN" altLang="en-US" sz="4000" spc="150" dirty="0"/>
              <a:t>常见的即时通讯软件</a:t>
            </a:r>
            <a:endParaRPr lang="en-US" altLang="zh-CN" sz="4000" spc="15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D7C388-CCBE-39EE-04CF-629136549C59}"/>
              </a:ext>
            </a:extLst>
          </p:cNvPr>
          <p:cNvSpPr/>
          <p:nvPr/>
        </p:nvSpPr>
        <p:spPr>
          <a:xfrm>
            <a:off x="403771" y="310399"/>
            <a:ext cx="103881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4DC60A-F648-8A7C-A110-B7A9B338C802}"/>
              </a:ext>
            </a:extLst>
          </p:cNvPr>
          <p:cNvSpPr txBox="1"/>
          <p:nvPr/>
        </p:nvSpPr>
        <p:spPr>
          <a:xfrm>
            <a:off x="1176590" y="1814106"/>
            <a:ext cx="1547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C/S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218B51-E505-485A-6584-FB17F070CBC0}"/>
              </a:ext>
            </a:extLst>
          </p:cNvPr>
          <p:cNvSpPr txBox="1"/>
          <p:nvPr/>
        </p:nvSpPr>
        <p:spPr>
          <a:xfrm>
            <a:off x="1176590" y="4144936"/>
            <a:ext cx="17532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B/S</a:t>
            </a:r>
            <a:endParaRPr lang="zh-CN" altLang="en-US" sz="4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76A357-9CED-A81C-CA99-C6D2CD798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812" y="1627374"/>
            <a:ext cx="1000918" cy="111640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CC3B0DC-A25A-2A1A-4C65-21B70CB26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293" y="1629941"/>
            <a:ext cx="1113842" cy="111384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8C87A86-E303-A8F5-B016-84B94158A2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12" y="1545442"/>
            <a:ext cx="883997" cy="128027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15C5128-220F-91BF-C3AB-62121F9D4B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335" y="1545442"/>
            <a:ext cx="1268642" cy="128027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7630A2C-7515-5AAD-CE0B-601D73D32DE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04" b="30774"/>
          <a:stretch/>
        </p:blipFill>
        <p:spPr>
          <a:xfrm>
            <a:off x="2657320" y="4260495"/>
            <a:ext cx="1545902" cy="53832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35473C74-F6EB-5D80-69CD-47794D94F3A0}"/>
              </a:ext>
            </a:extLst>
          </p:cNvPr>
          <p:cNvSpPr txBox="1"/>
          <p:nvPr/>
        </p:nvSpPr>
        <p:spPr>
          <a:xfrm>
            <a:off x="4553821" y="4298822"/>
            <a:ext cx="1773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Bilibili</a:t>
            </a:r>
            <a:r>
              <a:rPr lang="zh-CN" altLang="en-US" sz="2400" dirty="0"/>
              <a:t>私信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889239-65A3-437F-E326-02B44FE8F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669" y="4032288"/>
            <a:ext cx="1086666" cy="108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752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B961356-DAF2-8790-CF53-D1A7438E6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544" y="1"/>
            <a:ext cx="3971925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9FB5CAD-6EF4-EE0F-F88E-702A932FC8DC}"/>
              </a:ext>
            </a:extLst>
          </p:cNvPr>
          <p:cNvSpPr txBox="1"/>
          <p:nvPr/>
        </p:nvSpPr>
        <p:spPr>
          <a:xfrm>
            <a:off x="3086841" y="2203420"/>
            <a:ext cx="56751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r>
              <a:rPr lang="en-US" altLang="zh-CN" sz="7200" spc="400" dirty="0"/>
              <a:t>02.</a:t>
            </a:r>
            <a:r>
              <a:rPr lang="zh-CN" altLang="en-US" sz="7200" spc="400" dirty="0"/>
              <a:t>人员分工</a:t>
            </a:r>
            <a:endParaRPr lang="en-US" altLang="zh-CN" sz="7200" spc="400" dirty="0"/>
          </a:p>
          <a:p>
            <a:pPr marL="288000" algn="ctr"/>
            <a:r>
              <a:rPr lang="en-US" altLang="zh-CN" sz="5400" spc="150" dirty="0"/>
              <a:t>Division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A134F4-3263-2AE5-3241-3208773A627C}"/>
              </a:ext>
            </a:extLst>
          </p:cNvPr>
          <p:cNvSpPr/>
          <p:nvPr/>
        </p:nvSpPr>
        <p:spPr>
          <a:xfrm>
            <a:off x="2879079" y="2056886"/>
            <a:ext cx="207762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738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B1135BA-F1BD-9714-63B4-321CB0EFF94E}"/>
              </a:ext>
            </a:extLst>
          </p:cNvPr>
          <p:cNvSpPr txBox="1"/>
          <p:nvPr/>
        </p:nvSpPr>
        <p:spPr>
          <a:xfrm>
            <a:off x="403772" y="310399"/>
            <a:ext cx="5692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r>
              <a:rPr lang="zh-CN" altLang="en-US" sz="4000" spc="150" dirty="0"/>
              <a:t>第</a:t>
            </a:r>
            <a:r>
              <a:rPr lang="en-US" altLang="zh-CN" sz="4000" spc="150" dirty="0"/>
              <a:t>11</a:t>
            </a:r>
            <a:r>
              <a:rPr lang="zh-CN" altLang="en-US" sz="4000" spc="150" dirty="0"/>
              <a:t>组 人员安排</a:t>
            </a:r>
            <a:endParaRPr lang="en-US" altLang="zh-CN" sz="4000" spc="15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660389-7754-4414-0D59-940BCA14A286}"/>
              </a:ext>
            </a:extLst>
          </p:cNvPr>
          <p:cNvSpPr/>
          <p:nvPr/>
        </p:nvSpPr>
        <p:spPr>
          <a:xfrm>
            <a:off x="403771" y="310399"/>
            <a:ext cx="103881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DD8A49-BA1A-F635-8A56-E5D56B9C1D82}"/>
              </a:ext>
            </a:extLst>
          </p:cNvPr>
          <p:cNvSpPr txBox="1"/>
          <p:nvPr/>
        </p:nvSpPr>
        <p:spPr>
          <a:xfrm>
            <a:off x="970383" y="1212980"/>
            <a:ext cx="3088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/>
              <a:t>团队名：希望之花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EBD794A-CA80-3B88-89D8-BE74FF8E8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637533"/>
              </p:ext>
            </p:extLst>
          </p:nvPr>
        </p:nvGraphicFramePr>
        <p:xfrm>
          <a:off x="970383" y="1869340"/>
          <a:ext cx="6413813" cy="36140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601">
                  <a:extLst>
                    <a:ext uri="{9D8B030D-6E8A-4147-A177-3AD203B41FA5}">
                      <a16:colId xmlns:a16="http://schemas.microsoft.com/office/drawing/2014/main" val="970756360"/>
                    </a:ext>
                  </a:extLst>
                </a:gridCol>
                <a:gridCol w="3321698">
                  <a:extLst>
                    <a:ext uri="{9D8B030D-6E8A-4147-A177-3AD203B41FA5}">
                      <a16:colId xmlns:a16="http://schemas.microsoft.com/office/drawing/2014/main" val="4156260989"/>
                    </a:ext>
                  </a:extLst>
                </a:gridCol>
                <a:gridCol w="1720514">
                  <a:extLst>
                    <a:ext uri="{9D8B030D-6E8A-4147-A177-3AD203B41FA5}">
                      <a16:colId xmlns:a16="http://schemas.microsoft.com/office/drawing/2014/main" val="3196841872"/>
                    </a:ext>
                  </a:extLst>
                </a:gridCol>
              </a:tblGrid>
              <a:tr h="51629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团队成员姓名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本次项目中的工作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团队职位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45316162"/>
                  </a:ext>
                </a:extLst>
              </a:tr>
              <a:tr h="51629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 dirty="0">
                          <a:effectLst/>
                        </a:rPr>
                        <a:t>王钟骐</a:t>
                      </a:r>
                      <a:endParaRPr lang="zh-CN" altLang="en-US" sz="14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 dirty="0">
                          <a:effectLst/>
                        </a:rPr>
                        <a:t>负责整组的项目开发及工作分配</a:t>
                      </a:r>
                      <a:endParaRPr lang="zh-CN" altLang="en-US" sz="14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u="none" strike="noStrike" dirty="0">
                          <a:effectLst/>
                        </a:rPr>
                        <a:t>TL</a:t>
                      </a:r>
                      <a:r>
                        <a:rPr lang="zh-CN" altLang="en-US" sz="1400" b="0" u="none" strike="noStrike" dirty="0">
                          <a:effectLst/>
                        </a:rPr>
                        <a:t>（团队领袖）</a:t>
                      </a:r>
                      <a:endParaRPr lang="zh-CN" altLang="en-US" sz="14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96643548"/>
                  </a:ext>
                </a:extLst>
              </a:tr>
              <a:tr h="51629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 dirty="0">
                          <a:effectLst/>
                        </a:rPr>
                        <a:t>黄森奕</a:t>
                      </a:r>
                      <a:endParaRPr lang="zh-CN" altLang="en-US" sz="14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 dirty="0">
                          <a:effectLst/>
                        </a:rPr>
                        <a:t>负责每个阶段的评审工作</a:t>
                      </a:r>
                      <a:endParaRPr lang="zh-CN" altLang="en-US" sz="14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u="none" strike="noStrike" dirty="0">
                          <a:effectLst/>
                        </a:rPr>
                        <a:t>PRL</a:t>
                      </a:r>
                      <a:r>
                        <a:rPr lang="zh-CN" altLang="en-US" sz="1400" b="0" u="none" strike="noStrike" dirty="0">
                          <a:effectLst/>
                        </a:rPr>
                        <a:t>（评审负责人）</a:t>
                      </a:r>
                      <a:endParaRPr lang="zh-CN" altLang="en-US" sz="14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0246875"/>
                  </a:ext>
                </a:extLst>
              </a:tr>
              <a:tr h="51629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 dirty="0">
                          <a:effectLst/>
                        </a:rPr>
                        <a:t>祝文轩</a:t>
                      </a:r>
                      <a:endParaRPr lang="zh-CN" altLang="en-US" sz="14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 dirty="0">
                          <a:effectLst/>
                        </a:rPr>
                        <a:t>负责本组的各类文档</a:t>
                      </a:r>
                      <a:endParaRPr lang="zh-CN" altLang="en-US" sz="14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u="none" strike="noStrike" dirty="0">
                          <a:effectLst/>
                        </a:rPr>
                        <a:t>SCML</a:t>
                      </a:r>
                      <a:r>
                        <a:rPr lang="zh-CN" altLang="en-US" sz="1400" b="0" u="none" strike="noStrike" dirty="0">
                          <a:effectLst/>
                        </a:rPr>
                        <a:t>（配置负责人）</a:t>
                      </a:r>
                      <a:endParaRPr lang="zh-CN" altLang="en-US" sz="14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09280218"/>
                  </a:ext>
                </a:extLst>
              </a:tr>
              <a:tr h="51629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 dirty="0">
                          <a:effectLst/>
                        </a:rPr>
                        <a:t>申家芮</a:t>
                      </a:r>
                      <a:endParaRPr lang="zh-CN" altLang="en-US" sz="14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 dirty="0">
                          <a:effectLst/>
                        </a:rPr>
                        <a:t>负责组长安排的任务及开发</a:t>
                      </a:r>
                      <a:endParaRPr lang="zh-CN" altLang="en-US" sz="14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effectLst/>
                        </a:rPr>
                        <a:t>PE（</a:t>
                      </a:r>
                      <a:r>
                        <a:rPr lang="zh-CN" altLang="en-US" sz="1400" b="0" u="none" strike="noStrike">
                          <a:effectLst/>
                        </a:rPr>
                        <a:t>组员）</a:t>
                      </a:r>
                      <a:endParaRPr lang="zh-CN" altLang="en-US" sz="14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15954537"/>
                  </a:ext>
                </a:extLst>
              </a:tr>
              <a:tr h="51629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 dirty="0">
                          <a:effectLst/>
                        </a:rPr>
                        <a:t>赵荣翰</a:t>
                      </a:r>
                      <a:endParaRPr lang="zh-CN" altLang="en-US" sz="14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 dirty="0">
                          <a:effectLst/>
                        </a:rPr>
                        <a:t>负责组长安排的任务及开发</a:t>
                      </a:r>
                      <a:endParaRPr lang="zh-CN" altLang="en-US" sz="14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effectLst/>
                        </a:rPr>
                        <a:t>PE（</a:t>
                      </a:r>
                      <a:r>
                        <a:rPr lang="zh-CN" altLang="en-US" sz="1400" b="0" u="none" strike="noStrike">
                          <a:effectLst/>
                        </a:rPr>
                        <a:t>组员）</a:t>
                      </a:r>
                      <a:endParaRPr lang="zh-CN" altLang="en-US" sz="14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8020634"/>
                  </a:ext>
                </a:extLst>
              </a:tr>
              <a:tr h="51629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 dirty="0">
                          <a:effectLst/>
                        </a:rPr>
                        <a:t>王启贤</a:t>
                      </a:r>
                      <a:endParaRPr lang="zh-CN" altLang="en-US" sz="14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 dirty="0">
                          <a:effectLst/>
                        </a:rPr>
                        <a:t>负责组长安排的任务及开发</a:t>
                      </a:r>
                      <a:endParaRPr lang="zh-CN" altLang="en-US" sz="14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effectLst/>
                        </a:rPr>
                        <a:t>PE（</a:t>
                      </a:r>
                      <a:r>
                        <a:rPr lang="zh-CN" altLang="en-US" sz="1400" b="0" u="none" strike="noStrike" dirty="0">
                          <a:effectLst/>
                        </a:rPr>
                        <a:t>组员）</a:t>
                      </a:r>
                      <a:endParaRPr lang="zh-CN" altLang="en-US" sz="14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46586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666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6F75CAF-C615-741F-A962-85E8C0783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544" y="1"/>
            <a:ext cx="3971925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632B526-288A-5418-23BF-6DB1F494F0F8}"/>
              </a:ext>
            </a:extLst>
          </p:cNvPr>
          <p:cNvSpPr txBox="1"/>
          <p:nvPr/>
        </p:nvSpPr>
        <p:spPr>
          <a:xfrm>
            <a:off x="3086841" y="2203420"/>
            <a:ext cx="56751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r>
              <a:rPr lang="en-US" altLang="zh-CN" sz="7200" spc="400" dirty="0"/>
              <a:t>03.</a:t>
            </a:r>
            <a:r>
              <a:rPr lang="zh-CN" altLang="en-US" sz="7200" spc="400" dirty="0"/>
              <a:t>系统结构</a:t>
            </a:r>
            <a:endParaRPr lang="en-US" altLang="zh-CN" sz="7200" spc="400" dirty="0"/>
          </a:p>
          <a:p>
            <a:pPr marL="288000" algn="ctr"/>
            <a:r>
              <a:rPr lang="en-US" altLang="zh-CN" sz="5400" spc="150" dirty="0"/>
              <a:t>Division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EFE1C3-DE11-326B-0E29-1A130BFF82F1}"/>
              </a:ext>
            </a:extLst>
          </p:cNvPr>
          <p:cNvSpPr/>
          <p:nvPr/>
        </p:nvSpPr>
        <p:spPr>
          <a:xfrm>
            <a:off x="2879079" y="2056886"/>
            <a:ext cx="207762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5758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UxMTZkNTA3MmY0NmU0MGQ1Y2ZhMjAyNGUyZDU4OTMifQ==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470</Words>
  <Application>Microsoft Office PowerPoint</Application>
  <PresentationFormat>宽屏</PresentationFormat>
  <Paragraphs>69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黑体</vt:lpstr>
      <vt:lpstr>宋体</vt:lpstr>
      <vt:lpstr>Arial</vt:lpstr>
      <vt:lpstr>Calibri</vt:lpstr>
      <vt:lpstr>Times New Roman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Sale1112</dc:creator>
  <cp:lastModifiedBy>文轩 祝</cp:lastModifiedBy>
  <cp:revision>136</cp:revision>
  <dcterms:created xsi:type="dcterms:W3CDTF">2023-08-20T11:56:00Z</dcterms:created>
  <dcterms:modified xsi:type="dcterms:W3CDTF">2023-08-29T15:44:44Z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4B537C1A35934C05B6235AF16BF54E6F_12</vt:lpwstr>
  </property>
  <property fmtid="{D5CDD505-2E9C-101B-9397-08002B2CF9AE}" pid="3" name="KSOProductBuildVer">
    <vt:lpwstr>2052-12.1.0.15120</vt:lpwstr>
  </property>
</Properties>
</file>