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Play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gZ2wEe0t2IeLiOP4DjsnxTk8M9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E0F476-2EAC-40B1-804C-C820A34A7975}">
  <a:tblStyle styleId="{73E0F476-2EAC-40B1-804C-C820A34A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lay-bold.fntdata"/><Relationship Id="rId45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68dbf889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68dbf88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68dbf889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68db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8dbf889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8dbf88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837b9b52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837b9b5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8149eedf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8149eed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8149eedfb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8149eedf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,6425.2808988764045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random was 2291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6b01b3b3a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6b01b3b3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68dbf889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68dbf88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6b01b3b3a_4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e6b01b3b3a_4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87dc9e7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87dc9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6b01b3b3a_4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6b01b3b3a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6b01b3b3a_4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6b01b3b3a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6b01b3b3a_4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6b01b3b3a_4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6b01b3b3a_4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6b01b3b3a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6b01b3b3a_4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6b01b3b3a_4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6b01b3b3a_4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6b01b3b3a_4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6b01b3b3a_4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6b01b3b3a_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b01b3b3a_4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b01b3b3a_4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6b01b3b3a_4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6b01b3b3a_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6b01b3b3a_4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6b01b3b3a_4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6b01b3b3a_4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6b01b3b3a_4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8149eedfb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8149eedfb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8149eedfb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8149eedf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86559ce4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86559ce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8149eedfb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8149eedf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8149eedfb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8149eedf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86559ce47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86559ce4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86559ce4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86559ce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8db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e68dbf88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8dbf88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e68dbf889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925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nl-NL"/>
              <a:t>RailNL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12700" y="52022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nl-NL"/>
              <a:t>Team: Tr3ck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nl-NL"/>
              <a:t>Sjeng, </a:t>
            </a:r>
            <a:r>
              <a:rPr lang="nl-NL"/>
              <a:t>Alec</a:t>
            </a:r>
            <a:r>
              <a:rPr lang="nl-NL"/>
              <a:t> en Addey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37589" l="0" r="0" t="0"/>
          <a:stretch/>
        </p:blipFill>
        <p:spPr>
          <a:xfrm>
            <a:off x="7193050" y="4512550"/>
            <a:ext cx="4781550" cy="1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Greedy (binnen traject) 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Random startstation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Verzint heuristiek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Selecteert volgende verbinding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8dbf8893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Greedy (binnen traject)</a:t>
            </a:r>
            <a:endParaRPr/>
          </a:p>
        </p:txBody>
      </p:sp>
      <p:sp>
        <p:nvSpPr>
          <p:cNvPr id="160" name="Google Shape;160;g2e68dbf8893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nl-NL"/>
              <a:t>Heuristieken: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nl-NL"/>
              <a:t>Gelijke waardes</a:t>
            </a:r>
            <a:br>
              <a:rPr b="1" lang="nl-NL"/>
            </a:br>
            <a:r>
              <a:rPr b="1" lang="nl-NL"/>
              <a:t>(geen heuristiek)</a:t>
            </a:r>
            <a:endParaRPr b="1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Maximaal aantal </a:t>
            </a:r>
            <a:br>
              <a:rPr lang="nl-NL"/>
            </a:br>
            <a:r>
              <a:rPr lang="nl-NL"/>
              <a:t>vervolg-verbindingen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Minimale reistijd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Maximumscore: </a:t>
            </a:r>
            <a:r>
              <a:rPr lang="nl-NL"/>
              <a:t>6119</a:t>
            </a:r>
            <a:endParaRPr/>
          </a:p>
        </p:txBody>
      </p:sp>
      <p:pic>
        <p:nvPicPr>
          <p:cNvPr id="161" name="Google Shape;161;g2e68dbf889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825" y="1346850"/>
            <a:ext cx="4829974" cy="48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68dbf8893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Greedy (binnen traject)</a:t>
            </a:r>
            <a:endParaRPr/>
          </a:p>
        </p:txBody>
      </p:sp>
      <p:sp>
        <p:nvSpPr>
          <p:cNvPr id="167" name="Google Shape;167;g2e68dbf8893_0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nl-NL"/>
              <a:t>Heuristieken: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Gelijke waardes</a:t>
            </a:r>
            <a:br>
              <a:rPr lang="nl-NL"/>
            </a:br>
            <a:r>
              <a:rPr lang="nl-NL"/>
              <a:t>(geen heuristiek)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nl-NL"/>
              <a:t>Maximaal aantal </a:t>
            </a:r>
            <a:br>
              <a:rPr b="1" lang="nl-NL"/>
            </a:br>
            <a:r>
              <a:rPr b="1" lang="nl-NL"/>
              <a:t>vervolg-verbindingen</a:t>
            </a:r>
            <a:endParaRPr b="1"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Minimale reistijd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Maximumscore: </a:t>
            </a:r>
            <a:r>
              <a:rPr lang="nl-NL"/>
              <a:t>6115</a:t>
            </a:r>
            <a:endParaRPr/>
          </a:p>
        </p:txBody>
      </p:sp>
      <p:pic>
        <p:nvPicPr>
          <p:cNvPr id="168" name="Google Shape;168;g2e68dbf889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050" y="1474300"/>
            <a:ext cx="5053849" cy="505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68dbf8893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Greedy (binnen traject)</a:t>
            </a:r>
            <a:endParaRPr/>
          </a:p>
        </p:txBody>
      </p:sp>
      <p:sp>
        <p:nvSpPr>
          <p:cNvPr id="174" name="Google Shape;174;g2e68dbf8893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nl-NL"/>
              <a:t>Heuristieken: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Gelijke waardes</a:t>
            </a:r>
            <a:br>
              <a:rPr lang="nl-NL"/>
            </a:br>
            <a:r>
              <a:rPr lang="nl-NL"/>
              <a:t>(geen heuristiek)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Maximaal aantal </a:t>
            </a:r>
            <a:br>
              <a:rPr lang="nl-NL"/>
            </a:br>
            <a:r>
              <a:rPr lang="nl-NL"/>
              <a:t>vervolg-verbindingen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nl-NL"/>
              <a:t>Minimale reistijd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Maximumscore: </a:t>
            </a:r>
            <a:r>
              <a:rPr lang="nl-NL"/>
              <a:t>6188</a:t>
            </a:r>
            <a:endParaRPr/>
          </a:p>
        </p:txBody>
      </p:sp>
      <p:pic>
        <p:nvPicPr>
          <p:cNvPr id="175" name="Google Shape;175;g2e68dbf889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975" y="1483625"/>
            <a:ext cx="5035200" cy="5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837b9b52d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Vergelijken Heuristieken</a:t>
            </a:r>
            <a:endParaRPr/>
          </a:p>
        </p:txBody>
      </p:sp>
      <p:sp>
        <p:nvSpPr>
          <p:cNvPr id="181" name="Google Shape;181;g2e837b9b52d_0_18"/>
          <p:cNvSpPr txBox="1"/>
          <p:nvPr>
            <p:ph idx="1" type="body"/>
          </p:nvPr>
        </p:nvSpPr>
        <p:spPr>
          <a:xfrm flipH="1" rot="10800000">
            <a:off x="-12664900" y="3312000"/>
            <a:ext cx="10515600" cy="2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2e837b9b52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5" y="1690825"/>
            <a:ext cx="3854726" cy="385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e837b9b52d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950" y="1758225"/>
            <a:ext cx="3742151" cy="37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e837b9b52d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7075" y="1825625"/>
            <a:ext cx="3607350" cy="36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e837b9b52d_0_18"/>
          <p:cNvSpPr txBox="1"/>
          <p:nvPr/>
        </p:nvSpPr>
        <p:spPr>
          <a:xfrm>
            <a:off x="846675" y="5329025"/>
            <a:ext cx="29508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Zonder heuristiek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6" name="Google Shape;186;g2e837b9b52d_0_18"/>
          <p:cNvSpPr txBox="1"/>
          <p:nvPr/>
        </p:nvSpPr>
        <p:spPr>
          <a:xfrm>
            <a:off x="5179600" y="5385050"/>
            <a:ext cx="3424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Max verbindingen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7" name="Google Shape;187;g2e837b9b52d_0_18"/>
          <p:cNvSpPr txBox="1"/>
          <p:nvPr/>
        </p:nvSpPr>
        <p:spPr>
          <a:xfrm>
            <a:off x="8933575" y="5385050"/>
            <a:ext cx="29508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Min reistijd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8149eedfb_0_4"/>
          <p:cNvSpPr txBox="1"/>
          <p:nvPr>
            <p:ph type="title"/>
          </p:nvPr>
        </p:nvSpPr>
        <p:spPr>
          <a:xfrm>
            <a:off x="838200" y="365125"/>
            <a:ext cx="8081100" cy="59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5400"/>
              <a:t>Hill Climber</a:t>
            </a:r>
            <a:endParaRPr/>
          </a:p>
        </p:txBody>
      </p:sp>
      <p:sp>
        <p:nvSpPr>
          <p:cNvPr id="193" name="Google Shape;193;g2e8149eedfb_0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400"/>
              <a:t>Hill Climber test: Combinatie soort </a:t>
            </a:r>
            <a:r>
              <a:rPr lang="nl-NL" sz="2400"/>
              <a:t>wijzigingen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nl-NL" sz="2400"/>
              <a:t>4 soorten wijzigingen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-NL"/>
              <a:t>Splits traject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-NL"/>
              <a:t>Verwijder laatste verbinding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-NL"/>
              <a:t>Verwijder hele traject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-NL"/>
              <a:t>Verwijder start station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Input voor restart Hill Climber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-NL"/>
              <a:t>10000 random start oplossingen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nl-NL"/>
              <a:t>Beste </a:t>
            </a:r>
            <a:r>
              <a:rPr b="1" lang="nl-NL"/>
              <a:t>combinatie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8149eedfb_2_35"/>
          <p:cNvSpPr txBox="1"/>
          <p:nvPr>
            <p:ph type="title"/>
          </p:nvPr>
        </p:nvSpPr>
        <p:spPr>
          <a:xfrm>
            <a:off x="305450" y="106825"/>
            <a:ext cx="10515600" cy="8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100"/>
              <a:t>Resultaten Hill Climber </a:t>
            </a:r>
            <a:endParaRPr sz="4100"/>
          </a:p>
        </p:txBody>
      </p:sp>
      <p:sp>
        <p:nvSpPr>
          <p:cNvPr id="199" name="Google Shape;199;g2e8149eedfb_2_35"/>
          <p:cNvSpPr txBox="1"/>
          <p:nvPr>
            <p:ph idx="1" type="body"/>
          </p:nvPr>
        </p:nvSpPr>
        <p:spPr>
          <a:xfrm>
            <a:off x="386175" y="1115300"/>
            <a:ext cx="10515600" cy="38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-NL" sz="8130"/>
              <a:t>Beste </a:t>
            </a:r>
            <a:r>
              <a:rPr b="1" lang="nl-NL" sz="8130"/>
              <a:t>combinatie</a:t>
            </a:r>
            <a:r>
              <a:rPr b="1" lang="nl-NL" sz="8130"/>
              <a:t>:</a:t>
            </a:r>
            <a:r>
              <a:rPr lang="nl-NL" sz="8130"/>
              <a:t> splits traject, verwijder laatste verbinding en verwijder start station.</a:t>
            </a:r>
            <a:endParaRPr sz="813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8130"/>
              <a:t>. </a:t>
            </a:r>
            <a:endParaRPr sz="813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e8149eedfb_2_35"/>
          <p:cNvSpPr txBox="1"/>
          <p:nvPr>
            <p:ph idx="1" type="body"/>
          </p:nvPr>
        </p:nvSpPr>
        <p:spPr>
          <a:xfrm>
            <a:off x="364600" y="6476400"/>
            <a:ext cx="3394800" cy="3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1800"/>
              <a:t>Score</a:t>
            </a:r>
            <a:r>
              <a:rPr lang="nl-NL" sz="1800"/>
              <a:t> 6252</a:t>
            </a:r>
            <a:endParaRPr sz="1800"/>
          </a:p>
        </p:txBody>
      </p:sp>
      <p:sp>
        <p:nvSpPr>
          <p:cNvPr id="201" name="Google Shape;201;g2e8149eedfb_2_35"/>
          <p:cNvSpPr txBox="1"/>
          <p:nvPr>
            <p:ph idx="1" type="body"/>
          </p:nvPr>
        </p:nvSpPr>
        <p:spPr>
          <a:xfrm>
            <a:off x="7302462" y="6476400"/>
            <a:ext cx="3687000" cy="3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1800"/>
              <a:t>Score: 6425</a:t>
            </a:r>
            <a:endParaRPr sz="1800"/>
          </a:p>
        </p:txBody>
      </p:sp>
      <p:sp>
        <p:nvSpPr>
          <p:cNvPr id="202" name="Google Shape;202;g2e8149eedfb_2_35"/>
          <p:cNvSpPr txBox="1"/>
          <p:nvPr/>
        </p:nvSpPr>
        <p:spPr>
          <a:xfrm>
            <a:off x="585200" y="1543938"/>
            <a:ext cx="356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highlight>
                  <a:srgbClr val="FFFF00"/>
                </a:highlight>
              </a:rPr>
              <a:t>Weergave van Beste combinatie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03" name="Google Shape;203;g2e8149eedfb_2_35"/>
          <p:cNvSpPr txBox="1"/>
          <p:nvPr/>
        </p:nvSpPr>
        <p:spPr>
          <a:xfrm>
            <a:off x="7362600" y="1546275"/>
            <a:ext cx="4141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highlight>
                  <a:srgbClr val="FFFF00"/>
                </a:highlight>
              </a:rPr>
              <a:t>Weergave van restart Hill Climber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pic>
        <p:nvPicPr>
          <p:cNvPr id="204" name="Google Shape;204;g2e8149eedfb_2_35"/>
          <p:cNvPicPr preferRelativeResize="0"/>
          <p:nvPr/>
        </p:nvPicPr>
        <p:blipFill rotWithShape="1">
          <a:blip r:embed="rId3">
            <a:alphaModFix/>
          </a:blip>
          <a:srcRect b="12048" l="14809" r="12946" t="13302"/>
          <a:stretch/>
        </p:blipFill>
        <p:spPr>
          <a:xfrm>
            <a:off x="848650" y="1885000"/>
            <a:ext cx="3207000" cy="44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e8149eedfb_2_35"/>
          <p:cNvPicPr preferRelativeResize="0"/>
          <p:nvPr/>
        </p:nvPicPr>
        <p:blipFill rotWithShape="1">
          <a:blip r:embed="rId4">
            <a:alphaModFix/>
          </a:blip>
          <a:srcRect b="13027" l="15326" r="12278" t="12744"/>
          <a:stretch/>
        </p:blipFill>
        <p:spPr>
          <a:xfrm>
            <a:off x="7614050" y="1966350"/>
            <a:ext cx="3207000" cy="438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e6b01b3b3a_4_1"/>
          <p:cNvPicPr preferRelativeResize="0"/>
          <p:nvPr/>
        </p:nvPicPr>
        <p:blipFill rotWithShape="1">
          <a:blip r:embed="rId3">
            <a:alphaModFix/>
          </a:blip>
          <a:srcRect b="0" l="553" r="553" t="0"/>
          <a:stretch/>
        </p:blipFill>
        <p:spPr>
          <a:xfrm>
            <a:off x="3773550" y="2092300"/>
            <a:ext cx="1701800" cy="17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e6b01b3b3a_4_1"/>
          <p:cNvPicPr preferRelativeResize="0"/>
          <p:nvPr/>
        </p:nvPicPr>
        <p:blipFill rotWithShape="1">
          <a:blip r:embed="rId4">
            <a:alphaModFix/>
          </a:blip>
          <a:srcRect b="0" l="99" r="99" t="0"/>
          <a:stretch/>
        </p:blipFill>
        <p:spPr>
          <a:xfrm>
            <a:off x="1198700" y="2093900"/>
            <a:ext cx="1701799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e6b01b3b3a_4_1"/>
          <p:cNvPicPr preferRelativeResize="0"/>
          <p:nvPr/>
        </p:nvPicPr>
        <p:blipFill rotWithShape="1">
          <a:blip r:embed="rId5">
            <a:alphaModFix/>
          </a:blip>
          <a:srcRect b="0" l="485" r="485" t="0"/>
          <a:stretch/>
        </p:blipFill>
        <p:spPr>
          <a:xfrm>
            <a:off x="5245100" y="0"/>
            <a:ext cx="1701799" cy="170498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e6b01b3b3a_4_1"/>
          <p:cNvSpPr txBox="1"/>
          <p:nvPr/>
        </p:nvSpPr>
        <p:spPr>
          <a:xfrm>
            <a:off x="1850725" y="3616975"/>
            <a:ext cx="4815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4" name="Google Shape;214;g2e6b01b3b3a_4_1"/>
          <p:cNvSpPr txBox="1"/>
          <p:nvPr/>
        </p:nvSpPr>
        <p:spPr>
          <a:xfrm>
            <a:off x="4449400" y="3616975"/>
            <a:ext cx="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e6b01b3b3a_4_1"/>
          <p:cNvSpPr txBox="1"/>
          <p:nvPr/>
        </p:nvSpPr>
        <p:spPr>
          <a:xfrm>
            <a:off x="8259750" y="3616975"/>
            <a:ext cx="34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n </a:t>
            </a:r>
            <a:endParaRPr/>
          </a:p>
        </p:txBody>
      </p:sp>
      <p:cxnSp>
        <p:nvCxnSpPr>
          <p:cNvPr id="216" name="Google Shape;216;g2e6b01b3b3a_4_1"/>
          <p:cNvCxnSpPr>
            <a:endCxn id="211" idx="0"/>
          </p:cNvCxnSpPr>
          <p:nvPr/>
        </p:nvCxnSpPr>
        <p:spPr>
          <a:xfrm flipH="1">
            <a:off x="2049599" y="1716500"/>
            <a:ext cx="34665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g2e6b01b3b3a_4_1"/>
          <p:cNvCxnSpPr>
            <a:stCxn id="212" idx="2"/>
            <a:endCxn id="210" idx="0"/>
          </p:cNvCxnSpPr>
          <p:nvPr/>
        </p:nvCxnSpPr>
        <p:spPr>
          <a:xfrm flipH="1">
            <a:off x="4624499" y="1704987"/>
            <a:ext cx="14715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2e6b01b3b3a_4_1"/>
          <p:cNvCxnSpPr>
            <a:endCxn id="219" idx="0"/>
          </p:cNvCxnSpPr>
          <p:nvPr/>
        </p:nvCxnSpPr>
        <p:spPr>
          <a:xfrm>
            <a:off x="6500100" y="1706176"/>
            <a:ext cx="19347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g2e6b01b3b3a_4_1"/>
          <p:cNvCxnSpPr>
            <a:stCxn id="214" idx="1"/>
            <a:endCxn id="221" idx="0"/>
          </p:cNvCxnSpPr>
          <p:nvPr/>
        </p:nvCxnSpPr>
        <p:spPr>
          <a:xfrm flipH="1">
            <a:off x="3546400" y="3817075"/>
            <a:ext cx="9030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g2e6b01b3b3a_4_1"/>
          <p:cNvCxnSpPr>
            <a:stCxn id="214" idx="3"/>
            <a:endCxn id="223" idx="0"/>
          </p:cNvCxnSpPr>
          <p:nvPr/>
        </p:nvCxnSpPr>
        <p:spPr>
          <a:xfrm>
            <a:off x="4799500" y="3817075"/>
            <a:ext cx="10320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g2e6b01b3b3a_4_1"/>
          <p:cNvSpPr txBox="1"/>
          <p:nvPr/>
        </p:nvSpPr>
        <p:spPr>
          <a:xfrm>
            <a:off x="9352550" y="5888050"/>
            <a:ext cx="3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n</a:t>
            </a:r>
            <a:endParaRPr/>
          </a:p>
        </p:txBody>
      </p:sp>
      <p:pic>
        <p:nvPicPr>
          <p:cNvPr id="225" name="Google Shape;225;g2e6b01b3b3a_4_1"/>
          <p:cNvPicPr preferRelativeResize="0"/>
          <p:nvPr/>
        </p:nvPicPr>
        <p:blipFill rotWithShape="1">
          <a:blip r:embed="rId6">
            <a:alphaModFix/>
          </a:blip>
          <a:srcRect b="0" l="670" r="670" t="0"/>
          <a:stretch/>
        </p:blipFill>
        <p:spPr>
          <a:xfrm>
            <a:off x="7583900" y="2092521"/>
            <a:ext cx="1701800" cy="170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e6b01b3b3a_4_1"/>
          <p:cNvPicPr preferRelativeResize="0"/>
          <p:nvPr/>
        </p:nvPicPr>
        <p:blipFill rotWithShape="1">
          <a:blip r:embed="rId7">
            <a:alphaModFix/>
          </a:blip>
          <a:srcRect b="159" l="0" r="0" t="159"/>
          <a:stretch/>
        </p:blipFill>
        <p:spPr>
          <a:xfrm>
            <a:off x="4980475" y="4363350"/>
            <a:ext cx="1701800" cy="17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e6b01b3b3a_4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5625" y="4365175"/>
            <a:ext cx="1701799" cy="169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e6b01b3b3a_4_1"/>
          <p:cNvPicPr preferRelativeResize="0"/>
          <p:nvPr/>
        </p:nvPicPr>
        <p:blipFill rotWithShape="1">
          <a:blip r:embed="rId6">
            <a:alphaModFix/>
          </a:blip>
          <a:srcRect b="0" l="670" r="670" t="0"/>
          <a:stretch/>
        </p:blipFill>
        <p:spPr>
          <a:xfrm>
            <a:off x="8676700" y="4366671"/>
            <a:ext cx="1701800" cy="1704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e6b01b3b3a_4_1"/>
          <p:cNvSpPr txBox="1"/>
          <p:nvPr/>
        </p:nvSpPr>
        <p:spPr>
          <a:xfrm>
            <a:off x="1022875" y="150650"/>
            <a:ext cx="36015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Progressief Algoritme</a:t>
            </a:r>
            <a:endParaRPr sz="4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68dbf8893_0_38"/>
          <p:cNvSpPr txBox="1"/>
          <p:nvPr/>
        </p:nvSpPr>
        <p:spPr>
          <a:xfrm>
            <a:off x="8335525" y="1518575"/>
            <a:ext cx="1350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nl-NL"/>
              <a:t>Connections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g2e68dbf889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225" y="1862075"/>
            <a:ext cx="3973199" cy="398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e68dbf8893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125" y="1882976"/>
            <a:ext cx="3973200" cy="396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e68dbf8893_0_38"/>
          <p:cNvSpPr txBox="1"/>
          <p:nvPr/>
        </p:nvSpPr>
        <p:spPr>
          <a:xfrm>
            <a:off x="2505425" y="1518575"/>
            <a:ext cx="12966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</a:rPr>
              <a:t>Stations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g2e68dbf8893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Heuristieken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6b01b3b3a_4_138"/>
          <p:cNvSpPr txBox="1"/>
          <p:nvPr>
            <p:ph type="title"/>
          </p:nvPr>
        </p:nvSpPr>
        <p:spPr>
          <a:xfrm>
            <a:off x="838200" y="0"/>
            <a:ext cx="105156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Kiezen uit vervolg-states</a:t>
            </a:r>
            <a:endParaRPr/>
          </a:p>
        </p:txBody>
      </p:sp>
      <p:sp>
        <p:nvSpPr>
          <p:cNvPr id="243" name="Google Shape;243;g2e6b01b3b3a_4_138"/>
          <p:cNvSpPr txBox="1"/>
          <p:nvPr/>
        </p:nvSpPr>
        <p:spPr>
          <a:xfrm>
            <a:off x="1912025" y="1370800"/>
            <a:ext cx="3240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Gebruik nieuwe 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verbindingen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57575"/>
              </a:solidFill>
            </a:endParaRPr>
          </a:p>
        </p:txBody>
      </p:sp>
      <p:sp>
        <p:nvSpPr>
          <p:cNvPr id="244" name="Google Shape;244;g2e6b01b3b3a_4_138"/>
          <p:cNvSpPr txBox="1"/>
          <p:nvPr/>
        </p:nvSpPr>
        <p:spPr>
          <a:xfrm>
            <a:off x="1912025" y="3951925"/>
            <a:ext cx="32400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Maak geen 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nieuwe eindpunten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45" name="Google Shape;245;g2e6b01b3b3a_4_138"/>
          <p:cNvPicPr preferRelativeResize="0"/>
          <p:nvPr/>
        </p:nvPicPr>
        <p:blipFill rotWithShape="1">
          <a:blip r:embed="rId3">
            <a:alphaModFix/>
          </a:blip>
          <a:srcRect b="0" l="99" r="99" t="0"/>
          <a:stretch/>
        </p:blipFill>
        <p:spPr>
          <a:xfrm>
            <a:off x="5412946" y="1370800"/>
            <a:ext cx="2268901" cy="22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e6b01b3b3a_4_138"/>
          <p:cNvPicPr preferRelativeResize="0"/>
          <p:nvPr/>
        </p:nvPicPr>
        <p:blipFill rotWithShape="1">
          <a:blip r:embed="rId4">
            <a:alphaModFix/>
          </a:blip>
          <a:srcRect b="0" l="553" r="553" t="0"/>
          <a:stretch/>
        </p:blipFill>
        <p:spPr>
          <a:xfrm>
            <a:off x="8080454" y="1369200"/>
            <a:ext cx="2268901" cy="227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e6b01b3b3a_4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949" y="3951923"/>
            <a:ext cx="2268901" cy="225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e6b01b3b3a_4_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0449" y="3951923"/>
            <a:ext cx="2268899" cy="226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2e6b01b3b3a_4_138"/>
          <p:cNvCxnSpPr/>
          <p:nvPr/>
        </p:nvCxnSpPr>
        <p:spPr>
          <a:xfrm>
            <a:off x="802175" y="3818775"/>
            <a:ext cx="107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636575" y="470975"/>
            <a:ext cx="778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Lijnvoering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72825" y="2930700"/>
            <a:ext cx="32859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64306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l-NL" sz="3250"/>
              <a:t>22 stations</a:t>
            </a:r>
            <a:endParaRPr sz="3250"/>
          </a:p>
          <a:p>
            <a:pPr indent="-164306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l-NL" sz="3250"/>
              <a:t>28 verbindingen</a:t>
            </a:r>
            <a:endParaRPr sz="3250"/>
          </a:p>
          <a:p>
            <a:pPr indent="-164306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nl-NL" sz="3250"/>
              <a:t>7 treinen/trajecten</a:t>
            </a:r>
            <a:endParaRPr sz="3250"/>
          </a:p>
          <a:p>
            <a:pPr indent="-227806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nl-NL" sz="3250"/>
              <a:t>Tijdsframe: 120 minuten</a:t>
            </a:r>
            <a:endParaRPr sz="325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636575" y="2249950"/>
            <a:ext cx="3758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2800">
                <a:solidFill>
                  <a:schemeClr val="dk1"/>
                </a:solidFill>
              </a:rPr>
              <a:t>Noord &amp; Zuid Holland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104375" y="2289550"/>
            <a:ext cx="41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Nederland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939725" y="2867950"/>
            <a:ext cx="32859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nl-NL" sz="3250"/>
              <a:t>61 stations</a:t>
            </a:r>
            <a:endParaRPr sz="3250"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nl-NL" sz="3250"/>
              <a:t>89 verbindingen</a:t>
            </a:r>
            <a:endParaRPr sz="3250"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nl-NL" sz="3250"/>
              <a:t>20 treinen/trajecten</a:t>
            </a:r>
            <a:endParaRPr sz="3250"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nl-NL" sz="3250"/>
              <a:t>Tijdsframe: 180 minuten</a:t>
            </a:r>
            <a:endParaRPr sz="325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11959" l="15157" r="10176" t="12247"/>
          <a:stretch/>
        </p:blipFill>
        <p:spPr>
          <a:xfrm>
            <a:off x="8004525" y="1356250"/>
            <a:ext cx="3414101" cy="46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9121325" y="829525"/>
            <a:ext cx="2667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</a:rPr>
              <a:t>Weergave van verbindingen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87dc9e7f0_0_0"/>
          <p:cNvSpPr txBox="1"/>
          <p:nvPr>
            <p:ph type="title"/>
          </p:nvPr>
        </p:nvSpPr>
        <p:spPr>
          <a:xfrm>
            <a:off x="838200" y="0"/>
            <a:ext cx="105156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Kiezen uit vervolg-states</a:t>
            </a:r>
            <a:endParaRPr/>
          </a:p>
        </p:txBody>
      </p:sp>
      <p:pic>
        <p:nvPicPr>
          <p:cNvPr id="255" name="Google Shape;255;g2e87dc9e7f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898" y="1294400"/>
            <a:ext cx="4242599" cy="48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e87dc9e7f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850" y="1283924"/>
            <a:ext cx="4242600" cy="483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2e6b01b3b3a_4_121"/>
          <p:cNvPicPr preferRelativeResize="0"/>
          <p:nvPr/>
        </p:nvPicPr>
        <p:blipFill rotWithShape="1">
          <a:blip r:embed="rId3">
            <a:alphaModFix/>
          </a:blip>
          <a:srcRect b="0" l="0" r="0" t="7089"/>
          <a:stretch/>
        </p:blipFill>
        <p:spPr>
          <a:xfrm>
            <a:off x="2149150" y="3747325"/>
            <a:ext cx="9759401" cy="30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e6b01b3b3a_4_121"/>
          <p:cNvPicPr preferRelativeResize="0"/>
          <p:nvPr/>
        </p:nvPicPr>
        <p:blipFill rotWithShape="1">
          <a:blip r:embed="rId4">
            <a:alphaModFix/>
          </a:blip>
          <a:srcRect b="-5860" l="-1430" r="1429" t="5860"/>
          <a:stretch/>
        </p:blipFill>
        <p:spPr>
          <a:xfrm>
            <a:off x="2027575" y="282500"/>
            <a:ext cx="9759349" cy="32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e6b01b3b3a_4_121"/>
          <p:cNvSpPr txBox="1"/>
          <p:nvPr/>
        </p:nvSpPr>
        <p:spPr>
          <a:xfrm>
            <a:off x="3384400" y="-52375"/>
            <a:ext cx="907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solidFill>
                  <a:schemeClr val="dk1"/>
                </a:solidFill>
              </a:rPr>
              <a:t>n = 1						n = 10						n = 100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4" name="Google Shape;264;g2e6b01b3b3a_4_121"/>
          <p:cNvSpPr txBox="1"/>
          <p:nvPr/>
        </p:nvSpPr>
        <p:spPr>
          <a:xfrm>
            <a:off x="3384400" y="3254725"/>
            <a:ext cx="907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solidFill>
                  <a:schemeClr val="dk1"/>
                </a:solidFill>
              </a:rPr>
              <a:t>n = 1						n = 10						n = 100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5" name="Google Shape;265;g2e6b01b3b3a_4_121"/>
          <p:cNvSpPr txBox="1"/>
          <p:nvPr/>
        </p:nvSpPr>
        <p:spPr>
          <a:xfrm>
            <a:off x="457875" y="1445850"/>
            <a:ext cx="125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chemeClr val="dk1"/>
                </a:solidFill>
              </a:rPr>
              <a:t>Random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1000 scores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(Nederland)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6" name="Google Shape;266;g2e6b01b3b3a_4_121"/>
          <p:cNvSpPr txBox="1"/>
          <p:nvPr/>
        </p:nvSpPr>
        <p:spPr>
          <a:xfrm>
            <a:off x="137850" y="4505875"/>
            <a:ext cx="1889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chemeClr val="dk1"/>
                </a:solidFill>
              </a:rPr>
              <a:t>Heuristieken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1000 scores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(Nederland)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7" name="Google Shape;267;g2e6b01b3b3a_4_121"/>
          <p:cNvSpPr/>
          <p:nvPr/>
        </p:nvSpPr>
        <p:spPr>
          <a:xfrm>
            <a:off x="8935950" y="3747325"/>
            <a:ext cx="2769900" cy="2769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68" name="Google Shape;268;g2e6b01b3b3a_4_121"/>
          <p:cNvSpPr txBox="1"/>
          <p:nvPr/>
        </p:nvSpPr>
        <p:spPr>
          <a:xfrm>
            <a:off x="11144100" y="5852700"/>
            <a:ext cx="11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</a:rPr>
              <a:t>7327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9" name="Google Shape;269;g2e6b01b3b3a_4_121"/>
          <p:cNvCxnSpPr/>
          <p:nvPr/>
        </p:nvCxnSpPr>
        <p:spPr>
          <a:xfrm>
            <a:off x="11191200" y="6115625"/>
            <a:ext cx="0" cy="19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g2e6b01b3b3a_4_121"/>
          <p:cNvCxnSpPr/>
          <p:nvPr/>
        </p:nvCxnSpPr>
        <p:spPr>
          <a:xfrm>
            <a:off x="11191200" y="5963225"/>
            <a:ext cx="0" cy="19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2e6b01b3b3a_4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e6b01b3b3a_4_150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2e6b01b3b3a_4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e6b01b3b3a_4_189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2e6b01b3b3a_4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e6b01b3b3a_4_193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2e6b01b3b3a_4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e6b01b3b3a_4_197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2e6b01b3b3a_4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e6b01b3b3a_4_201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2e6b01b3b3a_4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e6b01b3b3a_4_205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2e6b01b3b3a_4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e6b01b3b3a_4_209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2e6b01b3b3a_4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e6b01b3b3a_4_213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9900" y="-151025"/>
            <a:ext cx="6132426" cy="70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79725"/>
            <a:ext cx="9405100" cy="529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2e6b01b3b3a_4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2e6b01b3b3a_4_217"/>
          <p:cNvSpPr txBox="1"/>
          <p:nvPr/>
        </p:nvSpPr>
        <p:spPr>
          <a:xfrm>
            <a:off x="3784900" y="56475"/>
            <a:ext cx="5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2e6b01b3b3a_4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850" y="-1037939"/>
            <a:ext cx="6546300" cy="87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2e6b01b3b3a_4_222"/>
          <p:cNvSpPr txBox="1"/>
          <p:nvPr/>
        </p:nvSpPr>
        <p:spPr>
          <a:xfrm>
            <a:off x="3784900" y="56475"/>
            <a:ext cx="7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8149eedfb_4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Vergelijking &amp; conclusie</a:t>
            </a:r>
            <a:endParaRPr/>
          </a:p>
        </p:txBody>
      </p:sp>
      <p:graphicFrame>
        <p:nvGraphicFramePr>
          <p:cNvPr id="336" name="Google Shape;336;g2e8149eedfb_4_3"/>
          <p:cNvGraphicFramePr/>
          <p:nvPr/>
        </p:nvGraphicFramePr>
        <p:xfrm>
          <a:off x="975100" y="23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{73E0F476-2EAC-40B1-804C-C820A34A7975}</a:tableStyleId>
              </a:tblPr>
              <a:tblGrid>
                <a:gridCol w="2508775"/>
                <a:gridCol w="2508775"/>
                <a:gridCol w="2508775"/>
                <a:gridCol w="2508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Algoritme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Aantal keer gerund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Max s</a:t>
                      </a:r>
                      <a:r>
                        <a:rPr b="1" lang="nl-NL" sz="1800"/>
                        <a:t>cores: Nederland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Bijzonderheden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Random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100.000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4147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Restricted Random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chemeClr val="dk1"/>
                          </a:solidFill>
                        </a:rPr>
                        <a:t>100.000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6195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Hier was nr 3 het beste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Greedy Min reistijd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chemeClr val="dk1"/>
                          </a:solidFill>
                        </a:rPr>
                        <a:t>100.000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6188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Deze heuristiek was het beste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Hill Climber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6425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Progressief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1000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7327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Gemiddeld: 7018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8149eedfb_2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3F3F3F"/>
                </a:solidFill>
                <a:highlight>
                  <a:srgbClr val="FFFDFC"/>
                </a:highlight>
                <a:latin typeface="Roboto"/>
                <a:ea typeface="Roboto"/>
                <a:cs typeface="Roboto"/>
                <a:sym typeface="Roboto"/>
              </a:rPr>
              <a:t>Future work</a:t>
            </a:r>
            <a:endParaRPr/>
          </a:p>
        </p:txBody>
      </p:sp>
      <p:sp>
        <p:nvSpPr>
          <p:cNvPr id="342" name="Google Shape;342;g2e8149eedfb_2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Meer heuristieken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Hill climber op beste resultaat progressief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Eu proberen, kijken hoe leuk dat wordt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86559ce47_1_1"/>
          <p:cNvSpPr txBox="1"/>
          <p:nvPr>
            <p:ph type="title"/>
          </p:nvPr>
        </p:nvSpPr>
        <p:spPr>
          <a:xfrm>
            <a:off x="4423775" y="2510200"/>
            <a:ext cx="4582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/>
              <a:t>vragen</a:t>
            </a:r>
            <a:r>
              <a:rPr lang="nl-NL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8149eedfb_1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Theoretisch optimum:</a:t>
            </a:r>
            <a:endParaRPr/>
          </a:p>
        </p:txBody>
      </p:sp>
      <p:sp>
        <p:nvSpPr>
          <p:cNvPr id="353" name="Google Shape;353;g2e8149eedfb_1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nl-NL"/>
              <a:t>Noord holland: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totale reistijd = 381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Minimaal aantal trajecten: 381/120 = 3.175 &lt;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Score: 10000 - 400 - 381 = 9219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nl-NL"/>
              <a:t>Nederland: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Totale reistijd: 1500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Minimaal aantal trajecten: 1500/180 = 8.3333 &lt;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-NL"/>
              <a:t>Score: 10000 - 900 - 1500 = 7600.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8149eedfb_2_50"/>
          <p:cNvSpPr txBox="1"/>
          <p:nvPr>
            <p:ph idx="1" type="body"/>
          </p:nvPr>
        </p:nvSpPr>
        <p:spPr>
          <a:xfrm>
            <a:off x="703950" y="1864625"/>
            <a:ext cx="6149700" cy="3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1400"/>
              <a:t>Splits traject, verwijder laatste verbinding en verwijder hele traject</a:t>
            </a:r>
            <a:endParaRPr sz="1400"/>
          </a:p>
        </p:txBody>
      </p:sp>
      <p:pic>
        <p:nvPicPr>
          <p:cNvPr id="359" name="Google Shape;359;g2e8149eedfb_2_50"/>
          <p:cNvPicPr preferRelativeResize="0"/>
          <p:nvPr/>
        </p:nvPicPr>
        <p:blipFill rotWithShape="1">
          <a:blip r:embed="rId3">
            <a:alphaModFix/>
          </a:blip>
          <a:srcRect b="7895" l="8038" r="7430" t="11706"/>
          <a:stretch/>
        </p:blipFill>
        <p:spPr>
          <a:xfrm>
            <a:off x="703950" y="2242850"/>
            <a:ext cx="5581149" cy="37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2e8149eedfb_2_50"/>
          <p:cNvSpPr txBox="1"/>
          <p:nvPr/>
        </p:nvSpPr>
        <p:spPr>
          <a:xfrm rot="-5400000">
            <a:off x="57950" y="3809300"/>
            <a:ext cx="742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500">
                <a:solidFill>
                  <a:schemeClr val="dk1"/>
                </a:solidFill>
              </a:rPr>
              <a:t>Score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61" name="Google Shape;361;g2e8149eedfb_2_50"/>
          <p:cNvSpPr txBox="1"/>
          <p:nvPr/>
        </p:nvSpPr>
        <p:spPr>
          <a:xfrm>
            <a:off x="3210150" y="6081575"/>
            <a:ext cx="1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500">
                <a:solidFill>
                  <a:schemeClr val="dk1"/>
                </a:solidFill>
              </a:rPr>
              <a:t>Iteratie</a:t>
            </a:r>
            <a:endParaRPr/>
          </a:p>
        </p:txBody>
      </p:sp>
      <p:sp>
        <p:nvSpPr>
          <p:cNvPr id="362" name="Google Shape;362;g2e8149eedfb_2_50"/>
          <p:cNvSpPr txBox="1"/>
          <p:nvPr/>
        </p:nvSpPr>
        <p:spPr>
          <a:xfrm>
            <a:off x="9066900" y="6081575"/>
            <a:ext cx="80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>
                <a:solidFill>
                  <a:schemeClr val="dk1"/>
                </a:solidFill>
              </a:rPr>
              <a:t>Iteratie</a:t>
            </a:r>
            <a:endParaRPr/>
          </a:p>
        </p:txBody>
      </p:sp>
      <p:sp>
        <p:nvSpPr>
          <p:cNvPr id="363" name="Google Shape;363;g2e8149eedfb_2_50"/>
          <p:cNvSpPr txBox="1"/>
          <p:nvPr/>
        </p:nvSpPr>
        <p:spPr>
          <a:xfrm rot="-5400000">
            <a:off x="5765413" y="3930650"/>
            <a:ext cx="106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>
                <a:solidFill>
                  <a:schemeClr val="dk1"/>
                </a:solidFill>
              </a:rPr>
              <a:t>Score</a:t>
            </a:r>
            <a:endParaRPr/>
          </a:p>
        </p:txBody>
      </p:sp>
      <p:sp>
        <p:nvSpPr>
          <p:cNvPr id="364" name="Google Shape;364;g2e8149eedfb_2_50"/>
          <p:cNvSpPr txBox="1"/>
          <p:nvPr/>
        </p:nvSpPr>
        <p:spPr>
          <a:xfrm>
            <a:off x="6665625" y="1829825"/>
            <a:ext cx="54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>
                <a:solidFill>
                  <a:schemeClr val="dk1"/>
                </a:solidFill>
              </a:rPr>
              <a:t>Splits traject, verwijder laatste verbinding en verwijder start station </a:t>
            </a:r>
            <a:endParaRPr/>
          </a:p>
        </p:txBody>
      </p:sp>
      <p:sp>
        <p:nvSpPr>
          <p:cNvPr id="365" name="Google Shape;365;g2e8149eedfb_2_50"/>
          <p:cNvSpPr txBox="1"/>
          <p:nvPr/>
        </p:nvSpPr>
        <p:spPr>
          <a:xfrm>
            <a:off x="822850" y="455075"/>
            <a:ext cx="10384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Hill Climber resultaten van N&amp;Z-Holland en Nederland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66" name="Google Shape;366;g2e8149eedfb_2_50"/>
          <p:cNvPicPr preferRelativeResize="0"/>
          <p:nvPr/>
        </p:nvPicPr>
        <p:blipFill rotWithShape="1">
          <a:blip r:embed="rId4">
            <a:alphaModFix/>
          </a:blip>
          <a:srcRect b="7678" l="7251" r="8531" t="11754"/>
          <a:stretch/>
        </p:blipFill>
        <p:spPr>
          <a:xfrm>
            <a:off x="6506580" y="2242850"/>
            <a:ext cx="5547969" cy="37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86559ce47_1_16"/>
          <p:cNvSpPr txBox="1"/>
          <p:nvPr/>
        </p:nvSpPr>
        <p:spPr>
          <a:xfrm rot="-5400000">
            <a:off x="-347000" y="3617750"/>
            <a:ext cx="144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>
                <a:solidFill>
                  <a:schemeClr val="dk1"/>
                </a:solidFill>
              </a:rPr>
              <a:t>Frequentie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72" name="Google Shape;372;g2e86559ce47_1_16"/>
          <p:cNvSpPr txBox="1"/>
          <p:nvPr/>
        </p:nvSpPr>
        <p:spPr>
          <a:xfrm>
            <a:off x="3210150" y="6081575"/>
            <a:ext cx="1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500">
                <a:solidFill>
                  <a:schemeClr val="dk1"/>
                </a:solidFill>
              </a:rPr>
              <a:t>Score</a:t>
            </a:r>
            <a:endParaRPr/>
          </a:p>
        </p:txBody>
      </p:sp>
      <p:sp>
        <p:nvSpPr>
          <p:cNvPr id="373" name="Google Shape;373;g2e86559ce47_1_16"/>
          <p:cNvSpPr txBox="1"/>
          <p:nvPr/>
        </p:nvSpPr>
        <p:spPr>
          <a:xfrm>
            <a:off x="8999475" y="6081575"/>
            <a:ext cx="80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500">
                <a:solidFill>
                  <a:schemeClr val="dk1"/>
                </a:solidFill>
              </a:rPr>
              <a:t>Score</a:t>
            </a:r>
            <a:endParaRPr/>
          </a:p>
        </p:txBody>
      </p:sp>
      <p:sp>
        <p:nvSpPr>
          <p:cNvPr id="374" name="Google Shape;374;g2e86559ce47_1_16"/>
          <p:cNvSpPr txBox="1"/>
          <p:nvPr/>
        </p:nvSpPr>
        <p:spPr>
          <a:xfrm rot="-5400000">
            <a:off x="5846200" y="3439475"/>
            <a:ext cx="140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500">
                <a:solidFill>
                  <a:schemeClr val="dk1"/>
                </a:solidFill>
              </a:rPr>
              <a:t>Frequentie</a:t>
            </a:r>
            <a:endParaRPr/>
          </a:p>
        </p:txBody>
      </p:sp>
      <p:sp>
        <p:nvSpPr>
          <p:cNvPr id="375" name="Google Shape;375;g2e86559ce47_1_16"/>
          <p:cNvSpPr txBox="1"/>
          <p:nvPr/>
        </p:nvSpPr>
        <p:spPr>
          <a:xfrm>
            <a:off x="7732725" y="1486175"/>
            <a:ext cx="33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</a:rPr>
              <a:t>Scoreverdeling Nederland</a:t>
            </a:r>
            <a:endParaRPr/>
          </a:p>
        </p:txBody>
      </p:sp>
      <p:sp>
        <p:nvSpPr>
          <p:cNvPr id="376" name="Google Shape;376;g2e86559ce47_1_16"/>
          <p:cNvSpPr txBox="1"/>
          <p:nvPr/>
        </p:nvSpPr>
        <p:spPr>
          <a:xfrm>
            <a:off x="822850" y="455075"/>
            <a:ext cx="10384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>
                <a:solidFill>
                  <a:schemeClr val="dk1"/>
                </a:solidFill>
              </a:rPr>
              <a:t>Hill Climber resultaten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77" name="Google Shape;377;g2e86559ce47_1_16"/>
          <p:cNvSpPr txBox="1"/>
          <p:nvPr/>
        </p:nvSpPr>
        <p:spPr>
          <a:xfrm>
            <a:off x="1434850" y="1486175"/>
            <a:ext cx="33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</a:rPr>
              <a:t>Scoreverdeling N&amp;Z Holland</a:t>
            </a:r>
            <a:endParaRPr/>
          </a:p>
        </p:txBody>
      </p:sp>
      <p:pic>
        <p:nvPicPr>
          <p:cNvPr id="378" name="Google Shape;378;g2e86559ce47_1_16"/>
          <p:cNvPicPr preferRelativeResize="0"/>
          <p:nvPr/>
        </p:nvPicPr>
        <p:blipFill rotWithShape="1">
          <a:blip r:embed="rId3">
            <a:alphaModFix/>
          </a:blip>
          <a:srcRect b="8779" l="5974" r="6803" t="12622"/>
          <a:stretch/>
        </p:blipFill>
        <p:spPr>
          <a:xfrm>
            <a:off x="822850" y="1827787"/>
            <a:ext cx="4640749" cy="380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2e86559ce47_1_16"/>
          <p:cNvPicPr preferRelativeResize="0"/>
          <p:nvPr/>
        </p:nvPicPr>
        <p:blipFill rotWithShape="1">
          <a:blip r:embed="rId4">
            <a:alphaModFix/>
          </a:blip>
          <a:srcRect b="8728" l="6478" r="7603" t="11849"/>
          <a:stretch/>
        </p:blipFill>
        <p:spPr>
          <a:xfrm>
            <a:off x="6988301" y="1886375"/>
            <a:ext cx="4058291" cy="375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3"/>
          <p:cNvPicPr preferRelativeResize="0"/>
          <p:nvPr/>
        </p:nvPicPr>
        <p:blipFill rotWithShape="1">
          <a:blip r:embed="rId3">
            <a:alphaModFix/>
          </a:blip>
          <a:srcRect b="0" l="0" r="49728" t="53369"/>
          <a:stretch/>
        </p:blipFill>
        <p:spPr>
          <a:xfrm>
            <a:off x="1567170" y="4300675"/>
            <a:ext cx="3553980" cy="25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3"/>
          <p:cNvPicPr preferRelativeResize="0"/>
          <p:nvPr/>
        </p:nvPicPr>
        <p:blipFill rotWithShape="1">
          <a:blip r:embed="rId3">
            <a:alphaModFix/>
          </a:blip>
          <a:srcRect b="49852" l="0" r="49728" t="4153"/>
          <a:stretch/>
        </p:blipFill>
        <p:spPr>
          <a:xfrm>
            <a:off x="1567175" y="1036775"/>
            <a:ext cx="3553975" cy="2747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3"/>
          <p:cNvSpPr txBox="1"/>
          <p:nvPr/>
        </p:nvSpPr>
        <p:spPr>
          <a:xfrm>
            <a:off x="219750" y="2027375"/>
            <a:ext cx="125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chemeClr val="dk1"/>
                </a:solidFill>
              </a:rPr>
              <a:t>Random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1000 scores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(</a:t>
            </a:r>
            <a:r>
              <a:rPr lang="nl-NL" sz="1300">
                <a:solidFill>
                  <a:schemeClr val="dk1"/>
                </a:solidFill>
              </a:rPr>
              <a:t>Holland</a:t>
            </a:r>
            <a:r>
              <a:rPr lang="nl-NL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87" name="Google Shape;387;p13"/>
          <p:cNvPicPr preferRelativeResize="0"/>
          <p:nvPr/>
        </p:nvPicPr>
        <p:blipFill rotWithShape="1">
          <a:blip r:embed="rId4">
            <a:alphaModFix/>
          </a:blip>
          <a:srcRect b="50270" l="0" r="50214" t="3819"/>
          <a:stretch/>
        </p:blipFill>
        <p:spPr>
          <a:xfrm>
            <a:off x="5121150" y="1036775"/>
            <a:ext cx="3553975" cy="27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3"/>
          <p:cNvPicPr preferRelativeResize="0"/>
          <p:nvPr/>
        </p:nvPicPr>
        <p:blipFill rotWithShape="1">
          <a:blip r:embed="rId5">
            <a:alphaModFix/>
          </a:blip>
          <a:srcRect b="50068" l="0" r="49675" t="4110"/>
          <a:stretch/>
        </p:blipFill>
        <p:spPr>
          <a:xfrm>
            <a:off x="8731250" y="1071900"/>
            <a:ext cx="3400257" cy="274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3"/>
          <p:cNvPicPr preferRelativeResize="0"/>
          <p:nvPr/>
        </p:nvPicPr>
        <p:blipFill rotWithShape="1">
          <a:blip r:embed="rId4">
            <a:alphaModFix/>
          </a:blip>
          <a:srcRect b="0" l="0" r="49210" t="53029"/>
          <a:stretch/>
        </p:blipFill>
        <p:spPr>
          <a:xfrm>
            <a:off x="5121150" y="4279913"/>
            <a:ext cx="3679950" cy="25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3"/>
          <p:cNvSpPr txBox="1"/>
          <p:nvPr/>
        </p:nvSpPr>
        <p:spPr>
          <a:xfrm>
            <a:off x="0" y="5108100"/>
            <a:ext cx="1696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solidFill>
                  <a:schemeClr val="dk1"/>
                </a:solidFill>
              </a:rPr>
              <a:t>Heuristieken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1000 scores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300">
                <a:solidFill>
                  <a:schemeClr val="dk1"/>
                </a:solidFill>
              </a:rPr>
              <a:t>(Holland)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91" name="Google Shape;391;p13"/>
          <p:cNvPicPr preferRelativeResize="0"/>
          <p:nvPr/>
        </p:nvPicPr>
        <p:blipFill rotWithShape="1">
          <a:blip r:embed="rId5">
            <a:alphaModFix/>
          </a:blip>
          <a:srcRect b="0" l="0" r="49675" t="53148"/>
          <a:stretch/>
        </p:blipFill>
        <p:spPr>
          <a:xfrm>
            <a:off x="8731250" y="4290299"/>
            <a:ext cx="3460750" cy="253827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3"/>
          <p:cNvSpPr txBox="1"/>
          <p:nvPr/>
        </p:nvSpPr>
        <p:spPr>
          <a:xfrm>
            <a:off x="3002100" y="579300"/>
            <a:ext cx="907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solidFill>
                  <a:schemeClr val="dk1"/>
                </a:solidFill>
              </a:rPr>
              <a:t>n = 1							n = 10						n = 100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93" name="Google Shape;393;p13"/>
          <p:cNvSpPr txBox="1"/>
          <p:nvPr/>
        </p:nvSpPr>
        <p:spPr>
          <a:xfrm>
            <a:off x="3002100" y="3863525"/>
            <a:ext cx="907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solidFill>
                  <a:schemeClr val="dk1"/>
                </a:solidFill>
              </a:rPr>
              <a:t>n = 1							n = 10						n = 100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86559ce47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Holland &amp; Nederland</a:t>
            </a:r>
            <a:endParaRPr/>
          </a:p>
        </p:txBody>
      </p:sp>
      <p:graphicFrame>
        <p:nvGraphicFramePr>
          <p:cNvPr id="399" name="Google Shape;399;g2e86559ce47_0_20"/>
          <p:cNvGraphicFramePr/>
          <p:nvPr/>
        </p:nvGraphicFramePr>
        <p:xfrm>
          <a:off x="1078450" y="20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{73E0F476-2EAC-40B1-804C-C820A34A7975}</a:tableStyleId>
              </a:tblPr>
              <a:tblGrid>
                <a:gridCol w="2007025"/>
                <a:gridCol w="2007025"/>
                <a:gridCol w="2007025"/>
                <a:gridCol w="2007025"/>
                <a:gridCol w="200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Algoritme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Aantal keer gerund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Max scores:</a:t>
                      </a:r>
                      <a:br>
                        <a:rPr b="1" lang="nl-NL" sz="1800"/>
                      </a:br>
                      <a:r>
                        <a:rPr b="1" lang="nl-NL" sz="1800"/>
                        <a:t>Holland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Max scores: Nederland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800"/>
                        <a:t>Bijzonderheden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Random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100.000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4147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Restricted Random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chemeClr val="dk1"/>
                          </a:solidFill>
                        </a:rPr>
                        <a:t>100.000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6195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Hier was nr 3 het beste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Greedy Min reistijd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chemeClr val="dk1"/>
                          </a:solidFill>
                        </a:rPr>
                        <a:t>100.000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6188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Deze heuristiek was het beste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Hill Climber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>
                          <a:solidFill>
                            <a:schemeClr val="dk1"/>
                          </a:solidFill>
                        </a:rPr>
                        <a:t>8948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6425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Progressief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1000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9206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7327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Gemiddeld: 6975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Oplossingen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nl-NL"/>
              <a:t>Hard constraints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l-NL"/>
              <a:t>Max 7 treinen/trajecten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l-NL"/>
              <a:t>Max 120 min per trein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nl-NL"/>
              <a:t>Soft constraints</a:t>
            </a:r>
            <a:br>
              <a:rPr b="1" lang="nl-NL"/>
            </a:br>
            <a:br>
              <a:rPr b="1" lang="nl-NL"/>
            </a:br>
            <a:r>
              <a:rPr lang="nl-NL"/>
              <a:t>K = p*10000 - (T*100 + Min)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l-NL"/>
              <a:t>Zo veel mogelijk verbindingen (p)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l-NL"/>
              <a:t>Zo min mogelijk treinen (T)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l-NL"/>
              <a:t>Zo min mogelijk reistijd (Min)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Baseline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3738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180 min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100000 keer gerund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+- 2500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5" y="487550"/>
            <a:ext cx="5721450" cy="57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Baseline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918925" y="1422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Minimum (-</a:t>
            </a:r>
            <a:r>
              <a:rPr lang="nl-NL" sz="1800"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nl-NL" sz="1800"/>
              <a:t>9</a:t>
            </a:r>
            <a:r>
              <a:rPr lang="nl-NL" sz="18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nl-NL"/>
              <a:t>) 			Maximum (</a:t>
            </a:r>
            <a:r>
              <a:rPr lang="nl-NL" sz="1800"/>
              <a:t>4147</a:t>
            </a:r>
            <a:r>
              <a:rPr lang="nl-NL"/>
              <a:t>)</a:t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919995"/>
            <a:ext cx="3092066" cy="412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788" y="1980138"/>
            <a:ext cx="3001875" cy="40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Random Restricted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l-NL" u="sng"/>
              <a:t>Niet heen en weer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l-NL"/>
              <a:t>Stations 1 keer per traject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Verbindingen 1 keer per traject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Verbindingen 1 keer per lijnvoering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l-NL"/>
              <a:t>Minimum: </a:t>
            </a:r>
            <a:r>
              <a:rPr lang="nl-NL"/>
              <a:t>1639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l-NL"/>
              <a:t>Maximum: </a:t>
            </a:r>
            <a:r>
              <a:rPr lang="nl-NL"/>
              <a:t>5188</a:t>
            </a:r>
            <a:endParaRPr/>
          </a:p>
        </p:txBody>
      </p:sp>
      <p:pic>
        <p:nvPicPr>
          <p:cNvPr id="134" name="Google Shape;13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375" y="1234225"/>
            <a:ext cx="4660500" cy="4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8dbf889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Random Restricted</a:t>
            </a:r>
            <a:endParaRPr/>
          </a:p>
        </p:txBody>
      </p:sp>
      <p:sp>
        <p:nvSpPr>
          <p:cNvPr id="140" name="Google Shape;140;g2e68dbf889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l-NL" u="sng"/>
              <a:t>Niet heen en weer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Stations 1 keer per traject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l-NL"/>
              <a:t>Verbindingen 1 keer per traject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Verbindingen 1 keer per lijnvoering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l-NL"/>
              <a:t>Minimum: </a:t>
            </a:r>
            <a:r>
              <a:rPr lang="nl-NL"/>
              <a:t>817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l-NL"/>
              <a:t>Maximum: </a:t>
            </a:r>
            <a:r>
              <a:rPr lang="nl-NL"/>
              <a:t>5101</a:t>
            </a:r>
            <a:endParaRPr/>
          </a:p>
        </p:txBody>
      </p:sp>
      <p:pic>
        <p:nvPicPr>
          <p:cNvPr id="141" name="Google Shape;141;g2e68dbf889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600" y="1492375"/>
            <a:ext cx="4351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68dbf8893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nl-NL"/>
              <a:t>Random Restricted</a:t>
            </a:r>
            <a:endParaRPr/>
          </a:p>
        </p:txBody>
      </p:sp>
      <p:sp>
        <p:nvSpPr>
          <p:cNvPr id="147" name="Google Shape;147;g2e68dbf8893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l-NL" u="sng"/>
              <a:t>Niet heen en weer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Stations 1 keer per traject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Verbindingen 1 keer per traject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l-NL"/>
              <a:t>Verbindingen 1 keer per lijnvoering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l-NL"/>
              <a:t>Minimum: </a:t>
            </a:r>
            <a:r>
              <a:rPr lang="nl-NL"/>
              <a:t>1389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nl-NL"/>
              <a:t>Maximum: </a:t>
            </a:r>
            <a:r>
              <a:rPr lang="nl-NL"/>
              <a:t>6195</a:t>
            </a:r>
            <a:endParaRPr/>
          </a:p>
        </p:txBody>
      </p:sp>
      <p:pic>
        <p:nvPicPr>
          <p:cNvPr id="148" name="Google Shape;148;g2e68dbf889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725" y="1186125"/>
            <a:ext cx="4633099" cy="463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2024-06-18T10:34:54Z</dcterms:created>
  <dc:creator>Sjeng Kwee</dc:creator>
</cp:coreProperties>
</file>