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p:cViewPr varScale="1">
        <p:scale>
          <a:sx n="85" d="100"/>
          <a:sy n="85" d="100"/>
        </p:scale>
        <p:origin x="56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4248" y="2213132"/>
            <a:ext cx="10767466"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JEYA ARAVINTH S</a:t>
            </a:r>
            <a:br>
              <a:rPr lang="en-US" spc="15" dirty="0"/>
            </a:br>
            <a:r>
              <a:rPr lang="en-US" spc="15" dirty="0"/>
              <a:t>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3A3A09FB-E71A-78FC-8333-C99ABAFD87CA}"/>
              </a:ext>
            </a:extLst>
          </p:cNvPr>
          <p:cNvSpPr txBox="1"/>
          <p:nvPr/>
        </p:nvSpPr>
        <p:spPr>
          <a:xfrm>
            <a:off x="752475" y="1371600"/>
            <a:ext cx="7858125" cy="2862322"/>
          </a:xfrm>
          <a:prstGeom prst="rect">
            <a:avLst/>
          </a:prstGeom>
          <a:noFill/>
        </p:spPr>
        <p:txBody>
          <a:bodyPr wrap="square" rtlCol="0">
            <a:spAutoFit/>
          </a:bodyPr>
          <a:lstStyle/>
          <a:p>
            <a:r>
              <a:rPr lang="en-US" dirty="0"/>
              <a:t>The analysis demonstrates promising outcomes in fruit quality classification. Both logistic regression and decision tree models exhibited strong performance, with logistic regression achieving an accuracy of 85% and decision tree reaching 82%. Upon closer examination, "Color" and "Size" emerged as significant predictors of fruit quality, as indicated by the decision tree's feature importance. While logistic regression slightly outperformed the decision tree, both models provided valuable insights into the classification process. Moving forward, exploring ensemble methods or feature engineering could further enhance model accuracy and robustness, paving the way for more effective fruit quality assessment in agricultural and food processing settings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a:extLst>
              <a:ext uri="{FF2B5EF4-FFF2-40B4-BE49-F238E27FC236}">
                <a16:creationId xmlns:a16="http://schemas.microsoft.com/office/drawing/2014/main" id="{50887A05-44E9-B409-8493-05669539EE5B}"/>
              </a:ext>
            </a:extLst>
          </p:cNvPr>
          <p:cNvSpPr/>
          <p:nvPr/>
        </p:nvSpPr>
        <p:spPr>
          <a:xfrm>
            <a:off x="466725" y="2701439"/>
            <a:ext cx="763619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F</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ruit-quality-classification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5DE4AE3-5B2A-0B73-0B35-9E23C675967B}"/>
              </a:ext>
            </a:extLst>
          </p:cNvPr>
          <p:cNvSpPr txBox="1"/>
          <p:nvPr/>
        </p:nvSpPr>
        <p:spPr>
          <a:xfrm>
            <a:off x="1981199" y="1524000"/>
            <a:ext cx="7530619"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1.PROBLEM STATEMENT</a:t>
            </a:r>
          </a:p>
          <a:p>
            <a:r>
              <a:rPr lang="en-US" sz="2400" dirty="0">
                <a:latin typeface="Times New Roman" panose="02020603050405020304" pitchFamily="18" charset="0"/>
                <a:cs typeface="Times New Roman" panose="02020603050405020304" pitchFamily="18" charset="0"/>
              </a:rPr>
              <a:t>2.PROJECT OVERVIEW</a:t>
            </a:r>
          </a:p>
          <a:p>
            <a:r>
              <a:rPr lang="en-US" sz="2400" dirty="0">
                <a:latin typeface="Times New Roman" panose="02020603050405020304" pitchFamily="18" charset="0"/>
                <a:cs typeface="Times New Roman" panose="02020603050405020304" pitchFamily="18" charset="0"/>
              </a:rPr>
              <a:t>3.WHO ARE THE END USERS</a:t>
            </a:r>
          </a:p>
          <a:p>
            <a:r>
              <a:rPr lang="en-US" sz="2400" spc="-40" dirty="0">
                <a:latin typeface="Times New Roman" panose="02020603050405020304" pitchFamily="18" charset="0"/>
                <a:cs typeface="Times New Roman" panose="02020603050405020304" pitchFamily="18" charset="0"/>
              </a:rPr>
              <a:t>4.Y</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R</a:t>
            </a:r>
            <a:r>
              <a:rPr lang="en-US" sz="2400" spc="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S</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LU</a:t>
            </a:r>
            <a:r>
              <a:rPr lang="en-US" sz="2400" spc="-35" dirty="0">
                <a:latin typeface="Times New Roman" panose="02020603050405020304" pitchFamily="18" charset="0"/>
                <a:cs typeface="Times New Roman" panose="02020603050405020304" pitchFamily="18" charset="0"/>
              </a:rPr>
              <a:t>T</a:t>
            </a:r>
            <a:r>
              <a:rPr lang="en-US" sz="2400" spc="-30"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a:t>
            </a:r>
            <a:r>
              <a:rPr lang="en-US" sz="2400" spc="-34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A</a:t>
            </a:r>
            <a:r>
              <a:rPr lang="en-US" sz="2400" spc="-5"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spc="3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I</a:t>
            </a:r>
            <a:r>
              <a:rPr lang="en-US" sz="2400" spc="-35"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S</a:t>
            </a:r>
            <a:r>
              <a:rPr lang="en-US" sz="2400" spc="60" dirty="0">
                <a:latin typeface="Times New Roman" panose="02020603050405020304" pitchFamily="18" charset="0"/>
                <a:cs typeface="Times New Roman" panose="02020603050405020304" pitchFamily="18" charset="0"/>
              </a:rPr>
              <a:t> </a:t>
            </a:r>
            <a:r>
              <a:rPr lang="en-US" sz="2400" spc="-295" dirty="0">
                <a:latin typeface="Times New Roman" panose="02020603050405020304" pitchFamily="18" charset="0"/>
                <a:cs typeface="Times New Roman" panose="02020603050405020304" pitchFamily="18" charset="0"/>
              </a:rPr>
              <a:t>V</a:t>
            </a:r>
            <a:r>
              <a:rPr lang="en-US" sz="2400" spc="-35" dirty="0">
                <a:latin typeface="Times New Roman" panose="02020603050405020304" pitchFamily="18" charset="0"/>
                <a:cs typeface="Times New Roman" panose="02020603050405020304" pitchFamily="18" charset="0"/>
              </a:rPr>
              <a:t>A</a:t>
            </a:r>
            <a:r>
              <a:rPr lang="en-US" sz="2400" spc="25" dirty="0">
                <a:latin typeface="Times New Roman" panose="02020603050405020304" pitchFamily="18" charset="0"/>
                <a:cs typeface="Times New Roman" panose="02020603050405020304" pitchFamily="18" charset="0"/>
              </a:rPr>
              <a:t>LU</a:t>
            </a:r>
            <a:r>
              <a:rPr lang="en-US" sz="2400" dirty="0">
                <a:latin typeface="Times New Roman" panose="02020603050405020304" pitchFamily="18" charset="0"/>
                <a:cs typeface="Times New Roman" panose="02020603050405020304" pitchFamily="18" charset="0"/>
              </a:rPr>
              <a:t>E</a:t>
            </a:r>
            <a:r>
              <a:rPr lang="en-US" sz="2400" spc="-6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P</a:t>
            </a:r>
            <a:r>
              <a:rPr lang="en-US" sz="2400" spc="-30" dirty="0">
                <a:latin typeface="Times New Roman" panose="02020603050405020304" pitchFamily="18" charset="0"/>
                <a:cs typeface="Times New Roman" panose="02020603050405020304" pitchFamily="18" charset="0"/>
              </a:rPr>
              <a:t>R</a:t>
            </a:r>
            <a:r>
              <a:rPr lang="en-US" sz="2400" spc="10" dirty="0">
                <a:latin typeface="Times New Roman" panose="02020603050405020304" pitchFamily="18" charset="0"/>
                <a:cs typeface="Times New Roman" panose="02020603050405020304" pitchFamily="18" charset="0"/>
              </a:rPr>
              <a:t>O</a:t>
            </a:r>
            <a:r>
              <a:rPr lang="en-US" sz="2400" spc="-15" dirty="0">
                <a:latin typeface="Times New Roman" panose="02020603050405020304" pitchFamily="18" charset="0"/>
                <a:cs typeface="Times New Roman" panose="02020603050405020304" pitchFamily="18" charset="0"/>
              </a:rPr>
              <a:t>P</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S</a:t>
            </a:r>
            <a:r>
              <a:rPr lang="en-US" sz="2400" spc="-30" dirty="0">
                <a:latin typeface="Times New Roman" panose="02020603050405020304" pitchFamily="18" charset="0"/>
                <a:cs typeface="Times New Roman" panose="02020603050405020304" pitchFamily="18" charset="0"/>
              </a:rPr>
              <a:t>I</a:t>
            </a:r>
            <a:r>
              <a:rPr lang="en-US" sz="2400" spc="-35" dirty="0">
                <a:latin typeface="Times New Roman" panose="02020603050405020304" pitchFamily="18" charset="0"/>
                <a:cs typeface="Times New Roman" panose="02020603050405020304" pitchFamily="18" charset="0"/>
              </a:rPr>
              <a:t>T</a:t>
            </a:r>
            <a:r>
              <a:rPr lang="en-US" sz="2400" spc="-30"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a:t>
            </a:r>
          </a:p>
          <a:p>
            <a:r>
              <a:rPr lang="en-US" sz="2400" dirty="0">
                <a:latin typeface="Times New Roman" panose="02020603050405020304" pitchFamily="18" charset="0"/>
                <a:cs typeface="Times New Roman" panose="02020603050405020304" pitchFamily="18" charset="0"/>
              </a:rPr>
              <a:t>5.</a:t>
            </a:r>
            <a:r>
              <a:rPr lang="en-US" sz="2400" spc="15" dirty="0">
                <a:latin typeface="Times New Roman" panose="02020603050405020304" pitchFamily="18" charset="0"/>
                <a:cs typeface="Times New Roman" panose="02020603050405020304" pitchFamily="18" charset="0"/>
              </a:rPr>
              <a:t> THE</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WOW</a:t>
            </a:r>
            <a:r>
              <a:rPr lang="en-US" sz="2400" spc="8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YOUR</a:t>
            </a:r>
            <a:r>
              <a:rPr lang="en-US" sz="2400" spc="-1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SOLUTION</a:t>
            </a:r>
          </a:p>
          <a:p>
            <a:r>
              <a:rPr lang="en-US" sz="2400" spc="20" dirty="0">
                <a:latin typeface="Times New Roman" panose="02020603050405020304" pitchFamily="18" charset="0"/>
                <a:cs typeface="Times New Roman" panose="02020603050405020304" pitchFamily="18" charset="0"/>
              </a:rPr>
              <a:t>6.</a:t>
            </a:r>
            <a:r>
              <a:rPr lang="en-IN" sz="2400" b="1" spc="15" dirty="0">
                <a:latin typeface="Times New Roman" panose="02020603050405020304" pitchFamily="18" charset="0"/>
                <a:cs typeface="Times New Roman" panose="02020603050405020304" pitchFamily="18" charset="0"/>
              </a:rPr>
              <a:t> </a:t>
            </a:r>
            <a:r>
              <a:rPr lang="en-IN" sz="2400" spc="15" dirty="0">
                <a:latin typeface="Times New Roman" panose="02020603050405020304" pitchFamily="18" charset="0"/>
                <a:cs typeface="Times New Roman" panose="02020603050405020304" pitchFamily="18" charset="0"/>
              </a:rPr>
              <a:t>M</a:t>
            </a:r>
            <a:r>
              <a:rPr lang="en-IN" sz="2400" dirty="0">
                <a:latin typeface="Times New Roman" panose="02020603050405020304" pitchFamily="18" charset="0"/>
                <a:cs typeface="Times New Roman" panose="02020603050405020304" pitchFamily="18" charset="0"/>
              </a:rPr>
              <a:t>O</a:t>
            </a:r>
            <a:r>
              <a:rPr lang="en-IN" sz="2400" spc="-15" dirty="0">
                <a:latin typeface="Times New Roman" panose="02020603050405020304" pitchFamily="18" charset="0"/>
                <a:cs typeface="Times New Roman" panose="02020603050405020304" pitchFamily="18" charset="0"/>
              </a:rPr>
              <a:t>D</a:t>
            </a:r>
            <a:r>
              <a:rPr lang="en-IN" sz="2400" spc="-35" dirty="0">
                <a:latin typeface="Times New Roman" panose="02020603050405020304" pitchFamily="18" charset="0"/>
                <a:cs typeface="Times New Roman" panose="02020603050405020304" pitchFamily="18" charset="0"/>
              </a:rPr>
              <a:t>E</a:t>
            </a:r>
            <a:r>
              <a:rPr lang="en-IN" sz="2400" spc="-30" dirty="0">
                <a:latin typeface="Times New Roman" panose="02020603050405020304" pitchFamily="18" charset="0"/>
                <a:cs typeface="Times New Roman" panose="02020603050405020304" pitchFamily="18" charset="0"/>
              </a:rPr>
              <a:t>LL</a:t>
            </a:r>
            <a:r>
              <a:rPr lang="en-IN" sz="2400" spc="-5" dirty="0">
                <a:latin typeface="Times New Roman" panose="02020603050405020304" pitchFamily="18" charset="0"/>
                <a:cs typeface="Times New Roman" panose="02020603050405020304" pitchFamily="18" charset="0"/>
              </a:rPr>
              <a:t>I</a:t>
            </a:r>
            <a:r>
              <a:rPr lang="en-IN" sz="2400" spc="30" dirty="0">
                <a:latin typeface="Times New Roman" panose="02020603050405020304" pitchFamily="18" charset="0"/>
                <a:cs typeface="Times New Roman" panose="02020603050405020304" pitchFamily="18" charset="0"/>
              </a:rPr>
              <a:t>N</a:t>
            </a:r>
            <a:r>
              <a:rPr lang="en-IN" sz="2400" spc="5" dirty="0">
                <a:latin typeface="Times New Roman" panose="02020603050405020304" pitchFamily="18" charset="0"/>
                <a:cs typeface="Times New Roman" panose="02020603050405020304" pitchFamily="18" charset="0"/>
              </a:rPr>
              <a:t>G</a:t>
            </a:r>
          </a:p>
          <a:p>
            <a:r>
              <a:rPr lang="en-IN" sz="2400" spc="5" dirty="0">
                <a:latin typeface="Times New Roman" panose="02020603050405020304" pitchFamily="18" charset="0"/>
                <a:cs typeface="Times New Roman" panose="02020603050405020304" pitchFamily="18" charset="0"/>
              </a:rPr>
              <a:t>7. RESULTS</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9631831-B456-55EB-57DB-96A739AD77CB}"/>
              </a:ext>
            </a:extLst>
          </p:cNvPr>
          <p:cNvSpPr txBox="1"/>
          <p:nvPr/>
        </p:nvSpPr>
        <p:spPr>
          <a:xfrm>
            <a:off x="990601" y="1695450"/>
            <a:ext cx="5562600" cy="4093428"/>
          </a:xfrm>
          <a:prstGeom prst="rect">
            <a:avLst/>
          </a:prstGeom>
          <a:noFill/>
        </p:spPr>
        <p:txBody>
          <a:bodyPr wrap="square" rtlCol="0">
            <a:spAutoFit/>
          </a:bodyPr>
          <a:lstStyle/>
          <a:p>
            <a:r>
              <a:rPr lang="en-US" sz="2600" dirty="0"/>
              <a:t>In the agriculture and food industry, accurate classification of fruit quality is crucial for various purposes such as grading, sorting, and quality control. However, traditional methods of fruit quality assessment are often subjective, time-consuming, and prone to errors. There is a need for automated systems that can efficiently classify fruit quality based on objective criteria.</a:t>
            </a:r>
            <a:endParaRPr lang="en-IN"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1C0562-B28A-8E01-623D-787561C8C20E}"/>
              </a:ext>
            </a:extLst>
          </p:cNvPr>
          <p:cNvSpPr txBox="1"/>
          <p:nvPr/>
        </p:nvSpPr>
        <p:spPr>
          <a:xfrm>
            <a:off x="838200" y="1752600"/>
            <a:ext cx="5638800" cy="4893647"/>
          </a:xfrm>
          <a:prstGeom prst="rect">
            <a:avLst/>
          </a:prstGeom>
          <a:noFill/>
        </p:spPr>
        <p:txBody>
          <a:bodyPr wrap="square" rtlCol="0">
            <a:spAutoFit/>
          </a:bodyPr>
          <a:lstStyle/>
          <a:p>
            <a:r>
              <a:rPr lang="en-US" sz="2600" dirty="0"/>
              <a:t>Our project aims to address the challenge of fruit quality classification by leveraging machine learning techniques. We are developing a system that can accurately classify fruits into different quality categories based on features such as size, color, texture, and external defects. By automating the classification process, we aim to improve efficiency, reduce human error, and enhance overall productivity in the agriculture and food industry</a:t>
            </a:r>
            <a:endParaRPr lang="en-IN"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E33A05E-996A-620C-7EC6-A14DE6330638}"/>
              </a:ext>
            </a:extLst>
          </p:cNvPr>
          <p:cNvSpPr txBox="1"/>
          <p:nvPr/>
        </p:nvSpPr>
        <p:spPr>
          <a:xfrm>
            <a:off x="739775" y="1752600"/>
            <a:ext cx="5737225" cy="4524315"/>
          </a:xfrm>
          <a:prstGeom prst="rect">
            <a:avLst/>
          </a:prstGeom>
          <a:noFill/>
        </p:spPr>
        <p:txBody>
          <a:bodyPr wrap="square" rtlCol="0">
            <a:spAutoFit/>
          </a:bodyPr>
          <a:lstStyle/>
          <a:p>
            <a:r>
              <a:rPr lang="en-US" sz="2400" dirty="0"/>
              <a:t>The end users of our solution include:</a:t>
            </a:r>
          </a:p>
          <a:p>
            <a:r>
              <a:rPr lang="en-US" sz="2400" dirty="0"/>
              <a:t>Farmers: To assess the quality of harvested fruits and optimize production processes.</a:t>
            </a:r>
          </a:p>
          <a:p>
            <a:r>
              <a:rPr lang="en-US" sz="2400" dirty="0"/>
              <a:t>Food Processors: To automate sorting and grading tasks in food processing facilities.</a:t>
            </a:r>
          </a:p>
          <a:p>
            <a:r>
              <a:rPr lang="en-US" sz="2400" dirty="0"/>
              <a:t>Distributors and Retailers: To ensure consistent quality standards and enhance customer satisfaction.</a:t>
            </a:r>
          </a:p>
          <a:p>
            <a:r>
              <a:rPr lang="en-US" sz="2400" dirty="0"/>
              <a:t>Consumers: To make informed purchasing decisions based on the quality of fruits available in the market.</a:t>
            </a:r>
            <a:endParaRPr lang="en-IN" sz="2400" dirty="0"/>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F4D87BB-7F15-0051-9223-70071DB4831F}"/>
              </a:ext>
            </a:extLst>
          </p:cNvPr>
          <p:cNvSpPr txBox="1"/>
          <p:nvPr/>
        </p:nvSpPr>
        <p:spPr>
          <a:xfrm>
            <a:off x="3124200" y="1752600"/>
            <a:ext cx="6229350" cy="3970318"/>
          </a:xfrm>
          <a:prstGeom prst="rect">
            <a:avLst/>
          </a:prstGeom>
          <a:noFill/>
        </p:spPr>
        <p:txBody>
          <a:bodyPr wrap="square" rtlCol="0">
            <a:spAutoFit/>
          </a:bodyPr>
          <a:lstStyle/>
          <a:p>
            <a:r>
              <a:rPr lang="en-US" dirty="0"/>
              <a:t>Our solution utilizes machine learning algorithms trained on a dataset containing labeled examples of fruits with varying quality attributes. By analyzing features such as size, color, texture, and external defects, the system can accurately classify fruits into different quality categories. The value proposition of our solution includes:</a:t>
            </a:r>
          </a:p>
          <a:p>
            <a:r>
              <a:rPr lang="en-US" dirty="0"/>
              <a:t>Automation: Eliminating the need for manual sorting and grading, thereby saving time and labor costs.</a:t>
            </a:r>
          </a:p>
          <a:p>
            <a:r>
              <a:rPr lang="en-US" dirty="0"/>
              <a:t>Accuracy: Providing objective and consistent classification results, leading to improved quality control.</a:t>
            </a:r>
          </a:p>
          <a:p>
            <a:r>
              <a:rPr lang="en-US" dirty="0"/>
              <a:t>Efficiency: Streamlining the fruit quality assessment process, leading to increased productivity and throughput.</a:t>
            </a:r>
          </a:p>
          <a:p>
            <a:r>
              <a:rPr lang="en-US" dirty="0"/>
              <a:t>Scalability: Our solution can be easily scaled to accommodate large-scale fruit processing operations.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7572420B-0F49-3A1F-D673-A623B05DB2CF}"/>
              </a:ext>
            </a:extLst>
          </p:cNvPr>
          <p:cNvSpPr txBox="1"/>
          <p:nvPr/>
        </p:nvSpPr>
        <p:spPr>
          <a:xfrm>
            <a:off x="2667000" y="1447800"/>
            <a:ext cx="6553200" cy="4493538"/>
          </a:xfrm>
          <a:prstGeom prst="rect">
            <a:avLst/>
          </a:prstGeom>
          <a:noFill/>
        </p:spPr>
        <p:txBody>
          <a:bodyPr wrap="square" rtlCol="0">
            <a:spAutoFit/>
          </a:bodyPr>
          <a:lstStyle/>
          <a:p>
            <a:r>
              <a:rPr lang="en-US" sz="2200" dirty="0"/>
              <a:t>Real-time Classification: Our solution offers the capability to classify fruits in real-time, allowing for immediate decision-making and response.</a:t>
            </a:r>
          </a:p>
          <a:p>
            <a:r>
              <a:rPr lang="en-US" sz="2200" dirty="0"/>
              <a:t>Customization: The system can be tailored to accommodate specific requirements and preferences of different users and applications.</a:t>
            </a:r>
          </a:p>
          <a:p>
            <a:r>
              <a:rPr lang="en-US" sz="2200" dirty="0"/>
              <a:t>Integration: Our solution can seamlessly integrate with existing fruit processing and sorting machinery, enhancing overall efficiency and workflow automation.</a:t>
            </a:r>
          </a:p>
          <a:p>
            <a:r>
              <a:rPr lang="en-US" sz="2200" dirty="0"/>
              <a:t>Continuous Improvement: Through feedback mechanisms and iterative learning, our solution can continuously improve its classification accuracy and adapt to changing quality standards and requirements.</a:t>
            </a:r>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
            <a:extLst>
              <a:ext uri="{FF2B5EF4-FFF2-40B4-BE49-F238E27FC236}">
                <a16:creationId xmlns:a16="http://schemas.microsoft.com/office/drawing/2014/main" id="{94EB094F-FE28-9E3D-F777-19A0CDC8CB12}"/>
              </a:ext>
            </a:extLst>
          </p:cNvPr>
          <p:cNvSpPr>
            <a:spLocks noChangeArrowheads="1"/>
          </p:cNvSpPr>
          <p:nvPr/>
        </p:nvSpPr>
        <p:spPr bwMode="auto">
          <a:xfrm>
            <a:off x="0" y="-338811"/>
            <a:ext cx="65" cy="67762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A80CE2B-0B49-E67A-C1AC-3C0C8A464703}"/>
              </a:ext>
            </a:extLst>
          </p:cNvPr>
          <p:cNvSpPr txBox="1"/>
          <p:nvPr/>
        </p:nvSpPr>
        <p:spPr>
          <a:xfrm>
            <a:off x="686182" y="1326237"/>
            <a:ext cx="10753343" cy="535531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Söhne"/>
              </a:rPr>
              <a:t>Data Preprocessing</a:t>
            </a:r>
            <a:r>
              <a:rPr kumimoji="0" lang="en-US" altLang="en-US" b="0" i="0" u="none" strike="noStrike" cap="none" normalizeH="0" baseline="0" dirty="0">
                <a:ln>
                  <a:noFill/>
                </a:ln>
                <a:effectLst/>
                <a:latin typeface="Söhne"/>
              </a:rPr>
              <a:t>: Ensure that the data preprocessing steps are performed before splitting the data into training and testing sets. This includes handling missing values, converting categorical variables into numerical format if necessary, and scaling the features if needed.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latin typeface="Söhne"/>
              </a:rPr>
              <a:t>Splitting Data</a:t>
            </a:r>
            <a:r>
              <a:rPr kumimoji="0" lang="en-US" altLang="en-US" b="0" i="0" u="none" strike="noStrike" cap="none" normalizeH="0" baseline="0" dirty="0">
                <a:ln>
                  <a:noFill/>
                </a:ln>
                <a:effectLst/>
                <a:latin typeface="Söhne"/>
              </a:rPr>
              <a:t>: You have used variables </a:t>
            </a:r>
            <a:r>
              <a:rPr kumimoji="0" lang="en-US" altLang="en-US" b="1" i="0" u="none" strike="noStrike" cap="none" normalizeH="0" baseline="0" dirty="0" err="1">
                <a:ln>
                  <a:noFill/>
                </a:ln>
                <a:effectLst/>
                <a:latin typeface="Söhne Mono"/>
              </a:rPr>
              <a:t>ftrain</a:t>
            </a:r>
            <a:r>
              <a:rPr kumimoji="0" lang="en-US" altLang="en-US" b="0"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ltrain</a:t>
            </a:r>
            <a:r>
              <a:rPr kumimoji="0" lang="en-US" altLang="en-US" b="0"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ftest</a:t>
            </a:r>
            <a:r>
              <a:rPr kumimoji="0" lang="en-US" altLang="en-US" b="0" i="0" u="none" strike="noStrike" cap="none" normalizeH="0" baseline="0" dirty="0">
                <a:ln>
                  <a:noFill/>
                </a:ln>
                <a:effectLst/>
                <a:latin typeface="Söhne"/>
              </a:rPr>
              <a:t>, and </a:t>
            </a:r>
            <a:r>
              <a:rPr kumimoji="0" lang="en-US" altLang="en-US" b="1" i="0" u="none" strike="noStrike" cap="none" normalizeH="0" baseline="0" dirty="0" err="1">
                <a:ln>
                  <a:noFill/>
                </a:ln>
                <a:effectLst/>
                <a:latin typeface="Söhne Mono"/>
              </a:rPr>
              <a:t>ltest</a:t>
            </a:r>
            <a:r>
              <a:rPr kumimoji="0" lang="en-US" altLang="en-US" b="0" i="0" u="none" strike="noStrike" cap="none" normalizeH="0" baseline="0" dirty="0">
                <a:ln>
                  <a:noFill/>
                </a:ln>
                <a:effectLst/>
                <a:latin typeface="Söhne"/>
              </a:rPr>
              <a:t> in your model training and testing, but these variables are not defined in your code. Make sure to split the features and labels into training and testing sets using </a:t>
            </a:r>
            <a:r>
              <a:rPr kumimoji="0" lang="en-US" altLang="en-US" b="1" i="0" u="none" strike="noStrike" cap="none" normalizeH="0" baseline="0" dirty="0" err="1">
                <a:ln>
                  <a:noFill/>
                </a:ln>
                <a:effectLst/>
                <a:latin typeface="Söhne Mono"/>
              </a:rPr>
              <a:t>train_test_split</a:t>
            </a:r>
            <a:r>
              <a:rPr kumimoji="0" lang="en-US" altLang="en-US" b="1" i="0" u="none" strike="noStrike" cap="none" normalizeH="0" baseline="0" dirty="0">
                <a:ln>
                  <a:noFill/>
                </a:ln>
                <a:effectLst/>
                <a:latin typeface="Söhne Mono"/>
              </a:rPr>
              <a:t>()</a:t>
            </a:r>
            <a:r>
              <a:rPr kumimoji="0" lang="en-US" altLang="en-US" b="0" i="0" u="none" strike="noStrike" cap="none" normalizeH="0" baseline="0" dirty="0">
                <a:ln>
                  <a:noFill/>
                </a:ln>
                <a:effectLst/>
                <a:latin typeface="Söhne"/>
              </a:rPr>
              <a:t> function from </a:t>
            </a:r>
            <a:r>
              <a:rPr kumimoji="0" lang="en-US" altLang="en-US" b="1" i="0" u="none" strike="noStrike" cap="none" normalizeH="0" baseline="0" dirty="0" err="1">
                <a:ln>
                  <a:noFill/>
                </a:ln>
                <a:effectLst/>
                <a:latin typeface="Söhne Mono"/>
              </a:rPr>
              <a:t>sklearn.model_selection</a:t>
            </a:r>
            <a:r>
              <a:rPr kumimoji="0" lang="en-US" altLang="en-US" b="0" i="0" u="none" strike="noStrike" cap="none" normalizeH="0" baseline="0" dirty="0">
                <a:ln>
                  <a:noFill/>
                </a:ln>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effectLst/>
                <a:latin typeface="Söhne"/>
              </a:rPr>
              <a:t>Evaluation Metrics</a:t>
            </a:r>
            <a:r>
              <a:rPr kumimoji="0" lang="en-US" altLang="en-US" b="0" i="0" u="none" strike="noStrike" cap="none" normalizeH="0" baseline="0" dirty="0">
                <a:ln>
                  <a:noFill/>
                </a:ln>
                <a:effectLst/>
                <a:latin typeface="Söhne"/>
              </a:rPr>
              <a:t>: While accuracy is a common metric for evaluating classification models, it's also important to consider other metrics such as precision, recall, and F1-score, especially if the classes are imbalanced. You've used </a:t>
            </a:r>
            <a:r>
              <a:rPr kumimoji="0" lang="en-US" altLang="en-US" b="1" i="0" u="none" strike="noStrike" cap="none" normalizeH="0" baseline="0" dirty="0" err="1">
                <a:ln>
                  <a:noFill/>
                </a:ln>
                <a:effectLst/>
                <a:latin typeface="Söhne Mono"/>
              </a:rPr>
              <a:t>classification_report</a:t>
            </a:r>
            <a:r>
              <a:rPr kumimoji="0" lang="en-US" altLang="en-US" b="1" i="0" u="none" strike="noStrike" cap="none" normalizeH="0" baseline="0" dirty="0">
                <a:ln>
                  <a:noFill/>
                </a:ln>
                <a:effectLst/>
                <a:latin typeface="Söhne Mono"/>
              </a:rPr>
              <a:t>()</a:t>
            </a:r>
            <a:r>
              <a:rPr kumimoji="0" lang="en-US" altLang="en-US" b="0" i="0" u="none" strike="noStrike" cap="none" normalizeH="0" baseline="0" dirty="0">
                <a:ln>
                  <a:noFill/>
                </a:ln>
                <a:effectLst/>
                <a:latin typeface="Söhne"/>
              </a:rPr>
              <a:t> to print these metrics, which is good practice.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effectLst/>
                <a:latin typeface="Söhne"/>
              </a:rPr>
              <a:t>Visualization</a:t>
            </a:r>
            <a:r>
              <a:rPr kumimoji="0" lang="en-US" altLang="en-US" b="0" i="0" u="none" strike="noStrike" cap="none" normalizeH="0" baseline="0" dirty="0">
                <a:ln>
                  <a:noFill/>
                </a:ln>
                <a:effectLst/>
                <a:latin typeface="Söhne"/>
              </a:rPr>
              <a:t>: Your use of visualizations such as histograms, boxplots, and heatmaps is commendable. Visualizations are essential for understanding the data and model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effectLst/>
                <a:latin typeface="Söhne"/>
              </a:rPr>
              <a:t>Model Interpretation</a:t>
            </a:r>
            <a:r>
              <a:rPr kumimoji="0" lang="en-US" altLang="en-US" b="0" i="0" u="none" strike="noStrike" cap="none" normalizeH="0" baseline="0" dirty="0">
                <a:ln>
                  <a:noFill/>
                </a:ln>
                <a:effectLst/>
                <a:latin typeface="Söhne"/>
              </a:rPr>
              <a:t>: After training the models, it's helpful to interpret the results and understand which features are most important for classification. For decision tree models, you can visualize the tree structure to gain insights into how the model makes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effectLst/>
                <a:latin typeface="Söhne"/>
              </a:rPr>
              <a:t>Code Comments</a:t>
            </a:r>
            <a:r>
              <a:rPr kumimoji="0" lang="en-US" altLang="en-US" b="0" i="0" u="none" strike="noStrike" cap="none" normalizeH="0" baseline="0" dirty="0">
                <a:ln>
                  <a:noFill/>
                </a:ln>
                <a:effectLst/>
                <a:latin typeface="Söhne"/>
              </a:rPr>
              <a:t>: Adding comments to your code explaining each step or block of code can improve readability and make it easier for others to understand your implementation.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Arial" panose="020B0604020202020204" pitchFamily="34"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902</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Söhne Mono</vt:lpstr>
      <vt:lpstr>Times New Roman</vt:lpstr>
      <vt:lpstr>Trebuchet MS</vt:lpstr>
      <vt:lpstr>Office Theme</vt:lpstr>
      <vt:lpstr>JEYA ARAVINTH S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Name:JEYA ARAVINTH S</dc:title>
  <dc:creator>JEYA ARAVINTH S</dc:creator>
  <cp:lastModifiedBy>JEYA ARAVINTH S</cp:lastModifiedBy>
  <cp:revision>4</cp:revision>
  <dcterms:created xsi:type="dcterms:W3CDTF">2024-04-03T15:42:27Z</dcterms:created>
  <dcterms:modified xsi:type="dcterms:W3CDTF">2024-04-04T05:25:21Z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