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uario de Microsoft Office" initials="Office" lastIdx="1" clrIdx="0">
    <p:extLst/>
  </p:cmAuthor>
  <p:cmAuthor id="2" name="Usuario de Microsoft Office" initials="Office [2]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0"/>
    <p:restoredTop sz="94643"/>
  </p:normalViewPr>
  <p:slideViewPr>
    <p:cSldViewPr snapToGrid="0" snapToObjects="1">
      <p:cViewPr varScale="1">
        <p:scale>
          <a:sx n="61" d="100"/>
          <a:sy n="61" d="100"/>
        </p:scale>
        <p:origin x="232" y="1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commentAuthors" Target="commentAuthors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4-06T15:34:01.404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  <p:cm authorId="2" dt="2017-04-06T15:34:02.131" idx="1">
    <p:pos x="146" y="146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C633830-2244-49AE-BC4A-47F415C177C6}" type="datetimeFigureOut">
              <a:rPr lang="en-US" smtClean="0"/>
              <a:pPr/>
              <a:t>4/6/17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accent1"/>
                </a:solidFill>
              </a:defRPr>
            </a:lvl1pPr>
          </a:lstStyle>
          <a:p>
            <a:fld id="{2AC27A5A-7290-4DE1-BA94-4BE8A8E57DC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478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4/6/17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98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3C633830-2244-49AE-BC4A-47F415C177C6}" type="datetimeFigureOut">
              <a:rPr lang="en-US" smtClean="0"/>
              <a:t>4/6/17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2AC27A5A-7290-4DE1-BA94-4BE8A8E57DCF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6643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4/6/17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176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accent1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fld id="{3C633830-2244-49AE-BC4A-47F415C177C6}" type="datetimeFigureOut">
              <a:rPr lang="en-US" smtClean="0"/>
              <a:pPr/>
              <a:t>4/6/17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37737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4/6/17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484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4/6/17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544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4/6/17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413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4/6/17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898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4/6/17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575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4/6/17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594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accent1"/>
                </a:solidFill>
                <a:latin typeface="+mj-lt"/>
              </a:defRPr>
            </a:lvl1pPr>
          </a:lstStyle>
          <a:p>
            <a:fld id="{3C633830-2244-49AE-BC4A-47F415C177C6}" type="datetimeFigureOut">
              <a:rPr lang="en-US" smtClean="0"/>
              <a:pPr/>
              <a:t>4/6/17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accent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2AC27A5A-7290-4DE1-BA94-4BE8A8E57DC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175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588477" y="4837807"/>
            <a:ext cx="3298723" cy="1673972"/>
          </a:xfrm>
        </p:spPr>
        <p:txBody>
          <a:bodyPr>
            <a:normAutofit fontScale="92500" lnSpcReduction="10000"/>
          </a:bodyPr>
          <a:lstStyle/>
          <a:p>
            <a:r>
              <a:rPr lang="es-ES_tradnl" dirty="0" smtClean="0"/>
              <a:t>- Sergio García Urdiales</a:t>
            </a:r>
          </a:p>
          <a:p>
            <a:r>
              <a:rPr lang="es-ES_tradnl" dirty="0" smtClean="0"/>
              <a:t>- Mario Martínez Alfonso</a:t>
            </a:r>
          </a:p>
          <a:p>
            <a:r>
              <a:rPr lang="es-ES_tradnl" dirty="0" smtClean="0"/>
              <a:t>- Laila Pascual Clemente</a:t>
            </a:r>
          </a:p>
          <a:p>
            <a:r>
              <a:rPr lang="es-ES_tradnl" dirty="0" smtClean="0"/>
              <a:t>- Jesús Perales Hernández</a:t>
            </a:r>
            <a:br>
              <a:rPr lang="es-ES_tradnl" dirty="0" smtClean="0"/>
            </a:br>
            <a:endParaRPr lang="es-ES_tradnl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241312" y="1295693"/>
            <a:ext cx="7347165" cy="1658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700" b="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dirty="0" smtClean="0"/>
              <a:t>Crisantemo</a:t>
            </a:r>
            <a:endParaRPr lang="es-ES_tradnl" dirty="0"/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1393712" y="5321616"/>
            <a:ext cx="6314777" cy="706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mtClean="0"/>
              <a:t>Herramienta colaborativa de gestión de actividades (GTD)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9318702" cy="1581356"/>
          </a:xfrm>
        </p:spPr>
        <p:txBody>
          <a:bodyPr>
            <a:normAutofit/>
          </a:bodyPr>
          <a:lstStyle/>
          <a:p>
            <a:r>
              <a:rPr lang="es-ES_tradnl" dirty="0" smtClean="0"/>
              <a:t>¿Qué es y para qué es un GDT?</a:t>
            </a:r>
            <a:br>
              <a:rPr lang="es-ES_tradnl" dirty="0" smtClean="0"/>
            </a:b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2000" y="1694985"/>
            <a:ext cx="10381783" cy="892098"/>
          </a:xfrm>
        </p:spPr>
        <p:txBody>
          <a:bodyPr>
            <a:normAutofit/>
          </a:bodyPr>
          <a:lstStyle/>
          <a:p>
            <a:r>
              <a:rPr lang="es-ES_tradnl" sz="2800" dirty="0" smtClean="0"/>
              <a:t>Es un método de gestión de las actividades.</a:t>
            </a:r>
          </a:p>
          <a:p>
            <a:pPr marL="0" indent="0">
              <a:buNone/>
            </a:pPr>
            <a:endParaRPr lang="es-ES_tradnl" sz="2800" dirty="0"/>
          </a:p>
        </p:txBody>
      </p:sp>
      <p:sp>
        <p:nvSpPr>
          <p:cNvPr id="5" name="Esquina doblada 4"/>
          <p:cNvSpPr/>
          <p:nvPr/>
        </p:nvSpPr>
        <p:spPr>
          <a:xfrm>
            <a:off x="1271240" y="2587083"/>
            <a:ext cx="4795024" cy="2899317"/>
          </a:xfrm>
          <a:prstGeom prst="foldedCorner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ES_tradnl" sz="2400" dirty="0"/>
          </a:p>
          <a:p>
            <a:r>
              <a:rPr lang="es-ES_tradnl" sz="2800" dirty="0"/>
              <a:t>Una persona necesita librar su mente de las tareas pendientes guardándolas en un lugar específico.</a:t>
            </a:r>
            <a:br>
              <a:rPr lang="es-ES_tradnl" sz="2800" dirty="0"/>
            </a:br>
            <a:endParaRPr lang="es-ES_tradnl" sz="2800" dirty="0"/>
          </a:p>
        </p:txBody>
      </p:sp>
      <p:sp>
        <p:nvSpPr>
          <p:cNvPr id="8" name="Llamada de nube 7"/>
          <p:cNvSpPr/>
          <p:nvPr/>
        </p:nvSpPr>
        <p:spPr>
          <a:xfrm>
            <a:off x="7006684" y="1405054"/>
            <a:ext cx="5185316" cy="3278459"/>
          </a:xfrm>
          <a:prstGeom prst="cloudCallou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2400" dirty="0">
                <a:solidFill>
                  <a:schemeClr val="tx1"/>
                </a:solidFill>
              </a:rPr>
              <a:t>Liberamos la mente de recordar lo que hay que hacer, concentrándose en </a:t>
            </a:r>
            <a:r>
              <a:rPr lang="es-ES_tradnl" sz="2400" dirty="0" smtClean="0">
                <a:solidFill>
                  <a:schemeClr val="tx1"/>
                </a:solidFill>
              </a:rPr>
              <a:t>la realización de las tareas.</a:t>
            </a:r>
            <a:endParaRPr lang="es-ES_tradnl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41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riángulo 13"/>
          <p:cNvSpPr/>
          <p:nvPr/>
        </p:nvSpPr>
        <p:spPr>
          <a:xfrm>
            <a:off x="7685222" y="3680647"/>
            <a:ext cx="3317357" cy="21028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Entregas parciales y regulares.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10667998" cy="1099001"/>
          </a:xfrm>
        </p:spPr>
        <p:txBody>
          <a:bodyPr>
            <a:normAutofit/>
          </a:bodyPr>
          <a:lstStyle/>
          <a:p>
            <a:r>
              <a:rPr lang="es-ES_tradnl" dirty="0" smtClean="0"/>
              <a:t>¿Qu</a:t>
            </a:r>
            <a:r>
              <a:rPr lang="es-ES_tradnl" dirty="0" smtClean="0"/>
              <a:t>é es SCRUM?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12628" y="1658679"/>
            <a:ext cx="10366742" cy="1212112"/>
          </a:xfrm>
        </p:spPr>
        <p:txBody>
          <a:bodyPr>
            <a:normAutofit/>
          </a:bodyPr>
          <a:lstStyle/>
          <a:p>
            <a:r>
              <a:rPr lang="es-ES_tradnl" sz="2800" dirty="0" smtClean="0"/>
              <a:t>Proceso en el que se aplican de manera regular un conjunto de buenas pr</a:t>
            </a:r>
            <a:r>
              <a:rPr lang="es-ES_tradnl" sz="2800" dirty="0" smtClean="0"/>
              <a:t>ácticas para </a:t>
            </a:r>
            <a:r>
              <a:rPr lang="es-ES_tradnl" sz="2800" b="1" dirty="0" smtClean="0"/>
              <a:t>trabajar colaborativamente</a:t>
            </a:r>
            <a:r>
              <a:rPr lang="es-ES_tradnl" sz="2800" dirty="0" smtClean="0"/>
              <a:t>, en </a:t>
            </a:r>
            <a:r>
              <a:rPr lang="es-ES_tradnl" sz="2800" b="1" dirty="0" smtClean="0"/>
              <a:t>equipo</a:t>
            </a:r>
            <a:r>
              <a:rPr lang="es-ES_tradnl" sz="2800" dirty="0"/>
              <a:t>.</a:t>
            </a:r>
            <a:endParaRPr lang="es-ES_tradnl" sz="2800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912628" y="2870791"/>
            <a:ext cx="5041605" cy="2658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83464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83464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83464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3464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_tradnl" sz="2800" dirty="0" smtClean="0"/>
          </a:p>
          <a:p>
            <a:r>
              <a:rPr lang="es-ES_tradnl" sz="2800" dirty="0" smtClean="0"/>
              <a:t>Bueno para </a:t>
            </a:r>
            <a:r>
              <a:rPr lang="es-ES_tradnl" sz="2800" dirty="0" smtClean="0">
                <a:solidFill>
                  <a:schemeClr val="accent1"/>
                </a:solidFill>
              </a:rPr>
              <a:t>el cliente</a:t>
            </a:r>
          </a:p>
          <a:p>
            <a:r>
              <a:rPr lang="es-ES_tradnl" sz="2800" dirty="0" smtClean="0"/>
              <a:t>Bueno para </a:t>
            </a:r>
            <a:r>
              <a:rPr lang="es-ES_tradnl" sz="2800" dirty="0" smtClean="0">
                <a:solidFill>
                  <a:schemeClr val="accent1"/>
                </a:solidFill>
              </a:rPr>
              <a:t>el equipo</a:t>
            </a:r>
          </a:p>
          <a:p>
            <a:endParaRPr lang="es-ES_tradnl" sz="2800" dirty="0"/>
          </a:p>
        </p:txBody>
      </p:sp>
      <p:sp>
        <p:nvSpPr>
          <p:cNvPr id="5" name="CuadroTexto 4"/>
          <p:cNvSpPr txBox="1"/>
          <p:nvPr/>
        </p:nvSpPr>
        <p:spPr>
          <a:xfrm rot="20556019">
            <a:off x="6224268" y="3079273"/>
            <a:ext cx="2377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Priorizaci</a:t>
            </a:r>
            <a:r>
              <a:rPr lang="es-ES_tradnl" sz="24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ón</a:t>
            </a:r>
            <a:endParaRPr lang="es-ES_tradnl" sz="2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 rot="708139">
            <a:off x="7327981" y="2939509"/>
            <a:ext cx="2105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200" dirty="0">
                <a:solidFill>
                  <a:schemeClr val="accent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Resultados</a:t>
            </a:r>
          </a:p>
          <a:p>
            <a:endParaRPr lang="es-ES_tradnl" sz="2400" dirty="0">
              <a:solidFill>
                <a:schemeClr val="accent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6005690" y="3529779"/>
            <a:ext cx="22483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i="1" dirty="0">
                <a:solidFill>
                  <a:schemeClr val="accent1">
                    <a:lumMod val="75000"/>
                  </a:schemeClr>
                </a:solidFill>
                <a:latin typeface="Adobe Caslon Pro" charset="0"/>
                <a:ea typeface="Adobe Caslon Pro" charset="0"/>
                <a:cs typeface="Adobe Caslon Pro" charset="0"/>
              </a:rPr>
              <a:t>Innovación</a:t>
            </a:r>
          </a:p>
          <a:p>
            <a:endParaRPr lang="es-ES_tradnl" dirty="0"/>
          </a:p>
        </p:txBody>
      </p:sp>
      <p:sp>
        <p:nvSpPr>
          <p:cNvPr id="11" name="Elipse 10"/>
          <p:cNvSpPr/>
          <p:nvPr/>
        </p:nvSpPr>
        <p:spPr>
          <a:xfrm>
            <a:off x="5911837" y="3913386"/>
            <a:ext cx="3546771" cy="464083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2400" dirty="0">
                <a:solidFill>
                  <a:schemeClr val="accent1">
                    <a:lumMod val="75000"/>
                  </a:schemeClr>
                </a:solidFill>
              </a:rPr>
              <a:t>Competitividad</a:t>
            </a:r>
            <a:endParaRPr lang="es-ES_tradnl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 rot="1125431">
            <a:off x="8008313" y="3877845"/>
            <a:ext cx="3205969" cy="431379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2400" dirty="0"/>
              <a:t>Requisitos cambiantes</a:t>
            </a:r>
          </a:p>
        </p:txBody>
      </p:sp>
      <p:sp>
        <p:nvSpPr>
          <p:cNvPr id="13" name="Placa 12"/>
          <p:cNvSpPr/>
          <p:nvPr/>
        </p:nvSpPr>
        <p:spPr>
          <a:xfrm>
            <a:off x="6189593" y="4516347"/>
            <a:ext cx="2447257" cy="777955"/>
          </a:xfrm>
          <a:prstGeom prst="plaque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800" dirty="0">
                <a:solidFill>
                  <a:schemeClr val="tx1"/>
                </a:solidFill>
              </a:rPr>
              <a:t>Productividad</a:t>
            </a:r>
            <a:endParaRPr lang="es-ES_tradnl" dirty="0">
              <a:solidFill>
                <a:schemeClr val="tx1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 rot="21310603">
            <a:off x="8022608" y="4292435"/>
            <a:ext cx="2518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>
                <a:solidFill>
                  <a:srgbClr val="00B0F0"/>
                </a:solidFill>
                <a:latin typeface="Adobe Gothic Std B" charset="-127"/>
                <a:ea typeface="Adobe Gothic Std B" charset="-127"/>
                <a:cs typeface="Adobe Gothic Std B" charset="-127"/>
              </a:rPr>
              <a:t>Flexibilidad</a:t>
            </a:r>
            <a:endParaRPr lang="es-ES_tradnl" dirty="0">
              <a:solidFill>
                <a:srgbClr val="00B0F0"/>
              </a:solidFill>
              <a:latin typeface="Adobe Gothic Std B" charset="-127"/>
              <a:ea typeface="Adobe Gothic Std B" charset="-127"/>
              <a:cs typeface="Adobe Gothic Std B" charset="-127"/>
            </a:endParaRPr>
          </a:p>
        </p:txBody>
      </p:sp>
      <p:sp>
        <p:nvSpPr>
          <p:cNvPr id="16" name="CuadroTexto 15"/>
          <p:cNvSpPr txBox="1"/>
          <p:nvPr/>
        </p:nvSpPr>
        <p:spPr>
          <a:xfrm rot="21168740">
            <a:off x="9041818" y="3254398"/>
            <a:ext cx="1254513" cy="46347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_tradnl" sz="2400" b="1" i="1" dirty="0" smtClean="0"/>
              <a:t>Calidad </a:t>
            </a:r>
            <a:endParaRPr lang="es-ES_tradnl" b="1" i="1" dirty="0"/>
          </a:p>
        </p:txBody>
      </p:sp>
      <p:sp>
        <p:nvSpPr>
          <p:cNvPr id="15" name="CuadroTexto 14"/>
          <p:cNvSpPr txBox="1"/>
          <p:nvPr/>
        </p:nvSpPr>
        <p:spPr>
          <a:xfrm rot="598830">
            <a:off x="6012867" y="5333840"/>
            <a:ext cx="17679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_tradnl" sz="2400" dirty="0" smtClean="0">
                <a:solidFill>
                  <a:schemeClr val="accent1"/>
                </a:solidFill>
              </a:rPr>
              <a:t>Constancia de entregas</a:t>
            </a:r>
            <a:endParaRPr lang="es-ES_tradnl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689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10667998" cy="1290387"/>
          </a:xfrm>
        </p:spPr>
        <p:txBody>
          <a:bodyPr>
            <a:normAutofit/>
          </a:bodyPr>
          <a:lstStyle/>
          <a:p>
            <a:r>
              <a:rPr lang="es-ES_tradnl" dirty="0" smtClean="0"/>
              <a:t>Crisantemo: nosotros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2000" y="1850065"/>
            <a:ext cx="10667998" cy="4019107"/>
          </a:xfrm>
        </p:spPr>
        <p:txBody>
          <a:bodyPr/>
          <a:lstStyle/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71653516"/>
      </p:ext>
    </p:extLst>
  </p:cSld>
  <p:clrMapOvr>
    <a:masterClrMapping/>
  </p:clrMapOvr>
</p:sld>
</file>

<file path=ppt/theme/theme1.xml><?xml version="1.0" encoding="utf-8"?>
<a:theme xmlns:a="http://schemas.openxmlformats.org/drawingml/2006/main" name="Titulares">
  <a:themeElements>
    <a:clrScheme name="Titulares">
      <a:dk1>
        <a:sysClr val="windowText" lastClr="000000"/>
      </a:dk1>
      <a:lt1>
        <a:sysClr val="window" lastClr="FFFFFF"/>
      </a:lt1>
      <a:dk2>
        <a:srgbClr val="07151B"/>
      </a:dk2>
      <a:lt2>
        <a:srgbClr val="F2F3F3"/>
      </a:lt2>
      <a:accent1>
        <a:srgbClr val="1C546B"/>
      </a:accent1>
      <a:accent2>
        <a:srgbClr val="606968"/>
      </a:accent2>
      <a:accent3>
        <a:srgbClr val="8D8D35"/>
      </a:accent3>
      <a:accent4>
        <a:srgbClr val="D9A142"/>
      </a:accent4>
      <a:accent5>
        <a:srgbClr val="C47023"/>
      </a:accent5>
      <a:accent6>
        <a:srgbClr val="754D64"/>
      </a:accent6>
      <a:hlink>
        <a:srgbClr val="417E93"/>
      </a:hlink>
      <a:folHlink>
        <a:srgbClr val="A76D89"/>
      </a:folHlink>
    </a:clrScheme>
    <a:fontScheme name="Titulares">
      <a:majorFont>
        <a:latin typeface="Century Schoolbook" panose="02040604050505020304"/>
        <a:ea typeface=""/>
        <a:cs typeface=""/>
      </a:majorFont>
      <a:minorFont>
        <a:latin typeface="Corbel" panose="020B0503020204020204"/>
        <a:ea typeface=""/>
        <a:cs typeface=""/>
      </a:minorFont>
    </a:fontScheme>
    <a:fmtScheme name="Titular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12434FFF-CE4A-40FC-99FF-CA1400F2E6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156</TotalTime>
  <Words>134</Words>
  <Application>Microsoft Macintosh PowerPoint</Application>
  <PresentationFormat>Panorámica</PresentationFormat>
  <Paragraphs>27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1" baseType="lpstr">
      <vt:lpstr>Abadi MT Condensed Light</vt:lpstr>
      <vt:lpstr>Adobe Caslon Pro</vt:lpstr>
      <vt:lpstr>Adobe Gothic Std B</vt:lpstr>
      <vt:lpstr>Century Schoolbook</vt:lpstr>
      <vt:lpstr>Corbel</vt:lpstr>
      <vt:lpstr>Arial</vt:lpstr>
      <vt:lpstr>Titulares</vt:lpstr>
      <vt:lpstr>Presentación de PowerPoint</vt:lpstr>
      <vt:lpstr>¿Qué es y para qué es un GDT? </vt:lpstr>
      <vt:lpstr>¿Qué es SCRUM?</vt:lpstr>
      <vt:lpstr>Crisantemo: nosotros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Usuario de Microsoft Office</cp:lastModifiedBy>
  <cp:revision>4</cp:revision>
  <dcterms:created xsi:type="dcterms:W3CDTF">2017-04-06T11:24:47Z</dcterms:created>
  <dcterms:modified xsi:type="dcterms:W3CDTF">2017-04-06T14:10:51Z</dcterms:modified>
</cp:coreProperties>
</file>