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2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126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69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22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87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3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6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5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0-76635-9" TargetMode="External"/><Relationship Id="rId2" Type="http://schemas.openxmlformats.org/officeDocument/2006/relationships/hyperlink" Target="https://www.ijeat.org/wp-content/uploads/papers/v8i3S/C11410283S1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lyticsvidhya.com/blog/2020/10/feature-selection-techniques-in-machine-learning/" TargetMode="External"/><Relationship Id="rId4" Type="http://schemas.openxmlformats.org/officeDocument/2006/relationships/hyperlink" Target="https://www.datasciencecentral.com/select-important-variables-using-boruta-algorith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myweb.sabanciuniv.edu/rdehkharghani/files/2016/02/The-Morgan-Kaufmann-Series-in-Data-Management-Systems-Jiawei-Han-Micheline-Kamber-Jian-Pei-Data-Mining.-Concepts-and-Techniques-3rd-Edition-Morgan-Kaufmann-2011.pdf" TargetMode="External"/><Relationship Id="rId3" Type="http://schemas.openxmlformats.org/officeDocument/2006/relationships/hyperlink" Target="https://www.researchgate.net/profile/I-Ketut-Enriko/publication/313717803_Heart_disease_prediction_system_using_k-Nearest_neighbor_algorithm_with_simplified_patient%27s_health_parameters/links/5c5f07a492851c48a9c5f96c/Heart-disease-prediction-system-using-k-Nearest-neighbor-algorithm-with-simplified-patients-health-parameters.pdf" TargetMode="External"/><Relationship Id="rId7" Type="http://schemas.openxmlformats.org/officeDocument/2006/relationships/hyperlink" Target="https://www.researchgate.net/publication/2948052_KNN_Model-Based_Approach_in_Classification/link/0fcfd50a47d7fcd0d8000000/download" TargetMode="External"/><Relationship Id="rId2" Type="http://schemas.openxmlformats.org/officeDocument/2006/relationships/hyperlink" Target="https://scholar.google.com/scholar?hl=en&amp;as_sdt=0%2C5&amp;q=Heart%2BDisease%2BPrediction%2BSystem%2Busing%2Bk-Nearest%2BNeighbor%2BAlgorithm%2Bwith%2BSimplified%2BPatient%27s%2BHealth%2BParameters&amp;bt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holar.google.com/scholar?hl=en&amp;as_sdt=0%2C5&amp;q=KNN%2BModel-Based%2BApproach%2Bin%2BClassification&amp;btnG" TargetMode="External"/><Relationship Id="rId5" Type="http://schemas.openxmlformats.org/officeDocument/2006/relationships/hyperlink" Target="https://www.sciencedirect.com/science/article/pii/S2212017313004945" TargetMode="External"/><Relationship Id="rId4" Type="http://schemas.openxmlformats.org/officeDocument/2006/relationships/hyperlink" Target="https://scholar.google.com/scholar?hl=en&amp;as_sdt=0%2C5&amp;q=Classification%2Bof%2BHeart%2BDisease%2BUsing%2BK-%2BNearest%2BNeighbor%2Band%2BGenetic%2BAlgorithm&amp;bt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260" y="1327290"/>
            <a:ext cx="6507480" cy="118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09" marR="5080" indent="-448945">
              <a:lnSpc>
                <a:spcPct val="100200"/>
              </a:lnSpc>
              <a:spcBef>
                <a:spcPts val="100"/>
              </a:spcBef>
            </a:pPr>
            <a:r>
              <a:rPr sz="3800" dirty="0">
                <a:solidFill>
                  <a:srgbClr val="5C3030"/>
                </a:solidFill>
              </a:rPr>
              <a:t>Heart</a:t>
            </a:r>
            <a:r>
              <a:rPr sz="3800" spc="-170" dirty="0">
                <a:solidFill>
                  <a:srgbClr val="5C3030"/>
                </a:solidFill>
              </a:rPr>
              <a:t> </a:t>
            </a:r>
            <a:r>
              <a:rPr sz="3800" dirty="0">
                <a:solidFill>
                  <a:srgbClr val="5C3030"/>
                </a:solidFill>
              </a:rPr>
              <a:t>Attack</a:t>
            </a:r>
            <a:r>
              <a:rPr sz="3800" spc="-20" dirty="0">
                <a:solidFill>
                  <a:srgbClr val="5C3030"/>
                </a:solidFill>
              </a:rPr>
              <a:t> </a:t>
            </a:r>
            <a:r>
              <a:rPr sz="3800" dirty="0">
                <a:solidFill>
                  <a:srgbClr val="5C3030"/>
                </a:solidFill>
              </a:rPr>
              <a:t>Risk</a:t>
            </a:r>
            <a:r>
              <a:rPr sz="3800" spc="-15" dirty="0">
                <a:solidFill>
                  <a:srgbClr val="5C3030"/>
                </a:solidFill>
              </a:rPr>
              <a:t> </a:t>
            </a:r>
            <a:r>
              <a:rPr sz="3800" spc="-10" dirty="0">
                <a:solidFill>
                  <a:srgbClr val="5C3030"/>
                </a:solidFill>
              </a:rPr>
              <a:t>Prediction </a:t>
            </a:r>
            <a:r>
              <a:rPr sz="3800" dirty="0">
                <a:solidFill>
                  <a:srgbClr val="5C3030"/>
                </a:solidFill>
              </a:rPr>
              <a:t>Using</a:t>
            </a:r>
            <a:r>
              <a:rPr sz="3800" spc="-40" dirty="0">
                <a:solidFill>
                  <a:srgbClr val="5C3030"/>
                </a:solidFill>
              </a:rPr>
              <a:t> </a:t>
            </a:r>
            <a:r>
              <a:rPr sz="3800" dirty="0">
                <a:solidFill>
                  <a:srgbClr val="5C3030"/>
                </a:solidFill>
              </a:rPr>
              <a:t>Machine</a:t>
            </a:r>
            <a:r>
              <a:rPr sz="3800" spc="-30" dirty="0">
                <a:solidFill>
                  <a:srgbClr val="5C3030"/>
                </a:solidFill>
              </a:rPr>
              <a:t> </a:t>
            </a:r>
            <a:r>
              <a:rPr sz="3800" spc="-10" dirty="0">
                <a:solidFill>
                  <a:srgbClr val="5C3030"/>
                </a:solidFill>
              </a:rPr>
              <a:t>Learning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4876800" y="3181350"/>
            <a:ext cx="141732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10" dirty="0">
                <a:solidFill>
                  <a:srgbClr val="AE7A51"/>
                </a:solidFill>
                <a:latin typeface="Arial MT"/>
                <a:cs typeface="Arial MT"/>
              </a:rPr>
              <a:t>Submitted</a:t>
            </a:r>
            <a:r>
              <a:rPr sz="1750" spc="-35" dirty="0">
                <a:solidFill>
                  <a:srgbClr val="AE7A51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AE7A51"/>
                </a:solidFill>
                <a:latin typeface="Arial MT"/>
                <a:cs typeface="Arial MT"/>
              </a:rPr>
              <a:t>By-</a:t>
            </a:r>
            <a:endParaRPr sz="1750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11872"/>
              </p:ext>
            </p:extLst>
          </p:nvPr>
        </p:nvGraphicFramePr>
        <p:xfrm>
          <a:off x="4876800" y="3620490"/>
          <a:ext cx="3886200" cy="24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125">
                <a:tc>
                  <a:txBody>
                    <a:bodyPr/>
                    <a:lstStyle/>
                    <a:p>
                      <a:pPr marL="31750">
                        <a:lnSpc>
                          <a:spcPts val="1930"/>
                        </a:lnSpc>
                      </a:pPr>
                      <a:r>
                        <a:rPr lang="en-US" sz="1750" spc="-20" dirty="0">
                          <a:solidFill>
                            <a:srgbClr val="AE7A51"/>
                          </a:solidFill>
                          <a:latin typeface="Arial MT"/>
                          <a:cs typeface="Arial MT"/>
                        </a:rPr>
                        <a:t>Sweety Kumari</a:t>
                      </a:r>
                      <a:endParaRPr sz="175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1930"/>
                        </a:lnSpc>
                      </a:pPr>
                      <a:r>
                        <a:rPr lang="en-US" sz="1750" spc="-10" dirty="0">
                          <a:solidFill>
                            <a:srgbClr val="AE7A51"/>
                          </a:solidFill>
                          <a:latin typeface="Arial MT"/>
                          <a:cs typeface="Arial MT"/>
                        </a:rPr>
                        <a:t>(SBU200137</a:t>
                      </a:r>
                      <a:r>
                        <a:rPr sz="1750" spc="-10" dirty="0">
                          <a:solidFill>
                            <a:srgbClr val="AE7A51"/>
                          </a:solidFill>
                          <a:latin typeface="Arial MT"/>
                          <a:cs typeface="Arial MT"/>
                        </a:rPr>
                        <a:t>)</a:t>
                      </a:r>
                      <a:endParaRPr sz="175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350" y="535335"/>
            <a:ext cx="4477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Preprocessing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1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150" y="1780640"/>
            <a:ext cx="3141980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Here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we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have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checked</a:t>
            </a:r>
            <a:r>
              <a:rPr sz="15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dealt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with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missing</a:t>
            </a:r>
            <a:r>
              <a:rPr sz="15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duplicate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variables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from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the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5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set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these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can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grossly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affect</a:t>
            </a:r>
            <a:r>
              <a:rPr sz="15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the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performance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machine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learning algorithm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(many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algorithms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do</a:t>
            </a:r>
            <a:r>
              <a:rPr sz="1500" spc="-1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not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tolerate</a:t>
            </a:r>
            <a:r>
              <a:rPr sz="1500" spc="-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missing</a:t>
            </a:r>
            <a:r>
              <a:rPr sz="1500" spc="-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data).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8625" y="1177750"/>
            <a:ext cx="4740575" cy="33975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350" y="535335"/>
            <a:ext cx="3549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25" dirty="0"/>
              <a:t> 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687" y="1604186"/>
            <a:ext cx="3216910" cy="15570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6235" marR="5080" indent="-344170">
              <a:lnSpc>
                <a:spcPts val="1710"/>
              </a:lnSpc>
              <a:spcBef>
                <a:spcPts val="229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our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case,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number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negative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cases</a:t>
            </a:r>
            <a:r>
              <a:rPr sz="1500" spc="2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greatly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exceeds</a:t>
            </a:r>
            <a:r>
              <a:rPr sz="15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number</a:t>
            </a:r>
            <a:r>
              <a:rPr sz="15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of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positive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cases.</a:t>
            </a:r>
            <a:endParaRPr sz="1500">
              <a:latin typeface="Calibri"/>
              <a:cs typeface="Calibri"/>
            </a:endParaRPr>
          </a:p>
          <a:p>
            <a:pPr marL="356235" marR="128905" indent="-344170">
              <a:lnSpc>
                <a:spcPts val="1710"/>
              </a:lnSpc>
              <a:buFont typeface="Arial MT"/>
              <a:buChar char="●"/>
              <a:tabLst>
                <a:tab pos="356235" algn="l"/>
              </a:tabLst>
            </a:pPr>
            <a:r>
              <a:rPr sz="1500" spc="-6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address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this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problem.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I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balanced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set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using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Synthetic Minority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Oversampling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Technique (SMOTE).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8925" y="1393400"/>
            <a:ext cx="4730274" cy="235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350" y="535335"/>
            <a:ext cx="3115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Feature</a:t>
            </a:r>
            <a:r>
              <a:rPr spc="-150" dirty="0"/>
              <a:t> </a:t>
            </a:r>
            <a:r>
              <a:rPr spc="-4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687" y="1613330"/>
            <a:ext cx="7680325" cy="21742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56235" marR="5080" indent="-344170">
              <a:lnSpc>
                <a:spcPct val="105000"/>
              </a:lnSpc>
              <a:spcBef>
                <a:spcPts val="1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Having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irrelevant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features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set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can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decrease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accuracy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models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applied,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we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Boruta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Feature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Selection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technique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select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most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important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features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which</a:t>
            </a:r>
            <a:r>
              <a:rPr sz="1500" spc="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33944"/>
                </a:solidFill>
                <a:latin typeface="Calibri"/>
                <a:cs typeface="Calibri"/>
              </a:rPr>
              <a:t>were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later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build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our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model.</a:t>
            </a:r>
            <a:endParaRPr sz="1500">
              <a:latin typeface="Calibri"/>
              <a:cs typeface="Calibri"/>
            </a:endParaRPr>
          </a:p>
          <a:p>
            <a:pPr marL="356235" marR="198120" indent="-344170">
              <a:lnSpc>
                <a:spcPct val="105000"/>
              </a:lnSpc>
              <a:buFont typeface="Arial MT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Boruta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Feature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Selection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algorithm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which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wrapper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method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built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around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random forest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classification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algorithm.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tries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capture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all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important,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interesting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features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50" dirty="0">
                <a:solidFill>
                  <a:srgbClr val="233944"/>
                </a:solidFill>
                <a:latin typeface="Calibri"/>
                <a:cs typeface="Calibri"/>
              </a:rPr>
              <a:t>a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set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with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respect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an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outcome</a:t>
            </a:r>
            <a:r>
              <a:rPr sz="15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variable.</a:t>
            </a:r>
            <a:endParaRPr sz="1500">
              <a:latin typeface="Calibri"/>
              <a:cs typeface="Calibri"/>
            </a:endParaRPr>
          </a:p>
          <a:p>
            <a:pPr marL="353060" marR="578485" indent="-340995" algn="just">
              <a:lnSpc>
                <a:spcPct val="105000"/>
              </a:lnSpc>
              <a:buFont typeface="Arial MT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After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running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algorithm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100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iterations</a:t>
            </a:r>
            <a:r>
              <a:rPr sz="15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top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selected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features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were: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Age,</a:t>
            </a:r>
            <a:r>
              <a:rPr sz="15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total 	cholesterol,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systolic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blood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pressure,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diastolic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blood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pressure,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BMI,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5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rate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5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3944"/>
                </a:solidFill>
                <a:latin typeface="Calibri"/>
                <a:cs typeface="Calibri"/>
              </a:rPr>
              <a:t>blood 	glucose.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536909"/>
            <a:ext cx="342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Important</a:t>
            </a:r>
            <a:r>
              <a:rPr spc="50" dirty="0"/>
              <a:t> </a:t>
            </a:r>
            <a:r>
              <a:rPr spc="-5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699" y="2158226"/>
            <a:ext cx="1900555" cy="19183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age,</a:t>
            </a:r>
            <a:r>
              <a:rPr sz="1800" spc="-7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sys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70" dirty="0">
                <a:solidFill>
                  <a:srgbClr val="233944"/>
                </a:solidFill>
                <a:latin typeface="Calibri"/>
                <a:cs typeface="Calibri"/>
              </a:rPr>
              <a:t>BP,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BMI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total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cholesterol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diabetes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glucose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800" spc="-6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cigs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per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day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3099" y="2156633"/>
            <a:ext cx="1891030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Prevalent</a:t>
            </a:r>
            <a:r>
              <a:rPr sz="1800" spc="-6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Hyp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sex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current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smoker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diabetes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BP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meds</a:t>
            </a:r>
            <a:endParaRPr sz="180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Prevalent</a:t>
            </a:r>
            <a:r>
              <a:rPr sz="1800" spc="-6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stroke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175" y="1331688"/>
            <a:ext cx="4103370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Most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important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found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age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sys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BP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800" b="1" spc="-40" dirty="0">
                <a:solidFill>
                  <a:srgbClr val="233944"/>
                </a:solidFill>
                <a:latin typeface="Calibri"/>
                <a:cs typeface="Calibri"/>
              </a:rPr>
              <a:t>Top</a:t>
            </a:r>
            <a:r>
              <a:rPr sz="1800" b="1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33944"/>
                </a:solidFill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596384"/>
            <a:ext cx="4897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Machine</a:t>
            </a:r>
            <a:r>
              <a:rPr spc="-145" dirty="0"/>
              <a:t> </a:t>
            </a:r>
            <a:r>
              <a:rPr spc="-50" dirty="0"/>
              <a:t>Learning</a:t>
            </a:r>
            <a:r>
              <a:rPr spc="-145" dirty="0"/>
              <a:t> </a:t>
            </a:r>
            <a:r>
              <a:rPr spc="-4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25" y="1520849"/>
            <a:ext cx="7861934" cy="28174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240665" indent="-8890">
              <a:lnSpc>
                <a:spcPct val="116700"/>
              </a:lnSpc>
              <a:spcBef>
                <a:spcPts val="155"/>
              </a:spcBef>
              <a:buSzPct val="92857"/>
              <a:buFont typeface="Arial MT"/>
              <a:buChar char="●"/>
              <a:tabLst>
                <a:tab pos="181610" algn="l"/>
              </a:tabLst>
            </a:pP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	K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Nearest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Neighbor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algorithm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falls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under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Supervised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Learning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category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classification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(most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commonly)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regression.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versatile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algorithm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also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imputing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missing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values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and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resampling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datasets.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name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(K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Nearest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Neighbor)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suggests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considers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K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Nearest</a:t>
            </a:r>
            <a:r>
              <a:rPr sz="14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Neighbors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(Data points)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predict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class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or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continuous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value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new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Datapoint.</a:t>
            </a:r>
            <a:endParaRPr sz="1400">
              <a:latin typeface="Calibri"/>
              <a:cs typeface="Calibri"/>
            </a:endParaRPr>
          </a:p>
          <a:p>
            <a:pPr marL="181610" indent="-177800">
              <a:lnSpc>
                <a:spcPct val="100000"/>
              </a:lnSpc>
              <a:spcBef>
                <a:spcPts val="1645"/>
              </a:spcBef>
              <a:buSzPct val="92857"/>
              <a:buFont typeface="Arial MT"/>
              <a:buChar char="●"/>
              <a:tabLst>
                <a:tab pos="181610" algn="l"/>
              </a:tabLst>
            </a:pPr>
            <a:r>
              <a:rPr sz="1400" spc="-15" dirty="0">
                <a:solidFill>
                  <a:srgbClr val="233944"/>
                </a:solidFill>
                <a:latin typeface="Calibri"/>
                <a:cs typeface="Calibri"/>
              </a:rPr>
              <a:t>K-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NN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non-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parametric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algorithm,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which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means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does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not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make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any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assumption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on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underlying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  <a:p>
            <a:pPr marL="12700" marR="5080" indent="-8890">
              <a:lnSpc>
                <a:spcPct val="120000"/>
              </a:lnSpc>
              <a:spcBef>
                <a:spcPts val="1390"/>
              </a:spcBef>
              <a:buSzPct val="92857"/>
              <a:buFont typeface="Arial MT"/>
              <a:buChar char="●"/>
              <a:tabLst>
                <a:tab pos="181610" algn="l"/>
              </a:tabLst>
            </a:pP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	It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also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called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lazy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learner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algorithm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because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does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not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learn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from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training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set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immediately instead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stores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dataset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time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classification,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performs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an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action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on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dataset.</a:t>
            </a:r>
            <a:endParaRPr sz="1400">
              <a:latin typeface="Calibri"/>
              <a:cs typeface="Calibri"/>
            </a:endParaRPr>
          </a:p>
          <a:p>
            <a:pPr marL="12700" marR="272415" indent="-8890">
              <a:lnSpc>
                <a:spcPct val="120000"/>
              </a:lnSpc>
              <a:spcBef>
                <a:spcPts val="1310"/>
              </a:spcBef>
              <a:buSzPct val="92857"/>
              <a:buFont typeface="Arial MT"/>
              <a:buChar char="●"/>
              <a:tabLst>
                <a:tab pos="181610" algn="l"/>
              </a:tabLst>
            </a:pP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	KNN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algorithm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at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training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phase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just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stores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dataset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when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gets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new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data,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then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4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classifies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that</a:t>
            </a:r>
            <a:r>
              <a:rPr sz="14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into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category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that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much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similar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33944"/>
                </a:solidFill>
                <a:latin typeface="Calibri"/>
                <a:cs typeface="Calibri"/>
              </a:rPr>
              <a:t>new</a:t>
            </a:r>
            <a:r>
              <a:rPr sz="14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33944"/>
                </a:solidFill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903385"/>
            <a:ext cx="3365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Evaluation</a:t>
            </a:r>
            <a:r>
              <a:rPr spc="-150" dirty="0"/>
              <a:t> </a:t>
            </a:r>
            <a:r>
              <a:rPr spc="-114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1175" y="2258563"/>
            <a:ext cx="3873674" cy="2227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2175" y="1530552"/>
            <a:ext cx="7303134" cy="268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evaluation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process,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confusion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matrix,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accuracy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score,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sensitivity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specificity</a:t>
            </a:r>
            <a:r>
              <a:rPr sz="1300" spc="2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are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used.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confusion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matrix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table-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like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structure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which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there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are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true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values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predicted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values,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called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true</a:t>
            </a:r>
            <a:r>
              <a:rPr sz="13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positive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and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true</a:t>
            </a:r>
            <a:r>
              <a:rPr sz="13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negative.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30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In</a:t>
            </a:r>
            <a:r>
              <a:rPr sz="1500" spc="-10" dirty="0">
                <a:latin typeface="Calibri"/>
                <a:cs typeface="Calibri"/>
              </a:rPr>
              <a:t> Figure,</a:t>
            </a:r>
            <a:endParaRPr sz="1500">
              <a:latin typeface="Calibri"/>
              <a:cs typeface="Calibri"/>
            </a:endParaRPr>
          </a:p>
          <a:p>
            <a:pPr marL="203200" marR="608393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P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positive, 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negative,</a:t>
            </a:r>
            <a:endParaRPr sz="1500">
              <a:latin typeface="Calibri"/>
              <a:cs typeface="Calibri"/>
            </a:endParaRPr>
          </a:p>
          <a:p>
            <a:pPr marL="203200" marR="559498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TP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true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positive, </a:t>
            </a:r>
            <a:r>
              <a:rPr sz="1500" dirty="0">
                <a:latin typeface="Calibri"/>
                <a:cs typeface="Calibri"/>
              </a:rPr>
              <a:t>FN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false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negative, </a:t>
            </a:r>
            <a:r>
              <a:rPr sz="1500" dirty="0">
                <a:latin typeface="Calibri"/>
                <a:cs typeface="Calibri"/>
              </a:rPr>
              <a:t>FP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false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positive, </a:t>
            </a:r>
            <a:r>
              <a:rPr sz="1500" dirty="0">
                <a:latin typeface="Calibri"/>
                <a:cs typeface="Calibri"/>
              </a:rPr>
              <a:t>TN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true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negative.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300" y="451734"/>
            <a:ext cx="4404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Evaluation</a:t>
            </a:r>
            <a:r>
              <a:rPr spc="-125" dirty="0"/>
              <a:t> </a:t>
            </a:r>
            <a:r>
              <a:rPr spc="-135" dirty="0"/>
              <a:t>Process</a:t>
            </a:r>
            <a:r>
              <a:rPr spc="-75" dirty="0"/>
              <a:t> </a:t>
            </a:r>
            <a:r>
              <a:rPr spc="-25" dirty="0"/>
              <a:t>Cont.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82275" y="1372863"/>
            <a:ext cx="7505700" cy="2032635"/>
            <a:chOff x="782275" y="1372863"/>
            <a:chExt cx="7505700" cy="2032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7738" y="1372863"/>
              <a:ext cx="3914774" cy="704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275" y="2704975"/>
              <a:ext cx="2809874" cy="695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1925" y="2700213"/>
              <a:ext cx="2686049" cy="7048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13225" y="3817538"/>
            <a:ext cx="24587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Specifity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measure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how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well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classifier identifies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negative cases.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7900" y="3817538"/>
            <a:ext cx="22021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Sensitivity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proportion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actual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positive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got </a:t>
            </a:r>
            <a:r>
              <a:rPr sz="1400" spc="-10" dirty="0">
                <a:latin typeface="Calibri"/>
                <a:cs typeface="Calibri"/>
              </a:rPr>
              <a:t>predicted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positive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true </a:t>
            </a:r>
            <a:r>
              <a:rPr sz="1400" spc="-10" dirty="0">
                <a:latin typeface="Calibri"/>
                <a:cs typeface="Calibri"/>
              </a:rPr>
              <a:t>positive).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647434"/>
            <a:ext cx="3909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Result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114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411630"/>
            <a:ext cx="1928495" cy="310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84.45%.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Specificity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76.51%.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70600"/>
              </a:lnSpc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Sensitivity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94.77%.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True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Negative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=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495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False</a:t>
            </a:r>
            <a:r>
              <a:rPr sz="1800" spc="-7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Positive</a:t>
            </a:r>
            <a:r>
              <a:rPr sz="1800" spc="-7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=</a:t>
            </a:r>
            <a:r>
              <a:rPr sz="1800" spc="-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152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False</a:t>
            </a:r>
            <a:r>
              <a:rPr sz="1800" spc="-6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Negative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=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26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True</a:t>
            </a:r>
            <a:r>
              <a:rPr sz="1800" spc="-6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Positive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=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472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349" y="1226725"/>
            <a:ext cx="4995613" cy="32944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647434"/>
            <a:ext cx="2349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Future</a:t>
            </a:r>
            <a:r>
              <a:rPr spc="-155" dirty="0"/>
              <a:t> </a:t>
            </a:r>
            <a:r>
              <a:rPr spc="-10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373277"/>
            <a:ext cx="7310755" cy="240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Today’s,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world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most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computerized,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distributed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not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utilizing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properly.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By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analyzing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available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can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also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use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unknown patterns.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future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scope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project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prediction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attack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by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using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advanced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techniques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algorithms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less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time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complexity.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work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can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be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enhanced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by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developing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web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application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based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on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algorithm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well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using</a:t>
            </a:r>
            <a:r>
              <a:rPr sz="1700" spc="50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larger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dataset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compared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one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this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analysis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which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will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help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to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provide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better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results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help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health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professionals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predicting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attack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effectively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700" spc="-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efficiently.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647434"/>
            <a:ext cx="19615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373277"/>
            <a:ext cx="7280909" cy="1748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With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increasing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number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deaths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due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attack,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has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become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mandatory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develop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system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predict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attacks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233944"/>
                </a:solidFill>
                <a:latin typeface="Calibri"/>
                <a:cs typeface="Calibri"/>
              </a:rPr>
              <a:t>effectively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accurately.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motivation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study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was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find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most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efficient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way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7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detection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of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attack.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This</a:t>
            </a:r>
            <a:r>
              <a:rPr sz="17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study</a:t>
            </a:r>
            <a:r>
              <a:rPr sz="1700" spc="-1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can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then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be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used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as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simple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screening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tool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all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that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we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need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to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do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is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to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input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ones: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age,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BMI,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systolic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diastolic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blood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Georgia"/>
                <a:cs typeface="Georgia"/>
              </a:rPr>
              <a:t>pressures,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heart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spc="-20" dirty="0">
                <a:solidFill>
                  <a:srgbClr val="292929"/>
                </a:solidFill>
                <a:latin typeface="Georgia"/>
                <a:cs typeface="Georgia"/>
              </a:rPr>
              <a:t>rate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blood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glucose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levels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after</a:t>
            </a:r>
            <a:r>
              <a:rPr sz="15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which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model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can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be</a:t>
            </a:r>
            <a:r>
              <a:rPr sz="15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run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it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outputs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</a:t>
            </a:r>
            <a:r>
              <a:rPr sz="15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Georgia"/>
                <a:cs typeface="Georgia"/>
              </a:rPr>
              <a:t>prediction.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Contents: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96" y="1033245"/>
            <a:ext cx="2251075" cy="36709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Motivation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Objectives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30" dirty="0">
                <a:solidFill>
                  <a:srgbClr val="233944"/>
                </a:solidFill>
                <a:latin typeface="Calibri"/>
                <a:cs typeface="Calibri"/>
              </a:rPr>
              <a:t>Tools 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6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technologies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Literature</a:t>
            </a:r>
            <a:r>
              <a:rPr sz="1600" spc="-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Survey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Methodology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Dataset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Model</a:t>
            </a:r>
            <a:r>
              <a:rPr sz="16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development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Evaluation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Process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Result</a:t>
            </a:r>
            <a:r>
              <a:rPr sz="16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6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discussion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Future</a:t>
            </a:r>
            <a:r>
              <a:rPr sz="16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scope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Conclusion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References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647434"/>
            <a:ext cx="1972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524087"/>
            <a:ext cx="7266940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 indent="-198120">
              <a:lnSpc>
                <a:spcPct val="100000"/>
              </a:lnSpc>
              <a:spcBef>
                <a:spcPts val="100"/>
              </a:spcBef>
              <a:buClr>
                <a:srgbClr val="233944"/>
              </a:buClr>
              <a:buSzPct val="92857"/>
              <a:buAutoNum type="arabicPlain"/>
              <a:tabLst>
                <a:tab pos="210185" algn="l"/>
              </a:tabLst>
            </a:pPr>
            <a:r>
              <a:rPr sz="1400"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2"/>
              </a:rPr>
              <a:t>https://www.ijeat.org/wp-</a:t>
            </a:r>
            <a:r>
              <a:rPr sz="1400" u="heavy" spc="-1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2"/>
              </a:rPr>
              <a:t>content/uploads/papers/v8i3S/C11410283S19.pdf</a:t>
            </a:r>
            <a:endParaRPr sz="1400">
              <a:latin typeface="Calibri"/>
              <a:cs typeface="Calibri"/>
            </a:endParaRPr>
          </a:p>
          <a:p>
            <a:pPr marL="12700" marR="5080" indent="-635">
              <a:lnSpc>
                <a:spcPct val="186400"/>
              </a:lnSpc>
              <a:buClr>
                <a:srgbClr val="233944"/>
              </a:buClr>
              <a:buSzPct val="92857"/>
              <a:buAutoNum type="arabicPlain"/>
              <a:tabLst>
                <a:tab pos="210185" algn="l"/>
              </a:tabLst>
            </a:pPr>
            <a:r>
              <a:rPr sz="1400"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3"/>
              </a:rPr>
              <a:t>	https://www.nature.com/articles/s41598-020-76635-</a:t>
            </a:r>
            <a:r>
              <a:rPr sz="1400" u="heavy" spc="-5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3"/>
              </a:rPr>
              <a:t>9</a:t>
            </a:r>
            <a:r>
              <a:rPr sz="1400" spc="-50" dirty="0">
                <a:solidFill>
                  <a:srgbClr val="3D459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33944"/>
                </a:solidFill>
                <a:latin typeface="Calibri"/>
                <a:cs typeface="Calibri"/>
              </a:rPr>
              <a:t>[3]</a:t>
            </a:r>
            <a:r>
              <a:rPr sz="1400"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4"/>
              </a:rPr>
              <a:t>https://www.datasciencecentral.com/select-</a:t>
            </a:r>
            <a:r>
              <a:rPr sz="1400" u="heavy" spc="-25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4"/>
              </a:rPr>
              <a:t>important-</a:t>
            </a:r>
            <a:r>
              <a:rPr sz="1400"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4"/>
              </a:rPr>
              <a:t>variables-using-boruta-</a:t>
            </a:r>
            <a:r>
              <a:rPr sz="1400" u="heavy" spc="-1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4"/>
              </a:rPr>
              <a:t>algorithm/</a:t>
            </a:r>
            <a:endParaRPr sz="1400">
              <a:latin typeface="Calibri"/>
              <a:cs typeface="Calibri"/>
            </a:endParaRPr>
          </a:p>
          <a:p>
            <a:pPr marL="12700" marR="5080" indent="-635">
              <a:lnSpc>
                <a:spcPct val="114999"/>
              </a:lnSpc>
              <a:spcBef>
                <a:spcPts val="1200"/>
              </a:spcBef>
              <a:buClr>
                <a:srgbClr val="233944"/>
              </a:buClr>
              <a:buSzPct val="92857"/>
              <a:buAutoNum type="arabicPlain" startAt="4"/>
              <a:tabLst>
                <a:tab pos="210185" algn="l"/>
              </a:tabLst>
            </a:pPr>
            <a:r>
              <a:rPr sz="1400"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5"/>
              </a:rPr>
              <a:t>	https://www.analyticsvidhya.com/blog/2020/10/feature-selection-techniques-</a:t>
            </a:r>
            <a:r>
              <a:rPr sz="1400" u="heavy" spc="-1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5"/>
              </a:rPr>
              <a:t>in-</a:t>
            </a:r>
            <a:r>
              <a:rPr sz="1400"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5"/>
              </a:rPr>
              <a:t>machine-</a:t>
            </a:r>
            <a:r>
              <a:rPr sz="1400" u="heavy" spc="-1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5"/>
              </a:rPr>
              <a:t>learnin</a:t>
            </a:r>
            <a:r>
              <a:rPr sz="1400" spc="-10" dirty="0">
                <a:solidFill>
                  <a:srgbClr val="3D4594"/>
                </a:solidFill>
                <a:latin typeface="Calibri"/>
                <a:cs typeface="Calibri"/>
              </a:rPr>
              <a:t> </a:t>
            </a:r>
            <a:r>
              <a:rPr sz="1400" u="heavy" spc="-25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5"/>
              </a:rPr>
              <a:t>g/</a:t>
            </a:r>
            <a:endParaRPr sz="1400">
              <a:latin typeface="Calibri"/>
              <a:cs typeface="Calibri"/>
            </a:endParaRPr>
          </a:p>
          <a:p>
            <a:pPr marL="210185" indent="-198120">
              <a:lnSpc>
                <a:spcPct val="100000"/>
              </a:lnSpc>
              <a:spcBef>
                <a:spcPts val="1450"/>
              </a:spcBef>
              <a:buClr>
                <a:srgbClr val="233944"/>
              </a:buClr>
              <a:buSzPct val="92857"/>
              <a:buAutoNum type="arabicPlain" startAt="4"/>
              <a:tabLst>
                <a:tab pos="210185" algn="l"/>
              </a:tabLst>
            </a:pPr>
            <a:r>
              <a:rPr sz="1400"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2"/>
              </a:rPr>
              <a:t>https://www.ijeat.org/wp-</a:t>
            </a:r>
            <a:r>
              <a:rPr sz="1400" u="heavy" spc="-1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latin typeface="Calibri"/>
                <a:cs typeface="Calibri"/>
                <a:hlinkClick r:id="rId2"/>
              </a:rPr>
              <a:t>content/uploads/papers/v8i3S/C11410283S19.pdf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3754" y="2296354"/>
            <a:ext cx="2268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0" dirty="0">
                <a:solidFill>
                  <a:srgbClr val="233944"/>
                </a:solidFill>
                <a:latin typeface="Verdana"/>
                <a:cs typeface="Verdana"/>
              </a:rPr>
              <a:t>Thank</a:t>
            </a:r>
            <a:r>
              <a:rPr sz="3200" spc="-145" dirty="0">
                <a:solidFill>
                  <a:srgbClr val="233944"/>
                </a:solidFill>
                <a:latin typeface="Verdana"/>
                <a:cs typeface="Verdana"/>
              </a:rPr>
              <a:t> </a:t>
            </a:r>
            <a:r>
              <a:rPr sz="3200" spc="-175" dirty="0">
                <a:solidFill>
                  <a:srgbClr val="233944"/>
                </a:solidFill>
                <a:latin typeface="Verdana"/>
                <a:cs typeface="Verdana"/>
              </a:rPr>
              <a:t>You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550" y="1044933"/>
            <a:ext cx="7860030" cy="306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621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attack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risk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predictor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an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online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platform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designed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developed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explore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path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machine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learning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.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goal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predict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risk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attack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a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patient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from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collective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data,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so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as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be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able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detect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configurations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at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risk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patient,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therefore,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cases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requiring</a:t>
            </a:r>
            <a:r>
              <a:rPr sz="18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emergency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medical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assistance,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alert</a:t>
            </a:r>
            <a:r>
              <a:rPr sz="18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appropriate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medical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staff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situation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latter.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spcBef>
                <a:spcPts val="1600"/>
              </a:spcBef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By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analyzing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we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can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predict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risk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attack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our</a:t>
            </a:r>
            <a:r>
              <a:rPr sz="18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project.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Machine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learning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algorithms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can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also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be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helpful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providing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vital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statistics,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real-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time</a:t>
            </a:r>
            <a:r>
              <a:rPr sz="18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advanced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analytics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terms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patient’s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disease,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lab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test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results,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blood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pressure,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family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history,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clinical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trial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data,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etc.,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doctors.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350" y="451534"/>
            <a:ext cx="1918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200" y="1122914"/>
            <a:ext cx="4992370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fact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human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life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dependent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proper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functioning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driving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force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behind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this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research.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spc="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crucial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part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our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bodies,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disease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has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become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leading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cause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death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globally.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According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WHO,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an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estimated</a:t>
            </a:r>
            <a:r>
              <a:rPr sz="15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17.9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million</a:t>
            </a:r>
            <a:r>
              <a:rPr sz="15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people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died</a:t>
            </a:r>
            <a:r>
              <a:rPr sz="15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from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disease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5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2016, representing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31%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all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global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deaths.</a:t>
            </a:r>
            <a:r>
              <a:rPr sz="15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all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diseases,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coronary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disease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(aka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heart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attack)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by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far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most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common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most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fatal.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Doctors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scientists</a:t>
            </a:r>
            <a:r>
              <a:rPr sz="15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alike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92929"/>
                </a:solidFill>
                <a:latin typeface="Calibri"/>
                <a:cs typeface="Calibri"/>
              </a:rPr>
              <a:t>have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turned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machine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learning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(ML)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techniques</a:t>
            </a:r>
            <a:r>
              <a:rPr sz="15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develop</a:t>
            </a:r>
            <a:r>
              <a:rPr sz="1500" spc="5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screening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tools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this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because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their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superiority</a:t>
            </a:r>
            <a:r>
              <a:rPr sz="15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5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pattern recognition</a:t>
            </a:r>
            <a:r>
              <a:rPr sz="15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 classification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as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 compared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92929"/>
                </a:solidFill>
                <a:latin typeface="Calibri"/>
                <a:cs typeface="Calibri"/>
              </a:rPr>
              <a:t>other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 traditional statistical</a:t>
            </a:r>
            <a:r>
              <a:rPr sz="15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Calibri"/>
                <a:cs typeface="Calibri"/>
              </a:rPr>
              <a:t>approaches.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0075" y="1091800"/>
            <a:ext cx="3159124" cy="31274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324" y="1170797"/>
            <a:ext cx="7240905" cy="7518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20065" indent="-507365">
              <a:lnSpc>
                <a:spcPct val="100000"/>
              </a:lnSpc>
              <a:spcBef>
                <a:spcPts val="600"/>
              </a:spcBef>
              <a:buFont typeface="MS PGothic"/>
              <a:buChar char="❖"/>
              <a:tabLst>
                <a:tab pos="520065" algn="l"/>
              </a:tabLst>
            </a:pPr>
            <a:r>
              <a:rPr sz="2200" b="1" dirty="0">
                <a:solidFill>
                  <a:srgbClr val="233944"/>
                </a:solidFill>
                <a:latin typeface="Calibri"/>
                <a:cs typeface="Calibri"/>
              </a:rPr>
              <a:t>Problem</a:t>
            </a:r>
            <a:r>
              <a:rPr sz="2200" b="1" spc="-8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33944"/>
                </a:solidFill>
                <a:latin typeface="Calibri"/>
                <a:cs typeface="Calibri"/>
              </a:rPr>
              <a:t>Statement</a:t>
            </a:r>
            <a:endParaRPr sz="22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415"/>
              </a:spcBef>
              <a:buFont typeface="MS PGothic"/>
              <a:buChar char="➢"/>
              <a:tabLst>
                <a:tab pos="97726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Predicting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risk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8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Attack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using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Machine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Learning</a:t>
            </a:r>
            <a:r>
              <a:rPr sz="18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Classifier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324" y="2593705"/>
            <a:ext cx="2858135" cy="10668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20065" indent="-507365">
              <a:lnSpc>
                <a:spcPct val="100000"/>
              </a:lnSpc>
              <a:spcBef>
                <a:spcPts val="600"/>
              </a:spcBef>
              <a:buFont typeface="MS PGothic"/>
              <a:buChar char="❖"/>
              <a:tabLst>
                <a:tab pos="520065" algn="l"/>
              </a:tabLst>
            </a:pPr>
            <a:r>
              <a:rPr sz="2200" b="1" spc="-10" dirty="0">
                <a:solidFill>
                  <a:srgbClr val="233944"/>
                </a:solidFill>
                <a:latin typeface="Calibri"/>
                <a:cs typeface="Calibri"/>
              </a:rPr>
              <a:t>Challenges</a:t>
            </a:r>
            <a:endParaRPr sz="22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415"/>
              </a:spcBef>
              <a:buFont typeface="MS PGothic"/>
              <a:buChar char="➢"/>
              <a:tabLst>
                <a:tab pos="977265" algn="l"/>
              </a:tabLst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collection</a:t>
            </a:r>
            <a:endParaRPr sz="18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325"/>
              </a:spcBef>
              <a:buFont typeface="MS PGothic"/>
              <a:buChar char="➢"/>
              <a:tabLst>
                <a:tab pos="97726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Irregularities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in</a:t>
            </a:r>
            <a:r>
              <a:rPr sz="18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3944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550" y="451534"/>
            <a:ext cx="4161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Tools</a:t>
            </a:r>
            <a:r>
              <a:rPr spc="-114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spc="-9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324" y="1170797"/>
            <a:ext cx="2277110" cy="27844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20065" indent="-507365">
              <a:lnSpc>
                <a:spcPct val="100000"/>
              </a:lnSpc>
              <a:spcBef>
                <a:spcPts val="600"/>
              </a:spcBef>
              <a:buFont typeface="MS PGothic"/>
              <a:buChar char="❖"/>
              <a:tabLst>
                <a:tab pos="520065" algn="l"/>
              </a:tabLst>
            </a:pPr>
            <a:r>
              <a:rPr sz="2200" b="1" spc="-10" dirty="0">
                <a:solidFill>
                  <a:srgbClr val="233944"/>
                </a:solidFill>
                <a:latin typeface="Calibri"/>
                <a:cs typeface="Calibri"/>
              </a:rPr>
              <a:t>Language</a:t>
            </a:r>
            <a:endParaRPr sz="22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415"/>
              </a:spcBef>
              <a:buFont typeface="MS PGothic"/>
              <a:buChar char="➢"/>
              <a:tabLst>
                <a:tab pos="97726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  <a:p>
            <a:pPr marL="520065" indent="-507365">
              <a:lnSpc>
                <a:spcPct val="100000"/>
              </a:lnSpc>
              <a:spcBef>
                <a:spcPts val="305"/>
              </a:spcBef>
              <a:buFont typeface="MS PGothic"/>
              <a:buChar char="❖"/>
              <a:tabLst>
                <a:tab pos="520065" algn="l"/>
              </a:tabLst>
            </a:pPr>
            <a:r>
              <a:rPr sz="2200" b="1" spc="-10" dirty="0">
                <a:solidFill>
                  <a:srgbClr val="233944"/>
                </a:solidFill>
                <a:latin typeface="Calibri"/>
                <a:cs typeface="Calibri"/>
              </a:rPr>
              <a:t>Libraries</a:t>
            </a:r>
            <a:endParaRPr sz="22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415"/>
              </a:spcBef>
              <a:buFont typeface="MS PGothic"/>
              <a:buChar char="➢"/>
              <a:tabLst>
                <a:tab pos="97726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sklearn</a:t>
            </a:r>
            <a:endParaRPr sz="18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325"/>
              </a:spcBef>
              <a:buFont typeface="MS PGothic"/>
              <a:buChar char="➢"/>
              <a:tabLst>
                <a:tab pos="97726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borutapy</a:t>
            </a:r>
            <a:endParaRPr sz="18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320"/>
              </a:spcBef>
              <a:buFont typeface="MS PGothic"/>
              <a:buChar char="➢"/>
              <a:tabLst>
                <a:tab pos="977265" algn="l"/>
              </a:tabLst>
            </a:pP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matplotlib</a:t>
            </a:r>
            <a:endParaRPr sz="1800">
              <a:latin typeface="Calibri"/>
              <a:cs typeface="Calibri"/>
            </a:endParaRPr>
          </a:p>
          <a:p>
            <a:pPr marL="520065" indent="-507365">
              <a:lnSpc>
                <a:spcPct val="100000"/>
              </a:lnSpc>
              <a:spcBef>
                <a:spcPts val="310"/>
              </a:spcBef>
              <a:buFont typeface="MS PGothic"/>
              <a:buChar char="❖"/>
              <a:tabLst>
                <a:tab pos="520065" algn="l"/>
              </a:tabLst>
            </a:pPr>
            <a:r>
              <a:rPr sz="2200" b="1" spc="-10" dirty="0">
                <a:solidFill>
                  <a:srgbClr val="233944"/>
                </a:solidFill>
                <a:latin typeface="Calibri"/>
                <a:cs typeface="Calibri"/>
              </a:rPr>
              <a:t>Platform</a:t>
            </a:r>
            <a:endParaRPr sz="22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409"/>
              </a:spcBef>
              <a:buFont typeface="MS PGothic"/>
              <a:buChar char="➢"/>
              <a:tabLst>
                <a:tab pos="977265" algn="l"/>
              </a:tabLst>
            </a:pPr>
            <a:r>
              <a:rPr sz="1800" dirty="0">
                <a:solidFill>
                  <a:srgbClr val="233944"/>
                </a:solidFill>
                <a:latin typeface="Calibri"/>
                <a:cs typeface="Calibri"/>
              </a:rPr>
              <a:t>Google</a:t>
            </a:r>
            <a:r>
              <a:rPr sz="1800" spc="-8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3944"/>
                </a:solidFill>
                <a:latin typeface="Calibri"/>
                <a:cs typeface="Calibri"/>
              </a:rPr>
              <a:t>Collab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135" dirty="0"/>
              <a:t> </a:t>
            </a:r>
            <a:r>
              <a:rPr spc="-45" dirty="0"/>
              <a:t>Survey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117475" indent="-8890">
              <a:lnSpc>
                <a:spcPct val="114999"/>
              </a:lnSpc>
              <a:spcBef>
                <a:spcPts val="100"/>
              </a:spcBef>
              <a:buSzPct val="81250"/>
              <a:buFont typeface="Arial MT"/>
              <a:buChar char="●"/>
              <a:tabLst>
                <a:tab pos="207010" algn="l"/>
              </a:tabLst>
            </a:pPr>
            <a:r>
              <a:rPr dirty="0"/>
              <a:t>	I</a:t>
            </a:r>
            <a:r>
              <a:rPr spc="-45" dirty="0"/>
              <a:t> </a:t>
            </a:r>
            <a:r>
              <a:rPr dirty="0"/>
              <a:t>Ketut</a:t>
            </a:r>
            <a:r>
              <a:rPr spc="-45" dirty="0"/>
              <a:t> </a:t>
            </a:r>
            <a:r>
              <a:rPr dirty="0"/>
              <a:t>Agung</a:t>
            </a:r>
            <a:r>
              <a:rPr spc="-45" dirty="0"/>
              <a:t> </a:t>
            </a:r>
            <a:r>
              <a:rPr spc="-20" dirty="0"/>
              <a:t>Enriko,</a:t>
            </a:r>
            <a:r>
              <a:rPr spc="-45" dirty="0"/>
              <a:t> </a:t>
            </a:r>
            <a:r>
              <a:rPr dirty="0"/>
              <a:t>Muhammad</a:t>
            </a:r>
            <a:r>
              <a:rPr spc="-45" dirty="0"/>
              <a:t> </a:t>
            </a:r>
            <a:r>
              <a:rPr spc="-10" dirty="0"/>
              <a:t>Suryanegara,</a:t>
            </a:r>
            <a:r>
              <a:rPr spc="-45" dirty="0"/>
              <a:t> </a:t>
            </a:r>
            <a:r>
              <a:rPr dirty="0"/>
              <a:t>Dadang</a:t>
            </a:r>
            <a:r>
              <a:rPr spc="-45" dirty="0"/>
              <a:t> </a:t>
            </a:r>
            <a:r>
              <a:rPr dirty="0"/>
              <a:t>Gunawan</a:t>
            </a:r>
            <a:r>
              <a:rPr spc="-40" dirty="0"/>
              <a:t> </a:t>
            </a:r>
            <a:r>
              <a:rPr dirty="0"/>
              <a:t>“Heart</a:t>
            </a:r>
            <a:r>
              <a:rPr spc="-45" dirty="0"/>
              <a:t> </a:t>
            </a:r>
            <a:r>
              <a:rPr dirty="0"/>
              <a:t>Disease</a:t>
            </a:r>
            <a:r>
              <a:rPr spc="-45" dirty="0"/>
              <a:t> </a:t>
            </a:r>
            <a:r>
              <a:rPr spc="-10" dirty="0"/>
              <a:t>Prediction System</a:t>
            </a:r>
            <a:r>
              <a:rPr spc="-30" dirty="0"/>
              <a:t> </a:t>
            </a:r>
            <a:r>
              <a:rPr dirty="0"/>
              <a:t>using</a:t>
            </a:r>
            <a:r>
              <a:rPr spc="-30" dirty="0"/>
              <a:t> </a:t>
            </a:r>
            <a:r>
              <a:rPr spc="-45" dirty="0"/>
              <a:t>k-</a:t>
            </a:r>
            <a:r>
              <a:rPr spc="-10" dirty="0"/>
              <a:t>Nearest</a:t>
            </a:r>
            <a:r>
              <a:rPr spc="-30" dirty="0"/>
              <a:t> </a:t>
            </a:r>
            <a:r>
              <a:rPr spc="-10" dirty="0"/>
              <a:t>Neighbor</a:t>
            </a:r>
            <a:r>
              <a:rPr spc="-30" dirty="0"/>
              <a:t> </a:t>
            </a:r>
            <a:r>
              <a:rPr spc="-10" dirty="0"/>
              <a:t>Algorithm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Simplified</a:t>
            </a:r>
            <a:r>
              <a:rPr spc="-30" dirty="0"/>
              <a:t> </a:t>
            </a:r>
            <a:r>
              <a:rPr spc="-10" dirty="0"/>
              <a:t>Patient's</a:t>
            </a:r>
            <a:r>
              <a:rPr spc="-30" dirty="0"/>
              <a:t> </a:t>
            </a:r>
            <a:r>
              <a:rPr dirty="0"/>
              <a:t>Health</a:t>
            </a:r>
            <a:r>
              <a:rPr spc="-30" dirty="0"/>
              <a:t> </a:t>
            </a:r>
            <a:r>
              <a:rPr spc="-10" dirty="0"/>
              <a:t>Parameters”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2"/>
              </a:rPr>
              <a:t>Google</a:t>
            </a:r>
            <a:r>
              <a:rPr u="heavy" spc="-4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2"/>
              </a:rPr>
              <a:t>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2"/>
              </a:rPr>
              <a:t>Scholar</a:t>
            </a:r>
            <a:r>
              <a:rPr spc="-20" dirty="0">
                <a:solidFill>
                  <a:srgbClr val="3D4594"/>
                </a:solidFill>
              </a:rPr>
              <a:t> </a:t>
            </a:r>
            <a:r>
              <a:rPr dirty="0"/>
              <a:t>|</a:t>
            </a:r>
            <a:r>
              <a:rPr spc="295" dirty="0"/>
              <a:t>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3"/>
              </a:rPr>
              <a:t>Publisher</a:t>
            </a:r>
            <a:r>
              <a:rPr u="heavy" spc="-35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3"/>
              </a:rPr>
              <a:t> </a:t>
            </a:r>
            <a:r>
              <a:rPr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3"/>
              </a:rPr>
              <a:t>Site</a:t>
            </a:r>
          </a:p>
          <a:p>
            <a:pPr marL="37465" marR="525145" indent="-8890">
              <a:lnSpc>
                <a:spcPct val="114999"/>
              </a:lnSpc>
              <a:spcBef>
                <a:spcPts val="1600"/>
              </a:spcBef>
              <a:buSzPct val="81250"/>
              <a:buFont typeface="Arial MT"/>
              <a:buChar char="●"/>
              <a:tabLst>
                <a:tab pos="207010" algn="l"/>
              </a:tabLst>
            </a:pPr>
            <a:r>
              <a:rPr dirty="0"/>
              <a:t>	M.</a:t>
            </a:r>
            <a:r>
              <a:rPr spc="-30" dirty="0"/>
              <a:t> </a:t>
            </a:r>
            <a:r>
              <a:rPr dirty="0"/>
              <a:t>Akhil</a:t>
            </a:r>
            <a:r>
              <a:rPr spc="-25" dirty="0"/>
              <a:t> </a:t>
            </a:r>
            <a:r>
              <a:rPr spc="-20" dirty="0"/>
              <a:t>jabbar,</a:t>
            </a:r>
            <a:r>
              <a:rPr spc="-30" dirty="0"/>
              <a:t> </a:t>
            </a:r>
            <a:r>
              <a:rPr spc="-10" dirty="0"/>
              <a:t>B.L.Deekshatulu,</a:t>
            </a:r>
            <a:r>
              <a:rPr spc="-25" dirty="0"/>
              <a:t> </a:t>
            </a:r>
            <a:r>
              <a:rPr dirty="0"/>
              <a:t>Priti</a:t>
            </a:r>
            <a:r>
              <a:rPr spc="-25" dirty="0"/>
              <a:t> </a:t>
            </a:r>
            <a:r>
              <a:rPr dirty="0"/>
              <a:t>Chandra</a:t>
            </a:r>
            <a:r>
              <a:rPr spc="-30" dirty="0"/>
              <a:t> </a:t>
            </a:r>
            <a:r>
              <a:rPr spc="-10" dirty="0"/>
              <a:t>“Classification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Heart</a:t>
            </a:r>
            <a:r>
              <a:rPr spc="-25" dirty="0"/>
              <a:t> </a:t>
            </a:r>
            <a:r>
              <a:rPr dirty="0"/>
              <a:t>Disease</a:t>
            </a:r>
            <a:r>
              <a:rPr spc="-25" dirty="0"/>
              <a:t> </a:t>
            </a:r>
            <a:r>
              <a:rPr dirty="0"/>
              <a:t>Using</a:t>
            </a:r>
            <a:r>
              <a:rPr spc="-30" dirty="0"/>
              <a:t> </a:t>
            </a:r>
            <a:r>
              <a:rPr spc="-25" dirty="0"/>
              <a:t>K- </a:t>
            </a:r>
            <a:r>
              <a:rPr spc="-10" dirty="0"/>
              <a:t>Nearest</a:t>
            </a:r>
            <a:r>
              <a:rPr spc="-45" dirty="0"/>
              <a:t> </a:t>
            </a:r>
            <a:r>
              <a:rPr spc="-10" dirty="0"/>
              <a:t>Neighbor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Genetic</a:t>
            </a:r>
            <a:r>
              <a:rPr spc="-45" dirty="0"/>
              <a:t> </a:t>
            </a:r>
            <a:r>
              <a:rPr dirty="0"/>
              <a:t>Algorithm”</a:t>
            </a:r>
            <a:r>
              <a:rPr spc="-25" dirty="0"/>
              <a:t>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4"/>
              </a:rPr>
              <a:t>Google</a:t>
            </a:r>
            <a:r>
              <a:rPr u="heavy" spc="-45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4"/>
              </a:rPr>
              <a:t>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4"/>
              </a:rPr>
              <a:t>Scholar</a:t>
            </a:r>
            <a:r>
              <a:rPr spc="-30" dirty="0">
                <a:solidFill>
                  <a:srgbClr val="3D4594"/>
                </a:solidFill>
              </a:rPr>
              <a:t> </a:t>
            </a:r>
            <a:r>
              <a:rPr dirty="0"/>
              <a:t>|</a:t>
            </a:r>
            <a:r>
              <a:rPr spc="275" dirty="0"/>
              <a:t>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5"/>
              </a:rPr>
              <a:t>Publisher</a:t>
            </a:r>
            <a:r>
              <a:rPr u="heavy" spc="-45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5"/>
              </a:rPr>
              <a:t> </a:t>
            </a:r>
            <a:r>
              <a:rPr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5"/>
              </a:rPr>
              <a:t>Site</a:t>
            </a:r>
          </a:p>
          <a:p>
            <a:pPr marL="37465" marR="5080" indent="-8890">
              <a:lnSpc>
                <a:spcPct val="114999"/>
              </a:lnSpc>
              <a:spcBef>
                <a:spcPts val="1600"/>
              </a:spcBef>
              <a:buSzPct val="81250"/>
              <a:buFont typeface="Arial MT"/>
              <a:buChar char="●"/>
              <a:tabLst>
                <a:tab pos="207010" algn="l"/>
              </a:tabLst>
            </a:pPr>
            <a:r>
              <a:rPr spc="-10" dirty="0"/>
              <a:t>	Gongde</a:t>
            </a:r>
            <a:r>
              <a:rPr spc="-40" dirty="0"/>
              <a:t> </a:t>
            </a:r>
            <a:r>
              <a:rPr dirty="0"/>
              <a:t>Guo,</a:t>
            </a:r>
            <a:r>
              <a:rPr spc="-35" dirty="0"/>
              <a:t> </a:t>
            </a:r>
            <a:r>
              <a:rPr dirty="0"/>
              <a:t>Hui</a:t>
            </a:r>
            <a:r>
              <a:rPr spc="-35" dirty="0"/>
              <a:t> </a:t>
            </a:r>
            <a:r>
              <a:rPr dirty="0"/>
              <a:t>Wang,</a:t>
            </a:r>
            <a:r>
              <a:rPr spc="-35" dirty="0"/>
              <a:t> </a:t>
            </a:r>
            <a:r>
              <a:rPr dirty="0"/>
              <a:t>David</a:t>
            </a:r>
            <a:r>
              <a:rPr spc="-35" dirty="0"/>
              <a:t> </a:t>
            </a:r>
            <a:r>
              <a:rPr dirty="0"/>
              <a:t>Bell</a:t>
            </a:r>
            <a:r>
              <a:rPr spc="-35" dirty="0"/>
              <a:t> </a:t>
            </a:r>
            <a:r>
              <a:rPr dirty="0"/>
              <a:t>,</a:t>
            </a:r>
            <a:r>
              <a:rPr spc="-40" dirty="0"/>
              <a:t> </a:t>
            </a:r>
            <a:r>
              <a:rPr spc="-20" dirty="0"/>
              <a:t>Yaxin</a:t>
            </a:r>
            <a:r>
              <a:rPr spc="-35" dirty="0"/>
              <a:t> </a:t>
            </a:r>
            <a:r>
              <a:rPr dirty="0"/>
              <a:t>Bi</a:t>
            </a:r>
            <a:r>
              <a:rPr spc="-35" dirty="0"/>
              <a:t> </a:t>
            </a:r>
            <a:r>
              <a:rPr dirty="0"/>
              <a:t>,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Kieran</a:t>
            </a:r>
            <a:r>
              <a:rPr spc="-35" dirty="0"/>
              <a:t> </a:t>
            </a:r>
            <a:r>
              <a:rPr dirty="0"/>
              <a:t>Greer</a:t>
            </a:r>
            <a:r>
              <a:rPr spc="290" dirty="0"/>
              <a:t> </a:t>
            </a:r>
            <a:r>
              <a:rPr dirty="0"/>
              <a:t>“KNN</a:t>
            </a:r>
            <a:r>
              <a:rPr spc="-35" dirty="0"/>
              <a:t> </a:t>
            </a:r>
            <a:r>
              <a:rPr spc="-10" dirty="0"/>
              <a:t>Model-</a:t>
            </a:r>
            <a:r>
              <a:rPr dirty="0"/>
              <a:t>Based</a:t>
            </a:r>
            <a:r>
              <a:rPr spc="-35" dirty="0"/>
              <a:t> </a:t>
            </a:r>
            <a:r>
              <a:rPr spc="-10" dirty="0"/>
              <a:t>Approach </a:t>
            </a:r>
            <a:r>
              <a:rPr dirty="0"/>
              <a:t>in</a:t>
            </a:r>
            <a:r>
              <a:rPr spc="-25" dirty="0"/>
              <a:t> </a:t>
            </a:r>
            <a:r>
              <a:rPr spc="-10" dirty="0"/>
              <a:t>Classification”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6"/>
              </a:rPr>
              <a:t>Google</a:t>
            </a:r>
            <a:r>
              <a:rPr u="heavy" spc="-25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6"/>
              </a:rPr>
              <a:t>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6"/>
              </a:rPr>
              <a:t>Scholar</a:t>
            </a:r>
            <a:r>
              <a:rPr spc="-10" dirty="0">
                <a:solidFill>
                  <a:srgbClr val="3D4594"/>
                </a:solidFill>
              </a:rPr>
              <a:t> </a:t>
            </a:r>
            <a:r>
              <a:rPr dirty="0"/>
              <a:t>|</a:t>
            </a:r>
            <a:r>
              <a:rPr spc="320" dirty="0"/>
              <a:t>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7"/>
              </a:rPr>
              <a:t>Publisher</a:t>
            </a:r>
            <a:r>
              <a:rPr u="heavy" spc="-25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7"/>
              </a:rPr>
              <a:t> </a:t>
            </a:r>
            <a:r>
              <a:rPr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7"/>
              </a:rPr>
              <a:t>Site</a:t>
            </a:r>
          </a:p>
          <a:p>
            <a:pPr marL="37465" marR="697230" indent="-8890">
              <a:lnSpc>
                <a:spcPct val="114999"/>
              </a:lnSpc>
              <a:spcBef>
                <a:spcPts val="1600"/>
              </a:spcBef>
              <a:buSzPct val="81250"/>
              <a:buFont typeface="Arial MT"/>
              <a:buChar char="●"/>
              <a:tabLst>
                <a:tab pos="207010" algn="l"/>
              </a:tabLst>
            </a:pPr>
            <a:r>
              <a:rPr dirty="0"/>
              <a:t>	Han,</a:t>
            </a:r>
            <a:r>
              <a:rPr spc="-30" dirty="0"/>
              <a:t> </a:t>
            </a:r>
            <a:r>
              <a:rPr dirty="0"/>
              <a:t>J.,</a:t>
            </a:r>
            <a:r>
              <a:rPr spc="-25" dirty="0"/>
              <a:t> Kamber, </a:t>
            </a:r>
            <a:r>
              <a:rPr dirty="0"/>
              <a:t>M.,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dirty="0"/>
              <a:t>Pei,</a:t>
            </a:r>
            <a:r>
              <a:rPr spc="-30" dirty="0"/>
              <a:t> </a:t>
            </a:r>
            <a:r>
              <a:rPr dirty="0"/>
              <a:t>J.</a:t>
            </a:r>
            <a:r>
              <a:rPr spc="-25" dirty="0"/>
              <a:t> </a:t>
            </a:r>
            <a:r>
              <a:rPr dirty="0"/>
              <a:t>“Data</a:t>
            </a:r>
            <a:r>
              <a:rPr spc="-25" dirty="0"/>
              <a:t> </a:t>
            </a:r>
            <a:r>
              <a:rPr dirty="0"/>
              <a:t>mining:</a:t>
            </a:r>
            <a:r>
              <a:rPr spc="-30" dirty="0"/>
              <a:t> </a:t>
            </a:r>
            <a:r>
              <a:rPr spc="-10" dirty="0"/>
              <a:t>concepts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20" dirty="0"/>
              <a:t>techniques”.</a:t>
            </a:r>
            <a:r>
              <a:rPr spc="-30" dirty="0"/>
              <a:t> </a:t>
            </a:r>
            <a:r>
              <a:rPr spc="-10" dirty="0"/>
              <a:t>Elsevier</a:t>
            </a:r>
            <a:r>
              <a:rPr spc="-25" dirty="0"/>
              <a:t> </a:t>
            </a:r>
            <a:r>
              <a:rPr spc="-10" dirty="0"/>
              <a:t>(2011) </a:t>
            </a:r>
            <a:r>
              <a:rPr u="heavy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8"/>
              </a:rPr>
              <a:t>Publisher</a:t>
            </a:r>
            <a:r>
              <a:rPr u="heavy" spc="-55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8"/>
              </a:rPr>
              <a:t> </a:t>
            </a:r>
            <a:r>
              <a:rPr u="heavy" spc="-20" dirty="0">
                <a:solidFill>
                  <a:srgbClr val="3D4594"/>
                </a:solidFill>
                <a:uFill>
                  <a:solidFill>
                    <a:srgbClr val="3D4594"/>
                  </a:solidFill>
                </a:uFill>
                <a:hlinkClick r:id="rId8"/>
              </a:rPr>
              <a:t>Site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396" y="1794971"/>
            <a:ext cx="3438525" cy="11474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Description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dataset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Preprocessing</a:t>
            </a:r>
            <a:r>
              <a:rPr sz="16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6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dataset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Machine</a:t>
            </a:r>
            <a:r>
              <a:rPr sz="16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Learning</a:t>
            </a:r>
            <a:r>
              <a:rPr sz="16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33944"/>
                </a:solidFill>
                <a:latin typeface="Calibri"/>
                <a:cs typeface="Calibri"/>
              </a:rPr>
              <a:t>classifier</a:t>
            </a:r>
            <a:r>
              <a:rPr sz="16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proposed</a:t>
            </a:r>
            <a:endParaRPr sz="16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Evaluation</a:t>
            </a:r>
            <a:r>
              <a:rPr sz="16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33944"/>
                </a:solidFill>
                <a:latin typeface="Calibri"/>
                <a:cs typeface="Calibri"/>
              </a:rPr>
              <a:t>process</a:t>
            </a:r>
            <a:r>
              <a:rPr sz="16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400" y="975125"/>
            <a:ext cx="4375999" cy="31932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1083" y="2196859"/>
            <a:ext cx="157099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Sex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Total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cholesterol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Current Smoker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Cigarettes</a:t>
            </a:r>
            <a:r>
              <a:rPr sz="13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Per</a:t>
            </a:r>
            <a:r>
              <a:rPr sz="13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Day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BP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Meds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Glucose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5658" y="2177047"/>
            <a:ext cx="2510790" cy="227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Prevalent</a:t>
            </a:r>
            <a:r>
              <a:rPr sz="13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Hyp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Diabetes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Heart</a:t>
            </a:r>
            <a:r>
              <a:rPr sz="13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rate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BMI</a:t>
            </a:r>
            <a:r>
              <a:rPr sz="13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(Body</a:t>
            </a:r>
            <a:r>
              <a:rPr sz="13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Mass</a:t>
            </a:r>
            <a:r>
              <a:rPr sz="13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Index)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Dia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BP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(diastolic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blood</a:t>
            </a:r>
            <a:r>
              <a:rPr sz="1300" spc="-3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pressure)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233944"/>
              </a:buClr>
              <a:buFont typeface="Arial MT"/>
              <a:buChar char="●"/>
            </a:pPr>
            <a:endParaRPr sz="13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Sys</a:t>
            </a:r>
            <a:r>
              <a:rPr sz="13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BP</a:t>
            </a:r>
            <a:r>
              <a:rPr sz="13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(systolic</a:t>
            </a:r>
            <a:r>
              <a:rPr sz="13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blood</a:t>
            </a:r>
            <a:r>
              <a:rPr sz="13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pressure)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275" y="1070205"/>
            <a:ext cx="6900545" cy="91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data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set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is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publicly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available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on</a:t>
            </a:r>
            <a:r>
              <a:rPr sz="15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biolincc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website,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it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is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from</a:t>
            </a:r>
            <a:r>
              <a:rPr sz="15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an</a:t>
            </a:r>
            <a:r>
              <a:rPr sz="15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Georgia"/>
                <a:cs typeface="Georgia"/>
              </a:rPr>
              <a:t>ongoing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cardiovascular</a:t>
            </a:r>
            <a:r>
              <a:rPr sz="15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study</a:t>
            </a:r>
            <a:r>
              <a:rPr sz="15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on</a:t>
            </a:r>
            <a:r>
              <a:rPr sz="15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residents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of</a:t>
            </a:r>
            <a:r>
              <a:rPr sz="15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15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town</a:t>
            </a:r>
            <a:r>
              <a:rPr sz="15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of</a:t>
            </a:r>
            <a:r>
              <a:rPr sz="15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292929"/>
                </a:solidFill>
                <a:latin typeface="Georgia"/>
                <a:cs typeface="Georgia"/>
              </a:rPr>
              <a:t>Framingham,</a:t>
            </a:r>
            <a:r>
              <a:rPr sz="15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Georgia"/>
                <a:cs typeface="Georgia"/>
              </a:rPr>
              <a:t>Massachusetts.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Georgia"/>
              <a:cs typeface="Georgia"/>
            </a:endParaRPr>
          </a:p>
          <a:p>
            <a:pPr marL="431165" indent="-327660">
              <a:lnSpc>
                <a:spcPct val="100000"/>
              </a:lnSpc>
              <a:buFont typeface="Arial MT"/>
              <a:buChar char="●"/>
              <a:tabLst>
                <a:tab pos="431165" algn="l"/>
                <a:tab pos="3557904" algn="l"/>
                <a:tab pos="3886200" algn="l"/>
              </a:tabLst>
            </a:pP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Age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	</a:t>
            </a:r>
            <a:r>
              <a:rPr sz="1300" spc="-570" dirty="0">
                <a:solidFill>
                  <a:srgbClr val="233944"/>
                </a:solidFill>
                <a:latin typeface="Arial MT"/>
                <a:cs typeface="Arial MT"/>
              </a:rPr>
              <a:t>●</a:t>
            </a:r>
            <a:r>
              <a:rPr sz="1300" dirty="0">
                <a:solidFill>
                  <a:srgbClr val="233944"/>
                </a:solidFill>
                <a:latin typeface="Arial MT"/>
                <a:cs typeface="Arial MT"/>
              </a:rPr>
              <a:t>	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Prevalent</a:t>
            </a:r>
            <a:r>
              <a:rPr sz="13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Stroke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1362</Words>
  <Application>Microsoft Office PowerPoint</Application>
  <PresentationFormat>On-screen Show (16:9)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MS PGothic</vt:lpstr>
      <vt:lpstr>Arial</vt:lpstr>
      <vt:lpstr>Arial MT</vt:lpstr>
      <vt:lpstr>Calibri</vt:lpstr>
      <vt:lpstr>Georgia</vt:lpstr>
      <vt:lpstr>Trebuchet MS</vt:lpstr>
      <vt:lpstr>Verdana</vt:lpstr>
      <vt:lpstr>Wingdings 3</vt:lpstr>
      <vt:lpstr>Facet</vt:lpstr>
      <vt:lpstr>Heart Attack Risk Prediction Using Machine Learning</vt:lpstr>
      <vt:lpstr>Contents:</vt:lpstr>
      <vt:lpstr>Introduction</vt:lpstr>
      <vt:lpstr>Motivation</vt:lpstr>
      <vt:lpstr>Objectives</vt:lpstr>
      <vt:lpstr>Tools and Technologies</vt:lpstr>
      <vt:lpstr>Literature Survey</vt:lpstr>
      <vt:lpstr>Methodology</vt:lpstr>
      <vt:lpstr>Dataset</vt:lpstr>
      <vt:lpstr>Preprocessing of Dataset</vt:lpstr>
      <vt:lpstr>Model development</vt:lpstr>
      <vt:lpstr>Feature Selection</vt:lpstr>
      <vt:lpstr>Important Features</vt:lpstr>
      <vt:lpstr>Machine Learning Classifier</vt:lpstr>
      <vt:lpstr>Evaluation Process</vt:lpstr>
      <vt:lpstr>Evaluation Process Cont.</vt:lpstr>
      <vt:lpstr>Result and Discussion</vt:lpstr>
      <vt:lpstr>Future Scope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Heart-Attack-Risk-Prediction-using-Machine-Learning</dc:title>
  <dc:creator>pc</dc:creator>
  <cp:lastModifiedBy>Manish Kumar Patel</cp:lastModifiedBy>
  <cp:revision>2</cp:revision>
  <dcterms:created xsi:type="dcterms:W3CDTF">2024-12-27T06:16:04Z</dcterms:created>
  <dcterms:modified xsi:type="dcterms:W3CDTF">2024-12-29T15:01:09Z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2024-12-27T00:00:00Z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2024-12-27T00:00:00Z</vt:filetime>
  </property>
</Properties>
</file>