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7" r:id="rId4"/>
    <p:sldId id="258" r:id="rId6"/>
    <p:sldId id="259" r:id="rId7"/>
    <p:sldId id="260" r:id="rId8"/>
    <p:sldId id="261" r:id="rId9"/>
    <p:sldId id="262" r:id="rId10"/>
    <p:sldId id="263" r:id="rId11"/>
    <p:sldId id="276" r:id="rId12"/>
    <p:sldId id="287" r:id="rId13"/>
    <p:sldId id="264" r:id="rId14"/>
    <p:sldId id="265" r:id="rId15"/>
    <p:sldId id="266" r:id="rId16"/>
    <p:sldId id="268" r:id="rId17"/>
    <p:sldId id="269" r:id="rId18"/>
    <p:sldId id="270" r:id="rId19"/>
    <p:sldId id="271" r:id="rId20"/>
    <p:sldId id="272" r:id="rId21"/>
    <p:sldId id="273" r:id="rId22"/>
    <p:sldId id="298" r:id="rId23"/>
    <p:sldId id="274" r:id="rId24"/>
    <p:sldId id="300" r:id="rId25"/>
    <p:sldId id="301" r:id="rId26"/>
    <p:sldId id="302" r:id="rId27"/>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实验课程和理论课程，学时那么多</a:t>
            </a:r>
            <a:r>
              <a:rPr lang="en-US" altLang="zh-CN"/>
              <a:t> </a:t>
            </a:r>
            <a:r>
              <a:rPr lang="zh-CN" altLang="en-US"/>
              <a:t>那我们学完干什么</a:t>
            </a:r>
            <a:endParaRPr lang="zh-CN" altLang="en-US"/>
          </a:p>
          <a:p>
            <a:endParaRPr lang="zh-CN" altLang="en-US"/>
          </a:p>
          <a:p>
            <a:r>
              <a:rPr lang="zh-CN" altLang="en-US">
                <a:sym typeface="+mn-ea"/>
              </a:rPr>
              <a:t>可以这么说，只要是电子信息类单位，都离不开这个岗位，各种智能硬件和手机的互联很大程度上靠电磁场与无线技术实现。</a:t>
            </a:r>
            <a:endParaRPr lang="zh-CN" altLang="en-US">
              <a:sym typeface="+mn-ea"/>
            </a:endParaRPr>
          </a:p>
          <a:p>
            <a:endParaRPr lang="zh-CN" altLang="en-US"/>
          </a:p>
          <a:p>
            <a:r>
              <a:rPr lang="zh-CN" altLang="en-US">
                <a:sym typeface="+mn-ea"/>
              </a:rPr>
              <a:t>从前面的介绍可以看到，实践更重要，说明我们要重视知识的应用，那有哪些实际应用呢</a:t>
            </a:r>
            <a:endParaRPr lang="zh-CN" altLang="en-US"/>
          </a:p>
          <a:p>
            <a:r>
              <a:rPr lang="en-US" altLang="zh-CN">
                <a:sym typeface="+mn-ea"/>
              </a:rPr>
              <a:t>wifi </a:t>
            </a:r>
            <a:r>
              <a:rPr lang="zh-CN" altLang="en-US">
                <a:sym typeface="+mn-ea"/>
              </a:rPr>
              <a:t>蓝牙</a:t>
            </a:r>
            <a:r>
              <a:rPr lang="en-US" altLang="zh-CN">
                <a:sym typeface="+mn-ea"/>
              </a:rPr>
              <a:t> 4G 5G</a:t>
            </a:r>
            <a:endParaRPr lang="en-US" altLang="zh-CN"/>
          </a:p>
          <a:p>
            <a:r>
              <a:rPr lang="en-US" altLang="zh-CN">
                <a:sym typeface="+mn-ea"/>
              </a:rPr>
              <a:t>FM</a:t>
            </a:r>
            <a:r>
              <a:rPr lang="zh-CN" altLang="en-US">
                <a:sym typeface="+mn-ea"/>
              </a:rPr>
              <a:t>收音机</a:t>
            </a:r>
            <a:endParaRPr lang="zh-CN" altLang="en-US"/>
          </a:p>
          <a:p>
            <a:r>
              <a:rPr lang="en-US" altLang="zh-CN">
                <a:sym typeface="+mn-ea"/>
              </a:rPr>
              <a:t>NFC/RFID</a:t>
            </a:r>
            <a:endParaRPr lang="zh-CN" altLang="en-US"/>
          </a:p>
          <a:p>
            <a:r>
              <a:rPr lang="zh-CN" altLang="en-US">
                <a:sym typeface="+mn-ea"/>
              </a:rPr>
              <a:t>物联网</a:t>
            </a:r>
            <a:endParaRPr lang="zh-CN" altLang="en-US"/>
          </a:p>
          <a:p>
            <a:r>
              <a:rPr lang="zh-CN" altLang="en-US">
                <a:sym typeface="+mn-ea"/>
              </a:rPr>
              <a:t>自动驾驶</a:t>
            </a:r>
            <a:r>
              <a:rPr lang="en-US" altLang="zh-CN">
                <a:sym typeface="+mn-ea"/>
              </a:rPr>
              <a:t>C2X</a:t>
            </a:r>
            <a:r>
              <a:rPr lang="zh-CN" altLang="en-US">
                <a:sym typeface="+mn-ea"/>
              </a:rPr>
              <a:t>：</a:t>
            </a:r>
            <a:r>
              <a:rPr lang="en-US" altLang="zh-CN">
                <a:sym typeface="+mn-ea"/>
              </a:rPr>
              <a:t>CTC CTI infrustructions </a:t>
            </a:r>
            <a:r>
              <a:rPr lang="zh-CN" altLang="en-US">
                <a:sym typeface="+mn-ea"/>
              </a:rPr>
              <a:t>延迟</a:t>
            </a:r>
            <a:r>
              <a:rPr lang="en-US" altLang="zh-CN">
                <a:sym typeface="+mn-ea"/>
              </a:rPr>
              <a:t> </a:t>
            </a:r>
            <a:r>
              <a:rPr lang="zh-CN" altLang="en-US">
                <a:sym typeface="+mn-ea"/>
              </a:rPr>
              <a:t>速率</a:t>
            </a:r>
            <a:r>
              <a:rPr lang="en-US" altLang="zh-CN">
                <a:sym typeface="+mn-ea"/>
              </a:rPr>
              <a:t> </a:t>
            </a:r>
            <a:r>
              <a:rPr lang="zh-CN" altLang="en-US">
                <a:sym typeface="+mn-ea"/>
              </a:rPr>
              <a:t>准确性</a:t>
            </a:r>
            <a:endParaRPr lang="en-US" altLang="zh-CN"/>
          </a:p>
          <a:p>
            <a:r>
              <a:rPr lang="en-US" altLang="zh-CN">
                <a:sym typeface="+mn-ea"/>
              </a:rPr>
              <a:t>先是车间互联，也就是C2C（Car to Car），其次是汽车与基础设施的互联，即C2I（Car to Infrustructure</a:t>
            </a:r>
            <a:r>
              <a:rPr lang="zh-CN" altLang="en-US">
                <a:sym typeface="+mn-ea"/>
              </a:rPr>
              <a:t>）</a:t>
            </a:r>
            <a:endParaRPr lang="zh-CN" altLang="en-US">
              <a:sym typeface="+mn-ea"/>
            </a:endParaRPr>
          </a:p>
          <a:p>
            <a:r>
              <a:rPr lang="zh-CN" altLang="en-US">
                <a:sym typeface="+mn-ea"/>
              </a:rPr>
              <a:t>做基带，华为</a:t>
            </a:r>
            <a:r>
              <a:rPr lang="en-US" altLang="zh-CN">
                <a:sym typeface="+mn-ea"/>
              </a:rPr>
              <a:t>p50</a:t>
            </a:r>
            <a:r>
              <a:rPr lang="zh-CN" altLang="en-US">
                <a:sym typeface="+mn-ea"/>
              </a:rPr>
              <a:t>没有</a:t>
            </a:r>
            <a:r>
              <a:rPr lang="en-US" altLang="zh-CN">
                <a:sym typeface="+mn-ea"/>
              </a:rPr>
              <a:t>5G </a:t>
            </a:r>
            <a:r>
              <a:rPr lang="zh-CN" altLang="en-US">
                <a:sym typeface="+mn-ea"/>
              </a:rPr>
              <a:t>被制裁了</a:t>
            </a:r>
            <a:endParaRPr lang="en-US" altLang="zh-CN">
              <a:sym typeface="+mn-ea"/>
            </a:endParaRPr>
          </a:p>
          <a:p>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image" Target="../media/image1.jpeg"/><Relationship Id="rId3" Type="http://schemas.openxmlformats.org/officeDocument/2006/relationships/tags" Target="../tags/tag8.xml"/><Relationship Id="rId2" Type="http://schemas.openxmlformats.org/officeDocument/2006/relationships/tags" Target="../tags/tag7.xml"/><Relationship Id="rId10"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image" Target="../media/image1.jpeg"/><Relationship Id="rId2" Type="http://schemas.openxmlformats.org/officeDocument/2006/relationships/tags" Target="../tags/tag1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image" Target="../media/image1.jpeg"/><Relationship Id="rId3" Type="http://schemas.openxmlformats.org/officeDocument/2006/relationships/tags" Target="../tags/tag22.xml"/><Relationship Id="rId2" Type="http://schemas.openxmlformats.org/officeDocument/2006/relationships/tags" Target="../tags/tag21.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image" Target="../media/image1.jpeg"/><Relationship Id="rId3" Type="http://schemas.openxmlformats.org/officeDocument/2006/relationships/tags" Target="../tags/tag31.xml"/><Relationship Id="rId2" Type="http://schemas.openxmlformats.org/officeDocument/2006/relationships/tags" Target="../tags/tag30.xml"/><Relationship Id="rId13" Type="http://schemas.openxmlformats.org/officeDocument/2006/relationships/tags" Target="../tags/tag40.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image" Target="../media/image2.jpeg"/><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image" Target="../media/image1.jpeg"/><Relationship Id="rId3" Type="http://schemas.openxmlformats.org/officeDocument/2006/relationships/tags" Target="../tags/tag52.xml"/><Relationship Id="rId2" Type="http://schemas.openxmlformats.org/officeDocument/2006/relationships/tags" Target="../tags/tag51.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image" Target="../media/image1.jpeg"/><Relationship Id="rId3" Type="http://schemas.openxmlformats.org/officeDocument/2006/relationships/tags" Target="../tags/tag61.xml"/><Relationship Id="rId2" Type="http://schemas.openxmlformats.org/officeDocument/2006/relationships/tags" Target="../tags/tag60.xml"/><Relationship Id="rId10" Type="http://schemas.openxmlformats.org/officeDocument/2006/relationships/tags" Target="../tags/tag67.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image" Target="../media/image1.jpeg"/><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image" Target="../media/image1.jpeg"/><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image" Target="../media/image3.jpeg"/><Relationship Id="rId10" Type="http://schemas.openxmlformats.org/officeDocument/2006/relationships/tags" Target="../tags/tag98.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image" Target="../media/image3.jpeg"/><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image" Target="../media/image3.jpeg"/><Relationship Id="rId10" Type="http://schemas.openxmlformats.org/officeDocument/2006/relationships/tags" Target="../tags/tag11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tags" Target="../tags/tag120.xml"/><Relationship Id="rId7" Type="http://schemas.openxmlformats.org/officeDocument/2006/relationships/tags" Target="../tags/tag119.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image" Target="../media/image3.jpeg"/><Relationship Id="rId12" Type="http://schemas.openxmlformats.org/officeDocument/2006/relationships/tags" Target="../tags/tag124.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ctrTitle" hasCustomPrompt="1"/>
            <p:custDataLst>
              <p:tags r:id="rId4"/>
            </p:custDataLst>
          </p:nvPr>
        </p:nvSpPr>
        <p:spPr>
          <a:xfrm>
            <a:off x="1877400" y="2597580"/>
            <a:ext cx="5389200" cy="899100"/>
          </a:xfrm>
        </p:spPr>
        <p:txBody>
          <a:bodyPr lIns="90000" tIns="46800" rIns="90000" bIns="46800" anchor="b" anchorCtr="0">
            <a:normAutofit/>
          </a:bodyPr>
          <a:lstStyle>
            <a:lvl1pPr algn="dist">
              <a:defRPr sz="5400" b="0" spc="600" baseline="0">
                <a:solidFill>
                  <a:schemeClr val="accent1"/>
                </a:solidFill>
                <a:latin typeface="微软雅黑" panose="020B0503020204020204" charset="-122"/>
                <a:ea typeface="汉仪旗黑-85S" panose="00020600040101010101" pitchFamily="18" charset="-122"/>
              </a:defRPr>
            </a:lvl1pPr>
          </a:lstStyle>
          <a:p>
            <a:r>
              <a:rPr lang="zh-CN" altLang="en-US" dirty="0"/>
              <a:t>单击编辑标题</a:t>
            </a:r>
            <a:endParaRPr lang="zh-CN" altLang="en-US" dirty="0"/>
          </a:p>
        </p:txBody>
      </p:sp>
      <p:sp>
        <p:nvSpPr>
          <p:cNvPr id="3" name="副标题 2"/>
          <p:cNvSpPr>
            <a:spLocks noGrp="1"/>
          </p:cNvSpPr>
          <p:nvPr>
            <p:ph type="subTitle" idx="1" hasCustomPrompt="1"/>
            <p:custDataLst>
              <p:tags r:id="rId5"/>
            </p:custDataLst>
          </p:nvPr>
        </p:nvSpPr>
        <p:spPr>
          <a:xfrm>
            <a:off x="3023550" y="3882366"/>
            <a:ext cx="3096900" cy="376951"/>
          </a:xfrm>
        </p:spPr>
        <p:txBody>
          <a:bodyPr lIns="101600" tIns="38100" rIns="76200" bIns="38100">
            <a:normAutofit/>
          </a:bodyPr>
          <a:lstStyle>
            <a:lvl1pPr marL="0" indent="0" algn="ctr" eaLnBrk="1" fontAlgn="auto" latinLnBrk="0" hangingPunct="1">
              <a:lnSpc>
                <a:spcPct val="100000"/>
              </a:lnSpc>
              <a:buNone/>
              <a:defRPr sz="1050" u="none" strike="noStrike" kern="1200" cap="none" spc="200" normalizeH="0" baseline="0">
                <a:solidFill>
                  <a:schemeClr val="tx1">
                    <a:lumMod val="75000"/>
                    <a:lumOff val="25000"/>
                  </a:schemeClr>
                </a:solidFill>
                <a:uFillTx/>
                <a:latin typeface="微软雅黑" panose="020B050302020402020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6"/>
            </p:custDataLst>
          </p:nvPr>
        </p:nvSpPr>
        <p:spPr>
          <a:xfrm>
            <a:off x="659807" y="6389433"/>
            <a:ext cx="2025000" cy="2376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7"/>
            </p:custDataLst>
          </p:nvPr>
        </p:nvSpPr>
        <p:spPr>
          <a:xfrm>
            <a:off x="3087000" y="6389433"/>
            <a:ext cx="2970000" cy="237600"/>
          </a:xfrm>
        </p:spPr>
        <p:txBody>
          <a:bodyPr/>
          <a:lstStyle>
            <a:lvl1pPr>
              <a:defRPr baseline="0">
                <a:latin typeface="Arial" panose="020B0604020202020204" pitchFamily="34" charset="0"/>
              </a:defRPr>
            </a:lvl1pPr>
          </a:lstStyle>
          <a:p>
            <a:endParaRPr lang="zh-CN" altLang="en-US" dirty="0"/>
          </a:p>
        </p:txBody>
      </p:sp>
      <p:sp>
        <p:nvSpPr>
          <p:cNvPr id="18" name="灯片编号占位符 17"/>
          <p:cNvSpPr>
            <a:spLocks noGrp="1"/>
          </p:cNvSpPr>
          <p:nvPr>
            <p:ph type="sldNum" sz="quarter" idx="12"/>
            <p:custDataLst>
              <p:tags r:id="rId8"/>
            </p:custDataLst>
          </p:nvPr>
        </p:nvSpPr>
        <p:spPr>
          <a:xfrm>
            <a:off x="6457950" y="6389433"/>
            <a:ext cx="2025000" cy="237600"/>
          </a:xfrm>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0" y="0"/>
            <a:ext cx="9144000" cy="6858000"/>
            <a:chOff x="0" y="0"/>
            <a:chExt cx="12192000" cy="6858000"/>
          </a:xfrm>
        </p:grpSpPr>
        <p:pic>
          <p:nvPicPr>
            <p:cNvPr id="11" name="图片 10"/>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矩形 11"/>
            <p:cNvSpPr/>
            <p:nvPr userDrawn="1">
              <p:custDataLst>
                <p:tags r:id="rId5"/>
              </p:custDataLst>
            </p:nvPr>
          </p:nvSpPr>
          <p:spPr>
            <a:xfrm>
              <a:off x="0" y="0"/>
              <a:ext cx="12192000" cy="6858000"/>
            </a:xfrm>
            <a:prstGeom prst="rect">
              <a:avLst/>
            </a:prstGeom>
            <a:solidFill>
              <a:schemeClr val="bg1">
                <a:alpha val="80000"/>
              </a:schemeClr>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00">
                <a:latin typeface="微软雅黑" panose="020B0503020204020204" charset="-122"/>
                <a:ea typeface="微软雅黑" panose="020B0503020204020204" charset="-122"/>
                <a:cs typeface="Viner Hand ITC" panose="03070502030502020203" charset="0"/>
                <a:sym typeface="+mn-ea"/>
              </a:endParaRPr>
            </a:p>
          </p:txBody>
        </p:sp>
      </p:grpSp>
      <p:sp>
        <p:nvSpPr>
          <p:cNvPr id="2" name="标题 1"/>
          <p:cNvSpPr>
            <a:spLocks noGrp="1"/>
          </p:cNvSpPr>
          <p:nvPr>
            <p:ph type="title"/>
            <p:custDataLst>
              <p:tags r:id="rId6"/>
            </p:custDataLst>
          </p:nvPr>
        </p:nvSpPr>
        <p:spPr>
          <a:xfrm>
            <a:off x="502411" y="498479"/>
            <a:ext cx="8139178" cy="331473"/>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18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7"/>
            </p:custDataLst>
          </p:nvPr>
        </p:nvSpPr>
        <p:spPr>
          <a:xfrm>
            <a:off x="502411" y="1626121"/>
            <a:ext cx="8139178" cy="404168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8"/>
            </p:custDataLst>
          </p:nvPr>
        </p:nvSpPr>
        <p:spPr>
          <a:xfrm>
            <a:off x="659807" y="6389433"/>
            <a:ext cx="2025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a:xfrm>
            <a:off x="3087000" y="6389433"/>
            <a:ext cx="2970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a:xfrm>
            <a:off x="6457950" y="6389433"/>
            <a:ext cx="2025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图片 8"/>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hasCustomPrompt="1"/>
            <p:custDataLst>
              <p:tags r:id="rId4"/>
            </p:custDataLst>
          </p:nvPr>
        </p:nvSpPr>
        <p:spPr>
          <a:xfrm>
            <a:off x="1619250" y="2736288"/>
            <a:ext cx="5905500" cy="807300"/>
          </a:xfrm>
        </p:spPr>
        <p:txBody>
          <a:bodyPr lIns="90000" tIns="46800" rIns="90000" bIns="46800" anchor="b" anchorCtr="0">
            <a:normAutofit/>
          </a:bodyPr>
          <a:lstStyle>
            <a:lvl1pPr algn="ctr">
              <a:defRPr sz="4800" b="0" u="none" strike="noStrike" kern="1200" cap="none" spc="800" normalizeH="0" baseline="0">
                <a:solidFill>
                  <a:schemeClr val="accent1"/>
                </a:solidFill>
                <a:uFillTx/>
                <a:latin typeface="微软雅黑" panose="020B0503020204020204" charset="-122"/>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5"/>
            </p:custDataLst>
          </p:nvPr>
        </p:nvSpPr>
        <p:spPr>
          <a:xfrm>
            <a:off x="3023550" y="3885918"/>
            <a:ext cx="3096900" cy="398264"/>
          </a:xfrm>
        </p:spPr>
        <p:txBody>
          <a:bodyPr lIns="90000" tIns="46800" rIns="90000" bIns="46800">
            <a:normAutofit/>
          </a:bodyPr>
          <a:lstStyle>
            <a:lvl1pPr marL="0" indent="0" algn="ctr" eaLnBrk="1" fontAlgn="auto" latinLnBrk="0" hangingPunct="1">
              <a:lnSpc>
                <a:spcPct val="100000"/>
              </a:lnSpc>
              <a:buNone/>
              <a:defRPr kumimoji="0" lang="zh-CN" altLang="en-US" sz="1050" b="0" i="0" u="none" strike="noStrike" kern="1200" cap="none" spc="800" normalizeH="0" baseline="0" noProof="1">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6"/>
            </p:custDataLst>
          </p:nvPr>
        </p:nvSpPr>
        <p:spPr>
          <a:xfrm>
            <a:off x="659807" y="6389433"/>
            <a:ext cx="2025000" cy="2376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a:xfrm>
            <a:off x="3087000" y="6389433"/>
            <a:ext cx="2970000" cy="237600"/>
          </a:xfrm>
        </p:spPr>
        <p:txBody>
          <a:bodyPr/>
          <a:lstStyle>
            <a:lvl1pPr>
              <a:defRPr baseline="0">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8"/>
            </p:custDataLst>
          </p:nvPr>
        </p:nvSpPr>
        <p:spPr>
          <a:xfrm>
            <a:off x="6457950" y="6389433"/>
            <a:ext cx="2025000" cy="237600"/>
          </a:xfrm>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0" y="0"/>
            <a:ext cx="9144000" cy="6858000"/>
            <a:chOff x="0" y="0"/>
            <a:chExt cx="12192000" cy="6858000"/>
          </a:xfrm>
        </p:grpSpPr>
        <p:pic>
          <p:nvPicPr>
            <p:cNvPr id="12" name="图片 11"/>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矩形 12"/>
            <p:cNvSpPr/>
            <p:nvPr userDrawn="1">
              <p:custDataLst>
                <p:tags r:id="rId5"/>
              </p:custDataLst>
            </p:nvPr>
          </p:nvSpPr>
          <p:spPr>
            <a:xfrm>
              <a:off x="0" y="0"/>
              <a:ext cx="12192000" cy="6858000"/>
            </a:xfrm>
            <a:prstGeom prst="rect">
              <a:avLst/>
            </a:prstGeom>
            <a:solidFill>
              <a:schemeClr val="bg1">
                <a:alpha val="80000"/>
              </a:schemeClr>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00">
                <a:latin typeface="微软雅黑" panose="020B0503020204020204" charset="-122"/>
                <a:ea typeface="微软雅黑" panose="020B0503020204020204" charset="-122"/>
                <a:cs typeface="Viner Hand ITC" panose="03070502030502020203" charset="0"/>
                <a:sym typeface="+mn-ea"/>
              </a:endParaRPr>
            </a:p>
          </p:txBody>
        </p:sp>
      </p:grpSp>
      <p:sp>
        <p:nvSpPr>
          <p:cNvPr id="2" name="标题 1"/>
          <p:cNvSpPr>
            <a:spLocks noGrp="1"/>
          </p:cNvSpPr>
          <p:nvPr>
            <p:ph type="title"/>
            <p:custDataLst>
              <p:tags r:id="rId6"/>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7"/>
            </p:custDataLst>
          </p:nvPr>
        </p:nvSpPr>
        <p:spPr>
          <a:xfrm>
            <a:off x="502447" y="1626121"/>
            <a:ext cx="3962432" cy="404168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8"/>
            </p:custDataLst>
          </p:nvPr>
        </p:nvSpPr>
        <p:spPr>
          <a:xfrm>
            <a:off x="4679158" y="1626121"/>
            <a:ext cx="3962432" cy="4041680"/>
          </a:xfrm>
        </p:spPr>
        <p:txBody>
          <a:bodyPr>
            <a:noAutofit/>
          </a:bodyPr>
          <a:lstStyle>
            <a:lvl1pPr>
              <a:defRPr sz="1200" u="none" strike="noStrike" kern="1200" cap="none" spc="0" normalizeH="0">
                <a:solidFill>
                  <a:schemeClr val="tx1">
                    <a:lumMod val="75000"/>
                    <a:lumOff val="25000"/>
                  </a:schemeClr>
                </a:solidFill>
                <a:latin typeface="微软雅黑" panose="020B0503020204020204" charset="-122"/>
                <a:ea typeface="微软雅黑" panose="020B0503020204020204" charset="-122"/>
              </a:defRPr>
            </a:lvl1pPr>
            <a:lvl2pPr>
              <a:defRPr sz="1200" u="none" strike="noStrike" kern="1200" cap="none" spc="0" normalizeH="0">
                <a:solidFill>
                  <a:schemeClr val="tx1">
                    <a:lumMod val="75000"/>
                    <a:lumOff val="25000"/>
                  </a:schemeClr>
                </a:solidFill>
                <a:latin typeface="微软雅黑" panose="020B0503020204020204" charset="-122"/>
                <a:ea typeface="微软雅黑" panose="020B0503020204020204" charset="-122"/>
              </a:defRPr>
            </a:lvl2pPr>
            <a:lvl3pPr>
              <a:defRPr sz="1200" u="none" strike="noStrike" kern="1200" cap="none" spc="0" normalizeH="0">
                <a:solidFill>
                  <a:schemeClr val="tx1">
                    <a:lumMod val="75000"/>
                    <a:lumOff val="25000"/>
                  </a:schemeClr>
                </a:solidFill>
                <a:latin typeface="微软雅黑" panose="020B0503020204020204" charset="-122"/>
                <a:ea typeface="微软雅黑" panose="020B0503020204020204" charset="-122"/>
              </a:defRPr>
            </a:lvl3pPr>
            <a:lvl4pPr>
              <a:defRPr sz="1200" u="none" strike="noStrike" kern="1200" cap="none" spc="0" normalizeH="0">
                <a:solidFill>
                  <a:schemeClr val="tx1">
                    <a:lumMod val="75000"/>
                    <a:lumOff val="25000"/>
                  </a:schemeClr>
                </a:solidFill>
                <a:latin typeface="微软雅黑" panose="020B0503020204020204" charset="-122"/>
                <a:ea typeface="微软雅黑" panose="020B0503020204020204" charset="-122"/>
              </a:defRPr>
            </a:lvl4pPr>
            <a:lvl5pPr>
              <a:defRPr sz="1200" u="none" strike="noStrike" kern="1200" cap="none" spc="0" normalizeH="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9"/>
            </p:custDataLst>
          </p:nvPr>
        </p:nvSpPr>
        <p:spPr>
          <a:xfrm>
            <a:off x="659807" y="6389433"/>
            <a:ext cx="2025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0"/>
            </p:custDataLst>
          </p:nvPr>
        </p:nvSpPr>
        <p:spPr>
          <a:xfrm>
            <a:off x="3087000" y="6389433"/>
            <a:ext cx="2970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1"/>
            </p:custDataLst>
          </p:nvPr>
        </p:nvSpPr>
        <p:spPr>
          <a:xfrm>
            <a:off x="6457950" y="6389433"/>
            <a:ext cx="2025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0" y="0"/>
            <a:ext cx="9144000" cy="6858000"/>
            <a:chOff x="0" y="0"/>
            <a:chExt cx="12192000" cy="6858000"/>
          </a:xfrm>
        </p:grpSpPr>
        <p:pic>
          <p:nvPicPr>
            <p:cNvPr id="14" name="图片 13"/>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矩形 14"/>
            <p:cNvSpPr/>
            <p:nvPr userDrawn="1">
              <p:custDataLst>
                <p:tags r:id="rId5"/>
              </p:custDataLst>
            </p:nvPr>
          </p:nvSpPr>
          <p:spPr>
            <a:xfrm>
              <a:off x="0" y="0"/>
              <a:ext cx="12192000" cy="6858000"/>
            </a:xfrm>
            <a:prstGeom prst="rect">
              <a:avLst/>
            </a:prstGeom>
            <a:solidFill>
              <a:schemeClr val="bg1">
                <a:alpha val="80000"/>
              </a:schemeClr>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00">
                <a:latin typeface="微软雅黑" panose="020B0503020204020204" charset="-122"/>
                <a:ea typeface="微软雅黑" panose="020B0503020204020204" charset="-122"/>
                <a:cs typeface="Viner Hand ITC" panose="03070502030502020203" charset="0"/>
                <a:sym typeface="+mn-ea"/>
              </a:endParaRPr>
            </a:p>
          </p:txBody>
        </p:sp>
      </p:grpSp>
      <p:sp>
        <p:nvSpPr>
          <p:cNvPr id="2" name="标题 1"/>
          <p:cNvSpPr>
            <a:spLocks noGrp="1"/>
          </p:cNvSpPr>
          <p:nvPr>
            <p:ph type="title"/>
            <p:custDataLst>
              <p:tags r:id="rId6"/>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7"/>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500" b="0"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8"/>
            </p:custDataLst>
          </p:nvPr>
        </p:nvSpPr>
        <p:spPr>
          <a:xfrm>
            <a:off x="502444" y="2023369"/>
            <a:ext cx="3962400" cy="3701064"/>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9"/>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0"/>
            </p:custDataLst>
          </p:nvPr>
        </p:nvSpPr>
        <p:spPr>
          <a:xfrm>
            <a:off x="4676812" y="2023369"/>
            <a:ext cx="3962432" cy="3701064"/>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1"/>
            </p:custDataLst>
          </p:nvPr>
        </p:nvSpPr>
        <p:spPr>
          <a:xfrm>
            <a:off x="659807" y="6389433"/>
            <a:ext cx="2025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2"/>
            </p:custDataLst>
          </p:nvPr>
        </p:nvSpPr>
        <p:spPr>
          <a:xfrm>
            <a:off x="3087000" y="6389433"/>
            <a:ext cx="2970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3"/>
            </p:custDataLst>
          </p:nvPr>
        </p:nvSpPr>
        <p:spPr>
          <a:xfrm>
            <a:off x="6457950" y="6389433"/>
            <a:ext cx="2025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任意多边形: 形状 5"/>
          <p:cNvSpPr/>
          <p:nvPr>
            <p:custDataLst>
              <p:tags r:id="rId2"/>
            </p:custDataLst>
          </p:nvPr>
        </p:nvSpPr>
        <p:spPr>
          <a:xfrm>
            <a:off x="2" y="0"/>
            <a:ext cx="5304991" cy="6858000"/>
          </a:xfrm>
          <a:custGeom>
            <a:avLst/>
            <a:gdLst>
              <a:gd name="connsiteX0" fmla="*/ 0 w 7073321"/>
              <a:gd name="connsiteY0" fmla="*/ 0 h 6858000"/>
              <a:gd name="connsiteX1" fmla="*/ 3362885 w 7073321"/>
              <a:gd name="connsiteY1" fmla="*/ 0 h 6858000"/>
              <a:gd name="connsiteX2" fmla="*/ 4634891 w 7073321"/>
              <a:gd name="connsiteY2" fmla="*/ 0 h 6858000"/>
              <a:gd name="connsiteX3" fmla="*/ 7073321 w 7073321"/>
              <a:gd name="connsiteY3" fmla="*/ 6858000 h 6858000"/>
              <a:gd name="connsiteX4" fmla="*/ 3362885 w 7073321"/>
              <a:gd name="connsiteY4" fmla="*/ 6858000 h 6858000"/>
              <a:gd name="connsiteX5" fmla="*/ 2171151 w 7073321"/>
              <a:gd name="connsiteY5" fmla="*/ 6858000 h 6858000"/>
              <a:gd name="connsiteX6" fmla="*/ 0 w 707332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73321" h="6858000">
                <a:moveTo>
                  <a:pt x="0" y="0"/>
                </a:moveTo>
                <a:lnTo>
                  <a:pt x="3362885" y="0"/>
                </a:lnTo>
                <a:lnTo>
                  <a:pt x="4634891" y="0"/>
                </a:lnTo>
                <a:lnTo>
                  <a:pt x="7073321" y="6858000"/>
                </a:lnTo>
                <a:lnTo>
                  <a:pt x="3362885" y="6858000"/>
                </a:lnTo>
                <a:lnTo>
                  <a:pt x="2171151" y="6858000"/>
                </a:lnTo>
                <a:lnTo>
                  <a:pt x="0" y="685800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b="1" dirty="0">
              <a:latin typeface="Arial" panose="020B0604020202020204" pitchFamily="34" charset="0"/>
              <a:ea typeface="微软雅黑" panose="020B0503020204020204" charset="-122"/>
            </a:endParaRPr>
          </a:p>
        </p:txBody>
      </p:sp>
      <p:pic>
        <p:nvPicPr>
          <p:cNvPr id="7" name="图片 6"/>
          <p:cNvPicPr>
            <a:picLocks noChangeAspect="1"/>
          </p:cNvPicPr>
          <p:nvPr>
            <p:custDataLst>
              <p:tags r:id="rId3"/>
            </p:custDataLst>
          </p:nvPr>
        </p:nvPicPr>
        <p:blipFill>
          <a:blip r:embed="rId4"/>
          <a:srcRect/>
          <a:stretch>
            <a:fillRect/>
          </a:stretch>
        </p:blipFill>
        <p:spPr>
          <a:xfrm>
            <a:off x="1" y="0"/>
            <a:ext cx="4606175" cy="6858000"/>
          </a:xfrm>
          <a:custGeom>
            <a:avLst/>
            <a:gdLst>
              <a:gd name="connsiteX0" fmla="*/ 0 w 6141567"/>
              <a:gd name="connsiteY0" fmla="*/ 0 h 6858000"/>
              <a:gd name="connsiteX1" fmla="*/ 2431131 w 6141567"/>
              <a:gd name="connsiteY1" fmla="*/ 0 h 6858000"/>
              <a:gd name="connsiteX2" fmla="*/ 3703137 w 6141567"/>
              <a:gd name="connsiteY2" fmla="*/ 0 h 6858000"/>
              <a:gd name="connsiteX3" fmla="*/ 6141567 w 6141567"/>
              <a:gd name="connsiteY3" fmla="*/ 6858000 h 6858000"/>
              <a:gd name="connsiteX4" fmla="*/ 2431131 w 6141567"/>
              <a:gd name="connsiteY4" fmla="*/ 6858000 h 6858000"/>
              <a:gd name="connsiteX5" fmla="*/ 1239397 w 6141567"/>
              <a:gd name="connsiteY5" fmla="*/ 6858000 h 6858000"/>
              <a:gd name="connsiteX6" fmla="*/ 0 w 61415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41567" h="6858000">
                <a:moveTo>
                  <a:pt x="0" y="0"/>
                </a:moveTo>
                <a:lnTo>
                  <a:pt x="2431131" y="0"/>
                </a:lnTo>
                <a:lnTo>
                  <a:pt x="3703137" y="0"/>
                </a:lnTo>
                <a:lnTo>
                  <a:pt x="6141567" y="6858000"/>
                </a:lnTo>
                <a:lnTo>
                  <a:pt x="2431131" y="6858000"/>
                </a:lnTo>
                <a:lnTo>
                  <a:pt x="1239397" y="6858000"/>
                </a:lnTo>
                <a:lnTo>
                  <a:pt x="0" y="6858000"/>
                </a:lnTo>
                <a:close/>
              </a:path>
            </a:pathLst>
          </a:custGeom>
        </p:spPr>
      </p:pic>
      <p:sp>
        <p:nvSpPr>
          <p:cNvPr id="9" name="矩形 8"/>
          <p:cNvSpPr/>
          <p:nvPr userDrawn="1">
            <p:custDataLst>
              <p:tags r:id="rId5"/>
            </p:custDataLst>
          </p:nvPr>
        </p:nvSpPr>
        <p:spPr>
          <a:xfrm>
            <a:off x="185057" y="243785"/>
            <a:ext cx="8773886" cy="637043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 name="标题 1"/>
          <p:cNvSpPr>
            <a:spLocks noGrp="1"/>
          </p:cNvSpPr>
          <p:nvPr>
            <p:ph type="title"/>
            <p:custDataLst>
              <p:tags r:id="rId6"/>
            </p:custDataLst>
          </p:nvPr>
        </p:nvSpPr>
        <p:spPr>
          <a:xfrm>
            <a:off x="4376057" y="716190"/>
            <a:ext cx="4265532"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7"/>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p>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a:lstStyle/>
          <a:p>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0" y="0"/>
            <a:ext cx="9144000" cy="6858000"/>
            <a:chOff x="0" y="0"/>
            <a:chExt cx="12192000" cy="6858000"/>
          </a:xfrm>
        </p:grpSpPr>
        <p:pic>
          <p:nvPicPr>
            <p:cNvPr id="12" name="图片 11"/>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矩形 12"/>
            <p:cNvSpPr/>
            <p:nvPr userDrawn="1">
              <p:custDataLst>
                <p:tags r:id="rId5"/>
              </p:custDataLst>
            </p:nvPr>
          </p:nvSpPr>
          <p:spPr>
            <a:xfrm>
              <a:off x="0" y="0"/>
              <a:ext cx="12192000" cy="6858000"/>
            </a:xfrm>
            <a:prstGeom prst="rect">
              <a:avLst/>
            </a:prstGeom>
            <a:solidFill>
              <a:schemeClr val="bg1">
                <a:alpha val="80000"/>
              </a:schemeClr>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00">
                <a:latin typeface="微软雅黑" panose="020B0503020204020204" charset="-122"/>
                <a:ea typeface="微软雅黑" panose="020B0503020204020204" charset="-122"/>
                <a:cs typeface="Viner Hand ITC" panose="03070502030502020203" charset="0"/>
                <a:sym typeface="+mn-ea"/>
              </a:endParaRPr>
            </a:p>
          </p:txBody>
        </p:sp>
      </p:grpSp>
      <p:sp>
        <p:nvSpPr>
          <p:cNvPr id="2" name="标题 1"/>
          <p:cNvSpPr>
            <a:spLocks noGrp="1"/>
          </p:cNvSpPr>
          <p:nvPr>
            <p:ph type="title"/>
            <p:custDataLst>
              <p:tags r:id="rId6"/>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7"/>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8"/>
            </p:custDataLst>
          </p:nvPr>
        </p:nvSpPr>
        <p:spPr>
          <a:xfrm>
            <a:off x="4679194" y="1626121"/>
            <a:ext cx="3962432" cy="404168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9"/>
            </p:custDataLst>
          </p:nvPr>
        </p:nvSpPr>
        <p:spPr>
          <a:xfrm>
            <a:off x="659807" y="6389433"/>
            <a:ext cx="2025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0"/>
            </p:custDataLst>
          </p:nvPr>
        </p:nvSpPr>
        <p:spPr>
          <a:xfrm>
            <a:off x="3087000" y="6389433"/>
            <a:ext cx="2970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1"/>
            </p:custDataLst>
          </p:nvPr>
        </p:nvSpPr>
        <p:spPr>
          <a:xfrm>
            <a:off x="6457950" y="6389433"/>
            <a:ext cx="2025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9144000" cy="6858000"/>
            <a:chOff x="0" y="0"/>
            <a:chExt cx="12192000" cy="6858000"/>
          </a:xfrm>
        </p:grpSpPr>
        <p:pic>
          <p:nvPicPr>
            <p:cNvPr id="11" name="图片 10"/>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矩形 11"/>
            <p:cNvSpPr/>
            <p:nvPr userDrawn="1">
              <p:custDataLst>
                <p:tags r:id="rId5"/>
              </p:custDataLst>
            </p:nvPr>
          </p:nvSpPr>
          <p:spPr>
            <a:xfrm>
              <a:off x="292800" y="304200"/>
              <a:ext cx="11606400" cy="624960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sp>
        <p:nvSpPr>
          <p:cNvPr id="2" name="竖排标题 1"/>
          <p:cNvSpPr>
            <a:spLocks noGrp="1"/>
          </p:cNvSpPr>
          <p:nvPr>
            <p:ph type="title" orient="vert"/>
            <p:custDataLst>
              <p:tags r:id="rId6"/>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7"/>
            </p:custDataLst>
          </p:nvPr>
        </p:nvSpPr>
        <p:spPr>
          <a:xfrm>
            <a:off x="502444" y="1626113"/>
            <a:ext cx="7371076" cy="4041680"/>
          </a:xfrm>
        </p:spPr>
        <p:txBody>
          <a:bodyPr vert="eaVert"/>
          <a:lstStyle>
            <a:lvl1pPr indent="0" eaLnBrk="1" fontAlgn="auto" latinLnBrk="0" hangingPunct="1">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indent="0" eaLnBrk="1" fontAlgn="auto" latinLnBrk="0" hangingPunct="1">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indent="0" eaLnBrk="1" fontAlgn="auto" latinLnBrk="0" hangingPunct="1">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indent="0" eaLnBrk="1" fontAlgn="auto" latinLnBrk="0" hangingPunct="1">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indent="0" eaLnBrk="1" fontAlgn="auto" latinLnBrk="0" hangingPunct="1">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8"/>
            </p:custDataLst>
          </p:nvPr>
        </p:nvSpPr>
        <p:spPr>
          <a:xfrm>
            <a:off x="659807" y="6389433"/>
            <a:ext cx="2025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a:xfrm>
            <a:off x="3087000" y="6389433"/>
            <a:ext cx="2970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a:xfrm>
            <a:off x="6457950" y="6389433"/>
            <a:ext cx="2025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9144000" cy="6858000"/>
            <a:chOff x="0" y="0"/>
            <a:chExt cx="12192000" cy="6858000"/>
          </a:xfrm>
        </p:grpSpPr>
        <p:pic>
          <p:nvPicPr>
            <p:cNvPr id="11" name="图片 10"/>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矩形 11"/>
            <p:cNvSpPr/>
            <p:nvPr userDrawn="1">
              <p:custDataLst>
                <p:tags r:id="rId5"/>
              </p:custDataLst>
            </p:nvPr>
          </p:nvSpPr>
          <p:spPr>
            <a:xfrm>
              <a:off x="292800" y="304200"/>
              <a:ext cx="11606400" cy="624960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sp>
        <p:nvSpPr>
          <p:cNvPr id="3" name="日期占位符 2"/>
          <p:cNvSpPr>
            <a:spLocks noGrp="1"/>
          </p:cNvSpPr>
          <p:nvPr>
            <p:ph type="dt" sz="half" idx="10"/>
            <p:custDataLst>
              <p:tags r:id="rId6"/>
            </p:custDataLst>
          </p:nvPr>
        </p:nvSpPr>
        <p:spPr>
          <a:xfrm>
            <a:off x="659807" y="6389433"/>
            <a:ext cx="2025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502447" y="1626121"/>
            <a:ext cx="8139178" cy="4041680"/>
          </a:xfrm>
        </p:spPr>
        <p:txBody>
          <a:bodyPr/>
          <a:lstStyle>
            <a:lvl1pPr>
              <a:defRPr u="none" strike="noStrike" kern="1200" cap="none" spc="0" normalizeH="0" baseline="0">
                <a:latin typeface="微软雅黑" panose="020B0503020204020204" charset="-122"/>
                <a:ea typeface="微软雅黑" panose="020B0503020204020204" charset="-122"/>
              </a:defRPr>
            </a:lvl1pPr>
            <a:lvl2pPr>
              <a:defRPr u="none" strike="noStrike" kern="1200" cap="none" spc="0" normalizeH="0" baseline="0">
                <a:latin typeface="微软雅黑" panose="020B0503020204020204" charset="-122"/>
                <a:ea typeface="微软雅黑" panose="020B0503020204020204" charset="-122"/>
              </a:defRPr>
            </a:lvl2pPr>
            <a:lvl3pPr>
              <a:defRPr u="none" strike="noStrike" kern="1200" cap="none" spc="0" normalizeH="0" baseline="0">
                <a:latin typeface="微软雅黑" panose="020B0503020204020204" charset="-122"/>
                <a:ea typeface="微软雅黑" panose="020B0503020204020204" charset="-122"/>
              </a:defRPr>
            </a:lvl3pPr>
            <a:lvl4pPr>
              <a:defRPr u="none" strike="noStrike" kern="1200" cap="none" spc="0" normalizeH="0" baseline="0">
                <a:latin typeface="微软雅黑" panose="020B0503020204020204" charset="-122"/>
                <a:ea typeface="微软雅黑" panose="020B0503020204020204" charset="-122"/>
              </a:defRPr>
            </a:lvl4pPr>
            <a:lvl5pPr>
              <a:defRPr u="none" strike="noStrike" kern="1200" cap="none" spc="0" normalizeH="0"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9" name="图片 8"/>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hasCustomPrompt="1"/>
            <p:custDataLst>
              <p:tags r:id="rId4"/>
            </p:custDataLst>
          </p:nvPr>
        </p:nvSpPr>
        <p:spPr>
          <a:xfrm>
            <a:off x="1647825" y="2597580"/>
            <a:ext cx="5848350" cy="899100"/>
          </a:xfrm>
        </p:spPr>
        <p:txBody>
          <a:bodyPr vert="horz" lIns="90000" tIns="46800" rIns="90000" bIns="46800" rtlCol="0" anchor="b" anchorCtr="0">
            <a:normAutofit/>
          </a:bodyPr>
          <a:lstStyle>
            <a:lvl1pPr marL="0" marR="0" algn="dist" defTabSz="914400" rtl="0" eaLnBrk="1" fontAlgn="auto" latinLnBrk="0" hangingPunct="1">
              <a:lnSpc>
                <a:spcPct val="100000"/>
              </a:lnSpc>
              <a:buNone/>
              <a:defRPr kumimoji="0" lang="zh-CN" altLang="en-US" sz="5400" b="0" i="0" u="none" strike="noStrike" kern="1200" cap="none" spc="600" normalizeH="0" baseline="0" noProof="1" dirty="0">
                <a:solidFill>
                  <a:schemeClr val="accent1"/>
                </a:solidFill>
                <a:uFillTx/>
                <a:latin typeface="微软雅黑" panose="020B0503020204020204" charset="-122"/>
                <a:ea typeface="汉仪旗黑-85S" panose="00020600040101010101" pitchFamily="18" charset="-122"/>
                <a:cs typeface="+mj-cs"/>
                <a:sym typeface="+mn-ea"/>
              </a:defRPr>
            </a:lvl1pPr>
          </a:lstStyle>
          <a:p>
            <a:pPr lvl="0"/>
            <a:r>
              <a:rPr dirty="0">
                <a:sym typeface="+mn-ea"/>
              </a:rPr>
              <a:t>单击编辑标题</a:t>
            </a:r>
            <a:endParaRPr dirty="0">
              <a:sym typeface="+mn-ea"/>
            </a:endParaRPr>
          </a:p>
        </p:txBody>
      </p:sp>
      <p:sp>
        <p:nvSpPr>
          <p:cNvPr id="3" name="日期占位符 2"/>
          <p:cNvSpPr>
            <a:spLocks noGrp="1"/>
          </p:cNvSpPr>
          <p:nvPr>
            <p:ph type="dt" sz="half" idx="10"/>
            <p:custDataLst>
              <p:tags r:id="rId5"/>
            </p:custDataLst>
          </p:nvPr>
        </p:nvSpPr>
        <p:spPr>
          <a:xfrm>
            <a:off x="659807" y="6389433"/>
            <a:ext cx="2025000" cy="2376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lvl1pPr>
              <a:defRPr baseline="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
        <p:nvSpPr>
          <p:cNvPr id="12" name="文本占位符 11"/>
          <p:cNvSpPr>
            <a:spLocks noGrp="1"/>
          </p:cNvSpPr>
          <p:nvPr>
            <p:ph type="body" sz="quarter" idx="13" hasCustomPrompt="1"/>
            <p:custDataLst>
              <p:tags r:id="rId8"/>
            </p:custDataLst>
          </p:nvPr>
        </p:nvSpPr>
        <p:spPr>
          <a:xfrm>
            <a:off x="2938323" y="3859229"/>
            <a:ext cx="3267354" cy="238125"/>
          </a:xfrm>
        </p:spPr>
        <p:txBody>
          <a:bodyPr>
            <a:normAutofit/>
          </a:bodyPr>
          <a:lstStyle>
            <a:lvl1pPr marL="0" indent="0" algn="ctr">
              <a:lnSpc>
                <a:spcPct val="100000"/>
              </a:lnSpc>
              <a:buNone/>
              <a:defRPr sz="1050" spc="800" baseline="0">
                <a:solidFill>
                  <a:schemeClr val="tx1">
                    <a:lumMod val="75000"/>
                    <a:lumOff val="25000"/>
                  </a:schemeClr>
                </a:solidFill>
                <a:latin typeface="微软雅黑" panose="020B0503020204020204" charset="-122"/>
              </a:defRPr>
            </a:lvl1pPr>
            <a:lvl2pPr marL="342900" indent="0" algn="ctr">
              <a:lnSpc>
                <a:spcPct val="100000"/>
              </a:lnSpc>
              <a:buNone/>
              <a:defRPr sz="1050" spc="800" baseline="0">
                <a:solidFill>
                  <a:schemeClr val="tx1">
                    <a:lumMod val="75000"/>
                    <a:lumOff val="25000"/>
                  </a:schemeClr>
                </a:solidFill>
                <a:latin typeface="微软雅黑" panose="020B0503020204020204" charset="-122"/>
              </a:defRPr>
            </a:lvl2pPr>
          </a:lstStyle>
          <a:p>
            <a:pPr lvl="0"/>
            <a:r>
              <a:rPr lang="zh-CN" altLang="en-US" dirty="0"/>
              <a:t>单击此处编辑文本</a:t>
            </a:r>
            <a:endParaRPr lang="zh-CN" altLang="en-US" dirty="0"/>
          </a:p>
          <a:p>
            <a:pPr lvl="1"/>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502411" y="498476"/>
            <a:ext cx="8139178" cy="331473"/>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219551" y="304165"/>
            <a:ext cx="8704898"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 name="标题 1"/>
          <p:cNvSpPr>
            <a:spLocks noGrp="1"/>
          </p:cNvSpPr>
          <p:nvPr>
            <p:ph type="title" hasCustomPrompt="1"/>
            <p:custDataLst>
              <p:tags r:id="rId4"/>
            </p:custDataLst>
          </p:nvPr>
        </p:nvSpPr>
        <p:spPr>
          <a:xfrm>
            <a:off x="961200" y="1339650"/>
            <a:ext cx="7219800" cy="542700"/>
          </a:xfrm>
        </p:spPr>
        <p:txBody>
          <a:bodyPr anchor="ctr"/>
          <a:lstStyle>
            <a:lvl1pPr>
              <a:defRPr sz="2400"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blipFill rotWithShape="1">
          <a:blip r:embed="rId2"/>
          <a:stretch>
            <a:fillRect/>
          </a:stretch>
        </a:blipFill>
        <a:effectLst/>
      </p:bgPr>
    </p:bg>
    <p:spTree>
      <p:nvGrpSpPr>
        <p:cNvPr id="1" name=""/>
        <p:cNvGrpSpPr/>
        <p:nvPr/>
      </p:nvGrpSpPr>
      <p:grpSpPr>
        <a:xfrm>
          <a:off x="0" y="0"/>
          <a:ext cx="0" cy="0"/>
          <a:chOff x="0" y="0"/>
          <a:chExt cx="0" cy="0"/>
        </a:xfrm>
      </p:grpSpPr>
      <p:sp>
        <p:nvSpPr>
          <p:cNvPr id="16" name="矩形 15"/>
          <p:cNvSpPr/>
          <p:nvPr userDrawn="1">
            <p:custDataLst>
              <p:tags r:id="rId3"/>
            </p:custDataLst>
          </p:nvPr>
        </p:nvSpPr>
        <p:spPr>
          <a:xfrm>
            <a:off x="219551" y="304165"/>
            <a:ext cx="8704898"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8" name="矩形 7"/>
          <p:cNvSpPr/>
          <p:nvPr userDrawn="1">
            <p:custDataLst>
              <p:tags r:id="rId4"/>
            </p:custDataLst>
          </p:nvPr>
        </p:nvSpPr>
        <p:spPr>
          <a:xfrm>
            <a:off x="0" y="0"/>
            <a:ext cx="3617595"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0" dirty="0">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5"/>
            </p:custDataLst>
          </p:nvPr>
        </p:nvSpPr>
        <p:spPr>
          <a:xfrm>
            <a:off x="437400" y="880650"/>
            <a:ext cx="2970000" cy="661500"/>
          </a:xfrm>
        </p:spPr>
        <p:txBody>
          <a:bodyPr anchor="ctr"/>
          <a:lstStyle>
            <a:lvl1pPr>
              <a:defRPr sz="2700"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blipFill rotWithShape="1">
          <a:blip r:embed="rId2"/>
          <a:stretch>
            <a:fillRect/>
          </a:stretch>
        </a:blipFill>
        <a:effectLst/>
      </p:bgPr>
    </p:bg>
    <p:spTree>
      <p:nvGrpSpPr>
        <p:cNvPr id="1" name=""/>
        <p:cNvGrpSpPr/>
        <p:nvPr/>
      </p:nvGrpSpPr>
      <p:grpSpPr>
        <a:xfrm>
          <a:off x="0" y="0"/>
          <a:ext cx="0" cy="0"/>
          <a:chOff x="0" y="0"/>
          <a:chExt cx="0" cy="0"/>
        </a:xfrm>
      </p:grpSpPr>
      <p:sp>
        <p:nvSpPr>
          <p:cNvPr id="17" name="矩形 16"/>
          <p:cNvSpPr/>
          <p:nvPr userDrawn="1">
            <p:custDataLst>
              <p:tags r:id="rId3"/>
            </p:custDataLst>
          </p:nvPr>
        </p:nvSpPr>
        <p:spPr>
          <a:xfrm>
            <a:off x="219551" y="304165"/>
            <a:ext cx="8704898"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10" name="矩形 9"/>
          <p:cNvSpPr/>
          <p:nvPr userDrawn="1">
            <p:custDataLst>
              <p:tags r:id="rId4"/>
            </p:custDataLst>
          </p:nvPr>
        </p:nvSpPr>
        <p:spPr>
          <a:xfrm>
            <a:off x="0" y="0"/>
            <a:ext cx="9144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0">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5"/>
            </p:custDataLst>
          </p:nvPr>
        </p:nvSpPr>
        <p:spPr>
          <a:xfrm>
            <a:off x="459000" y="859500"/>
            <a:ext cx="8232300" cy="469800"/>
          </a:xfrm>
        </p:spPr>
        <p:txBody>
          <a:bodyPr anchor="ctr"/>
          <a:lstStyle>
            <a:lvl1pPr algn="ctr">
              <a:defRPr sz="2700"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a:lstStyle>
            <a:lvl1pPr algn="ct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 name="矩形 12"/>
          <p:cNvSpPr/>
          <p:nvPr userDrawn="1">
            <p:custDataLst>
              <p:tags r:id="rId3"/>
            </p:custDataLst>
          </p:nvPr>
        </p:nvSpPr>
        <p:spPr>
          <a:xfrm>
            <a:off x="219551" y="304165"/>
            <a:ext cx="8704898"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8" name="矩形 7"/>
          <p:cNvSpPr/>
          <p:nvPr userDrawn="1">
            <p:custDataLst>
              <p:tags r:id="rId4"/>
            </p:custDataLst>
          </p:nvPr>
        </p:nvSpPr>
        <p:spPr>
          <a:xfrm>
            <a:off x="0" y="5029201"/>
            <a:ext cx="9144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0">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5"/>
            </p:custDataLst>
          </p:nvPr>
        </p:nvSpPr>
        <p:spPr>
          <a:xfrm>
            <a:off x="453600" y="740250"/>
            <a:ext cx="8232300" cy="423900"/>
          </a:xfrm>
        </p:spPr>
        <p:txBody>
          <a:bodyPr anchor="ctr"/>
          <a:lstStyle>
            <a:lvl1pPr algn="ctr">
              <a:defRPr sz="2400"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453628" y="2082600"/>
            <a:ext cx="8243100" cy="24084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445500" y="5306850"/>
            <a:ext cx="8251200" cy="7587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blipFill rotWithShape="1">
          <a:blip r:embed="rId2"/>
          <a:stretch>
            <a:fillRect/>
          </a:stretch>
        </a:blipFill>
        <a:effectLst/>
      </p:bgPr>
    </p:bg>
    <p:spTree>
      <p:nvGrpSpPr>
        <p:cNvPr id="1" name=""/>
        <p:cNvGrpSpPr/>
        <p:nvPr/>
      </p:nvGrpSpPr>
      <p:grpSpPr>
        <a:xfrm>
          <a:off x="0" y="0"/>
          <a:ext cx="0" cy="0"/>
          <a:chOff x="0" y="0"/>
          <a:chExt cx="0" cy="0"/>
        </a:xfrm>
      </p:grpSpPr>
      <p:sp>
        <p:nvSpPr>
          <p:cNvPr id="16" name="矩形 15"/>
          <p:cNvSpPr/>
          <p:nvPr userDrawn="1">
            <p:custDataLst>
              <p:tags r:id="rId3"/>
            </p:custDataLst>
          </p:nvPr>
        </p:nvSpPr>
        <p:spPr>
          <a:xfrm>
            <a:off x="219551" y="304165"/>
            <a:ext cx="8704898"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p>
        </p:txBody>
      </p:sp>
      <p:sp>
        <p:nvSpPr>
          <p:cNvPr id="10" name="矩形 9"/>
          <p:cNvSpPr/>
          <p:nvPr userDrawn="1">
            <p:custDataLst>
              <p:tags r:id="rId4"/>
            </p:custDataLst>
          </p:nvPr>
        </p:nvSpPr>
        <p:spPr>
          <a:xfrm>
            <a:off x="0" y="0"/>
            <a:ext cx="9144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0">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2" name="标题 1"/>
          <p:cNvSpPr>
            <a:spLocks noGrp="1"/>
          </p:cNvSpPr>
          <p:nvPr userDrawn="1">
            <p:ph type="title"/>
            <p:custDataLst>
              <p:tags r:id="rId5"/>
            </p:custDataLst>
          </p:nvPr>
        </p:nvSpPr>
        <p:spPr>
          <a:xfrm>
            <a:off x="434700" y="292846"/>
            <a:ext cx="8278200" cy="331473"/>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6"/>
            </p:custDataLst>
          </p:nvPr>
        </p:nvSpPr>
        <p:spPr>
          <a:xfrm>
            <a:off x="659807" y="6389433"/>
            <a:ext cx="2025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7"/>
            </p:custDataLst>
          </p:nvPr>
        </p:nvSpPr>
        <p:spPr>
          <a:xfrm>
            <a:off x="3087000" y="6389433"/>
            <a:ext cx="2970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a:xfrm>
            <a:off x="6457950" y="6389433"/>
            <a:ext cx="2025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9"/>
            </p:custDataLst>
          </p:nvPr>
        </p:nvSpPr>
        <p:spPr>
          <a:xfrm>
            <a:off x="434700" y="2025000"/>
            <a:ext cx="4006800" cy="21708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userDrawn="1">
            <p:ph sz="quarter" idx="14"/>
            <p:custDataLst>
              <p:tags r:id="rId10"/>
            </p:custDataLst>
          </p:nvPr>
        </p:nvSpPr>
        <p:spPr>
          <a:xfrm>
            <a:off x="4681800" y="2025000"/>
            <a:ext cx="4025700" cy="21708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userDrawn="1">
            <p:ph type="body" sz="quarter" idx="15"/>
            <p:custDataLst>
              <p:tags r:id="rId11"/>
            </p:custDataLst>
          </p:nvPr>
        </p:nvSpPr>
        <p:spPr>
          <a:xfrm>
            <a:off x="429300" y="4914450"/>
            <a:ext cx="4006800" cy="5859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userDrawn="1">
            <p:ph type="body" sz="quarter" idx="16"/>
            <p:custDataLst>
              <p:tags r:id="rId12"/>
            </p:custDataLst>
          </p:nvPr>
        </p:nvSpPr>
        <p:spPr>
          <a:xfrm>
            <a:off x="4689900" y="4910850"/>
            <a:ext cx="4025700" cy="5859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1576668"/>
            <a:ext cx="9144000" cy="370466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0">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4"/>
            </p:custDataLst>
          </p:nvPr>
        </p:nvSpPr>
        <p:spPr>
          <a:xfrm>
            <a:off x="1142100" y="1637550"/>
            <a:ext cx="6858000" cy="1790100"/>
          </a:xfrm>
        </p:spPr>
        <p:txBody>
          <a:bodyPr anchor="b"/>
          <a:lstStyle>
            <a:lvl1pPr algn="ctr">
              <a:defRPr sz="4500"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1141810" y="4069800"/>
            <a:ext cx="6858000" cy="1242000"/>
          </a:xfrm>
        </p:spPr>
        <p:txBody>
          <a:bodyPr/>
          <a:lstStyle>
            <a:lvl1pPr algn="ct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36.xml"/><Relationship Id="rId23" Type="http://schemas.openxmlformats.org/officeDocument/2006/relationships/tags" Target="../tags/tag135.xml"/><Relationship Id="rId22" Type="http://schemas.openxmlformats.org/officeDocument/2006/relationships/tags" Target="../tags/tag134.xml"/><Relationship Id="rId21" Type="http://schemas.openxmlformats.org/officeDocument/2006/relationships/tags" Target="../tags/tag133.xml"/><Relationship Id="rId20" Type="http://schemas.openxmlformats.org/officeDocument/2006/relationships/tags" Target="../tags/tag132.xml"/><Relationship Id="rId2" Type="http://schemas.openxmlformats.org/officeDocument/2006/relationships/slideLayout" Target="../slideLayouts/slideLayout13.xml"/><Relationship Id="rId19" Type="http://schemas.openxmlformats.org/officeDocument/2006/relationships/tags" Target="../tags/tag131.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1631"/>
            <a:ext cx="8139178" cy="404168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lIns="91440" tIns="45720" rIns="91440" bIns="45720" rtlCol="0" anchor="ctr">
            <a:normAutofit/>
          </a:bodyPr>
          <a:lstStyle>
            <a:lvl1pPr algn="l">
              <a:defRPr sz="9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lIns="91440" tIns="45720" rIns="91440" bIns="45720" rtlCol="0" anchor="ctr">
            <a:normAutofit/>
          </a:bodyPr>
          <a:lstStyle>
            <a:lvl1pPr algn="ctr">
              <a:defRPr sz="9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lIns="91440" tIns="45720" rIns="91440" bIns="45720" rtlCol="0" anchor="ctr">
            <a:normAutofit/>
          </a:bodyPr>
          <a:lstStyle>
            <a:lvl1pPr algn="r">
              <a:defRPr sz="9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685800" rtl="0" eaLnBrk="1" fontAlgn="auto" latinLnBrk="0" hangingPunct="1">
        <a:lnSpc>
          <a:spcPct val="100000"/>
        </a:lnSpc>
        <a:spcBef>
          <a:spcPct val="0"/>
        </a:spcBef>
        <a:buNone/>
        <a:defRPr sz="1800" b="1"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48.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49.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50.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51.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5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53.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54.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55.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56.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5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40.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15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159.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tags" Target="../tags/tag160.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3.xml"/><Relationship Id="rId5" Type="http://schemas.openxmlformats.org/officeDocument/2006/relationships/tags" Target="../tags/tag162.xml"/><Relationship Id="rId4" Type="http://schemas.openxmlformats.org/officeDocument/2006/relationships/image" Target="../media/image15.png"/><Relationship Id="rId3" Type="http://schemas.openxmlformats.org/officeDocument/2006/relationships/tags" Target="../tags/tag161.xml"/><Relationship Id="rId2" Type="http://schemas.microsoft.com/office/2007/relationships/media" Target="file:///E:\&#26700;&#38754;\Car2X%20Solutions.mp4" TargetMode="External"/><Relationship Id="rId1" Type="http://schemas.openxmlformats.org/officeDocument/2006/relationships/video" Target="file:///E:\&#26700;&#38754;\Car2X%20Solutions.mp4"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4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4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4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4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4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14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4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custDataLst>
              <p:tags r:id="rId1"/>
            </p:custDataLst>
          </p:nvPr>
        </p:nvSpPr>
        <p:spPr>
          <a:xfrm>
            <a:off x="1097280" y="2597785"/>
            <a:ext cx="6737350" cy="899160"/>
          </a:xfrm>
        </p:spPr>
        <p:txBody>
          <a:bodyPr>
            <a:normAutofit fontScale="90000"/>
          </a:bodyPr>
          <a:p>
            <a:r>
              <a:rPr lang="zh-CN" altLang="en-US" dirty="0">
                <a:solidFill>
                  <a:schemeClr val="accent1"/>
                </a:solidFill>
              </a:rPr>
              <a:t>培养方案</a:t>
            </a:r>
            <a:r>
              <a:rPr lang="en-US" altLang="zh-CN" dirty="0">
                <a:solidFill>
                  <a:schemeClr val="accent1"/>
                </a:solidFill>
              </a:rPr>
              <a:t>-</a:t>
            </a:r>
            <a:r>
              <a:rPr lang="zh-CN" altLang="en-US" dirty="0">
                <a:solidFill>
                  <a:schemeClr val="accent1"/>
                </a:solidFill>
              </a:rPr>
              <a:t>电磁场</a:t>
            </a:r>
            <a:endParaRPr lang="zh-CN" altLang="en-US" dirty="0">
              <a:solidFill>
                <a:schemeClr val="accent1"/>
              </a:solidFill>
            </a:endParaRPr>
          </a:p>
        </p:txBody>
      </p:sp>
      <p:sp>
        <p:nvSpPr>
          <p:cNvPr id="3" name="副标题 2"/>
          <p:cNvSpPr>
            <a:spLocks noGrp="1"/>
          </p:cNvSpPr>
          <p:nvPr>
            <p:ph type="subTitle" idx="1"/>
            <p:custDataLst>
              <p:tags r:id="rId2"/>
            </p:custDataLst>
          </p:nvPr>
        </p:nvSpPr>
        <p:spPr>
          <a:xfrm>
            <a:off x="4860605" y="3860776"/>
            <a:ext cx="3096900" cy="376951"/>
          </a:xfrm>
        </p:spPr>
        <p:txBody>
          <a:bodyPr/>
          <a:p>
            <a:r>
              <a:rPr lang="zh-CN" altLang="en-US" sz="1400" dirty="0">
                <a:solidFill>
                  <a:schemeClr val="dk1">
                    <a:lumMod val="75000"/>
                    <a:lumOff val="25000"/>
                  </a:schemeClr>
                </a:solidFill>
                <a:sym typeface="+mn-ea"/>
              </a:rPr>
              <a:t>李思进</a:t>
            </a:r>
            <a:r>
              <a:rPr lang="en-US" altLang="zh-CN" sz="1400" dirty="0">
                <a:solidFill>
                  <a:schemeClr val="dk1">
                    <a:lumMod val="75000"/>
                    <a:lumOff val="25000"/>
                  </a:schemeClr>
                </a:solidFill>
                <a:sym typeface="+mn-ea"/>
              </a:rPr>
              <a:t> </a:t>
            </a:r>
            <a:r>
              <a:rPr lang="zh-CN" altLang="en-US" sz="1400" dirty="0">
                <a:solidFill>
                  <a:schemeClr val="dk1">
                    <a:lumMod val="75000"/>
                    <a:lumOff val="25000"/>
                  </a:schemeClr>
                </a:solidFill>
              </a:rPr>
              <a:t>罗熙</a:t>
            </a:r>
            <a:r>
              <a:rPr lang="en-US" altLang="zh-CN" sz="1400" dirty="0">
                <a:solidFill>
                  <a:schemeClr val="dk1">
                    <a:lumMod val="75000"/>
                    <a:lumOff val="25000"/>
                  </a:schemeClr>
                </a:solidFill>
              </a:rPr>
              <a:t> </a:t>
            </a:r>
            <a:r>
              <a:rPr lang="zh-CN" altLang="en-US" sz="1400" dirty="0">
                <a:solidFill>
                  <a:schemeClr val="dk1">
                    <a:lumMod val="75000"/>
                    <a:lumOff val="25000"/>
                  </a:schemeClr>
                </a:solidFill>
              </a:rPr>
              <a:t>徐坤</a:t>
            </a:r>
            <a:r>
              <a:rPr lang="en-US" altLang="zh-CN" sz="1400" dirty="0">
                <a:solidFill>
                  <a:schemeClr val="dk1">
                    <a:lumMod val="75000"/>
                    <a:lumOff val="25000"/>
                  </a:schemeClr>
                </a:solidFill>
              </a:rPr>
              <a:t> </a:t>
            </a:r>
            <a:r>
              <a:rPr lang="zh-CN" altLang="en-US" sz="1400" dirty="0">
                <a:solidFill>
                  <a:schemeClr val="dk1">
                    <a:lumMod val="75000"/>
                    <a:lumOff val="25000"/>
                  </a:schemeClr>
                </a:solidFill>
              </a:rPr>
              <a:t>张骏驰</a:t>
            </a:r>
            <a:endParaRPr lang="zh-CN" altLang="en-US" sz="1400" dirty="0">
              <a:solidFill>
                <a:schemeClr val="dk1">
                  <a:lumMod val="75000"/>
                  <a:lumOff val="25000"/>
                </a:schemeClr>
              </a:solidFill>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sz="3600"/>
              <a:t>学分修读</a:t>
            </a:r>
            <a:endParaRPr sz="3600"/>
          </a:p>
        </p:txBody>
      </p:sp>
      <p:sp>
        <p:nvSpPr>
          <p:cNvPr id="3" name="内容占位符 2"/>
          <p:cNvSpPr>
            <a:spLocks noGrp="1"/>
          </p:cNvSpPr>
          <p:nvPr>
            <p:ph idx="1"/>
          </p:nvPr>
        </p:nvSpPr>
        <p:spPr/>
        <p:txBody>
          <a:bodyPr/>
          <a:p>
            <a:endParaRPr lang="zh-CN" altLang="en-US"/>
          </a:p>
        </p:txBody>
      </p:sp>
      <p:pic>
        <p:nvPicPr>
          <p:cNvPr id="7" name="图片 6" descr="%C7{XZ))7HPW3CD)S0$}ZHI"/>
          <p:cNvPicPr>
            <a:picLocks noChangeAspect="1"/>
          </p:cNvPicPr>
          <p:nvPr/>
        </p:nvPicPr>
        <p:blipFill>
          <a:blip r:embed="rId1"/>
          <a:stretch>
            <a:fillRect/>
          </a:stretch>
        </p:blipFill>
        <p:spPr>
          <a:xfrm>
            <a:off x="539750" y="1399540"/>
            <a:ext cx="8162925" cy="449580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4" name="图片 3" descr="0CCLSP9)}OBQ%P[Y(9D_(VU"/>
          <p:cNvPicPr>
            <a:picLocks noChangeAspect="1"/>
          </p:cNvPicPr>
          <p:nvPr/>
        </p:nvPicPr>
        <p:blipFill>
          <a:blip r:embed="rId1"/>
          <a:stretch>
            <a:fillRect/>
          </a:stretch>
        </p:blipFill>
        <p:spPr>
          <a:xfrm>
            <a:off x="502285" y="45085"/>
            <a:ext cx="7991475" cy="6629400"/>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zh-CN" altLang="en-US" sz="2400"/>
              <a:t>电磁场与无线技术专业</a:t>
            </a:r>
            <a:r>
              <a:rPr lang="en-US" altLang="zh-CN" sz="2400"/>
              <a:t>  </a:t>
            </a:r>
            <a:r>
              <a:rPr lang="zh-CN" altLang="en-US" sz="2400"/>
              <a:t>34.5 学分</a:t>
            </a:r>
            <a:endParaRPr lang="zh-CN" altLang="en-US" sz="2400"/>
          </a:p>
        </p:txBody>
      </p:sp>
      <p:sp>
        <p:nvSpPr>
          <p:cNvPr id="3" name="内容占位符 2"/>
          <p:cNvSpPr>
            <a:spLocks noGrp="1"/>
          </p:cNvSpPr>
          <p:nvPr>
            <p:ph idx="1"/>
          </p:nvPr>
        </p:nvSpPr>
        <p:spPr/>
        <p:txBody>
          <a:bodyPr/>
          <a:p>
            <a:endParaRPr lang="zh-CN" altLang="en-US"/>
          </a:p>
        </p:txBody>
      </p:sp>
      <p:pic>
        <p:nvPicPr>
          <p:cNvPr id="4" name="图片 3" descr="VX}38C1$19D}W_FVI0C@N7R"/>
          <p:cNvPicPr>
            <a:picLocks noChangeAspect="1"/>
          </p:cNvPicPr>
          <p:nvPr/>
        </p:nvPicPr>
        <p:blipFill>
          <a:blip r:embed="rId1"/>
          <a:stretch>
            <a:fillRect/>
          </a:stretch>
        </p:blipFill>
        <p:spPr>
          <a:xfrm>
            <a:off x="1933575" y="1125220"/>
            <a:ext cx="5276850" cy="5591175"/>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第三学期</a:t>
            </a:r>
            <a:endParaRPr lang="zh-CN" altLang="en-US"/>
          </a:p>
        </p:txBody>
      </p:sp>
      <p:sp>
        <p:nvSpPr>
          <p:cNvPr id="3" name="内容占位符 2"/>
          <p:cNvSpPr>
            <a:spLocks noGrp="1"/>
          </p:cNvSpPr>
          <p:nvPr>
            <p:ph idx="1"/>
          </p:nvPr>
        </p:nvSpPr>
        <p:spPr/>
        <p:txBody>
          <a:bodyPr/>
          <a:p>
            <a:endParaRPr lang="zh-CN" altLang="en-US"/>
          </a:p>
        </p:txBody>
      </p:sp>
      <p:pic>
        <p:nvPicPr>
          <p:cNvPr id="4" name="图片 3" descr="(`VG3_`YU5L{8T%4B3YYY{I"/>
          <p:cNvPicPr>
            <a:picLocks noChangeAspect="1"/>
          </p:cNvPicPr>
          <p:nvPr/>
        </p:nvPicPr>
        <p:blipFill>
          <a:blip r:embed="rId1"/>
          <a:stretch>
            <a:fillRect/>
          </a:stretch>
        </p:blipFill>
        <p:spPr>
          <a:xfrm>
            <a:off x="539750" y="1135380"/>
            <a:ext cx="7902575" cy="502412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第四学期</a:t>
            </a:r>
            <a:endParaRPr lang="zh-CN" altLang="en-US"/>
          </a:p>
        </p:txBody>
      </p:sp>
      <p:sp>
        <p:nvSpPr>
          <p:cNvPr id="3" name="内容占位符 2"/>
          <p:cNvSpPr>
            <a:spLocks noGrp="1"/>
          </p:cNvSpPr>
          <p:nvPr>
            <p:ph idx="1"/>
          </p:nvPr>
        </p:nvSpPr>
        <p:spPr/>
        <p:txBody>
          <a:bodyPr/>
          <a:p>
            <a:endParaRPr lang="zh-CN" altLang="en-US"/>
          </a:p>
        </p:txBody>
      </p:sp>
      <p:pic>
        <p:nvPicPr>
          <p:cNvPr id="4" name="图片 3" descr="OS_1W98UR}}PK9[HA~AWY0J"/>
          <p:cNvPicPr>
            <a:picLocks noChangeAspect="1"/>
          </p:cNvPicPr>
          <p:nvPr/>
        </p:nvPicPr>
        <p:blipFill>
          <a:blip r:embed="rId1"/>
          <a:stretch>
            <a:fillRect/>
          </a:stretch>
        </p:blipFill>
        <p:spPr>
          <a:xfrm>
            <a:off x="718820" y="763270"/>
            <a:ext cx="7705725" cy="5330825"/>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第五学期</a:t>
            </a:r>
            <a:endParaRPr lang="zh-CN" altLang="en-US"/>
          </a:p>
        </p:txBody>
      </p:sp>
      <p:sp>
        <p:nvSpPr>
          <p:cNvPr id="3" name="内容占位符 2"/>
          <p:cNvSpPr>
            <a:spLocks noGrp="1"/>
          </p:cNvSpPr>
          <p:nvPr>
            <p:ph idx="1"/>
          </p:nvPr>
        </p:nvSpPr>
        <p:spPr/>
        <p:txBody>
          <a:bodyPr/>
          <a:p>
            <a:endParaRPr lang="zh-CN" altLang="en-US"/>
          </a:p>
        </p:txBody>
      </p:sp>
      <p:pic>
        <p:nvPicPr>
          <p:cNvPr id="4" name="图片 3" descr="L6V2C1T6AMK7}2~_W~IHQB1"/>
          <p:cNvPicPr>
            <a:picLocks noChangeAspect="1"/>
          </p:cNvPicPr>
          <p:nvPr/>
        </p:nvPicPr>
        <p:blipFill>
          <a:blip r:embed="rId1"/>
          <a:stretch>
            <a:fillRect/>
          </a:stretch>
        </p:blipFill>
        <p:spPr>
          <a:xfrm>
            <a:off x="755650" y="829945"/>
            <a:ext cx="7734300" cy="5610225"/>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第六学期</a:t>
            </a:r>
            <a:endParaRPr lang="zh-CN" altLang="en-US"/>
          </a:p>
        </p:txBody>
      </p:sp>
      <p:sp>
        <p:nvSpPr>
          <p:cNvPr id="3" name="内容占位符 2"/>
          <p:cNvSpPr>
            <a:spLocks noGrp="1"/>
          </p:cNvSpPr>
          <p:nvPr>
            <p:ph idx="1"/>
          </p:nvPr>
        </p:nvSpPr>
        <p:spPr/>
        <p:txBody>
          <a:bodyPr/>
          <a:p>
            <a:endParaRPr lang="zh-CN" altLang="en-US"/>
          </a:p>
        </p:txBody>
      </p:sp>
      <p:pic>
        <p:nvPicPr>
          <p:cNvPr id="4" name="图片 3" descr="ZZPJY}~HN_M~0}{2N_]CBQY"/>
          <p:cNvPicPr>
            <a:picLocks noChangeAspect="1"/>
          </p:cNvPicPr>
          <p:nvPr/>
        </p:nvPicPr>
        <p:blipFill>
          <a:blip r:embed="rId1"/>
          <a:stretch>
            <a:fillRect/>
          </a:stretch>
        </p:blipFill>
        <p:spPr>
          <a:xfrm>
            <a:off x="611505" y="1239520"/>
            <a:ext cx="7922260" cy="4378960"/>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第七学期</a:t>
            </a:r>
            <a:endParaRPr lang="zh-CN" altLang="en-US"/>
          </a:p>
        </p:txBody>
      </p:sp>
      <p:sp>
        <p:nvSpPr>
          <p:cNvPr id="3" name="内容占位符 2"/>
          <p:cNvSpPr>
            <a:spLocks noGrp="1"/>
          </p:cNvSpPr>
          <p:nvPr>
            <p:ph idx="1"/>
          </p:nvPr>
        </p:nvSpPr>
        <p:spPr/>
        <p:txBody>
          <a:bodyPr/>
          <a:p>
            <a:endParaRPr lang="zh-CN" altLang="en-US"/>
          </a:p>
        </p:txBody>
      </p:sp>
      <p:pic>
        <p:nvPicPr>
          <p:cNvPr id="4" name="图片 3" descr="C7U8BH@JH[0[UZLH0YBHOCX"/>
          <p:cNvPicPr>
            <a:picLocks noChangeAspect="1"/>
          </p:cNvPicPr>
          <p:nvPr/>
        </p:nvPicPr>
        <p:blipFill>
          <a:blip r:embed="rId1"/>
          <a:stretch>
            <a:fillRect/>
          </a:stretch>
        </p:blipFill>
        <p:spPr>
          <a:xfrm>
            <a:off x="334010" y="1196975"/>
            <a:ext cx="8475980" cy="4543425"/>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第八学期</a:t>
            </a:r>
            <a:endParaRPr lang="zh-CN" altLang="en-US"/>
          </a:p>
        </p:txBody>
      </p:sp>
      <p:sp>
        <p:nvSpPr>
          <p:cNvPr id="3" name="内容占位符 2"/>
          <p:cNvSpPr>
            <a:spLocks noGrp="1"/>
          </p:cNvSpPr>
          <p:nvPr>
            <p:ph idx="1"/>
          </p:nvPr>
        </p:nvSpPr>
        <p:spPr/>
        <p:txBody>
          <a:bodyPr/>
          <a:p>
            <a:endParaRPr lang="zh-CN" altLang="en-US"/>
          </a:p>
        </p:txBody>
      </p:sp>
      <p:pic>
        <p:nvPicPr>
          <p:cNvPr id="4" name="图片 3" descr="5[Z3YNT8L`2XQXYTLN1JS4Q"/>
          <p:cNvPicPr>
            <a:picLocks noChangeAspect="1"/>
          </p:cNvPicPr>
          <p:nvPr/>
        </p:nvPicPr>
        <p:blipFill>
          <a:blip r:embed="rId1"/>
          <a:stretch>
            <a:fillRect/>
          </a:stretch>
        </p:blipFill>
        <p:spPr>
          <a:xfrm>
            <a:off x="182880" y="2348865"/>
            <a:ext cx="8778240" cy="1762125"/>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zh-CN" altLang="en-US" sz="3200"/>
              <a:t>毕业设计</a:t>
            </a:r>
            <a:br>
              <a:rPr lang="zh-CN" altLang="en-US" sz="2400"/>
            </a:br>
            <a:endParaRPr lang="zh-CN" altLang="en-US" sz="2400"/>
          </a:p>
        </p:txBody>
      </p:sp>
      <p:sp>
        <p:nvSpPr>
          <p:cNvPr id="3" name="内容占位符 2"/>
          <p:cNvSpPr>
            <a:spLocks noGrp="1"/>
          </p:cNvSpPr>
          <p:nvPr>
            <p:ph idx="1"/>
          </p:nvPr>
        </p:nvSpPr>
        <p:spPr/>
        <p:txBody>
          <a:bodyPr>
            <a:noAutofit/>
          </a:bodyPr>
          <a:p>
            <a:r>
              <a:rPr lang="zh-CN" altLang="en-US" sz="1600"/>
              <a:t>本科毕业设计（论文）是培养大学生探求真理意识、进行科学研究或工程设计的一个较为完整的训练，对于培养学生综合运用知识能力、实践与创新能力、解决复杂工程问题或专业问题能力、写作与表达能力等综合素养具有不可替代的作用，是重要的必修环节。</a:t>
            </a:r>
            <a:endParaRPr lang="zh-CN" altLang="en-US" sz="1600"/>
          </a:p>
          <a:p>
            <a:r>
              <a:rPr lang="zh-CN" altLang="en-US" sz="1600"/>
              <a:t>基本原则：学校推动，学院主导，教师配合，学生践行</a:t>
            </a:r>
            <a:endParaRPr lang="zh-CN" altLang="en-US" sz="1600"/>
          </a:p>
          <a:p>
            <a:r>
              <a:rPr lang="zh-CN" altLang="en-US" sz="1600"/>
              <a:t>改革方向：增强选题挑战性</a:t>
            </a:r>
            <a:endParaRPr lang="zh-CN" altLang="en-US" sz="1600"/>
          </a:p>
          <a:p>
            <a:pPr marL="0" indent="0">
              <a:buNone/>
            </a:pPr>
            <a:r>
              <a:rPr lang="en-US" altLang="zh-CN" sz="1600"/>
              <a:t>                    </a:t>
            </a:r>
            <a:r>
              <a:rPr lang="zh-CN" altLang="en-US" sz="1600"/>
              <a:t>课题来源多样化</a:t>
            </a:r>
            <a:endParaRPr lang="zh-CN" altLang="en-US" sz="1600"/>
          </a:p>
          <a:p>
            <a:pPr marL="0" indent="0">
              <a:buNone/>
            </a:pPr>
            <a:r>
              <a:rPr lang="zh-CN" altLang="en-US" sz="1600"/>
              <a:t> </a:t>
            </a:r>
            <a:r>
              <a:rPr lang="en-US" altLang="zh-CN" sz="1600"/>
              <a:t>                   </a:t>
            </a:r>
            <a:r>
              <a:rPr lang="zh-CN" altLang="en-US" sz="1600"/>
              <a:t>组织过程个性化</a:t>
            </a:r>
            <a:endParaRPr lang="zh-CN" altLang="en-US" sz="1600"/>
          </a:p>
          <a:p>
            <a:pPr marL="0" indent="0">
              <a:buNone/>
            </a:pPr>
            <a:r>
              <a:rPr lang="zh-CN" altLang="en-US" sz="1600"/>
              <a:t> </a:t>
            </a:r>
            <a:r>
              <a:rPr lang="en-US" altLang="zh-CN" sz="1600"/>
              <a:t>                   </a:t>
            </a:r>
            <a:r>
              <a:rPr lang="zh-CN" altLang="en-US" sz="1600"/>
              <a:t>论文格式规范化</a:t>
            </a:r>
            <a:endParaRPr lang="zh-CN" altLang="en-US" sz="1600"/>
          </a:p>
          <a:p>
            <a:pPr marL="0" indent="0">
              <a:buNone/>
            </a:pPr>
            <a:r>
              <a:rPr lang="en-US" altLang="zh-CN" sz="1600"/>
              <a:t>                    </a:t>
            </a:r>
            <a:r>
              <a:rPr sz="1600">
                <a:sym typeface="+mn-ea"/>
              </a:rPr>
              <a:t>评价方式多元化</a:t>
            </a:r>
            <a:endParaRPr sz="1600">
              <a:sym typeface="+mn-ea"/>
            </a:endParaRPr>
          </a:p>
          <a:p>
            <a:pPr marL="0" indent="0">
              <a:buNone/>
            </a:pPr>
            <a:r>
              <a:rPr sz="1600">
                <a:sym typeface="+mn-ea"/>
              </a:rPr>
              <a:t> </a:t>
            </a:r>
            <a:r>
              <a:rPr lang="en-US" altLang="zh-CN" sz="1600">
                <a:sym typeface="+mn-ea"/>
              </a:rPr>
              <a:t>                   考核标准严格化</a:t>
            </a:r>
            <a:endParaRPr lang="en-US" altLang="zh-CN" sz="1600">
              <a:sym typeface="+mn-ea"/>
            </a:endParaRPr>
          </a:p>
          <a:p>
            <a:pPr marL="0" indent="0">
              <a:buNone/>
            </a:pPr>
            <a:r>
              <a:rPr lang="en-US" altLang="zh-CN" sz="1600">
                <a:sym typeface="+mn-ea"/>
              </a:rPr>
              <a:t>                    积极推进国际化</a:t>
            </a:r>
            <a:endParaRPr lang="en-US" altLang="zh-CN" sz="1600">
              <a:sym typeface="+mn-ea"/>
            </a:endParaRPr>
          </a:p>
          <a:p>
            <a:pPr marL="0" indent="0">
              <a:buNone/>
            </a:pPr>
            <a:endParaRPr lang="en-US" altLang="zh-CN" sz="1400">
              <a:sym typeface="+mn-ea"/>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zh-CN" altLang="en-US" sz="3600"/>
              <a:t>目录</a:t>
            </a:r>
            <a:endParaRPr lang="zh-CN" altLang="en-US" sz="3600"/>
          </a:p>
        </p:txBody>
      </p:sp>
      <p:sp>
        <p:nvSpPr>
          <p:cNvPr id="3" name="内容占位符 2"/>
          <p:cNvSpPr>
            <a:spLocks noGrp="1"/>
          </p:cNvSpPr>
          <p:nvPr>
            <p:ph idx="1"/>
          </p:nvPr>
        </p:nvSpPr>
        <p:spPr/>
        <p:txBody>
          <a:bodyPr>
            <a:normAutofit/>
          </a:bodyPr>
          <a:p>
            <a:pPr marL="0" indent="0">
              <a:buNone/>
            </a:pPr>
            <a:r>
              <a:rPr lang="zh-CN" altLang="en-US" sz="3200"/>
              <a:t>1.所属学院</a:t>
            </a:r>
            <a:endParaRPr lang="zh-CN" altLang="en-US" sz="3200"/>
          </a:p>
          <a:p>
            <a:pPr marL="0" indent="0">
              <a:buNone/>
            </a:pPr>
            <a:r>
              <a:rPr lang="zh-CN" altLang="en-US" sz="3200"/>
              <a:t>2.专业概述</a:t>
            </a:r>
            <a:endParaRPr lang="zh-CN" altLang="en-US" sz="3200"/>
          </a:p>
          <a:p>
            <a:pPr marL="0" indent="0">
              <a:buNone/>
            </a:pPr>
            <a:r>
              <a:rPr lang="en-US" altLang="zh-CN" sz="3200"/>
              <a:t>3.</a:t>
            </a:r>
            <a:r>
              <a:rPr sz="3200"/>
              <a:t>培养目标和</a:t>
            </a:r>
            <a:r>
              <a:rPr lang="zh-CN" altLang="en-US" sz="3200"/>
              <a:t>毕业要求</a:t>
            </a:r>
            <a:endParaRPr lang="zh-CN" altLang="en-US" sz="3200"/>
          </a:p>
          <a:p>
            <a:pPr marL="0" indent="0">
              <a:buNone/>
            </a:pPr>
            <a:r>
              <a:rPr lang="en-US" altLang="zh-CN" sz="3200"/>
              <a:t>4</a:t>
            </a:r>
            <a:r>
              <a:rPr lang="zh-CN" altLang="en-US" sz="3200"/>
              <a:t>.分学期讲解</a:t>
            </a:r>
            <a:endParaRPr lang="zh-CN" altLang="en-US" sz="3200"/>
          </a:p>
          <a:p>
            <a:pPr marL="0" indent="0">
              <a:buNone/>
            </a:pPr>
            <a:r>
              <a:rPr lang="en-US" altLang="zh-CN" sz="3200"/>
              <a:t>5.</a:t>
            </a:r>
            <a:r>
              <a:rPr sz="3200"/>
              <a:t>总结与延伸</a:t>
            </a:r>
            <a:endParaRPr sz="32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02411" y="476254"/>
            <a:ext cx="8139178" cy="331473"/>
          </a:xfrm>
        </p:spPr>
        <p:txBody>
          <a:bodyPr>
            <a:noAutofit/>
          </a:bodyPr>
          <a:p>
            <a:r>
              <a:rPr lang="zh-CN" altLang="en-US" sz="3600"/>
              <a:t>总结</a:t>
            </a:r>
            <a:endParaRPr lang="zh-CN" altLang="en-US" sz="3600"/>
          </a:p>
        </p:txBody>
      </p:sp>
      <p:sp>
        <p:nvSpPr>
          <p:cNvPr id="3" name="内容占位符 2"/>
          <p:cNvSpPr>
            <a:spLocks noGrp="1"/>
          </p:cNvSpPr>
          <p:nvPr>
            <p:ph idx="1"/>
          </p:nvPr>
        </p:nvSpPr>
        <p:spPr/>
        <p:txBody>
          <a:bodyPr/>
          <a:p>
            <a:pPr marL="0" indent="0">
              <a:buNone/>
            </a:pPr>
            <a:r>
              <a:rPr lang="en-US" altLang="zh-CN" sz="2400"/>
              <a:t>    </a:t>
            </a:r>
            <a:r>
              <a:rPr lang="zh-CN" altLang="en-US" sz="2400"/>
              <a:t>学生毕业后可在通信、广播电视、航空航天、遥感、遥测遥控、雷达、电子对抗、电子元器件、资源探测和医疗设备等领域从事理论研究、工程设计、无线网络维护、应用开发和技术管理等工作。</a:t>
            </a:r>
            <a:endParaRPr lang="zh-CN" altLang="en-US" sz="2400"/>
          </a:p>
          <a:p>
            <a:pPr marL="0" indent="0">
              <a:buNone/>
            </a:pPr>
            <a:r>
              <a:rPr lang="zh-CN" altLang="en-US" sz="2400"/>
              <a:t> </a:t>
            </a:r>
            <a:r>
              <a:rPr lang="en-US" altLang="zh-CN" sz="2400"/>
              <a:t>     </a:t>
            </a:r>
            <a:r>
              <a:rPr sz="2400">
                <a:sym typeface="+mn-ea"/>
              </a:rPr>
              <a:t>去向以通讯类、电子类企业为主，比如国内知名的华为、中兴、联想、小米、安捷伦、爱立信、惠普、华三、海康等公司，以及军工系统，中电系统等。</a:t>
            </a:r>
            <a:endParaRPr lang="zh-CN" altLang="en-US" sz="24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sz="3200">
                <a:sym typeface="+mn-ea"/>
              </a:rPr>
              <a:t>优势巨大</a:t>
            </a:r>
            <a:br>
              <a:rPr lang="zh-CN" altLang="en-US" sz="3200">
                <a:sym typeface="+mn-ea"/>
              </a:rPr>
            </a:br>
            <a:endParaRPr lang="zh-CN" altLang="en-US" sz="3200">
              <a:sym typeface="+mn-ea"/>
            </a:endParaRPr>
          </a:p>
        </p:txBody>
      </p:sp>
      <p:sp>
        <p:nvSpPr>
          <p:cNvPr id="3" name="内容占位符 2"/>
          <p:cNvSpPr>
            <a:spLocks noGrp="1"/>
          </p:cNvSpPr>
          <p:nvPr>
            <p:ph idx="1"/>
          </p:nvPr>
        </p:nvSpPr>
        <p:spPr>
          <a:xfrm>
            <a:off x="502285" y="1626235"/>
            <a:ext cx="8139430" cy="5033645"/>
          </a:xfrm>
        </p:spPr>
        <p:txBody>
          <a:bodyPr>
            <a:noAutofit/>
          </a:bodyPr>
          <a:p>
            <a:pPr marL="0" indent="0">
              <a:buNone/>
            </a:pPr>
            <a:r>
              <a:rPr lang="en-US" altLang="zh-CN" sz="2800"/>
              <a:t>      </a:t>
            </a:r>
            <a:r>
              <a:rPr lang="zh-CN" altLang="en-US" sz="2800"/>
              <a:t>目前开始的学校就10所左右，基本上是电子类邮电类和老牌985工科，西安电子科技大学、清华大学、南京邮电大学、重庆邮电大学，电子科技大学、北京航空航天大学、东南大学、哈尔滨工业大学、西安邮电大学、西北工业大学、华中科技大学、南京航空航天大学、北京邮电大学。</a:t>
            </a:r>
            <a:endParaRPr lang="zh-CN" altLang="en-US" sz="280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sz="2800">
                <a:sym typeface="+mn-ea"/>
              </a:rPr>
              <a:t>优势巨大</a:t>
            </a:r>
            <a:endParaRPr lang="zh-CN" altLang="en-US" sz="2800">
              <a:sym typeface="+mn-ea"/>
            </a:endParaRPr>
          </a:p>
        </p:txBody>
      </p:sp>
      <p:sp>
        <p:nvSpPr>
          <p:cNvPr id="3" name="内容占位符 2"/>
          <p:cNvSpPr>
            <a:spLocks noGrp="1"/>
          </p:cNvSpPr>
          <p:nvPr>
            <p:ph idx="1"/>
          </p:nvPr>
        </p:nvSpPr>
        <p:spPr/>
        <p:txBody>
          <a:bodyPr/>
          <a:p>
            <a:endParaRPr lang="zh-CN" altLang="en-US"/>
          </a:p>
        </p:txBody>
      </p:sp>
      <p:pic>
        <p:nvPicPr>
          <p:cNvPr id="4" name="图片 3" descr="_~G~L){%0ED~5HS3O_(49}3"/>
          <p:cNvPicPr>
            <a:picLocks noChangeAspect="1"/>
          </p:cNvPicPr>
          <p:nvPr/>
        </p:nvPicPr>
        <p:blipFill>
          <a:blip r:embed="rId1"/>
          <a:stretch>
            <a:fillRect/>
          </a:stretch>
        </p:blipFill>
        <p:spPr>
          <a:xfrm>
            <a:off x="899795" y="1484630"/>
            <a:ext cx="7505700" cy="4667250"/>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02285" y="498475"/>
            <a:ext cx="8139430" cy="788670"/>
          </a:xfrm>
        </p:spPr>
        <p:txBody>
          <a:bodyPr>
            <a:noAutofit/>
          </a:bodyPr>
          <a:p>
            <a:endParaRPr lang="zh-CN" altLang="en-US" sz="3200"/>
          </a:p>
        </p:txBody>
      </p:sp>
      <p:pic>
        <p:nvPicPr>
          <p:cNvPr id="4" name="Car2X Solutions">
            <a:hlinkClick r:id="" action="ppaction://media"/>
          </p:cNvPr>
          <p:cNvPicPr/>
          <p:nvPr>
            <p:ph idx="1"/>
            <a:videoFile r:link="rId1"/>
            <p:extLst>
              <p:ext uri="{DAA4B4D4-6D71-4841-9C94-3DE7FCFB9230}">
                <p14:media xmlns:p14="http://schemas.microsoft.com/office/powerpoint/2010/main" r:link="rId2"/>
              </p:ext>
            </p:extLst>
            <p:custDataLst>
              <p:tags r:id="rId3"/>
            </p:custDataLst>
          </p:nvPr>
        </p:nvPicPr>
        <p:blipFill>
          <a:blip r:embed="rId4"/>
          <a:stretch>
            <a:fillRect/>
          </a:stretch>
        </p:blipFill>
        <p:spPr>
          <a:xfrm>
            <a:off x="484505" y="836295"/>
            <a:ext cx="8174355" cy="5459730"/>
          </a:xfrm>
          <a:prstGeom prst="rect">
            <a:avLst/>
          </a:prstGeom>
        </p:spPr>
      </p:pic>
    </p:spTree>
    <p:custDataLst>
      <p:tags r:id="rId5"/>
    </p:custDataLst>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4"/>
                </p:tgtEl>
              </p:cMediaNode>
            </p:video>
            <p:seq concurrent="1" nextAc="seek">
              <p:cTn id="3" restart="whenNotActive" fill="hold" evtFilter="cancelBubble" nodeType="interactiveSeq">
                <p:stCondLst>
                  <p:cond evt="onClick" delay="0">
                    <p:tgtEl>
                      <p:spTgt spid="4"/>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sz="2800">
                <a:sym typeface="+mn-ea"/>
              </a:rPr>
              <a:t>电子科学与工程学院</a:t>
            </a:r>
            <a:endParaRPr lang="zh-CN" altLang="en-US" sz="2800">
              <a:sym typeface="+mn-ea"/>
            </a:endParaRPr>
          </a:p>
        </p:txBody>
      </p:sp>
      <p:sp>
        <p:nvSpPr>
          <p:cNvPr id="3" name="内容占位符 2"/>
          <p:cNvSpPr>
            <a:spLocks noGrp="1"/>
          </p:cNvSpPr>
          <p:nvPr>
            <p:ph idx="1"/>
          </p:nvPr>
        </p:nvSpPr>
        <p:spPr/>
        <p:txBody>
          <a:bodyPr>
            <a:noAutofit/>
          </a:bodyPr>
          <a:p>
            <a:pPr marL="0" indent="0">
              <a:buNone/>
            </a:pPr>
            <a:r>
              <a:rPr lang="en-US" altLang="zh-CN" sz="2800"/>
              <a:t>        </a:t>
            </a:r>
            <a:r>
              <a:rPr lang="zh-CN" altLang="en-US" sz="2800"/>
              <a:t>工科试验班（电子工程类）包含四个本科专业:电子科学与技术、微电子科学与工程、</a:t>
            </a:r>
            <a:r>
              <a:rPr lang="zh-CN" altLang="en-US" sz="2800">
                <a:solidFill>
                  <a:srgbClr val="FF0000"/>
                </a:solidFill>
              </a:rPr>
              <a:t>电磁场与无线技术</a:t>
            </a:r>
            <a:r>
              <a:rPr lang="zh-CN" altLang="en-US" sz="2800"/>
              <a:t>、电波传播与天线。学生在一年级按照大类进行培养，主要修读公共基础课程和通识教育课程;在二年级开始根据兴趣与特长修读学科基础、专业教育和多元化教育课程。学生在第二学期确认专业。</a:t>
            </a:r>
            <a:endParaRPr lang="zh-CN" altLang="en-US" sz="28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sz="2000">
                <a:sym typeface="+mn-ea"/>
              </a:rPr>
              <a:t>专业名称： 电磁场与无线技术</a:t>
            </a:r>
            <a:br>
              <a:rPr sz="2000">
                <a:sym typeface="+mn-ea"/>
              </a:rPr>
            </a:br>
            <a:r>
              <a:rPr sz="2000">
                <a:sym typeface="+mn-ea"/>
              </a:rPr>
              <a:t>Electromagnetic Field and Wireless Technology</a:t>
            </a:r>
            <a:br>
              <a:rPr lang="zh-CN" altLang="en-US" sz="2000"/>
            </a:br>
            <a:endParaRPr lang="zh-CN" altLang="en-US" sz="2000"/>
          </a:p>
        </p:txBody>
      </p:sp>
      <p:sp>
        <p:nvSpPr>
          <p:cNvPr id="3" name="内容占位符 2"/>
          <p:cNvSpPr>
            <a:spLocks noGrp="1"/>
          </p:cNvSpPr>
          <p:nvPr>
            <p:ph idx="1"/>
          </p:nvPr>
        </p:nvSpPr>
        <p:spPr>
          <a:xfrm>
            <a:off x="539750" y="1484630"/>
            <a:ext cx="8374380" cy="5210175"/>
          </a:xfrm>
        </p:spPr>
        <p:txBody>
          <a:bodyPr>
            <a:noAutofit/>
          </a:bodyPr>
          <a:p>
            <a:r>
              <a:rPr lang="zh-CN" altLang="en-US" sz="1600"/>
              <a:t>专业代码：</a:t>
            </a:r>
            <a:r>
              <a:rPr lang="zh-CN" altLang="en-US" sz="1400"/>
              <a:t>080712T</a:t>
            </a:r>
            <a:endParaRPr lang="zh-CN" altLang="en-US" sz="1600"/>
          </a:p>
          <a:p>
            <a:r>
              <a:rPr lang="zh-CN" altLang="en-US" sz="1600"/>
              <a:t>本专业为国家级特色专业， 旨在培养具有坚实的电磁场理论与无线系统工程应用能力的卓越专业人才。</a:t>
            </a:r>
            <a:endParaRPr lang="zh-CN" altLang="en-US" sz="1600"/>
          </a:p>
          <a:p>
            <a:r>
              <a:rPr lang="zh-CN" altLang="en-US" sz="1600"/>
              <a:t>该专业要求学生掌握电磁波的产生、传输、辐射、传播、接收的基础知识、基本理论和工程应用知识，掌握电子信息系统中射频、微波电路及天线等相关领域的计算仿真、设计与制作技术。</a:t>
            </a:r>
            <a:endParaRPr lang="zh-CN" altLang="en-US" sz="1600"/>
          </a:p>
          <a:p>
            <a:r>
              <a:rPr lang="zh-CN" altLang="en-US" sz="1600"/>
              <a:t>依托学科：电子科学与技术、电磁场与微波技术</a:t>
            </a:r>
            <a:endParaRPr lang="zh-CN" altLang="en-US" sz="1600"/>
          </a:p>
          <a:p>
            <a:r>
              <a:rPr lang="zh-CN" altLang="en-US" sz="1600"/>
              <a:t>主要课程：自然科学、电路分析与电子线路、信号与系统、数字逻辑设计与应用、电磁场理论、微波技术基础、电磁场数值方法及工程应用、微波固态电路、天线原理与设计、微波网络、通信与雷达系统概论、电磁兼容原理与设计等。</a:t>
            </a:r>
            <a:endParaRPr lang="zh-CN" altLang="en-US" sz="1600"/>
          </a:p>
          <a:p>
            <a:r>
              <a:rPr lang="zh-CN" altLang="en-US" sz="1600"/>
              <a:t>毕业生去向： 毕业生可以攻读电子科学与技术及其它电子信息类学科的硕士／博士研究生学位， 也可直接在邮电、通信、广播电视、航空航天、遥感、遥测遥控、雷达、电子对抗、电子元器件、资源探测和医疗设备等领域从事理论研究、工程设计、应用开发和技术管理等工作。</a:t>
            </a:r>
            <a:endParaRPr lang="zh-CN" altLang="en-US" sz="160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4000">
                <a:sym typeface="+mn-ea"/>
              </a:rPr>
              <a:t>培养目标</a:t>
            </a:r>
            <a:br>
              <a:rPr lang="zh-CN" altLang="en-US"/>
            </a:br>
            <a:endParaRPr lang="zh-CN" altLang="en-US"/>
          </a:p>
        </p:txBody>
      </p:sp>
      <p:sp>
        <p:nvSpPr>
          <p:cNvPr id="3" name="内容占位符 2"/>
          <p:cNvSpPr>
            <a:spLocks noGrp="1"/>
          </p:cNvSpPr>
          <p:nvPr>
            <p:ph idx="1"/>
          </p:nvPr>
        </p:nvSpPr>
        <p:spPr>
          <a:xfrm>
            <a:off x="539115" y="1268730"/>
            <a:ext cx="8315960" cy="5391785"/>
          </a:xfrm>
        </p:spPr>
        <p:txBody>
          <a:bodyPr>
            <a:noAutofit/>
          </a:bodyPr>
          <a:p>
            <a:pPr marL="0" indent="0">
              <a:buNone/>
            </a:pPr>
            <a:r>
              <a:rPr lang="en-US" altLang="zh-CN" sz="1600"/>
              <a:t>      </a:t>
            </a:r>
            <a:r>
              <a:rPr lang="zh-CN" altLang="en-US" sz="1600"/>
              <a:t>电子工程大类专业贯彻落实党和国家的教育方针， 坚持立德树人， 旨在培养适应社会经济发展和国家战略需求， 具有良好的人文素养、国际视野、创新意识、团队合作精神和可持续发展潜力， 受到系统的科研实践训练， 具备运用数理知识、工程知识和专业知识分析和解决电子工程领域复杂工程问题的能力，能够胜任电子工程领域的技术开发、工程应用、科研和管理等工作的卓越专业人才。</a:t>
            </a:r>
            <a:endParaRPr lang="zh-CN" altLang="en-US" sz="1600"/>
          </a:p>
          <a:p>
            <a:pPr marL="0" indent="0">
              <a:buNone/>
            </a:pPr>
            <a:r>
              <a:rPr lang="zh-CN" altLang="en-US" sz="1600"/>
              <a:t>本专业毕业生毕业5年左右达到以下目标：</a:t>
            </a:r>
            <a:endParaRPr lang="zh-CN" altLang="en-US" sz="1600"/>
          </a:p>
          <a:p>
            <a:pPr marL="0" indent="0">
              <a:buNone/>
            </a:pPr>
            <a:r>
              <a:rPr lang="en-US" altLang="zh-CN" sz="1600"/>
              <a:t>      1.</a:t>
            </a:r>
            <a:r>
              <a:rPr lang="zh-CN" altLang="en-US" sz="1600"/>
              <a:t> 能够适应电子工程领域的工程技术发展，具有融会贯通数理知识、工程知识和专业知识分析解决电子工程领域复杂工程问题的能力。</a:t>
            </a:r>
            <a:endParaRPr lang="zh-CN" altLang="en-US" sz="1600"/>
          </a:p>
          <a:p>
            <a:pPr marL="0" indent="0">
              <a:buNone/>
            </a:pPr>
            <a:r>
              <a:rPr lang="en-US" altLang="zh-CN" sz="1600"/>
              <a:t>      </a:t>
            </a:r>
            <a:r>
              <a:rPr lang="zh-CN" altLang="en-US" sz="1600"/>
              <a:t>2. 能够跟踪电子工程及相关领域的前沿技术，具备一定工程创新能力，具备运用现代工具从事相关领域新产品的研究、设计、开发和生产的能力。</a:t>
            </a:r>
            <a:endParaRPr lang="zh-CN" altLang="en-US" sz="1600"/>
          </a:p>
          <a:p>
            <a:pPr marL="0" indent="0">
              <a:buNone/>
            </a:pPr>
            <a:r>
              <a:rPr lang="en-US" altLang="zh-CN" sz="1600"/>
              <a:t>      </a:t>
            </a:r>
            <a:r>
              <a:rPr lang="zh-CN" altLang="en-US" sz="1600"/>
              <a:t>3. 能够在工程实践中综合考虑法律、环境与可待续性发展等因素影响，具有良好的社会责任感和职业道德，具备良好的人文科学素养和健康的身心，拥有团队合作精神、良好的沟通交流能力和团队管理能力。</a:t>
            </a:r>
            <a:endParaRPr lang="zh-CN" altLang="en-US" sz="1600"/>
          </a:p>
          <a:p>
            <a:pPr marL="0" indent="0">
              <a:buNone/>
            </a:pPr>
            <a:r>
              <a:rPr lang="en-US" altLang="zh-CN" sz="1600"/>
              <a:t>      </a:t>
            </a:r>
            <a:r>
              <a:rPr lang="zh-CN" altLang="en-US" sz="1600"/>
              <a:t>4. 能够积极主动适应不断变化的国内外形势和环境， 具有全球化意识和国际视野， 拥有自主的、终生的学习习惯和能力。</a:t>
            </a:r>
            <a:endParaRPr lang="zh-CN" altLang="en-US" sz="160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sz="2000">
                <a:sym typeface="+mn-ea"/>
              </a:rPr>
              <a:t>毕业要求</a:t>
            </a:r>
            <a:endParaRPr lang="zh-CN" altLang="en-US" sz="2000"/>
          </a:p>
        </p:txBody>
      </p:sp>
      <p:sp>
        <p:nvSpPr>
          <p:cNvPr id="3" name="内容占位符 2"/>
          <p:cNvSpPr>
            <a:spLocks noGrp="1"/>
          </p:cNvSpPr>
          <p:nvPr>
            <p:ph idx="1"/>
          </p:nvPr>
        </p:nvSpPr>
        <p:spPr>
          <a:xfrm>
            <a:off x="502411" y="908571"/>
            <a:ext cx="8139178" cy="4041680"/>
          </a:xfrm>
        </p:spPr>
        <p:txBody>
          <a:bodyPr>
            <a:noAutofit/>
          </a:bodyPr>
          <a:p>
            <a:pPr marL="0" indent="0">
              <a:buNone/>
            </a:pPr>
            <a:r>
              <a:rPr lang="en-US" altLang="zh-CN" sz="1600"/>
              <a:t>      </a:t>
            </a:r>
            <a:r>
              <a:rPr lang="zh-CN" altLang="en-US" sz="1600"/>
              <a:t>1</a:t>
            </a:r>
            <a:r>
              <a:rPr lang="en-US" altLang="zh-CN" sz="1600"/>
              <a:t>.</a:t>
            </a:r>
            <a:r>
              <a:rPr lang="zh-CN" altLang="en-US" sz="1600"/>
              <a:t>工程知识：能够将数学、自然科学、工程基础和专业知识等相关基础理论，用千解决电子工程领域中电子器件、电路、系统的复杂工程问题。</a:t>
            </a:r>
            <a:endParaRPr lang="zh-CN" altLang="en-US" sz="1600"/>
          </a:p>
          <a:p>
            <a:pPr marL="0" indent="0">
              <a:buNone/>
            </a:pPr>
            <a:r>
              <a:rPr lang="zh-CN" altLang="en-US" sz="1600"/>
              <a:t> </a:t>
            </a:r>
            <a:r>
              <a:rPr lang="en-US" altLang="zh-CN" sz="1600"/>
              <a:t>     </a:t>
            </a:r>
            <a:r>
              <a:rPr lang="zh-CN" altLang="en-US" sz="1600"/>
              <a:t>2. 问题分析：能够应用数学、自然科学和电子工程领域的工程专业知识的基本原理， 识别、表达并通过文献研究分析电子器件、电路、系统的复杂工程问题，并给出有效结论。</a:t>
            </a:r>
            <a:endParaRPr lang="zh-CN" altLang="en-US" sz="1600"/>
          </a:p>
          <a:p>
            <a:pPr marL="0" indent="0">
              <a:buNone/>
            </a:pPr>
            <a:r>
              <a:rPr lang="zh-CN" altLang="en-US" sz="1600"/>
              <a:t> </a:t>
            </a:r>
            <a:r>
              <a:rPr lang="en-US" altLang="zh-CN" sz="1600"/>
              <a:t>     </a:t>
            </a:r>
            <a:r>
              <a:rPr lang="zh-CN" altLang="en-US" sz="1600"/>
              <a:t>3. 设计／开发解决方案：能够设计针对电子工程领域的复杂工程问题的解决方案， 设计满足特定需求的电子器件、电路、系统及制造工艺流程， 并能够在设计环节中体现创新意识， 考虑社会、健康、安全、法律、文化以及环境等因素的影响。</a:t>
            </a:r>
            <a:endParaRPr lang="zh-CN" altLang="en-US" sz="1600"/>
          </a:p>
          <a:p>
            <a:pPr marL="0" indent="0">
              <a:buNone/>
            </a:pPr>
            <a:r>
              <a:rPr lang="en-US" altLang="zh-CN" sz="1600"/>
              <a:t>      </a:t>
            </a:r>
            <a:r>
              <a:rPr lang="zh-CN" altLang="en-US" sz="1600"/>
              <a:t>4.研究：能够基千电子工程领域的科学基本原理并采用科学方法对电子器件、电路、系统的复杂工程问题进行研究， 包括设计实验，分析与解释数据、并通过信息综合得到合理有效的结论。</a:t>
            </a:r>
            <a:endParaRPr lang="zh-CN" altLang="en-US" sz="1600"/>
          </a:p>
          <a:p>
            <a:pPr marL="0" indent="0">
              <a:buNone/>
            </a:pPr>
            <a:r>
              <a:rPr lang="en-US" altLang="zh-CN" sz="1600"/>
              <a:t>     </a:t>
            </a:r>
            <a:r>
              <a:rPr lang="zh-CN" altLang="en-US" sz="1600"/>
              <a:t>5</a:t>
            </a:r>
            <a:r>
              <a:rPr lang="en-US" altLang="zh-CN" sz="1600"/>
              <a:t>.</a:t>
            </a:r>
            <a:r>
              <a:rPr lang="zh-CN" altLang="en-US" sz="1600"/>
              <a:t>使用现代工具：能够针对电子器件、电路、系统的复杂工程问题， 开发、选择与使用恰当的技测试设备和现代化软硬件开发工具， 进行建模、仿真与分析，并能够理解理论与工程实际之间的差异及其局限性。</a:t>
            </a:r>
            <a:endParaRPr lang="zh-CN" altLang="en-US" sz="1600"/>
          </a:p>
          <a:p>
            <a:pPr marL="0" indent="0">
              <a:buNone/>
            </a:pPr>
            <a:r>
              <a:rPr lang="en-US" altLang="zh-CN" sz="1600"/>
              <a:t>     6.</a:t>
            </a:r>
            <a:r>
              <a:rPr lang="zh-CN" altLang="en-US" sz="1600"/>
              <a:t>工程与社会：能够基千电子工程领域的相关工程背景知识， 进行合理分析、评价电子器件、电路、系统的相关工程实践和复杂工程问题解决方案对社会、安全、健康、法律以及文化的影响，并理解承担的社会责任。</a:t>
            </a:r>
            <a:endParaRPr lang="zh-CN" altLang="en-US" sz="16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zh-CN" altLang="en-US" sz="2800"/>
              <a:t>毕业要求</a:t>
            </a:r>
            <a:endParaRPr lang="zh-CN" altLang="en-US" sz="2800"/>
          </a:p>
        </p:txBody>
      </p:sp>
      <p:sp>
        <p:nvSpPr>
          <p:cNvPr id="3" name="内容占位符 2"/>
          <p:cNvSpPr>
            <a:spLocks noGrp="1"/>
          </p:cNvSpPr>
          <p:nvPr>
            <p:ph idx="1"/>
          </p:nvPr>
        </p:nvSpPr>
        <p:spPr>
          <a:xfrm>
            <a:off x="539241" y="1268616"/>
            <a:ext cx="8139178" cy="4041680"/>
          </a:xfrm>
        </p:spPr>
        <p:txBody>
          <a:bodyPr>
            <a:noAutofit/>
          </a:bodyPr>
          <a:p>
            <a:pPr marL="0" indent="0">
              <a:buNone/>
            </a:pPr>
            <a:r>
              <a:rPr lang="en-US" altLang="zh-CN" sz="1800">
                <a:sym typeface="+mn-ea"/>
              </a:rPr>
              <a:t>      </a:t>
            </a:r>
            <a:r>
              <a:rPr sz="1800">
                <a:sym typeface="+mn-ea"/>
              </a:rPr>
              <a:t>7.环境与可持续发展：能够理解和评价电子器件、电路、系统的复杂工程问题实践对环境、社会可持续发展的影响。</a:t>
            </a:r>
            <a:endParaRPr lang="zh-CN" altLang="en-US" sz="1800"/>
          </a:p>
          <a:p>
            <a:pPr marL="0" indent="0">
              <a:buNone/>
            </a:pPr>
            <a:r>
              <a:rPr lang="en-US" altLang="zh-CN" sz="1800">
                <a:sym typeface="+mn-ea"/>
              </a:rPr>
              <a:t>      </a:t>
            </a:r>
            <a:r>
              <a:rPr sz="1800">
                <a:sym typeface="+mn-ea"/>
              </a:rPr>
              <a:t>8.职业规范：具有人文社会科学素养、社会责任感，能够在电子工程领域的工程实践中理解并遵守工程职业道德和规范， 履行责任。</a:t>
            </a:r>
            <a:endParaRPr lang="zh-CN" altLang="en-US" sz="1800"/>
          </a:p>
          <a:p>
            <a:pPr marL="0" indent="0">
              <a:buNone/>
            </a:pPr>
            <a:r>
              <a:rPr lang="en-US" altLang="zh-CN" sz="1800">
                <a:sym typeface="+mn-ea"/>
              </a:rPr>
              <a:t>      </a:t>
            </a:r>
            <a:r>
              <a:rPr sz="1800">
                <a:sym typeface="+mn-ea"/>
              </a:rPr>
              <a:t>9</a:t>
            </a:r>
            <a:r>
              <a:rPr lang="en-US" altLang="zh-CN" sz="1800">
                <a:sym typeface="+mn-ea"/>
              </a:rPr>
              <a:t>.</a:t>
            </a:r>
            <a:r>
              <a:rPr sz="1800">
                <a:sym typeface="+mn-ea"/>
              </a:rPr>
              <a:t>个人与团队：能够在多学科背呆下的团队中承担个体、团队成员以及负责人的角色。</a:t>
            </a:r>
            <a:endParaRPr sz="1800">
              <a:sym typeface="+mn-ea"/>
            </a:endParaRPr>
          </a:p>
          <a:p>
            <a:pPr marL="0" indent="0">
              <a:buNone/>
            </a:pPr>
            <a:r>
              <a:rPr sz="1800">
                <a:sym typeface="+mn-ea"/>
              </a:rPr>
              <a:t> </a:t>
            </a:r>
            <a:r>
              <a:rPr lang="en-US" altLang="zh-CN" sz="1800">
                <a:sym typeface="+mn-ea"/>
              </a:rPr>
              <a:t>     </a:t>
            </a:r>
            <a:r>
              <a:rPr sz="1800">
                <a:sym typeface="+mn-ea"/>
              </a:rPr>
              <a:t>10. 沟通：能够就电子器件、电路、系统的复杂工程问题与业界同行及社会公众进行有效沟通和交流，包括撰写报告和设计文稿、陈述发言、清晰表达或回应指令，并具备一定的国际视野， 能够在跨文化背景下进行沟通和交流。</a:t>
            </a:r>
            <a:endParaRPr lang="zh-CN" altLang="en-US" sz="1800"/>
          </a:p>
          <a:p>
            <a:pPr marL="0" indent="0">
              <a:buNone/>
            </a:pPr>
            <a:r>
              <a:rPr lang="en-US" altLang="zh-CN" sz="1800">
                <a:sym typeface="+mn-ea"/>
              </a:rPr>
              <a:t>      11. </a:t>
            </a:r>
            <a:r>
              <a:rPr sz="1800">
                <a:sym typeface="+mn-ea"/>
              </a:rPr>
              <a:t>组织管理： 理解并掌握工程管理原理与经济决策方法， 并能在多学科环境中应用。</a:t>
            </a:r>
            <a:endParaRPr lang="zh-CN" altLang="en-US" sz="1800"/>
          </a:p>
          <a:p>
            <a:pPr marL="0" indent="0">
              <a:buNone/>
            </a:pPr>
            <a:r>
              <a:rPr lang="en-US" altLang="zh-CN" sz="1800">
                <a:sym typeface="+mn-ea"/>
              </a:rPr>
              <a:t>      </a:t>
            </a:r>
            <a:r>
              <a:rPr sz="1800">
                <a:sym typeface="+mn-ea"/>
              </a:rPr>
              <a:t>12. 终身学习： 具有自主学习和终身学习的意识，有不断学习和适应发展的能力。</a:t>
            </a:r>
            <a:endParaRPr lang="zh-CN" altLang="en-US" sz="1800"/>
          </a:p>
          <a:p>
            <a:endParaRPr lang="zh-CN" altLang="en-US" sz="180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67486" y="476254"/>
            <a:ext cx="8139178" cy="331473"/>
          </a:xfrm>
        </p:spPr>
        <p:txBody>
          <a:bodyPr>
            <a:noAutofit/>
          </a:bodyPr>
          <a:p>
            <a:r>
              <a:rPr lang="zh-CN" altLang="en-US" sz="3200"/>
              <a:t>进入该专业：</a:t>
            </a:r>
            <a:endParaRPr lang="zh-CN" altLang="en-US" sz="3200"/>
          </a:p>
        </p:txBody>
      </p:sp>
      <p:sp>
        <p:nvSpPr>
          <p:cNvPr id="3" name="内容占位符 2"/>
          <p:cNvSpPr>
            <a:spLocks noGrp="1"/>
          </p:cNvSpPr>
          <p:nvPr>
            <p:ph idx="1"/>
          </p:nvPr>
        </p:nvSpPr>
        <p:spPr>
          <a:xfrm>
            <a:off x="467486" y="1628661"/>
            <a:ext cx="8139178" cy="4041680"/>
          </a:xfrm>
        </p:spPr>
        <p:txBody>
          <a:bodyPr>
            <a:noAutofit/>
          </a:bodyPr>
          <a:p>
            <a:pPr marL="0" indent="0">
              <a:buNone/>
            </a:pPr>
            <a:r>
              <a:rPr lang="en-US" altLang="zh-CN" sz="1800"/>
              <a:t>      </a:t>
            </a:r>
            <a:r>
              <a:rPr sz="1800"/>
              <a:t>前二年不分专业，按照电子信息大类培养，集中学习数理基础课、核心通识课、电子信息大类基础课。第三年，根据学生意愿任选专业，进入科研课题组，在导师指导下完成专业学习，并与研究生培养衔接。主要特色包括：</a:t>
            </a:r>
            <a:endParaRPr sz="1800"/>
          </a:p>
          <a:p>
            <a:pPr marL="0" indent="0">
              <a:buNone/>
            </a:pPr>
            <a:r>
              <a:rPr lang="en-US" altLang="zh-CN" sz="1800"/>
              <a:t>      </a:t>
            </a:r>
            <a:r>
              <a:rPr sz="1800"/>
              <a:t>1. 本硕贯通：若未分流，毕业生全部具备优先推免攻读（硕士、博士）研究生资格。</a:t>
            </a:r>
            <a:endParaRPr sz="1800"/>
          </a:p>
          <a:p>
            <a:pPr marL="0" indent="0">
              <a:buNone/>
            </a:pPr>
            <a:r>
              <a:rPr sz="1800"/>
              <a:t> </a:t>
            </a:r>
            <a:r>
              <a:rPr lang="en-US" altLang="zh-CN" sz="1800"/>
              <a:t>     </a:t>
            </a:r>
            <a:r>
              <a:rPr sz="1800"/>
              <a:t>2. 任选专业和研究方向：学生可以根据意愿任选专业和科学研究方向，在导师的指导下进行专业学习和科研训练。</a:t>
            </a:r>
            <a:endParaRPr sz="1800"/>
          </a:p>
          <a:p>
            <a:pPr marL="0" indent="0">
              <a:buNone/>
            </a:pPr>
            <a:r>
              <a:rPr lang="en-US" altLang="zh-CN" sz="1800"/>
              <a:t>      </a:t>
            </a:r>
            <a:r>
              <a:rPr sz="1800"/>
              <a:t>3. 个性发展：根据学生的个体情况制定一对一的个性化培养方案。</a:t>
            </a:r>
            <a:endParaRPr sz="1800"/>
          </a:p>
          <a:p>
            <a:pPr marL="0" indent="0">
              <a:buNone/>
            </a:pPr>
            <a:r>
              <a:rPr lang="en-US" altLang="zh-CN" sz="1800"/>
              <a:t>      </a:t>
            </a:r>
            <a:r>
              <a:rPr sz="1800"/>
              <a:t>4. 一流师资：学院聘请国家级教学名师、长江学者、首席教师等校内外优秀教授为学生授课，并实行研究型教学。</a:t>
            </a:r>
            <a:endParaRPr sz="1800"/>
          </a:p>
          <a:p>
            <a:pPr marL="0" indent="0">
              <a:buNone/>
            </a:pPr>
            <a:r>
              <a:rPr lang="en-US" altLang="zh-CN" sz="1800"/>
              <a:t>      </a:t>
            </a:r>
            <a:r>
              <a:rPr sz="1800"/>
              <a:t>5. 工程与科研训练：学生自一年级开始持续接受三学期的工程实践创新训练，从二年级开始接受连续三学年的科学研究训练。</a:t>
            </a:r>
            <a:endParaRPr sz="1800"/>
          </a:p>
          <a:p>
            <a:pPr marL="0" indent="0">
              <a:buNone/>
            </a:pPr>
            <a:endParaRPr sz="92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sz="2400">
                <a:sym typeface="+mn-ea"/>
              </a:rPr>
              <a:t>专业限选课：</a:t>
            </a:r>
            <a:r>
              <a:rPr lang="en-US" altLang="zh-CN" sz="2400">
                <a:sym typeface="+mn-ea"/>
              </a:rPr>
              <a:t>3</a:t>
            </a:r>
            <a:r>
              <a:rPr sz="2400">
                <a:sym typeface="+mn-ea"/>
              </a:rPr>
              <a:t>学分</a:t>
            </a:r>
            <a:r>
              <a:rPr lang="en-US" altLang="zh-CN" sz="2400">
                <a:sym typeface="+mn-ea"/>
              </a:rPr>
              <a:t> 48</a:t>
            </a:r>
            <a:r>
              <a:rPr sz="2400">
                <a:sym typeface="+mn-ea"/>
              </a:rPr>
              <a:t>学时</a:t>
            </a:r>
            <a:r>
              <a:rPr lang="en-US" altLang="zh-CN" sz="2400">
                <a:sym typeface="+mn-ea"/>
              </a:rPr>
              <a:t> 4</a:t>
            </a:r>
            <a:r>
              <a:rPr sz="2400">
                <a:sym typeface="+mn-ea"/>
              </a:rPr>
              <a:t>学期</a:t>
            </a:r>
            <a:endParaRPr lang="zh-CN" altLang="en-US" sz="2400">
              <a:sym typeface="+mn-ea"/>
            </a:endParaRPr>
          </a:p>
        </p:txBody>
      </p:sp>
      <p:sp>
        <p:nvSpPr>
          <p:cNvPr id="3" name="内容占位符 2"/>
          <p:cNvSpPr>
            <a:spLocks noGrp="1"/>
          </p:cNvSpPr>
          <p:nvPr>
            <p:ph idx="1"/>
          </p:nvPr>
        </p:nvSpPr>
        <p:spPr/>
        <p:txBody>
          <a:bodyPr/>
          <a:p>
            <a:endParaRPr lang="zh-CN" altLang="en-US"/>
          </a:p>
        </p:txBody>
      </p:sp>
      <p:pic>
        <p:nvPicPr>
          <p:cNvPr id="4" name="图片 3" descr="%9`8_JKH]{DGY$Z9M972Y0T"/>
          <p:cNvPicPr>
            <a:picLocks noChangeAspect="1"/>
          </p:cNvPicPr>
          <p:nvPr/>
        </p:nvPicPr>
        <p:blipFill>
          <a:blip r:embed="rId1"/>
          <a:srcRect r="57436"/>
          <a:stretch>
            <a:fillRect/>
          </a:stretch>
        </p:blipFill>
        <p:spPr>
          <a:xfrm>
            <a:off x="107950" y="2492375"/>
            <a:ext cx="8608060" cy="198310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ottomTop"/>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994"/>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994"/>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TEMPLATE_SUBCATEGORY" val="0"/>
  <p:tag name="KSO_WM_TAG_VERSION" val="1.0"/>
  <p:tag name="KSO_WM_BEAUTIFY_FLAG" val="#wm#"/>
  <p:tag name="KSO_WM_TEMPLATE_CATEGORY" val="custom"/>
  <p:tag name="KSO_WM_TEMPLATE_INDEX" val="20200994"/>
  <p:tag name="KSO_WM_TEMPLATE_THUMBS_INDEX" val="1、5、6、7、8、9、10、11、12、13、15"/>
  <p:tag name="KSO_WM_TEMPLATE_MASTER_TYPE" val="1"/>
  <p:tag name="KSO_WM_TEMPLATE_COLOR_TYPE" val="1"/>
  <p:tag name="KSO_WM_TEMPLATE_MASTER_THUMB_INDEX" val="12"/>
</p:tagLst>
</file>

<file path=ppt/tags/tag137.xml><?xml version="1.0" encoding="utf-8"?>
<p:tagLst xmlns:p="http://schemas.openxmlformats.org/presentationml/2006/main">
  <p:tag name="KSO_WM_UNIT_ISCONTENTSTITLE" val="0"/>
  <p:tag name="KSO_WM_UNIT_PRESET_TEXT" val="薄荷味的夏天"/>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0994_1*a*1"/>
  <p:tag name="KSO_WM_TEMPLATE_CATEGORY" val="custom"/>
  <p:tag name="KSO_WM_TEMPLATE_INDEX" val="20200994"/>
  <p:tag name="KSO_WM_UNIT_LAYERLEVEL" val="1"/>
  <p:tag name="KSO_WM_TAG_VERSION" val="1.0"/>
  <p:tag name="KSO_WM_BEAUTIFY_FLAG" val="#wm#"/>
  <p:tag name="KSO_WM_UNIT_ISNUMDGMTITLE" val="0"/>
</p:tagLst>
</file>

<file path=ppt/tags/tag138.xml><?xml version="1.0" encoding="utf-8"?>
<p:tagLst xmlns:p="http://schemas.openxmlformats.org/presentationml/2006/main">
  <p:tag name="KSO_WM_UNIT_ISCONTENTSTITLE" val="0"/>
  <p:tag name="KSO_WM_UNIT_PRESET_TEXT" val="点击此处输入副标题"/>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custom20200994_1*b*1"/>
  <p:tag name="KSO_WM_TEMPLATE_CATEGORY" val="custom"/>
  <p:tag name="KSO_WM_TEMPLATE_INDEX" val="20200994"/>
  <p:tag name="KSO_WM_UNIT_LAYERLEVEL" val="1"/>
  <p:tag name="KSO_WM_TAG_VERSION" val="1.0"/>
  <p:tag name="KSO_WM_BEAUTIFY_FLAG" val="#wm#"/>
  <p:tag name="KSO_WM_UNIT_ISNUMDGMTITLE" val="0"/>
  <p:tag name="KSO_WM_UNIT_TEXT_FILL_FORE_SCHEMECOLOR_INDEX_BRIGHTNESS" val="0.25"/>
  <p:tag name="KSO_WM_UNIT_TEXT_FILL_FORE_SCHEMECOLOR_INDEX" val="13"/>
  <p:tag name="KSO_WM_UNIT_TEXT_FILL_TYPE" val="1"/>
</p:tagLst>
</file>

<file path=ppt/tags/tag139.xml><?xml version="1.0" encoding="utf-8"?>
<p:tagLst xmlns:p="http://schemas.openxmlformats.org/presentationml/2006/main">
  <p:tag name="KSO_WM_SLIDE_ID" val="custom20200994_1"/>
  <p:tag name="KSO_WM_TEMPLATE_SUBCATEGORY" val="0"/>
  <p:tag name="KSO_WM_SLIDE_ITEM_CNT" val="0"/>
  <p:tag name="KSO_WM_SLIDE_INDEX" val="1"/>
  <p:tag name="KSO_WM_TAG_VERSION" val="1.0"/>
  <p:tag name="KSO_WM_BEAUTIFY_FLAG" val="#wm#"/>
  <p:tag name="KSO_WM_TEMPLATE_CATEGORY" val="custom"/>
  <p:tag name="KSO_WM_TEMPLATE_INDEX" val="20200994"/>
  <p:tag name="KSO_WM_SLIDE_TYPE" val="title"/>
  <p:tag name="KSO_WM_SLIDE_SUBTYPE" val="pureTxt"/>
  <p:tag name="KSO_WM_SLIDE_LAYOUT" val="a_b"/>
  <p:tag name="KSO_WM_SLIDE_LAYOUT_CNT" val="1_1"/>
  <p:tag name="KSO_WM_TEMPLATE_THUMBS_INDEX" val="1、5、6、7、8、9、10、11、12、13、15"/>
  <p:tag name="KSO_WM_TEMPLATE_MASTER_TYPE" val="1"/>
  <p:tag name="KSO_WM_TEMPLATE_COLOR_TYPE" val="1"/>
  <p:tag name="KSO_WM_TEMPLATE_MASTER_THUMB_INDEX" val="1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BEAUTIFY_FLAG" val="#wm#"/>
  <p:tag name="KSO_WM_TEMPLATE_CATEGORY" val="custom"/>
  <p:tag name="KSO_WM_TEMPLATE_INDEX" val="20200994"/>
</p:tagLst>
</file>

<file path=ppt/tags/tag141.xml><?xml version="1.0" encoding="utf-8"?>
<p:tagLst xmlns:p="http://schemas.openxmlformats.org/presentationml/2006/main">
  <p:tag name="KSO_WM_BEAUTIFY_FLAG" val="#wm#"/>
  <p:tag name="KSO_WM_TEMPLATE_CATEGORY" val="custom"/>
  <p:tag name="KSO_WM_TEMPLATE_INDEX" val="20200994"/>
</p:tagLst>
</file>

<file path=ppt/tags/tag142.xml><?xml version="1.0" encoding="utf-8"?>
<p:tagLst xmlns:p="http://schemas.openxmlformats.org/presentationml/2006/main">
  <p:tag name="KSO_WM_BEAUTIFY_FLAG" val="#wm#"/>
  <p:tag name="KSO_WM_TEMPLATE_CATEGORY" val="custom"/>
  <p:tag name="KSO_WM_TEMPLATE_INDEX" val="20200994"/>
</p:tagLst>
</file>

<file path=ppt/tags/tag143.xml><?xml version="1.0" encoding="utf-8"?>
<p:tagLst xmlns:p="http://schemas.openxmlformats.org/presentationml/2006/main">
  <p:tag name="KSO_WM_BEAUTIFY_FLAG" val="#wm#"/>
  <p:tag name="KSO_WM_TEMPLATE_CATEGORY" val="custom"/>
  <p:tag name="KSO_WM_TEMPLATE_INDEX" val="20200994"/>
</p:tagLst>
</file>

<file path=ppt/tags/tag144.xml><?xml version="1.0" encoding="utf-8"?>
<p:tagLst xmlns:p="http://schemas.openxmlformats.org/presentationml/2006/main">
  <p:tag name="KSO_WM_BEAUTIFY_FLAG" val="#wm#"/>
  <p:tag name="KSO_WM_TEMPLATE_CATEGORY" val="custom"/>
  <p:tag name="KSO_WM_TEMPLATE_INDEX" val="20200994"/>
</p:tagLst>
</file>

<file path=ppt/tags/tag145.xml><?xml version="1.0" encoding="utf-8"?>
<p:tagLst xmlns:p="http://schemas.openxmlformats.org/presentationml/2006/main">
  <p:tag name="KSO_WM_BEAUTIFY_FLAG" val="#wm#"/>
  <p:tag name="KSO_WM_TEMPLATE_CATEGORY" val="custom"/>
  <p:tag name="KSO_WM_TEMPLATE_INDEX" val="20200994"/>
</p:tagLst>
</file>

<file path=ppt/tags/tag146.xml><?xml version="1.0" encoding="utf-8"?>
<p:tagLst xmlns:p="http://schemas.openxmlformats.org/presentationml/2006/main">
  <p:tag name="KSO_WM_BEAUTIFY_FLAG" val="#wm#"/>
  <p:tag name="KSO_WM_TEMPLATE_CATEGORY" val="custom"/>
  <p:tag name="KSO_WM_TEMPLATE_INDEX" val="20200994"/>
</p:tagLst>
</file>

<file path=ppt/tags/tag147.xml><?xml version="1.0" encoding="utf-8"?>
<p:tagLst xmlns:p="http://schemas.openxmlformats.org/presentationml/2006/main">
  <p:tag name="KSO_WM_BEAUTIFY_FLAG" val="#wm#"/>
  <p:tag name="KSO_WM_TEMPLATE_CATEGORY" val="custom"/>
  <p:tag name="KSO_WM_TEMPLATE_INDEX" val="20200994"/>
</p:tagLst>
</file>

<file path=ppt/tags/tag148.xml><?xml version="1.0" encoding="utf-8"?>
<p:tagLst xmlns:p="http://schemas.openxmlformats.org/presentationml/2006/main">
  <p:tag name="KSO_WM_BEAUTIFY_FLAG" val="#wm#"/>
  <p:tag name="KSO_WM_TEMPLATE_CATEGORY" val="custom"/>
  <p:tag name="KSO_WM_TEMPLATE_INDEX" val="20200994"/>
</p:tagLst>
</file>

<file path=ppt/tags/tag149.xml><?xml version="1.0" encoding="utf-8"?>
<p:tagLst xmlns:p="http://schemas.openxmlformats.org/presentationml/2006/main">
  <p:tag name="KSO_WM_BEAUTIFY_FLAG" val="#wm#"/>
  <p:tag name="KSO_WM_TEMPLATE_CATEGORY" val="custom"/>
  <p:tag name="KSO_WM_TEMPLATE_INDEX" val="20200994"/>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TEMPLATE_CATEGORY" val="custom"/>
  <p:tag name="KSO_WM_TEMPLATE_INDEX" val="20200994"/>
</p:tagLst>
</file>

<file path=ppt/tags/tag151.xml><?xml version="1.0" encoding="utf-8"?>
<p:tagLst xmlns:p="http://schemas.openxmlformats.org/presentationml/2006/main">
  <p:tag name="KSO_WM_BEAUTIFY_FLAG" val="#wm#"/>
  <p:tag name="KSO_WM_TEMPLATE_CATEGORY" val="custom"/>
  <p:tag name="KSO_WM_TEMPLATE_INDEX" val="20200994"/>
</p:tagLst>
</file>

<file path=ppt/tags/tag152.xml><?xml version="1.0" encoding="utf-8"?>
<p:tagLst xmlns:p="http://schemas.openxmlformats.org/presentationml/2006/main">
  <p:tag name="KSO_WM_BEAUTIFY_FLAG" val="#wm#"/>
  <p:tag name="KSO_WM_TEMPLATE_CATEGORY" val="custom"/>
  <p:tag name="KSO_WM_TEMPLATE_INDEX" val="20200994"/>
</p:tagLst>
</file>

<file path=ppt/tags/tag153.xml><?xml version="1.0" encoding="utf-8"?>
<p:tagLst xmlns:p="http://schemas.openxmlformats.org/presentationml/2006/main">
  <p:tag name="KSO_WM_BEAUTIFY_FLAG" val="#wm#"/>
  <p:tag name="KSO_WM_TEMPLATE_CATEGORY" val="custom"/>
  <p:tag name="KSO_WM_TEMPLATE_INDEX" val="20200994"/>
</p:tagLst>
</file>

<file path=ppt/tags/tag154.xml><?xml version="1.0" encoding="utf-8"?>
<p:tagLst xmlns:p="http://schemas.openxmlformats.org/presentationml/2006/main">
  <p:tag name="KSO_WM_BEAUTIFY_FLAG" val="#wm#"/>
  <p:tag name="KSO_WM_TEMPLATE_CATEGORY" val="custom"/>
  <p:tag name="KSO_WM_TEMPLATE_INDEX" val="20200994"/>
</p:tagLst>
</file>

<file path=ppt/tags/tag155.xml><?xml version="1.0" encoding="utf-8"?>
<p:tagLst xmlns:p="http://schemas.openxmlformats.org/presentationml/2006/main">
  <p:tag name="KSO_WM_BEAUTIFY_FLAG" val="#wm#"/>
  <p:tag name="KSO_WM_TEMPLATE_CATEGORY" val="custom"/>
  <p:tag name="KSO_WM_TEMPLATE_INDEX" val="20200994"/>
</p:tagLst>
</file>

<file path=ppt/tags/tag156.xml><?xml version="1.0" encoding="utf-8"?>
<p:tagLst xmlns:p="http://schemas.openxmlformats.org/presentationml/2006/main">
  <p:tag name="KSO_WM_BEAUTIFY_FLAG" val="#wm#"/>
  <p:tag name="KSO_WM_TEMPLATE_CATEGORY" val="custom"/>
  <p:tag name="KSO_WM_TEMPLATE_INDEX" val="20200994"/>
</p:tagLst>
</file>

<file path=ppt/tags/tag157.xml><?xml version="1.0" encoding="utf-8"?>
<p:tagLst xmlns:p="http://schemas.openxmlformats.org/presentationml/2006/main">
  <p:tag name="KSO_WM_BEAUTIFY_FLAG" val="#wm#"/>
  <p:tag name="KSO_WM_TEMPLATE_CATEGORY" val="custom"/>
  <p:tag name="KSO_WM_TEMPLATE_INDEX" val="20200994"/>
</p:tagLst>
</file>

<file path=ppt/tags/tag158.xml><?xml version="1.0" encoding="utf-8"?>
<p:tagLst xmlns:p="http://schemas.openxmlformats.org/presentationml/2006/main">
  <p:tag name="KSO_WM_BEAUTIFY_FLAG" val="#wm#"/>
  <p:tag name="KSO_WM_TEMPLATE_CATEGORY" val="custom"/>
  <p:tag name="KSO_WM_TEMPLATE_INDEX" val="20200994"/>
</p:tagLst>
</file>

<file path=ppt/tags/tag159.xml><?xml version="1.0" encoding="utf-8"?>
<p:tagLst xmlns:p="http://schemas.openxmlformats.org/presentationml/2006/main">
  <p:tag name="KSO_WM_BEAUTIFY_FLAG" val="#wm#"/>
  <p:tag name="KSO_WM_TEMPLATE_CATEGORY" val="custom"/>
  <p:tag name="KSO_WM_TEMPLATE_INDEX" val="20200994"/>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BEAUTIFY_FLAG" val="#wm#"/>
  <p:tag name="KSO_WM_TEMPLATE_CATEGORY" val="custom"/>
  <p:tag name="KSO_WM_TEMPLATE_INDEX" val="20200994"/>
</p:tagLst>
</file>

<file path=ppt/tags/tag161.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BTNRECT" val="6106*3969*659*659"/>
</p:tagLst>
</file>

<file path=ppt/tags/tag162.xml><?xml version="1.0" encoding="utf-8"?>
<p:tagLst xmlns:p="http://schemas.openxmlformats.org/presentationml/2006/main">
  <p:tag name="KSO_WM_BEAUTIFY_FLAG" val="#wm#"/>
  <p:tag name="KSO_WM_TEMPLATE_CATEGORY" val="custom"/>
  <p:tag name="KSO_WM_TEMPLATE_INDEX" val="20200994"/>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LARGE_SHA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LARGE_SHA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LARGE_SHAPE"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2"/>
  <p:tag name="KSO_WM_SLIDE_BACKGROUND_TYPE" val="frame"/>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LARGE_SHAPE"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55">
      <a:dk1>
        <a:srgbClr val="000000"/>
      </a:dk1>
      <a:lt1>
        <a:srgbClr val="FFFFFF"/>
      </a:lt1>
      <a:dk2>
        <a:srgbClr val="E4F0E4"/>
      </a:dk2>
      <a:lt2>
        <a:srgbClr val="FFFFFF"/>
      </a:lt2>
      <a:accent1>
        <a:srgbClr val="8EAF98"/>
      </a:accent1>
      <a:accent2>
        <a:srgbClr val="99B596"/>
      </a:accent2>
      <a:accent3>
        <a:srgbClr val="A6BB92"/>
      </a:accent3>
      <a:accent4>
        <a:srgbClr val="B5C08E"/>
      </a:accent4>
      <a:accent5>
        <a:srgbClr val="C6C58C"/>
      </a:accent5>
      <a:accent6>
        <a:srgbClr val="D8C78B"/>
      </a:accent6>
      <a:hlink>
        <a:srgbClr val="99CCE3"/>
      </a:hlink>
      <a:folHlink>
        <a:srgbClr val="A27CA4"/>
      </a:folHlink>
    </a:clrScheme>
    <a:fontScheme name="自定义 1">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3174</Words>
  <Application>WPS 演示</Application>
  <PresentationFormat/>
  <Paragraphs>105</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23</vt:i4>
      </vt:variant>
    </vt:vector>
  </HeadingPairs>
  <TitlesOfParts>
    <vt:vector size="34" baseType="lpstr">
      <vt:lpstr>Arial</vt:lpstr>
      <vt:lpstr>宋体</vt:lpstr>
      <vt:lpstr>Wingdings</vt:lpstr>
      <vt:lpstr>微软雅黑</vt:lpstr>
      <vt:lpstr>汉仪旗黑-85S</vt:lpstr>
      <vt:lpstr>黑体</vt:lpstr>
      <vt:lpstr>Viner Hand ITC</vt:lpstr>
      <vt:lpstr>Arial Unicode MS</vt:lpstr>
      <vt:lpstr>Calibri</vt:lpstr>
      <vt:lpstr>默认设计模板</vt:lpstr>
      <vt:lpstr>1_Office 主题​​</vt:lpstr>
      <vt:lpstr>培养方案-电磁场</vt:lpstr>
      <vt:lpstr>目录</vt:lpstr>
      <vt:lpstr>电子科学与工程学院</vt:lpstr>
      <vt:lpstr>专业名称： 电磁场与无线技术 Electromagnetic Field and Wireless Technology </vt:lpstr>
      <vt:lpstr>培养目标 </vt:lpstr>
      <vt:lpstr>毕业要求</vt:lpstr>
      <vt:lpstr>毕业要求</vt:lpstr>
      <vt:lpstr>进入该专业：</vt:lpstr>
      <vt:lpstr>专业限选课：3学分 48学时 4学期</vt:lpstr>
      <vt:lpstr>学分修读</vt:lpstr>
      <vt:lpstr>PowerPoint 演示文稿</vt:lpstr>
      <vt:lpstr>电磁场与无线技术专业  34.5 学分</vt:lpstr>
      <vt:lpstr>第三学期</vt:lpstr>
      <vt:lpstr>第四学期</vt:lpstr>
      <vt:lpstr>第五学期</vt:lpstr>
      <vt:lpstr>第六学期</vt:lpstr>
      <vt:lpstr>第七学期</vt:lpstr>
      <vt:lpstr>第八学期</vt:lpstr>
      <vt:lpstr>毕业设计 </vt:lpstr>
      <vt:lpstr>总结</vt:lpstr>
      <vt:lpstr>优势巨大 </vt:lpstr>
      <vt:lpstr>优势巨大</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培养方案-电磁场</dc:title>
  <dc:creator>matt lee</dc:creator>
  <cp:lastModifiedBy>jienb</cp:lastModifiedBy>
  <cp:revision>23</cp:revision>
  <dcterms:created xsi:type="dcterms:W3CDTF">2021-09-10T11:33:00Z</dcterms:created>
  <dcterms:modified xsi:type="dcterms:W3CDTF">2021-09-12T13:45:11Z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950B0FDCECD747509531443760F435E7</vt:lpwstr>
  </property>
</Properties>
</file>