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YzBfSc03G8d8lVQzzBwqRjsCR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081000-ED05-4E35-9B80-5DDE69F5A0FD}">
  <a:tblStyle styleId="{35081000-ED05-4E35-9B80-5DDE69F5A0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3e797ffa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93e797ffa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3d30a004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93d30a004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d30a00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93d30a00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f1311b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93f1311b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3d30a004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93d30a00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3d30a004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93d30a004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d30a004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93d30a004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3d30a004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93d30a004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3e797ffa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93e797ffa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hyperlink" Target="https://docs.google.com/spreadsheets/d/1OGAjUvalBuX-oZvZ_-9tEfYD2gQe7hTGsgUpiiBSXI8/edit#gid=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302600"/>
            <a:ext cx="85206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sz="3900"/>
              <a:t>해시태그 내 텍스트 태깅 방식 제안</a:t>
            </a:r>
            <a:endParaRPr sz="36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415250" y="18575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4724300" y="3935875"/>
            <a:ext cx="42117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ko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얼룩소 누렁소 형태소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289650" y="4515775"/>
            <a:ext cx="3081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2020.09.0</a:t>
            </a:r>
            <a:r>
              <a:rPr lang="ko" sz="1500">
                <a:solidFill>
                  <a:schemeClr val="dk1"/>
                </a:solidFill>
              </a:rPr>
              <a:t>4</a:t>
            </a:r>
            <a:r>
              <a:rPr b="0" i="0" lang="k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1500">
                <a:solidFill>
                  <a:schemeClr val="dk1"/>
                </a:solidFill>
              </a:rPr>
              <a:t>금</a:t>
            </a:r>
            <a:r>
              <a:rPr b="0" i="0" lang="k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" sz="1500">
                <a:solidFill>
                  <a:schemeClr val="dk1"/>
                </a:solidFill>
              </a:rPr>
              <a:t>19</a:t>
            </a:r>
            <a:r>
              <a:rPr b="0" i="0" lang="k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회의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10256" l="0" r="5059" t="0"/>
          <a:stretch/>
        </p:blipFill>
        <p:spPr>
          <a:xfrm>
            <a:off x="3175632" y="4155335"/>
            <a:ext cx="603965" cy="66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31340" l="22622" r="26171" t="23660"/>
          <a:stretch/>
        </p:blipFill>
        <p:spPr>
          <a:xfrm>
            <a:off x="2388925" y="4270049"/>
            <a:ext cx="678557" cy="43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7475" y="3625500"/>
            <a:ext cx="712125" cy="7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79600" y="3994275"/>
            <a:ext cx="712125" cy="7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3e797ffa2_1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 sz="2000"/>
              <a:t>2. </a:t>
            </a:r>
            <a:r>
              <a:rPr lang="ko" sz="2000"/>
              <a:t>해시태그 텍스트 내에서 명사가 연쇄되는 경우,  그 연쇄된 명사들을 묶어 하나의 명사로 취급하자.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2" name="Google Shape;142;g93e797ffa2_1_19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한계점2: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#아름다운커피경복궁점’, ‘#바른치킨서강대점’처럼 </a:t>
            </a:r>
            <a:r>
              <a:rPr b="1" lang="ko" sz="1200" u="sng">
                <a:solidFill>
                  <a:schemeClr val="dk1"/>
                </a:solidFill>
              </a:rPr>
              <a:t>상호명(고유명사)에 관형구가 포함된 경우, 한계점1과 마찬가지로 </a:t>
            </a:r>
            <a:r>
              <a:rPr b="1" lang="ko" sz="1300" u="sng">
                <a:solidFill>
                  <a:schemeClr val="dk1"/>
                </a:solidFill>
              </a:rPr>
              <a:t>명사 외의 요소가 포함된 상호명(고유명사)의 경우 하나의 명사구로 포착해내지 못한다</a:t>
            </a:r>
            <a:r>
              <a:rPr lang="ko" sz="1300">
                <a:solidFill>
                  <a:schemeClr val="dk1"/>
                </a:solidFill>
              </a:rPr>
              <a:t>는 한계가 있음.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3" name="Google Shape;143;g93e797ffa2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00" y="138050"/>
            <a:ext cx="856925" cy="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93e797ffa2_1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5" name="Google Shape;145;g93e797ffa2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522" y="1984375"/>
            <a:ext cx="4134950" cy="1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3d30a004d_0_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" sz="2000"/>
              <a:t>3. 요청 및 질문</a:t>
            </a:r>
            <a:endParaRPr sz="2000"/>
          </a:p>
        </p:txBody>
      </p:sp>
      <p:sp>
        <p:nvSpPr>
          <p:cNvPr id="151" name="Google Shape;151;g93d30a004d_0_107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해시태그 텍스트에서 명사만 있는 구성 혹은 명사가 연쇄된 구성의 비중이 다수인지, 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그리고 만일 단일 명사 혹은 명사 연쇄 구성이 다수가 아니라면, 어떤 구성이 가장 많은지 확인해 주실 수 있나요?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52" name="Google Shape;152;g93d30a004d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00" y="138050"/>
            <a:ext cx="856925" cy="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93d30a004d_0_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해시태그 내 텍스트 태깅 방식 제안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 u="sng">
                <a:solidFill>
                  <a:schemeClr val="dk1"/>
                </a:solidFill>
              </a:rPr>
              <a:t>본문 텍스트 및 해시태그 내 텍스트</a:t>
            </a:r>
            <a:r>
              <a:rPr lang="ko" sz="2000">
                <a:solidFill>
                  <a:schemeClr val="dk1"/>
                </a:solidFill>
              </a:rPr>
              <a:t>는 Twitter의 방식대로 실질형태소 및 형식형태소를 모두 태깅하자.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 u="sng">
                <a:solidFill>
                  <a:schemeClr val="dk1"/>
                </a:solidFill>
              </a:rPr>
              <a:t>해시태그 텍스트 내에서</a:t>
            </a:r>
            <a:r>
              <a:rPr lang="ko" sz="2000">
                <a:solidFill>
                  <a:schemeClr val="dk1"/>
                </a:solidFill>
              </a:rPr>
              <a:t> 명사가 연쇄되는 경우,  그 연쇄된 명사들을 묶어 하나의 명사로 취급하자.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00" y="138050"/>
            <a:ext cx="856925" cy="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3d30a004d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본문 텍스트 및 해시태그 내 텍스트는 Twitter의 방식대로 실질형태소 및 형식형태소를 모두 태깅하자.</a:t>
            </a:r>
            <a:endParaRPr/>
          </a:p>
        </p:txBody>
      </p:sp>
      <p:sp>
        <p:nvSpPr>
          <p:cNvPr id="75" name="Google Shape;75;g93d30a004d_0_7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*</a:t>
            </a:r>
            <a:r>
              <a:rPr lang="ko" sz="1400">
                <a:solidFill>
                  <a:schemeClr val="dk1"/>
                </a:solidFill>
              </a:rPr>
              <a:t> 실질형태소: 구체적인 대상, 동작, 상태를 표시하는 형태소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ex) 명사, 부사, 감탄사, 동사(어근), 형용사(어근) 등.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→ </a:t>
            </a:r>
            <a:r>
              <a:rPr lang="ko" sz="1300">
                <a:solidFill>
                  <a:schemeClr val="dk1"/>
                </a:solidFill>
              </a:rPr>
              <a:t>지시 대상이나 긍/부정, 감정상태 등의 정보를 주로 포함함.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* 형식형태소: 실질형태소와 함께 쓰여 그들 사이의 문법적 관계를 나타내는 형태소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ex) 조사, 어미, 접사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→ </a:t>
            </a:r>
            <a:r>
              <a:rPr b="1" lang="ko" sz="1400" u="sng">
                <a:solidFill>
                  <a:schemeClr val="dk1"/>
                </a:solidFill>
              </a:rPr>
              <a:t>형식형태소 자체, 또는 형식형태소를 통해 파악할 수 있는 형태소 간 문법적인 관계도 유용한 정보가 될 수 있는 가능성을 배제할 수 없음.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예: #운동하는여자	→	</a:t>
            </a:r>
            <a:r>
              <a:rPr lang="ko" sz="1200">
                <a:solidFill>
                  <a:schemeClr val="dk1"/>
                </a:solidFill>
              </a:rPr>
              <a:t>#('운동하’, ‘Hashtag_Verb’), (‘는’, ‘Hashtag_Ending’), ('여자', ‘Hashtag_Noun’)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     늠름하게 자란 누렁소	→	 ('늠름하', 'Adjective'), (‘게’, ‘Ending’), ('자라', 'Verb'), (‘ㄴ’, ‘Ending’), ('누렁소', 'Noun')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    </a:t>
            </a:r>
            <a:r>
              <a:rPr lang="ko" sz="1200" u="sng">
                <a:solidFill>
                  <a:schemeClr val="dk1"/>
                </a:solidFill>
              </a:rPr>
              <a:t> ‘늠름하게’가 ‘자란’을 수식하고, ‘늠름하게 자란’이 명사 ‘누렁소’를 수식함. </a:t>
            </a:r>
            <a:r>
              <a:rPr lang="ko" sz="1200">
                <a:solidFill>
                  <a:schemeClr val="dk1"/>
                </a:solidFill>
              </a:rPr>
              <a:t>이러한 관계는 부사형어미 ‘-게’와 관형사형어미 ‘-ㄴ’을 통해 파악할 수 있음.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6" name="Google Shape;76;g93d30a004d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00" y="138050"/>
            <a:ext cx="856925" cy="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93d30a004d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3f1311ba7_0_6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3" name="Google Shape;83;g93f1311ba7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00" y="138050"/>
            <a:ext cx="856925" cy="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93f1311ba7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85" name="Google Shape;85;g93f1311ba7_0_6"/>
          <p:cNvGraphicFramePr/>
          <p:nvPr/>
        </p:nvGraphicFramePr>
        <p:xfrm>
          <a:off x="0" y="-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{35081000-ED05-4E35-9B80-5DDE69F5A0FD}</a:tableStyleId>
              </a:tblPr>
              <a:tblGrid>
                <a:gridCol w="1700350"/>
                <a:gridCol w="3350200"/>
              </a:tblGrid>
              <a:tr h="2242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</a:rPr>
                        <a:t>Twitter Korean Text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</a:rPr>
                        <a:t>(ntags=19)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 hMerge="1"/>
              </a:tr>
              <a:tr h="123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Tag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Description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700">
                <a:tc rowSpan="1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Noun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명사 (Nouns, Pronouns, Company Names, Proper Noun, Person Names, Numerals, Standalone, Dependent)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130525">
                <a:tc vMerge="1"/>
                <a:tc vMerge="1"/>
              </a:tr>
              <a:tr h="67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Verb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동사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650">
                <a:tc vMerge="1"/>
                <a:tc vMerge="1"/>
              </a:tr>
              <a:tr h="67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Adjective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형용사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650">
                <a:tc vMerge="1"/>
                <a:tc vMerge="1"/>
              </a:tr>
              <a:tr h="670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Determiner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관형사 (ex: 새, 헌, 참, 첫, 이, 그, 저)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vMerge="1"/>
                <a:tc vMerge="1"/>
              </a:tr>
              <a:tr h="109950">
                <a:tc vMerge="1"/>
                <a:tc vMerge="1"/>
              </a:tr>
              <a:tr h="12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Adverb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부사 (ex: 잘, 매우, 빨리, 반드시, 과연)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Conjunction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접속사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Exclamation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감탄사 (ex: 헐, 어머나, 얼씨구)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rowSpan="1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Josa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조사 (ex: 의, 에, 에서)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49700">
                <a:tc vMerge="1"/>
                <a:tc vMerge="1"/>
              </a:tr>
              <a:tr h="670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PreEomi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선어말어미 (ex: 었)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vMerge="1"/>
                <a:tc vMerge="1"/>
              </a:tr>
              <a:tr h="109950">
                <a:tc vMerge="1"/>
                <a:tc vMerge="1"/>
              </a:tr>
              <a:tr h="6700">
                <a:tc rowSpan="11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Eomi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1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어미 (ex: 다, 요, 여, 하댘ㅋㅋ)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56375">
                <a:tc vMerge="1"/>
                <a:tc vMerge="1"/>
              </a:tr>
              <a:tr h="6700">
                <a:tc row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Suffix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접미사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83175">
                <a:tc vMerge="1"/>
                <a:tc vMerge="1"/>
              </a:tr>
              <a:tr h="6700">
                <a:tc row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Punctuation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구두점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89850">
                <a:tc vMerge="1"/>
                <a:tc vMerge="1"/>
              </a:tr>
              <a:tr h="6700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Foreign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외국어, 한자 및 기타기호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6700">
                <a:tc vMerge="1"/>
                <a:tc vMerge="1"/>
              </a:tr>
              <a:tr h="96550">
                <a:tc vMerge="1"/>
                <a:tc vMerge="1"/>
              </a:tr>
              <a:tr h="12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Alpha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알파벳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Number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숫자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Unknown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미등록어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0">
                <a:tc vMerge="1"/>
                <a:tc vMerge="1"/>
              </a:tr>
              <a:tr h="109950">
                <a:tc vMerge="1"/>
                <a:tc vMerge="1"/>
              </a:tr>
              <a:tr h="12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KoreanParticle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(ex: ㅋㅋ)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Hashtag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트위터 해쉬태그 (ex: #히히)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ScreenName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트위터 아이디 (ex: @echojuliett)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Email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이메일 주소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URL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웹주소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g93f1311ba7_0_6"/>
          <p:cNvSpPr txBox="1"/>
          <p:nvPr/>
        </p:nvSpPr>
        <p:spPr>
          <a:xfrm>
            <a:off x="5199725" y="1530600"/>
            <a:ext cx="38073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Twitter 품사태그체계의 장점: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Okt의 이전 버전인 Twitter에서는 어미 태깅 결과물을 출력해 주었으나, Okt에서는 어미 태깅을 따로 출력하지 않음. (Okt의 품사태그체계는 어미, 선어말어미가 없다는 점 말고는 Twitter와 동일함)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품사 체계가 Mecab에 비해 단순하여 과분석을 피할 수 있음.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→ </a:t>
            </a:r>
            <a:r>
              <a:rPr b="1" lang="ko" u="sng"/>
              <a:t>형식형태소(조사, 어미, 접사)를 구별해 낼 수 있으면서도 너무 복잡하지 않음.</a:t>
            </a:r>
            <a:endParaRPr b="1" u="sng"/>
          </a:p>
        </p:txBody>
      </p:sp>
      <p:sp>
        <p:nvSpPr>
          <p:cNvPr id="87" name="Google Shape;87;g93f1311ba7_0_6"/>
          <p:cNvSpPr txBox="1"/>
          <p:nvPr/>
        </p:nvSpPr>
        <p:spPr>
          <a:xfrm>
            <a:off x="5256875" y="4689775"/>
            <a:ext cx="3693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4"/>
              </a:rPr>
              <a:t>Korean POS tags comparison chart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3d30a004d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" sz="2000"/>
              <a:t>2. 해시태그 텍스트 내에서 명사가 연쇄되는 경우,  그 연쇄된 명사들을 묶어 하나의 명사로 취급하자.</a:t>
            </a:r>
            <a:endParaRPr sz="2000"/>
          </a:p>
        </p:txBody>
      </p:sp>
      <p:sp>
        <p:nvSpPr>
          <p:cNvPr id="93" name="Google Shape;93;g93d30a004d_0_60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'강남역맥도날드', '스타벅스고려대점'처럼 </a:t>
            </a:r>
            <a:r>
              <a:rPr b="1" lang="ko" sz="1300" u="sng">
                <a:solidFill>
                  <a:schemeClr val="dk1"/>
                </a:solidFill>
              </a:rPr>
              <a:t>명사가 연쇄된 경우 하나의 개체를 가리키는 고유명사로 봐야 하는 경우가 많음.</a:t>
            </a:r>
            <a:endParaRPr b="1" sz="1300" u="sng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ko" sz="1300" u="sng">
                <a:solidFill>
                  <a:schemeClr val="dk1"/>
                </a:solidFill>
              </a:rPr>
              <a:t>따라서</a:t>
            </a:r>
            <a:r>
              <a:rPr lang="ko" sz="1300">
                <a:solidFill>
                  <a:schemeClr val="dk1"/>
                </a:solidFill>
              </a:rPr>
              <a:t>, </a:t>
            </a:r>
            <a:r>
              <a:rPr b="1" lang="ko" sz="1300" u="sng">
                <a:solidFill>
                  <a:schemeClr val="dk1"/>
                </a:solidFill>
              </a:rPr>
              <a:t>명사 연쇄에서 각각의 명사를 따로 분석하지 말고,  하나의 명사로 처리하면 고유명사를 포착할 수 있다는 이점이 있음.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예: 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#(‘강남역’, ‘Hashtag_Noun’, ‘맥도날드’, ‘Hashtag_Noun’)  </a:t>
            </a:r>
            <a:r>
              <a:rPr lang="ko" sz="1300">
                <a:solidFill>
                  <a:srgbClr val="FF0000"/>
                </a:solidFill>
              </a:rPr>
              <a:t>X </a:t>
            </a:r>
            <a:r>
              <a:rPr lang="ko" sz="1300">
                <a:solidFill>
                  <a:schemeClr val="dk1"/>
                </a:solidFill>
              </a:rPr>
              <a:t>     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#('강남역맥도날드', ‘Hashtag_Noun’) </a:t>
            </a:r>
            <a:r>
              <a:rPr lang="ko" sz="1300">
                <a:solidFill>
                  <a:srgbClr val="0000FF"/>
                </a:solidFill>
              </a:rPr>
              <a:t>O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#(‘스타벅스’, ‘Hashtag_Noun’, ‘고려대’, ‘Hashtag_Noun’, ‘점’, ‘Hashtag_Noun’) </a:t>
            </a:r>
            <a:r>
              <a:rPr lang="ko" sz="1300">
                <a:solidFill>
                  <a:srgbClr val="FF0000"/>
                </a:solidFill>
              </a:rPr>
              <a:t>X</a:t>
            </a:r>
            <a:r>
              <a:rPr lang="ko" sz="1300">
                <a:solidFill>
                  <a:schemeClr val="dk1"/>
                </a:solidFill>
              </a:rPr>
              <a:t>	    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#(‘스타벅스고려대점’, ‘Hashtag_Noun’) </a:t>
            </a:r>
            <a:r>
              <a:rPr lang="ko" sz="1300">
                <a:solidFill>
                  <a:srgbClr val="0000FF"/>
                </a:solidFill>
              </a:rPr>
              <a:t>O</a:t>
            </a:r>
            <a:endParaRPr sz="1300">
              <a:solidFill>
                <a:srgbClr val="0000FF"/>
              </a:solidFill>
            </a:endParaRPr>
          </a:p>
        </p:txBody>
      </p:sp>
      <p:pic>
        <p:nvPicPr>
          <p:cNvPr id="94" name="Google Shape;94;g93d30a004d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00" y="138050"/>
            <a:ext cx="856925" cy="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93d30a004d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3d30a004d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" sz="2000"/>
              <a:t>2. 해시태그 텍스트 내에서 명사가 연쇄되는 경우,  그 연쇄된 명사들을 묶어 하나의 명사로 취급하자.</a:t>
            </a:r>
            <a:endParaRPr sz="2000"/>
          </a:p>
        </p:txBody>
      </p:sp>
      <p:sp>
        <p:nvSpPr>
          <p:cNvPr id="101" name="Google Shape;101;g93d30a004d_0_69"/>
          <p:cNvSpPr txBox="1"/>
          <p:nvPr>
            <p:ph idx="1" type="body"/>
          </p:nvPr>
        </p:nvSpPr>
        <p:spPr>
          <a:xfrm>
            <a:off x="311700" y="1152475"/>
            <a:ext cx="8520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현재 okt의 분석: 명사 연쇄 구성을 이루는 각 명사들을 분리하여 태깅하고 있음.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2" name="Google Shape;102;g93d30a004d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00" y="138050"/>
            <a:ext cx="856925" cy="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93d30a004d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4" name="Google Shape;104;g93d30a004d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3" y="2257375"/>
            <a:ext cx="80295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93d30a004d_0_69"/>
          <p:cNvSpPr txBox="1"/>
          <p:nvPr/>
        </p:nvSpPr>
        <p:spPr>
          <a:xfrm>
            <a:off x="559300" y="3955000"/>
            <a:ext cx="77703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→ 하나의 개체를 가리키는 표현을 여러 단위로 쪼개지 않고, 하나의 명사로 취급한다면,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예를 들어, 특정 브랜드 특정 지점의 해시태그의 출현 양상(빈도, 공기어 등)을 구체적으로 살펴볼 수 있는 등의 이점이 있을 것으로 생각됨.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3d30a004d_0_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 sz="2000"/>
              <a:t>2. 해시태그 텍스트 내에서 명사가 연쇄되는 경우,  그 연쇄된 명사들을 묶어 하나의 명사로 취급하자.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1" name="Google Shape;111;g93d30a004d_0_78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ko" sz="1300">
                <a:solidFill>
                  <a:schemeClr val="dk1"/>
                </a:solidFill>
              </a:rPr>
              <a:t>okt.phrases()</a:t>
            </a:r>
            <a:r>
              <a:rPr lang="ko" sz="1300">
                <a:solidFill>
                  <a:schemeClr val="dk1"/>
                </a:solidFill>
              </a:rPr>
              <a:t> 기능을 활용하면 </a:t>
            </a:r>
            <a:r>
              <a:rPr b="1" lang="ko" sz="1300" u="sng">
                <a:solidFill>
                  <a:schemeClr val="dk1"/>
                </a:solidFill>
              </a:rPr>
              <a:t>해당 구성 내의 명사구를 모두 추출</a:t>
            </a:r>
            <a:r>
              <a:rPr lang="ko" sz="1300">
                <a:solidFill>
                  <a:schemeClr val="dk1"/>
                </a:solidFill>
              </a:rPr>
              <a:t>할 수 있음.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ko" sz="1300">
                <a:solidFill>
                  <a:schemeClr val="dk1"/>
                </a:solidFill>
              </a:rPr>
              <a:t>명사로 끝나는 해시태그 텍스트에서 phrases() 기능을 쓰면, </a:t>
            </a:r>
            <a:r>
              <a:rPr b="1" lang="ko" sz="1300" u="sng">
                <a:solidFill>
                  <a:schemeClr val="dk1"/>
                </a:solidFill>
              </a:rPr>
              <a:t>마지막 명사를 수식하는 요소들과 마지막 명사를 하나의 단위, 즉 "하나의 명사구"로 판단</a:t>
            </a:r>
            <a:r>
              <a:rPr lang="ko" sz="1300">
                <a:solidFill>
                  <a:schemeClr val="dk1"/>
                </a:solidFill>
              </a:rPr>
              <a:t>을 하고, 출력 결과를 뱉어냄.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2" name="Google Shape;112;g93d30a004d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00" y="138050"/>
            <a:ext cx="856925" cy="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93d30a004d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14" name="Google Shape;114;g93d30a004d_0_78"/>
          <p:cNvGrpSpPr/>
          <p:nvPr/>
        </p:nvGrpSpPr>
        <p:grpSpPr>
          <a:xfrm>
            <a:off x="1263298" y="2665315"/>
            <a:ext cx="6617409" cy="2097602"/>
            <a:chOff x="1263298" y="2741515"/>
            <a:chExt cx="6617409" cy="2097602"/>
          </a:xfrm>
        </p:grpSpPr>
        <p:pic>
          <p:nvPicPr>
            <p:cNvPr id="115" name="Google Shape;115;g93d30a004d_0_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63298" y="2741515"/>
              <a:ext cx="6617409" cy="2097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g93d30a004d_0_78"/>
            <p:cNvSpPr/>
            <p:nvPr/>
          </p:nvSpPr>
          <p:spPr>
            <a:xfrm>
              <a:off x="1586150" y="4312665"/>
              <a:ext cx="1017900" cy="120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93d30a004d_0_78"/>
            <p:cNvSpPr/>
            <p:nvPr/>
          </p:nvSpPr>
          <p:spPr>
            <a:xfrm>
              <a:off x="1671634" y="4432745"/>
              <a:ext cx="1017900" cy="120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93d30a004d_0_78"/>
            <p:cNvSpPr/>
            <p:nvPr/>
          </p:nvSpPr>
          <p:spPr>
            <a:xfrm>
              <a:off x="1671634" y="4592088"/>
              <a:ext cx="1486500" cy="120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93d30a004d_0_78"/>
          <p:cNvSpPr txBox="1"/>
          <p:nvPr/>
        </p:nvSpPr>
        <p:spPr>
          <a:xfrm>
            <a:off x="1118575" y="4843875"/>
            <a:ext cx="6762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→ 출력물의 인덱스[0]에 해당 구성에서 가장 긴 길이의 명사구를 출력함.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3d30a004d_0_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 sz="2000"/>
              <a:t>2. 해시태그 텍스트 내에서 명사가 연쇄되는 경우,  그 연쇄된 명사들을 묶어 하나의 명사로 취급하자.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5" name="Google Shape;125;g93d30a004d_0_94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해시태그 텍스트에서 명사 연쇄 구성을 하나의 명사로 태깅하는 과정을 다음과 같이 제안함.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" sz="1300" u="sng">
                <a:solidFill>
                  <a:schemeClr val="dk1"/>
                </a:solidFill>
              </a:rPr>
              <a:t>명사 연쇄</a:t>
            </a:r>
            <a:r>
              <a:rPr lang="ko" sz="1300">
                <a:solidFill>
                  <a:schemeClr val="dk1"/>
                </a:solidFill>
              </a:rPr>
              <a:t>이면서,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" sz="1300" u="sng">
                <a:solidFill>
                  <a:schemeClr val="dk1"/>
                </a:solidFill>
              </a:rPr>
              <a:t>okt.phrases()의 출력물의 인덱스[0]에 해당하는 것과 전체 구성이 일치한다면</a:t>
            </a:r>
            <a:r>
              <a:rPr lang="ko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ko" sz="1300" u="sng">
                <a:solidFill>
                  <a:schemeClr val="dk1"/>
                </a:solidFill>
              </a:rPr>
              <a:t>그 명사 연쇄 전체를 하나의 명사로 태깅</a:t>
            </a:r>
            <a:r>
              <a:rPr lang="ko" sz="1300">
                <a:solidFill>
                  <a:schemeClr val="dk1"/>
                </a:solidFill>
              </a:rPr>
              <a:t>하는 것이 어떨까 함.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결과물 예시</a:t>
            </a:r>
            <a:r>
              <a:rPr lang="ko" sz="1300">
                <a:solidFill>
                  <a:schemeClr val="dk1"/>
                </a:solidFill>
              </a:rPr>
              <a:t>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#(강남역맥도날드/Hashtag_Noun)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#(스타벅스고려대점/Hashtag_Noun)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#(장충동왕족발보쌈종암동지점/Hashtag_Noun)</a:t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6" name="Google Shape;126;g93d30a004d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00" y="138050"/>
            <a:ext cx="856925" cy="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93d30a004d_0_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3e797ffa2_1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" sz="2000"/>
              <a:t>2. </a:t>
            </a:r>
            <a:r>
              <a:rPr lang="ko" sz="2000"/>
              <a:t>해시태그 텍스트 내에서 명사가 연쇄되는 경우,  그 연쇄된 명사들을 묶어 하나의 명사로 취급하자.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3" name="Google Shape;133;g93e797ffa2_1_4"/>
          <p:cNvSpPr txBox="1"/>
          <p:nvPr>
            <p:ph idx="1" type="body"/>
          </p:nvPr>
        </p:nvSpPr>
        <p:spPr>
          <a:xfrm>
            <a:off x="311700" y="1152475"/>
            <a:ext cx="85206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한계점1: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현재의 okt.phrases()는 형용사 ‘멋지다’에 명사형 어미 ‘-ㅁ’이 결합한 '멋짐'을 명사로 취급하지 않기 때문에, '멋짐휘트니스센터'를 하나의 명사구로 취급하지 못하고 ‘휘트니스센터’만 하나의 명사구로 취급함.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즉, </a:t>
            </a:r>
            <a:r>
              <a:rPr b="1" lang="ko" sz="1300" u="sng">
                <a:solidFill>
                  <a:schemeClr val="dk1"/>
                </a:solidFill>
              </a:rPr>
              <a:t>명사 외의 요소가 포함된 상호명(고유명사)의 경우 하나의 명사구로 포착해내지 못한다</a:t>
            </a:r>
            <a:r>
              <a:rPr lang="ko" sz="1300">
                <a:solidFill>
                  <a:schemeClr val="dk1"/>
                </a:solidFill>
              </a:rPr>
              <a:t>는 한계가 있음.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34" name="Google Shape;134;g93e797ffa2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00" y="138050"/>
            <a:ext cx="856925" cy="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93e797ffa2_1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6" name="Google Shape;136;g93e797ffa2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760" y="2325750"/>
            <a:ext cx="4452475" cy="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